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04" r:id="rId2"/>
    <p:sldId id="303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3" r:id="rId17"/>
    <p:sldId id="277" r:id="rId18"/>
    <p:sldId id="276" r:id="rId19"/>
    <p:sldId id="280" r:id="rId20"/>
    <p:sldId id="281" r:id="rId21"/>
    <p:sldId id="279" r:id="rId22"/>
    <p:sldId id="282" r:id="rId23"/>
    <p:sldId id="278" r:id="rId24"/>
    <p:sldId id="286" r:id="rId25"/>
    <p:sldId id="284" r:id="rId26"/>
    <p:sldId id="283" r:id="rId27"/>
    <p:sldId id="287" r:id="rId28"/>
    <p:sldId id="285" r:id="rId29"/>
    <p:sldId id="306" r:id="rId30"/>
    <p:sldId id="307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91C4"/>
    <a:srgbClr val="E2E2E2"/>
    <a:srgbClr val="007FAC"/>
    <a:srgbClr val="009A46"/>
    <a:srgbClr val="600000"/>
    <a:srgbClr val="54001C"/>
    <a:srgbClr val="8E002F"/>
    <a:srgbClr val="261036"/>
    <a:srgbClr val="004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7" autoAdjust="0"/>
    <p:restoredTop sz="91206" autoAdjust="0"/>
  </p:normalViewPr>
  <p:slideViewPr>
    <p:cSldViewPr>
      <p:cViewPr varScale="1">
        <p:scale>
          <a:sx n="104" d="100"/>
          <a:sy n="104" d="100"/>
        </p:scale>
        <p:origin x="660" y="10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BA050-5E27-4C87-9513-E8B40BE52BB6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8DA9B-EF7B-4AFE-B391-73F8B9AFDA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718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011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0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4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392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26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89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267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69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04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21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71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 TO GO TO A QUESTION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70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26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92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88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77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75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09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45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85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</a:p>
          <a:p>
            <a:endParaRPr lang="en-GB" baseline="0" dirty="0"/>
          </a:p>
          <a:p>
            <a:r>
              <a:rPr lang="en-GB" baseline="0"/>
              <a:t>Greenhouse effect 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74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8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0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8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13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8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Population as of May 2017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70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QUESTION BOX TO REVEAL</a:t>
            </a:r>
            <a:r>
              <a:rPr lang="en-GB" baseline="0" dirty="0"/>
              <a:t> THE ANSWER</a:t>
            </a:r>
          </a:p>
          <a:p>
            <a:r>
              <a:rPr lang="en-GB" baseline="0" dirty="0"/>
              <a:t>CLICK ON THE ANSWER BOX TO RETURN TO THE MAIN MENU</a:t>
            </a:r>
            <a:endParaRPr lang="en-GB" dirty="0"/>
          </a:p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8DA9B-EF7B-4AFE-B391-73F8B9AFDA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1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2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37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7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1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0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FCD3-0B3C-4715-BBA8-9FB92C116B65}" type="datetimeFigureOut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6ABB7-1477-400F-B797-231CC7B23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7.xml"/><Relationship Id="rId26" Type="http://schemas.openxmlformats.org/officeDocument/2006/relationships/slide" Target="slide28.xml"/><Relationship Id="rId3" Type="http://schemas.openxmlformats.org/officeDocument/2006/relationships/slide" Target="slide3.xml"/><Relationship Id="rId21" Type="http://schemas.openxmlformats.org/officeDocument/2006/relationships/slide" Target="slide19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6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10.xml"/><Relationship Id="rId19" Type="http://schemas.openxmlformats.org/officeDocument/2006/relationships/slide" Target="slide23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Relationship Id="rId22" Type="http://schemas.openxmlformats.org/officeDocument/2006/relationships/slide" Target="slide20.xml"/><Relationship Id="rId27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>
                    <a:alpha val="0"/>
                  </a:schemeClr>
                </a:solidFill>
              </a:rPr>
              <a:t>Environmental Jeopardy- The Great Lakes Edition</a:t>
            </a:r>
          </a:p>
        </p:txBody>
      </p:sp>
      <p:pic>
        <p:nvPicPr>
          <p:cNvPr id="3" name="Picture 2" descr="Image showing the title jeopard slide with the text 'Environmental Jeopardy- the great lakes edition'." title="Title 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8"/>
            <a:ext cx="9144793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796" y="3074760"/>
            <a:ext cx="61926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en-US" altLang="en-US" sz="4000" cap="all" dirty="0">
                <a:ln w="12700">
                  <a:solidFill>
                    <a:srgbClr val="FF000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4000" cap="all" dirty="0">
                <a:ln w="12700">
                  <a:solidFill>
                    <a:srgbClr val="FFFF0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H</a:t>
            </a:r>
            <a:r>
              <a:rPr lang="en-US" altLang="en-US" sz="4000" cap="all" dirty="0">
                <a:ln w="12700">
                  <a:solidFill>
                    <a:srgbClr val="00B05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E </a:t>
            </a:r>
            <a:r>
              <a:rPr lang="en-US" altLang="en-US" sz="4000" cap="all" dirty="0">
                <a:ln w="12700">
                  <a:solidFill>
                    <a:srgbClr val="00B0F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G</a:t>
            </a:r>
            <a:r>
              <a:rPr lang="en-US" altLang="en-US" sz="4000" cap="all" dirty="0">
                <a:ln w="12700">
                  <a:solidFill>
                    <a:srgbClr val="7030A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sz="4000" cap="all" dirty="0">
                <a:ln w="12700">
                  <a:solidFill>
                    <a:srgbClr val="FF6699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4000" cap="all" dirty="0">
                <a:ln w="12700">
                  <a:solidFill>
                    <a:srgbClr val="FF000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000" cap="all" dirty="0">
                <a:ln w="12700">
                  <a:solidFill>
                    <a:srgbClr val="FFFF0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T </a:t>
            </a:r>
            <a:r>
              <a:rPr lang="en-US" altLang="en-US" sz="4000" cap="all" dirty="0" err="1">
                <a:ln w="12700">
                  <a:solidFill>
                    <a:srgbClr val="00B05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4000" cap="all" dirty="0" err="1">
                <a:ln w="12700">
                  <a:solidFill>
                    <a:srgbClr val="00B0F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000" cap="all" dirty="0" err="1">
                <a:ln w="12700">
                  <a:solidFill>
                    <a:srgbClr val="7030A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K</a:t>
            </a:r>
            <a:r>
              <a:rPr lang="en-US" altLang="en-US" sz="4000" cap="all" dirty="0" err="1">
                <a:ln w="12700">
                  <a:solidFill>
                    <a:srgbClr val="FF6699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4000" cap="all" dirty="0" err="1">
                <a:ln w="12700">
                  <a:solidFill>
                    <a:srgbClr val="FF000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4000" cap="all" dirty="0">
                <a:ln w="12700">
                  <a:solidFill>
                    <a:srgbClr val="FF000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cap="all" dirty="0">
                <a:ln w="12700">
                  <a:solidFill>
                    <a:srgbClr val="FFFF0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E</a:t>
            </a:r>
            <a:r>
              <a:rPr lang="en-US" altLang="en-US" sz="4000" cap="all" dirty="0">
                <a:ln w="12700">
                  <a:solidFill>
                    <a:srgbClr val="00B05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4000" cap="all" dirty="0">
                <a:ln w="12700">
                  <a:solidFill>
                    <a:srgbClr val="00B0F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4000" cap="all" dirty="0">
                <a:ln w="12700">
                  <a:solidFill>
                    <a:srgbClr val="7030A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4000" cap="all" dirty="0">
                <a:ln w="12700">
                  <a:solidFill>
                    <a:srgbClr val="FF6699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4000" cap="all" dirty="0">
                <a:ln w="12700">
                  <a:solidFill>
                    <a:srgbClr val="FF000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4000" cap="all" dirty="0">
                <a:ln w="12700">
                  <a:solidFill>
                    <a:srgbClr val="FFFF00"/>
                  </a:solidFill>
                </a:ln>
                <a:latin typeface="Britannic Bold" panose="020B0903060703020204" pitchFamily="34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0418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Niagara is sandwiched between 2 Great Lakes.  Which way are the Lakes oriented?</a:t>
            </a:r>
          </a:p>
        </p:txBody>
      </p:sp>
      <p:sp>
        <p:nvSpPr>
          <p:cNvPr id="6" name="QUESTION"/>
          <p:cNvSpPr/>
          <p:nvPr/>
        </p:nvSpPr>
        <p:spPr>
          <a:xfrm>
            <a:off x="522000" y="1124744"/>
            <a:ext cx="8100000" cy="2025000"/>
          </a:xfrm>
          <a:prstGeom prst="roundRect">
            <a:avLst>
              <a:gd name="adj" fmla="val 16667"/>
            </a:avLst>
          </a:prstGeom>
          <a:solidFill>
            <a:srgbClr val="FFFF0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Niagara is sandwiched between 2 Great Lakes.  Which way are the Lakes oriented?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ADE0F-FB0D-42B3-BD17-57021C261D88}"/>
              </a:ext>
            </a:extLst>
          </p:cNvPr>
          <p:cNvSpPr txBox="1"/>
          <p:nvPr/>
        </p:nvSpPr>
        <p:spPr>
          <a:xfrm>
            <a:off x="1259632" y="222641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        Lake Erie</a:t>
            </a:r>
          </a:p>
          <a:p>
            <a:pPr algn="ctr"/>
            <a:r>
              <a:rPr lang="en-US" dirty="0"/>
              <a:t>Niagara</a:t>
            </a:r>
          </a:p>
          <a:p>
            <a:pPr algn="ctr"/>
            <a:r>
              <a:rPr lang="en-US" dirty="0"/>
              <a:t>Lake Ontario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61D3C-4E79-4C72-8D88-0AC370DA389D}"/>
              </a:ext>
            </a:extLst>
          </p:cNvPr>
          <p:cNvSpPr txBox="1"/>
          <p:nvPr/>
        </p:nvSpPr>
        <p:spPr>
          <a:xfrm>
            <a:off x="3635896" y="222641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 startAt="2"/>
            </a:pPr>
            <a:r>
              <a:rPr lang="en-US" dirty="0"/>
              <a:t>  Lake Ontario</a:t>
            </a:r>
          </a:p>
          <a:p>
            <a:pPr algn="ctr"/>
            <a:r>
              <a:rPr lang="en-US" dirty="0"/>
              <a:t>Niagara</a:t>
            </a:r>
          </a:p>
          <a:p>
            <a:pPr algn="ctr"/>
            <a:r>
              <a:rPr lang="en-US" dirty="0"/>
              <a:t>Lake Erie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5AB5B-DBCD-414C-8A68-3BE40138A508}"/>
              </a:ext>
            </a:extLst>
          </p:cNvPr>
          <p:cNvSpPr txBox="1"/>
          <p:nvPr/>
        </p:nvSpPr>
        <p:spPr>
          <a:xfrm>
            <a:off x="5796136" y="222641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    Lake Ontario</a:t>
            </a:r>
          </a:p>
          <a:p>
            <a:pPr algn="ctr"/>
            <a:r>
              <a:rPr lang="en-US" dirty="0"/>
              <a:t>Niagara</a:t>
            </a:r>
          </a:p>
          <a:p>
            <a:pPr algn="ctr"/>
            <a:r>
              <a:rPr lang="en-US" dirty="0"/>
              <a:t>Lake Huron </a:t>
            </a:r>
          </a:p>
        </p:txBody>
      </p:sp>
      <p:sp>
        <p:nvSpPr>
          <p:cNvPr id="7" name="ANSWER">
            <a:hlinkClick r:id="rId3" action="ppaction://hlinksldjump"/>
          </p:cNvPr>
          <p:cNvSpPr/>
          <p:nvPr/>
        </p:nvSpPr>
        <p:spPr>
          <a:xfrm>
            <a:off x="509242" y="3501008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B) Lake Ontario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Niagara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Lake Erie</a:t>
            </a:r>
          </a:p>
        </p:txBody>
      </p:sp>
    </p:spTree>
    <p:extLst>
      <p:ext uri="{BB962C8B-B14F-4D97-AF65-F5344CB8AC3E}">
        <p14:creationId xmlns:p14="http://schemas.microsoft.com/office/powerpoint/2010/main" val="33029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Ships use this channel to travel from Lake Erie to Lake Ontario. What is the name of the channel?</a:t>
            </a:r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51517" y="3573016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 </a:t>
            </a:r>
            <a:r>
              <a:rPr lang="en-US" sz="3200" b="1" dirty="0" err="1">
                <a:solidFill>
                  <a:schemeClr val="tx1"/>
                </a:solidFill>
              </a:rPr>
              <a:t>Welland</a:t>
            </a:r>
            <a:r>
              <a:rPr lang="en-US" sz="3200" b="1" dirty="0">
                <a:solidFill>
                  <a:schemeClr val="tx1"/>
                </a:solidFill>
              </a:rPr>
              <a:t> Canal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Ships use this channel to travel from Lake Erie to Lake Ontario. What is the name of the channel?</a:t>
            </a:r>
          </a:p>
        </p:txBody>
      </p:sp>
    </p:spTree>
    <p:extLst>
      <p:ext uri="{BB962C8B-B14F-4D97-AF65-F5344CB8AC3E}">
        <p14:creationId xmlns:p14="http://schemas.microsoft.com/office/powerpoint/2010/main" val="37981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the name of the river that connects Lake Erie to Lake Ontario?</a:t>
            </a:r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73016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 Niagara River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What is the name of the river that connects Lake Erie to Lake Ontario?</a:t>
            </a:r>
          </a:p>
        </p:txBody>
      </p:sp>
    </p:spTree>
    <p:extLst>
      <p:ext uri="{BB962C8B-B14F-4D97-AF65-F5344CB8AC3E}">
        <p14:creationId xmlns:p14="http://schemas.microsoft.com/office/powerpoint/2010/main" val="39173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Why do boats use the </a:t>
            </a:r>
            <a:r>
              <a:rPr lang="en-US" sz="3200" b="1" dirty="0" err="1">
                <a:solidFill>
                  <a:schemeClr val="tx1"/>
                </a:solidFill>
              </a:rPr>
              <a:t>Welland</a:t>
            </a:r>
            <a:r>
              <a:rPr lang="en-US" sz="3200" b="1" dirty="0">
                <a:solidFill>
                  <a:schemeClr val="tx1"/>
                </a:solidFill>
              </a:rPr>
              <a:t> Canal, instead of using the Niagara River to  get from Lake Erie to Lake Ontario?</a:t>
            </a:r>
          </a:p>
        </p:txBody>
      </p:sp>
      <p:sp>
        <p:nvSpPr>
          <p:cNvPr id="9" name="ANSWER">
            <a:hlinkClick r:id="rId3" action="ppaction://hlinksldjump"/>
          </p:cNvPr>
          <p:cNvSpPr/>
          <p:nvPr/>
        </p:nvSpPr>
        <p:spPr>
          <a:xfrm>
            <a:off x="522000" y="3645024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Niagara Falls; Boats cannot go over the large waterfall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Why do boats use the </a:t>
            </a:r>
            <a:r>
              <a:rPr lang="en-US" dirty="0" err="1">
                <a:solidFill>
                  <a:schemeClr val="tx1">
                    <a:alpha val="0"/>
                  </a:schemeClr>
                </a:solidFill>
              </a:rPr>
              <a:t>Welland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Canal, instead of using the Niagara River to  get from Lake Erie to Lake Ontario?</a:t>
            </a:r>
          </a:p>
        </p:txBody>
      </p:sp>
    </p:spTree>
    <p:extLst>
      <p:ext uri="{BB962C8B-B14F-4D97-AF65-F5344CB8AC3E}">
        <p14:creationId xmlns:p14="http://schemas.microsoft.com/office/powerpoint/2010/main" val="3305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"/>
          <p:cNvSpPr/>
          <p:nvPr/>
        </p:nvSpPr>
        <p:spPr>
          <a:xfrm>
            <a:off x="522000" y="1196752"/>
            <a:ext cx="8100000" cy="20250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the largest, deepest, and coldest of all The Great Lakes?</a:t>
            </a:r>
          </a:p>
        </p:txBody>
      </p:sp>
      <p:sp>
        <p:nvSpPr>
          <p:cNvPr id="8" name="ANSWER">
            <a:hlinkClick r:id="rId3" action="ppaction://hlinksldjump"/>
          </p:cNvPr>
          <p:cNvSpPr/>
          <p:nvPr/>
        </p:nvSpPr>
        <p:spPr>
          <a:xfrm>
            <a:off x="522000" y="3501008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Lake Superior; these three characteristics is what it is called Superior!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What is the largest, deepest, and coldest of all The Great Lakes?</a:t>
            </a:r>
          </a:p>
        </p:txBody>
      </p:sp>
    </p:spTree>
    <p:extLst>
      <p:ext uri="{BB962C8B-B14F-4D97-AF65-F5344CB8AC3E}">
        <p14:creationId xmlns:p14="http://schemas.microsoft.com/office/powerpoint/2010/main" val="12630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Lake Michigan </a:t>
            </a:r>
          </a:p>
        </p:txBody>
      </p:sp>
      <p:sp>
        <p:nvSpPr>
          <p:cNvPr id="7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Great Lake is completely located in the USA?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What Great Lake is completely located in the USA?</a:t>
            </a:r>
          </a:p>
        </p:txBody>
      </p:sp>
    </p:spTree>
    <p:extLst>
      <p:ext uri="{BB962C8B-B14F-4D97-AF65-F5344CB8AC3E}">
        <p14:creationId xmlns:p14="http://schemas.microsoft.com/office/powerpoint/2010/main" val="15433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the name of The Great Lake that also shares the same names as the people who used to live along its shores, hundreds of years ago?</a:t>
            </a:r>
          </a:p>
        </p:txBody>
      </p:sp>
      <p:sp>
        <p:nvSpPr>
          <p:cNvPr id="9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Lake Huron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What is the name of The Great Lake that also shares the same names as the people who used to live along its shores, hundreds of years ago?</a:t>
            </a:r>
          </a:p>
        </p:txBody>
      </p:sp>
    </p:spTree>
    <p:extLst>
      <p:ext uri="{BB962C8B-B14F-4D97-AF65-F5344CB8AC3E}">
        <p14:creationId xmlns:p14="http://schemas.microsoft.com/office/powerpoint/2010/main" val="29712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"/>
          <p:cNvSpPr/>
          <p:nvPr/>
        </p:nvSpPr>
        <p:spPr>
          <a:xfrm>
            <a:off x="674400" y="1413499"/>
            <a:ext cx="8100000" cy="20250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This Lake has so many beaches on its shores, that it is referred to as the “third coast” after the Atlantic and Pacific Ocean Coasts. </a:t>
            </a:r>
          </a:p>
        </p:txBody>
      </p:sp>
      <p:sp>
        <p:nvSpPr>
          <p:cNvPr id="8" name="ANSWER">
            <a:hlinkClick r:id="rId3" action="ppaction://hlinksldjump"/>
          </p:cNvPr>
          <p:cNvSpPr/>
          <p:nvPr/>
        </p:nvSpPr>
        <p:spPr>
          <a:xfrm>
            <a:off x="674400" y="3789040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Lake Michigan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tx1">
                    <a:alpha val="0"/>
                  </a:schemeClr>
                </a:solidFill>
              </a:rPr>
              <a:t>Question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This Lake has so many beaches on its shores, that it is referred to as the “third coast” after the Atlantic and Pacific Ocean Coasts. </a:t>
            </a:r>
            <a:br>
              <a:rPr lang="en-US" dirty="0">
                <a:solidFill>
                  <a:schemeClr val="tx1">
                    <a:alpha val="0"/>
                  </a:schemeClr>
                </a:solidFill>
              </a:rPr>
            </a:br>
            <a:endParaRPr lang="en-CA" dirty="0">
              <a:solidFill>
                <a:schemeClr val="tx1"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ESTION"/>
          <p:cNvSpPr/>
          <p:nvPr/>
        </p:nvSpPr>
        <p:spPr>
          <a:xfrm>
            <a:off x="547031" y="1268760"/>
            <a:ext cx="8100000" cy="2025000"/>
          </a:xfrm>
          <a:prstGeom prst="roundRect">
            <a:avLst/>
          </a:prstGeom>
          <a:solidFill>
            <a:srgbClr val="00B0F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This Lake is connected to </a:t>
            </a:r>
            <a:r>
              <a:rPr lang="en-US" sz="3200" dirty="0" err="1">
                <a:solidFill>
                  <a:schemeClr val="tx1"/>
                </a:solidFill>
              </a:rPr>
              <a:t>Georgin</a:t>
            </a:r>
            <a:r>
              <a:rPr lang="en-US" sz="3200" dirty="0">
                <a:solidFill>
                  <a:schemeClr val="tx1"/>
                </a:solidFill>
              </a:rPr>
              <a:t> Bay and is home to the most wetlands of all the Great Lakes.</a:t>
            </a:r>
          </a:p>
        </p:txBody>
      </p:sp>
      <p:sp>
        <p:nvSpPr>
          <p:cNvPr id="7" name="ANSWER">
            <a:hlinkClick r:id="rId3" action="ppaction://hlinksldjump"/>
          </p:cNvPr>
          <p:cNvSpPr/>
          <p:nvPr/>
        </p:nvSpPr>
        <p:spPr>
          <a:xfrm>
            <a:off x="555047" y="3645024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Lake Huron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This Lake is connected to </a:t>
            </a:r>
            <a:r>
              <a:rPr lang="en-US" dirty="0" err="1">
                <a:solidFill>
                  <a:schemeClr val="tx1">
                    <a:alpha val="0"/>
                  </a:schemeClr>
                </a:solidFill>
              </a:rPr>
              <a:t>Georgin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Bay and is home to the most wetlands of all the Great Lakes.</a:t>
            </a:r>
          </a:p>
        </p:txBody>
      </p:sp>
    </p:spTree>
    <p:extLst>
      <p:ext uri="{BB962C8B-B14F-4D97-AF65-F5344CB8AC3E}">
        <p14:creationId xmlns:p14="http://schemas.microsoft.com/office/powerpoint/2010/main" val="1185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AA73D5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a problem in The Great Lakes?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		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Pollution, litter, invasive species, algae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What is a problem in The Great Lakes?</a:t>
            </a:r>
          </a:p>
        </p:txBody>
      </p:sp>
    </p:spTree>
    <p:extLst>
      <p:ext uri="{BB962C8B-B14F-4D97-AF65-F5344CB8AC3E}">
        <p14:creationId xmlns:p14="http://schemas.microsoft.com/office/powerpoint/2010/main" val="17972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536" y="221729"/>
            <a:ext cx="543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all" dirty="0">
                <a:solidFill>
                  <a:schemeClr val="bg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Today’s Categories…</a:t>
            </a:r>
          </a:p>
        </p:txBody>
      </p:sp>
      <p:sp>
        <p:nvSpPr>
          <p:cNvPr id="3" name="UNIT 1"/>
          <p:cNvSpPr/>
          <p:nvPr/>
        </p:nvSpPr>
        <p:spPr>
          <a:xfrm>
            <a:off x="283922" y="1144093"/>
            <a:ext cx="548640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Back to Basics</a:t>
            </a:r>
          </a:p>
        </p:txBody>
      </p:sp>
      <p:sp>
        <p:nvSpPr>
          <p:cNvPr id="4" name="UNIT 1"/>
          <p:cNvSpPr/>
          <p:nvPr/>
        </p:nvSpPr>
        <p:spPr>
          <a:xfrm>
            <a:off x="1115616" y="2325145"/>
            <a:ext cx="548640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Niagara Knowledge</a:t>
            </a:r>
          </a:p>
        </p:txBody>
      </p:sp>
      <p:sp>
        <p:nvSpPr>
          <p:cNvPr id="6" name="UNIT 1"/>
          <p:cNvSpPr/>
          <p:nvPr/>
        </p:nvSpPr>
        <p:spPr>
          <a:xfrm>
            <a:off x="1907704" y="3506197"/>
            <a:ext cx="548640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Lake Lessons</a:t>
            </a:r>
          </a:p>
        </p:txBody>
      </p:sp>
      <p:sp>
        <p:nvSpPr>
          <p:cNvPr id="7" name="UNIT 1"/>
          <p:cNvSpPr/>
          <p:nvPr/>
        </p:nvSpPr>
        <p:spPr>
          <a:xfrm>
            <a:off x="2771800" y="4687249"/>
            <a:ext cx="548640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Pesky Problems</a:t>
            </a:r>
          </a:p>
        </p:txBody>
      </p:sp>
      <p:sp>
        <p:nvSpPr>
          <p:cNvPr id="8" name="UNIT 1"/>
          <p:cNvSpPr/>
          <p:nvPr/>
        </p:nvSpPr>
        <p:spPr>
          <a:xfrm>
            <a:off x="3419872" y="5868301"/>
            <a:ext cx="5486400" cy="5486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solidFill>
                  <a:schemeClr val="tx1"/>
                </a:solidFill>
                <a:latin typeface="Arial Black" panose="020B0A04020102020204" pitchFamily="34" charset="0"/>
              </a:rPr>
              <a:t>Say What!?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>
                    <a:alpha val="0"/>
                  </a:schemeClr>
                </a:solidFill>
              </a:rPr>
              <a:t>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9043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"/>
          <p:cNvSpPr/>
          <p:nvPr/>
        </p:nvSpPr>
        <p:spPr>
          <a:xfrm>
            <a:off x="467544" y="1340768"/>
            <a:ext cx="8100000" cy="2025000"/>
          </a:xfrm>
          <a:prstGeom prst="roundRect">
            <a:avLst/>
          </a:prstGeom>
          <a:solidFill>
            <a:srgbClr val="AA73D5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What can you do to stop the problems in The Great Lakes?</a:t>
            </a:r>
          </a:p>
        </p:txBody>
      </p:sp>
      <p:sp>
        <p:nvSpPr>
          <p:cNvPr id="8" name="ANSWER">
            <a:hlinkClick r:id="rId3" action="ppaction://hlinksldjump"/>
          </p:cNvPr>
          <p:cNvSpPr/>
          <p:nvPr/>
        </p:nvSpPr>
        <p:spPr>
          <a:xfrm>
            <a:off x="539552" y="3645024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Don’t Litter, Pick up after our pet, recycle, reusable bags and water bottles, </a:t>
            </a:r>
            <a:r>
              <a:rPr lang="en-US" sz="3200" dirty="0" err="1">
                <a:solidFill>
                  <a:schemeClr val="tx1"/>
                </a:solidFill>
              </a:rPr>
              <a:t>ect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What can you do to stop the problems in The Great Lakes?</a:t>
            </a:r>
          </a:p>
        </p:txBody>
      </p:sp>
    </p:spTree>
    <p:extLst>
      <p:ext uri="{BB962C8B-B14F-4D97-AF65-F5344CB8AC3E}">
        <p14:creationId xmlns:p14="http://schemas.microsoft.com/office/powerpoint/2010/main" val="135183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AA73D5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2 Great Lakes are the most polluted?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Lake Ontario and Erie; the ones closest to us!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What 2 Great Lakes are the most polluted?</a:t>
            </a:r>
          </a:p>
        </p:txBody>
      </p:sp>
    </p:spTree>
    <p:extLst>
      <p:ext uri="{BB962C8B-B14F-4D97-AF65-F5344CB8AC3E}">
        <p14:creationId xmlns:p14="http://schemas.microsoft.com/office/powerpoint/2010/main" val="21435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AA73D5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Lake Erie is surrounded by farms which has caused  these types of green blooms covering most of the waters surface.</a:t>
            </a:r>
          </a:p>
        </p:txBody>
      </p:sp>
      <p:sp>
        <p:nvSpPr>
          <p:cNvPr id="8" name="ANSWER">
            <a:hlinkClick r:id="rId3" action="ppaction://hlinksldjump"/>
          </p:cNvPr>
          <p:cNvSpPr/>
          <p:nvPr/>
        </p:nvSpPr>
        <p:spPr>
          <a:xfrm>
            <a:off x="522000" y="3727749"/>
            <a:ext cx="8143348" cy="2158299"/>
          </a:xfrm>
          <a:prstGeom prst="roundRect">
            <a:avLst>
              <a:gd name="adj" fmla="val 18124"/>
            </a:avLst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Algae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 Lake Erie is surrounded by farms which has caused  these types of green blooms covering most of the waters surface.</a:t>
            </a:r>
          </a:p>
        </p:txBody>
      </p:sp>
    </p:spTree>
    <p:extLst>
      <p:ext uri="{BB962C8B-B14F-4D97-AF65-F5344CB8AC3E}">
        <p14:creationId xmlns:p14="http://schemas.microsoft.com/office/powerpoint/2010/main" val="40411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ESTION"/>
          <p:cNvSpPr/>
          <p:nvPr/>
        </p:nvSpPr>
        <p:spPr>
          <a:xfrm>
            <a:off x="522000" y="1268760"/>
            <a:ext cx="8100000" cy="2025000"/>
          </a:xfrm>
          <a:prstGeom prst="roundRect">
            <a:avLst/>
          </a:prstGeom>
          <a:solidFill>
            <a:srgbClr val="AA73D5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Name an invasive species in the Great Lakes?</a:t>
            </a:r>
          </a:p>
        </p:txBody>
      </p:sp>
      <p:sp>
        <p:nvSpPr>
          <p:cNvPr id="7" name="ANSWER">
            <a:hlinkClick r:id="rId3" action="ppaction://hlinksldjump"/>
          </p:cNvPr>
          <p:cNvSpPr/>
          <p:nvPr/>
        </p:nvSpPr>
        <p:spPr>
          <a:xfrm>
            <a:off x="522000" y="3573016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Rusty cray fish, zebra/quagga mussels, round goby, Asian carp, sea lamprey, spiney water flea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CA" dirty="0" err="1">
                <a:solidFill>
                  <a:schemeClr val="tx1">
                    <a:alpha val="0"/>
                  </a:schemeClr>
                </a:solidFill>
              </a:rPr>
              <a:t>Questio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Name an invasive species in the Great Lakes?</a:t>
            </a:r>
            <a:br>
              <a:rPr lang="en-US" dirty="0">
                <a:solidFill>
                  <a:schemeClr val="tx1">
                    <a:alpha val="0"/>
                  </a:schemeClr>
                </a:solidFill>
              </a:rPr>
            </a:br>
            <a:r>
              <a:rPr lang="en-CA" dirty="0">
                <a:solidFill>
                  <a:schemeClr val="tx1">
                    <a:alpha val="0"/>
                  </a:schemeClr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945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Lake Ontario was named after the province.</a:t>
            </a:r>
          </a:p>
        </p:txBody>
      </p:sp>
      <p:sp>
        <p:nvSpPr>
          <p:cNvPr id="4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E6A5DC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Lake Ontario was named after the province.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87C8B-0931-4A8A-9895-1B7A384949B6}"/>
              </a:ext>
            </a:extLst>
          </p:cNvPr>
          <p:cNvSpPr txBox="1"/>
          <p:nvPr/>
        </p:nvSpPr>
        <p:spPr>
          <a:xfrm>
            <a:off x="2483768" y="268870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True?                                                 False?</a:t>
            </a:r>
            <a:endParaRPr lang="en-CA" dirty="0"/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False: The province was actually named after the lake!</a:t>
            </a:r>
          </a:p>
        </p:txBody>
      </p:sp>
    </p:spTree>
    <p:extLst>
      <p:ext uri="{BB962C8B-B14F-4D97-AF65-F5344CB8AC3E}">
        <p14:creationId xmlns:p14="http://schemas.microsoft.com/office/powerpoint/2010/main" val="39394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Lake Superior holds how much water compared to all the water in The Great Lakes?</a:t>
            </a:r>
          </a:p>
        </p:txBody>
      </p:sp>
      <p:sp>
        <p:nvSpPr>
          <p:cNvPr id="6" name="QUESTION"/>
          <p:cNvSpPr/>
          <p:nvPr/>
        </p:nvSpPr>
        <p:spPr>
          <a:xfrm>
            <a:off x="489588" y="1196752"/>
            <a:ext cx="8100000" cy="2025000"/>
          </a:xfrm>
          <a:prstGeom prst="roundRect">
            <a:avLst/>
          </a:prstGeom>
          <a:solidFill>
            <a:srgbClr val="E6A5DC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Lake Superior holds how much water compared to all the water in The Great Lakes?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2F9230-A15B-4A88-974C-43383739AD52}"/>
              </a:ext>
            </a:extLst>
          </p:cNvPr>
          <p:cNvSpPr txBox="1"/>
          <p:nvPr/>
        </p:nvSpPr>
        <p:spPr>
          <a:xfrm>
            <a:off x="782012" y="2708920"/>
            <a:ext cx="757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	1/4		b)	1/2		c)	3/4</a:t>
            </a:r>
            <a:endParaRPr lang="en-CA" dirty="0"/>
          </a:p>
        </p:txBody>
      </p:sp>
      <p:sp>
        <p:nvSpPr>
          <p:cNvPr id="7" name="ANSWER">
            <a:hlinkClick r:id="rId3" action="ppaction://hlinksldjump"/>
          </p:cNvPr>
          <p:cNvSpPr/>
          <p:nvPr/>
        </p:nvSpPr>
        <p:spPr>
          <a:xfrm>
            <a:off x="523583" y="3645024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b) 	½ or half of all the water is The Great Lakes is located in Lake Superior </a:t>
            </a:r>
          </a:p>
        </p:txBody>
      </p:sp>
    </p:spTree>
    <p:extLst>
      <p:ext uri="{BB962C8B-B14F-4D97-AF65-F5344CB8AC3E}">
        <p14:creationId xmlns:p14="http://schemas.microsoft.com/office/powerpoint/2010/main" val="21663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There is enough water in Lake Superior to submerge all North and South America by how much water?</a:t>
            </a:r>
          </a:p>
        </p:txBody>
      </p:sp>
      <p:sp>
        <p:nvSpPr>
          <p:cNvPr id="4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E6A5DC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There is enough water in Lake Superior to submerge all North and South America by how much water?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DB947-52B6-48EB-B1B7-1BD23B9EB382}"/>
              </a:ext>
            </a:extLst>
          </p:cNvPr>
          <p:cNvSpPr txBox="1"/>
          <p:nvPr/>
        </p:nvSpPr>
        <p:spPr>
          <a:xfrm>
            <a:off x="755576" y="278092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A) 1cm 		B) 30cm (a ruler)		C) 1 meter</a:t>
            </a:r>
            <a:endParaRPr lang="en-CA" dirty="0"/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717032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B) 30cm (a ruler) that’s a lot of water!</a:t>
            </a:r>
          </a:p>
        </p:txBody>
      </p:sp>
    </p:spTree>
    <p:extLst>
      <p:ext uri="{BB962C8B-B14F-4D97-AF65-F5344CB8AC3E}">
        <p14:creationId xmlns:p14="http://schemas.microsoft.com/office/powerpoint/2010/main" val="12084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"/>
          <p:cNvSpPr/>
          <p:nvPr/>
        </p:nvSpPr>
        <p:spPr>
          <a:xfrm>
            <a:off x="532708" y="1268760"/>
            <a:ext cx="8100000" cy="2025000"/>
          </a:xfrm>
          <a:prstGeom prst="roundRect">
            <a:avLst/>
          </a:prstGeom>
          <a:solidFill>
            <a:srgbClr val="E6A5DC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There are over 6000 of these in The Great Lakes, where some can be seen in Jordan, Niagara Falls and Fathom Five National Park.</a:t>
            </a:r>
          </a:p>
        </p:txBody>
      </p:sp>
      <p:sp>
        <p:nvSpPr>
          <p:cNvPr id="8" name="ANSWER">
            <a:hlinkClick r:id="rId3" action="ppaction://hlinksldjump"/>
          </p:cNvPr>
          <p:cNvSpPr/>
          <p:nvPr/>
        </p:nvSpPr>
        <p:spPr>
          <a:xfrm>
            <a:off x="532708" y="3645024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Shipwrecks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There are over 6000 of these in The Great Lakes, where some can be seen in Jordan, Niagara Falls and Fathom Five National Park.</a:t>
            </a:r>
          </a:p>
        </p:txBody>
      </p:sp>
    </p:spTree>
    <p:extLst>
      <p:ext uri="{BB962C8B-B14F-4D97-AF65-F5344CB8AC3E}">
        <p14:creationId xmlns:p14="http://schemas.microsoft.com/office/powerpoint/2010/main" val="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E6A5DC">
              <a:alpha val="49804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In the 19</a:t>
            </a:r>
            <a:r>
              <a:rPr lang="en-US" sz="3200" b="1" baseline="30000" dirty="0">
                <a:solidFill>
                  <a:schemeClr val="tx1"/>
                </a:solidFill>
              </a:rPr>
              <a:t>th</a:t>
            </a:r>
            <a:r>
              <a:rPr lang="en-US" sz="3200" b="1" dirty="0">
                <a:solidFill>
                  <a:schemeClr val="tx1"/>
                </a:solidFill>
              </a:rPr>
              <a:t> Century, Lake Michigan had a large pirate problem stealing a very valuable resource.</a:t>
            </a:r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645024"/>
            <a:ext cx="8100000" cy="2808312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Timber/lumber/wood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In the 19th Century, Lake Michigan had a large pirate problem stealing a very valuable resource.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gIn the 19th Century, Lake Michigan had a large pirate problem stealing a very valuable resource.</a:t>
            </a:r>
          </a:p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an had a large pirate problem stealing a very valuable resource.</a:t>
            </a:r>
          </a:p>
          <a:p>
            <a:endParaRPr lang="en-CA" dirty="0">
              <a:solidFill>
                <a:schemeClr val="tx1"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 txBox="1">
            <a:spLocks/>
          </p:cNvSpPr>
          <p:nvPr/>
        </p:nvSpPr>
        <p:spPr>
          <a:xfrm>
            <a:off x="933450" y="6699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tx1">
                    <a:alpha val="0"/>
                  </a:schemeClr>
                </a:solidFill>
              </a:rPr>
              <a:t>Final Jeopardy</a:t>
            </a:r>
          </a:p>
        </p:txBody>
      </p:sp>
      <p:sp>
        <p:nvSpPr>
          <p:cNvPr id="27" name="Text Box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78503" y="2039081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cap="all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F</a:t>
            </a:r>
            <a:r>
              <a:rPr lang="en-US" sz="8000" cap="all" dirty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I</a:t>
            </a:r>
            <a:r>
              <a:rPr lang="en-US" sz="8000" cap="all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N</a:t>
            </a:r>
            <a:r>
              <a:rPr lang="en-US" sz="8000" cap="all" dirty="0">
                <a:ln w="38100">
                  <a:solidFill>
                    <a:srgbClr val="00B0F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A</a:t>
            </a:r>
            <a:r>
              <a:rPr lang="en-US" sz="8000" cap="all" dirty="0">
                <a:ln w="38100">
                  <a:solidFill>
                    <a:srgbClr val="7030A0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L</a:t>
            </a:r>
            <a:r>
              <a:rPr lang="en-US" sz="8000" cap="all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cap="all" dirty="0">
                <a:ln w="38100">
                  <a:solidFill>
                    <a:srgbClr val="FF6699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J</a:t>
            </a:r>
            <a:r>
              <a:rPr lang="en-US" sz="8000" cap="all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E</a:t>
            </a:r>
            <a:r>
              <a:rPr lang="en-US" sz="8000" cap="all" dirty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O</a:t>
            </a:r>
            <a:r>
              <a:rPr lang="en-US" sz="8000" cap="all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P</a:t>
            </a:r>
            <a:r>
              <a:rPr lang="en-US" sz="8000" cap="all" dirty="0">
                <a:ln w="38100">
                  <a:solidFill>
                    <a:srgbClr val="00B0F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A</a:t>
            </a:r>
            <a:r>
              <a:rPr lang="en-US" sz="8000" cap="all" dirty="0">
                <a:ln w="38100">
                  <a:solidFill>
                    <a:srgbClr val="7030A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R</a:t>
            </a:r>
            <a:r>
              <a:rPr lang="en-US" sz="8000" cap="all" dirty="0">
                <a:ln w="38100">
                  <a:solidFill>
                    <a:srgbClr val="FF6699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D</a:t>
            </a:r>
            <a:r>
              <a:rPr lang="en-US" sz="8000" cap="all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Y</a:t>
            </a:r>
            <a:r>
              <a:rPr lang="en-US" sz="8000" cap="all" dirty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581" y="115401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981200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19200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090" y="643719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676400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81400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82" y="3810744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581" y="4383345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36" y="4839444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81" y="4839444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0819"/>
            <a:ext cx="762000" cy="685800"/>
          </a:xfrm>
          <a:prstGeom prst="star5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>
                    <a:alpha val="0"/>
                  </a:schemeClr>
                </a:solidFill>
              </a:rPr>
              <a:t>Playing board</a:t>
            </a:r>
          </a:p>
        </p:txBody>
      </p:sp>
      <p:sp>
        <p:nvSpPr>
          <p:cNvPr id="49" name="UNIT 1">
            <a:hlinkClick r:id="rId3" action="ppaction://hlinksldjump"/>
          </p:cNvPr>
          <p:cNvSpPr/>
          <p:nvPr/>
        </p:nvSpPr>
        <p:spPr>
          <a:xfrm>
            <a:off x="135956" y="261257"/>
            <a:ext cx="13716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 to Basics</a:t>
            </a:r>
          </a:p>
        </p:txBody>
      </p:sp>
      <p:sp>
        <p:nvSpPr>
          <p:cNvPr id="8" name="RED 1">
            <a:hlinkClick r:id="rId4" action="ppaction://hlinksldjump"/>
          </p:cNvPr>
          <p:cNvSpPr/>
          <p:nvPr/>
        </p:nvSpPr>
        <p:spPr>
          <a:xfrm>
            <a:off x="364556" y="1017291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100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" name="RED 2">
            <a:hlinkClick r:id="rId5" action="ppaction://hlinksldjump"/>
          </p:cNvPr>
          <p:cNvSpPr/>
          <p:nvPr/>
        </p:nvSpPr>
        <p:spPr>
          <a:xfrm>
            <a:off x="364556" y="2192948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200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6" name="RED 3">
            <a:hlinkClick r:id="rId6" action="ppaction://hlinksldjump"/>
          </p:cNvPr>
          <p:cNvSpPr/>
          <p:nvPr/>
        </p:nvSpPr>
        <p:spPr>
          <a:xfrm>
            <a:off x="364556" y="3368605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300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RED 4">
            <a:hlinkClick r:id="rId7" action="ppaction://hlinksldjump"/>
          </p:cNvPr>
          <p:cNvSpPr/>
          <p:nvPr/>
        </p:nvSpPr>
        <p:spPr>
          <a:xfrm>
            <a:off x="364556" y="4544262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400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" name="RED 5">
            <a:hlinkClick r:id="rId8" action="ppaction://hlinksldjump"/>
          </p:cNvPr>
          <p:cNvSpPr/>
          <p:nvPr/>
        </p:nvSpPr>
        <p:spPr>
          <a:xfrm>
            <a:off x="364556" y="5719919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500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1" name="UNIT 1">
            <a:hlinkClick r:id="rId3" action="ppaction://hlinksldjump"/>
          </p:cNvPr>
          <p:cNvSpPr/>
          <p:nvPr/>
        </p:nvSpPr>
        <p:spPr>
          <a:xfrm>
            <a:off x="1979472" y="261257"/>
            <a:ext cx="13716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Niagara Knowledge</a:t>
            </a:r>
          </a:p>
        </p:txBody>
      </p:sp>
      <p:sp>
        <p:nvSpPr>
          <p:cNvPr id="13" name="YELLOW 1">
            <a:hlinkClick r:id="rId9" action="ppaction://hlinksldjump"/>
          </p:cNvPr>
          <p:cNvSpPr/>
          <p:nvPr/>
        </p:nvSpPr>
        <p:spPr>
          <a:xfrm>
            <a:off x="2204014" y="1017291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100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2" name="YELLOW 2">
            <a:hlinkClick r:id="rId10" action="ppaction://hlinksldjump"/>
          </p:cNvPr>
          <p:cNvSpPr/>
          <p:nvPr/>
        </p:nvSpPr>
        <p:spPr>
          <a:xfrm>
            <a:off x="2204014" y="2192948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200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1" name="YELLOW 3">
            <a:hlinkClick r:id="rId11" action="ppaction://hlinksldjump"/>
          </p:cNvPr>
          <p:cNvSpPr/>
          <p:nvPr/>
        </p:nvSpPr>
        <p:spPr>
          <a:xfrm>
            <a:off x="2208072" y="3368605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300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YELLOW 4">
            <a:hlinkClick r:id="rId12" action="ppaction://hlinksldjump"/>
          </p:cNvPr>
          <p:cNvSpPr/>
          <p:nvPr/>
        </p:nvSpPr>
        <p:spPr>
          <a:xfrm>
            <a:off x="2208072" y="4544262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400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YELLOW 5">
            <a:hlinkClick r:id="rId13" action="ppaction://hlinksldjump"/>
          </p:cNvPr>
          <p:cNvSpPr/>
          <p:nvPr/>
        </p:nvSpPr>
        <p:spPr>
          <a:xfrm>
            <a:off x="2204014" y="5719919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500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3" name="UNIT 1">
            <a:hlinkClick r:id="rId3" action="ppaction://hlinksldjump"/>
          </p:cNvPr>
          <p:cNvSpPr/>
          <p:nvPr/>
        </p:nvSpPr>
        <p:spPr>
          <a:xfrm>
            <a:off x="3872984" y="261257"/>
            <a:ext cx="13716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Lessons</a:t>
            </a:r>
          </a:p>
        </p:txBody>
      </p:sp>
      <p:sp>
        <p:nvSpPr>
          <p:cNvPr id="23" name="BLUE 1">
            <a:hlinkClick r:id="rId14" action="ppaction://hlinksldjump"/>
          </p:cNvPr>
          <p:cNvSpPr/>
          <p:nvPr/>
        </p:nvSpPr>
        <p:spPr>
          <a:xfrm>
            <a:off x="4085352" y="1017291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0091C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100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2" name="BLUE 2">
            <a:hlinkClick r:id="rId15" action="ppaction://hlinksldjump"/>
          </p:cNvPr>
          <p:cNvSpPr/>
          <p:nvPr/>
        </p:nvSpPr>
        <p:spPr>
          <a:xfrm>
            <a:off x="4085352" y="2192948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0091C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200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1" name="BLUE 3">
            <a:hlinkClick r:id="rId16" action="ppaction://hlinksldjump"/>
          </p:cNvPr>
          <p:cNvSpPr/>
          <p:nvPr/>
        </p:nvSpPr>
        <p:spPr>
          <a:xfrm>
            <a:off x="4085352" y="3368605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0091C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300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0" name="BLUE 4">
            <a:hlinkClick r:id="rId17" action="ppaction://hlinksldjump"/>
          </p:cNvPr>
          <p:cNvSpPr/>
          <p:nvPr/>
        </p:nvSpPr>
        <p:spPr>
          <a:xfrm>
            <a:off x="4085352" y="4544262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0091C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400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9" name="BLUE 5">
            <a:hlinkClick r:id="rId18" action="ppaction://hlinksldjump"/>
          </p:cNvPr>
          <p:cNvSpPr/>
          <p:nvPr/>
        </p:nvSpPr>
        <p:spPr>
          <a:xfrm>
            <a:off x="4085352" y="5719919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0091C4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500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4" name="UNIT 1">
            <a:hlinkClick r:id="rId3" action="ppaction://hlinksldjump"/>
          </p:cNvPr>
          <p:cNvSpPr/>
          <p:nvPr/>
        </p:nvSpPr>
        <p:spPr>
          <a:xfrm>
            <a:off x="5766496" y="261257"/>
            <a:ext cx="13716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Pesky Problems</a:t>
            </a:r>
          </a:p>
        </p:txBody>
      </p:sp>
      <p:sp>
        <p:nvSpPr>
          <p:cNvPr id="28" name="PURPLE 1">
            <a:hlinkClick r:id="rId19" action="ppaction://hlinksldjump"/>
          </p:cNvPr>
          <p:cNvSpPr/>
          <p:nvPr/>
        </p:nvSpPr>
        <p:spPr>
          <a:xfrm>
            <a:off x="5976428" y="1017291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100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7" name="PURPLE 2">
            <a:hlinkClick r:id="rId20" action="ppaction://hlinksldjump"/>
          </p:cNvPr>
          <p:cNvSpPr/>
          <p:nvPr/>
        </p:nvSpPr>
        <p:spPr>
          <a:xfrm>
            <a:off x="5976428" y="2192948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200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6" name="PURPLE 3">
            <a:hlinkClick r:id="rId21" action="ppaction://hlinksldjump"/>
          </p:cNvPr>
          <p:cNvSpPr/>
          <p:nvPr/>
        </p:nvSpPr>
        <p:spPr>
          <a:xfrm>
            <a:off x="5976428" y="3368605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300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5" name="PURPLE 4">
            <a:hlinkClick r:id="rId22" action="ppaction://hlinksldjump"/>
          </p:cNvPr>
          <p:cNvSpPr/>
          <p:nvPr/>
        </p:nvSpPr>
        <p:spPr>
          <a:xfrm>
            <a:off x="5976428" y="4544262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400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4" name="PURPLE 5">
            <a:hlinkClick r:id="rId23" action="ppaction://hlinksldjump"/>
          </p:cNvPr>
          <p:cNvSpPr/>
          <p:nvPr/>
        </p:nvSpPr>
        <p:spPr>
          <a:xfrm>
            <a:off x="5976428" y="5719919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500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75" name="UNIT 1">
            <a:hlinkClick r:id="rId3" action="ppaction://hlinksldjump"/>
          </p:cNvPr>
          <p:cNvSpPr/>
          <p:nvPr/>
        </p:nvSpPr>
        <p:spPr>
          <a:xfrm>
            <a:off x="7641774" y="261257"/>
            <a:ext cx="13716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What!?</a:t>
            </a:r>
          </a:p>
        </p:txBody>
      </p:sp>
      <p:sp>
        <p:nvSpPr>
          <p:cNvPr id="33" name="PINK 1">
            <a:hlinkClick r:id="rId24" action="ppaction://hlinksldjump"/>
          </p:cNvPr>
          <p:cNvSpPr/>
          <p:nvPr/>
        </p:nvSpPr>
        <p:spPr>
          <a:xfrm>
            <a:off x="7849270" y="1023418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100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2" name="PINK 2">
            <a:hlinkClick r:id="rId25" action="ppaction://hlinksldjump"/>
          </p:cNvPr>
          <p:cNvSpPr/>
          <p:nvPr/>
        </p:nvSpPr>
        <p:spPr>
          <a:xfrm>
            <a:off x="7849270" y="2199075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200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1" name="PINK 3">
            <a:hlinkClick r:id="rId26" action="ppaction://hlinksldjump"/>
          </p:cNvPr>
          <p:cNvSpPr/>
          <p:nvPr/>
        </p:nvSpPr>
        <p:spPr>
          <a:xfrm>
            <a:off x="7849270" y="3374732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300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0" name="PINK 4">
            <a:hlinkClick r:id="rId27" action="ppaction://hlinksldjump"/>
          </p:cNvPr>
          <p:cNvSpPr/>
          <p:nvPr/>
        </p:nvSpPr>
        <p:spPr>
          <a:xfrm>
            <a:off x="7849270" y="4550389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400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9" name="PINK 5">
            <a:hlinkClick r:id="rId28" action="ppaction://hlinksldjump"/>
          </p:cNvPr>
          <p:cNvSpPr/>
          <p:nvPr/>
        </p:nvSpPr>
        <p:spPr>
          <a:xfrm>
            <a:off x="7849270" y="5726046"/>
            <a:ext cx="914400" cy="914400"/>
          </a:xfrm>
          <a:prstGeom prst="roundRect">
            <a:avLst/>
          </a:prstGeom>
          <a:solidFill>
            <a:schemeClr val="bg1"/>
          </a:solidFill>
          <a:ln w="177800">
            <a:solidFill>
              <a:srgbClr val="FF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8575">
                  <a:noFill/>
                </a:ln>
                <a:solidFill>
                  <a:schemeClr val="tx1"/>
                </a:solidFill>
              </a:rPr>
              <a:t>500</a:t>
            </a:r>
            <a:endParaRPr lang="en-GB" sz="3000" b="1" dirty="0">
              <a:ln w="285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2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3D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D4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002E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00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002E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00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002E"/>
                                      </p:to>
                                    </p:animClr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00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002E"/>
                                      </p:to>
                                    </p:animClr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00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  <p:set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0002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002E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A005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6" grpId="0" animBg="1"/>
      <p:bldP spid="6" grpId="1" animBg="1"/>
      <p:bldP spid="5" grpId="0" animBg="1"/>
      <p:bldP spid="4" grpId="0" animBg="1"/>
      <p:bldP spid="13" grpId="0" animBg="1"/>
      <p:bldP spid="13" grpId="1" animBg="1"/>
      <p:bldP spid="12" grpId="0" animBg="1"/>
      <p:bldP spid="12" grpId="1" animBg="1"/>
      <p:bldP spid="11" grpId="0" animBg="1"/>
      <p:bldP spid="10" grpId="0" animBg="1"/>
      <p:bldP spid="9" grpId="0" animBg="1"/>
      <p:bldP spid="23" grpId="0"/>
      <p:bldP spid="22" grpId="0"/>
      <p:bldP spid="21" grpId="0"/>
      <p:bldP spid="20" grpId="0"/>
      <p:bldP spid="19" grpId="0"/>
      <p:bldP spid="28" grpId="0"/>
      <p:bldP spid="27" grpId="0"/>
      <p:bldP spid="26" grpId="0"/>
      <p:bldP spid="25" grpId="0"/>
      <p:bldP spid="24" grpId="0"/>
      <p:bldP spid="33" grpId="0"/>
      <p:bldP spid="32" grpId="0"/>
      <p:bldP spid="31" grpId="0"/>
      <p:bldP spid="30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Name The Great Lakes in order of the direction the water flows between them.</a:t>
            </a:r>
          </a:p>
        </p:txBody>
      </p:sp>
      <p:sp>
        <p:nvSpPr>
          <p:cNvPr id="4" name="QUESTION"/>
          <p:cNvSpPr/>
          <p:nvPr/>
        </p:nvSpPr>
        <p:spPr>
          <a:xfrm>
            <a:off x="522000" y="1268760"/>
            <a:ext cx="8100000" cy="2025000"/>
          </a:xfrm>
          <a:prstGeom prst="roundRect">
            <a:avLst/>
          </a:prstGeom>
          <a:gradFill flip="none" rotWithShape="1">
            <a:gsLst>
              <a:gs pos="0">
                <a:srgbClr val="FF0000">
                  <a:alpha val="41000"/>
                </a:srgbClr>
              </a:gs>
              <a:gs pos="25000">
                <a:srgbClr val="FFFF00"/>
              </a:gs>
              <a:gs pos="40000">
                <a:srgbClr val="00B050"/>
              </a:gs>
              <a:gs pos="100000">
                <a:srgbClr val="FF6699"/>
              </a:gs>
              <a:gs pos="78000">
                <a:srgbClr val="7030A0"/>
              </a:gs>
              <a:gs pos="61000">
                <a:srgbClr val="00B0F0"/>
              </a:gs>
            </a:gsLst>
            <a:lin ang="0" scaled="1"/>
            <a:tileRect/>
          </a:gra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Name The Great Lakes in order of the direction the water flows between them.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DC24AB-DE62-4F15-B0D9-FE1EF3796699}"/>
              </a:ext>
            </a:extLst>
          </p:cNvPr>
          <p:cNvSpPr txBox="1"/>
          <p:nvPr/>
        </p:nvSpPr>
        <p:spPr>
          <a:xfrm>
            <a:off x="2123728" y="256339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HINT: They flow from the West, to the East (the left of the map to the right)</a:t>
            </a:r>
            <a:endParaRPr lang="en-CA" dirty="0"/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Superior to Michigan to Huron to Erie then Ontario</a:t>
            </a:r>
          </a:p>
        </p:txBody>
      </p:sp>
    </p:spTree>
    <p:extLst>
      <p:ext uri="{BB962C8B-B14F-4D97-AF65-F5344CB8AC3E}">
        <p14:creationId xmlns:p14="http://schemas.microsoft.com/office/powerpoint/2010/main" val="29568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chemeClr val="tx1">
                    <a:alpha val="0"/>
                  </a:schemeClr>
                </a:solidFill>
              </a:rPr>
              <a:t>The end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47806" cy="6088210"/>
          </a:xfrm>
        </p:spPr>
        <p:txBody>
          <a:bodyPr>
            <a:normAutofit/>
          </a:bodyPr>
          <a:lstStyle/>
          <a:p>
            <a:pPr algn="ctr"/>
            <a:r>
              <a:rPr lang="en-US" sz="5400" cap="all" dirty="0">
                <a:solidFill>
                  <a:schemeClr val="bg1"/>
                </a:solidFill>
                <a:latin typeface="Britannic Bold" panose="020B0903060703020204" pitchFamily="34" charset="0"/>
              </a:rPr>
              <a:t>That’s it for today!</a:t>
            </a:r>
            <a:br>
              <a:rPr lang="en-US" sz="5400" cap="all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br>
              <a:rPr lang="en-US" sz="1000" cap="all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r>
              <a:rPr lang="en-US" sz="5400" cap="all" dirty="0">
                <a:solidFill>
                  <a:schemeClr val="bg1"/>
                </a:solidFill>
                <a:latin typeface="Britannic Bold" panose="020B0903060703020204" pitchFamily="34" charset="0"/>
              </a:rPr>
              <a:t>Thanks for playing…</a:t>
            </a:r>
            <a:br>
              <a:rPr lang="en-US" sz="5400" cap="all" dirty="0">
                <a:solidFill>
                  <a:schemeClr val="bg1"/>
                </a:solidFill>
                <a:latin typeface="Britannic Bold" panose="020B0903060703020204" pitchFamily="34" charset="0"/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 Lakes</a:t>
            </a:r>
            <a:b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J</a:t>
            </a:r>
            <a:r>
              <a:rPr lang="en-US" sz="6600" dirty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e</a:t>
            </a:r>
            <a:r>
              <a:rPr lang="en-US" sz="6600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o</a:t>
            </a:r>
            <a:r>
              <a:rPr lang="en-US" sz="6600" dirty="0">
                <a:ln w="38100">
                  <a:solidFill>
                    <a:srgbClr val="00B0F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p</a:t>
            </a:r>
            <a:r>
              <a:rPr lang="en-US" sz="6600" dirty="0">
                <a:ln w="38100">
                  <a:solidFill>
                    <a:srgbClr val="7030A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a</a:t>
            </a:r>
            <a:r>
              <a:rPr lang="en-US" sz="6600" dirty="0">
                <a:ln w="38100">
                  <a:solidFill>
                    <a:srgbClr val="FF6699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r</a:t>
            </a:r>
            <a:r>
              <a:rPr lang="en-US" sz="6600" dirty="0">
                <a:ln w="38100">
                  <a:solidFill>
                    <a:srgbClr val="FF000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d</a:t>
            </a:r>
            <a:r>
              <a:rPr lang="en-US" sz="6600" dirty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y</a:t>
            </a:r>
            <a:r>
              <a:rPr lang="en-US" sz="6600" dirty="0">
                <a:ln w="38100">
                  <a:solidFill>
                    <a:srgbClr val="00B050"/>
                  </a:solidFill>
                </a:ln>
                <a:solidFill>
                  <a:schemeClr val="bg1"/>
                </a:solidFill>
                <a:latin typeface="Showcard Gothic" panose="04020904020102020604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800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type of water is in The Great Lakes?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68631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Fresh</a:t>
            </a:r>
            <a:endParaRPr lang="en-US" sz="3200" b="1" baseline="-25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>
                    <a:alpha val="0"/>
                  </a:schemeClr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37707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ESTION"/>
          <p:cNvSpPr>
            <a:spLocks noGrp="1"/>
          </p:cNvSpPr>
          <p:nvPr>
            <p:ph type="title" idx="4294967295"/>
          </p:nvPr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is fresh water so important?</a:t>
            </a:r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There is no salt, so we can drink it</a:t>
            </a:r>
          </a:p>
        </p:txBody>
      </p:sp>
    </p:spTree>
    <p:extLst>
      <p:ext uri="{BB962C8B-B14F-4D97-AF65-F5344CB8AC3E}">
        <p14:creationId xmlns:p14="http://schemas.microsoft.com/office/powerpoint/2010/main" val="2696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alpha val="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are the names of all 5 Great Lakes?</a:t>
            </a:r>
          </a:p>
        </p:txBody>
      </p:sp>
      <p:sp>
        <p:nvSpPr>
          <p:cNvPr id="4" name="QUESTION"/>
          <p:cNvSpPr>
            <a:spLocks noGrp="1"/>
          </p:cNvSpPr>
          <p:nvPr>
            <p:ph type="title" idx="4294967295"/>
          </p:nvPr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76200" cap="flat" cmpd="sng" algn="ctr">
            <a:solidFill>
              <a:schemeClr val="bg1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names of all 5 Great Lakes?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Lake; Huron, Ontario, Michigan, Erie, Superior. We can remember their names by using HOMES</a:t>
            </a:r>
          </a:p>
        </p:txBody>
      </p:sp>
    </p:spTree>
    <p:extLst>
      <p:ext uri="{BB962C8B-B14F-4D97-AF65-F5344CB8AC3E}">
        <p14:creationId xmlns:p14="http://schemas.microsoft.com/office/powerpoint/2010/main" val="3004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The Great Lakes were formed 14 thousand years ago. Which process created them?</a:t>
            </a:r>
          </a:p>
        </p:txBody>
      </p:sp>
      <p:sp>
        <p:nvSpPr>
          <p:cNvPr id="4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The Great Lakes were formed 14 thousand years ago. Which process created them?</a:t>
            </a: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 descr="Table showing the three process options." title="Process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04423"/>
              </p:ext>
            </p:extLst>
          </p:nvPr>
        </p:nvGraphicFramePr>
        <p:xfrm>
          <a:off x="1371600" y="2492896"/>
          <a:ext cx="6400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Erosion</a:t>
                      </a:r>
                      <a:endParaRPr lang="en-US" sz="32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Volcanic</a:t>
                      </a:r>
                      <a:endParaRPr lang="en-US" sz="32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Asteroid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Erosion; as large ice (glaciers)scraped out a spot for water to pool</a:t>
            </a:r>
          </a:p>
        </p:txBody>
      </p:sp>
    </p:spTree>
    <p:extLst>
      <p:ext uri="{BB962C8B-B14F-4D97-AF65-F5344CB8AC3E}">
        <p14:creationId xmlns:p14="http://schemas.microsoft.com/office/powerpoint/2010/main" val="9885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ESTION"/>
          <p:cNvSpPr/>
          <p:nvPr/>
        </p:nvSpPr>
        <p:spPr>
          <a:xfrm>
            <a:off x="522000" y="1261099"/>
            <a:ext cx="8100000" cy="20250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From 0 to 100%, how much of the worlds fresh water do the great lakes hold?</a:t>
            </a:r>
          </a:p>
        </p:txBody>
      </p:sp>
      <p:sp>
        <p:nvSpPr>
          <p:cNvPr id="5" name="ANSWER">
            <a:hlinkClick r:id="rId3" action="ppaction://hlinksldjump"/>
          </p:cNvPr>
          <p:cNvSpPr/>
          <p:nvPr/>
        </p:nvSpPr>
        <p:spPr>
          <a:xfrm>
            <a:off x="522000" y="3545857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Approximately 20%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From 0 to 100%, how much of the worlds fresh water do the great lakes hold?</a:t>
            </a:r>
          </a:p>
        </p:txBody>
      </p:sp>
    </p:spTree>
    <p:extLst>
      <p:ext uri="{BB962C8B-B14F-4D97-AF65-F5344CB8AC3E}">
        <p14:creationId xmlns:p14="http://schemas.microsoft.com/office/powerpoint/2010/main" val="39496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ESTION"/>
          <p:cNvSpPr/>
          <p:nvPr/>
        </p:nvSpPr>
        <p:spPr>
          <a:xfrm>
            <a:off x="557982" y="1196752"/>
            <a:ext cx="8100000" cy="2025000"/>
          </a:xfrm>
          <a:prstGeom prst="roundRect">
            <a:avLst/>
          </a:prstGeom>
          <a:solidFill>
            <a:srgbClr val="FFFF00">
              <a:alpha val="50000"/>
            </a:srgbClr>
          </a:solidFill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are the 2 Great Lakes that supply drinking water to Niagara?</a:t>
            </a:r>
          </a:p>
        </p:txBody>
      </p:sp>
      <p:sp>
        <p:nvSpPr>
          <p:cNvPr id="7" name="ANSWER">
            <a:hlinkClick r:id="rId3" action="ppaction://hlinksldjump"/>
          </p:cNvPr>
          <p:cNvSpPr/>
          <p:nvPr/>
        </p:nvSpPr>
        <p:spPr>
          <a:xfrm>
            <a:off x="555734" y="3573016"/>
            <a:ext cx="8100000" cy="2025000"/>
          </a:xfrm>
          <a:prstGeom prst="roundRect">
            <a:avLst/>
          </a:prstGeom>
          <a:solidFill>
            <a:schemeClr val="bg1">
              <a:alpha val="40000"/>
            </a:schemeClr>
          </a:solidFill>
          <a:ln w="7620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Lake Erie and Ontario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What are the 2 Great Lakes that supply drinking water to Niagara?</a:t>
            </a:r>
          </a:p>
        </p:txBody>
      </p:sp>
    </p:spTree>
    <p:extLst>
      <p:ext uri="{BB962C8B-B14F-4D97-AF65-F5344CB8AC3E}">
        <p14:creationId xmlns:p14="http://schemas.microsoft.com/office/powerpoint/2010/main" val="39280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6766</TotalTime>
  <Words>1789</Words>
  <Application>Microsoft Office PowerPoint</Application>
  <PresentationFormat>On-screen Show (4:3)</PresentationFormat>
  <Paragraphs>227</Paragraphs>
  <Slides>31</Slides>
  <Notes>28</Notes>
  <HiddenSlides>23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Britannic Bold</vt:lpstr>
      <vt:lpstr>Calibri</vt:lpstr>
      <vt:lpstr>Calibri Light</vt:lpstr>
      <vt:lpstr>Showcard Gothic</vt:lpstr>
      <vt:lpstr>Times New Roman</vt:lpstr>
      <vt:lpstr>Office テーマ</vt:lpstr>
      <vt:lpstr>Environmental Jeopardy- The Great Lakes Edition</vt:lpstr>
      <vt:lpstr>Today’s Categories</vt:lpstr>
      <vt:lpstr>Playing board</vt:lpstr>
      <vt:lpstr>Question</vt:lpstr>
      <vt:lpstr>Why is fresh water so important?</vt:lpstr>
      <vt:lpstr>What are the names of all 5 Great Lakes?</vt:lpstr>
      <vt:lpstr>The Great Lakes were formed 14 thousand years ago. Which process created them?</vt:lpstr>
      <vt:lpstr>From 0 to 100%, how much of the worlds fresh water do the great lakes hold?</vt:lpstr>
      <vt:lpstr>What are the 2 Great Lakes that supply drinking water to Niagara?</vt:lpstr>
      <vt:lpstr>Niagara is sandwiched between 2 Great Lakes.  Which way are the Lakes oriented?</vt:lpstr>
      <vt:lpstr>Ships use this channel to travel from Lake Erie to Lake Ontario. What is the name of the channel?</vt:lpstr>
      <vt:lpstr>What is the name of the river that connects Lake Erie to Lake Ontario?</vt:lpstr>
      <vt:lpstr>Why do boats use the Welland Canal, instead of using the Niagara River to  get from Lake Erie to Lake Ontario?</vt:lpstr>
      <vt:lpstr>What is the largest, deepest, and coldest of all The Great Lakes?</vt:lpstr>
      <vt:lpstr>What Great Lake is completely located in the USA?</vt:lpstr>
      <vt:lpstr>What is the name of The Great Lake that also shares the same names as the people who used to live along its shores, hundreds of years ago?</vt:lpstr>
      <vt:lpstr>QuestionThis Lake has so many beaches on its shores, that it is referred to as the “third coast” after the Atlantic and Pacific Ocean Coasts.  </vt:lpstr>
      <vt:lpstr>This Lake is connected to Georgin Bay and is home to the most wetlands of all the Great Lakes.</vt:lpstr>
      <vt:lpstr>What is a problem in The Great Lakes?</vt:lpstr>
      <vt:lpstr>What can you do to stop the problems in The Great Lakes?</vt:lpstr>
      <vt:lpstr>What 2 Great Lakes are the most polluted?</vt:lpstr>
      <vt:lpstr> Lake Erie is surrounded by farms which has caused  these types of green blooms covering most of the waters surface.</vt:lpstr>
      <vt:lpstr>QuestioName an invasive species in the Great Lakes? n</vt:lpstr>
      <vt:lpstr>Lake Ontario was named after the province.</vt:lpstr>
      <vt:lpstr>Lake Superior holds how much water compared to all the water in The Great Lakes?</vt:lpstr>
      <vt:lpstr>There is enough water in Lake Superior to submerge all North and South America by how much water?</vt:lpstr>
      <vt:lpstr>There are over 6000 of these in The Great Lakes, where some can be seen in Jordan, Niagara Falls and Fathom Five National Park.</vt:lpstr>
      <vt:lpstr>In the 19th Century, Lake Michigan had a large pirate problem stealing a very valuable resource.</vt:lpstr>
      <vt:lpstr>FINAL JEOPARDY!</vt:lpstr>
      <vt:lpstr>Name The Great Lakes in order of the direction the water flows between them.</vt:lpstr>
      <vt:lpstr>That’s it for today!  Thanks for playing…  The Great Lakes Jeopardy!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 logic</dc:creator>
  <cp:lastModifiedBy>Ratskos, Emillea</cp:lastModifiedBy>
  <cp:revision>124</cp:revision>
  <dcterms:created xsi:type="dcterms:W3CDTF">2015-01-20T03:17:08Z</dcterms:created>
  <dcterms:modified xsi:type="dcterms:W3CDTF">2024-04-23T17:49:53Z</dcterms:modified>
</cp:coreProperties>
</file>