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2.xml" ContentType="application/vnd.openxmlformats-officedocument.themeOverride+xml"/>
  <Override PartName="/ppt/notesSlides/notesSlide15.xml" ContentType="application/vnd.openxmlformats-officedocument.presentationml.notesSlide+xml"/>
  <Override PartName="/ppt/theme/themeOverride3.xml" ContentType="application/vnd.openxmlformats-officedocument.themeOverride+xml"/>
  <Override PartName="/ppt/notesSlides/notesSlide16.xml" ContentType="application/vnd.openxmlformats-officedocument.presentationml.notesSlide+xml"/>
  <Override PartName="/ppt/theme/themeOverride4.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5.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heme/themeOverride6.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5"/>
  </p:notesMasterIdLst>
  <p:sldIdLst>
    <p:sldId id="256" r:id="rId2"/>
    <p:sldId id="257" r:id="rId3"/>
    <p:sldId id="258" r:id="rId4"/>
    <p:sldId id="259" r:id="rId5"/>
    <p:sldId id="289" r:id="rId6"/>
    <p:sldId id="317" r:id="rId7"/>
    <p:sldId id="299" r:id="rId8"/>
    <p:sldId id="261" r:id="rId9"/>
    <p:sldId id="313" r:id="rId10"/>
    <p:sldId id="262" r:id="rId11"/>
    <p:sldId id="264" r:id="rId12"/>
    <p:sldId id="293" r:id="rId13"/>
    <p:sldId id="316" r:id="rId14"/>
    <p:sldId id="297" r:id="rId15"/>
    <p:sldId id="318" r:id="rId16"/>
    <p:sldId id="295" r:id="rId17"/>
    <p:sldId id="311" r:id="rId18"/>
    <p:sldId id="296" r:id="rId19"/>
    <p:sldId id="294" r:id="rId20"/>
    <p:sldId id="263" r:id="rId21"/>
    <p:sldId id="273" r:id="rId22"/>
    <p:sldId id="282" r:id="rId23"/>
    <p:sldId id="269" r:id="rId24"/>
    <p:sldId id="283" r:id="rId25"/>
    <p:sldId id="314" r:id="rId26"/>
    <p:sldId id="268" r:id="rId27"/>
    <p:sldId id="281" r:id="rId28"/>
    <p:sldId id="312" r:id="rId29"/>
    <p:sldId id="304" r:id="rId30"/>
    <p:sldId id="306" r:id="rId31"/>
    <p:sldId id="286" r:id="rId32"/>
    <p:sldId id="287" r:id="rId33"/>
    <p:sldId id="288" r:id="rId34"/>
  </p:sldIdLst>
  <p:sldSz cx="9144000" cy="5143500" type="screen16x9"/>
  <p:notesSz cx="6858000" cy="9144000"/>
  <p:embeddedFontLst>
    <p:embeddedFont>
      <p:font typeface="Calibri" panose="020F0502020204030204" pitchFamily="34" charset="0"/>
      <p:regular r:id="rId36"/>
      <p:bold r:id="rId37"/>
      <p:italic r:id="rId38"/>
      <p:boldItalic r:id="rId39"/>
    </p:embeddedFont>
    <p:embeddedFont>
      <p:font typeface="Gill Sans" panose="020B0604020202020204" charset="0"/>
      <p:regular r:id="rId40"/>
      <p:bold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inson, Mackenzie" initials="RM" lastIdx="9" clrIdx="0">
    <p:extLst>
      <p:ext uri="{19B8F6BF-5375-455C-9EA6-DF929625EA0E}">
        <p15:presenceInfo xmlns:p15="http://schemas.microsoft.com/office/powerpoint/2012/main" userId="S-1-5-21-494292953-1948397803-1850952788-872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98" autoAdjust="0"/>
    <p:restoredTop sz="72041" autoAdjust="0"/>
  </p:normalViewPr>
  <p:slideViewPr>
    <p:cSldViewPr snapToGrid="0">
      <p:cViewPr varScale="1">
        <p:scale>
          <a:sx n="80" d="100"/>
          <a:sy n="80" d="100"/>
        </p:scale>
        <p:origin x="1608" y="48"/>
      </p:cViewPr>
      <p:guideLst>
        <p:guide orient="horz" pos="1620"/>
        <p:guide pos="2880"/>
      </p:guideLst>
    </p:cSldViewPr>
  </p:slideViewPr>
  <p:outlineViewPr>
    <p:cViewPr>
      <p:scale>
        <a:sx n="33" d="100"/>
        <a:sy n="33" d="100"/>
      </p:scale>
      <p:origin x="0" y="-1284"/>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ash.wales/how-to-cope-with-stress-without-a-cigarette-in-your-hand/"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niagararegion.ca/health/schools/youth-services.aspx"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f7f6f6228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f7f6f6228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dirty="0">
                <a:solidFill>
                  <a:schemeClr val="dk1"/>
                </a:solidFill>
              </a:rPr>
              <a:t>**The following slides (2-4) are for teacher use only</a:t>
            </a:r>
            <a:r>
              <a:rPr lang="en" b="1" dirty="0" smtClean="0">
                <a:solidFill>
                  <a:schemeClr val="dk1"/>
                </a:solidFill>
              </a:rPr>
              <a:t>**</a:t>
            </a:r>
          </a:p>
          <a:p>
            <a:pPr marL="0" lvl="0" indent="0" algn="l" rtl="0">
              <a:spcBef>
                <a:spcPts val="0"/>
              </a:spcBef>
              <a:spcAft>
                <a:spcPts val="0"/>
              </a:spcAft>
              <a:buClr>
                <a:schemeClr val="dk1"/>
              </a:buClr>
              <a:buSzPts val="1100"/>
              <a:buFont typeface="Arial"/>
              <a:buNone/>
            </a:pPr>
            <a:endParaRPr lang="en" b="1" dirty="0" smtClean="0">
              <a:solidFill>
                <a:schemeClr val="dk1"/>
              </a:solidFill>
            </a:endParaRPr>
          </a:p>
          <a:p>
            <a:pPr marL="0" lvl="0" indent="0" algn="l" rtl="0">
              <a:spcBef>
                <a:spcPts val="0"/>
              </a:spcBef>
              <a:spcAft>
                <a:spcPts val="0"/>
              </a:spcAft>
              <a:buClr>
                <a:schemeClr val="dk1"/>
              </a:buClr>
              <a:buSzPts val="1100"/>
              <a:buFont typeface="Arial"/>
              <a:buNone/>
            </a:pPr>
            <a:r>
              <a:rPr lang="en" b="1" dirty="0" smtClean="0">
                <a:solidFill>
                  <a:schemeClr val="dk1"/>
                </a:solidFill>
              </a:rPr>
              <a:t>Image from Canva</a:t>
            </a:r>
            <a:endParaRPr b="1" dirty="0">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f8c4f5567a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f8c4f5567a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0" i="0" u="none" strike="noStrike" cap="none" dirty="0" smtClean="0">
                <a:solidFill>
                  <a:schemeClr val="dk1"/>
                </a:solidFill>
                <a:latin typeface="Arial"/>
                <a:ea typeface="Calibri"/>
                <a:cs typeface="Calibri"/>
                <a:sym typeface="Calibri"/>
              </a:rPr>
              <a:t>So very briefly, what is an e-cigarette? </a:t>
            </a:r>
            <a:endParaRPr lang="en-US" sz="1100" dirty="0" smtClean="0">
              <a:solidFill>
                <a:schemeClr val="dk1"/>
              </a:solidFill>
            </a:endParaRPr>
          </a:p>
          <a:p>
            <a:pPr marL="171450" lvl="0" indent="-171450" algn="l" rtl="0">
              <a:lnSpc>
                <a:spcPct val="115000"/>
              </a:lnSpc>
              <a:spcBef>
                <a:spcPts val="0"/>
              </a:spcBef>
              <a:spcAft>
                <a:spcPts val="0"/>
              </a:spcAft>
              <a:buClr>
                <a:schemeClr val="dk1"/>
              </a:buClr>
              <a:buSzPts val="1100"/>
            </a:pPr>
            <a:r>
              <a:rPr lang="en-US" sz="1100" b="0" i="0" u="none" strike="noStrike" cap="none" dirty="0" smtClean="0">
                <a:solidFill>
                  <a:schemeClr val="dk1"/>
                </a:solidFill>
                <a:latin typeface="Arial"/>
                <a:ea typeface="Calibri"/>
                <a:cs typeface="Calibri"/>
                <a:sym typeface="Calibri"/>
              </a:rPr>
              <a:t>Using an e-cigarette is usually and commonly called vaping</a:t>
            </a:r>
          </a:p>
          <a:p>
            <a:pPr marL="171450" lvl="0" indent="-171450" algn="l" rtl="0">
              <a:lnSpc>
                <a:spcPct val="115000"/>
              </a:lnSpc>
              <a:spcBef>
                <a:spcPts val="0"/>
              </a:spcBef>
              <a:spcAft>
                <a:spcPts val="0"/>
              </a:spcAft>
              <a:buClr>
                <a:schemeClr val="dk1"/>
              </a:buClr>
              <a:buSzPts val="1100"/>
            </a:pPr>
            <a:r>
              <a:rPr lang="en-US" sz="1100" b="0" i="0" u="none" strike="noStrike" cap="none" dirty="0" smtClean="0">
                <a:solidFill>
                  <a:schemeClr val="dk1"/>
                </a:solidFill>
                <a:latin typeface="Arial"/>
                <a:ea typeface="Calibri"/>
                <a:cs typeface="Calibri"/>
                <a:sym typeface="Calibri"/>
              </a:rPr>
              <a:t>An e-cigarette is battery operated device that heats a liquid into a </a:t>
            </a:r>
            <a:r>
              <a:rPr lang="en-US" sz="1100" b="0" i="0" u="none" strike="noStrike" cap="none" dirty="0" err="1" smtClean="0">
                <a:solidFill>
                  <a:schemeClr val="dk1"/>
                </a:solidFill>
                <a:latin typeface="Arial"/>
                <a:ea typeface="Calibri"/>
                <a:cs typeface="Calibri"/>
                <a:sym typeface="Calibri"/>
              </a:rPr>
              <a:t>vapour</a:t>
            </a:r>
            <a:r>
              <a:rPr lang="en-US" sz="1100" b="0" i="0" u="none" strike="noStrike" cap="none" dirty="0" smtClean="0">
                <a:solidFill>
                  <a:schemeClr val="dk1"/>
                </a:solidFill>
                <a:latin typeface="Arial"/>
                <a:ea typeface="Calibri"/>
                <a:cs typeface="Calibri"/>
                <a:sym typeface="Calibri"/>
              </a:rPr>
              <a:t> (aerosol) that is inhaled. This liquid may or may not contain nicotine and often includes flavouring in a propylene glycol base. </a:t>
            </a:r>
          </a:p>
          <a:p>
            <a:pPr marL="171450" lvl="0" indent="-171450" algn="l" rtl="0">
              <a:lnSpc>
                <a:spcPct val="115000"/>
              </a:lnSpc>
              <a:spcBef>
                <a:spcPts val="0"/>
              </a:spcBef>
              <a:spcAft>
                <a:spcPts val="0"/>
              </a:spcAft>
              <a:buClr>
                <a:schemeClr val="dk1"/>
              </a:buClr>
              <a:buSzPts val="1100"/>
            </a:pPr>
            <a:r>
              <a:rPr lang="en-US" sz="1100" b="0" i="0" u="none" strike="noStrike" cap="none" dirty="0" smtClean="0">
                <a:solidFill>
                  <a:schemeClr val="dk1"/>
                </a:solidFill>
                <a:latin typeface="Arial"/>
                <a:ea typeface="Calibri"/>
                <a:cs typeface="Calibri"/>
                <a:sym typeface="Calibri"/>
              </a:rPr>
              <a:t>Vapes</a:t>
            </a:r>
            <a:r>
              <a:rPr lang="en-US" sz="1100" b="0" i="0" u="none" strike="noStrike" cap="none" baseline="0" dirty="0" smtClean="0">
                <a:solidFill>
                  <a:schemeClr val="dk1"/>
                </a:solidFill>
                <a:latin typeface="Arial"/>
                <a:ea typeface="Calibri"/>
                <a:cs typeface="Calibri"/>
                <a:sym typeface="Calibri"/>
              </a:rPr>
              <a:t> are not a tobacco product, but it may contain nicotine</a:t>
            </a:r>
          </a:p>
          <a:p>
            <a:pPr marL="0" lvl="0" indent="0" algn="l" rtl="0">
              <a:lnSpc>
                <a:spcPct val="115000"/>
              </a:lnSpc>
              <a:spcBef>
                <a:spcPts val="0"/>
              </a:spcBef>
              <a:spcAft>
                <a:spcPts val="0"/>
              </a:spcAft>
              <a:buClr>
                <a:schemeClr val="dk1"/>
              </a:buClr>
              <a:buSzPts val="1100"/>
              <a:buNone/>
            </a:pPr>
            <a:endParaRPr lang="en-US" sz="1100" b="0" i="0" u="none" strike="noStrike" cap="none" baseline="0" dirty="0" smtClean="0">
              <a:solidFill>
                <a:schemeClr val="dk1"/>
              </a:solidFill>
              <a:latin typeface="Arial"/>
              <a:ea typeface="Calibri"/>
              <a:cs typeface="Calibri"/>
              <a:sym typeface="Calibri"/>
            </a:endParaRPr>
          </a:p>
          <a:p>
            <a:pPr marL="0" lvl="0" indent="0" algn="l" rtl="0">
              <a:lnSpc>
                <a:spcPct val="115000"/>
              </a:lnSpc>
              <a:spcBef>
                <a:spcPts val="0"/>
              </a:spcBef>
              <a:spcAft>
                <a:spcPts val="0"/>
              </a:spcAft>
              <a:buClr>
                <a:schemeClr val="dk1"/>
              </a:buClr>
              <a:buSzPts val="1100"/>
              <a:buNone/>
            </a:pPr>
            <a:r>
              <a:rPr lang="en-US" sz="1100" b="1" i="0" u="none" strike="noStrike" cap="none" baseline="0" dirty="0" smtClean="0">
                <a:solidFill>
                  <a:schemeClr val="dk1"/>
                </a:solidFill>
                <a:latin typeface="Arial"/>
                <a:ea typeface="Calibri"/>
                <a:cs typeface="Calibri"/>
                <a:sym typeface="Calibri"/>
              </a:rPr>
              <a:t>Image from </a:t>
            </a:r>
            <a:r>
              <a:rPr lang="en-US" sz="1100" b="1" i="0" u="none" strike="noStrike" cap="none" baseline="0" dirty="0" err="1" smtClean="0">
                <a:solidFill>
                  <a:schemeClr val="dk1"/>
                </a:solidFill>
                <a:latin typeface="Arial"/>
                <a:ea typeface="Calibri"/>
                <a:cs typeface="Calibri"/>
                <a:sym typeface="Calibri"/>
              </a:rPr>
              <a:t>Canva</a:t>
            </a:r>
            <a:endParaRPr lang="en-US" sz="1100" b="1" i="0" u="none" strike="noStrike" cap="none" dirty="0" smtClean="0">
              <a:solidFill>
                <a:schemeClr val="dk1"/>
              </a:solidFill>
              <a:latin typeface="Arial"/>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f33c81b84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f33c81b84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0" i="0" u="none" strike="noStrike" cap="none" dirty="0" smtClean="0">
                <a:solidFill>
                  <a:schemeClr val="dk1"/>
                </a:solidFill>
                <a:latin typeface="Arial"/>
                <a:ea typeface="Calibri"/>
                <a:cs typeface="Calibri"/>
                <a:sym typeface="Calibri"/>
              </a:rPr>
              <a:t>Teacher Prompt: Ask</a:t>
            </a:r>
            <a:r>
              <a:rPr lang="en-US" sz="1100" b="0" i="0" u="none" strike="noStrike" cap="none" baseline="0" dirty="0" smtClean="0">
                <a:solidFill>
                  <a:schemeClr val="dk1"/>
                </a:solidFill>
                <a:latin typeface="Arial"/>
                <a:ea typeface="Calibri"/>
                <a:cs typeface="Calibri"/>
                <a:sym typeface="Calibri"/>
              </a:rPr>
              <a:t> the students, </a:t>
            </a:r>
            <a:r>
              <a:rPr lang="en-US" sz="1100" b="1" i="0" u="none" strike="noStrike" cap="none" baseline="0" dirty="0" smtClean="0">
                <a:solidFill>
                  <a:schemeClr val="dk1"/>
                </a:solidFill>
                <a:latin typeface="Arial"/>
                <a:ea typeface="Calibri"/>
                <a:cs typeface="Calibri"/>
                <a:sym typeface="Calibri"/>
              </a:rPr>
              <a:t>do you know any of the types of vaping devices or products shown?</a:t>
            </a:r>
          </a:p>
          <a:p>
            <a:pPr marL="0" lvl="0" indent="0" algn="l" rtl="0">
              <a:lnSpc>
                <a:spcPct val="115000"/>
              </a:lnSpc>
              <a:spcBef>
                <a:spcPts val="0"/>
              </a:spcBef>
              <a:spcAft>
                <a:spcPts val="0"/>
              </a:spcAft>
              <a:buClr>
                <a:schemeClr val="dk1"/>
              </a:buClr>
              <a:buSzPts val="1100"/>
              <a:buFont typeface="Arial"/>
              <a:buNone/>
            </a:pPr>
            <a:endParaRPr lang="en-US" sz="1100" b="0" i="0" u="none" strike="noStrike" cap="none" dirty="0" smtClean="0">
              <a:solidFill>
                <a:schemeClr val="dk1"/>
              </a:solidFill>
              <a:latin typeface="Arial"/>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100" b="0" i="0" u="none" strike="noStrike" cap="none" dirty="0" smtClean="0">
                <a:solidFill>
                  <a:schemeClr val="dk1"/>
                </a:solidFill>
                <a:latin typeface="Arial"/>
                <a:ea typeface="Calibri"/>
                <a:cs typeface="Calibri"/>
                <a:sym typeface="Calibri"/>
              </a:rPr>
              <a:t>Electronic cigarettes – or e-cigarettes</a:t>
            </a:r>
            <a:r>
              <a:rPr lang="en-US" sz="1100" b="0" i="0" u="none" strike="noStrike" cap="none" baseline="0" dirty="0" smtClean="0">
                <a:solidFill>
                  <a:schemeClr val="dk1"/>
                </a:solidFill>
                <a:latin typeface="Arial"/>
                <a:ea typeface="Calibri"/>
                <a:cs typeface="Calibri"/>
                <a:sym typeface="Calibri"/>
              </a:rPr>
              <a:t> – are also called vapes, e-hookahs, vape pens, tank systems, mods, and electronic delivery systems (ENDS). </a:t>
            </a:r>
          </a:p>
          <a:p>
            <a:pPr marL="0" lvl="0" indent="0" algn="l" rtl="0">
              <a:lnSpc>
                <a:spcPct val="115000"/>
              </a:lnSpc>
              <a:spcBef>
                <a:spcPts val="0"/>
              </a:spcBef>
              <a:spcAft>
                <a:spcPts val="0"/>
              </a:spcAft>
              <a:buClr>
                <a:schemeClr val="dk1"/>
              </a:buClr>
              <a:buSzPts val="1100"/>
              <a:buFont typeface="Arial"/>
              <a:buNone/>
            </a:pPr>
            <a:endParaRPr lang="en-US" sz="1100" b="0" i="0" u="none" strike="noStrike" cap="none" dirty="0" smtClean="0">
              <a:solidFill>
                <a:schemeClr val="dk1"/>
              </a:solidFill>
              <a:latin typeface="Arial"/>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100" b="0" i="0" u="none" strike="noStrike" cap="none" dirty="0" smtClean="0">
                <a:solidFill>
                  <a:schemeClr val="dk1"/>
                </a:solidFill>
                <a:latin typeface="Arial"/>
                <a:ea typeface="Calibri"/>
                <a:cs typeface="Calibri"/>
                <a:sym typeface="Calibri"/>
              </a:rPr>
              <a:t>E-cigarettes are sold individually or as a kit that usually contains a rechargeable battery, a charger, and an e-liquid cartridge. The main types of e-cigarettes sold in Canada include:</a:t>
            </a:r>
          </a:p>
          <a:p>
            <a:pPr marL="0" lvl="0" indent="0" algn="l" rtl="0">
              <a:lnSpc>
                <a:spcPct val="115000"/>
              </a:lnSpc>
              <a:spcBef>
                <a:spcPts val="0"/>
              </a:spcBef>
              <a:spcAft>
                <a:spcPts val="0"/>
              </a:spcAft>
              <a:buClr>
                <a:schemeClr val="dk1"/>
              </a:buClr>
              <a:buSzPts val="1100"/>
              <a:buFont typeface="Arial"/>
              <a:buNone/>
            </a:pPr>
            <a:r>
              <a:rPr lang="en-US" sz="1100" b="1" i="0" u="none" strike="noStrike" cap="none" dirty="0" err="1" smtClean="0">
                <a:solidFill>
                  <a:schemeClr val="dk1"/>
                </a:solidFill>
                <a:latin typeface="Arial"/>
                <a:ea typeface="Calibri"/>
                <a:cs typeface="Calibri"/>
                <a:sym typeface="Calibri"/>
              </a:rPr>
              <a:t>Cigalike</a:t>
            </a:r>
            <a:r>
              <a:rPr lang="en-US" sz="1100" b="1" i="0" u="none" strike="noStrike" cap="none" dirty="0" smtClean="0">
                <a:solidFill>
                  <a:schemeClr val="dk1"/>
                </a:solidFill>
                <a:latin typeface="Arial"/>
                <a:ea typeface="Calibri"/>
                <a:cs typeface="Calibri"/>
                <a:sym typeface="Calibri"/>
              </a:rPr>
              <a:t> disposables:</a:t>
            </a:r>
            <a:r>
              <a:rPr lang="en-US" sz="1100" b="0" i="0" u="none" strike="noStrike" cap="none" dirty="0" smtClean="0">
                <a:solidFill>
                  <a:schemeClr val="dk1"/>
                </a:solidFill>
                <a:latin typeface="Arial"/>
                <a:ea typeface="Calibri"/>
                <a:cs typeface="Calibri"/>
                <a:sym typeface="Calibri"/>
              </a:rPr>
              <a:t> One-time use devices that look like cigarettes</a:t>
            </a:r>
          </a:p>
          <a:p>
            <a:pPr marL="0" lvl="0" indent="0" algn="l" rtl="0">
              <a:lnSpc>
                <a:spcPct val="115000"/>
              </a:lnSpc>
              <a:spcBef>
                <a:spcPts val="0"/>
              </a:spcBef>
              <a:spcAft>
                <a:spcPts val="0"/>
              </a:spcAft>
              <a:buClr>
                <a:schemeClr val="dk1"/>
              </a:buClr>
              <a:buSzPts val="1100"/>
              <a:buFont typeface="Arial"/>
              <a:buNone/>
            </a:pPr>
            <a:r>
              <a:rPr lang="en-US" sz="1100" b="1" i="0" u="none" strike="noStrike" cap="none" dirty="0" err="1" smtClean="0">
                <a:solidFill>
                  <a:schemeClr val="dk1"/>
                </a:solidFill>
                <a:latin typeface="Arial"/>
                <a:ea typeface="Calibri"/>
                <a:cs typeface="Calibri"/>
                <a:sym typeface="Calibri"/>
              </a:rPr>
              <a:t>Cigalikes</a:t>
            </a:r>
            <a:r>
              <a:rPr lang="en-US" sz="1100" b="1" i="0" u="none" strike="noStrike" cap="none" dirty="0" smtClean="0">
                <a:solidFill>
                  <a:schemeClr val="dk1"/>
                </a:solidFill>
                <a:latin typeface="Arial"/>
                <a:ea typeface="Calibri"/>
                <a:cs typeface="Calibri"/>
                <a:sym typeface="Calibri"/>
              </a:rPr>
              <a:t>:</a:t>
            </a:r>
            <a:r>
              <a:rPr lang="en-US" sz="1100" b="0" i="0" u="none" strike="noStrike" cap="none" dirty="0" smtClean="0">
                <a:solidFill>
                  <a:schemeClr val="dk1"/>
                </a:solidFill>
                <a:latin typeface="Arial"/>
                <a:ea typeface="Calibri"/>
                <a:cs typeface="Calibri"/>
                <a:sym typeface="Calibri"/>
              </a:rPr>
              <a:t> Devices that look like cigarettes and use replaceable, pre-filled cartridges for liquids</a:t>
            </a:r>
          </a:p>
          <a:p>
            <a:pPr marL="0" lvl="0" indent="0" algn="l" rtl="0">
              <a:lnSpc>
                <a:spcPct val="115000"/>
              </a:lnSpc>
              <a:spcBef>
                <a:spcPts val="0"/>
              </a:spcBef>
              <a:spcAft>
                <a:spcPts val="0"/>
              </a:spcAft>
              <a:buClr>
                <a:schemeClr val="dk1"/>
              </a:buClr>
              <a:buSzPts val="1100"/>
              <a:buFont typeface="Arial"/>
              <a:buNone/>
            </a:pPr>
            <a:r>
              <a:rPr lang="en-US" sz="1100" b="1" i="0" u="none" strike="noStrike" cap="none" dirty="0" smtClean="0">
                <a:solidFill>
                  <a:schemeClr val="dk1"/>
                </a:solidFill>
                <a:latin typeface="Arial"/>
                <a:ea typeface="Calibri"/>
                <a:cs typeface="Calibri"/>
                <a:sym typeface="Calibri"/>
              </a:rPr>
              <a:t>Advanced tank systems:</a:t>
            </a:r>
            <a:r>
              <a:rPr lang="en-US" sz="1100" b="0" i="0" u="none" strike="noStrike" cap="none" dirty="0" smtClean="0">
                <a:solidFill>
                  <a:schemeClr val="dk1"/>
                </a:solidFill>
                <a:latin typeface="Arial"/>
                <a:ea typeface="Calibri"/>
                <a:cs typeface="Calibri"/>
                <a:sym typeface="Calibri"/>
              </a:rPr>
              <a:t> Box-like or tubular devices that can be refilled with e-liquids, and have modifiable settings</a:t>
            </a:r>
          </a:p>
          <a:p>
            <a:pPr marL="0" lvl="0" indent="0" algn="l" rtl="0">
              <a:lnSpc>
                <a:spcPct val="115000"/>
              </a:lnSpc>
              <a:spcBef>
                <a:spcPts val="0"/>
              </a:spcBef>
              <a:spcAft>
                <a:spcPts val="0"/>
              </a:spcAft>
              <a:buClr>
                <a:schemeClr val="dk1"/>
              </a:buClr>
              <a:buSzPts val="1100"/>
              <a:buFont typeface="Arial"/>
              <a:buNone/>
            </a:pPr>
            <a:r>
              <a:rPr lang="en-US" sz="1100" b="0" i="0" u="none" strike="noStrike" cap="none" dirty="0" smtClean="0">
                <a:solidFill>
                  <a:schemeClr val="dk1"/>
                </a:solidFill>
                <a:latin typeface="Arial"/>
                <a:ea typeface="Calibri"/>
                <a:cs typeface="Calibri"/>
                <a:sym typeface="Calibri"/>
              </a:rPr>
              <a:t>The latest, more advanced models can produce more and hotter aerosol and may deliver nicotine more effectively and consistently than the first generation devices.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chemeClr val="dk1"/>
                </a:solidFill>
                <a:latin typeface="Arial"/>
                <a:ea typeface="Calibri"/>
                <a:cs typeface="Calibri"/>
                <a:sym typeface="Calibri"/>
              </a:rPr>
              <a:t>Vape pens:</a:t>
            </a:r>
            <a:r>
              <a:rPr lang="en-US" sz="1100" b="0" i="0" u="none" strike="noStrike" cap="none" dirty="0" smtClean="0">
                <a:solidFill>
                  <a:schemeClr val="dk1"/>
                </a:solidFill>
                <a:latin typeface="Arial"/>
                <a:ea typeface="Calibri"/>
                <a:cs typeface="Calibri"/>
                <a:sym typeface="Calibri"/>
              </a:rPr>
              <a:t> Pen-style devices that can be refilled with e-liquids, but have no modifiable settings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err="1" smtClean="0">
                <a:solidFill>
                  <a:schemeClr val="dk1"/>
                </a:solidFill>
                <a:latin typeface="Arial"/>
                <a:ea typeface="Calibri"/>
                <a:cs typeface="Calibri"/>
                <a:sym typeface="Calibri"/>
              </a:rPr>
              <a:t>JUULs</a:t>
            </a:r>
            <a:r>
              <a:rPr lang="en-US" sz="1100" b="1" i="0" u="none" strike="noStrike" cap="none" dirty="0" smtClean="0">
                <a:solidFill>
                  <a:schemeClr val="dk1"/>
                </a:solidFill>
                <a:latin typeface="Arial"/>
                <a:ea typeface="Calibri"/>
                <a:cs typeface="Calibri"/>
                <a:sym typeface="Calibri"/>
              </a:rPr>
              <a:t>:</a:t>
            </a:r>
            <a:r>
              <a:rPr lang="en-US" sz="1100" b="1" i="0" u="none" strike="noStrike" cap="none" baseline="0" dirty="0" smtClean="0">
                <a:solidFill>
                  <a:schemeClr val="dk1"/>
                </a:solidFill>
                <a:latin typeface="Arial"/>
                <a:ea typeface="Calibri"/>
                <a:cs typeface="Calibri"/>
                <a:sym typeface="Calibri"/>
              </a:rPr>
              <a:t> </a:t>
            </a:r>
            <a:r>
              <a:rPr lang="en-US" sz="1100" b="0" i="0" u="none" strike="noStrike" cap="none" baseline="0" dirty="0" smtClean="0">
                <a:solidFill>
                  <a:schemeClr val="dk1"/>
                </a:solidFill>
                <a:latin typeface="Arial"/>
                <a:ea typeface="Calibri"/>
                <a:cs typeface="Calibri"/>
                <a:sym typeface="Calibri"/>
              </a:rPr>
              <a:t>a popular pod vape among youth, which looks like a USB stick and typically contains high amounts/levels of nicotine</a:t>
            </a:r>
            <a:endParaRPr lang="en-US" sz="1100" b="1" i="0" u="none" strike="noStrike" cap="none" dirty="0" smtClean="0">
              <a:solidFill>
                <a:schemeClr val="dk1"/>
              </a:solidFill>
              <a:latin typeface="Arial"/>
              <a:ea typeface="Calibri"/>
              <a:cs typeface="Calibri"/>
              <a:sym typeface="Calibri"/>
            </a:endParaRPr>
          </a:p>
          <a:p>
            <a:pPr marL="0" lvl="0" indent="0" algn="l" rtl="0">
              <a:spcBef>
                <a:spcPts val="0"/>
              </a:spcBef>
              <a:spcAft>
                <a:spcPts val="0"/>
              </a:spcAft>
              <a:buNone/>
            </a:pPr>
            <a:endParaRPr lang="en-CA"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smtClean="0"/>
              <a:t>Photo Reference</a:t>
            </a:r>
            <a:r>
              <a:rPr lang="en-US" dirty="0" smtClean="0"/>
              <a:t>: Wellington-</a:t>
            </a:r>
            <a:r>
              <a:rPr lang="en-US" dirty="0" err="1" smtClean="0"/>
              <a:t>Dufferin</a:t>
            </a:r>
            <a:r>
              <a:rPr lang="en-US" dirty="0" smtClean="0"/>
              <a:t>-Guelph Public</a:t>
            </a:r>
            <a:r>
              <a:rPr lang="en-US" baseline="0" dirty="0" smtClean="0"/>
              <a:t> Health. (2018). </a:t>
            </a:r>
            <a:r>
              <a:rPr lang="en-US" i="1" baseline="0" dirty="0" smtClean="0"/>
              <a:t>Vaping 101 Presentation</a:t>
            </a:r>
            <a:r>
              <a:rPr lang="en-US" i="0" baseline="0" dirty="0" smtClean="0"/>
              <a:t>. </a:t>
            </a:r>
            <a:r>
              <a:rPr lang="en-US" dirty="0" smtClean="0"/>
              <a:t>https://wdgpublichealth.ca/vaping-101-presentation </a:t>
            </a:r>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f8c4f5567a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f8c4f5567a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0" i="0" u="none" strike="noStrike" cap="none" dirty="0" smtClean="0">
                <a:solidFill>
                  <a:schemeClr val="dk1"/>
                </a:solidFill>
                <a:latin typeface="Arial"/>
                <a:ea typeface="Calibri"/>
                <a:cs typeface="Calibri"/>
                <a:sym typeface="Calibri"/>
              </a:rPr>
              <a:t>Reference: Stanford</a:t>
            </a:r>
            <a:r>
              <a:rPr lang="en-US" sz="1100" b="0" i="0" u="none" strike="noStrike" cap="none" baseline="0" dirty="0" smtClean="0">
                <a:solidFill>
                  <a:schemeClr val="dk1"/>
                </a:solidFill>
                <a:latin typeface="Arial"/>
                <a:ea typeface="Calibri"/>
                <a:cs typeface="Calibri"/>
                <a:sym typeface="Calibri"/>
              </a:rPr>
              <a:t> Medicine (2021). </a:t>
            </a:r>
            <a:r>
              <a:rPr lang="en-US" sz="1100" b="0" i="1" u="none" strike="noStrike" cap="none" baseline="0" dirty="0" smtClean="0">
                <a:solidFill>
                  <a:schemeClr val="dk1"/>
                </a:solidFill>
                <a:latin typeface="Arial"/>
                <a:ea typeface="Calibri"/>
                <a:cs typeface="Calibri"/>
                <a:sym typeface="Calibri"/>
              </a:rPr>
              <a:t>Tobacco Prevention Toolkit: </a:t>
            </a:r>
            <a:r>
              <a:rPr lang="en-US" sz="1100" b="0" i="0" u="none" strike="noStrike" cap="none" baseline="0" dirty="0" smtClean="0">
                <a:solidFill>
                  <a:schemeClr val="dk1"/>
                </a:solidFill>
                <a:latin typeface="Arial"/>
                <a:ea typeface="Calibri"/>
                <a:cs typeface="Calibri"/>
                <a:sym typeface="Calibri"/>
              </a:rPr>
              <a:t>E-Cigarette and Vape Pen Crash Course. https://med.stanford.edu/tobaccopreventiontoolkit/resource-directory/crash-courses/E-cigaretteModuleCrashCourse.html </a:t>
            </a:r>
          </a:p>
          <a:p>
            <a:pPr marL="0" lvl="0" indent="0" algn="l" rtl="0">
              <a:lnSpc>
                <a:spcPct val="115000"/>
              </a:lnSpc>
              <a:spcBef>
                <a:spcPts val="0"/>
              </a:spcBef>
              <a:spcAft>
                <a:spcPts val="0"/>
              </a:spcAft>
              <a:buClr>
                <a:schemeClr val="dk1"/>
              </a:buClr>
              <a:buSzPts val="1100"/>
              <a:buFont typeface="Arial"/>
              <a:buNone/>
            </a:pPr>
            <a:endParaRPr lang="en-US" sz="1100" b="0" i="0" u="none" strike="noStrike" cap="none" dirty="0" smtClean="0">
              <a:solidFill>
                <a:schemeClr val="dk1"/>
              </a:solidFill>
              <a:latin typeface="Arial"/>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100" b="1" i="0" u="none" strike="noStrike" cap="none" dirty="0" smtClean="0">
                <a:solidFill>
                  <a:schemeClr val="dk1"/>
                </a:solidFill>
                <a:latin typeface="Arial"/>
                <a:ea typeface="Calibri"/>
                <a:cs typeface="Calibri"/>
                <a:sym typeface="Calibri"/>
              </a:rPr>
              <a:t>How</a:t>
            </a:r>
            <a:r>
              <a:rPr lang="en-US" sz="1100" b="1" i="0" u="none" strike="noStrike" cap="none" baseline="0" dirty="0" smtClean="0">
                <a:solidFill>
                  <a:schemeClr val="dk1"/>
                </a:solidFill>
                <a:latin typeface="Arial"/>
                <a:ea typeface="Calibri"/>
                <a:cs typeface="Calibri"/>
                <a:sym typeface="Calibri"/>
              </a:rPr>
              <a:t> do vaping devices work?</a:t>
            </a:r>
            <a:endParaRPr lang="en-US" sz="1100" b="0" i="0" u="none" strike="noStrike" cap="none" baseline="0" dirty="0" smtClean="0">
              <a:solidFill>
                <a:schemeClr val="dk1"/>
              </a:solidFill>
              <a:latin typeface="Arial"/>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100" b="0" i="0" u="none" strike="noStrike" cap="none" baseline="0" dirty="0" smtClean="0">
                <a:solidFill>
                  <a:schemeClr val="dk1"/>
                </a:solidFill>
                <a:latin typeface="Arial"/>
                <a:ea typeface="Calibri"/>
                <a:cs typeface="Calibri"/>
                <a:sym typeface="Calibri"/>
              </a:rPr>
              <a:t>Most e-cigarettes consist of four different components, including:</a:t>
            </a:r>
          </a:p>
          <a:p>
            <a:pPr marL="171450" lvl="0" indent="-171450" algn="l" rtl="0">
              <a:lnSpc>
                <a:spcPct val="115000"/>
              </a:lnSpc>
              <a:spcBef>
                <a:spcPts val="0"/>
              </a:spcBef>
              <a:spcAft>
                <a:spcPts val="0"/>
              </a:spcAft>
              <a:buClr>
                <a:schemeClr val="dk1"/>
              </a:buClr>
              <a:buSzPts val="1100"/>
            </a:pPr>
            <a:r>
              <a:rPr lang="en-US" sz="1100" b="0" i="0" u="none" strike="noStrike" cap="none" baseline="0" dirty="0" smtClean="0">
                <a:solidFill>
                  <a:schemeClr val="dk1"/>
                </a:solidFill>
                <a:latin typeface="Arial"/>
                <a:ea typeface="Calibri"/>
                <a:cs typeface="Calibri"/>
                <a:sym typeface="Calibri"/>
              </a:rPr>
              <a:t>A cartridge or reservoir pod, which holds a liquid solution (e-juice or e-liquid) containing varying amounts of nicotine, </a:t>
            </a:r>
            <a:r>
              <a:rPr lang="en-US" sz="1100" b="0" i="0" u="none" strike="noStrike" cap="none" baseline="0" dirty="0" err="1" smtClean="0">
                <a:solidFill>
                  <a:schemeClr val="dk1"/>
                </a:solidFill>
                <a:latin typeface="Arial"/>
                <a:ea typeface="Calibri"/>
                <a:cs typeface="Calibri"/>
                <a:sym typeface="Calibri"/>
              </a:rPr>
              <a:t>flavourings</a:t>
            </a:r>
            <a:r>
              <a:rPr lang="en-US" sz="1100" b="0" i="0" u="none" strike="noStrike" cap="none" baseline="0" dirty="0" smtClean="0">
                <a:solidFill>
                  <a:schemeClr val="dk1"/>
                </a:solidFill>
                <a:latin typeface="Arial"/>
                <a:ea typeface="Calibri"/>
                <a:cs typeface="Calibri"/>
                <a:sym typeface="Calibri"/>
              </a:rPr>
              <a:t>, and other chemicals</a:t>
            </a:r>
          </a:p>
          <a:p>
            <a:pPr marL="171450" lvl="0" indent="-171450" algn="l" rtl="0">
              <a:lnSpc>
                <a:spcPct val="115000"/>
              </a:lnSpc>
              <a:spcBef>
                <a:spcPts val="0"/>
              </a:spcBef>
              <a:spcAft>
                <a:spcPts val="0"/>
              </a:spcAft>
              <a:buClr>
                <a:schemeClr val="dk1"/>
              </a:buClr>
              <a:buSzPts val="1100"/>
            </a:pPr>
            <a:r>
              <a:rPr lang="en-US" sz="1100" b="0" i="0" u="none" strike="noStrike" cap="none" baseline="0" dirty="0" smtClean="0">
                <a:solidFill>
                  <a:schemeClr val="dk1"/>
                </a:solidFill>
                <a:latin typeface="Arial"/>
                <a:ea typeface="Calibri"/>
                <a:cs typeface="Calibri"/>
                <a:sym typeface="Calibri"/>
              </a:rPr>
              <a:t>A heating element (atomizer)</a:t>
            </a:r>
          </a:p>
          <a:p>
            <a:pPr marL="171450" lvl="0" indent="-171450" algn="l" rtl="0">
              <a:lnSpc>
                <a:spcPct val="115000"/>
              </a:lnSpc>
              <a:spcBef>
                <a:spcPts val="0"/>
              </a:spcBef>
              <a:spcAft>
                <a:spcPts val="0"/>
              </a:spcAft>
              <a:buClr>
                <a:schemeClr val="dk1"/>
              </a:buClr>
              <a:buSzPts val="1100"/>
            </a:pPr>
            <a:r>
              <a:rPr lang="en-US" sz="1100" b="0" i="0" u="none" strike="noStrike" cap="none" baseline="0" dirty="0" smtClean="0">
                <a:solidFill>
                  <a:schemeClr val="dk1"/>
                </a:solidFill>
                <a:latin typeface="Arial"/>
                <a:ea typeface="Calibri"/>
                <a:cs typeface="Calibri"/>
                <a:sym typeface="Calibri"/>
              </a:rPr>
              <a:t>A power source (usually a battery)</a:t>
            </a:r>
          </a:p>
          <a:p>
            <a:pPr marL="171450" lvl="0" indent="-171450" algn="l" rtl="0">
              <a:lnSpc>
                <a:spcPct val="115000"/>
              </a:lnSpc>
              <a:spcBef>
                <a:spcPts val="0"/>
              </a:spcBef>
              <a:spcAft>
                <a:spcPts val="0"/>
              </a:spcAft>
              <a:buClr>
                <a:schemeClr val="dk1"/>
              </a:buClr>
              <a:buSzPts val="1100"/>
            </a:pPr>
            <a:r>
              <a:rPr lang="en-US" sz="1100" b="0" i="0" u="none" strike="noStrike" cap="none" baseline="0" dirty="0" smtClean="0">
                <a:solidFill>
                  <a:schemeClr val="dk1"/>
                </a:solidFill>
                <a:latin typeface="Arial"/>
                <a:ea typeface="Calibri"/>
                <a:cs typeface="Calibri"/>
                <a:sym typeface="Calibri"/>
              </a:rPr>
              <a:t>A mouthpiece that the person uses to inhale</a:t>
            </a:r>
          </a:p>
          <a:p>
            <a:pPr marL="171450" lvl="0" indent="-171450" algn="l" rtl="0">
              <a:lnSpc>
                <a:spcPct val="115000"/>
              </a:lnSpc>
              <a:spcBef>
                <a:spcPts val="0"/>
              </a:spcBef>
              <a:spcAft>
                <a:spcPts val="0"/>
              </a:spcAft>
              <a:buClr>
                <a:schemeClr val="dk1"/>
              </a:buClr>
              <a:buSzPts val="1100"/>
            </a:pPr>
            <a:endParaRPr lang="en-US" sz="1100" b="0" i="0" u="none" strike="noStrike" cap="none" baseline="0" dirty="0" smtClean="0">
              <a:solidFill>
                <a:schemeClr val="dk1"/>
              </a:solidFill>
              <a:latin typeface="Arial"/>
              <a:ea typeface="Calibri"/>
              <a:cs typeface="Calibri"/>
              <a:sym typeface="Calibri"/>
            </a:endParaRPr>
          </a:p>
          <a:p>
            <a:pPr marL="0" lvl="0" indent="0" algn="l" rtl="0">
              <a:lnSpc>
                <a:spcPct val="115000"/>
              </a:lnSpc>
              <a:spcBef>
                <a:spcPts val="0"/>
              </a:spcBef>
              <a:spcAft>
                <a:spcPts val="0"/>
              </a:spcAft>
              <a:buClr>
                <a:schemeClr val="dk1"/>
              </a:buClr>
              <a:buSzPts val="1100"/>
              <a:buNone/>
            </a:pPr>
            <a:r>
              <a:rPr lang="en-US" sz="1100" b="0" i="0" u="none" strike="noStrike" cap="none" baseline="0" dirty="0" smtClean="0">
                <a:solidFill>
                  <a:schemeClr val="dk1"/>
                </a:solidFill>
                <a:latin typeface="Arial"/>
                <a:ea typeface="Calibri"/>
                <a:cs typeface="Calibri"/>
                <a:sym typeface="Calibri"/>
              </a:rPr>
              <a:t>In many e-cigs, puffing activates the battery-powered heating device, which vaporizes the liquid in the cartridge. The person then inhales the resulting aerosol or vapor (called vaping). </a:t>
            </a:r>
          </a:p>
          <a:p>
            <a:pPr marL="0" lvl="0" indent="0" algn="l" rtl="0">
              <a:lnSpc>
                <a:spcPct val="115000"/>
              </a:lnSpc>
              <a:spcBef>
                <a:spcPts val="0"/>
              </a:spcBef>
              <a:spcAft>
                <a:spcPts val="0"/>
              </a:spcAft>
              <a:buClr>
                <a:schemeClr val="dk1"/>
              </a:buClr>
              <a:buSzPts val="1100"/>
              <a:buNone/>
            </a:pPr>
            <a:endParaRPr lang="en-US" sz="1100" b="0" i="0" u="none" strike="noStrike" cap="none" baseline="0" dirty="0" smtClean="0">
              <a:solidFill>
                <a:schemeClr val="dk1"/>
              </a:solidFill>
              <a:latin typeface="Arial"/>
              <a:ea typeface="Calibri"/>
              <a:cs typeface="Calibri"/>
              <a:sym typeface="Calibri"/>
            </a:endParaRPr>
          </a:p>
          <a:p>
            <a:pPr marL="0" lvl="0" indent="0" algn="l" rtl="0">
              <a:lnSpc>
                <a:spcPct val="115000"/>
              </a:lnSpc>
              <a:spcBef>
                <a:spcPts val="0"/>
              </a:spcBef>
              <a:spcAft>
                <a:spcPts val="0"/>
              </a:spcAft>
              <a:buClr>
                <a:schemeClr val="dk1"/>
              </a:buClr>
              <a:buSzPts val="1100"/>
              <a:buNone/>
            </a:pPr>
            <a:r>
              <a:rPr lang="en-US" sz="1100" b="1" i="0" u="none" strike="noStrike" cap="none" baseline="0" dirty="0" smtClean="0">
                <a:solidFill>
                  <a:schemeClr val="dk1"/>
                </a:solidFill>
                <a:latin typeface="Arial"/>
                <a:ea typeface="Calibri"/>
                <a:cs typeface="Calibri"/>
                <a:sym typeface="Calibri"/>
              </a:rPr>
              <a:t>Video: </a:t>
            </a:r>
            <a:r>
              <a:rPr lang="en-US" sz="1100" b="0" i="0" u="none" strike="noStrike" cap="none" baseline="0" dirty="0" smtClean="0">
                <a:solidFill>
                  <a:schemeClr val="dk1"/>
                </a:solidFill>
                <a:latin typeface="Arial"/>
                <a:ea typeface="Calibri"/>
                <a:cs typeface="Calibri"/>
                <a:sym typeface="Calibri"/>
              </a:rPr>
              <a:t>https://youtu.be/vbNrlsR-pnI </a:t>
            </a:r>
            <a:r>
              <a:rPr lang="en-US" sz="1100" b="0" i="0" u="none" strike="noStrike" cap="none" baseline="0" dirty="0" smtClean="0">
                <a:solidFill>
                  <a:schemeClr val="dk1"/>
                </a:solidFill>
                <a:latin typeface="Arial"/>
                <a:ea typeface="Calibri"/>
                <a:cs typeface="Calibri"/>
                <a:sym typeface="Wingdings" panose="05000000000000000000" pitchFamily="2" charset="2"/>
              </a:rPr>
              <a:t> This helps to go into further detail about the breakdown of a vaping device as well as the chemicals inside of it. </a:t>
            </a:r>
            <a:endParaRPr lang="en-US" sz="1100" b="0" i="0" u="none" strike="noStrike" cap="none" baseline="0" dirty="0" smtClean="0">
              <a:solidFill>
                <a:schemeClr val="dk1"/>
              </a:solidFill>
              <a:latin typeface="Arial"/>
              <a:ea typeface="Calibri"/>
              <a:cs typeface="Calibri"/>
              <a:sym typeface="Calibri"/>
            </a:endParaRPr>
          </a:p>
          <a:p>
            <a:pPr marL="0" lvl="0" indent="0" algn="l" rtl="0">
              <a:lnSpc>
                <a:spcPct val="115000"/>
              </a:lnSpc>
              <a:spcBef>
                <a:spcPts val="0"/>
              </a:spcBef>
              <a:spcAft>
                <a:spcPts val="0"/>
              </a:spcAft>
              <a:buClr>
                <a:schemeClr val="dk1"/>
              </a:buClr>
              <a:buSzPts val="1100"/>
              <a:buNone/>
            </a:pPr>
            <a:endParaRPr lang="en-US" sz="1100" b="0" i="0" u="none" strike="noStrike" cap="none" baseline="0" dirty="0" smtClean="0">
              <a:solidFill>
                <a:schemeClr val="dk1"/>
              </a:solidFill>
              <a:latin typeface="Arial"/>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100" b="1" i="0" u="none" strike="noStrike" cap="none" baseline="0" dirty="0" smtClean="0">
                <a:solidFill>
                  <a:schemeClr val="dk1"/>
                </a:solidFill>
                <a:latin typeface="Arial"/>
                <a:ea typeface="Calibri"/>
                <a:cs typeface="Calibri"/>
                <a:sym typeface="Calibri"/>
              </a:rPr>
              <a:t>Reference</a:t>
            </a:r>
            <a:r>
              <a:rPr lang="en-US" sz="1100" b="0" i="0" u="none" strike="noStrike" cap="none" baseline="0" dirty="0" smtClean="0">
                <a:solidFill>
                  <a:schemeClr val="dk1"/>
                </a:solidFill>
                <a:latin typeface="Arial"/>
                <a:ea typeface="Calibri"/>
                <a:cs typeface="Calibri"/>
                <a:sym typeface="Calibri"/>
              </a:rPr>
              <a:t> and </a:t>
            </a:r>
            <a:r>
              <a:rPr lang="en-US" sz="1100" b="1" i="0" u="none" strike="noStrike" cap="none" baseline="0" dirty="0" smtClean="0">
                <a:solidFill>
                  <a:schemeClr val="dk1"/>
                </a:solidFill>
                <a:latin typeface="Arial"/>
                <a:ea typeface="Calibri"/>
                <a:cs typeface="Calibri"/>
                <a:sym typeface="Calibri"/>
              </a:rPr>
              <a:t>Photo Reference</a:t>
            </a:r>
            <a:r>
              <a:rPr lang="en-US" sz="1100" b="0" i="0" u="none" strike="noStrike" cap="none" baseline="0" dirty="0" smtClean="0">
                <a:solidFill>
                  <a:schemeClr val="dk1"/>
                </a:solidFill>
                <a:latin typeface="Arial"/>
                <a:ea typeface="Calibri"/>
                <a:cs typeface="Calibri"/>
                <a:sym typeface="Calibri"/>
              </a:rPr>
              <a:t>:</a:t>
            </a:r>
            <a:r>
              <a:rPr lang="en-US" sz="1100" b="1" i="0" u="none" strike="noStrike" cap="none" baseline="0" dirty="0" smtClean="0">
                <a:solidFill>
                  <a:schemeClr val="dk1"/>
                </a:solidFill>
                <a:latin typeface="Arial"/>
                <a:ea typeface="Calibri"/>
                <a:cs typeface="Calibri"/>
                <a:sym typeface="Calibri"/>
              </a:rPr>
              <a:t> </a:t>
            </a:r>
            <a:r>
              <a:rPr lang="en-US" sz="1100" b="0" i="0" u="none" strike="noStrike" cap="none" baseline="0" dirty="0" smtClean="0">
                <a:solidFill>
                  <a:schemeClr val="dk1"/>
                </a:solidFill>
                <a:latin typeface="Arial"/>
                <a:ea typeface="Calibri"/>
                <a:cs typeface="Calibri"/>
                <a:sym typeface="Calibri"/>
              </a:rPr>
              <a:t>National Institute on Drug Abuse (</a:t>
            </a:r>
            <a:r>
              <a:rPr lang="en-US" sz="1100" b="0" i="0" u="none" strike="noStrike" cap="none" baseline="0" dirty="0" err="1" smtClean="0">
                <a:solidFill>
                  <a:schemeClr val="dk1"/>
                </a:solidFill>
                <a:latin typeface="Arial"/>
                <a:ea typeface="Calibri"/>
                <a:cs typeface="Calibri"/>
                <a:sym typeface="Calibri"/>
              </a:rPr>
              <a:t>NIDA</a:t>
            </a:r>
            <a:r>
              <a:rPr lang="en-US" sz="1100" b="0" i="0" u="none" strike="noStrike" cap="none" baseline="0" dirty="0" smtClean="0">
                <a:solidFill>
                  <a:schemeClr val="dk1"/>
                </a:solidFill>
                <a:latin typeface="Arial"/>
                <a:ea typeface="Calibri"/>
                <a:cs typeface="Calibri"/>
                <a:sym typeface="Calibri"/>
              </a:rPr>
              <a:t>). </a:t>
            </a:r>
            <a:r>
              <a:rPr lang="en-US" sz="1100" b="0" i="0" u="none" strike="noStrike" cap="none" baseline="0" dirty="0" smtClean="0">
                <a:solidFill>
                  <a:srgbClr val="000000"/>
                </a:solidFill>
                <a:effectLst/>
                <a:latin typeface="Arial"/>
                <a:ea typeface="Arial"/>
                <a:cs typeface="Arial"/>
                <a:sym typeface="Arial"/>
              </a:rPr>
              <a:t>(</a:t>
            </a:r>
            <a:r>
              <a:rPr lang="en-US" sz="1100" b="0" i="0" u="none" strike="noStrike" cap="none" dirty="0" smtClean="0">
                <a:solidFill>
                  <a:srgbClr val="000000"/>
                </a:solidFill>
                <a:effectLst/>
                <a:latin typeface="Arial"/>
                <a:ea typeface="Arial"/>
                <a:cs typeface="Arial"/>
                <a:sym typeface="Arial"/>
              </a:rPr>
              <a:t>2020, January 8). Vaping Devices (Electronic Cigarettes) </a:t>
            </a:r>
            <a:r>
              <a:rPr lang="en-US" sz="1100" b="0" i="0" u="none" strike="noStrike" cap="none" dirty="0" err="1" smtClean="0">
                <a:solidFill>
                  <a:srgbClr val="000000"/>
                </a:solidFill>
                <a:effectLst/>
                <a:latin typeface="Arial"/>
                <a:ea typeface="Arial"/>
                <a:cs typeface="Arial"/>
                <a:sym typeface="Arial"/>
              </a:rPr>
              <a:t>DrugFacts</a:t>
            </a:r>
            <a:r>
              <a:rPr lang="en-US" sz="1100" b="0" i="0" u="none" strike="noStrike" cap="none" dirty="0" smtClean="0">
                <a:solidFill>
                  <a:srgbClr val="000000"/>
                </a:solidFill>
                <a:effectLst/>
                <a:latin typeface="Arial"/>
                <a:ea typeface="Arial"/>
                <a:cs typeface="Arial"/>
                <a:sym typeface="Arial"/>
              </a:rPr>
              <a:t>. Retrieved from https://www.drugabuse.gov/publications/drugfacts/vaping-devices-electronic-cigarettes</a:t>
            </a:r>
            <a:endParaRPr lang="en-US" dirty="0" smtClean="0"/>
          </a:p>
          <a:p>
            <a:pPr marL="0" lvl="0" indent="0" algn="l" rtl="0">
              <a:lnSpc>
                <a:spcPct val="115000"/>
              </a:lnSpc>
              <a:spcBef>
                <a:spcPts val="0"/>
              </a:spcBef>
              <a:spcAft>
                <a:spcPts val="0"/>
              </a:spcAft>
              <a:buClr>
                <a:schemeClr val="dk1"/>
              </a:buClr>
              <a:buSzPts val="1100"/>
              <a:buNone/>
            </a:pPr>
            <a:endParaRPr lang="en-US" sz="1100" b="0" i="0" u="none" strike="noStrike" cap="none" baseline="0" dirty="0" smtClean="0">
              <a:solidFill>
                <a:schemeClr val="dk1"/>
              </a:solidFill>
              <a:latin typeface="Arial"/>
              <a:ea typeface="Calibri"/>
              <a:cs typeface="Calibri"/>
              <a:sym typeface="Calibri"/>
            </a:endParaRPr>
          </a:p>
        </p:txBody>
      </p:sp>
    </p:spTree>
    <p:extLst>
      <p:ext uri="{BB962C8B-B14F-4D97-AF65-F5344CB8AC3E}">
        <p14:creationId xmlns:p14="http://schemas.microsoft.com/office/powerpoint/2010/main" val="3516124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f8c4f5567a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f8c4f5567a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100" b="0" i="0" u="none" strike="noStrike" cap="none" baseline="0" dirty="0" smtClean="0">
                <a:solidFill>
                  <a:schemeClr val="dk1"/>
                </a:solidFill>
                <a:latin typeface="Arial"/>
                <a:ea typeface="Calibri"/>
                <a:cs typeface="Calibri"/>
                <a:sym typeface="Calibri"/>
              </a:rPr>
              <a:t>Point out the part that heats the e-juice liquid and the nicotine… </a:t>
            </a:r>
            <a:r>
              <a:rPr lang="en-US" sz="1100" b="1" i="0" u="none" strike="noStrike" cap="none" baseline="0" dirty="0" smtClean="0">
                <a:solidFill>
                  <a:schemeClr val="dk1"/>
                </a:solidFill>
                <a:latin typeface="Arial"/>
                <a:ea typeface="Calibri"/>
                <a:cs typeface="Calibri"/>
                <a:sym typeface="Calibri"/>
              </a:rPr>
              <a:t>Heating element/ atomizer</a:t>
            </a:r>
            <a:endParaRPr lang="en-US" sz="1100" b="0" i="0" u="none" strike="noStrike" cap="none" baseline="0" dirty="0" smtClean="0">
              <a:solidFill>
                <a:schemeClr val="dk1"/>
              </a:solidFill>
              <a:latin typeface="Arial"/>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endParaRPr lang="en-US" sz="1100" b="0" i="0" u="none" strike="noStrike" cap="none" baseline="0" dirty="0" smtClean="0">
              <a:solidFill>
                <a:schemeClr val="dk1"/>
              </a:solidFill>
              <a:latin typeface="Arial"/>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100" b="1" i="0" u="none" strike="noStrike" cap="none" baseline="0" dirty="0" smtClean="0">
                <a:solidFill>
                  <a:schemeClr val="dk1"/>
                </a:solidFill>
                <a:latin typeface="Arial"/>
                <a:ea typeface="Calibri"/>
                <a:cs typeface="Calibri"/>
                <a:sym typeface="Calibri"/>
              </a:rPr>
              <a:t>Photo Reference</a:t>
            </a:r>
            <a:r>
              <a:rPr lang="en-US" sz="1100" b="0" i="0" u="none" strike="noStrike" cap="none" baseline="0" dirty="0" smtClean="0">
                <a:solidFill>
                  <a:schemeClr val="dk1"/>
                </a:solidFill>
                <a:latin typeface="Arial"/>
                <a:ea typeface="Calibri"/>
                <a:cs typeface="Calibri"/>
                <a:sym typeface="Calibri"/>
              </a:rPr>
              <a:t>: King County. (2019, December 30). E-cigarettes and </a:t>
            </a:r>
            <a:r>
              <a:rPr lang="en-US" sz="1100" b="0" i="0" u="none" strike="noStrike" cap="none" baseline="0" dirty="0" err="1" smtClean="0">
                <a:solidFill>
                  <a:schemeClr val="dk1"/>
                </a:solidFill>
                <a:latin typeface="Arial"/>
                <a:ea typeface="Calibri"/>
                <a:cs typeface="Calibri"/>
                <a:sym typeface="Calibri"/>
              </a:rPr>
              <a:t>vapour</a:t>
            </a:r>
            <a:r>
              <a:rPr lang="en-US" sz="1100" b="0" i="0" u="none" strike="noStrike" cap="none" baseline="0" dirty="0" smtClean="0">
                <a:solidFill>
                  <a:schemeClr val="dk1"/>
                </a:solidFill>
                <a:latin typeface="Arial"/>
                <a:ea typeface="Calibri"/>
                <a:cs typeface="Calibri"/>
                <a:sym typeface="Calibri"/>
              </a:rPr>
              <a:t> products. https://kingcounty.gov/depts/health/tobacco/data/e-cigarettes.aspx</a:t>
            </a:r>
          </a:p>
        </p:txBody>
      </p:sp>
    </p:spTree>
    <p:extLst>
      <p:ext uri="{BB962C8B-B14F-4D97-AF65-F5344CB8AC3E}">
        <p14:creationId xmlns:p14="http://schemas.microsoft.com/office/powerpoint/2010/main" val="4204468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f8c4f5567a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f8c4f5567a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US" sz="1050" b="0" i="0" u="none" strike="noStrike" cap="none" dirty="0" smtClean="0">
                <a:solidFill>
                  <a:schemeClr val="dk1"/>
                </a:solidFill>
                <a:latin typeface="Arial"/>
                <a:ea typeface="Calibri"/>
                <a:cs typeface="Calibri"/>
                <a:sym typeface="Calibri"/>
              </a:rPr>
              <a:t>Chemicals in E-Cigarettes - More than 80 ingredients (or </a:t>
            </a:r>
            <a:r>
              <a:rPr lang="en-US" sz="1050" b="1" i="0" u="none" strike="noStrike" cap="none" dirty="0" smtClean="0">
                <a:solidFill>
                  <a:schemeClr val="dk1"/>
                </a:solidFill>
                <a:latin typeface="Arial"/>
                <a:ea typeface="Calibri"/>
                <a:cs typeface="Calibri"/>
                <a:sym typeface="Calibri"/>
              </a:rPr>
              <a:t>compounds</a:t>
            </a:r>
            <a:r>
              <a:rPr lang="en-US" sz="1050" b="0" i="0" u="none" strike="noStrike" cap="none" dirty="0" smtClean="0">
                <a:solidFill>
                  <a:schemeClr val="dk1"/>
                </a:solidFill>
                <a:latin typeface="Arial"/>
                <a:ea typeface="Calibri"/>
                <a:cs typeface="Calibri"/>
                <a:sym typeface="Calibri"/>
              </a:rPr>
              <a:t>) have been found in e-cigarettes such as:</a:t>
            </a:r>
            <a:endParaRPr lang="en-US" sz="1200" b="0" i="0" u="none" strike="noStrike" cap="none" dirty="0" smtClean="0">
              <a:solidFill>
                <a:schemeClr val="dk1"/>
              </a:solidFill>
              <a:latin typeface="Arial"/>
              <a:ea typeface="Calibri"/>
              <a:cs typeface="Calibri"/>
              <a:sym typeface="Calibri"/>
            </a:endParaRPr>
          </a:p>
          <a:p>
            <a:pPr marL="171450" lvl="0" indent="-171450" algn="l" rtl="0">
              <a:spcBef>
                <a:spcPts val="0"/>
              </a:spcBef>
              <a:spcAft>
                <a:spcPts val="0"/>
              </a:spcAft>
              <a:buClr>
                <a:schemeClr val="dk1"/>
              </a:buClr>
              <a:buSzPts val="1100"/>
              <a:buChar char="•"/>
            </a:pPr>
            <a:r>
              <a:rPr lang="en-US" sz="1100" b="1" i="0" u="none" strike="noStrike" cap="none" dirty="0" smtClean="0">
                <a:solidFill>
                  <a:schemeClr val="dk1"/>
                </a:solidFill>
                <a:latin typeface="Arial"/>
                <a:ea typeface="Calibri"/>
                <a:cs typeface="Calibri"/>
                <a:sym typeface="Calibri"/>
              </a:rPr>
              <a:t>Ultrafine Particles:</a:t>
            </a:r>
            <a:r>
              <a:rPr lang="en-US" sz="1100" b="0" i="0" u="none" strike="noStrike" cap="none" dirty="0" smtClean="0">
                <a:solidFill>
                  <a:schemeClr val="dk1"/>
                </a:solidFill>
                <a:latin typeface="Arial"/>
                <a:ea typeface="Calibri"/>
                <a:cs typeface="Calibri"/>
                <a:sym typeface="Calibri"/>
              </a:rPr>
              <a:t> Linked to an increased risk of heart disease, lung cancer and asthma attacks and interfere with lung function</a:t>
            </a:r>
            <a:endParaRPr lang="en-US" sz="1400" b="0" i="0" u="none" strike="noStrike" cap="none" dirty="0" smtClean="0">
              <a:solidFill>
                <a:schemeClr val="dk1"/>
              </a:solidFill>
              <a:latin typeface="Arial"/>
              <a:ea typeface="Calibri"/>
              <a:cs typeface="Calibri"/>
              <a:sym typeface="Calibri"/>
            </a:endParaRPr>
          </a:p>
          <a:p>
            <a:pPr marL="171450" lvl="0" indent="-171450" algn="l" rtl="0">
              <a:spcBef>
                <a:spcPts val="0"/>
              </a:spcBef>
              <a:spcAft>
                <a:spcPts val="0"/>
              </a:spcAft>
              <a:buClr>
                <a:schemeClr val="dk1"/>
              </a:buClr>
              <a:buSzPts val="1100"/>
              <a:buChar char="•"/>
            </a:pPr>
            <a:r>
              <a:rPr lang="en-US" sz="1100" b="1" i="0" u="none" strike="noStrike" cap="none" dirty="0" smtClean="0">
                <a:solidFill>
                  <a:schemeClr val="dk1"/>
                </a:solidFill>
                <a:latin typeface="Arial"/>
                <a:ea typeface="Calibri"/>
                <a:cs typeface="Calibri"/>
                <a:sym typeface="Calibri"/>
              </a:rPr>
              <a:t>Metals: </a:t>
            </a:r>
            <a:r>
              <a:rPr lang="en-US" sz="1100" b="0" i="0" u="none" strike="noStrike" cap="none" dirty="0" smtClean="0">
                <a:solidFill>
                  <a:schemeClr val="dk1"/>
                </a:solidFill>
                <a:latin typeface="Arial"/>
                <a:ea typeface="Calibri"/>
                <a:cs typeface="Calibri"/>
                <a:sym typeface="Calibri"/>
              </a:rPr>
              <a:t>Lead, chromium, nickel, copper, tin, </a:t>
            </a:r>
            <a:r>
              <a:rPr lang="en-US" sz="1100" b="0" i="0" u="none" strike="noStrike" cap="none" dirty="0" err="1" smtClean="0">
                <a:solidFill>
                  <a:schemeClr val="dk1"/>
                </a:solidFill>
                <a:latin typeface="Arial"/>
                <a:ea typeface="Calibri"/>
                <a:cs typeface="Calibri"/>
                <a:sym typeface="Calibri"/>
              </a:rPr>
              <a:t>aluminium</a:t>
            </a:r>
            <a:r>
              <a:rPr lang="en-US" sz="1100" b="0" i="0" u="none" strike="noStrike" cap="none" dirty="0" smtClean="0">
                <a:solidFill>
                  <a:schemeClr val="dk1"/>
                </a:solidFill>
                <a:latin typeface="Arial"/>
                <a:ea typeface="Calibri"/>
                <a:cs typeface="Calibri"/>
                <a:sym typeface="Calibri"/>
              </a:rPr>
              <a:t>, and mercury have been detected and can have a variety of adverse health effects including brain damage and cancer</a:t>
            </a:r>
            <a:endParaRPr lang="en-US" sz="1400" b="0" i="0" u="none" strike="noStrike" cap="none" dirty="0" smtClean="0">
              <a:solidFill>
                <a:schemeClr val="dk1"/>
              </a:solidFill>
              <a:latin typeface="Arial"/>
              <a:ea typeface="Calibri"/>
              <a:cs typeface="Calibri"/>
              <a:sym typeface="Calibri"/>
            </a:endParaRPr>
          </a:p>
          <a:p>
            <a:pPr marL="171450" lvl="0" indent="-171450" algn="l" rtl="0">
              <a:spcBef>
                <a:spcPts val="0"/>
              </a:spcBef>
              <a:spcAft>
                <a:spcPts val="0"/>
              </a:spcAft>
              <a:buClr>
                <a:schemeClr val="dk1"/>
              </a:buClr>
              <a:buSzPts val="1100"/>
              <a:buChar char="•"/>
            </a:pPr>
            <a:r>
              <a:rPr lang="en-US" sz="1100" b="1" i="0" u="none" strike="noStrike" cap="none" dirty="0" err="1" smtClean="0">
                <a:solidFill>
                  <a:schemeClr val="dk1"/>
                </a:solidFill>
                <a:latin typeface="Arial"/>
                <a:ea typeface="Calibri"/>
                <a:cs typeface="Calibri"/>
                <a:sym typeface="Calibri"/>
              </a:rPr>
              <a:t>Flavourings</a:t>
            </a:r>
            <a:r>
              <a:rPr lang="en-US" sz="1100" b="1" i="0" u="none" strike="noStrike" cap="none" dirty="0" smtClean="0">
                <a:solidFill>
                  <a:schemeClr val="dk1"/>
                </a:solidFill>
                <a:latin typeface="Arial"/>
                <a:ea typeface="Calibri"/>
                <a:cs typeface="Calibri"/>
                <a:sym typeface="Calibri"/>
              </a:rPr>
              <a:t>: </a:t>
            </a:r>
            <a:r>
              <a:rPr lang="en-US" sz="1100" b="0" i="0" u="none" strike="noStrike" cap="none" dirty="0" err="1" smtClean="0">
                <a:solidFill>
                  <a:schemeClr val="dk1"/>
                </a:solidFill>
                <a:latin typeface="Arial"/>
                <a:ea typeface="Calibri"/>
                <a:cs typeface="Calibri"/>
                <a:sym typeface="Calibri"/>
              </a:rPr>
              <a:t>Diacetyl</a:t>
            </a:r>
            <a:r>
              <a:rPr lang="en-US" sz="1100" b="0" i="0" u="none" strike="noStrike" cap="none" dirty="0" smtClean="0">
                <a:solidFill>
                  <a:schemeClr val="dk1"/>
                </a:solidFill>
                <a:latin typeface="Arial"/>
                <a:ea typeface="Calibri"/>
                <a:cs typeface="Calibri"/>
                <a:sym typeface="Calibri"/>
              </a:rPr>
              <a:t> and acetyl </a:t>
            </a:r>
            <a:r>
              <a:rPr lang="en-US" sz="1100" b="0" i="0" u="none" strike="noStrike" cap="none" dirty="0" err="1" smtClean="0">
                <a:solidFill>
                  <a:schemeClr val="dk1"/>
                </a:solidFill>
                <a:latin typeface="Arial"/>
                <a:ea typeface="Calibri"/>
                <a:cs typeface="Calibri"/>
                <a:sym typeface="Calibri"/>
              </a:rPr>
              <a:t>propionyl</a:t>
            </a:r>
            <a:r>
              <a:rPr lang="en-US" sz="1100" b="0" i="0" u="none" strike="noStrike" cap="none" dirty="0" smtClean="0">
                <a:solidFill>
                  <a:schemeClr val="dk1"/>
                </a:solidFill>
                <a:latin typeface="Arial"/>
                <a:ea typeface="Calibri"/>
                <a:cs typeface="Calibri"/>
                <a:sym typeface="Calibri"/>
              </a:rPr>
              <a:t> which are associated with respiratory disease when inhaled (</a:t>
            </a:r>
            <a:r>
              <a:rPr lang="en-US" sz="1100" b="0" i="0" u="none" strike="noStrike" cap="none" dirty="0" err="1" smtClean="0">
                <a:solidFill>
                  <a:schemeClr val="dk1"/>
                </a:solidFill>
                <a:latin typeface="Arial"/>
                <a:ea typeface="Calibri"/>
                <a:cs typeface="Calibri"/>
                <a:sym typeface="Calibri"/>
              </a:rPr>
              <a:t>ie</a:t>
            </a:r>
            <a:r>
              <a:rPr lang="en-US" sz="1100" b="0" i="0" u="none" strike="noStrike" cap="none" dirty="0" smtClean="0">
                <a:solidFill>
                  <a:schemeClr val="dk1"/>
                </a:solidFill>
                <a:latin typeface="Arial"/>
                <a:ea typeface="Calibri"/>
                <a:cs typeface="Calibri"/>
                <a:sym typeface="Calibri"/>
              </a:rPr>
              <a:t>. popcorn lung)</a:t>
            </a:r>
          </a:p>
          <a:p>
            <a:pPr marL="0" lvl="0" indent="0" algn="l" rtl="0">
              <a:spcBef>
                <a:spcPts val="0"/>
              </a:spcBef>
              <a:spcAft>
                <a:spcPts val="0"/>
              </a:spcAft>
              <a:buClr>
                <a:schemeClr val="dk1"/>
              </a:buClr>
              <a:buSzPts val="1100"/>
              <a:buNone/>
            </a:pPr>
            <a:endParaRPr lang="en-US" sz="1100" b="0" i="0" u="none" strike="noStrike" cap="none" baseline="0" dirty="0" smtClean="0">
              <a:solidFill>
                <a:schemeClr val="dk1"/>
              </a:solidFill>
              <a:latin typeface="Arial"/>
              <a:cs typeface="Calibri"/>
              <a:sym typeface="Calibri"/>
            </a:endParaRPr>
          </a:p>
          <a:p>
            <a:pPr marL="0" lvl="0" indent="0" algn="l" rtl="0">
              <a:spcBef>
                <a:spcPts val="0"/>
              </a:spcBef>
              <a:spcAft>
                <a:spcPts val="0"/>
              </a:spcAft>
              <a:buClr>
                <a:schemeClr val="dk1"/>
              </a:buClr>
              <a:buSzPts val="1100"/>
              <a:buNone/>
            </a:pPr>
            <a:r>
              <a:rPr lang="en-US" sz="1100" b="0" i="0" u="none" strike="noStrike" cap="none" baseline="0" dirty="0" smtClean="0">
                <a:solidFill>
                  <a:schemeClr val="dk1"/>
                </a:solidFill>
                <a:latin typeface="Arial"/>
                <a:cs typeface="Calibri"/>
                <a:sym typeface="Calibri"/>
              </a:rPr>
              <a:t>Other chemicals found in e-cigs: </a:t>
            </a:r>
            <a:r>
              <a:rPr lang="en-US" sz="1100" b="1" i="0" u="none" strike="noStrike" cap="none" baseline="0" dirty="0" smtClean="0">
                <a:solidFill>
                  <a:schemeClr val="dk1"/>
                </a:solidFill>
                <a:latin typeface="Arial"/>
                <a:cs typeface="Calibri"/>
                <a:sym typeface="Calibri"/>
              </a:rPr>
              <a:t>*could be discussed depending on your class profile – might be too high literacy*</a:t>
            </a:r>
          </a:p>
          <a:p>
            <a:pPr marL="171450" lvl="0" indent="-171450" algn="l" rtl="0">
              <a:spcBef>
                <a:spcPts val="0"/>
              </a:spcBef>
              <a:spcAft>
                <a:spcPts val="0"/>
              </a:spcAft>
              <a:buClr>
                <a:schemeClr val="dk1"/>
              </a:buClr>
              <a:buSzPts val="1100"/>
              <a:buChar char="•"/>
            </a:pPr>
            <a:r>
              <a:rPr lang="en-US" sz="1100" b="1" i="0" u="none" strike="noStrike" cap="none" dirty="0" smtClean="0">
                <a:solidFill>
                  <a:schemeClr val="dk1"/>
                </a:solidFill>
                <a:latin typeface="Arial"/>
                <a:ea typeface="Calibri"/>
                <a:cs typeface="Calibri"/>
                <a:sym typeface="Calibri"/>
              </a:rPr>
              <a:t>Tobacco-specific nitrosamines (</a:t>
            </a:r>
            <a:r>
              <a:rPr lang="en-US" sz="1100" b="1" i="0" u="none" strike="noStrike" cap="none" dirty="0" err="1" smtClean="0">
                <a:solidFill>
                  <a:schemeClr val="dk1"/>
                </a:solidFill>
                <a:latin typeface="Arial"/>
                <a:ea typeface="Calibri"/>
                <a:cs typeface="Calibri"/>
                <a:sym typeface="Calibri"/>
              </a:rPr>
              <a:t>TSNAs</a:t>
            </a:r>
            <a:r>
              <a:rPr lang="en-US" sz="1100" b="1" i="0" u="none" strike="noStrike" cap="none" dirty="0" smtClean="0">
                <a:solidFill>
                  <a:schemeClr val="dk1"/>
                </a:solidFill>
                <a:latin typeface="Arial"/>
                <a:ea typeface="Calibri"/>
                <a:cs typeface="Calibri"/>
                <a:sym typeface="Calibri"/>
              </a:rPr>
              <a:t>):</a:t>
            </a:r>
            <a:r>
              <a:rPr lang="en-US" sz="1100" b="0" i="0" u="none" strike="noStrike" cap="none" dirty="0" smtClean="0">
                <a:solidFill>
                  <a:schemeClr val="dk1"/>
                </a:solidFill>
                <a:latin typeface="Arial"/>
                <a:ea typeface="Calibri"/>
                <a:cs typeface="Calibri"/>
                <a:sym typeface="Calibri"/>
              </a:rPr>
              <a:t> Also found in cigarettes and are carcinogenic</a:t>
            </a:r>
            <a:endParaRPr lang="en-US" sz="1400" b="0" i="0" u="none" strike="noStrike" cap="none" dirty="0" smtClean="0">
              <a:solidFill>
                <a:schemeClr val="dk1"/>
              </a:solidFill>
              <a:latin typeface="Arial"/>
              <a:ea typeface="Calibri"/>
              <a:cs typeface="Calibri"/>
              <a:sym typeface="Calibri"/>
            </a:endParaRPr>
          </a:p>
          <a:p>
            <a:pPr marL="171450" lvl="0" indent="-171450" algn="l" rtl="0">
              <a:spcBef>
                <a:spcPts val="0"/>
              </a:spcBef>
              <a:spcAft>
                <a:spcPts val="0"/>
              </a:spcAft>
              <a:buClr>
                <a:schemeClr val="dk1"/>
              </a:buClr>
              <a:buSzPts val="1100"/>
              <a:buChar char="•"/>
            </a:pPr>
            <a:r>
              <a:rPr lang="en-US" sz="1100" b="1" i="0" u="none" strike="noStrike" cap="none" dirty="0" smtClean="0">
                <a:solidFill>
                  <a:schemeClr val="dk1"/>
                </a:solidFill>
                <a:latin typeface="Arial"/>
                <a:ea typeface="Calibri"/>
                <a:cs typeface="Calibri"/>
                <a:sym typeface="Calibri"/>
              </a:rPr>
              <a:t>Carbonyls: </a:t>
            </a:r>
            <a:r>
              <a:rPr lang="en-US" sz="1100" b="0" i="0" u="none" strike="noStrike" cap="none" dirty="0" smtClean="0">
                <a:solidFill>
                  <a:schemeClr val="dk1"/>
                </a:solidFill>
                <a:latin typeface="Arial"/>
                <a:ea typeface="Calibri"/>
                <a:cs typeface="Calibri"/>
                <a:sym typeface="Calibri"/>
              </a:rPr>
              <a:t>Contain formaldehyde, acetaldehyde, and </a:t>
            </a:r>
            <a:r>
              <a:rPr lang="en-US" sz="1100" b="0" i="0" u="none" strike="noStrike" cap="none" dirty="0" err="1" smtClean="0">
                <a:solidFill>
                  <a:schemeClr val="dk1"/>
                </a:solidFill>
                <a:latin typeface="Arial"/>
                <a:ea typeface="Calibri"/>
                <a:cs typeface="Calibri"/>
                <a:sym typeface="Calibri"/>
              </a:rPr>
              <a:t>acrolein</a:t>
            </a:r>
            <a:r>
              <a:rPr lang="en-US" sz="1100" b="0" i="0" u="none" strike="noStrike" cap="none" dirty="0" smtClean="0">
                <a:solidFill>
                  <a:schemeClr val="dk1"/>
                </a:solidFill>
                <a:latin typeface="Arial"/>
                <a:ea typeface="Calibri"/>
                <a:cs typeface="Calibri"/>
                <a:sym typeface="Calibri"/>
              </a:rPr>
              <a:t>, which are potential carcinogens</a:t>
            </a:r>
          </a:p>
          <a:p>
            <a:pPr marL="0" lvl="0" indent="0" algn="l" rtl="0">
              <a:spcBef>
                <a:spcPts val="0"/>
              </a:spcBef>
              <a:spcAft>
                <a:spcPts val="0"/>
              </a:spcAft>
              <a:buClr>
                <a:schemeClr val="dk1"/>
              </a:buClr>
              <a:buSzPts val="1100"/>
              <a:buNone/>
            </a:pPr>
            <a:endParaRPr lang="en-US" sz="1100" b="0" i="0" u="none" strike="noStrike" cap="none" dirty="0" smtClean="0">
              <a:solidFill>
                <a:schemeClr val="dk1"/>
              </a:solidFill>
              <a:latin typeface="Arial"/>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b="1" i="0" u="none" strike="noStrike" cap="none" dirty="0" smtClean="0">
                <a:solidFill>
                  <a:schemeClr val="dk1"/>
                </a:solidFill>
                <a:latin typeface="Arial"/>
                <a:cs typeface="Calibri"/>
                <a:sym typeface="Calibri"/>
              </a:rPr>
              <a:t>References: </a:t>
            </a:r>
          </a:p>
          <a:p>
            <a:pPr marL="171450" marR="0" lvl="0" indent="-171450" algn="l" defTabSz="914400" rtl="0" eaLnBrk="1" fontAlgn="auto" latinLnBrk="0" hangingPunct="1">
              <a:lnSpc>
                <a:spcPct val="100000"/>
              </a:lnSpc>
              <a:spcBef>
                <a:spcPts val="0"/>
              </a:spcBef>
              <a:spcAft>
                <a:spcPts val="0"/>
              </a:spcAft>
              <a:buClr>
                <a:schemeClr val="dk1"/>
              </a:buClr>
              <a:buSzPts val="1100"/>
              <a:tabLst/>
              <a:defRPr/>
            </a:pPr>
            <a:r>
              <a:rPr lang="en-US" sz="1100" b="0" i="0" u="none" strike="noStrike" cap="none" dirty="0" smtClean="0">
                <a:solidFill>
                  <a:schemeClr val="dk1"/>
                </a:solidFill>
                <a:latin typeface="Arial"/>
                <a:cs typeface="Calibri"/>
                <a:sym typeface="Calibri"/>
              </a:rPr>
              <a:t>American Lung Association.</a:t>
            </a:r>
            <a:r>
              <a:rPr lang="en-US" sz="1100" b="0" i="0" u="none" strike="noStrike" cap="none" baseline="0" dirty="0" smtClean="0">
                <a:solidFill>
                  <a:schemeClr val="dk1"/>
                </a:solidFill>
                <a:latin typeface="Arial"/>
                <a:cs typeface="Calibri"/>
                <a:sym typeface="Calibri"/>
              </a:rPr>
              <a:t> (2020, July 13). What’s in an E-Cigarette? https://www.lung.org/quit-smoking/e-cigarettes-vaping/whats-in-an-e-cigarette</a:t>
            </a:r>
          </a:p>
          <a:p>
            <a:pPr marL="171450" marR="0" lvl="0" indent="-171450" algn="l" defTabSz="914400" rtl="0" eaLnBrk="1" fontAlgn="auto" latinLnBrk="0" hangingPunct="1">
              <a:lnSpc>
                <a:spcPct val="100000"/>
              </a:lnSpc>
              <a:spcBef>
                <a:spcPts val="0"/>
              </a:spcBef>
              <a:spcAft>
                <a:spcPts val="0"/>
              </a:spcAft>
              <a:buClr>
                <a:schemeClr val="dk1"/>
              </a:buClr>
              <a:buSzPts val="1100"/>
              <a:tabLst/>
              <a:defRPr/>
            </a:pPr>
            <a:endParaRPr lang="en-US" sz="1100" b="0" i="0" u="none" strike="noStrike" cap="none" baseline="0" dirty="0" smtClean="0">
              <a:solidFill>
                <a:schemeClr val="dk1"/>
              </a:solidFill>
              <a:latin typeface="Arial"/>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100"/>
              <a:buNone/>
              <a:tabLst/>
              <a:defRPr/>
            </a:pPr>
            <a:r>
              <a:rPr lang="en-US" sz="1100" b="1" i="0" u="none" strike="noStrike" cap="none" baseline="0" dirty="0" smtClean="0">
                <a:solidFill>
                  <a:schemeClr val="dk1"/>
                </a:solidFill>
                <a:latin typeface="Arial"/>
                <a:ea typeface="Calibri"/>
                <a:cs typeface="Calibri"/>
                <a:sym typeface="Calibri"/>
              </a:rPr>
              <a:t>Image from </a:t>
            </a:r>
            <a:r>
              <a:rPr lang="en-US" sz="1100" b="1" i="0" u="none" strike="noStrike" cap="none" baseline="0" dirty="0" err="1" smtClean="0">
                <a:solidFill>
                  <a:schemeClr val="dk1"/>
                </a:solidFill>
                <a:latin typeface="Arial"/>
                <a:ea typeface="Calibri"/>
                <a:cs typeface="Calibri"/>
                <a:sym typeface="Calibri"/>
              </a:rPr>
              <a:t>Canva</a:t>
            </a:r>
            <a:endParaRPr lang="en-US" sz="1100" b="1" i="0" u="none" strike="noStrike" cap="none" dirty="0" smtClean="0">
              <a:solidFill>
                <a:schemeClr val="dk1"/>
              </a:solidFill>
              <a:latin typeface="Arial"/>
              <a:ea typeface="Calibri"/>
              <a:cs typeface="Calibri"/>
              <a:sym typeface="Calibri"/>
            </a:endParaRPr>
          </a:p>
          <a:p>
            <a:pPr marL="0" lvl="0" indent="0" algn="l" rtl="0">
              <a:spcBef>
                <a:spcPts val="0"/>
              </a:spcBef>
              <a:spcAft>
                <a:spcPts val="0"/>
              </a:spcAft>
              <a:buClr>
                <a:schemeClr val="dk1"/>
              </a:buClr>
              <a:buSzPts val="1100"/>
              <a:buNone/>
            </a:pPr>
            <a:endParaRPr lang="en-US" dirty="0" smtClean="0"/>
          </a:p>
        </p:txBody>
      </p:sp>
    </p:spTree>
    <p:extLst>
      <p:ext uri="{BB962C8B-B14F-4D97-AF65-F5344CB8AC3E}">
        <p14:creationId xmlns:p14="http://schemas.microsoft.com/office/powerpoint/2010/main" val="1366609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f8c4f5567a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f8c4f5567a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100" b="1" i="0" u="none" strike="noStrike" cap="none" baseline="0" dirty="0" smtClean="0">
                <a:solidFill>
                  <a:schemeClr val="dk1"/>
                </a:solidFill>
                <a:latin typeface="Arial"/>
                <a:ea typeface="Calibri"/>
                <a:cs typeface="Calibri"/>
                <a:sym typeface="Calibri"/>
              </a:rPr>
              <a:t>E-liquid:</a:t>
            </a:r>
            <a:r>
              <a:rPr lang="en-US" sz="1100" b="0" i="0" u="none" strike="noStrike" cap="none" baseline="0" dirty="0" smtClean="0">
                <a:solidFill>
                  <a:schemeClr val="dk1"/>
                </a:solidFill>
                <a:latin typeface="Arial"/>
                <a:ea typeface="Calibri"/>
                <a:cs typeface="Calibri"/>
                <a:sym typeface="Calibri"/>
              </a:rPr>
              <a:t> </a:t>
            </a:r>
          </a:p>
          <a:p>
            <a:pPr marL="171450" marR="0" lvl="0" indent="-171450" algn="l" defTabSz="914400" rtl="0" eaLnBrk="1" fontAlgn="auto" latinLnBrk="0" hangingPunct="1">
              <a:lnSpc>
                <a:spcPct val="115000"/>
              </a:lnSpc>
              <a:spcBef>
                <a:spcPts val="0"/>
              </a:spcBef>
              <a:spcAft>
                <a:spcPts val="0"/>
              </a:spcAft>
              <a:buClr>
                <a:schemeClr val="dk1"/>
              </a:buClr>
              <a:buSzPts val="1100"/>
              <a:tabLst/>
              <a:defRPr/>
            </a:pPr>
            <a:r>
              <a:rPr lang="en-US" sz="1100" b="0" i="0" u="none" strike="noStrike" cap="none" baseline="0" dirty="0" smtClean="0">
                <a:solidFill>
                  <a:schemeClr val="dk1"/>
                </a:solidFill>
                <a:latin typeface="Arial"/>
                <a:ea typeface="Calibri"/>
                <a:cs typeface="Calibri"/>
                <a:sym typeface="Calibri"/>
              </a:rPr>
              <a:t>E-liquid is the liquid found in vaping devices, e-cigarettes, etc., that is converted into an aerosol. </a:t>
            </a:r>
          </a:p>
          <a:p>
            <a:pPr marL="171450" marR="0" lvl="0" indent="-171450" algn="l" defTabSz="914400" rtl="0" eaLnBrk="1" fontAlgn="auto" latinLnBrk="0" hangingPunct="1">
              <a:lnSpc>
                <a:spcPct val="115000"/>
              </a:lnSpc>
              <a:spcBef>
                <a:spcPts val="0"/>
              </a:spcBef>
              <a:spcAft>
                <a:spcPts val="0"/>
              </a:spcAft>
              <a:buClr>
                <a:schemeClr val="dk1"/>
              </a:buClr>
              <a:buSzPts val="1100"/>
              <a:tabLst/>
              <a:defRPr/>
            </a:pPr>
            <a:r>
              <a:rPr lang="en-US" sz="1100" b="0" i="0" u="none" strike="noStrike" cap="none" baseline="0" dirty="0" smtClean="0">
                <a:solidFill>
                  <a:schemeClr val="dk1"/>
                </a:solidFill>
                <a:latin typeface="Arial"/>
                <a:ea typeface="Calibri"/>
                <a:cs typeface="Calibri"/>
                <a:sym typeface="Calibri"/>
              </a:rPr>
              <a:t>It is typically a mixture of water, food grade flavouring, a choice of nicotine levels, sometimes cannabis (THC or </a:t>
            </a:r>
            <a:r>
              <a:rPr lang="en-US" sz="1100" b="0" i="0" u="none" strike="noStrike" cap="none" baseline="0" dirty="0" err="1" smtClean="0">
                <a:solidFill>
                  <a:schemeClr val="dk1"/>
                </a:solidFill>
                <a:latin typeface="Arial"/>
                <a:ea typeface="Calibri"/>
                <a:cs typeface="Calibri"/>
                <a:sym typeface="Calibri"/>
              </a:rPr>
              <a:t>CDB</a:t>
            </a:r>
            <a:r>
              <a:rPr lang="en-US" sz="1100" b="0" i="0" u="none" strike="noStrike" cap="none" baseline="0" dirty="0" smtClean="0">
                <a:solidFill>
                  <a:schemeClr val="dk1"/>
                </a:solidFill>
                <a:latin typeface="Arial"/>
                <a:ea typeface="Calibri"/>
                <a:cs typeface="Calibri"/>
                <a:sym typeface="Calibri"/>
              </a:rPr>
              <a:t>), propylene glycol (PG) or vegetable glycerin (VG). </a:t>
            </a:r>
          </a:p>
          <a:p>
            <a:pPr marL="0" marR="0" lvl="0" indent="0" algn="l" defTabSz="914400" rtl="0" eaLnBrk="1" fontAlgn="auto" latinLnBrk="0" hangingPunct="1">
              <a:lnSpc>
                <a:spcPct val="115000"/>
              </a:lnSpc>
              <a:spcBef>
                <a:spcPts val="0"/>
              </a:spcBef>
              <a:spcAft>
                <a:spcPts val="0"/>
              </a:spcAft>
              <a:buClr>
                <a:schemeClr val="dk1"/>
              </a:buClr>
              <a:buSzPts val="1100"/>
              <a:buNone/>
              <a:tabLst/>
              <a:defRPr/>
            </a:pPr>
            <a:endParaRPr lang="en-US" sz="1100" b="1" i="0" u="none" strike="noStrike" cap="none" baseline="0" dirty="0" smtClean="0">
              <a:solidFill>
                <a:schemeClr val="dk1"/>
              </a:solidFill>
              <a:latin typeface="Arial"/>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100" b="1" i="0" u="none" strike="noStrike" cap="none" baseline="0" dirty="0" smtClean="0">
                <a:solidFill>
                  <a:schemeClr val="dk1"/>
                </a:solidFill>
                <a:latin typeface="Arial"/>
                <a:ea typeface="Calibri"/>
                <a:cs typeface="Calibri"/>
                <a:sym typeface="Calibri"/>
              </a:rPr>
              <a:t>Reference: </a:t>
            </a:r>
          </a:p>
          <a:p>
            <a:pPr marL="171450" marR="0" lvl="0" indent="-171450" algn="l" defTabSz="914400" rtl="0" eaLnBrk="1" fontAlgn="auto" latinLnBrk="0" hangingPunct="1">
              <a:lnSpc>
                <a:spcPct val="115000"/>
              </a:lnSpc>
              <a:spcBef>
                <a:spcPts val="0"/>
              </a:spcBef>
              <a:spcAft>
                <a:spcPts val="0"/>
              </a:spcAft>
              <a:buClr>
                <a:schemeClr val="dk1"/>
              </a:buClr>
              <a:buSzPts val="1100"/>
              <a:tabLst/>
              <a:defRPr/>
            </a:pPr>
            <a:r>
              <a:rPr lang="en-US" dirty="0" smtClean="0"/>
              <a:t>Centre for Disease Control and Prevention</a:t>
            </a:r>
            <a:r>
              <a:rPr lang="en-US" baseline="0" dirty="0" smtClean="0"/>
              <a:t> (CDC). (2020). E-cigarette, or Vaping, Products Visual Dictionary. </a:t>
            </a:r>
            <a:r>
              <a:rPr lang="en-US" i="1" baseline="0" dirty="0" smtClean="0"/>
              <a:t>Atlanta, GA: CDC</a:t>
            </a:r>
            <a:r>
              <a:rPr lang="en-US" i="0" baseline="0" dirty="0" smtClean="0"/>
              <a:t>. </a:t>
            </a:r>
            <a:r>
              <a:rPr lang="en-US" dirty="0" smtClean="0"/>
              <a:t>https://www.cdc.gov/tobacco/basic_information/e-cigarettes/pdfs/ecigarette-or-vaping-products-visual-dictionary-508.pdf </a:t>
            </a:r>
            <a:r>
              <a:rPr lang="en-US" b="1" dirty="0" smtClean="0"/>
              <a:t>(Phone on the left)</a:t>
            </a:r>
            <a:endParaRPr lang="en-US" dirty="0" smtClean="0"/>
          </a:p>
          <a:p>
            <a:pPr marL="171450" marR="0" lvl="0" indent="-171450" algn="l" defTabSz="914400" rtl="0" eaLnBrk="1" fontAlgn="auto" latinLnBrk="0" hangingPunct="1">
              <a:lnSpc>
                <a:spcPct val="115000"/>
              </a:lnSpc>
              <a:spcBef>
                <a:spcPts val="0"/>
              </a:spcBef>
              <a:spcAft>
                <a:spcPts val="0"/>
              </a:spcAft>
              <a:buClr>
                <a:schemeClr val="dk1"/>
              </a:buClr>
              <a:buSzPts val="1100"/>
              <a:buFont typeface="Arial"/>
              <a:buChar char="●"/>
              <a:tabLst/>
              <a:defRPr/>
            </a:pPr>
            <a:r>
              <a:rPr lang="en-US" sz="1100" b="0" i="0" u="none" strike="noStrike" cap="none" baseline="0" dirty="0" smtClean="0">
                <a:solidFill>
                  <a:schemeClr val="dk1"/>
                </a:solidFill>
                <a:latin typeface="Arial"/>
                <a:ea typeface="Calibri"/>
                <a:cs typeface="Calibri"/>
                <a:sym typeface="Calibri"/>
              </a:rPr>
              <a:t>King County. (2019, December 30). E-cigarettes and </a:t>
            </a:r>
            <a:r>
              <a:rPr lang="en-US" sz="1100" b="0" i="0" u="none" strike="noStrike" cap="none" baseline="0" dirty="0" err="1" smtClean="0">
                <a:solidFill>
                  <a:schemeClr val="dk1"/>
                </a:solidFill>
                <a:latin typeface="Arial"/>
                <a:ea typeface="Calibri"/>
                <a:cs typeface="Calibri"/>
                <a:sym typeface="Calibri"/>
              </a:rPr>
              <a:t>vapour</a:t>
            </a:r>
            <a:r>
              <a:rPr lang="en-US" sz="1100" b="0" i="0" u="none" strike="noStrike" cap="none" baseline="0" dirty="0" smtClean="0">
                <a:solidFill>
                  <a:schemeClr val="dk1"/>
                </a:solidFill>
                <a:latin typeface="Arial"/>
                <a:ea typeface="Calibri"/>
                <a:cs typeface="Calibri"/>
                <a:sym typeface="Calibri"/>
              </a:rPr>
              <a:t> products. https://kingcounty.gov/depts/health/tobacco/data/e-cigarettes.aspx </a:t>
            </a:r>
            <a:r>
              <a:rPr lang="en-US" b="1" dirty="0" smtClean="0"/>
              <a:t>(Phone on the right)</a:t>
            </a:r>
            <a:endParaRPr lang="en-US" sz="1100" b="1" i="0" u="none" strike="noStrike" cap="none" baseline="0" dirty="0" smtClean="0">
              <a:solidFill>
                <a:schemeClr val="dk1"/>
              </a:solidFill>
              <a:latin typeface="Arial"/>
              <a:ea typeface="Calibri"/>
              <a:cs typeface="Calibri"/>
              <a:sym typeface="Calibri"/>
            </a:endParaRPr>
          </a:p>
        </p:txBody>
      </p:sp>
    </p:spTree>
    <p:extLst>
      <p:ext uri="{BB962C8B-B14F-4D97-AF65-F5344CB8AC3E}">
        <p14:creationId xmlns:p14="http://schemas.microsoft.com/office/powerpoint/2010/main" val="1513416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f8c4f5567a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f8c4f5567a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200"/>
              <a:buChar char="•"/>
            </a:pPr>
            <a:r>
              <a:rPr lang="en-US" sz="1100" b="0" i="0" u="none" strike="noStrike" cap="none" dirty="0" smtClean="0">
                <a:solidFill>
                  <a:schemeClr val="dk1"/>
                </a:solidFill>
                <a:latin typeface="Arial"/>
                <a:ea typeface="Calibri"/>
                <a:cs typeface="Calibri"/>
                <a:sym typeface="Calibri"/>
              </a:rPr>
              <a:t>It is highly addictive since it causes changes in brain chemistry quickly and leaves the brain craving more.</a:t>
            </a:r>
          </a:p>
          <a:p>
            <a:pPr marL="171450" lvl="0" indent="-171450" algn="l" rtl="0">
              <a:spcBef>
                <a:spcPts val="0"/>
              </a:spcBef>
              <a:spcAft>
                <a:spcPts val="0"/>
              </a:spcAft>
              <a:buClr>
                <a:schemeClr val="dk1"/>
              </a:buClr>
              <a:buSzPts val="1200"/>
              <a:buChar char="•"/>
            </a:pPr>
            <a:r>
              <a:rPr lang="en-US" sz="1100" b="0" i="0" u="none" strike="noStrike" cap="none" dirty="0" smtClean="0">
                <a:solidFill>
                  <a:schemeClr val="dk1"/>
                </a:solidFill>
                <a:latin typeface="Arial"/>
                <a:ea typeface="Calibri"/>
                <a:cs typeface="Calibri"/>
                <a:sym typeface="Calibri"/>
              </a:rPr>
              <a:t>Nicotine is found in tobacco and e-juice products </a:t>
            </a:r>
          </a:p>
          <a:p>
            <a:pPr marL="171450" lvl="0" indent="-171450" algn="l" rtl="0">
              <a:spcBef>
                <a:spcPts val="0"/>
              </a:spcBef>
              <a:spcAft>
                <a:spcPts val="0"/>
              </a:spcAft>
              <a:buClr>
                <a:schemeClr val="dk1"/>
              </a:buClr>
              <a:buSzPts val="1200"/>
              <a:buChar char="•"/>
            </a:pPr>
            <a:r>
              <a:rPr lang="en-US" sz="1100" b="0" i="0" u="none" strike="noStrike" cap="none" dirty="0" smtClean="0">
                <a:solidFill>
                  <a:schemeClr val="dk1"/>
                </a:solidFill>
                <a:latin typeface="Arial"/>
                <a:ea typeface="Calibri"/>
                <a:cs typeface="Calibri"/>
                <a:sym typeface="Calibri"/>
              </a:rPr>
              <a:t>Data from studies of mice suggest that nicotine exposure during adolescence may have lasting adverse effects on brain development.</a:t>
            </a:r>
          </a:p>
          <a:p>
            <a:pPr marL="171450" lvl="0" indent="-171450" algn="l" rtl="0">
              <a:spcBef>
                <a:spcPts val="0"/>
              </a:spcBef>
              <a:spcAft>
                <a:spcPts val="0"/>
              </a:spcAft>
              <a:buClr>
                <a:schemeClr val="dk1"/>
              </a:buClr>
              <a:buSzPts val="1200"/>
              <a:buChar char="•"/>
            </a:pPr>
            <a:endParaRPr lang="en-US" sz="1100" b="0" i="0" u="none" strike="noStrike" cap="none" dirty="0" smtClean="0">
              <a:solidFill>
                <a:schemeClr val="dk1"/>
              </a:solidFill>
              <a:latin typeface="Arial"/>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CA" b="1" dirty="0" smtClean="0"/>
              <a:t>Image</a:t>
            </a:r>
            <a:r>
              <a:rPr lang="en-CA" b="1" baseline="0" dirty="0" smtClean="0"/>
              <a:t> from </a:t>
            </a:r>
            <a:r>
              <a:rPr lang="en-CA" b="1" baseline="0" dirty="0" err="1" smtClean="0"/>
              <a:t>Canva</a:t>
            </a:r>
            <a:endParaRPr lang="en-CA" b="1" dirty="0" smtClean="0"/>
          </a:p>
        </p:txBody>
      </p:sp>
    </p:spTree>
    <p:extLst>
      <p:ext uri="{BB962C8B-B14F-4D97-AF65-F5344CB8AC3E}">
        <p14:creationId xmlns:p14="http://schemas.microsoft.com/office/powerpoint/2010/main" val="3866886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f8c4f5567a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f8c4f5567a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200"/>
              <a:buChar char="•"/>
            </a:pPr>
            <a:r>
              <a:rPr lang="en-US" sz="1100" b="0" i="0" u="none" strike="noStrike" cap="none" dirty="0" smtClean="0">
                <a:solidFill>
                  <a:schemeClr val="dk1"/>
                </a:solidFill>
                <a:latin typeface="Arial"/>
                <a:ea typeface="Calibri"/>
                <a:cs typeface="Calibri"/>
                <a:sym typeface="Calibri"/>
              </a:rPr>
              <a:t>It is highly addictive since it causes changes in brain chemistry quickly and leaves the brain craving more.</a:t>
            </a:r>
          </a:p>
          <a:p>
            <a:pPr marL="171450" lvl="0" indent="-171450" algn="l" rtl="0">
              <a:spcBef>
                <a:spcPts val="0"/>
              </a:spcBef>
              <a:spcAft>
                <a:spcPts val="0"/>
              </a:spcAft>
              <a:buClr>
                <a:schemeClr val="dk1"/>
              </a:buClr>
              <a:buSzPts val="1200"/>
              <a:buChar char="•"/>
            </a:pPr>
            <a:r>
              <a:rPr lang="en-US" sz="1100" b="0" i="0" u="none" strike="noStrike" cap="none" dirty="0" smtClean="0">
                <a:solidFill>
                  <a:schemeClr val="dk1"/>
                </a:solidFill>
                <a:latin typeface="Arial"/>
                <a:ea typeface="Calibri"/>
                <a:cs typeface="Calibri"/>
                <a:sym typeface="Calibri"/>
              </a:rPr>
              <a:t>Nicotine is found in tobacco and e-juice products </a:t>
            </a:r>
          </a:p>
          <a:p>
            <a:pPr marL="171450" lvl="0" indent="-171450" algn="l" rtl="0">
              <a:spcBef>
                <a:spcPts val="0"/>
              </a:spcBef>
              <a:spcAft>
                <a:spcPts val="0"/>
              </a:spcAft>
              <a:buClr>
                <a:schemeClr val="dk1"/>
              </a:buClr>
              <a:buSzPts val="1200"/>
              <a:buChar char="•"/>
            </a:pPr>
            <a:r>
              <a:rPr lang="en-US" sz="1100" b="0" i="0" u="none" strike="noStrike" cap="none" dirty="0" smtClean="0">
                <a:solidFill>
                  <a:schemeClr val="dk1"/>
                </a:solidFill>
                <a:latin typeface="Arial"/>
                <a:ea typeface="Calibri"/>
                <a:cs typeface="Calibri"/>
                <a:sym typeface="Calibri"/>
              </a:rPr>
              <a:t>Data from studies of mice suggest that nicotine exposure during adolescence may have lasting adverse effects on brain development.</a:t>
            </a:r>
          </a:p>
          <a:p>
            <a:pPr marL="0" lvl="0" indent="0" algn="l" rtl="0">
              <a:spcBef>
                <a:spcPts val="0"/>
              </a:spcBef>
              <a:spcAft>
                <a:spcPts val="0"/>
              </a:spcAft>
              <a:buClr>
                <a:schemeClr val="dk1"/>
              </a:buClr>
              <a:buSzPts val="1200"/>
              <a:buNone/>
            </a:pPr>
            <a:endParaRPr lang="en-US" sz="1100" b="0" i="0" u="none" strike="noStrike" cap="none" dirty="0" smtClean="0">
              <a:solidFill>
                <a:schemeClr val="dk1"/>
              </a:solidFill>
              <a:latin typeface="Arial"/>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CA" b="1" dirty="0" smtClean="0"/>
              <a:t>Image</a:t>
            </a:r>
            <a:r>
              <a:rPr lang="en-CA" b="1" baseline="0" dirty="0" smtClean="0"/>
              <a:t> from </a:t>
            </a:r>
            <a:r>
              <a:rPr lang="en-CA" b="1" baseline="0" dirty="0" err="1" smtClean="0"/>
              <a:t>Canva</a:t>
            </a:r>
            <a:endParaRPr lang="en-CA" b="1" dirty="0" smtClean="0"/>
          </a:p>
          <a:p>
            <a:pPr marL="0" lvl="0" indent="0" algn="l" rtl="0">
              <a:spcBef>
                <a:spcPts val="0"/>
              </a:spcBef>
              <a:spcAft>
                <a:spcPts val="0"/>
              </a:spcAft>
              <a:buClr>
                <a:schemeClr val="dk1"/>
              </a:buClr>
              <a:buSzPts val="1200"/>
              <a:buNone/>
            </a:pPr>
            <a:endParaRPr lang="en-US" sz="1100" b="0" i="0" u="none" strike="noStrike" cap="none" dirty="0" smtClean="0">
              <a:solidFill>
                <a:schemeClr val="dk1"/>
              </a:solidFill>
              <a:latin typeface="Arial"/>
              <a:ea typeface="Calibri"/>
              <a:cs typeface="Calibri"/>
              <a:sym typeface="Calibri"/>
            </a:endParaRPr>
          </a:p>
        </p:txBody>
      </p:sp>
    </p:spTree>
    <p:extLst>
      <p:ext uri="{BB962C8B-B14F-4D97-AF65-F5344CB8AC3E}">
        <p14:creationId xmlns:p14="http://schemas.microsoft.com/office/powerpoint/2010/main" val="3749921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f8c4f5567a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f8c4f5567a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1" i="0" u="none" strike="noStrike" cap="none" dirty="0" smtClean="0">
                <a:solidFill>
                  <a:schemeClr val="dk1"/>
                </a:solidFill>
                <a:latin typeface="Arial"/>
                <a:ea typeface="Calibri"/>
                <a:cs typeface="Calibri"/>
                <a:sym typeface="Calibri"/>
              </a:rPr>
              <a:t>Low Literacy: </a:t>
            </a:r>
            <a:r>
              <a:rPr lang="en-US" sz="1100" b="0" i="0" u="none" strike="noStrike" cap="none" dirty="0" smtClean="0">
                <a:solidFill>
                  <a:schemeClr val="dk1"/>
                </a:solidFill>
                <a:latin typeface="Arial"/>
                <a:ea typeface="Calibri"/>
                <a:cs typeface="Calibri"/>
                <a:sym typeface="Calibri"/>
              </a:rPr>
              <a:t>When smoked, nicotine is absorbed through the lungs and into the bloodstream and to other organs in the body.  It can take as little as </a:t>
            </a:r>
            <a:r>
              <a:rPr lang="en-US" sz="1100" b="1" i="0" u="none" strike="noStrike" cap="none" dirty="0" smtClean="0">
                <a:solidFill>
                  <a:schemeClr val="dk1"/>
                </a:solidFill>
                <a:latin typeface="Arial"/>
                <a:ea typeface="Calibri"/>
                <a:cs typeface="Calibri"/>
                <a:sym typeface="Calibri"/>
              </a:rPr>
              <a:t>10 seconds</a:t>
            </a:r>
            <a:r>
              <a:rPr lang="en-US" sz="1100" b="0" i="0" u="none" strike="noStrike" cap="none" dirty="0" smtClean="0">
                <a:solidFill>
                  <a:schemeClr val="dk1"/>
                </a:solidFill>
                <a:latin typeface="Arial"/>
                <a:ea typeface="Calibri"/>
                <a:cs typeface="Calibri"/>
                <a:sym typeface="Calibri"/>
              </a:rPr>
              <a:t> for nicotine to reach the brain after it is inhaled.</a:t>
            </a:r>
          </a:p>
          <a:p>
            <a:pPr marL="0" lvl="0" indent="0" algn="l" rtl="0">
              <a:lnSpc>
                <a:spcPct val="115000"/>
              </a:lnSpc>
              <a:spcBef>
                <a:spcPts val="0"/>
              </a:spcBef>
              <a:spcAft>
                <a:spcPts val="0"/>
              </a:spcAft>
              <a:buClr>
                <a:schemeClr val="dk1"/>
              </a:buClr>
              <a:buSzPts val="1100"/>
              <a:buFont typeface="Arial"/>
              <a:buNone/>
            </a:pPr>
            <a:endParaRPr lang="en-US" sz="1100" b="0" i="0" u="none" strike="noStrike" cap="none" dirty="0" smtClean="0">
              <a:solidFill>
                <a:schemeClr val="dk1"/>
              </a:solidFill>
              <a:latin typeface="Arial"/>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100" b="1" i="0" u="none" strike="noStrike" cap="none" dirty="0" smtClean="0">
                <a:solidFill>
                  <a:schemeClr val="dk1"/>
                </a:solidFill>
                <a:latin typeface="Arial"/>
                <a:ea typeface="Calibri"/>
                <a:cs typeface="Calibri"/>
                <a:sym typeface="Calibri"/>
              </a:rPr>
              <a:t>Medium Literacy: </a:t>
            </a:r>
            <a:r>
              <a:rPr lang="en-US" sz="1100" b="0" i="0" u="none" strike="noStrike" cap="none" dirty="0" smtClean="0">
                <a:solidFill>
                  <a:schemeClr val="dk1"/>
                </a:solidFill>
                <a:latin typeface="Arial"/>
                <a:ea typeface="Calibri"/>
                <a:cs typeface="Calibri"/>
                <a:sym typeface="Calibri"/>
              </a:rPr>
              <a:t>Nicotine is absorbed through the skin and mucosal lining of the nose and mouth or in the lungs (through inhalation). Nicotine can reach peak levels in the bloodstream and </a:t>
            </a:r>
            <a:r>
              <a:rPr lang="en-US" sz="1100" b="1" i="0" u="none" strike="noStrike" cap="none" dirty="0" smtClean="0">
                <a:solidFill>
                  <a:schemeClr val="dk1"/>
                </a:solidFill>
                <a:latin typeface="Arial"/>
                <a:ea typeface="Calibri"/>
                <a:cs typeface="Calibri"/>
                <a:sym typeface="Calibri"/>
              </a:rPr>
              <a:t>brain</a:t>
            </a:r>
            <a:r>
              <a:rPr lang="en-US" sz="1100" b="0" i="0" u="none" strike="noStrike" cap="none" dirty="0" smtClean="0">
                <a:solidFill>
                  <a:schemeClr val="dk1"/>
                </a:solidFill>
                <a:latin typeface="Arial"/>
                <a:ea typeface="Calibri"/>
                <a:cs typeface="Calibri"/>
                <a:sym typeface="Calibri"/>
              </a:rPr>
              <a:t> rapidly.</a:t>
            </a:r>
          </a:p>
          <a:p>
            <a:pPr marL="0" lvl="0" indent="0" algn="l" rtl="0">
              <a:lnSpc>
                <a:spcPct val="115000"/>
              </a:lnSpc>
              <a:spcBef>
                <a:spcPts val="0"/>
              </a:spcBef>
              <a:spcAft>
                <a:spcPts val="0"/>
              </a:spcAft>
              <a:buClr>
                <a:schemeClr val="dk1"/>
              </a:buClr>
              <a:buSzPts val="1100"/>
              <a:buFont typeface="Arial"/>
              <a:buNone/>
            </a:pPr>
            <a:endParaRPr lang="en-US" sz="1100" b="0" i="0" u="none" strike="noStrike" cap="none" dirty="0" smtClean="0">
              <a:solidFill>
                <a:schemeClr val="dk1"/>
              </a:solidFill>
              <a:latin typeface="Arial"/>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100" b="1" i="0" u="none" strike="noStrike" cap="none" dirty="0" smtClean="0">
                <a:solidFill>
                  <a:schemeClr val="dk1"/>
                </a:solidFill>
                <a:latin typeface="Arial"/>
                <a:ea typeface="Calibri"/>
                <a:cs typeface="Calibri"/>
                <a:sym typeface="Calibri"/>
              </a:rPr>
              <a:t>High</a:t>
            </a:r>
            <a:r>
              <a:rPr lang="en-US" sz="1100" b="1" i="0" u="none" strike="noStrike" cap="none" baseline="0" dirty="0" smtClean="0">
                <a:solidFill>
                  <a:schemeClr val="dk1"/>
                </a:solidFill>
                <a:latin typeface="Arial"/>
                <a:ea typeface="Calibri"/>
                <a:cs typeface="Calibri"/>
                <a:sym typeface="Calibri"/>
              </a:rPr>
              <a:t> Literacy: </a:t>
            </a:r>
            <a:r>
              <a:rPr lang="en-US" sz="1100" b="0" i="0" u="none" strike="noStrike" cap="none" dirty="0" smtClean="0">
                <a:solidFill>
                  <a:srgbClr val="000000"/>
                </a:solidFill>
                <a:effectLst/>
                <a:latin typeface="Arial"/>
                <a:ea typeface="Arial"/>
                <a:cs typeface="Arial"/>
                <a:sym typeface="Arial"/>
              </a:rPr>
              <a:t>The nicotine in e-liquids is readily absorbed from the lungs into the bloodstream when a person vapes an e-cigarette. Upon entering the blood, nicotine stimulates the adrenal glands to release the hormone epinephrine (adrenaline). Epinephrine stimulates the central nervous system and increases blood pressure, breathing, and heart rate. As with most addictive substances, nicotine activates the brain’s reward circuits and also increases levels of a chemical messenger in the brain called </a:t>
            </a:r>
            <a:r>
              <a:rPr lang="en-US" sz="1100" b="0" i="1" u="none" strike="noStrike" cap="none" dirty="0" smtClean="0">
                <a:solidFill>
                  <a:srgbClr val="000000"/>
                </a:solidFill>
                <a:effectLst/>
                <a:latin typeface="Arial"/>
                <a:ea typeface="Arial"/>
                <a:cs typeface="Arial"/>
                <a:sym typeface="Arial"/>
              </a:rPr>
              <a:t>dopamine</a:t>
            </a:r>
            <a:r>
              <a:rPr lang="en-US" sz="1100" b="0" i="0" u="none" strike="noStrike" cap="none" dirty="0" smtClean="0">
                <a:solidFill>
                  <a:srgbClr val="000000"/>
                </a:solidFill>
                <a:effectLst/>
                <a:latin typeface="Arial"/>
                <a:ea typeface="Arial"/>
                <a:cs typeface="Arial"/>
                <a:sym typeface="Arial"/>
              </a:rPr>
              <a:t>, which reinforces rewarding behaviors. Pleasure caused by nicotine’s interaction with the reward circuit motivates some people to use nicotine again and again, despite risks to their health and well-being.</a:t>
            </a:r>
            <a:endParaRPr lang="en-US" sz="1100" b="1" i="0" u="none" strike="noStrike" cap="none" dirty="0" smtClean="0">
              <a:solidFill>
                <a:schemeClr val="dk1"/>
              </a:solidFill>
              <a:latin typeface="Arial"/>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lang="en-US" sz="1100" b="0" i="0" u="none" strike="noStrike" cap="none" dirty="0" smtClean="0">
              <a:solidFill>
                <a:schemeClr val="dk1"/>
              </a:solidFill>
              <a:latin typeface="Arial"/>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100" b="1" i="0" u="none" strike="noStrike" cap="none" dirty="0" smtClean="0">
                <a:solidFill>
                  <a:schemeClr val="dk1"/>
                </a:solidFill>
                <a:latin typeface="Arial"/>
                <a:ea typeface="Calibri"/>
                <a:cs typeface="Calibri"/>
                <a:sym typeface="Calibri"/>
              </a:rPr>
              <a:t>References: </a:t>
            </a:r>
          </a:p>
          <a:p>
            <a:pPr marL="0" lvl="0" indent="0" algn="l" rtl="0">
              <a:lnSpc>
                <a:spcPct val="115000"/>
              </a:lnSpc>
              <a:spcBef>
                <a:spcPts val="0"/>
              </a:spcBef>
              <a:spcAft>
                <a:spcPts val="0"/>
              </a:spcAft>
              <a:buClr>
                <a:schemeClr val="dk1"/>
              </a:buClr>
              <a:buSzPts val="1100"/>
              <a:buFont typeface="Arial"/>
              <a:buNone/>
            </a:pPr>
            <a:r>
              <a:rPr lang="en-US" sz="1100" b="0" i="0" u="none" strike="noStrike" cap="none" dirty="0" smtClean="0">
                <a:solidFill>
                  <a:schemeClr val="dk1"/>
                </a:solidFill>
                <a:latin typeface="Arial"/>
                <a:ea typeface="Calibri"/>
                <a:cs typeface="Calibri"/>
                <a:sym typeface="Calibri"/>
              </a:rPr>
              <a:t>Ash</a:t>
            </a:r>
            <a:r>
              <a:rPr lang="en-US" sz="1100" b="0" i="0" u="none" strike="noStrike" cap="none" baseline="0" dirty="0" smtClean="0">
                <a:solidFill>
                  <a:schemeClr val="dk1"/>
                </a:solidFill>
                <a:latin typeface="Arial"/>
                <a:ea typeface="Calibri"/>
                <a:cs typeface="Calibri"/>
                <a:sym typeface="Calibri"/>
              </a:rPr>
              <a:t> Wales (2019, November 6). How to cope with stress without a cigarette in your hand. </a:t>
            </a:r>
            <a:r>
              <a:rPr lang="en-US" sz="1100" b="0" i="0" u="sng" strike="noStrike" cap="none" dirty="0" smtClean="0">
                <a:solidFill>
                  <a:srgbClr val="0097A7"/>
                </a:solidFill>
                <a:latin typeface="Arial"/>
                <a:ea typeface="Calibri"/>
                <a:cs typeface="Calibri"/>
                <a:sym typeface="Calibri"/>
                <a:hlinkClick r:id="rId3">
                  <a:extLst>
                    <a:ext uri="{A12FA001-AC4F-418D-AE19-62706E023703}">
                      <ahyp:hlinkClr xmlns:lc="http://schemas.openxmlformats.org/drawingml/2006/lockedCanvas"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a:t>
            </a:r>
            <a:r>
              <a:rPr lang="en-US" sz="1100" b="0" i="0" u="sng" strike="noStrike" cap="none" dirty="0" smtClean="0">
                <a:solidFill>
                  <a:srgbClr val="0097A7"/>
                </a:solidFill>
                <a:latin typeface="Arial"/>
                <a:ea typeface="Calibri"/>
                <a:cs typeface="Calibri"/>
                <a:sym typeface="Calibri"/>
                <a:hlinkClick r:id="rId3">
                  <a:extLst>
                    <a:ext uri="{A12FA001-AC4F-418D-AE19-62706E023703}">
                      <ahyp:hlinkClr xmlns:lc="http://schemas.openxmlformats.org/drawingml/2006/lockedCanvas"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ash.wales/how-to-cope-with-stress-without-a-cigarette-in-your-hand/</a:t>
            </a:r>
            <a:endParaRPr lang="en-US" sz="1100" b="0" i="0" u="none" strike="noStrike" cap="none" dirty="0" smtClean="0">
              <a:solidFill>
                <a:srgbClr val="000000"/>
              </a:solidFill>
              <a:latin typeface="Arial"/>
              <a:ea typeface="Calibri"/>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b="0" i="0" u="none" strike="noStrike" cap="none" baseline="0" dirty="0" smtClean="0">
                <a:solidFill>
                  <a:schemeClr val="dk1"/>
                </a:solidFill>
                <a:latin typeface="Arial"/>
                <a:ea typeface="Calibri"/>
                <a:cs typeface="Calibri"/>
                <a:sym typeface="Calibri"/>
              </a:rPr>
              <a:t>National Institute on Drug Abuse (</a:t>
            </a:r>
            <a:r>
              <a:rPr lang="en-US" sz="1100" b="0" i="0" u="none" strike="noStrike" cap="none" baseline="0" dirty="0" err="1" smtClean="0">
                <a:solidFill>
                  <a:schemeClr val="dk1"/>
                </a:solidFill>
                <a:latin typeface="Arial"/>
                <a:ea typeface="Calibri"/>
                <a:cs typeface="Calibri"/>
                <a:sym typeface="Calibri"/>
              </a:rPr>
              <a:t>NIDA</a:t>
            </a:r>
            <a:r>
              <a:rPr lang="en-US" sz="1100" b="0" i="0" u="none" strike="noStrike" cap="none" baseline="0" dirty="0" smtClean="0">
                <a:solidFill>
                  <a:schemeClr val="dk1"/>
                </a:solidFill>
                <a:latin typeface="Arial"/>
                <a:ea typeface="Calibri"/>
                <a:cs typeface="Calibri"/>
                <a:sym typeface="Calibri"/>
              </a:rPr>
              <a:t>). </a:t>
            </a:r>
            <a:r>
              <a:rPr lang="en-US" sz="1100" b="0" i="0" u="none" strike="noStrike" cap="none" baseline="0" dirty="0" smtClean="0">
                <a:solidFill>
                  <a:srgbClr val="000000"/>
                </a:solidFill>
                <a:effectLst/>
                <a:latin typeface="Arial"/>
                <a:ea typeface="Arial"/>
                <a:cs typeface="Arial"/>
                <a:sym typeface="Arial"/>
              </a:rPr>
              <a:t>(</a:t>
            </a:r>
            <a:r>
              <a:rPr lang="en-US" sz="1100" b="0" i="0" u="none" strike="noStrike" cap="none" dirty="0" smtClean="0">
                <a:solidFill>
                  <a:srgbClr val="000000"/>
                </a:solidFill>
                <a:effectLst/>
                <a:latin typeface="Arial"/>
                <a:ea typeface="Arial"/>
                <a:cs typeface="Arial"/>
                <a:sym typeface="Arial"/>
              </a:rPr>
              <a:t>2020, January 8). Vaping Devices (Electronic Cigarettes) </a:t>
            </a:r>
            <a:r>
              <a:rPr lang="en-US" sz="1100" b="0" i="0" u="none" strike="noStrike" cap="none" dirty="0" err="1" smtClean="0">
                <a:solidFill>
                  <a:srgbClr val="000000"/>
                </a:solidFill>
                <a:effectLst/>
                <a:latin typeface="Arial"/>
                <a:ea typeface="Arial"/>
                <a:cs typeface="Arial"/>
                <a:sym typeface="Arial"/>
              </a:rPr>
              <a:t>DrugFacts</a:t>
            </a:r>
            <a:r>
              <a:rPr lang="en-US" sz="1100" b="0" i="0" u="none" strike="noStrike" cap="none" dirty="0" smtClean="0">
                <a:solidFill>
                  <a:srgbClr val="000000"/>
                </a:solidFill>
                <a:effectLst/>
                <a:latin typeface="Arial"/>
                <a:ea typeface="Arial"/>
                <a:cs typeface="Arial"/>
                <a:sym typeface="Arial"/>
              </a:rPr>
              <a:t>. Retrieved from https://www.drugabuse.gov/publications/drugfacts/vaping-devices-electronic-cigarettes</a:t>
            </a:r>
          </a:p>
          <a:p>
            <a:pPr marL="0" lvl="0" indent="0" algn="l" rtl="0">
              <a:lnSpc>
                <a:spcPct val="115000"/>
              </a:lnSpc>
              <a:spcBef>
                <a:spcPts val="0"/>
              </a:spcBef>
              <a:spcAft>
                <a:spcPts val="0"/>
              </a:spcAft>
              <a:buClr>
                <a:schemeClr val="dk1"/>
              </a:buClr>
              <a:buSzPts val="1100"/>
              <a:buFont typeface="Arial"/>
              <a:buNone/>
            </a:pPr>
            <a:endParaRPr lang="en-US" sz="1100" b="0" i="0" u="none" strike="noStrike" cap="none" dirty="0" smtClean="0">
              <a:solidFill>
                <a:srgbClr val="000000"/>
              </a:solidFill>
              <a:effectLst/>
              <a:latin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b="0" i="0" u="none" strike="noStrike" cap="none" dirty="0" smtClean="0">
                <a:solidFill>
                  <a:srgbClr val="000000"/>
                </a:solidFill>
                <a:effectLst/>
                <a:latin typeface="Arial"/>
                <a:cs typeface="Arial"/>
                <a:sym typeface="Arial"/>
              </a:rPr>
              <a:t>For more</a:t>
            </a:r>
            <a:r>
              <a:rPr lang="en-US" sz="1100" b="0" i="0" u="none" strike="noStrike" cap="none" baseline="0" dirty="0" smtClean="0">
                <a:solidFill>
                  <a:srgbClr val="000000"/>
                </a:solidFill>
                <a:effectLst/>
                <a:latin typeface="Arial"/>
                <a:cs typeface="Arial"/>
                <a:sym typeface="Arial"/>
              </a:rPr>
              <a:t> assistance in teaching how Nicotine affects the brain, check out Scholastic (http://headsup.scholastic.com/teachers/hownicotineaffectstheteenbrain) and the lessons, activities, and information that they have to offer. </a:t>
            </a:r>
          </a:p>
          <a:p>
            <a:pPr marL="0" lvl="0" indent="0" algn="l" rtl="0">
              <a:lnSpc>
                <a:spcPct val="115000"/>
              </a:lnSpc>
              <a:spcBef>
                <a:spcPts val="0"/>
              </a:spcBef>
              <a:spcAft>
                <a:spcPts val="0"/>
              </a:spcAft>
              <a:buClr>
                <a:schemeClr val="dk1"/>
              </a:buClr>
              <a:buSzPts val="1100"/>
              <a:buFont typeface="Arial"/>
              <a:buNone/>
            </a:pPr>
            <a:endParaRPr lang="en-US" sz="1100" b="0" i="0" u="none" strike="noStrike" cap="none" dirty="0" smtClean="0">
              <a:solidFill>
                <a:srgbClr val="000000"/>
              </a:solidFill>
              <a:effectLst/>
              <a:latin typeface="Arial"/>
              <a:cs typeface="Arial"/>
              <a:sym typeface="Arial"/>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CA" b="1" dirty="0" smtClean="0"/>
              <a:t>Image</a:t>
            </a:r>
            <a:r>
              <a:rPr lang="en-CA" b="1" baseline="0" dirty="0" smtClean="0"/>
              <a:t> from </a:t>
            </a:r>
            <a:r>
              <a:rPr lang="en-CA" b="1" baseline="0" dirty="0" err="1" smtClean="0"/>
              <a:t>Canva</a:t>
            </a:r>
            <a:endParaRPr lang="en-CA" b="1" dirty="0" smtClean="0"/>
          </a:p>
          <a:p>
            <a:pPr marL="0" lvl="0" indent="0" algn="l" rtl="0">
              <a:lnSpc>
                <a:spcPct val="115000"/>
              </a:lnSpc>
              <a:spcBef>
                <a:spcPts val="0"/>
              </a:spcBef>
              <a:spcAft>
                <a:spcPts val="0"/>
              </a:spcAft>
              <a:buClr>
                <a:schemeClr val="dk1"/>
              </a:buClr>
              <a:buSzPts val="1100"/>
              <a:buFont typeface="Arial"/>
              <a:buNone/>
            </a:pPr>
            <a:endParaRPr lang="en-US" dirty="0" smtClean="0"/>
          </a:p>
          <a:p>
            <a:pPr marL="0" lvl="0" indent="0" algn="l" rtl="0">
              <a:lnSpc>
                <a:spcPct val="115000"/>
              </a:lnSpc>
              <a:spcBef>
                <a:spcPts val="0"/>
              </a:spcBef>
              <a:spcAft>
                <a:spcPts val="0"/>
              </a:spcAft>
              <a:buClr>
                <a:schemeClr val="dk1"/>
              </a:buClr>
              <a:buSzPts val="1100"/>
              <a:buFont typeface="Arial"/>
              <a:buNone/>
            </a:pPr>
            <a:endParaRPr lang="en-CA" dirty="0" smtClean="0"/>
          </a:p>
          <a:p>
            <a:pPr marL="0" lvl="0" indent="0" algn="l" rtl="0">
              <a:spcBef>
                <a:spcPts val="0"/>
              </a:spcBef>
              <a:spcAft>
                <a:spcPts val="0"/>
              </a:spcAft>
              <a:buClr>
                <a:schemeClr val="dk1"/>
              </a:buClr>
              <a:buSzPts val="1200"/>
              <a:buFont typeface="Arial"/>
              <a:buNone/>
            </a:pPr>
            <a:endParaRPr dirty="0"/>
          </a:p>
        </p:txBody>
      </p:sp>
    </p:spTree>
    <p:extLst>
      <p:ext uri="{BB962C8B-B14F-4D97-AF65-F5344CB8AC3E}">
        <p14:creationId xmlns:p14="http://schemas.microsoft.com/office/powerpoint/2010/main" val="35914861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f8c4f5567a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f8c4f5567a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r>
              <a:rPr lang="en-CA" b="1" dirty="0" smtClean="0"/>
              <a:t>Photo Reference</a:t>
            </a:r>
            <a:r>
              <a:rPr lang="en-CA" dirty="0" smtClean="0"/>
              <a:t>: Wellington-Dufferin-Guelph Public</a:t>
            </a:r>
            <a:r>
              <a:rPr lang="en-CA" baseline="0" dirty="0" smtClean="0"/>
              <a:t> Health. (2018). </a:t>
            </a:r>
            <a:r>
              <a:rPr lang="en-CA" i="1" baseline="0" dirty="0" smtClean="0"/>
              <a:t>Vaping 101 Presentation</a:t>
            </a:r>
            <a:r>
              <a:rPr lang="en-CA" i="0" baseline="0" dirty="0" smtClean="0"/>
              <a:t>. </a:t>
            </a:r>
            <a:r>
              <a:rPr lang="en-CA" dirty="0" smtClean="0"/>
              <a:t>https://wdgpublichealth.ca/vaping-101-presentation </a:t>
            </a:r>
            <a:endParaRPr dirty="0"/>
          </a:p>
        </p:txBody>
      </p:sp>
    </p:spTree>
    <p:extLst>
      <p:ext uri="{BB962C8B-B14F-4D97-AF65-F5344CB8AC3E}">
        <p14:creationId xmlns:p14="http://schemas.microsoft.com/office/powerpoint/2010/main" val="2874785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fd05d1011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fd05d101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smtClean="0"/>
              <a:t>Images</a:t>
            </a:r>
            <a:r>
              <a:rPr lang="en-CA" b="1" baseline="0" dirty="0" smtClean="0"/>
              <a:t> from </a:t>
            </a:r>
            <a:r>
              <a:rPr lang="en-CA" b="1" baseline="0" dirty="0" err="1" smtClean="0"/>
              <a:t>Canva</a:t>
            </a:r>
            <a:endParaRPr b="1"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f8d69a370a_0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f8d69a370a_0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buNone/>
            </a:pPr>
            <a:r>
              <a:rPr lang="en-US" sz="1100" b="0" i="0" u="none" strike="noStrike" cap="none" dirty="0" smtClean="0">
                <a:solidFill>
                  <a:srgbClr val="000000"/>
                </a:solidFill>
                <a:effectLst/>
                <a:latin typeface="Arial"/>
                <a:ea typeface="Arial"/>
                <a:cs typeface="Arial"/>
                <a:sym typeface="Arial"/>
              </a:rPr>
              <a:t>Video link: https://www.youtube.com/watch?app=desktop&amp;v=9dZS_Rniak0 </a:t>
            </a:r>
          </a:p>
          <a:p>
            <a:pPr marL="158750" indent="0" rtl="0">
              <a:buNone/>
            </a:pPr>
            <a:r>
              <a:rPr lang="en-US" sz="1100" b="0" i="0" u="none" strike="noStrike" cap="none" dirty="0" smtClean="0">
                <a:solidFill>
                  <a:srgbClr val="000000"/>
                </a:solidFill>
                <a:effectLst/>
                <a:latin typeface="Arial"/>
                <a:ea typeface="Arial"/>
                <a:cs typeface="Arial"/>
                <a:sym typeface="Arial"/>
              </a:rPr>
              <a:t>Also hyperlinked in the title. To</a:t>
            </a:r>
            <a:r>
              <a:rPr lang="en-US" sz="1100" b="0" i="0" u="none" strike="noStrike" cap="none" baseline="0" dirty="0" smtClean="0">
                <a:solidFill>
                  <a:srgbClr val="000000"/>
                </a:solidFill>
                <a:effectLst/>
                <a:latin typeface="Arial"/>
                <a:ea typeface="Arial"/>
                <a:cs typeface="Arial"/>
                <a:sym typeface="Arial"/>
              </a:rPr>
              <a:t> access the video, click play on the video (make sure to be in present mode or the video won’t work) </a:t>
            </a:r>
          </a:p>
          <a:p>
            <a:pPr marL="158750" indent="0" rtl="0">
              <a:buNone/>
            </a:pPr>
            <a:endParaRPr lang="en-US" sz="1100" b="0" i="0" u="none" strike="noStrike" cap="none" baseline="0" dirty="0" smtClean="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a:t>
            </a:r>
            <a:r>
              <a:rPr lang="en-CA" b="1" baseline="0" dirty="0" smtClean="0"/>
              <a:t> from </a:t>
            </a:r>
            <a:r>
              <a:rPr lang="en-CA" b="1" baseline="0" dirty="0" err="1" smtClean="0"/>
              <a:t>Canva</a:t>
            </a:r>
            <a:endParaRPr lang="en-CA" b="1" dirty="0" smtClean="0"/>
          </a:p>
          <a:p>
            <a:pPr marL="158750" indent="0" rtl="0">
              <a:buNone/>
            </a:pPr>
            <a:endParaRPr lang="en-US" sz="1100" b="0" i="0" u="none" strike="noStrike" cap="none" baseline="0" dirty="0" smtClean="0">
              <a:solidFill>
                <a:srgbClr val="000000"/>
              </a:solidFill>
              <a:effectLst/>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f8d69a370a_0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f8d69a370a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sz="1200" b="1" dirty="0" smtClean="0">
                <a:solidFill>
                  <a:srgbClr val="262626"/>
                </a:solidFill>
                <a:ea typeface="Calibri"/>
                <a:cs typeface="Calibri"/>
                <a:sym typeface="Calibri"/>
              </a:rPr>
              <a:t>Knowing vaping has health impacts and multiple risks associated with it, why do you think people still use vaping products?</a:t>
            </a:r>
            <a:endParaRPr lang="en-US" sz="1200" b="1" i="0" u="none" strike="noStrike" cap="none" dirty="0" smtClean="0">
              <a:solidFill>
                <a:schemeClr val="dk1"/>
              </a:solidFill>
              <a:latin typeface="Arial"/>
              <a:ea typeface="Calibri"/>
              <a:cs typeface="Calibri"/>
              <a:sym typeface="Calibri"/>
            </a:endParaRPr>
          </a:p>
          <a:p>
            <a:pPr marL="0" lvl="0" indent="0" algn="l" rtl="0">
              <a:lnSpc>
                <a:spcPct val="115000"/>
              </a:lnSpc>
              <a:spcBef>
                <a:spcPts val="0"/>
              </a:spcBef>
              <a:spcAft>
                <a:spcPts val="0"/>
              </a:spcAft>
              <a:buNone/>
            </a:pPr>
            <a:endParaRPr lang="en-US" sz="1200" dirty="0" smtClean="0">
              <a:solidFill>
                <a:schemeClr val="dk1"/>
              </a:solidFill>
            </a:endParaRPr>
          </a:p>
          <a:p>
            <a:pPr marL="0" lvl="0" indent="0" algn="l" rtl="0">
              <a:lnSpc>
                <a:spcPct val="115000"/>
              </a:lnSpc>
              <a:spcBef>
                <a:spcPts val="0"/>
              </a:spcBef>
              <a:spcAft>
                <a:spcPts val="0"/>
              </a:spcAft>
              <a:buNone/>
            </a:pPr>
            <a:r>
              <a:rPr lang="en-US" sz="1200" dirty="0" smtClean="0">
                <a:solidFill>
                  <a:schemeClr val="dk1"/>
                </a:solidFill>
              </a:rPr>
              <a:t>Earlier</a:t>
            </a:r>
            <a:r>
              <a:rPr lang="en-US" sz="1200" baseline="0" dirty="0" smtClean="0">
                <a:solidFill>
                  <a:schemeClr val="dk1"/>
                </a:solidFill>
              </a:rPr>
              <a:t> students were asked about reasons people are influenced to use vaping products. Now that we’ve outlined the health impacts, its important to have a conversation about why people continue to use vaping products. </a:t>
            </a:r>
            <a:endParaRPr lang="en-US" sz="1200" dirty="0" smtClean="0">
              <a:solidFill>
                <a:schemeClr val="dk1"/>
              </a:solidFill>
            </a:endParaRPr>
          </a:p>
          <a:p>
            <a:pPr marL="0" lvl="0" indent="0" algn="l" rtl="0">
              <a:lnSpc>
                <a:spcPct val="115000"/>
              </a:lnSpc>
              <a:spcBef>
                <a:spcPts val="0"/>
              </a:spcBef>
              <a:spcAft>
                <a:spcPts val="0"/>
              </a:spcAft>
              <a:buNone/>
            </a:pPr>
            <a:r>
              <a:rPr lang="en-US" sz="1200" dirty="0" smtClean="0">
                <a:solidFill>
                  <a:schemeClr val="dk1"/>
                </a:solidFill>
              </a:rPr>
              <a:t>-</a:t>
            </a:r>
            <a:r>
              <a:rPr lang="en-US" sz="1200" b="0" i="0" u="none" strike="noStrike" cap="none" dirty="0" smtClean="0">
                <a:solidFill>
                  <a:schemeClr val="dk1"/>
                </a:solidFill>
                <a:latin typeface="Arial"/>
                <a:ea typeface="Calibri"/>
                <a:cs typeface="Calibri"/>
                <a:sym typeface="Calibri"/>
              </a:rPr>
              <a:t>Addiction</a:t>
            </a:r>
          </a:p>
          <a:p>
            <a:pPr marL="0" lvl="0" indent="0" algn="l" rtl="0">
              <a:lnSpc>
                <a:spcPct val="115000"/>
              </a:lnSpc>
              <a:spcBef>
                <a:spcPts val="0"/>
              </a:spcBef>
              <a:spcAft>
                <a:spcPts val="0"/>
              </a:spcAft>
              <a:buNone/>
            </a:pPr>
            <a:r>
              <a:rPr lang="en-US" sz="1200" dirty="0" smtClean="0">
                <a:solidFill>
                  <a:schemeClr val="dk1"/>
                </a:solidFill>
              </a:rPr>
              <a:t>-</a:t>
            </a:r>
            <a:r>
              <a:rPr lang="en-US" sz="1200" b="0" i="0" u="none" strike="noStrike" cap="none" dirty="0" smtClean="0">
                <a:solidFill>
                  <a:schemeClr val="dk1"/>
                </a:solidFill>
                <a:latin typeface="Arial"/>
                <a:ea typeface="Calibri"/>
                <a:cs typeface="Calibri"/>
                <a:sym typeface="Calibri"/>
              </a:rPr>
              <a:t>Looking popular</a:t>
            </a:r>
          </a:p>
          <a:p>
            <a:pPr marL="0" lvl="0" indent="0" algn="l" rtl="0">
              <a:lnSpc>
                <a:spcPct val="115000"/>
              </a:lnSpc>
              <a:spcBef>
                <a:spcPts val="0"/>
              </a:spcBef>
              <a:spcAft>
                <a:spcPts val="0"/>
              </a:spcAft>
              <a:buNone/>
            </a:pPr>
            <a:r>
              <a:rPr lang="en-US" sz="1200" dirty="0" smtClean="0">
                <a:solidFill>
                  <a:schemeClr val="dk1"/>
                </a:solidFill>
              </a:rPr>
              <a:t>-</a:t>
            </a:r>
            <a:r>
              <a:rPr lang="en-US" sz="1200" b="0" i="0" u="none" strike="noStrike" cap="none" dirty="0" smtClean="0">
                <a:solidFill>
                  <a:schemeClr val="dk1"/>
                </a:solidFill>
                <a:latin typeface="Arial"/>
                <a:ea typeface="Calibri"/>
                <a:cs typeface="Calibri"/>
                <a:sym typeface="Calibri"/>
              </a:rPr>
              <a:t>Media</a:t>
            </a:r>
          </a:p>
          <a:p>
            <a:pPr marL="0" lvl="0" indent="0" algn="l" rtl="0">
              <a:lnSpc>
                <a:spcPct val="115000"/>
              </a:lnSpc>
              <a:spcBef>
                <a:spcPts val="0"/>
              </a:spcBef>
              <a:spcAft>
                <a:spcPts val="0"/>
              </a:spcAft>
              <a:buNone/>
            </a:pPr>
            <a:r>
              <a:rPr lang="en-US" sz="1200" dirty="0" smtClean="0">
                <a:solidFill>
                  <a:schemeClr val="dk1"/>
                </a:solidFill>
              </a:rPr>
              <a:t>-</a:t>
            </a:r>
            <a:r>
              <a:rPr lang="en-US" sz="1200" b="0" i="0" u="none" strike="noStrike" cap="none" dirty="0" smtClean="0">
                <a:solidFill>
                  <a:schemeClr val="dk1"/>
                </a:solidFill>
                <a:latin typeface="Arial"/>
                <a:ea typeface="Calibri"/>
                <a:cs typeface="Calibri"/>
                <a:sym typeface="Calibri"/>
              </a:rPr>
              <a:t>Uninformed about health impacts</a:t>
            </a:r>
          </a:p>
          <a:p>
            <a:pPr marL="0" lvl="0" indent="0" algn="l" rtl="0">
              <a:lnSpc>
                <a:spcPct val="115000"/>
              </a:lnSpc>
              <a:spcBef>
                <a:spcPts val="0"/>
              </a:spcBef>
              <a:spcAft>
                <a:spcPts val="0"/>
              </a:spcAft>
              <a:buNone/>
            </a:pPr>
            <a:r>
              <a:rPr lang="en-US" sz="1200" dirty="0" smtClean="0">
                <a:solidFill>
                  <a:schemeClr val="dk1"/>
                </a:solidFill>
              </a:rPr>
              <a:t>-</a:t>
            </a:r>
            <a:r>
              <a:rPr lang="en-US" sz="1200" b="0" i="0" u="none" strike="noStrike" cap="none" dirty="0" smtClean="0">
                <a:solidFill>
                  <a:schemeClr val="dk1"/>
                </a:solidFill>
                <a:latin typeface="Arial"/>
                <a:ea typeface="Calibri"/>
                <a:cs typeface="Calibri"/>
                <a:sym typeface="Calibri"/>
              </a:rPr>
              <a:t>To quit smoking</a:t>
            </a:r>
          </a:p>
          <a:p>
            <a:pPr marL="0" lvl="0" indent="0" algn="l" rtl="0">
              <a:spcBef>
                <a:spcPts val="0"/>
              </a:spcBef>
              <a:spcAft>
                <a:spcPts val="0"/>
              </a:spcAft>
              <a:buNone/>
            </a:pPr>
            <a:endParaRPr lang="en-CA" sz="1200"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200" b="1" dirty="0" smtClean="0"/>
              <a:t>Image</a:t>
            </a:r>
            <a:r>
              <a:rPr lang="en-CA" sz="1200" b="1" baseline="0" dirty="0" smtClean="0"/>
              <a:t> from </a:t>
            </a:r>
            <a:r>
              <a:rPr lang="en-CA" sz="1200" b="1" baseline="0" dirty="0" err="1" smtClean="0"/>
              <a:t>Canva</a:t>
            </a:r>
            <a:endParaRPr lang="en-CA" sz="1200" b="1" dirty="0" smtClean="0"/>
          </a:p>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f8c4f5567a_0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f8c4f5567a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chemeClr val="dk1"/>
                </a:solidFill>
                <a:latin typeface="Arial"/>
                <a:ea typeface="Calibri"/>
                <a:cs typeface="Calibri"/>
                <a:sym typeface="Calibri"/>
              </a:rPr>
              <a:t>Image from </a:t>
            </a:r>
            <a:r>
              <a:rPr lang="en-US" sz="1100" b="1" i="0" u="none" strike="noStrike" cap="none" baseline="0" dirty="0" err="1" smtClean="0">
                <a:solidFill>
                  <a:schemeClr val="dk1"/>
                </a:solidFill>
                <a:latin typeface="Arial"/>
                <a:ea typeface="Calibri"/>
                <a:cs typeface="Calibri"/>
                <a:sym typeface="Calibri"/>
              </a:rPr>
              <a:t>Canva</a:t>
            </a:r>
            <a:endParaRPr lang="en-US" sz="1100" b="1" i="0" u="none" strike="noStrike" cap="none" dirty="0" smtClean="0">
              <a:solidFill>
                <a:schemeClr val="dk1"/>
              </a:solidFill>
              <a:latin typeface="Arial"/>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f8c4f5567a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f8c4f5567a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chemeClr val="dk1"/>
                </a:solidFill>
                <a:latin typeface="Arial"/>
                <a:ea typeface="Calibri"/>
                <a:cs typeface="Calibri"/>
                <a:sym typeface="Calibri"/>
              </a:rPr>
              <a:t>Long Term Health Effects still unknown - more research coming out that e-cigs causes damage to the lungs and lead to various pulmonary diseases.</a:t>
            </a:r>
            <a:endParaRPr lang="en-CA" sz="1100" b="0" i="0" u="none" strike="noStrike" cap="none" dirty="0" smtClean="0">
              <a:solidFill>
                <a:srgbClr val="000000"/>
              </a:solidFill>
              <a:latin typeface="Arial"/>
              <a:ea typeface="Calibri"/>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dirty="0" smtClean="0"/>
              <a:t>Long-term</a:t>
            </a:r>
            <a:r>
              <a:rPr lang="en-CA" baseline="0" dirty="0" smtClean="0"/>
              <a:t> vaping results in addiction, but there is not evidence about how addicting vaping is…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smtClean="0">
              <a:solidFill>
                <a:schemeClr val="dk1"/>
              </a:solidFill>
              <a:latin typeface="Arial"/>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chemeClr val="dk1"/>
                </a:solidFill>
                <a:latin typeface="Arial"/>
                <a:ea typeface="Calibri"/>
                <a:cs typeface="Calibri"/>
                <a:sym typeface="Calibri"/>
              </a:rPr>
              <a:t>What are our lungs for? </a:t>
            </a:r>
            <a:r>
              <a:rPr lang="en-US" sz="1100" b="0" i="0" u="none" strike="noStrike" cap="none" dirty="0" smtClean="0">
                <a:solidFill>
                  <a:schemeClr val="dk1"/>
                </a:solidFill>
                <a:latin typeface="Arial"/>
                <a:ea typeface="Calibri"/>
                <a:cs typeface="Calibri"/>
                <a:sym typeface="Wingdings" panose="05000000000000000000" pitchFamily="2" charset="2"/>
              </a:rPr>
              <a:t> </a:t>
            </a:r>
            <a:r>
              <a:rPr lang="en-US" sz="1100" b="0" i="0" u="none" strike="noStrike" cap="none" dirty="0" smtClean="0">
                <a:solidFill>
                  <a:schemeClr val="dk1"/>
                </a:solidFill>
                <a:latin typeface="Arial"/>
                <a:ea typeface="Calibri"/>
                <a:cs typeface="Calibri"/>
                <a:sym typeface="Calibri"/>
              </a:rPr>
              <a:t>Breathing!! A very important process, it’s so important that we do it automatically without thinking (autonomic nervous system)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smtClean="0">
              <a:solidFill>
                <a:schemeClr val="dk1"/>
              </a:solidFill>
              <a:latin typeface="Arial"/>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chemeClr val="dk1"/>
                </a:solidFill>
                <a:latin typeface="Arial"/>
                <a:ea typeface="Calibri"/>
                <a:cs typeface="Calibri"/>
                <a:sym typeface="Calibri"/>
              </a:rPr>
              <a:t>Image from </a:t>
            </a:r>
            <a:r>
              <a:rPr lang="en-US" sz="1100" b="1" i="0" u="none" strike="noStrike" cap="none" baseline="0" dirty="0" err="1" smtClean="0">
                <a:solidFill>
                  <a:schemeClr val="dk1"/>
                </a:solidFill>
                <a:latin typeface="Arial"/>
                <a:ea typeface="Calibri"/>
                <a:cs typeface="Calibri"/>
                <a:sym typeface="Calibri"/>
              </a:rPr>
              <a:t>Canva</a:t>
            </a:r>
            <a:endParaRPr lang="en-US" sz="1100" b="1" i="0" u="none" strike="noStrike" cap="none" dirty="0" smtClean="0">
              <a:solidFill>
                <a:schemeClr val="dk1"/>
              </a:solidFill>
              <a:latin typeface="Arial"/>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Reference:</a:t>
            </a:r>
            <a:r>
              <a:rPr lang="en-US" baseline="0" dirty="0" smtClean="0"/>
              <a:t> </a:t>
            </a: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f8d69a370a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f8d69a370a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aseline="0" dirty="0" smtClean="0">
                <a:sym typeface="Wingdings" panose="05000000000000000000" pitchFamily="2" charset="2"/>
              </a:rPr>
              <a:t>Reference: </a:t>
            </a:r>
            <a:r>
              <a:rPr lang="en-US" sz="1100" baseline="0" dirty="0" smtClean="0"/>
              <a:t>Centers for Disease Control and Prevention (CDC). (2021, September 20). About electronic cigarettes (e-cigarettes). https://www.cdc.gov/tobacco/basic_information/e-cigarettes/about-e-cigarettes.html </a:t>
            </a:r>
            <a:endParaRPr lang="en-US" sz="1100" dirty="0" smtClean="0"/>
          </a:p>
          <a:p>
            <a:pPr marL="0" lvl="0" indent="0" algn="l" rtl="0">
              <a:spcBef>
                <a:spcPts val="0"/>
              </a:spcBef>
              <a:spcAft>
                <a:spcPts val="0"/>
              </a:spcAft>
              <a:buNone/>
            </a:pPr>
            <a:endParaRPr lang="en-CA"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chemeClr val="dk1"/>
                </a:solidFill>
                <a:latin typeface="Arial"/>
                <a:ea typeface="Calibri"/>
                <a:cs typeface="Calibri"/>
                <a:sym typeface="Calibri"/>
              </a:rPr>
              <a:t>Image from </a:t>
            </a:r>
            <a:r>
              <a:rPr lang="en-US" sz="1100" b="1" i="0" u="none" strike="noStrike" cap="none" baseline="0" dirty="0" err="1" smtClean="0">
                <a:solidFill>
                  <a:schemeClr val="dk1"/>
                </a:solidFill>
                <a:latin typeface="Arial"/>
                <a:ea typeface="Calibri"/>
                <a:cs typeface="Calibri"/>
                <a:sym typeface="Calibri"/>
              </a:rPr>
              <a:t>Canva</a:t>
            </a:r>
            <a:endParaRPr lang="en-US" sz="1100" b="1" i="0" u="none" strike="noStrike" cap="none" dirty="0" smtClean="0">
              <a:solidFill>
                <a:schemeClr val="dk1"/>
              </a:solidFill>
              <a:latin typeface="Arial"/>
              <a:ea typeface="Calibri"/>
              <a:cs typeface="Calibri"/>
              <a:sym typeface="Calibri"/>
            </a:endParaRPr>
          </a:p>
          <a:p>
            <a:pPr marL="0" lvl="0" indent="0" algn="l" rtl="0">
              <a:spcBef>
                <a:spcPts val="0"/>
              </a:spcBef>
              <a:spcAft>
                <a:spcPts val="0"/>
              </a:spcAft>
              <a:buNone/>
            </a:pPr>
            <a:endParaRPr lang="en-CA" baseline="0"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f8d69a370a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f8d69a370a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latin typeface="Arial"/>
                <a:ea typeface="Calibri"/>
                <a:cs typeface="Calibri"/>
                <a:sym typeface="Calibri"/>
              </a:rPr>
              <a:t>Reference: </a:t>
            </a:r>
            <a:r>
              <a:rPr lang="en-US" sz="1100" b="0" i="0" u="none" strike="noStrike" cap="none" baseline="0" dirty="0" smtClean="0">
                <a:solidFill>
                  <a:schemeClr val="dk1"/>
                </a:solidFill>
                <a:latin typeface="Arial"/>
                <a:ea typeface="Calibri"/>
                <a:cs typeface="Calibri"/>
                <a:sym typeface="Calibri"/>
              </a:rPr>
              <a:t>National Institute on Drug Abuse (</a:t>
            </a:r>
            <a:r>
              <a:rPr lang="en-US" sz="1100" b="0" i="0" u="none" strike="noStrike" cap="none" baseline="0" dirty="0" err="1" smtClean="0">
                <a:solidFill>
                  <a:schemeClr val="dk1"/>
                </a:solidFill>
                <a:latin typeface="Arial"/>
                <a:ea typeface="Calibri"/>
                <a:cs typeface="Calibri"/>
                <a:sym typeface="Calibri"/>
              </a:rPr>
              <a:t>NIDA</a:t>
            </a:r>
            <a:r>
              <a:rPr lang="en-US" sz="1100" b="0" i="0" u="none" strike="noStrike" cap="none" baseline="0" dirty="0" smtClean="0">
                <a:solidFill>
                  <a:schemeClr val="dk1"/>
                </a:solidFill>
                <a:latin typeface="Arial"/>
                <a:ea typeface="Calibri"/>
                <a:cs typeface="Calibri"/>
                <a:sym typeface="Calibri"/>
              </a:rPr>
              <a:t>). </a:t>
            </a:r>
            <a:r>
              <a:rPr lang="en-US" sz="1100" b="0" i="0" u="none" strike="noStrike" cap="none" baseline="0" dirty="0" smtClean="0">
                <a:solidFill>
                  <a:srgbClr val="000000"/>
                </a:solidFill>
                <a:effectLst/>
                <a:latin typeface="Arial"/>
                <a:ea typeface="Arial"/>
                <a:cs typeface="Arial"/>
                <a:sym typeface="Arial"/>
              </a:rPr>
              <a:t>(</a:t>
            </a:r>
            <a:r>
              <a:rPr lang="en-US" sz="1100" b="0" i="0" u="none" strike="noStrike" cap="none" dirty="0" smtClean="0">
                <a:solidFill>
                  <a:srgbClr val="000000"/>
                </a:solidFill>
                <a:effectLst/>
                <a:latin typeface="Arial"/>
                <a:ea typeface="Arial"/>
                <a:cs typeface="Arial"/>
                <a:sym typeface="Arial"/>
              </a:rPr>
              <a:t>2020, January 8). Vaping Devices (Electronic Cigarettes) </a:t>
            </a:r>
            <a:r>
              <a:rPr lang="en-US" sz="1100" b="0" i="0" u="none" strike="noStrike" cap="none" dirty="0" err="1" smtClean="0">
                <a:solidFill>
                  <a:srgbClr val="000000"/>
                </a:solidFill>
                <a:effectLst/>
                <a:latin typeface="Arial"/>
                <a:ea typeface="Arial"/>
                <a:cs typeface="Arial"/>
                <a:sym typeface="Arial"/>
              </a:rPr>
              <a:t>DrugFacts</a:t>
            </a:r>
            <a:r>
              <a:rPr lang="en-US" sz="1100" b="0" i="0" u="none" strike="noStrike" cap="none" dirty="0" smtClean="0">
                <a:solidFill>
                  <a:srgbClr val="000000"/>
                </a:solidFill>
                <a:effectLst/>
                <a:latin typeface="Arial"/>
                <a:ea typeface="Arial"/>
                <a:cs typeface="Arial"/>
                <a:sym typeface="Arial"/>
              </a:rPr>
              <a:t>. Retrieved from https://www.drugabuse.gov/publications/drugfacts/vaping-devices-electronic-cigarettes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a:t>
            </a:r>
            <a:r>
              <a:rPr lang="en-CA" b="1" baseline="0" dirty="0" smtClean="0"/>
              <a:t> from </a:t>
            </a:r>
            <a:r>
              <a:rPr lang="en-CA" b="1" baseline="0" dirty="0" err="1" smtClean="0"/>
              <a:t>Canva</a:t>
            </a: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smtClean="0">
              <a:solidFill>
                <a:srgbClr val="000000"/>
              </a:solidFill>
              <a:latin typeface="Arial"/>
              <a:ea typeface="Calibri"/>
              <a:cs typeface="Calibri"/>
              <a:sym typeface="Calibri"/>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5984146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f8c4f5567a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f8c4f5567a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smtClean="0"/>
              <a:t>Risks</a:t>
            </a:r>
            <a:r>
              <a:rPr lang="en-CA" baseline="0" dirty="0" smtClean="0"/>
              <a:t> may include respiratory inflammation… </a:t>
            </a:r>
          </a:p>
          <a:p>
            <a:pPr marL="0" lvl="0" indent="0" algn="l" rtl="0">
              <a:spcBef>
                <a:spcPts val="0"/>
              </a:spcBef>
              <a:spcAft>
                <a:spcPts val="0"/>
              </a:spcAft>
              <a:buNone/>
            </a:pPr>
            <a:endParaRPr lang="en-CA" baseline="0" dirty="0" smtClean="0"/>
          </a:p>
          <a:p>
            <a:pPr marL="0" lvl="0" indent="0" algn="l" rtl="0">
              <a:spcBef>
                <a:spcPts val="0"/>
              </a:spcBef>
              <a:spcAft>
                <a:spcPts val="0"/>
              </a:spcAft>
              <a:buNone/>
            </a:pPr>
            <a:r>
              <a:rPr lang="en-CA" baseline="0" dirty="0" smtClean="0"/>
              <a:t>Vapour = Aerosols</a:t>
            </a:r>
          </a:p>
          <a:p>
            <a:pPr marL="0" lvl="0" indent="0" algn="l" rtl="0">
              <a:spcBef>
                <a:spcPts val="0"/>
              </a:spcBef>
              <a:spcAft>
                <a:spcPts val="0"/>
              </a:spcAft>
              <a:buNone/>
            </a:pPr>
            <a:endParaRPr lang="en-CA"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baseline="0" dirty="0" smtClean="0">
                <a:solidFill>
                  <a:schemeClr val="dk1"/>
                </a:solidFill>
                <a:latin typeface="Arial"/>
                <a:ea typeface="Calibri"/>
                <a:cs typeface="Calibri"/>
                <a:sym typeface="Calibri"/>
              </a:rPr>
              <a:t>Image from </a:t>
            </a:r>
            <a:r>
              <a:rPr lang="en-US" sz="1100" b="1" i="0" u="none" strike="noStrike" cap="none" baseline="0" dirty="0" err="1" smtClean="0">
                <a:solidFill>
                  <a:schemeClr val="dk1"/>
                </a:solidFill>
                <a:latin typeface="Arial"/>
                <a:ea typeface="Calibri"/>
                <a:cs typeface="Calibri"/>
                <a:sym typeface="Calibri"/>
              </a:rPr>
              <a:t>Canva</a:t>
            </a:r>
            <a:endParaRPr lang="en-US" sz="1100" b="1" i="0" u="none" strike="noStrike" cap="none" dirty="0" smtClean="0">
              <a:solidFill>
                <a:schemeClr val="dk1"/>
              </a:solidFill>
              <a:latin typeface="Arial"/>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f8d69a370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f8d69a370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Tx/>
              <a:buNone/>
            </a:pPr>
            <a:r>
              <a:rPr lang="en-US" sz="1100" b="0" i="1" baseline="0" dirty="0" smtClean="0">
                <a:solidFill>
                  <a:schemeClr val="dk1"/>
                </a:solidFill>
                <a:latin typeface="Times New Roman"/>
                <a:cs typeface="Times New Roman"/>
                <a:sym typeface="Times New Roman"/>
              </a:rPr>
              <a:t>Possible Teacher Prompt:</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CA" sz="1100" b="0" i="0" u="none" strike="noStrike" cap="none" dirty="0" smtClean="0">
                <a:solidFill>
                  <a:srgbClr val="000000"/>
                </a:solidFill>
                <a:latin typeface="Arial"/>
                <a:ea typeface="Calibri"/>
                <a:cs typeface="Calibri"/>
                <a:sym typeface="Calibri"/>
              </a:rPr>
              <a:t>Vaping products are targeted to youth through advertising</a:t>
            </a:r>
            <a:r>
              <a:rPr lang="en-CA" sz="1100" b="0" i="0" u="none" strike="noStrike" cap="none" baseline="0" dirty="0" smtClean="0">
                <a:solidFill>
                  <a:srgbClr val="000000"/>
                </a:solidFill>
                <a:latin typeface="Arial"/>
                <a:ea typeface="Calibri"/>
                <a:cs typeface="Calibri"/>
                <a:sym typeface="Calibri"/>
              </a:rPr>
              <a:t> </a:t>
            </a:r>
            <a:r>
              <a:rPr lang="en-US" sz="1100" b="0" i="0" u="none" strike="noStrike" cap="none" dirty="0" smtClean="0">
                <a:solidFill>
                  <a:srgbClr val="000000"/>
                </a:solidFill>
                <a:latin typeface="Arial"/>
                <a:ea typeface="Calibri"/>
                <a:cs typeface="Calibri"/>
                <a:sym typeface="Calibri"/>
              </a:rPr>
              <a:t>(social media, fun candy </a:t>
            </a:r>
            <a:r>
              <a:rPr lang="en-US" sz="1100" b="0" i="0" u="none" strike="noStrike" cap="none" dirty="0" err="1" smtClean="0">
                <a:solidFill>
                  <a:srgbClr val="000000"/>
                </a:solidFill>
                <a:latin typeface="Arial"/>
                <a:ea typeface="Calibri"/>
                <a:cs typeface="Calibri"/>
                <a:sym typeface="Calibri"/>
              </a:rPr>
              <a:t>flavours</a:t>
            </a:r>
            <a:r>
              <a:rPr lang="en-US" sz="1100" b="0" i="0" u="none" strike="noStrike" cap="none" dirty="0" smtClean="0">
                <a:solidFill>
                  <a:srgbClr val="000000"/>
                </a:solidFill>
                <a:latin typeface="Arial"/>
                <a:ea typeface="Calibri"/>
                <a:cs typeface="Calibri"/>
                <a:sym typeface="Calibri"/>
              </a:rPr>
              <a:t>, popular music artists</a:t>
            </a:r>
            <a:r>
              <a:rPr lang="en-US" sz="1100" b="0" i="0" u="none" strike="noStrike" cap="none" baseline="0" dirty="0" smtClean="0">
                <a:solidFill>
                  <a:srgbClr val="000000"/>
                </a:solidFill>
                <a:latin typeface="Arial"/>
                <a:ea typeface="Calibri"/>
                <a:cs typeface="Calibri"/>
                <a:sym typeface="Calibri"/>
              </a:rPr>
              <a:t> or TV actresses/actors</a:t>
            </a:r>
            <a:r>
              <a:rPr lang="en-US" sz="1100" b="0" i="0" u="none" strike="noStrike" cap="none" dirty="0" smtClean="0">
                <a:solidFill>
                  <a:srgbClr val="000000"/>
                </a:solidFill>
                <a:latin typeface="Arial"/>
                <a:ea typeface="Calibri"/>
                <a:cs typeface="Calibri"/>
                <a:sym typeface="Calibri"/>
              </a:rPr>
              <a:t>). </a:t>
            </a:r>
            <a:r>
              <a:rPr lang="en-US" sz="1100" b="1" i="0" u="none" strike="noStrike" cap="none" dirty="0" smtClean="0">
                <a:solidFill>
                  <a:srgbClr val="000000"/>
                </a:solidFill>
                <a:latin typeface="Arial"/>
                <a:ea typeface="Calibri"/>
                <a:cs typeface="Calibri"/>
                <a:sym typeface="Calibri"/>
              </a:rPr>
              <a:t>How so?</a:t>
            </a:r>
            <a:r>
              <a:rPr lang="en-US" sz="1100" b="1" i="0" u="none" strike="noStrike" cap="none" baseline="0" dirty="0" smtClean="0">
                <a:solidFill>
                  <a:srgbClr val="000000"/>
                </a:solidFill>
                <a:latin typeface="Arial"/>
                <a:ea typeface="Calibri"/>
                <a:cs typeface="Calibri"/>
                <a:sym typeface="Calibri"/>
              </a:rPr>
              <a:t> Where have you seen advertising? (media, stores, etc.)</a:t>
            </a:r>
            <a:endParaRPr lang="en-US" sz="1100" b="0" i="0" u="none" strike="noStrike" cap="none" dirty="0" smtClean="0">
              <a:solidFill>
                <a:schemeClr val="dk1"/>
              </a:solidFill>
              <a:latin typeface="Arial"/>
              <a:ea typeface="Calibri"/>
              <a:cs typeface="Calibri"/>
              <a:sym typeface="Calibri"/>
            </a:endParaRPr>
          </a:p>
          <a:p>
            <a:pPr marL="0" lvl="0" indent="0" algn="l" rtl="0">
              <a:spcBef>
                <a:spcPts val="0"/>
              </a:spcBef>
              <a:spcAft>
                <a:spcPts val="0"/>
              </a:spcAft>
              <a:buClr>
                <a:schemeClr val="dk1"/>
              </a:buClr>
              <a:buFont typeface="Arial"/>
              <a:buNone/>
            </a:pPr>
            <a:endParaRPr lang="en-US" sz="1100" dirty="0" smtClean="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Font typeface="Arial"/>
              <a:buNone/>
            </a:pPr>
            <a:r>
              <a:rPr lang="en-US" sz="1100" dirty="0" smtClean="0">
                <a:solidFill>
                  <a:schemeClr val="dk1"/>
                </a:solidFill>
                <a:latin typeface="Times New Roman"/>
                <a:ea typeface="Times New Roman"/>
                <a:cs typeface="Times New Roman"/>
                <a:sym typeface="Times New Roman"/>
              </a:rPr>
              <a:t>Now</a:t>
            </a:r>
            <a:r>
              <a:rPr lang="en-US" sz="1100" baseline="0" dirty="0" smtClean="0">
                <a:solidFill>
                  <a:schemeClr val="dk1"/>
                </a:solidFill>
                <a:latin typeface="Times New Roman"/>
                <a:ea typeface="Times New Roman"/>
                <a:cs typeface="Times New Roman"/>
                <a:sym typeface="Times New Roman"/>
              </a:rPr>
              <a:t> that we just talked about why students should be concerned about vaping, r</a:t>
            </a:r>
            <a:r>
              <a:rPr lang="en-US" sz="1100" dirty="0" smtClean="0">
                <a:solidFill>
                  <a:schemeClr val="dk1"/>
                </a:solidFill>
                <a:latin typeface="Times New Roman"/>
                <a:ea typeface="Times New Roman"/>
                <a:cs typeface="Times New Roman"/>
                <a:sym typeface="Times New Roman"/>
              </a:rPr>
              <a:t>ead the title of this article, look</a:t>
            </a:r>
            <a:r>
              <a:rPr lang="en-US" sz="1100" baseline="0" dirty="0" smtClean="0">
                <a:solidFill>
                  <a:schemeClr val="dk1"/>
                </a:solidFill>
                <a:latin typeface="Times New Roman"/>
                <a:ea typeface="Times New Roman"/>
                <a:cs typeface="Times New Roman"/>
                <a:sym typeface="Times New Roman"/>
              </a:rPr>
              <a:t> at the image</a:t>
            </a:r>
            <a:r>
              <a:rPr lang="en-US" sz="1100" dirty="0" smtClean="0">
                <a:solidFill>
                  <a:schemeClr val="dk1"/>
                </a:solidFill>
                <a:latin typeface="Times New Roman"/>
                <a:ea typeface="Times New Roman"/>
                <a:cs typeface="Times New Roman"/>
                <a:sym typeface="Times New Roman"/>
              </a:rPr>
              <a:t> and talk</a:t>
            </a:r>
            <a:r>
              <a:rPr lang="en-US" sz="1100" baseline="0" dirty="0" smtClean="0">
                <a:solidFill>
                  <a:schemeClr val="dk1"/>
                </a:solidFill>
                <a:latin typeface="Times New Roman"/>
                <a:ea typeface="Times New Roman"/>
                <a:cs typeface="Times New Roman"/>
                <a:sym typeface="Times New Roman"/>
              </a:rPr>
              <a:t> with </a:t>
            </a:r>
            <a:r>
              <a:rPr lang="en-US" sz="1100" dirty="0" smtClean="0">
                <a:solidFill>
                  <a:schemeClr val="dk1"/>
                </a:solidFill>
                <a:latin typeface="Times New Roman"/>
                <a:ea typeface="Times New Roman"/>
                <a:cs typeface="Times New Roman"/>
                <a:sym typeface="Times New Roman"/>
              </a:rPr>
              <a:t>a partner or group about the information being displayed. </a:t>
            </a:r>
          </a:p>
          <a:p>
            <a:pPr marL="0" lvl="0" indent="0" algn="l" rtl="0">
              <a:spcBef>
                <a:spcPts val="0"/>
              </a:spcBef>
              <a:spcAft>
                <a:spcPts val="0"/>
              </a:spcAft>
              <a:buNone/>
            </a:pPr>
            <a:endParaRPr lang="en-US" sz="1100" dirty="0" smtClean="0">
              <a:solidFill>
                <a:schemeClr val="dk1"/>
              </a:solidFill>
              <a:latin typeface="Times New Roman"/>
              <a:cs typeface="Times New Roman"/>
              <a:sym typeface="Times New Roman"/>
            </a:endParaRPr>
          </a:p>
          <a:p>
            <a:pPr marL="0" lvl="0" indent="0" algn="l" rtl="0">
              <a:spcBef>
                <a:spcPts val="0"/>
              </a:spcBef>
              <a:spcAft>
                <a:spcPts val="0"/>
              </a:spcAft>
              <a:buNone/>
            </a:pPr>
            <a:r>
              <a:rPr lang="en-US" sz="1100" dirty="0" smtClean="0">
                <a:solidFill>
                  <a:schemeClr val="dk1"/>
                </a:solidFill>
                <a:latin typeface="Times New Roman"/>
                <a:cs typeface="Times New Roman"/>
                <a:sym typeface="Times New Roman"/>
              </a:rPr>
              <a:t>Encourage</a:t>
            </a:r>
            <a:r>
              <a:rPr lang="en-US" sz="1100" baseline="0" dirty="0" smtClean="0">
                <a:solidFill>
                  <a:schemeClr val="dk1"/>
                </a:solidFill>
                <a:latin typeface="Times New Roman"/>
                <a:cs typeface="Times New Roman"/>
                <a:sym typeface="Times New Roman"/>
              </a:rPr>
              <a:t> prompts:</a:t>
            </a:r>
          </a:p>
          <a:p>
            <a:pPr marL="171450" lvl="0" indent="-171450" algn="l" rtl="0">
              <a:spcBef>
                <a:spcPts val="0"/>
              </a:spcBef>
              <a:spcAft>
                <a:spcPts val="0"/>
              </a:spcAft>
              <a:buFontTx/>
              <a:buChar char="-"/>
            </a:pPr>
            <a:r>
              <a:rPr lang="en-US" sz="1100" baseline="0" dirty="0" smtClean="0">
                <a:solidFill>
                  <a:schemeClr val="dk1"/>
                </a:solidFill>
                <a:latin typeface="Times New Roman"/>
                <a:cs typeface="Times New Roman"/>
                <a:sym typeface="Times New Roman"/>
              </a:rPr>
              <a:t>What stood out to you in this article?</a:t>
            </a:r>
            <a:endParaRPr lang="en-US" sz="1100" b="0" i="0" u="none" strike="noStrike" cap="none" baseline="0" dirty="0" smtClean="0">
              <a:solidFill>
                <a:schemeClr val="tx1"/>
              </a:solidFill>
              <a:latin typeface="Arial"/>
              <a:ea typeface="Arial"/>
              <a:cs typeface="Arial"/>
              <a:sym typeface="Times New Roman"/>
            </a:endParaRPr>
          </a:p>
          <a:p>
            <a:pPr marL="171450" lvl="0" indent="-171450" algn="l" rtl="0">
              <a:spcBef>
                <a:spcPts val="0"/>
              </a:spcBef>
              <a:spcAft>
                <a:spcPts val="0"/>
              </a:spcAft>
              <a:buFontTx/>
              <a:buChar char="-"/>
            </a:pPr>
            <a:r>
              <a:rPr lang="en-US" sz="1100" b="1" baseline="0" dirty="0" smtClean="0">
                <a:solidFill>
                  <a:schemeClr val="dk1"/>
                </a:solidFill>
                <a:latin typeface="Times New Roman"/>
                <a:cs typeface="Times New Roman"/>
                <a:sym typeface="Times New Roman"/>
              </a:rPr>
              <a:t>When you look at this image and you see what the Unicorn Milk looks like, how can this be misleading to youth? </a:t>
            </a:r>
          </a:p>
          <a:p>
            <a:pPr marL="171450" lvl="0" indent="-171450" algn="l" rtl="0">
              <a:spcBef>
                <a:spcPts val="0"/>
              </a:spcBef>
              <a:spcAft>
                <a:spcPts val="0"/>
              </a:spcAft>
              <a:buFontTx/>
              <a:buChar char="-"/>
            </a:pPr>
            <a:r>
              <a:rPr lang="en-US" sz="1100" b="1" baseline="0" dirty="0" smtClean="0">
                <a:solidFill>
                  <a:schemeClr val="dk1"/>
                </a:solidFill>
                <a:latin typeface="Times New Roman"/>
                <a:cs typeface="Times New Roman"/>
                <a:sym typeface="Times New Roman"/>
              </a:rPr>
              <a:t>What are the dangers of marketing this type of product to youth? </a:t>
            </a:r>
          </a:p>
          <a:p>
            <a:pPr marL="171450" lvl="0" indent="-171450" algn="l" rtl="0">
              <a:spcBef>
                <a:spcPts val="0"/>
              </a:spcBef>
              <a:spcAft>
                <a:spcPts val="0"/>
              </a:spcAft>
              <a:buFontTx/>
              <a:buChar char="-"/>
            </a:pPr>
            <a:r>
              <a:rPr lang="en-US" sz="1100" b="1" baseline="0" dirty="0" smtClean="0">
                <a:solidFill>
                  <a:schemeClr val="dk1"/>
                </a:solidFill>
                <a:latin typeface="Times New Roman"/>
                <a:cs typeface="Times New Roman"/>
                <a:sym typeface="Times New Roman"/>
              </a:rPr>
              <a:t>How is the byline </a:t>
            </a:r>
            <a:r>
              <a:rPr lang="en-US" sz="1100" b="0" baseline="0" dirty="0" smtClean="0">
                <a:solidFill>
                  <a:schemeClr val="dk1"/>
                </a:solidFill>
                <a:latin typeface="Times New Roman"/>
                <a:cs typeface="Times New Roman"/>
                <a:sym typeface="Times New Roman"/>
              </a:rPr>
              <a:t>(Manufacturer considers changing label, but says it was not intended to attract children)</a:t>
            </a:r>
            <a:r>
              <a:rPr lang="en-US" sz="1100" b="1" baseline="0" dirty="0" smtClean="0">
                <a:solidFill>
                  <a:schemeClr val="dk1"/>
                </a:solidFill>
                <a:latin typeface="Times New Roman"/>
                <a:cs typeface="Times New Roman"/>
                <a:sym typeface="Times New Roman"/>
              </a:rPr>
              <a:t> inadvertently targeted towards children? </a:t>
            </a:r>
            <a:endParaRPr lang="en-CA" sz="1100" b="0" i="0" u="none" strike="noStrike" cap="none" dirty="0" smtClean="0">
              <a:solidFill>
                <a:srgbClr val="000000"/>
              </a:solidFill>
              <a:latin typeface="Arial"/>
              <a:ea typeface="Calibri"/>
              <a:cs typeface="Calibri"/>
              <a:sym typeface="Calibri"/>
            </a:endParaRPr>
          </a:p>
          <a:p>
            <a:pPr marL="0" lvl="0" indent="0" algn="l" rtl="0">
              <a:spcBef>
                <a:spcPts val="0"/>
              </a:spcBef>
              <a:spcAft>
                <a:spcPts val="0"/>
              </a:spcAft>
              <a:buFontTx/>
              <a:buNone/>
            </a:pPr>
            <a:endParaRPr lang="en-US" sz="1100" b="0" i="1" baseline="0" dirty="0" smtClean="0">
              <a:solidFill>
                <a:schemeClr val="dk1"/>
              </a:solidFill>
              <a:latin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CA" b="1" dirty="0" smtClean="0"/>
              <a:t>Reference</a:t>
            </a:r>
            <a:r>
              <a:rPr lang="en-CA" dirty="0" smtClean="0"/>
              <a:t>:</a:t>
            </a:r>
            <a:r>
              <a:rPr lang="en-CA" baseline="0" dirty="0" smtClean="0"/>
              <a:t> </a:t>
            </a:r>
            <a:r>
              <a:rPr lang="en-CA" baseline="0" dirty="0" err="1" smtClean="0"/>
              <a:t>Pruss</a:t>
            </a:r>
            <a:r>
              <a:rPr lang="en-CA" baseline="0" dirty="0" smtClean="0"/>
              <a:t>, V. (2017, May 30). </a:t>
            </a:r>
            <a:r>
              <a:rPr lang="en-CA" baseline="0" dirty="0" err="1" smtClean="0"/>
              <a:t>CBC</a:t>
            </a:r>
            <a:r>
              <a:rPr lang="en-CA" baseline="0" dirty="0" smtClean="0"/>
              <a:t> News: 9-year-old sent to hospital after drinking ‘Unicorn Milk’ e-cigarette fluid. https://www.cbc.ca/news/canada/new-brunswick/unicorn-milk-vapour-e-cigarettes-1.4137455 </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CA"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CA" b="1" dirty="0" smtClean="0"/>
              <a:t>Image</a:t>
            </a:r>
            <a:r>
              <a:rPr lang="en-CA" b="1" baseline="0" dirty="0" smtClean="0"/>
              <a:t> from </a:t>
            </a:r>
            <a:r>
              <a:rPr lang="en-CA" b="1" baseline="0" dirty="0" err="1" smtClean="0"/>
              <a:t>Canva</a:t>
            </a: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CA" baseline="0"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f8d69a370a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f8d69a370a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200"/>
              <a:buFont typeface="Calibri"/>
              <a:buChar char="-"/>
            </a:pPr>
            <a:r>
              <a:rPr lang="en-US" sz="1100" b="0" i="0" u="none" strike="noStrike" cap="none" dirty="0" smtClean="0">
                <a:solidFill>
                  <a:schemeClr val="dk1"/>
                </a:solidFill>
                <a:latin typeface="Arial"/>
                <a:ea typeface="Calibri"/>
                <a:cs typeface="Calibri"/>
                <a:sym typeface="Calibri"/>
              </a:rPr>
              <a:t>Some would say it is just water </a:t>
            </a:r>
            <a:r>
              <a:rPr lang="en-US" sz="1100" b="0" i="0" u="none" strike="noStrike" cap="none" dirty="0" err="1" smtClean="0">
                <a:solidFill>
                  <a:schemeClr val="dk1"/>
                </a:solidFill>
                <a:latin typeface="Arial"/>
                <a:ea typeface="Calibri"/>
                <a:cs typeface="Calibri"/>
                <a:sym typeface="Calibri"/>
              </a:rPr>
              <a:t>vapour</a:t>
            </a:r>
            <a:r>
              <a:rPr lang="en-US" sz="1100" b="0" i="0" u="none" strike="noStrike" cap="none" dirty="0" smtClean="0">
                <a:solidFill>
                  <a:schemeClr val="dk1"/>
                </a:solidFill>
                <a:latin typeface="Arial"/>
                <a:ea typeface="Calibri"/>
                <a:cs typeface="Calibri"/>
                <a:sym typeface="Calibri"/>
              </a:rPr>
              <a:t>, but it’s not. Youth think its safer and harmless. Safer than cigarettes doesn’t mean safe.</a:t>
            </a:r>
          </a:p>
          <a:p>
            <a:pPr marL="171450" lvl="0" indent="-171450" algn="l" rtl="0">
              <a:spcBef>
                <a:spcPts val="0"/>
              </a:spcBef>
              <a:spcAft>
                <a:spcPts val="0"/>
              </a:spcAft>
              <a:buClr>
                <a:schemeClr val="dk1"/>
              </a:buClr>
              <a:buSzPts val="1200"/>
              <a:buFont typeface="Calibri"/>
              <a:buChar char="-"/>
            </a:pPr>
            <a:r>
              <a:rPr lang="en-US" sz="1100" b="0" i="0" u="none" strike="noStrike" cap="none" dirty="0" smtClean="0">
                <a:solidFill>
                  <a:schemeClr val="dk1"/>
                </a:solidFill>
                <a:latin typeface="Arial"/>
                <a:ea typeface="Calibri"/>
                <a:cs typeface="Calibri"/>
                <a:sym typeface="Calibri"/>
              </a:rPr>
              <a:t>May act as a gateway to tobacco and other drugs… causing addiction</a:t>
            </a:r>
            <a:endParaRPr lang="en-CA" sz="1100" b="0" i="0" u="none" strike="noStrike" cap="none" baseline="0" dirty="0" smtClean="0">
              <a:solidFill>
                <a:srgbClr val="000000"/>
              </a:solidFill>
              <a:latin typeface="Arial"/>
              <a:ea typeface="Calibri"/>
              <a:cs typeface="Arial"/>
              <a:sym typeface="Arial"/>
            </a:endParaRPr>
          </a:p>
          <a:p>
            <a:pPr marL="171450" lvl="0" indent="-171450" algn="l" rtl="0">
              <a:spcBef>
                <a:spcPts val="0"/>
              </a:spcBef>
              <a:spcAft>
                <a:spcPts val="0"/>
              </a:spcAft>
              <a:buClr>
                <a:schemeClr val="dk1"/>
              </a:buClr>
              <a:buSzPts val="1200"/>
              <a:buFont typeface="Calibri"/>
              <a:buChar char="-"/>
            </a:pPr>
            <a:r>
              <a:rPr lang="en-CA" sz="1100" b="0" i="0" u="none" strike="noStrike" cap="none" baseline="0" dirty="0" smtClean="0">
                <a:solidFill>
                  <a:srgbClr val="000000"/>
                </a:solidFill>
                <a:latin typeface="Arial"/>
                <a:cs typeface="Arial"/>
                <a:sym typeface="Arial"/>
              </a:rPr>
              <a:t>Defective e-cigarette batteries have cause fires and explosions, some of which have resulted in serious injuries. Also, acute nicotine exposure can be toxic. Children and adults have been poisoned by swallowing, breathing, or absorbing e-cigarette liquid through their skin, eyes, or ingestion.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Calibri"/>
              <a:buChar char="-"/>
              <a:tabLst/>
              <a:defRPr/>
            </a:pPr>
            <a:r>
              <a:rPr lang="en-US" sz="1100" b="0" i="0" u="none" strike="noStrike" cap="none" dirty="0" smtClean="0">
                <a:solidFill>
                  <a:schemeClr val="dk1"/>
                </a:solidFill>
                <a:latin typeface="Arial"/>
                <a:ea typeface="Calibri"/>
                <a:cs typeface="Calibri"/>
                <a:sym typeface="Calibri"/>
              </a:rPr>
              <a:t>We are seeing people vaping in areas where smoking is not permitted, reversing the progress of tobacco control</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Calibri"/>
              <a:buChar char="-"/>
              <a:tabLst/>
              <a:defRPr/>
            </a:pPr>
            <a:endParaRPr lang="en-US" dirty="0" smtClean="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1" dirty="0" smtClean="0"/>
              <a:t>Reference</a:t>
            </a:r>
            <a:r>
              <a:rPr lang="en-US" dirty="0" smtClean="0"/>
              <a:t>: </a:t>
            </a:r>
            <a:r>
              <a:rPr lang="en-US" sz="1100" baseline="0" dirty="0" smtClean="0"/>
              <a:t>Centers for Disease Control and Prevention (CDC). (2021, September 20). About electronic cigarettes (e-cigarettes). https://www.cdc.gov/tobacco/basic_information/e-cigarettes/about-e-cigarettes.html </a:t>
            </a:r>
            <a:endParaRPr lang="en-US" sz="1100" dirty="0" smtClean="0"/>
          </a:p>
          <a:p>
            <a:pPr marL="0" lvl="0" indent="0" algn="l" rtl="0">
              <a:spcBef>
                <a:spcPts val="0"/>
              </a:spcBef>
              <a:spcAft>
                <a:spcPts val="0"/>
              </a:spcAft>
              <a:buClr>
                <a:schemeClr val="dk1"/>
              </a:buClr>
              <a:buSzPts val="1200"/>
              <a:buFont typeface="Calibri"/>
              <a:buNone/>
            </a:pPr>
            <a:endParaRPr lang="en-US" dirty="0" smtClean="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100" b="1" i="0" u="none" strike="noStrike" cap="none" baseline="0" dirty="0" smtClean="0">
                <a:solidFill>
                  <a:schemeClr val="dk1"/>
                </a:solidFill>
                <a:latin typeface="Arial"/>
                <a:ea typeface="Calibri"/>
                <a:cs typeface="Calibri"/>
                <a:sym typeface="Calibri"/>
              </a:rPr>
              <a:t>Image from </a:t>
            </a:r>
            <a:r>
              <a:rPr lang="en-US" sz="1100" b="1" i="0" u="none" strike="noStrike" cap="none" baseline="0" dirty="0" err="1" smtClean="0">
                <a:solidFill>
                  <a:schemeClr val="dk1"/>
                </a:solidFill>
                <a:latin typeface="Arial"/>
                <a:ea typeface="Calibri"/>
                <a:cs typeface="Calibri"/>
                <a:sym typeface="Calibri"/>
              </a:rPr>
              <a:t>Canva</a:t>
            </a:r>
            <a:endParaRPr lang="en-US" sz="1100" b="1" i="0" u="none" strike="noStrike" cap="none" dirty="0" smtClean="0">
              <a:solidFill>
                <a:schemeClr val="dk1"/>
              </a:solidFill>
              <a:latin typeface="Arial"/>
              <a:ea typeface="Calibri"/>
              <a:cs typeface="Calibri"/>
              <a:sym typeface="Calibri"/>
            </a:endParaRPr>
          </a:p>
        </p:txBody>
      </p:sp>
    </p:spTree>
    <p:extLst>
      <p:ext uri="{BB962C8B-B14F-4D97-AF65-F5344CB8AC3E}">
        <p14:creationId xmlns:p14="http://schemas.microsoft.com/office/powerpoint/2010/main" val="31140541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f8d69a370a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f8d69a370a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sz="1100" b="1" i="0" u="none" strike="noStrike" cap="none" dirty="0" smtClean="0">
                <a:solidFill>
                  <a:schemeClr val="dk1"/>
                </a:solidFill>
                <a:latin typeface="Arial"/>
                <a:ea typeface="Calibri"/>
                <a:cs typeface="Calibri"/>
                <a:sym typeface="Calibri"/>
              </a:rPr>
              <a:t>NO possession law </a:t>
            </a:r>
            <a:r>
              <a:rPr lang="en-US" sz="1100" b="0" i="0" u="none" strike="noStrike" cap="none" dirty="0" smtClean="0">
                <a:solidFill>
                  <a:schemeClr val="dk1"/>
                </a:solidFill>
                <a:latin typeface="Arial"/>
                <a:ea typeface="Calibri"/>
                <a:cs typeface="Calibri"/>
                <a:sym typeface="Calibri"/>
              </a:rPr>
              <a:t>exists for tobacco and e-cigarettes 🡪 </a:t>
            </a:r>
            <a:r>
              <a:rPr lang="en-US" sz="1100" b="1" i="0" u="none" strike="noStrike" cap="none" dirty="0" smtClean="0">
                <a:solidFill>
                  <a:schemeClr val="dk1"/>
                </a:solidFill>
                <a:latin typeface="Arial"/>
                <a:ea typeface="Calibri"/>
                <a:cs typeface="Calibri"/>
                <a:sym typeface="Calibri"/>
              </a:rPr>
              <a:t>only to be shared with staff and parents**)</a:t>
            </a:r>
          </a:p>
          <a:p>
            <a:pPr marL="0" lvl="0" indent="0" algn="l" rtl="0">
              <a:spcBef>
                <a:spcPts val="0"/>
              </a:spcBef>
              <a:spcAft>
                <a:spcPts val="0"/>
              </a:spcAft>
              <a:buClr>
                <a:schemeClr val="dk1"/>
              </a:buClr>
              <a:buFont typeface="Arial"/>
              <a:buNone/>
            </a:pPr>
            <a:endParaRPr lang="en-US" sz="1100" b="0" i="0" u="none" strike="noStrike" cap="none" dirty="0" smtClean="0">
              <a:solidFill>
                <a:schemeClr val="dk1"/>
              </a:solidFill>
              <a:latin typeface="Arial"/>
              <a:ea typeface="Calibri"/>
              <a:cs typeface="Calibri"/>
              <a:sym typeface="Calibri"/>
            </a:endParaRPr>
          </a:p>
          <a:p>
            <a:pPr marL="0" lvl="0" indent="0" algn="l" rtl="0">
              <a:spcBef>
                <a:spcPts val="0"/>
              </a:spcBef>
              <a:spcAft>
                <a:spcPts val="0"/>
              </a:spcAft>
              <a:buClr>
                <a:schemeClr val="dk1"/>
              </a:buClr>
              <a:buFont typeface="Arial"/>
              <a:buNone/>
            </a:pPr>
            <a:r>
              <a:rPr lang="en-US" sz="1100" b="0" i="0" u="none" strike="noStrike" cap="none" dirty="0" smtClean="0">
                <a:solidFill>
                  <a:schemeClr val="dk1"/>
                </a:solidFill>
                <a:latin typeface="Arial"/>
                <a:ea typeface="Calibri"/>
                <a:cs typeface="Calibri"/>
                <a:sym typeface="Calibri"/>
              </a:rPr>
              <a:t>In Ontario, e-cigarettes, tobacco and cannabis are all controlled under the Smoke Free Ontario Act. </a:t>
            </a:r>
          </a:p>
          <a:p>
            <a:pPr marL="0" lvl="0" indent="0" algn="l" rtl="0">
              <a:spcBef>
                <a:spcPts val="0"/>
              </a:spcBef>
              <a:spcAft>
                <a:spcPts val="0"/>
              </a:spcAft>
              <a:buClr>
                <a:schemeClr val="dk1"/>
              </a:buClr>
              <a:buFont typeface="Arial"/>
              <a:buNone/>
            </a:pPr>
            <a:endParaRPr lang="en-US" sz="1100" b="0" i="0" u="none" strike="noStrike" cap="none" dirty="0" smtClean="0">
              <a:solidFill>
                <a:schemeClr val="dk1"/>
              </a:solidFill>
              <a:latin typeface="Arial"/>
              <a:ea typeface="Calibri"/>
              <a:cs typeface="Calibri"/>
              <a:sym typeface="Calibri"/>
            </a:endParaRPr>
          </a:p>
          <a:p>
            <a:pPr marL="0" lvl="0" indent="0" algn="l" rtl="0">
              <a:spcBef>
                <a:spcPts val="0"/>
              </a:spcBef>
              <a:spcAft>
                <a:spcPts val="0"/>
              </a:spcAft>
              <a:buClr>
                <a:schemeClr val="dk1"/>
              </a:buClr>
              <a:buFont typeface="Arial"/>
              <a:buNone/>
            </a:pPr>
            <a:r>
              <a:rPr lang="en-US" sz="1100" b="0" i="0" u="none" strike="noStrike" cap="none" dirty="0" smtClean="0">
                <a:solidFill>
                  <a:schemeClr val="dk1"/>
                </a:solidFill>
                <a:latin typeface="Arial"/>
                <a:ea typeface="Calibri"/>
                <a:cs typeface="Calibri"/>
                <a:sym typeface="Calibri"/>
              </a:rPr>
              <a:t>Under this legislation, vaping is prohibited on school property and an additional 20m from the school perimeter. </a:t>
            </a:r>
          </a:p>
          <a:p>
            <a:pPr marL="0" lvl="0" indent="0" algn="l" rtl="0">
              <a:spcBef>
                <a:spcPts val="0"/>
              </a:spcBef>
              <a:spcAft>
                <a:spcPts val="0"/>
              </a:spcAft>
              <a:buClr>
                <a:schemeClr val="dk1"/>
              </a:buClr>
              <a:buFont typeface="Arial"/>
              <a:buNone/>
            </a:pPr>
            <a:r>
              <a:rPr lang="en-US" sz="1100" b="0" i="0" u="none" strike="noStrike" cap="none" dirty="0" smtClean="0">
                <a:solidFill>
                  <a:schemeClr val="dk1"/>
                </a:solidFill>
                <a:latin typeface="Arial"/>
                <a:ea typeface="Calibri"/>
                <a:cs typeface="Calibri"/>
                <a:sym typeface="Calibri"/>
              </a:rPr>
              <a:t> </a:t>
            </a:r>
          </a:p>
          <a:p>
            <a:pPr marL="0" lvl="0" indent="0" algn="l" rtl="0">
              <a:spcBef>
                <a:spcPts val="0"/>
              </a:spcBef>
              <a:spcAft>
                <a:spcPts val="0"/>
              </a:spcAft>
              <a:buClr>
                <a:schemeClr val="dk1"/>
              </a:buClr>
              <a:buFont typeface="Arial"/>
              <a:buNone/>
            </a:pPr>
            <a:r>
              <a:rPr lang="en-US" sz="1100" b="0" i="0" u="none" strike="noStrike" cap="none" dirty="0" smtClean="0">
                <a:solidFill>
                  <a:schemeClr val="dk1"/>
                </a:solidFill>
                <a:latin typeface="Arial"/>
                <a:ea typeface="Calibri"/>
                <a:cs typeface="Calibri"/>
                <a:sym typeface="Calibri"/>
              </a:rPr>
              <a:t>Those who break this law can be charged with a $305 fine for the first offence (this can increase for multiple offences). </a:t>
            </a:r>
          </a:p>
          <a:p>
            <a:pPr marL="0" lvl="0" indent="0" algn="l" rtl="0">
              <a:spcBef>
                <a:spcPts val="0"/>
              </a:spcBef>
              <a:spcAft>
                <a:spcPts val="0"/>
              </a:spcAft>
              <a:buClr>
                <a:schemeClr val="dk1"/>
              </a:buClr>
              <a:buFont typeface="Arial"/>
              <a:buNone/>
            </a:pPr>
            <a:endParaRPr lang="en-US" sz="1100" b="0" i="0" u="none" strike="noStrike" cap="none" dirty="0" smtClean="0">
              <a:solidFill>
                <a:schemeClr val="dk1"/>
              </a:solidFill>
              <a:latin typeface="Arial"/>
              <a:ea typeface="Calibri"/>
              <a:cs typeface="Calibri"/>
              <a:sym typeface="Calibri"/>
            </a:endParaRPr>
          </a:p>
          <a:p>
            <a:pPr marL="0" lvl="0" indent="0" algn="l" rtl="0">
              <a:spcBef>
                <a:spcPts val="0"/>
              </a:spcBef>
              <a:spcAft>
                <a:spcPts val="0"/>
              </a:spcAft>
              <a:buClr>
                <a:schemeClr val="dk1"/>
              </a:buClr>
              <a:buFont typeface="Arial"/>
              <a:buNone/>
            </a:pPr>
            <a:r>
              <a:rPr lang="en-US" sz="1100" b="0" i="0" u="none" strike="noStrike" cap="none" dirty="0" smtClean="0">
                <a:solidFill>
                  <a:schemeClr val="dk1"/>
                </a:solidFill>
                <a:latin typeface="Arial"/>
                <a:ea typeface="Calibri"/>
                <a:cs typeface="Calibri"/>
                <a:sym typeface="Calibri"/>
              </a:rPr>
              <a:t>In terms of sale and supply, Niagara Region Public Health is responsible for the day-to-day enforcement of the </a:t>
            </a:r>
            <a:r>
              <a:rPr lang="en-US" sz="1100" b="0" i="0" u="none" strike="noStrike" cap="none" dirty="0" err="1" smtClean="0">
                <a:solidFill>
                  <a:schemeClr val="dk1"/>
                </a:solidFill>
                <a:latin typeface="Arial"/>
                <a:ea typeface="Calibri"/>
                <a:cs typeface="Calibri"/>
                <a:sym typeface="Calibri"/>
              </a:rPr>
              <a:t>SFOA</a:t>
            </a:r>
            <a:r>
              <a:rPr lang="en-US" sz="1100" b="0" i="0" u="none" strike="noStrike" cap="none" dirty="0" smtClean="0">
                <a:solidFill>
                  <a:schemeClr val="dk1"/>
                </a:solidFill>
                <a:latin typeface="Arial"/>
                <a:ea typeface="Calibri"/>
                <a:cs typeface="Calibri"/>
                <a:sym typeface="Calibri"/>
              </a:rPr>
              <a:t>. This includes obtaining compliance through education and awareness to ensure that business owners are aware of the laws that apply to them. </a:t>
            </a:r>
          </a:p>
          <a:p>
            <a:pPr marL="0" lvl="0" indent="0" algn="l" rtl="0">
              <a:spcBef>
                <a:spcPts val="0"/>
              </a:spcBef>
              <a:spcAft>
                <a:spcPts val="0"/>
              </a:spcAft>
              <a:buClr>
                <a:schemeClr val="dk1"/>
              </a:buClr>
              <a:buFont typeface="Arial"/>
              <a:buNone/>
            </a:pPr>
            <a:r>
              <a:rPr lang="en-US" sz="1100" b="0" i="0" u="none" strike="noStrike" cap="none" dirty="0" smtClean="0">
                <a:solidFill>
                  <a:schemeClr val="dk1"/>
                </a:solidFill>
                <a:latin typeface="Arial"/>
                <a:ea typeface="Calibri"/>
                <a:cs typeface="Calibri"/>
                <a:sym typeface="Calibri"/>
              </a:rPr>
              <a:t> </a:t>
            </a:r>
          </a:p>
          <a:p>
            <a:pPr marL="0" lvl="0" indent="0" algn="l" rtl="0">
              <a:spcBef>
                <a:spcPts val="0"/>
              </a:spcBef>
              <a:spcAft>
                <a:spcPts val="0"/>
              </a:spcAft>
              <a:buClr>
                <a:schemeClr val="dk1"/>
              </a:buClr>
              <a:buFont typeface="Arial"/>
              <a:buNone/>
            </a:pPr>
            <a:r>
              <a:rPr lang="en-US" sz="1100" b="0" i="0" u="none" strike="noStrike" cap="none" dirty="0" smtClean="0">
                <a:solidFill>
                  <a:schemeClr val="dk1"/>
                </a:solidFill>
                <a:latin typeface="Arial"/>
                <a:ea typeface="Calibri"/>
                <a:cs typeface="Calibri"/>
                <a:sym typeface="Calibri"/>
              </a:rPr>
              <a:t>Officers from Niagara Region Public Health conduct regular inspections of retailers to ensure compliance with the </a:t>
            </a:r>
            <a:r>
              <a:rPr lang="en-US" sz="1100" b="0" i="0" u="none" strike="noStrike" cap="none" dirty="0" err="1" smtClean="0">
                <a:solidFill>
                  <a:schemeClr val="dk1"/>
                </a:solidFill>
                <a:latin typeface="Arial"/>
                <a:ea typeface="Calibri"/>
                <a:cs typeface="Calibri"/>
                <a:sym typeface="Calibri"/>
              </a:rPr>
              <a:t>SFOA</a:t>
            </a:r>
            <a:r>
              <a:rPr lang="en-US" sz="1100" b="0" i="0" u="none" strike="noStrike" cap="none" dirty="0" smtClean="0">
                <a:solidFill>
                  <a:schemeClr val="dk1"/>
                </a:solidFill>
                <a:latin typeface="Arial"/>
                <a:ea typeface="Calibri"/>
                <a:cs typeface="Calibri"/>
                <a:sym typeface="Calibri"/>
              </a:rPr>
              <a:t>. Officers conduct “test shopping” to test a retailers willingness to sell an electronic cigarette device to a person who is less than 19 years old. </a:t>
            </a:r>
          </a:p>
          <a:p>
            <a:pPr marL="0" lvl="0" indent="0" algn="l" rtl="0">
              <a:spcBef>
                <a:spcPts val="0"/>
              </a:spcBef>
              <a:spcAft>
                <a:spcPts val="0"/>
              </a:spcAft>
              <a:buClr>
                <a:schemeClr val="dk1"/>
              </a:buClr>
              <a:buFont typeface="Arial"/>
              <a:buNone/>
            </a:pPr>
            <a:r>
              <a:rPr lang="en-US" sz="1100" b="0" i="0" u="none" strike="noStrike" cap="none" dirty="0" smtClean="0">
                <a:solidFill>
                  <a:schemeClr val="dk1"/>
                </a:solidFill>
                <a:latin typeface="Arial"/>
                <a:ea typeface="Calibri"/>
                <a:cs typeface="Calibri"/>
                <a:sym typeface="Calibri"/>
              </a:rPr>
              <a:t> </a:t>
            </a:r>
          </a:p>
          <a:p>
            <a:pPr marL="0" lvl="0" indent="0" algn="l" rtl="0">
              <a:spcBef>
                <a:spcPts val="0"/>
              </a:spcBef>
              <a:spcAft>
                <a:spcPts val="0"/>
              </a:spcAft>
              <a:buClr>
                <a:schemeClr val="dk1"/>
              </a:buClr>
              <a:buFont typeface="Arial"/>
              <a:buNone/>
            </a:pPr>
            <a:r>
              <a:rPr lang="en-US" sz="1100" b="0" i="0" u="none" strike="noStrike" cap="none" dirty="0" smtClean="0">
                <a:solidFill>
                  <a:schemeClr val="dk1"/>
                </a:solidFill>
                <a:latin typeface="Arial"/>
                <a:ea typeface="Calibri"/>
                <a:cs typeface="Calibri"/>
                <a:sym typeface="Calibri"/>
              </a:rPr>
              <a:t>A person who sells or supplies an e-cigarette device to a person under 19, may be subjected to a fine of $490.00. (Includes retailers, adults or youth supplying to those under 19 years)</a:t>
            </a:r>
          </a:p>
          <a:p>
            <a:pPr marL="0" lvl="0" indent="0" algn="l" rtl="0">
              <a:spcBef>
                <a:spcPts val="0"/>
              </a:spcBef>
              <a:spcAft>
                <a:spcPts val="0"/>
              </a:spcAft>
              <a:buClr>
                <a:schemeClr val="dk1"/>
              </a:buClr>
              <a:buFont typeface="Arial"/>
              <a:buNone/>
            </a:pPr>
            <a:endParaRPr lang="en-US" sz="1100" b="0" i="0" u="none" strike="noStrike" cap="none" dirty="0" smtClean="0">
              <a:solidFill>
                <a:schemeClr val="dk1"/>
              </a:solidFill>
              <a:latin typeface="Arial"/>
              <a:ea typeface="Calibri"/>
              <a:cs typeface="Calibri"/>
              <a:sym typeface="Calibri"/>
            </a:endParaRPr>
          </a:p>
          <a:p>
            <a:pPr marL="0" lvl="0" indent="0" algn="l" rtl="0">
              <a:spcBef>
                <a:spcPts val="0"/>
              </a:spcBef>
              <a:spcAft>
                <a:spcPts val="0"/>
              </a:spcAft>
              <a:buClr>
                <a:schemeClr val="dk1"/>
              </a:buClr>
              <a:buFont typeface="Arial"/>
              <a:buNone/>
            </a:pPr>
            <a:r>
              <a:rPr lang="en-US" sz="1100" b="0" i="0" u="none" strike="noStrike" cap="none" dirty="0" smtClean="0">
                <a:solidFill>
                  <a:schemeClr val="dk1"/>
                </a:solidFill>
                <a:latin typeface="Arial"/>
                <a:ea typeface="Calibri"/>
                <a:cs typeface="Calibri"/>
                <a:sym typeface="Calibri"/>
              </a:rPr>
              <a:t>See Health Canada for more information</a:t>
            </a:r>
          </a:p>
          <a:p>
            <a:pPr marL="0" lvl="0" indent="0" algn="l" rtl="0">
              <a:spcBef>
                <a:spcPts val="0"/>
              </a:spcBef>
              <a:spcAft>
                <a:spcPts val="0"/>
              </a:spcAft>
              <a:buClr>
                <a:schemeClr val="dk1"/>
              </a:buClr>
              <a:buFont typeface="Arial"/>
              <a:buNone/>
            </a:pPr>
            <a:r>
              <a:rPr lang="en-US" sz="1100" b="0" i="0" u="none" strike="noStrike" cap="none" dirty="0" smtClean="0">
                <a:solidFill>
                  <a:schemeClr val="dk1"/>
                </a:solidFill>
                <a:latin typeface="Arial"/>
                <a:ea typeface="Calibri"/>
                <a:cs typeface="Calibri"/>
                <a:sym typeface="Calibri"/>
              </a:rPr>
              <a:t>https://www.canada.ca/en/health-canada/services/smoking-tobacco/vaping.html</a:t>
            </a:r>
          </a:p>
          <a:p>
            <a:pPr marL="0" lvl="0" indent="0" algn="l" rtl="0">
              <a:spcBef>
                <a:spcPts val="0"/>
              </a:spcBef>
              <a:spcAft>
                <a:spcPts val="0"/>
              </a:spcAft>
              <a:buClr>
                <a:schemeClr val="dk1"/>
              </a:buClr>
              <a:buFont typeface="Arial"/>
              <a:buNone/>
            </a:pPr>
            <a:endParaRPr lang="en-US" sz="1100" b="1" i="0" u="none" strike="noStrike" cap="none" dirty="0" smtClean="0">
              <a:solidFill>
                <a:schemeClr val="dk1"/>
              </a:solidFill>
              <a:latin typeface="Arial"/>
              <a:ea typeface="Calibri"/>
              <a:cs typeface="Calibri"/>
              <a:sym typeface="Calibri"/>
            </a:endParaRPr>
          </a:p>
          <a:p>
            <a:pPr marL="0" lvl="0" indent="0" algn="l" rtl="0">
              <a:spcBef>
                <a:spcPts val="0"/>
              </a:spcBef>
              <a:spcAft>
                <a:spcPts val="0"/>
              </a:spcAft>
              <a:buClr>
                <a:schemeClr val="dk1"/>
              </a:buClr>
              <a:buFont typeface="Arial"/>
              <a:buNone/>
            </a:pPr>
            <a:r>
              <a:rPr lang="en-US" sz="1100" b="1" i="0" u="none" strike="noStrike" cap="none" dirty="0" smtClean="0">
                <a:solidFill>
                  <a:schemeClr val="dk1"/>
                </a:solidFill>
                <a:latin typeface="Arial"/>
                <a:ea typeface="Calibri"/>
                <a:cs typeface="Calibri"/>
                <a:sym typeface="Calibri"/>
              </a:rPr>
              <a:t>***Ask the principal for any school-specific disciplinary measures in terms of suspensions or expulsions***</a:t>
            </a:r>
          </a:p>
          <a:p>
            <a:pPr marL="0" lvl="0" indent="0" algn="l" rtl="0">
              <a:spcBef>
                <a:spcPts val="0"/>
              </a:spcBef>
              <a:spcAft>
                <a:spcPts val="0"/>
              </a:spcAft>
              <a:buClr>
                <a:schemeClr val="dk1"/>
              </a:buClr>
              <a:buFont typeface="Arial"/>
              <a:buNone/>
            </a:pPr>
            <a:endParaRPr lang="en-US" sz="1100" b="1" i="0" u="none" strike="noStrike" cap="none" dirty="0" smtClean="0">
              <a:solidFill>
                <a:schemeClr val="dk1"/>
              </a:solidFill>
              <a:latin typeface="Arial"/>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b="1" i="0" u="none" strike="noStrike" cap="none" baseline="0" dirty="0" smtClean="0">
                <a:solidFill>
                  <a:schemeClr val="dk1"/>
                </a:solidFill>
                <a:latin typeface="Arial"/>
                <a:ea typeface="Calibri"/>
                <a:cs typeface="Calibri"/>
                <a:sym typeface="Calibri"/>
              </a:rPr>
              <a:t>Image from </a:t>
            </a:r>
            <a:r>
              <a:rPr lang="en-US" sz="1100" b="1" i="0" u="none" strike="noStrike" cap="none" baseline="0" dirty="0" err="1" smtClean="0">
                <a:solidFill>
                  <a:schemeClr val="dk1"/>
                </a:solidFill>
                <a:latin typeface="Arial"/>
                <a:ea typeface="Calibri"/>
                <a:cs typeface="Calibri"/>
                <a:sym typeface="Calibri"/>
              </a:rPr>
              <a:t>Canva</a:t>
            </a:r>
            <a:endParaRPr lang="en-US" sz="1100" b="1" i="0" u="none" strike="noStrike" cap="none" dirty="0" smtClean="0">
              <a:solidFill>
                <a:schemeClr val="dk1"/>
              </a:solidFill>
              <a:latin typeface="Arial"/>
              <a:ea typeface="Calibri"/>
              <a:cs typeface="Calibri"/>
              <a:sym typeface="Calibri"/>
            </a:endParaRPr>
          </a:p>
        </p:txBody>
      </p:sp>
    </p:spTree>
    <p:extLst>
      <p:ext uri="{BB962C8B-B14F-4D97-AF65-F5344CB8AC3E}">
        <p14:creationId xmlns:p14="http://schemas.microsoft.com/office/powerpoint/2010/main" val="47474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fd05d10113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fd05d10113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Images</a:t>
            </a:r>
            <a:r>
              <a:rPr lang="en-CA" b="1" baseline="0" dirty="0" smtClean="0"/>
              <a:t> from </a:t>
            </a:r>
            <a:r>
              <a:rPr lang="en-CA" b="1" baseline="0" dirty="0" err="1" smtClean="0"/>
              <a:t>Canva</a:t>
            </a:r>
            <a:endParaRPr lang="en-CA" b="1" dirty="0" smtClean="0"/>
          </a:p>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f8d69a370a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f8d69a370a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dirty="0" smtClean="0">
                <a:solidFill>
                  <a:schemeClr val="dk1"/>
                </a:solidFill>
                <a:latin typeface="Times New Roman"/>
                <a:ea typeface="Times New Roman"/>
                <a:cs typeface="Times New Roman"/>
                <a:sym typeface="Times New Roman"/>
              </a:rPr>
              <a:t>The newly updated Niagara smoke and vape-free outdoor spaces bylaw now prohibits tobacco, cannabis and vaping products from being smoked or vaped in several public spaces.</a:t>
            </a:r>
          </a:p>
          <a:p>
            <a:pPr marL="0" lvl="0" indent="0" algn="l" rtl="0">
              <a:lnSpc>
                <a:spcPct val="100000"/>
              </a:lnSpc>
              <a:spcBef>
                <a:spcPts val="0"/>
              </a:spcBef>
              <a:spcAft>
                <a:spcPts val="0"/>
              </a:spcAft>
              <a:buNone/>
            </a:pPr>
            <a:r>
              <a:rPr lang="en-US" dirty="0" smtClean="0">
                <a:solidFill>
                  <a:schemeClr val="dk1"/>
                </a:solidFill>
                <a:latin typeface="Times New Roman"/>
                <a:ea typeface="Times New Roman"/>
                <a:cs typeface="Times New Roman"/>
                <a:sym typeface="Times New Roman"/>
              </a:rPr>
              <a:t>Other places- </a:t>
            </a:r>
            <a:r>
              <a:rPr lang="en-US" dirty="0" smtClean="0">
                <a:solidFill>
                  <a:srgbClr val="262626"/>
                </a:solidFill>
                <a:latin typeface="Times New Roman"/>
                <a:ea typeface="Times New Roman"/>
                <a:cs typeface="Times New Roman"/>
                <a:sym typeface="Times New Roman"/>
              </a:rPr>
              <a:t>Splash pads and outdoor pools</a:t>
            </a:r>
          </a:p>
          <a:p>
            <a:pPr marL="457200" lvl="1" indent="-122237" algn="l" rtl="0">
              <a:lnSpc>
                <a:spcPct val="100000"/>
              </a:lnSpc>
              <a:spcBef>
                <a:spcPts val="1000"/>
              </a:spcBef>
              <a:spcAft>
                <a:spcPts val="0"/>
              </a:spcAft>
              <a:buClr>
                <a:srgbClr val="9BAFB5"/>
              </a:buClr>
              <a:buSzPts val="1100"/>
              <a:buFont typeface="Times New Roman"/>
              <a:buChar char="•"/>
            </a:pPr>
            <a:r>
              <a:rPr lang="en-US" dirty="0" smtClean="0">
                <a:solidFill>
                  <a:srgbClr val="262626"/>
                </a:solidFill>
                <a:latin typeface="Times New Roman"/>
                <a:ea typeface="Times New Roman"/>
                <a:cs typeface="Times New Roman"/>
                <a:sym typeface="Times New Roman"/>
              </a:rPr>
              <a:t>Arenas and recreation centres</a:t>
            </a:r>
          </a:p>
          <a:p>
            <a:pPr marL="457200" lvl="1" indent="-122237" algn="l" rtl="0">
              <a:lnSpc>
                <a:spcPct val="100000"/>
              </a:lnSpc>
              <a:spcBef>
                <a:spcPts val="1000"/>
              </a:spcBef>
              <a:spcAft>
                <a:spcPts val="0"/>
              </a:spcAft>
              <a:buClr>
                <a:srgbClr val="9BAFB5"/>
              </a:buClr>
              <a:buSzPts val="1100"/>
              <a:buFont typeface="Times New Roman"/>
              <a:buChar char="•"/>
            </a:pPr>
            <a:r>
              <a:rPr lang="en-US" dirty="0" smtClean="0">
                <a:solidFill>
                  <a:srgbClr val="262626"/>
                </a:solidFill>
                <a:latin typeface="Times New Roman"/>
                <a:ea typeface="Times New Roman"/>
                <a:cs typeface="Times New Roman"/>
                <a:sym typeface="Times New Roman"/>
              </a:rPr>
              <a:t>Outdoor areas of municipal and regional buildings</a:t>
            </a:r>
          </a:p>
          <a:p>
            <a:pPr marL="457200" lvl="1" indent="-122237" algn="l" rtl="0">
              <a:lnSpc>
                <a:spcPct val="100000"/>
              </a:lnSpc>
              <a:spcBef>
                <a:spcPts val="1000"/>
              </a:spcBef>
              <a:spcAft>
                <a:spcPts val="0"/>
              </a:spcAft>
              <a:buClr>
                <a:srgbClr val="9BAFB5"/>
              </a:buClr>
              <a:buSzPts val="1100"/>
              <a:buFont typeface="Times New Roman"/>
              <a:buChar char="•"/>
            </a:pPr>
            <a:r>
              <a:rPr lang="en-US" dirty="0" smtClean="0">
                <a:solidFill>
                  <a:srgbClr val="262626"/>
                </a:solidFill>
                <a:latin typeface="Times New Roman"/>
                <a:ea typeface="Times New Roman"/>
                <a:cs typeface="Times New Roman"/>
                <a:sym typeface="Times New Roman"/>
              </a:rPr>
              <a:t>Bus shelters</a:t>
            </a:r>
          </a:p>
          <a:p>
            <a:pPr marL="457200" lvl="1" indent="-122237" algn="l" rtl="0">
              <a:lnSpc>
                <a:spcPct val="100000"/>
              </a:lnSpc>
              <a:spcBef>
                <a:spcPts val="1000"/>
              </a:spcBef>
              <a:spcAft>
                <a:spcPts val="0"/>
              </a:spcAft>
              <a:buClr>
                <a:srgbClr val="9BAFB5"/>
              </a:buClr>
              <a:buSzPts val="1100"/>
              <a:buFont typeface="Times New Roman"/>
              <a:buChar char="•"/>
            </a:pPr>
            <a:r>
              <a:rPr lang="en-US" dirty="0" smtClean="0">
                <a:solidFill>
                  <a:srgbClr val="262626"/>
                </a:solidFill>
                <a:latin typeface="Times New Roman"/>
                <a:ea typeface="Times New Roman"/>
                <a:cs typeface="Times New Roman"/>
                <a:sym typeface="Times New Roman"/>
              </a:rPr>
              <a:t>Hospital Grounds and Long-Term Care Properties</a:t>
            </a:r>
          </a:p>
          <a:p>
            <a:pPr marL="457200" marR="0" lvl="1" indent="-122237" algn="l" defTabSz="914400" rtl="0" eaLnBrk="1" fontAlgn="auto" latinLnBrk="0" hangingPunct="1">
              <a:lnSpc>
                <a:spcPct val="100000"/>
              </a:lnSpc>
              <a:spcBef>
                <a:spcPts val="1000"/>
              </a:spcBef>
              <a:spcAft>
                <a:spcPts val="0"/>
              </a:spcAft>
              <a:buClr>
                <a:srgbClr val="9BAFB5"/>
              </a:buClr>
              <a:buSzPts val="1100"/>
              <a:buFont typeface="Times New Roman"/>
              <a:buChar char="•"/>
              <a:tabLst/>
              <a:defRPr/>
            </a:pPr>
            <a:r>
              <a:rPr lang="en-US" dirty="0" smtClean="0">
                <a:solidFill>
                  <a:srgbClr val="262626"/>
                </a:solidFill>
                <a:latin typeface="Times New Roman"/>
                <a:ea typeface="Times New Roman"/>
                <a:cs typeface="Times New Roman"/>
                <a:sym typeface="Times New Roman"/>
              </a:rPr>
              <a:t>Within nine </a:t>
            </a:r>
            <a:r>
              <a:rPr lang="en-US" dirty="0" err="1" smtClean="0">
                <a:solidFill>
                  <a:srgbClr val="262626"/>
                </a:solidFill>
                <a:latin typeface="Times New Roman"/>
                <a:ea typeface="Times New Roman"/>
                <a:cs typeface="Times New Roman"/>
                <a:sym typeface="Times New Roman"/>
              </a:rPr>
              <a:t>metres</a:t>
            </a:r>
            <a:r>
              <a:rPr lang="en-US" dirty="0" smtClean="0">
                <a:solidFill>
                  <a:srgbClr val="262626"/>
                </a:solidFill>
                <a:latin typeface="Times New Roman"/>
                <a:ea typeface="Times New Roman"/>
                <a:cs typeface="Times New Roman"/>
                <a:sym typeface="Times New Roman"/>
              </a:rPr>
              <a:t> of an entrance or exit of a publicly accessible place, building or workplace (new)</a:t>
            </a:r>
          </a:p>
          <a:p>
            <a:pPr marL="457200" lvl="1" indent="-122237" algn="l" rtl="0">
              <a:lnSpc>
                <a:spcPct val="100000"/>
              </a:lnSpc>
              <a:spcBef>
                <a:spcPts val="1000"/>
              </a:spcBef>
              <a:spcAft>
                <a:spcPts val="0"/>
              </a:spcAft>
              <a:buClr>
                <a:srgbClr val="9BAFB5"/>
              </a:buClr>
              <a:buSzPts val="1100"/>
              <a:buFont typeface="Times New Roman"/>
              <a:buChar char="•"/>
            </a:pPr>
            <a:r>
              <a:rPr lang="en-US" dirty="0" smtClean="0">
                <a:solidFill>
                  <a:srgbClr val="262626"/>
                </a:solidFill>
                <a:latin typeface="Times New Roman"/>
                <a:ea typeface="Times New Roman"/>
                <a:cs typeface="Times New Roman"/>
                <a:sym typeface="Times New Roman"/>
              </a:rPr>
              <a:t>Beaches and</a:t>
            </a:r>
            <a:r>
              <a:rPr lang="en-US" baseline="0" dirty="0" smtClean="0">
                <a:solidFill>
                  <a:srgbClr val="262626"/>
                </a:solidFill>
                <a:latin typeface="Times New Roman"/>
                <a:ea typeface="Times New Roman"/>
                <a:cs typeface="Times New Roman"/>
                <a:sym typeface="Times New Roman"/>
              </a:rPr>
              <a:t> recreation trails are </a:t>
            </a:r>
            <a:r>
              <a:rPr lang="en-US" b="1" baseline="0" dirty="0" smtClean="0">
                <a:solidFill>
                  <a:srgbClr val="262626"/>
                </a:solidFill>
                <a:latin typeface="Times New Roman"/>
                <a:ea typeface="Times New Roman"/>
                <a:cs typeface="Times New Roman"/>
                <a:sym typeface="Times New Roman"/>
              </a:rPr>
              <a:t>new</a:t>
            </a:r>
            <a:endParaRPr lang="en-US" b="0" baseline="0" dirty="0">
              <a:solidFill>
                <a:srgbClr val="000000"/>
              </a:solidFill>
              <a:latin typeface="Arial"/>
              <a:ea typeface="Times New Roman"/>
              <a:cs typeface="Arial"/>
              <a:sym typeface="Arial"/>
            </a:endParaRPr>
          </a:p>
          <a:p>
            <a:pPr marL="334963" marR="0" lvl="1" indent="0" algn="l" defTabSz="914400" rtl="0" eaLnBrk="1" fontAlgn="auto" latinLnBrk="0" hangingPunct="1">
              <a:lnSpc>
                <a:spcPct val="100000"/>
              </a:lnSpc>
              <a:spcBef>
                <a:spcPts val="1000"/>
              </a:spcBef>
              <a:spcAft>
                <a:spcPts val="0"/>
              </a:spcAft>
              <a:buClr>
                <a:srgbClr val="9BAFB5"/>
              </a:buClr>
              <a:buSzPts val="1100"/>
              <a:buFont typeface="Times New Roman"/>
              <a:buNone/>
              <a:tabLst/>
              <a:defRPr/>
            </a:pPr>
            <a:endParaRPr lang="en-US" sz="1100" b="1" i="0" u="none" strike="noStrike" cap="none" baseline="0" dirty="0" smtClean="0">
              <a:solidFill>
                <a:schemeClr val="dk1"/>
              </a:solidFill>
              <a:latin typeface="Arial"/>
              <a:ea typeface="Calibri"/>
              <a:cs typeface="Calibri"/>
              <a:sym typeface="Calibri"/>
            </a:endParaRPr>
          </a:p>
          <a:p>
            <a:pPr marL="334963" marR="0" lvl="1" indent="0" algn="l" defTabSz="914400" rtl="0" eaLnBrk="1" fontAlgn="auto" latinLnBrk="0" hangingPunct="1">
              <a:lnSpc>
                <a:spcPct val="100000"/>
              </a:lnSpc>
              <a:spcBef>
                <a:spcPts val="1000"/>
              </a:spcBef>
              <a:spcAft>
                <a:spcPts val="0"/>
              </a:spcAft>
              <a:buClr>
                <a:srgbClr val="9BAFB5"/>
              </a:buClr>
              <a:buSzPts val="1100"/>
              <a:buFont typeface="Times New Roman"/>
              <a:buNone/>
              <a:tabLst/>
              <a:defRPr/>
            </a:pPr>
            <a:r>
              <a:rPr lang="en-US" sz="1100" b="1" i="0" u="none" strike="noStrike" cap="none" baseline="0" dirty="0" smtClean="0">
                <a:solidFill>
                  <a:schemeClr val="dk1"/>
                </a:solidFill>
                <a:latin typeface="Arial"/>
                <a:ea typeface="Calibri"/>
                <a:cs typeface="Calibri"/>
                <a:sym typeface="Calibri"/>
              </a:rPr>
              <a:t>Image from </a:t>
            </a:r>
            <a:r>
              <a:rPr lang="en-US" sz="1100" b="1" i="0" u="none" strike="noStrike" cap="none" baseline="0" dirty="0" err="1" smtClean="0">
                <a:solidFill>
                  <a:schemeClr val="dk1"/>
                </a:solidFill>
                <a:latin typeface="Arial"/>
                <a:ea typeface="Calibri"/>
                <a:cs typeface="Calibri"/>
                <a:sym typeface="Calibri"/>
              </a:rPr>
              <a:t>Canva</a:t>
            </a:r>
            <a:endParaRPr lang="en-US" b="0" baseline="0" dirty="0">
              <a:solidFill>
                <a:srgbClr val="000000"/>
              </a:solidFill>
              <a:latin typeface="Arial"/>
              <a:ea typeface="Times New Roman"/>
              <a:cs typeface="Arial"/>
              <a:sym typeface="Arial"/>
            </a:endParaRPr>
          </a:p>
        </p:txBody>
      </p:sp>
    </p:spTree>
    <p:extLst>
      <p:ext uri="{BB962C8B-B14F-4D97-AF65-F5344CB8AC3E}">
        <p14:creationId xmlns:p14="http://schemas.microsoft.com/office/powerpoint/2010/main" val="2858815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f8d69a370a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f8d69a370a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sz="1100" b="0" dirty="0" smtClean="0">
                <a:latin typeface="Calibri"/>
                <a:ea typeface="Calibri"/>
                <a:cs typeface="Calibri"/>
                <a:sym typeface="Calibri"/>
              </a:rPr>
              <a:t>Teacher Prompt:</a:t>
            </a:r>
            <a:r>
              <a:rPr lang="en-US" sz="1100" b="0" baseline="0" dirty="0" smtClean="0">
                <a:latin typeface="Calibri"/>
                <a:ea typeface="Calibri"/>
                <a:cs typeface="Calibri"/>
                <a:sym typeface="Calibri"/>
              </a:rPr>
              <a:t> </a:t>
            </a:r>
            <a:r>
              <a:rPr lang="en-US" sz="1100" b="1" dirty="0" smtClean="0">
                <a:solidFill>
                  <a:schemeClr val="dk1"/>
                </a:solidFill>
                <a:ea typeface="Calibri"/>
                <a:cs typeface="Calibri"/>
                <a:sym typeface="Calibri"/>
              </a:rPr>
              <a:t>How can you use decision-making and communication skills to</a:t>
            </a:r>
            <a:r>
              <a:rPr lang="en-US" sz="1100" b="1" baseline="0" dirty="0" smtClean="0">
                <a:solidFill>
                  <a:schemeClr val="dk1"/>
                </a:solidFill>
                <a:ea typeface="Calibri"/>
                <a:cs typeface="Calibri"/>
                <a:sym typeface="Calibri"/>
              </a:rPr>
              <a:t> resist pressures to try/use vaping products when you are with others?</a:t>
            </a:r>
            <a:endParaRPr lang="en-US" sz="1100" b="1" dirty="0" smtClean="0">
              <a:solidFill>
                <a:schemeClr val="dk1"/>
              </a:solidFill>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sz="1100" b="0" baseline="0" dirty="0" smtClean="0">
                <a:latin typeface="Calibri"/>
                <a:ea typeface="Calibri"/>
                <a:cs typeface="Calibri"/>
                <a:sym typeface="Calibri"/>
              </a:rPr>
              <a:t>W</a:t>
            </a:r>
            <a:r>
              <a:rPr lang="en-US" sz="1100" b="0" dirty="0" smtClean="0">
                <a:latin typeface="Calibri"/>
                <a:ea typeface="Calibri"/>
                <a:cs typeface="Calibri"/>
                <a:sym typeface="Calibri"/>
              </a:rPr>
              <a:t>ith a partner</a:t>
            </a:r>
            <a:r>
              <a:rPr lang="en-US" sz="1100" b="0" baseline="0" dirty="0" smtClean="0">
                <a:latin typeface="Calibri"/>
                <a:ea typeface="Calibri"/>
                <a:cs typeface="Calibri"/>
                <a:sym typeface="Calibri"/>
              </a:rPr>
              <a:t> or group, brainstorm possible answers to the question. </a:t>
            </a: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en-US" sz="1100" b="0" baseline="0" dirty="0" smtClean="0">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sz="1100" b="0" baseline="0" dirty="0" err="1" smtClean="0">
                <a:latin typeface="Calibri"/>
                <a:ea typeface="Calibri"/>
                <a:cs typeface="Calibri"/>
                <a:sym typeface="Calibri"/>
              </a:rPr>
              <a:t>JUUL</a:t>
            </a:r>
            <a:r>
              <a:rPr lang="en-US" sz="1100" b="0" baseline="0" dirty="0" smtClean="0">
                <a:latin typeface="Calibri"/>
                <a:ea typeface="Calibri"/>
                <a:cs typeface="Calibri"/>
                <a:sym typeface="Calibri"/>
              </a:rPr>
              <a:t> is a type of vape product. </a:t>
            </a: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en-CA" sz="1100" dirty="0" smtClean="0">
              <a:solidFill>
                <a:srgbClr val="000000"/>
              </a:solidFill>
              <a:latin typeface="Arial"/>
              <a:ea typeface="Calibri"/>
              <a:cs typeface="Arial"/>
              <a:sym typeface="Arial"/>
            </a:endParaRPr>
          </a:p>
          <a:p>
            <a:pPr marL="0" lvl="0" indent="0" algn="l" rtl="0">
              <a:spcBef>
                <a:spcPts val="0"/>
              </a:spcBef>
              <a:spcAft>
                <a:spcPts val="0"/>
              </a:spcAft>
              <a:buClr>
                <a:schemeClr val="dk1"/>
              </a:buClr>
              <a:buSzPts val="1200"/>
              <a:buFont typeface="Arial"/>
              <a:buNone/>
            </a:pPr>
            <a:r>
              <a:rPr lang="en-CA" b="1" dirty="0" smtClean="0"/>
              <a:t>Possible</a:t>
            </a:r>
            <a:r>
              <a:rPr lang="en-CA" b="1" baseline="0" dirty="0" smtClean="0"/>
              <a:t> Options:</a:t>
            </a:r>
            <a:endParaRPr lang="en-CA"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cap="none" dirty="0" smtClean="0">
                <a:solidFill>
                  <a:schemeClr val="dk1"/>
                </a:solidFill>
                <a:latin typeface="Arial"/>
                <a:ea typeface="Calibri"/>
                <a:cs typeface="Calibri"/>
                <a:sym typeface="Calibri"/>
              </a:rPr>
              <a:t>I need to start by thinking in advance about the positive and negative consequences of my actions. I can also avoid problems if I hang out with people who make healthy choices, who are supportive, and who don’t hassle me about not drinking and smoking. The same idea applies to choosing who I communicate with online.” “To respond to peer pressure to use substances or to difficult situations online, I may need to use my assertiveness skills to say no confidently and persuasively. When dealing with someone face to face, listening carefully and watching body language are important.” (Ontario Health and Physical Education Curriculum, 2019)</a:t>
            </a:r>
            <a:r>
              <a:rPr lang="en-US" sz="1100" b="0" i="0" u="none" strike="noStrike" cap="none" baseline="0" dirty="0" smtClean="0">
                <a:solidFill>
                  <a:schemeClr val="dk1"/>
                </a:solidFill>
                <a:latin typeface="Arial"/>
                <a:ea typeface="Calibri"/>
                <a:cs typeface="Calibri"/>
                <a:sym typeface="Calibri"/>
              </a:rPr>
              <a:t> </a:t>
            </a:r>
            <a:endParaRPr lang="en-US" sz="1100" b="0" i="0" u="none" strike="noStrike" cap="none" dirty="0" smtClean="0">
              <a:solidFill>
                <a:schemeClr val="dk1"/>
              </a:solidFill>
              <a:latin typeface="Arial"/>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en-CA" sz="1100" dirty="0" smtClean="0">
              <a:solidFill>
                <a:srgbClr val="000000"/>
              </a:solidFill>
              <a:latin typeface="Arial"/>
              <a:ea typeface="Calibri"/>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sz="1100" dirty="0" smtClean="0">
                <a:solidFill>
                  <a:schemeClr val="dk1"/>
                </a:solidFill>
                <a:latin typeface="Calibri"/>
                <a:ea typeface="Calibri"/>
                <a:cs typeface="Calibri"/>
                <a:sym typeface="Calibri"/>
              </a:rPr>
              <a:t>Discuss different ways and tips for saying no (refusal skills):</a:t>
            </a:r>
          </a:p>
          <a:p>
            <a:pPr marL="457200" lvl="0" indent="-304800" algn="l" rtl="0">
              <a:lnSpc>
                <a:spcPct val="115000"/>
              </a:lnSpc>
              <a:spcBef>
                <a:spcPts val="0"/>
              </a:spcBef>
              <a:spcAft>
                <a:spcPts val="0"/>
              </a:spcAft>
              <a:buClr>
                <a:schemeClr val="dk1"/>
              </a:buClr>
              <a:buSzPts val="1200"/>
              <a:buChar char="●"/>
            </a:pPr>
            <a:r>
              <a:rPr lang="en-US" sz="1100" dirty="0" smtClean="0">
                <a:solidFill>
                  <a:schemeClr val="dk1"/>
                </a:solidFill>
                <a:latin typeface="Calibri"/>
                <a:ea typeface="Calibri"/>
                <a:cs typeface="Calibri"/>
                <a:sym typeface="Calibri"/>
              </a:rPr>
              <a:t>Say “no”.  Be assertive and clear. </a:t>
            </a:r>
          </a:p>
          <a:p>
            <a:pPr marL="457200" lvl="0" indent="-304800" algn="l" rtl="0">
              <a:lnSpc>
                <a:spcPct val="115000"/>
              </a:lnSpc>
              <a:spcBef>
                <a:spcPts val="0"/>
              </a:spcBef>
              <a:spcAft>
                <a:spcPts val="0"/>
              </a:spcAft>
              <a:buClr>
                <a:schemeClr val="dk1"/>
              </a:buClr>
              <a:buSzPts val="1200"/>
              <a:buChar char="●"/>
            </a:pPr>
            <a:r>
              <a:rPr lang="en-US" sz="1100" dirty="0" smtClean="0">
                <a:solidFill>
                  <a:schemeClr val="dk1"/>
                </a:solidFill>
                <a:latin typeface="Calibri"/>
                <a:ea typeface="Calibri"/>
                <a:cs typeface="Calibri"/>
                <a:sym typeface="Calibri"/>
              </a:rPr>
              <a:t>Walk away</a:t>
            </a:r>
          </a:p>
          <a:p>
            <a:pPr marL="457200" lvl="0" indent="-304800" algn="l" rtl="0">
              <a:lnSpc>
                <a:spcPct val="115000"/>
              </a:lnSpc>
              <a:spcBef>
                <a:spcPts val="0"/>
              </a:spcBef>
              <a:spcAft>
                <a:spcPts val="0"/>
              </a:spcAft>
              <a:buClr>
                <a:schemeClr val="dk1"/>
              </a:buClr>
              <a:buSzPts val="1200"/>
              <a:buChar char="●"/>
            </a:pPr>
            <a:r>
              <a:rPr lang="en-US" sz="1100" dirty="0" smtClean="0">
                <a:solidFill>
                  <a:schemeClr val="dk1"/>
                </a:solidFill>
                <a:latin typeface="Calibri"/>
                <a:ea typeface="Calibri"/>
                <a:cs typeface="Calibri"/>
                <a:sym typeface="Calibri"/>
              </a:rPr>
              <a:t>Broken record – You may be asked several times - keep repeating “no”.</a:t>
            </a:r>
          </a:p>
          <a:p>
            <a:pPr marL="457200" lvl="0" indent="-304800" algn="l" rtl="0">
              <a:lnSpc>
                <a:spcPct val="115000"/>
              </a:lnSpc>
              <a:spcBef>
                <a:spcPts val="0"/>
              </a:spcBef>
              <a:spcAft>
                <a:spcPts val="0"/>
              </a:spcAft>
              <a:buClr>
                <a:schemeClr val="dk1"/>
              </a:buClr>
              <a:buSzPts val="1200"/>
              <a:buChar char="●"/>
            </a:pPr>
            <a:r>
              <a:rPr lang="en-US" sz="1100" dirty="0" smtClean="0">
                <a:solidFill>
                  <a:schemeClr val="dk1"/>
                </a:solidFill>
                <a:latin typeface="Calibri"/>
                <a:ea typeface="Calibri"/>
                <a:cs typeface="Calibri"/>
                <a:sym typeface="Calibri"/>
              </a:rPr>
              <a:t>Say “no” different ways. For example, “I’m not interested” or “I don’t want to”</a:t>
            </a:r>
          </a:p>
          <a:p>
            <a:pPr marL="457200" lvl="0" indent="-304800" algn="l" rtl="0">
              <a:lnSpc>
                <a:spcPct val="115000"/>
              </a:lnSpc>
              <a:spcBef>
                <a:spcPts val="0"/>
              </a:spcBef>
              <a:spcAft>
                <a:spcPts val="0"/>
              </a:spcAft>
              <a:buClr>
                <a:schemeClr val="dk1"/>
              </a:buClr>
              <a:buSzPts val="1200"/>
              <a:buChar char="●"/>
            </a:pPr>
            <a:r>
              <a:rPr lang="en-US" sz="1100" dirty="0" smtClean="0">
                <a:solidFill>
                  <a:schemeClr val="dk1"/>
                </a:solidFill>
                <a:latin typeface="Calibri"/>
                <a:ea typeface="Calibri"/>
                <a:cs typeface="Calibri"/>
                <a:sym typeface="Calibri"/>
              </a:rPr>
              <a:t>Give an excuse or explanation if you want.  For example, “I don’t want to smoke weed because I don’t want to become addicted.” </a:t>
            </a:r>
          </a:p>
          <a:p>
            <a:pPr marL="457200" lvl="0" indent="-304800" algn="l" rtl="0">
              <a:lnSpc>
                <a:spcPct val="115000"/>
              </a:lnSpc>
              <a:spcBef>
                <a:spcPts val="0"/>
              </a:spcBef>
              <a:spcAft>
                <a:spcPts val="0"/>
              </a:spcAft>
              <a:buClr>
                <a:schemeClr val="dk1"/>
              </a:buClr>
              <a:buSzPts val="1200"/>
              <a:buChar char="●"/>
            </a:pPr>
            <a:r>
              <a:rPr lang="en-US" sz="1100" dirty="0" smtClean="0">
                <a:solidFill>
                  <a:schemeClr val="dk1"/>
                </a:solidFill>
                <a:latin typeface="Calibri"/>
                <a:ea typeface="Calibri"/>
                <a:cs typeface="Calibri"/>
                <a:sym typeface="Calibri"/>
              </a:rPr>
              <a:t>Offer an alternative activity.  For example, “I don’t want to smoke weed; how about we go to the mall?”</a:t>
            </a:r>
          </a:p>
          <a:p>
            <a:pPr marL="457200" lvl="0" indent="-304800" algn="l" rtl="0">
              <a:lnSpc>
                <a:spcPct val="115000"/>
              </a:lnSpc>
              <a:spcBef>
                <a:spcPts val="0"/>
              </a:spcBef>
              <a:spcAft>
                <a:spcPts val="0"/>
              </a:spcAft>
              <a:buClr>
                <a:schemeClr val="dk1"/>
              </a:buClr>
              <a:buSzPts val="1200"/>
              <a:buChar char="●"/>
            </a:pPr>
            <a:r>
              <a:rPr lang="en-US" sz="1100" dirty="0" smtClean="0">
                <a:solidFill>
                  <a:schemeClr val="dk1"/>
                </a:solidFill>
                <a:latin typeface="Calibri"/>
                <a:ea typeface="Calibri"/>
                <a:cs typeface="Calibri"/>
                <a:sym typeface="Calibri"/>
              </a:rPr>
              <a:t>Reverse the pressure.  For example, “Why are you pressuring me?”</a:t>
            </a:r>
          </a:p>
          <a:p>
            <a:pPr marL="152400" lvl="0" indent="0" algn="l" rtl="0">
              <a:lnSpc>
                <a:spcPct val="115000"/>
              </a:lnSpc>
              <a:spcBef>
                <a:spcPts val="0"/>
              </a:spcBef>
              <a:spcAft>
                <a:spcPts val="0"/>
              </a:spcAft>
              <a:buClr>
                <a:schemeClr val="dk1"/>
              </a:buClr>
              <a:buSzPts val="1200"/>
              <a:buNone/>
            </a:pPr>
            <a:endParaRPr lang="en-US" sz="1100" dirty="0" smtClean="0">
              <a:solidFill>
                <a:schemeClr val="dk1"/>
              </a:solidFill>
              <a:latin typeface="Calibri"/>
              <a:ea typeface="Calibri"/>
              <a:cs typeface="Calibri"/>
              <a:sym typeface="Calibri"/>
            </a:endParaRPr>
          </a:p>
          <a:p>
            <a:pPr marL="152400" lvl="0" indent="0" algn="l" rtl="0">
              <a:lnSpc>
                <a:spcPct val="115000"/>
              </a:lnSpc>
              <a:spcBef>
                <a:spcPts val="0"/>
              </a:spcBef>
              <a:spcAft>
                <a:spcPts val="0"/>
              </a:spcAft>
              <a:buClr>
                <a:schemeClr val="dk1"/>
              </a:buClr>
              <a:buSzPts val="1200"/>
              <a:buNone/>
            </a:pPr>
            <a:r>
              <a:rPr lang="en-US" sz="1100" b="1" dirty="0" smtClean="0">
                <a:solidFill>
                  <a:schemeClr val="dk1"/>
                </a:solidFill>
                <a:latin typeface="Calibri"/>
                <a:ea typeface="Calibri"/>
                <a:cs typeface="Calibri"/>
                <a:sym typeface="Calibri"/>
              </a:rPr>
              <a:t>Images from </a:t>
            </a:r>
            <a:r>
              <a:rPr lang="en-US" sz="1100" b="1" dirty="0" err="1" smtClean="0">
                <a:solidFill>
                  <a:schemeClr val="dk1"/>
                </a:solidFill>
                <a:latin typeface="Calibri"/>
                <a:ea typeface="Calibri"/>
                <a:cs typeface="Calibri"/>
                <a:sym typeface="Calibri"/>
              </a:rPr>
              <a:t>Canva</a:t>
            </a:r>
            <a:endParaRPr lang="en-US" sz="1100" b="1" dirty="0" smtClean="0">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f3404452f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f3404452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sz="1200" dirty="0">
                <a:solidFill>
                  <a:schemeClr val="dk1"/>
                </a:solidFill>
                <a:latin typeface="Calibri"/>
                <a:ea typeface="Calibri"/>
                <a:cs typeface="Calibri"/>
                <a:sym typeface="Calibri"/>
              </a:rPr>
              <a:t>CASON → 905-684-1183 or </a:t>
            </a:r>
            <a:r>
              <a:rPr lang="en" sz="1200" dirty="0" smtClean="0">
                <a:solidFill>
                  <a:schemeClr val="dk1"/>
                </a:solidFill>
                <a:latin typeface="Calibri"/>
                <a:ea typeface="Calibri"/>
                <a:cs typeface="Calibri"/>
                <a:sym typeface="Calibri"/>
              </a:rPr>
              <a:t>www.cason.ca</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u="sng" dirty="0" smtClean="0">
                <a:solidFill>
                  <a:srgbClr val="0097A7"/>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lc="http://schemas.openxmlformats.org/drawingml/2006/lockedCanvas" val="tx"/>
                    </a:ext>
                  </a:extLst>
                </a:hlinkClick>
              </a:rPr>
              <a:t>Services for Youth - Niagara Region, </a:t>
            </a:r>
            <a:r>
              <a:rPr lang="en-US" sz="1200" u="sng" dirty="0" smtClean="0">
                <a:solidFill>
                  <a:srgbClr val="0097A7"/>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lc="http://schemas.openxmlformats.org/drawingml/2006/lockedCanvas" val="tx"/>
                    </a:ext>
                  </a:extLst>
                </a:hlinkClick>
              </a:rPr>
              <a:t>Ontario</a:t>
            </a:r>
            <a:r>
              <a:rPr lang="en-US" sz="1200" u="none" dirty="0" smtClean="0">
                <a:solidFill>
                  <a:srgbClr val="0097A7"/>
                </a:solidFill>
                <a:latin typeface="Calibri"/>
                <a:ea typeface="Calibri"/>
                <a:cs typeface="Calibri"/>
                <a:sym typeface="Calibri"/>
              </a:rPr>
              <a:t> </a:t>
            </a:r>
            <a:r>
              <a:rPr lang="en-US" sz="1200" u="none" dirty="0" smtClean="0">
                <a:solidFill>
                  <a:srgbClr val="0097A7"/>
                </a:solidFill>
                <a:latin typeface="Calibri"/>
                <a:ea typeface="Calibri"/>
                <a:cs typeface="Calibri"/>
                <a:sym typeface="Wingdings" panose="05000000000000000000" pitchFamily="2" charset="2"/>
              </a:rPr>
              <a:t> </a:t>
            </a:r>
            <a:r>
              <a:rPr lang="en-CA" sz="1200" dirty="0" smtClean="0">
                <a:hlinkClick r:id="rId3"/>
              </a:rPr>
              <a:t>https://www.niagararegion.ca/health/schools/youth-services.aspx</a:t>
            </a:r>
            <a:r>
              <a:rPr lang="en-CA" sz="1200" dirty="0" smtClean="0"/>
              <a:t> </a:t>
            </a:r>
          </a:p>
          <a:p>
            <a:pPr marL="0" lvl="0" indent="0" algn="l" rtl="0">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 sz="1200" dirty="0">
                <a:solidFill>
                  <a:schemeClr val="dk1"/>
                </a:solidFill>
                <a:latin typeface="Calibri"/>
                <a:ea typeface="Calibri"/>
                <a:cs typeface="Calibri"/>
                <a:sym typeface="Calibri"/>
              </a:rPr>
              <a:t>PHN to be coming to classrooms to follow up and offer a question and answer discussion. </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dirty="0">
                <a:solidFill>
                  <a:schemeClr val="dk1"/>
                </a:solidFill>
                <a:latin typeface="Calibri"/>
                <a:ea typeface="Calibri"/>
                <a:cs typeface="Calibri"/>
                <a:sym typeface="Calibri"/>
              </a:rPr>
              <a:t>If you ever have questions/concerns, need help or know someone who needs help, you can always talk to someone. There are many options out there available to you. A young person is less likely </a:t>
            </a:r>
            <a:r>
              <a:rPr lang="en" sz="1200">
                <a:solidFill>
                  <a:schemeClr val="dk1"/>
                </a:solidFill>
                <a:latin typeface="Calibri"/>
                <a:ea typeface="Calibri"/>
                <a:cs typeface="Calibri"/>
                <a:sym typeface="Calibri"/>
              </a:rPr>
              <a:t>to </a:t>
            </a:r>
            <a:r>
              <a:rPr lang="en" sz="1200" smtClean="0">
                <a:solidFill>
                  <a:schemeClr val="dk1"/>
                </a:solidFill>
                <a:latin typeface="Calibri"/>
                <a:ea typeface="Calibri"/>
                <a:cs typeface="Calibri"/>
                <a:sym typeface="Calibri"/>
              </a:rPr>
              <a:t>vape</a:t>
            </a:r>
            <a:r>
              <a:rPr lang="en" sz="1200" baseline="0" smtClean="0">
                <a:solidFill>
                  <a:schemeClr val="dk1"/>
                </a:solidFill>
                <a:latin typeface="Calibri"/>
                <a:ea typeface="Calibri"/>
                <a:cs typeface="Calibri"/>
                <a:sym typeface="Calibri"/>
              </a:rPr>
              <a:t> </a:t>
            </a:r>
            <a:r>
              <a:rPr lang="en" sz="1200" smtClean="0">
                <a:solidFill>
                  <a:schemeClr val="dk1"/>
                </a:solidFill>
                <a:latin typeface="Calibri"/>
                <a:ea typeface="Calibri"/>
                <a:cs typeface="Calibri"/>
                <a:sym typeface="Calibri"/>
              </a:rPr>
              <a:t>if </a:t>
            </a:r>
            <a:r>
              <a:rPr lang="en" sz="1200" dirty="0">
                <a:solidFill>
                  <a:schemeClr val="dk1"/>
                </a:solidFill>
                <a:latin typeface="Calibri"/>
                <a:ea typeface="Calibri"/>
                <a:cs typeface="Calibri"/>
                <a:sym typeface="Calibri"/>
              </a:rPr>
              <a:t>they have one of the following support personnel mentioned above</a:t>
            </a:r>
            <a:r>
              <a:rPr lang="en" sz="1200" dirty="0" smtClean="0">
                <a:solidFill>
                  <a:schemeClr val="dk1"/>
                </a:solidFill>
                <a:latin typeface="Calibri"/>
                <a:ea typeface="Calibri"/>
                <a:cs typeface="Calibri"/>
                <a:sym typeface="Calibri"/>
              </a:rPr>
              <a:t>…</a:t>
            </a:r>
          </a:p>
          <a:p>
            <a:pPr marL="0" lvl="0" indent="0" algn="l" rtl="0">
              <a:lnSpc>
                <a:spcPct val="115000"/>
              </a:lnSpc>
              <a:spcBef>
                <a:spcPts val="0"/>
              </a:spcBef>
              <a:spcAft>
                <a:spcPts val="0"/>
              </a:spcAft>
              <a:buNone/>
            </a:pPr>
            <a:endParaRPr lang="en" sz="1200"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sz="1200" b="1" dirty="0" smtClean="0">
                <a:solidFill>
                  <a:schemeClr val="dk1"/>
                </a:solidFill>
                <a:latin typeface="Calibri"/>
                <a:ea typeface="Calibri"/>
                <a:cs typeface="Calibri"/>
                <a:sym typeface="Calibri"/>
              </a:rPr>
              <a:t>Image from </a:t>
            </a:r>
            <a:r>
              <a:rPr lang="en-US" sz="1200" b="1" dirty="0" err="1" smtClean="0">
                <a:solidFill>
                  <a:schemeClr val="dk1"/>
                </a:solidFill>
                <a:latin typeface="Calibri"/>
                <a:ea typeface="Calibri"/>
                <a:cs typeface="Calibri"/>
                <a:sym typeface="Calibri"/>
              </a:rPr>
              <a:t>Canva</a:t>
            </a:r>
            <a:endParaRPr lang="en-US" sz="1200" b="1" dirty="0" smtClean="0">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f3404452f6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f3404452f6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000"/>
              </a:spcBef>
              <a:spcAft>
                <a:spcPts val="0"/>
              </a:spcAft>
              <a:buClr>
                <a:schemeClr val="dk1"/>
              </a:buClr>
              <a:buSzPts val="1100"/>
              <a:buNone/>
            </a:pPr>
            <a:r>
              <a:rPr lang="en" sz="1200" dirty="0" smtClean="0">
                <a:solidFill>
                  <a:schemeClr val="dk1"/>
                </a:solidFill>
                <a:latin typeface="Calibri"/>
                <a:ea typeface="Calibri"/>
                <a:cs typeface="Calibri"/>
                <a:sym typeface="Calibri"/>
              </a:rPr>
              <a:t>Youth are encouraged not to vape. </a:t>
            </a:r>
          </a:p>
          <a:p>
            <a:pPr marL="0" lvl="0" indent="0" algn="l" rtl="0">
              <a:lnSpc>
                <a:spcPct val="115000"/>
              </a:lnSpc>
              <a:spcBef>
                <a:spcPts val="1000"/>
              </a:spcBef>
              <a:spcAft>
                <a:spcPts val="0"/>
              </a:spcAft>
              <a:buClr>
                <a:schemeClr val="dk1"/>
              </a:buClr>
              <a:buSzPts val="1100"/>
              <a:buNone/>
            </a:pPr>
            <a:endParaRPr lang="en" sz="1200" dirty="0" smtClean="0">
              <a:solidFill>
                <a:schemeClr val="dk1"/>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None/>
            </a:pPr>
            <a:r>
              <a:rPr lang="en" sz="1200" dirty="0" smtClean="0">
                <a:solidFill>
                  <a:schemeClr val="dk1"/>
                </a:solidFill>
                <a:latin typeface="Calibri"/>
                <a:ea typeface="Calibri"/>
                <a:cs typeface="Calibri"/>
                <a:sym typeface="Calibri"/>
              </a:rPr>
              <a:t>Additional</a:t>
            </a:r>
            <a:r>
              <a:rPr lang="en" sz="1200" baseline="0" dirty="0" smtClean="0">
                <a:solidFill>
                  <a:schemeClr val="dk1"/>
                </a:solidFill>
                <a:latin typeface="Calibri"/>
                <a:ea typeface="Calibri"/>
                <a:cs typeface="Calibri"/>
                <a:sym typeface="Calibri"/>
              </a:rPr>
              <a:t> Points to Consider:</a:t>
            </a:r>
            <a:endParaRPr lang="en" sz="1200" dirty="0" smtClean="0">
              <a:solidFill>
                <a:schemeClr val="dk1"/>
              </a:solidFill>
              <a:latin typeface="Calibri"/>
              <a:ea typeface="Calibri"/>
              <a:cs typeface="Calibri"/>
              <a:sym typeface="Calibri"/>
            </a:endParaRPr>
          </a:p>
          <a:p>
            <a:pPr marL="171450" lvl="0" indent="-171450" algn="l" rtl="0">
              <a:lnSpc>
                <a:spcPct val="115000"/>
              </a:lnSpc>
              <a:spcBef>
                <a:spcPts val="1000"/>
              </a:spcBef>
              <a:spcAft>
                <a:spcPts val="0"/>
              </a:spcAft>
              <a:buClr>
                <a:schemeClr val="dk1"/>
              </a:buClr>
              <a:buSzPts val="1100"/>
            </a:pPr>
            <a:r>
              <a:rPr lang="en" sz="1200" dirty="0" smtClean="0">
                <a:solidFill>
                  <a:schemeClr val="dk1"/>
                </a:solidFill>
                <a:latin typeface="Calibri"/>
                <a:ea typeface="Calibri"/>
                <a:cs typeface="Calibri"/>
                <a:sym typeface="Calibri"/>
              </a:rPr>
              <a:t>There are still many</a:t>
            </a:r>
            <a:r>
              <a:rPr lang="en" sz="1200" baseline="0" dirty="0" smtClean="0">
                <a:solidFill>
                  <a:schemeClr val="dk1"/>
                </a:solidFill>
                <a:latin typeface="Calibri"/>
                <a:ea typeface="Calibri"/>
                <a:cs typeface="Calibri"/>
                <a:sym typeface="Calibri"/>
              </a:rPr>
              <a:t> unknown long-term health effects…</a:t>
            </a:r>
          </a:p>
          <a:p>
            <a:pPr marL="171450" lvl="0" indent="-171450" algn="l" rtl="0">
              <a:lnSpc>
                <a:spcPct val="115000"/>
              </a:lnSpc>
              <a:spcBef>
                <a:spcPts val="1000"/>
              </a:spcBef>
              <a:spcAft>
                <a:spcPts val="0"/>
              </a:spcAft>
              <a:buClr>
                <a:schemeClr val="dk1"/>
              </a:buClr>
              <a:buSzPts val="1100"/>
            </a:pPr>
            <a:r>
              <a:rPr lang="en" sz="1200" baseline="0" dirty="0" smtClean="0">
                <a:solidFill>
                  <a:schemeClr val="dk1"/>
                </a:solidFill>
                <a:latin typeface="Calibri"/>
                <a:ea typeface="Calibri"/>
                <a:cs typeface="Calibri"/>
                <a:sym typeface="Calibri"/>
              </a:rPr>
              <a:t>Smoking tobacco and vaping products are prohibited in many places under the Smoke-Free Ontario Act</a:t>
            </a:r>
            <a:endParaRPr lang="en" sz="1200" dirty="0" smtClean="0">
              <a:solidFill>
                <a:schemeClr val="dk1"/>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endParaRPr lang="en" sz="1200" dirty="0" smtClean="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1200" i="1" dirty="0" smtClean="0">
                <a:solidFill>
                  <a:schemeClr val="dk1"/>
                </a:solidFill>
              </a:rPr>
              <a:t>Unknown long term health effects</a:t>
            </a:r>
            <a:endParaRPr lang="en-US" sz="1200" b="0" i="0" u="none" strike="noStrike" cap="none" dirty="0" smtClean="0">
              <a:solidFill>
                <a:schemeClr val="dk1"/>
              </a:solidFill>
              <a:latin typeface="Arial"/>
              <a:ea typeface="Calibri"/>
              <a:cs typeface="Calibri"/>
              <a:sym typeface="Calibri"/>
            </a:endParaRPr>
          </a:p>
          <a:p>
            <a:pPr marL="171450" lvl="0" indent="-171450" algn="l" rtl="0">
              <a:spcBef>
                <a:spcPts val="0"/>
              </a:spcBef>
              <a:spcAft>
                <a:spcPts val="0"/>
              </a:spcAft>
              <a:buClr>
                <a:schemeClr val="dk1"/>
              </a:buClr>
              <a:buSzPts val="1200"/>
              <a:buChar char="-"/>
            </a:pPr>
            <a:r>
              <a:rPr lang="en-US" sz="1200" i="1" dirty="0" smtClean="0">
                <a:solidFill>
                  <a:schemeClr val="dk1"/>
                </a:solidFill>
              </a:rPr>
              <a:t>Harmful chemicals</a:t>
            </a:r>
            <a:endParaRPr lang="en-US" sz="1200" b="0" i="0" u="none" strike="noStrike" cap="none" dirty="0" smtClean="0">
              <a:solidFill>
                <a:schemeClr val="dk1"/>
              </a:solidFill>
              <a:latin typeface="Arial"/>
              <a:ea typeface="Calibri"/>
              <a:cs typeface="Calibri"/>
              <a:sym typeface="Calibri"/>
            </a:endParaRPr>
          </a:p>
          <a:p>
            <a:pPr marL="171450" lvl="0" indent="-171450" algn="l" rtl="0">
              <a:spcBef>
                <a:spcPts val="0"/>
              </a:spcBef>
              <a:spcAft>
                <a:spcPts val="0"/>
              </a:spcAft>
              <a:buClr>
                <a:schemeClr val="dk1"/>
              </a:buClr>
              <a:buSzPts val="1200"/>
              <a:buChar char="-"/>
            </a:pPr>
            <a:r>
              <a:rPr lang="en-US" sz="1200" i="1" dirty="0" smtClean="0">
                <a:solidFill>
                  <a:schemeClr val="dk1"/>
                </a:solidFill>
              </a:rPr>
              <a:t>Lung damage</a:t>
            </a:r>
          </a:p>
          <a:p>
            <a:pPr marL="171450" lvl="0" indent="-171450" algn="l" rtl="0">
              <a:spcBef>
                <a:spcPts val="0"/>
              </a:spcBef>
              <a:spcAft>
                <a:spcPts val="0"/>
              </a:spcAft>
              <a:buClr>
                <a:schemeClr val="dk1"/>
              </a:buClr>
              <a:buSzPts val="1200"/>
              <a:buChar char="-"/>
            </a:pPr>
            <a:r>
              <a:rPr lang="en-US" sz="1200" i="1" dirty="0" smtClean="0">
                <a:solidFill>
                  <a:schemeClr val="dk1"/>
                </a:solidFill>
              </a:rPr>
              <a:t>Addiction</a:t>
            </a:r>
            <a:endParaRPr lang="en-US" sz="1200" b="0" i="0" u="none" strike="noStrike" cap="none" dirty="0" smtClean="0">
              <a:solidFill>
                <a:schemeClr val="dk1"/>
              </a:solidFill>
              <a:latin typeface="Arial"/>
              <a:cs typeface="Calibri"/>
              <a:sym typeface="Calibri"/>
            </a:endParaRPr>
          </a:p>
          <a:p>
            <a:pPr marL="171450" lvl="0" indent="-171450" algn="l" rtl="0">
              <a:spcBef>
                <a:spcPts val="0"/>
              </a:spcBef>
              <a:spcAft>
                <a:spcPts val="0"/>
              </a:spcAft>
              <a:buClr>
                <a:schemeClr val="dk1"/>
              </a:buClr>
              <a:buSzPts val="1200"/>
              <a:buChar char="-"/>
            </a:pPr>
            <a:r>
              <a:rPr lang="en-US" sz="1200" i="1" dirty="0" smtClean="0">
                <a:solidFill>
                  <a:schemeClr val="dk1"/>
                </a:solidFill>
              </a:rPr>
              <a:t>Affecting brain development</a:t>
            </a:r>
          </a:p>
          <a:p>
            <a:pPr marL="0" lvl="0" indent="0" algn="l" rtl="0">
              <a:spcBef>
                <a:spcPts val="0"/>
              </a:spcBef>
              <a:spcAft>
                <a:spcPts val="0"/>
              </a:spcAft>
              <a:buClr>
                <a:schemeClr val="dk1"/>
              </a:buClr>
              <a:buSzPts val="1200"/>
              <a:buNone/>
            </a:pPr>
            <a:endParaRPr lang="en-US" sz="1200" b="0" i="0" u="none" strike="noStrike" cap="none" dirty="0" smtClean="0">
              <a:solidFill>
                <a:schemeClr val="dk1"/>
              </a:solidFill>
              <a:latin typeface="Arial"/>
              <a:ea typeface="Calibri"/>
              <a:cs typeface="Calibri"/>
              <a:sym typeface="Calibri"/>
            </a:endParaRPr>
          </a:p>
          <a:p>
            <a:pPr marL="0" lvl="0" indent="0" algn="l" rtl="0">
              <a:spcBef>
                <a:spcPts val="0"/>
              </a:spcBef>
              <a:spcAft>
                <a:spcPts val="0"/>
              </a:spcAft>
              <a:buClr>
                <a:schemeClr val="dk1"/>
              </a:buClr>
              <a:buFont typeface="Arial"/>
              <a:buNone/>
            </a:pPr>
            <a:r>
              <a:rPr lang="en-US" sz="1200" dirty="0" smtClean="0">
                <a:solidFill>
                  <a:schemeClr val="dk1"/>
                </a:solidFill>
              </a:rPr>
              <a:t>If you don’t smoke, don’t vape</a:t>
            </a:r>
            <a:endParaRPr lang="en-US" sz="1200" dirty="0" smtClean="0"/>
          </a:p>
          <a:p>
            <a:pPr marL="0" lvl="0" indent="0" algn="l" rtl="0">
              <a:lnSpc>
                <a:spcPct val="115000"/>
              </a:lnSpc>
              <a:spcBef>
                <a:spcPts val="1000"/>
              </a:spcBef>
              <a:spcAft>
                <a:spcPts val="0"/>
              </a:spcAft>
              <a:buClr>
                <a:schemeClr val="dk1"/>
              </a:buClr>
              <a:buSzPts val="1100"/>
              <a:buFont typeface="Arial"/>
              <a:buNone/>
            </a:pPr>
            <a:endParaRPr lang="en" sz="1200" dirty="0" smtClean="0">
              <a:solidFill>
                <a:schemeClr val="dk1"/>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 sz="1200" dirty="0" smtClean="0">
                <a:solidFill>
                  <a:schemeClr val="dk1"/>
                </a:solidFill>
                <a:latin typeface="Calibri"/>
                <a:ea typeface="Calibri"/>
                <a:cs typeface="Calibri"/>
                <a:sym typeface="Calibri"/>
              </a:rPr>
              <a:t>If </a:t>
            </a:r>
            <a:r>
              <a:rPr lang="en" sz="1200" dirty="0">
                <a:solidFill>
                  <a:schemeClr val="dk1"/>
                </a:solidFill>
                <a:latin typeface="Calibri"/>
                <a:ea typeface="Calibri"/>
                <a:cs typeface="Calibri"/>
                <a:sym typeface="Calibri"/>
              </a:rPr>
              <a:t>your in an uncomfortable situation, remember to use refusal skills or talk to someone you </a:t>
            </a:r>
            <a:r>
              <a:rPr lang="en" sz="1200" dirty="0" smtClean="0">
                <a:solidFill>
                  <a:schemeClr val="dk1"/>
                </a:solidFill>
                <a:latin typeface="Calibri"/>
                <a:ea typeface="Calibri"/>
                <a:cs typeface="Calibri"/>
                <a:sym typeface="Calibri"/>
              </a:rPr>
              <a:t>trust</a:t>
            </a:r>
          </a:p>
          <a:p>
            <a:pPr marL="0" lvl="0" indent="0" algn="l" rtl="0">
              <a:lnSpc>
                <a:spcPct val="115000"/>
              </a:lnSpc>
              <a:spcBef>
                <a:spcPts val="1000"/>
              </a:spcBef>
              <a:spcAft>
                <a:spcPts val="0"/>
              </a:spcAft>
              <a:buClr>
                <a:schemeClr val="dk1"/>
              </a:buClr>
              <a:buSzPts val="1100"/>
              <a:buFont typeface="Arial"/>
              <a:buNone/>
            </a:pPr>
            <a:endParaRPr lang="en" sz="1200" dirty="0" smtClean="0">
              <a:solidFill>
                <a:schemeClr val="dk1"/>
              </a:solidFill>
              <a:latin typeface="Calibri"/>
              <a:cs typeface="Calibri"/>
              <a:sym typeface="Calibri"/>
            </a:endParaRPr>
          </a:p>
          <a:p>
            <a:pPr marL="0" marR="0" lvl="0" indent="0" algn="l" defTabSz="914400" rtl="0" eaLnBrk="1" fontAlgn="auto" latinLnBrk="0" hangingPunct="1">
              <a:lnSpc>
                <a:spcPct val="115000"/>
              </a:lnSpc>
              <a:spcBef>
                <a:spcPts val="1000"/>
              </a:spcBef>
              <a:spcAft>
                <a:spcPts val="0"/>
              </a:spcAft>
              <a:buClr>
                <a:schemeClr val="dk1"/>
              </a:buClr>
              <a:buSzPts val="1100"/>
              <a:buFont typeface="Arial"/>
              <a:buNone/>
              <a:tabLst/>
              <a:defRPr/>
            </a:pPr>
            <a:r>
              <a:rPr lang="en-US" sz="1200" b="1" dirty="0" smtClean="0">
                <a:solidFill>
                  <a:schemeClr val="dk1"/>
                </a:solidFill>
                <a:latin typeface="Calibri"/>
                <a:ea typeface="Calibri"/>
                <a:cs typeface="Calibri"/>
                <a:sym typeface="Calibri"/>
              </a:rPr>
              <a:t>Image from </a:t>
            </a:r>
            <a:r>
              <a:rPr lang="en-US" sz="1200" b="1" dirty="0" err="1" smtClean="0">
                <a:solidFill>
                  <a:schemeClr val="dk1"/>
                </a:solidFill>
                <a:latin typeface="Calibri"/>
                <a:ea typeface="Calibri"/>
                <a:cs typeface="Calibri"/>
                <a:sym typeface="Calibri"/>
              </a:rPr>
              <a:t>Canva</a:t>
            </a:r>
            <a:endParaRPr lang="en-US" sz="1200" b="1" dirty="0" smtClean="0">
              <a:solidFill>
                <a:schemeClr val="dk1"/>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endParaRPr sz="1200"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8c4f5567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8c4f5567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a:t>
            </a:r>
            <a:r>
              <a:rPr lang="en-CA" b="1" baseline="0" dirty="0" smtClean="0"/>
              <a:t> from </a:t>
            </a:r>
            <a:r>
              <a:rPr lang="en-CA" b="1" baseline="0" dirty="0" err="1" smtClean="0"/>
              <a:t>Canva</a:t>
            </a:r>
            <a:endParaRPr lang="en-CA" b="1" dirty="0" smtClean="0"/>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8c4f5567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8c4f5567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Images</a:t>
            </a:r>
            <a:r>
              <a:rPr lang="en-CA" b="1" baseline="0" dirty="0" smtClean="0"/>
              <a:t> from </a:t>
            </a:r>
            <a:r>
              <a:rPr lang="en-CA" b="1" baseline="0" dirty="0" err="1" smtClean="0"/>
              <a:t>Canva</a:t>
            </a:r>
            <a:endParaRPr lang="en-CA" b="1"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553884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f7f6f6228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f7f6f6228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dirty="0" smtClean="0">
                <a:solidFill>
                  <a:schemeClr val="dk1"/>
                </a:solidFill>
              </a:rPr>
              <a:t>**This is where the presentation officially begins**</a:t>
            </a:r>
          </a:p>
          <a:p>
            <a:pPr marL="0" lvl="0" indent="0" algn="l" rtl="0">
              <a:spcBef>
                <a:spcPts val="0"/>
              </a:spcBef>
              <a:spcAft>
                <a:spcPts val="0"/>
              </a:spcAft>
              <a:buClr>
                <a:schemeClr val="dk1"/>
              </a:buClr>
              <a:buSzPts val="1100"/>
              <a:buFont typeface="Arial"/>
              <a:buNone/>
            </a:pPr>
            <a:endParaRPr lang="en-US" b="1" dirty="0" smtClean="0">
              <a:solidFill>
                <a:schemeClr val="dk1"/>
              </a:solidFill>
            </a:endParaRPr>
          </a:p>
          <a:p>
            <a:pPr marL="0" lvl="0" indent="0" algn="l" rtl="0">
              <a:spcBef>
                <a:spcPts val="0"/>
              </a:spcBef>
              <a:spcAft>
                <a:spcPts val="0"/>
              </a:spcAft>
              <a:buClr>
                <a:schemeClr val="dk1"/>
              </a:buClr>
              <a:buSzPts val="1100"/>
              <a:buFont typeface="Arial"/>
              <a:buNone/>
            </a:pPr>
            <a:r>
              <a:rPr lang="en-US" b="1" dirty="0" smtClean="0">
                <a:solidFill>
                  <a:schemeClr val="dk1"/>
                </a:solidFill>
              </a:rPr>
              <a:t>Image from </a:t>
            </a:r>
            <a:r>
              <a:rPr lang="en-US" b="1" dirty="0" err="1" smtClean="0">
                <a:solidFill>
                  <a:schemeClr val="dk1"/>
                </a:solidFill>
              </a:rPr>
              <a:t>Canva</a:t>
            </a:r>
            <a:endParaRPr lang="en-US" b="1" dirty="0" smtClean="0">
              <a:solidFill>
                <a:schemeClr val="dk1"/>
              </a:solidFill>
            </a:endParaRPr>
          </a:p>
        </p:txBody>
      </p:sp>
    </p:spTree>
    <p:extLst>
      <p:ext uri="{BB962C8B-B14F-4D97-AF65-F5344CB8AC3E}">
        <p14:creationId xmlns:p14="http://schemas.microsoft.com/office/powerpoint/2010/main" val="2945195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f33c81b84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f33c81b84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chemeClr val="dk1"/>
                </a:solidFill>
                <a:latin typeface="Arial"/>
                <a:ea typeface="Calibri"/>
                <a:cs typeface="Calibri"/>
                <a:sym typeface="Calibri"/>
              </a:rPr>
              <a:t>These devices were </a:t>
            </a:r>
            <a:r>
              <a:rPr lang="en-US" sz="1100" b="1" i="0" u="none" strike="noStrike" cap="none" dirty="0" smtClean="0">
                <a:solidFill>
                  <a:schemeClr val="dk1"/>
                </a:solidFill>
                <a:latin typeface="Arial"/>
                <a:ea typeface="Calibri"/>
                <a:cs typeface="Calibri"/>
                <a:sym typeface="Calibri"/>
              </a:rPr>
              <a:t>originally created as a smoking cessation aid </a:t>
            </a:r>
            <a:r>
              <a:rPr lang="en-US" sz="1100" b="0" i="0" u="none" strike="noStrike" cap="none" dirty="0" smtClean="0">
                <a:solidFill>
                  <a:schemeClr val="dk1"/>
                </a:solidFill>
                <a:latin typeface="Arial"/>
                <a:ea typeface="Calibri"/>
                <a:cs typeface="Calibri"/>
                <a:sym typeface="Calibri"/>
              </a:rPr>
              <a:t>(helps cigarette smokers stop smoking). They </a:t>
            </a:r>
            <a:r>
              <a:rPr lang="en-US" sz="1100" b="1" i="0" u="none" strike="noStrike" cap="none" dirty="0" smtClean="0">
                <a:solidFill>
                  <a:schemeClr val="dk1"/>
                </a:solidFill>
                <a:latin typeface="Arial"/>
                <a:ea typeface="Calibri"/>
                <a:cs typeface="Calibri"/>
                <a:sym typeface="Calibri"/>
              </a:rPr>
              <a:t>do not contain tobacco but often contains nicotine </a:t>
            </a:r>
            <a:r>
              <a:rPr lang="en-US" sz="1100" b="0" i="0" u="none" strike="noStrike" cap="none" dirty="0" smtClean="0">
                <a:solidFill>
                  <a:schemeClr val="dk1"/>
                </a:solidFill>
                <a:latin typeface="Arial"/>
                <a:ea typeface="Calibri"/>
                <a:cs typeface="Calibri"/>
                <a:sym typeface="Calibri"/>
              </a:rPr>
              <a:t>(addictive part found in a cigarette)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smtClean="0">
              <a:solidFill>
                <a:schemeClr val="tx1"/>
              </a:solidFill>
              <a:latin typeface="Arial"/>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chemeClr val="dk1"/>
                </a:solidFill>
                <a:latin typeface="Arial"/>
                <a:ea typeface="Calibri"/>
                <a:cs typeface="Calibri"/>
                <a:sym typeface="Calibri"/>
              </a:rPr>
              <a:t>Vaping</a:t>
            </a:r>
            <a:r>
              <a:rPr lang="en-US" sz="1100" b="0" i="0" u="none" strike="noStrike" cap="none" baseline="0" dirty="0" smtClean="0">
                <a:solidFill>
                  <a:schemeClr val="dk1"/>
                </a:solidFill>
                <a:latin typeface="Arial"/>
                <a:ea typeface="Calibri"/>
                <a:cs typeface="Calibri"/>
                <a:sym typeface="Calibri"/>
              </a:rPr>
              <a:t> devices are</a:t>
            </a:r>
            <a:r>
              <a:rPr lang="en-US" sz="1100" b="0" i="0" u="none" strike="noStrike" cap="none" dirty="0" smtClean="0">
                <a:solidFill>
                  <a:schemeClr val="dk1"/>
                </a:solidFill>
                <a:latin typeface="Arial"/>
                <a:ea typeface="Calibri"/>
                <a:cs typeface="Calibri"/>
                <a:sym typeface="Calibri"/>
              </a:rPr>
              <a:t> another product now on the market in Canada which is similar to the </a:t>
            </a:r>
            <a:r>
              <a:rPr lang="en-US" sz="1100" b="0" i="0" u="none" strike="noStrike" cap="none" dirty="0" err="1" smtClean="0">
                <a:solidFill>
                  <a:schemeClr val="dk1"/>
                </a:solidFill>
                <a:latin typeface="Arial"/>
                <a:ea typeface="Calibri"/>
                <a:cs typeface="Calibri"/>
                <a:sym typeface="Calibri"/>
              </a:rPr>
              <a:t>JUUL</a:t>
            </a:r>
            <a:r>
              <a:rPr lang="en-US" sz="1100" b="0" i="0" u="none" strike="noStrike" cap="none" dirty="0" smtClean="0">
                <a:solidFill>
                  <a:schemeClr val="dk1"/>
                </a:solidFill>
                <a:latin typeface="Arial"/>
                <a:ea typeface="Calibri"/>
                <a:cs typeface="Calibri"/>
                <a:sym typeface="Calibri"/>
              </a:rPr>
              <a:t> in that you purchase replacement pods that contain the e-liquid.</a:t>
            </a:r>
            <a:r>
              <a:rPr lang="en-US" sz="1100" b="0" i="0" u="none" strike="noStrike" cap="none" baseline="0" dirty="0" smtClean="0">
                <a:solidFill>
                  <a:srgbClr val="000000"/>
                </a:solidFill>
                <a:latin typeface="Arial"/>
                <a:ea typeface="Calibri"/>
                <a:cs typeface="Arial"/>
                <a:sym typeface="Arial"/>
              </a:rPr>
              <a:t> </a:t>
            </a:r>
            <a:r>
              <a:rPr lang="en-US" sz="1100" b="0" i="0" u="none" strike="noStrike" cap="none" dirty="0" smtClean="0">
                <a:solidFill>
                  <a:schemeClr val="tx1"/>
                </a:solidFill>
                <a:latin typeface="Arial"/>
                <a:ea typeface="Calibri"/>
                <a:cs typeface="Calibri"/>
                <a:sym typeface="Calibri"/>
              </a:rPr>
              <a:t>Vaping</a:t>
            </a:r>
            <a:r>
              <a:rPr lang="en-US" sz="1100" b="0" i="0" u="none" strike="noStrike" cap="none" baseline="0" dirty="0" smtClean="0">
                <a:solidFill>
                  <a:schemeClr val="tx1"/>
                </a:solidFill>
                <a:latin typeface="Arial"/>
                <a:ea typeface="Calibri"/>
                <a:cs typeface="Calibri"/>
                <a:sym typeface="Calibri"/>
              </a:rPr>
              <a:t> products have gained popularity in the United States and now in Canada, with a new brand of e-cigarettes called the </a:t>
            </a:r>
            <a:r>
              <a:rPr lang="en-US" sz="1100" b="0" i="0" u="none" strike="noStrike" cap="none" baseline="0" dirty="0" err="1" smtClean="0">
                <a:solidFill>
                  <a:schemeClr val="tx1"/>
                </a:solidFill>
                <a:latin typeface="Arial"/>
                <a:ea typeface="Calibri"/>
                <a:cs typeface="Calibri"/>
                <a:sym typeface="Calibri"/>
              </a:rPr>
              <a:t>JUUL</a:t>
            </a:r>
            <a:r>
              <a:rPr lang="en-US" sz="1100" b="0" i="0" u="none" strike="noStrike" cap="none" baseline="0" dirty="0" smtClean="0">
                <a:solidFill>
                  <a:schemeClr val="tx1"/>
                </a:solidFill>
                <a:latin typeface="Arial"/>
                <a:ea typeface="Calibri"/>
                <a:cs typeface="Calibri"/>
                <a:sym typeface="Calibri"/>
              </a:rPr>
              <a:t>. </a:t>
            </a:r>
            <a:endParaRPr lang="en-US" sz="1100" b="0" i="0" u="none" strike="noStrike" cap="none" dirty="0" smtClean="0">
              <a:solidFill>
                <a:srgbClr val="000000"/>
              </a:solidFill>
              <a:latin typeface="Arial"/>
              <a:ea typeface="Calibri"/>
              <a:cs typeface="Calibri"/>
              <a:sym typeface="Calibri"/>
            </a:endParaRPr>
          </a:p>
          <a:p>
            <a:pPr marL="0" lvl="0" indent="0" algn="l" rtl="0">
              <a:spcBef>
                <a:spcPts val="0"/>
              </a:spcBef>
              <a:spcAft>
                <a:spcPts val="0"/>
              </a:spcAft>
              <a:buNone/>
            </a:pPr>
            <a:endParaRPr lang="en-CA" dirty="0" smtClean="0"/>
          </a:p>
          <a:p>
            <a:pPr marL="0" lvl="0" indent="0" algn="l" rtl="0">
              <a:spcBef>
                <a:spcPts val="0"/>
              </a:spcBef>
              <a:spcAft>
                <a:spcPts val="0"/>
              </a:spcAft>
              <a:buNone/>
            </a:pPr>
            <a:r>
              <a:rPr lang="en-CA" dirty="0" smtClean="0"/>
              <a:t>Reference:</a:t>
            </a:r>
            <a:r>
              <a:rPr lang="en-CA" baseline="0" dirty="0" smtClean="0"/>
              <a:t> </a:t>
            </a:r>
            <a:r>
              <a:rPr lang="en-US" sz="1100" b="0" i="0" u="none" strike="noStrike" cap="none" dirty="0" smtClean="0">
                <a:solidFill>
                  <a:srgbClr val="000000"/>
                </a:solidFill>
                <a:effectLst/>
                <a:latin typeface="Arial"/>
                <a:ea typeface="Arial"/>
                <a:cs typeface="Arial"/>
                <a:sym typeface="Arial"/>
              </a:rPr>
              <a:t>US Department of Health and Human Services. (2016). E-cigarette use among youth and young adults: a report of the Surgeon General.</a:t>
            </a:r>
            <a:r>
              <a:rPr lang="en-CA" sz="1100" b="0" i="0" u="none" strike="noStrike" cap="none" baseline="0" dirty="0" smtClean="0">
                <a:solidFill>
                  <a:srgbClr val="000000"/>
                </a:solidFill>
                <a:effectLst/>
                <a:latin typeface="Arial"/>
                <a:ea typeface="Arial"/>
                <a:cs typeface="Arial"/>
                <a:sym typeface="Arial"/>
              </a:rPr>
              <a:t> </a:t>
            </a:r>
            <a:r>
              <a:rPr lang="en-CA" dirty="0" smtClean="0"/>
              <a:t>https://www.ncbi.nlm.nih.gov/books/NBK538679/ </a:t>
            </a:r>
          </a:p>
          <a:p>
            <a:pPr marL="0" lvl="0" indent="0" algn="l" rtl="0">
              <a:spcBef>
                <a:spcPts val="0"/>
              </a:spcBef>
              <a:spcAft>
                <a:spcPts val="0"/>
              </a:spcAft>
              <a:buNone/>
            </a:pPr>
            <a:endParaRPr lang="en-CA" dirty="0" smtClean="0"/>
          </a:p>
          <a:p>
            <a:pPr marL="0" lvl="0" indent="0" algn="l" rtl="0">
              <a:spcBef>
                <a:spcPts val="0"/>
              </a:spcBef>
              <a:spcAft>
                <a:spcPts val="0"/>
              </a:spcAft>
              <a:buNone/>
            </a:pPr>
            <a:r>
              <a:rPr lang="en-CA" b="1" dirty="0" smtClean="0"/>
              <a:t>Image</a:t>
            </a:r>
            <a:r>
              <a:rPr lang="en-CA" b="1" baseline="0" dirty="0" smtClean="0"/>
              <a:t> from </a:t>
            </a:r>
            <a:r>
              <a:rPr lang="en-CA" b="1" baseline="0" dirty="0" err="1" smtClean="0"/>
              <a:t>Canva</a:t>
            </a:r>
            <a:endParaRPr b="1" dirty="0"/>
          </a:p>
        </p:txBody>
      </p:sp>
    </p:spTree>
    <p:extLst>
      <p:ext uri="{BB962C8B-B14F-4D97-AF65-F5344CB8AC3E}">
        <p14:creationId xmlns:p14="http://schemas.microsoft.com/office/powerpoint/2010/main" val="4134474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f8c4f5567a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f8c4f5567a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i="0" u="none" strike="noStrike" cap="none" dirty="0" smtClean="0">
                <a:solidFill>
                  <a:schemeClr val="dk1"/>
                </a:solidFill>
                <a:latin typeface="Arial"/>
                <a:ea typeface="Calibri"/>
                <a:cs typeface="Calibri"/>
                <a:sym typeface="Calibri"/>
              </a:rPr>
              <a:t>We are going to be using electronic cigarette (e-cigarette or e-cig) and vaping device interchangeably.</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200" b="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200" b="0" dirty="0" smtClean="0"/>
              <a:t>Questions: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200" b="1" dirty="0" smtClean="0"/>
              <a:t>Why do you think youth try electronic cigarettes, also known as vape products and vaping?</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200" b="1" dirty="0" smtClean="0"/>
              <a:t>How</a:t>
            </a:r>
            <a:r>
              <a:rPr lang="en-CA" sz="1200" b="1" baseline="0" dirty="0" smtClean="0"/>
              <a:t> are people, especially youth, influenced to try using vape products? </a:t>
            </a:r>
            <a:r>
              <a:rPr lang="en-CA" sz="1200" b="0" baseline="0" dirty="0" smtClean="0">
                <a:sym typeface="Wingdings" panose="05000000000000000000" pitchFamily="2" charset="2"/>
              </a:rPr>
              <a:t> </a:t>
            </a:r>
            <a:r>
              <a:rPr lang="en-CA" sz="1200" dirty="0" smtClean="0"/>
              <a:t>People can</a:t>
            </a:r>
            <a:r>
              <a:rPr lang="en-CA" sz="1200" baseline="0" dirty="0" smtClean="0"/>
              <a:t> be influenced for a lot of different reasons (i.e., social media, family/friends, movies, peer pressure, to fit in) **refer to next slide for continuation**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200" dirty="0" smtClean="0">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200" dirty="0" smtClean="0">
                <a:ea typeface="Calibri"/>
                <a:cs typeface="Calibri"/>
                <a:sym typeface="Calibri"/>
              </a:rPr>
              <a:t>Also, it is advertised to youth, using social media, fun candy flavours, etc.</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200" dirty="0" smtClean="0">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200" b="1" dirty="0" smtClean="0"/>
              <a:t>Images</a:t>
            </a:r>
            <a:r>
              <a:rPr lang="en-CA" sz="1200" b="1" baseline="0" dirty="0" smtClean="0"/>
              <a:t> from </a:t>
            </a:r>
            <a:r>
              <a:rPr lang="en-CA" sz="1200" b="1" baseline="0" dirty="0" err="1" smtClean="0"/>
              <a:t>Canva</a:t>
            </a:r>
            <a:endParaRPr lang="en-CA" sz="1200"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200" dirty="0" smtClean="0">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dirty="0" smtClean="0"/>
              <a:t>Alternative</a:t>
            </a:r>
            <a:r>
              <a:rPr lang="en-US" baseline="0" dirty="0" smtClean="0"/>
              <a:t> to smoking</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baseline="0" dirty="0" smtClean="0"/>
              <a:t>To do vaping tricks</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baseline="0" dirty="0" smtClean="0"/>
              <a:t>To quit smoking</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baseline="0" dirty="0" smtClean="0"/>
              <a:t>Friends are doing it</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baseline="0" dirty="0" smtClean="0"/>
              <a:t>To be cool</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baseline="0" dirty="0" smtClean="0"/>
              <a:t>To reduce stress</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baseline="0" dirty="0" smtClean="0"/>
              <a:t>For fun</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baseline="0" dirty="0" smtClean="0"/>
              <a:t>Tastes good</a:t>
            </a:r>
          </a:p>
          <a:p>
            <a:pPr marL="15875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US"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None/>
              <a:tabLst/>
              <a:defRPr/>
            </a:pPr>
            <a:r>
              <a:rPr lang="en-US" b="1" baseline="0" dirty="0" smtClean="0"/>
              <a:t>Photo </a:t>
            </a:r>
            <a:r>
              <a:rPr lang="en-US" b="1" dirty="0" smtClean="0"/>
              <a:t>Reference</a:t>
            </a:r>
            <a:r>
              <a:rPr lang="en-US" dirty="0" smtClean="0"/>
              <a:t>: Wellington-</a:t>
            </a:r>
            <a:r>
              <a:rPr lang="en-US" dirty="0" err="1" smtClean="0"/>
              <a:t>Dufferin</a:t>
            </a:r>
            <a:r>
              <a:rPr lang="en-US" dirty="0" smtClean="0"/>
              <a:t>-Guelph Public</a:t>
            </a:r>
            <a:r>
              <a:rPr lang="en-US" baseline="0" dirty="0" smtClean="0"/>
              <a:t> Health. (2018). </a:t>
            </a:r>
            <a:r>
              <a:rPr lang="en-US" i="1" baseline="0" dirty="0" smtClean="0"/>
              <a:t>Vaping 101 Presentation</a:t>
            </a:r>
            <a:r>
              <a:rPr lang="en-US" i="0" baseline="0" dirty="0" smtClean="0"/>
              <a:t>. </a:t>
            </a:r>
            <a:r>
              <a:rPr lang="en-US" dirty="0" smtClean="0"/>
              <a:t>https://wdgpublichealth.ca/vaping-101-presentation </a:t>
            </a:r>
          </a:p>
          <a:p>
            <a:pPr marL="158750" indent="0">
              <a:buNone/>
            </a:pPr>
            <a:endParaRPr lang="en-CA" dirty="0"/>
          </a:p>
        </p:txBody>
      </p:sp>
    </p:spTree>
    <p:extLst>
      <p:ext uri="{BB962C8B-B14F-4D97-AF65-F5344CB8AC3E}">
        <p14:creationId xmlns:p14="http://schemas.microsoft.com/office/powerpoint/2010/main" val="2112414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1" name="Google Shape;4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9">
            <a:alphaModFix/>
          </a:blip>
          <a:stretch>
            <a:fillRect/>
          </a:stretch>
        </p:blipFill>
        <p:spPr>
          <a:xfrm>
            <a:off x="0" y="-1714500"/>
            <a:ext cx="9144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5" r:id="rId4"/>
    <p:sldLayoutId id="2147483656" r:id="rId5"/>
    <p:sldLayoutId id="2147483657" r:id="rId6"/>
    <p:sldLayoutId id="2147483658"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18.png"/><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ideo" Target="https://www.youtube.com/embed/9dZS_Rniak0" TargetMode="External"/><Relationship Id="rId6" Type="http://schemas.openxmlformats.org/officeDocument/2006/relationships/image" Target="../media/image23.png"/><Relationship Id="rId5" Type="http://schemas.openxmlformats.org/officeDocument/2006/relationships/image" Target="../media/image5.png"/><Relationship Id="rId4" Type="http://schemas.openxmlformats.org/officeDocument/2006/relationships/hyperlink" Target="https://www.youtube.com/watch?app=desktop&amp;v=9dZS_Rniak0"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
        <p:cNvGrpSpPr/>
        <p:nvPr/>
      </p:nvGrpSpPr>
      <p:grpSpPr>
        <a:xfrm>
          <a:off x="0" y="0"/>
          <a:ext cx="0" cy="0"/>
          <a:chOff x="0" y="0"/>
          <a:chExt cx="0" cy="0"/>
        </a:xfrm>
      </p:grpSpPr>
      <p:sp>
        <p:nvSpPr>
          <p:cNvPr id="2" name="Title 1"/>
          <p:cNvSpPr>
            <a:spLocks noGrp="1"/>
          </p:cNvSpPr>
          <p:nvPr>
            <p:ph type="ctrTitle"/>
          </p:nvPr>
        </p:nvSpPr>
        <p:spPr>
          <a:xfrm>
            <a:off x="311708" y="126380"/>
            <a:ext cx="8520600" cy="1302983"/>
          </a:xfrm>
        </p:spPr>
        <p:txBody>
          <a:bodyPr anchor="ctr">
            <a:noAutofit/>
          </a:bodyPr>
          <a:lstStyle/>
          <a:p>
            <a:r>
              <a:rPr lang="en-US" sz="4000" b="1" dirty="0">
                <a:solidFill>
                  <a:schemeClr val="tx1"/>
                </a:solidFill>
                <a:latin typeface="+mj-lt"/>
              </a:rPr>
              <a:t>Substance Use, Addictions and Related </a:t>
            </a:r>
            <a:r>
              <a:rPr lang="en-US" sz="4000" b="1" dirty="0" smtClean="0">
                <a:solidFill>
                  <a:schemeClr val="tx1"/>
                </a:solidFill>
                <a:latin typeface="+mj-lt"/>
              </a:rPr>
              <a:t>Behaviours</a:t>
            </a:r>
            <a:endParaRPr lang="en-CA" sz="3600" dirty="0">
              <a:solidFill>
                <a:schemeClr val="tx1"/>
              </a:solidFill>
              <a:latin typeface="+mj-lt"/>
            </a:endParaRPr>
          </a:p>
        </p:txBody>
      </p:sp>
      <p:pic>
        <p:nvPicPr>
          <p:cNvPr id="4" name="Picture 3" descr="smok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2783" y="1538853"/>
            <a:ext cx="1978383" cy="1978383"/>
          </a:xfrm>
          <a:prstGeom prst="rect">
            <a:avLst/>
          </a:prstGeom>
        </p:spPr>
      </p:pic>
      <p:sp>
        <p:nvSpPr>
          <p:cNvPr id="3" name="Subtitle 2"/>
          <p:cNvSpPr>
            <a:spLocks noGrp="1"/>
          </p:cNvSpPr>
          <p:nvPr>
            <p:ph type="subTitle" idx="1"/>
          </p:nvPr>
        </p:nvSpPr>
        <p:spPr>
          <a:xfrm>
            <a:off x="2820965" y="3517236"/>
            <a:ext cx="3502017" cy="570407"/>
          </a:xfrm>
        </p:spPr>
        <p:txBody>
          <a:bodyPr anchor="ctr">
            <a:normAutofit/>
          </a:bodyPr>
          <a:lstStyle/>
          <a:p>
            <a:r>
              <a:rPr lang="en-CA" sz="2400" dirty="0">
                <a:solidFill>
                  <a:schemeClr val="tx1"/>
                </a:solidFill>
                <a:latin typeface="+mn-lt"/>
                <a:ea typeface="Calibri"/>
                <a:cs typeface="Calibri"/>
                <a:sym typeface="Calibri"/>
              </a:rPr>
              <a:t>Vaping: Grade </a:t>
            </a:r>
            <a:r>
              <a:rPr lang="en-CA" sz="2400" dirty="0" smtClean="0">
                <a:solidFill>
                  <a:schemeClr val="tx1"/>
                </a:solidFill>
                <a:latin typeface="+mn-lt"/>
                <a:ea typeface="Calibri"/>
                <a:cs typeface="Calibri"/>
                <a:sym typeface="Calibri"/>
              </a:rPr>
              <a:t>7/8</a:t>
            </a:r>
            <a:endParaRPr lang="en-CA" sz="2400" dirty="0">
              <a:solidFill>
                <a:schemeClr val="tx1"/>
              </a:solidFill>
              <a:latin typeface="+mn-lt"/>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5" name="Title 4"/>
          <p:cNvSpPr>
            <a:spLocks noGrp="1"/>
          </p:cNvSpPr>
          <p:nvPr>
            <p:ph type="title"/>
          </p:nvPr>
        </p:nvSpPr>
        <p:spPr>
          <a:xfrm>
            <a:off x="1657350" y="445024"/>
            <a:ext cx="5829300" cy="882775"/>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ea typeface="+mn-ea"/>
                <a:cs typeface="+mn-cs"/>
              </a:rPr>
              <a:t>What is an E-Cigarette?</a:t>
            </a:r>
            <a:endParaRPr lang="en-CA" b="1" dirty="0">
              <a:latin typeface="+mj-lt"/>
              <a:ea typeface="+mn-ea"/>
              <a:cs typeface="+mn-cs"/>
            </a:endParaRPr>
          </a:p>
        </p:txBody>
      </p:sp>
      <p:sp>
        <p:nvSpPr>
          <p:cNvPr id="6" name="TextBox 5"/>
          <p:cNvSpPr txBox="1"/>
          <p:nvPr/>
        </p:nvSpPr>
        <p:spPr>
          <a:xfrm>
            <a:off x="690631" y="1608583"/>
            <a:ext cx="5680431" cy="2195473"/>
          </a:xfrm>
          <a:prstGeom prst="rect">
            <a:avLst/>
          </a:prstGeom>
          <a:noFill/>
        </p:spPr>
        <p:txBody>
          <a:bodyPr wrap="square" rtlCol="0">
            <a:spAutoFit/>
          </a:bodyPr>
          <a:lstStyle/>
          <a:p>
            <a:pPr marL="457200" indent="-457200">
              <a:spcBef>
                <a:spcPts val="1000"/>
              </a:spcBef>
              <a:buFont typeface="Arial" panose="020B0604020202020204" pitchFamily="34" charset="0"/>
              <a:buChar char="•"/>
            </a:pPr>
            <a:r>
              <a:rPr lang="en" sz="2000" dirty="0">
                <a:solidFill>
                  <a:schemeClr val="tx1"/>
                </a:solidFill>
                <a:latin typeface="+mn-lt"/>
                <a:ea typeface="Calibri"/>
                <a:cs typeface="Calibri"/>
                <a:sym typeface="Calibri"/>
              </a:rPr>
              <a:t>It is battery-operated.</a:t>
            </a:r>
          </a:p>
          <a:p>
            <a:pPr marL="457200" indent="-457200">
              <a:spcBef>
                <a:spcPts val="1000"/>
              </a:spcBef>
              <a:buFont typeface="Arial" panose="020B0604020202020204" pitchFamily="34" charset="0"/>
              <a:buChar char="•"/>
            </a:pPr>
            <a:r>
              <a:rPr lang="en" sz="2000" dirty="0">
                <a:solidFill>
                  <a:schemeClr val="tx1"/>
                </a:solidFill>
                <a:latin typeface="+mn-lt"/>
                <a:ea typeface="Calibri"/>
                <a:cs typeface="Calibri"/>
                <a:sym typeface="Calibri"/>
              </a:rPr>
              <a:t>It turns liquid chemicals, also known as e-juice, into a vapour (aerosol) that is breathed in (inhaled).  </a:t>
            </a:r>
          </a:p>
          <a:p>
            <a:pPr marL="457200" indent="-457200">
              <a:spcBef>
                <a:spcPts val="1000"/>
              </a:spcBef>
              <a:buFont typeface="Arial" panose="020B0604020202020204" pitchFamily="34" charset="0"/>
              <a:buChar char="•"/>
            </a:pPr>
            <a:r>
              <a:rPr lang="en" sz="2000" dirty="0">
                <a:solidFill>
                  <a:schemeClr val="tx1"/>
                </a:solidFill>
                <a:latin typeface="+mn-lt"/>
                <a:ea typeface="Calibri"/>
                <a:cs typeface="Calibri"/>
                <a:sym typeface="Calibri"/>
              </a:rPr>
              <a:t>It is not a tobacco product, but may contain nicotine</a:t>
            </a:r>
            <a:r>
              <a:rPr lang="en" sz="2000" dirty="0" smtClean="0">
                <a:solidFill>
                  <a:schemeClr val="tx1"/>
                </a:solidFill>
                <a:latin typeface="+mn-lt"/>
                <a:ea typeface="Calibri"/>
                <a:cs typeface="Calibri"/>
                <a:sym typeface="Calibri"/>
              </a:rPr>
              <a:t>.</a:t>
            </a:r>
            <a:endParaRPr lang="en" sz="2000" dirty="0">
              <a:solidFill>
                <a:schemeClr val="tx1"/>
              </a:solidFill>
              <a:latin typeface="+mn-lt"/>
              <a:ea typeface="Calibri"/>
              <a:cs typeface="Calibri"/>
              <a:sym typeface="Calibri"/>
            </a:endParaRPr>
          </a:p>
        </p:txBody>
      </p:sp>
      <p:pic>
        <p:nvPicPr>
          <p:cNvPr id="2" name="Picture 1" descr="electronic tank system"/>
          <p:cNvPicPr>
            <a:picLocks noChangeAspect="1"/>
          </p:cNvPicPr>
          <p:nvPr/>
        </p:nvPicPr>
        <p:blipFill rotWithShape="1">
          <a:blip r:embed="rId3">
            <a:extLst>
              <a:ext uri="{28A0092B-C50C-407E-A947-70E740481C1C}">
                <a14:useLocalDpi xmlns:a14="http://schemas.microsoft.com/office/drawing/2010/main" val="0"/>
              </a:ext>
            </a:extLst>
          </a:blip>
          <a:srcRect l="29787" t="5109" r="27541"/>
          <a:stretch/>
        </p:blipFill>
        <p:spPr>
          <a:xfrm rot="909959">
            <a:off x="6995290" y="1350735"/>
            <a:ext cx="1219200" cy="271117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7"/>
        <p:cNvGrpSpPr/>
        <p:nvPr/>
      </p:nvGrpSpPr>
      <p:grpSpPr>
        <a:xfrm>
          <a:off x="0" y="0"/>
          <a:ext cx="0" cy="0"/>
          <a:chOff x="0" y="0"/>
          <a:chExt cx="0" cy="0"/>
        </a:xfrm>
      </p:grpSpPr>
      <p:sp>
        <p:nvSpPr>
          <p:cNvPr id="5" name="Title 4"/>
          <p:cNvSpPr>
            <a:spLocks noGrp="1"/>
          </p:cNvSpPr>
          <p:nvPr>
            <p:ph type="title"/>
          </p:nvPr>
        </p:nvSpPr>
        <p:spPr>
          <a:xfrm>
            <a:off x="943085" y="303564"/>
            <a:ext cx="4616644" cy="9030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ea typeface="+mn-ea"/>
                <a:cs typeface="+mn-cs"/>
              </a:rPr>
              <a:t>Types of Vape Products</a:t>
            </a:r>
            <a:endParaRPr lang="en-CA" b="1" dirty="0">
              <a:latin typeface="+mj-lt"/>
              <a:ea typeface="+mn-ea"/>
              <a:cs typeface="+mn-cs"/>
            </a:endParaRPr>
          </a:p>
        </p:txBody>
      </p:sp>
      <p:pic>
        <p:nvPicPr>
          <p:cNvPr id="2050" name="Picture 2" descr="A variety of vaping devic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3085" y="1281671"/>
            <a:ext cx="7257825" cy="2792292"/>
          </a:xfrm>
          <a:prstGeom prst="rect">
            <a:avLst/>
          </a:prstGeom>
          <a:noFill/>
          <a:extLst>
            <a:ext uri="{909E8E84-426E-40DD-AFC4-6F175D3DCCD1}">
              <a14:hiddenFill xmlns:a14="http://schemas.microsoft.com/office/drawing/2010/main">
                <a:solidFill>
                  <a:srgbClr val="FFFFFF"/>
                </a:solidFill>
              </a14:hiddenFill>
            </a:ext>
          </a:extLst>
        </p:spPr>
      </p:pic>
      <p:sp>
        <p:nvSpPr>
          <p:cNvPr id="4" name="Cloud Callout 3"/>
          <p:cNvSpPr/>
          <p:nvPr/>
        </p:nvSpPr>
        <p:spPr>
          <a:xfrm>
            <a:off x="6061166" y="0"/>
            <a:ext cx="2701448" cy="1775599"/>
          </a:xfrm>
          <a:prstGeom prst="cloudCallout">
            <a:avLst>
              <a:gd name="adj1" fmla="val -57891"/>
              <a:gd name="adj2" fmla="val 62500"/>
            </a:avLst>
          </a:prstGeom>
          <a:solidFill>
            <a:schemeClr val="bg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CA" sz="1600" dirty="0" smtClean="0">
                <a:solidFill>
                  <a:schemeClr val="tx1"/>
                </a:solidFill>
              </a:rPr>
              <a:t>Have you seen any of these vaping products? </a:t>
            </a:r>
            <a:endParaRPr lang="en-CA" sz="1600"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6" name="Title 5"/>
          <p:cNvSpPr>
            <a:spLocks noGrp="1"/>
          </p:cNvSpPr>
          <p:nvPr>
            <p:ph type="title"/>
          </p:nvPr>
        </p:nvSpPr>
        <p:spPr>
          <a:xfrm>
            <a:off x="311700" y="206139"/>
            <a:ext cx="6175032" cy="811586"/>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ea typeface="+mn-ea"/>
                <a:cs typeface="+mn-cs"/>
              </a:rPr>
              <a:t>Looking Inside an E-Cigarette</a:t>
            </a:r>
            <a:endParaRPr lang="en-CA" b="1" dirty="0">
              <a:latin typeface="+mj-lt"/>
              <a:ea typeface="+mn-ea"/>
              <a:cs typeface="+mn-cs"/>
            </a:endParaRPr>
          </a:p>
        </p:txBody>
      </p:sp>
      <p:sp>
        <p:nvSpPr>
          <p:cNvPr id="2" name="TextBox 1"/>
          <p:cNvSpPr txBox="1"/>
          <p:nvPr/>
        </p:nvSpPr>
        <p:spPr>
          <a:xfrm>
            <a:off x="311700" y="1221828"/>
            <a:ext cx="6175032" cy="2451953"/>
          </a:xfrm>
          <a:prstGeom prst="rect">
            <a:avLst/>
          </a:prstGeom>
          <a:noFill/>
        </p:spPr>
        <p:txBody>
          <a:bodyPr wrap="square" rtlCol="0">
            <a:spAutoFit/>
          </a:bodyPr>
          <a:lstStyle/>
          <a:p>
            <a:pPr>
              <a:spcBef>
                <a:spcPts val="1000"/>
              </a:spcBef>
            </a:pPr>
            <a:r>
              <a:rPr lang="en" sz="2000" dirty="0">
                <a:solidFill>
                  <a:schemeClr val="tx1"/>
                </a:solidFill>
                <a:latin typeface="+mn-lt"/>
                <a:ea typeface="Calibri"/>
                <a:cs typeface="Calibri"/>
                <a:sym typeface="Calibri"/>
              </a:rPr>
              <a:t>Most electronic cigarettes and vaping products have four different components, including:</a:t>
            </a:r>
          </a:p>
          <a:p>
            <a:pPr marL="342900" indent="-342900">
              <a:spcBef>
                <a:spcPts val="1000"/>
              </a:spcBef>
              <a:buFont typeface="Arial" panose="020B0604020202020204" pitchFamily="34" charset="0"/>
              <a:buChar char="•"/>
            </a:pPr>
            <a:r>
              <a:rPr lang="en" sz="2000" dirty="0">
                <a:solidFill>
                  <a:schemeClr val="tx1"/>
                </a:solidFill>
                <a:latin typeface="+mn-lt"/>
                <a:ea typeface="Calibri"/>
                <a:cs typeface="Calibri"/>
                <a:sym typeface="Calibri"/>
              </a:rPr>
              <a:t>A cartridge (or resevoir pod)</a:t>
            </a:r>
          </a:p>
          <a:p>
            <a:pPr marL="342900" indent="-342900">
              <a:spcBef>
                <a:spcPts val="1000"/>
              </a:spcBef>
              <a:buFont typeface="Arial" panose="020B0604020202020204" pitchFamily="34" charset="0"/>
              <a:buChar char="•"/>
            </a:pPr>
            <a:r>
              <a:rPr lang="en" sz="2000" dirty="0">
                <a:solidFill>
                  <a:schemeClr val="tx1"/>
                </a:solidFill>
                <a:latin typeface="+mn-lt"/>
                <a:ea typeface="Calibri"/>
                <a:cs typeface="Calibri"/>
                <a:sym typeface="Calibri"/>
              </a:rPr>
              <a:t>A heating element (atomizer)</a:t>
            </a:r>
          </a:p>
          <a:p>
            <a:pPr marL="342900" indent="-342900">
              <a:spcBef>
                <a:spcPts val="1000"/>
              </a:spcBef>
              <a:buFont typeface="Arial" panose="020B0604020202020204" pitchFamily="34" charset="0"/>
              <a:buChar char="•"/>
            </a:pPr>
            <a:r>
              <a:rPr lang="en" sz="2000" dirty="0">
                <a:solidFill>
                  <a:schemeClr val="tx1"/>
                </a:solidFill>
                <a:latin typeface="+mn-lt"/>
                <a:ea typeface="Calibri"/>
                <a:cs typeface="Calibri"/>
                <a:sym typeface="Calibri"/>
              </a:rPr>
              <a:t>A battery (power source)</a:t>
            </a:r>
          </a:p>
          <a:p>
            <a:pPr marL="342900" indent="-342900">
              <a:spcBef>
                <a:spcPts val="1000"/>
              </a:spcBef>
              <a:buFont typeface="Arial" panose="020B0604020202020204" pitchFamily="34" charset="0"/>
              <a:buChar char="•"/>
            </a:pPr>
            <a:r>
              <a:rPr lang="en" sz="2000" dirty="0">
                <a:solidFill>
                  <a:schemeClr val="tx1"/>
                </a:solidFill>
                <a:latin typeface="+mn-lt"/>
                <a:ea typeface="Calibri"/>
                <a:cs typeface="Calibri"/>
                <a:sym typeface="Calibri"/>
              </a:rPr>
              <a:t>A mouthpiece </a:t>
            </a:r>
          </a:p>
        </p:txBody>
      </p:sp>
      <p:pic>
        <p:nvPicPr>
          <p:cNvPr id="3" name="Picture 2" descr="Breakdown of an Electronic Cigarette:&#10;The Cartridge holds the e-liquid (substance). It comes prefilled or refillable. It is usually combined with an atomizer as one unit. &#10;The Atomizer is a coil that is a heating element which helps convert e-liquid to tiny airborne droplets (aerosol or vapour).&#10;The Sensors is for e-cigarettes without a power button, which will turn on when the user inhales through it. E-cigarettes with or without a power button require sensors to turn on.&#10;The Battery is a rechargable lithium ion battery, which provides enough current to heat the atomizer to 400 degrees Fahrenheitt in seconds. "/>
          <p:cNvPicPr>
            <a:picLocks noChangeAspect="1"/>
          </p:cNvPicPr>
          <p:nvPr/>
        </p:nvPicPr>
        <p:blipFill rotWithShape="1">
          <a:blip r:embed="rId3"/>
          <a:srcRect t="6655" r="2841"/>
          <a:stretch/>
        </p:blipFill>
        <p:spPr>
          <a:xfrm>
            <a:off x="6735210" y="206139"/>
            <a:ext cx="2140434" cy="3902972"/>
          </a:xfrm>
          <a:prstGeom prst="rect">
            <a:avLst/>
          </a:prstGeom>
        </p:spPr>
      </p:pic>
    </p:spTree>
    <p:extLst>
      <p:ext uri="{BB962C8B-B14F-4D97-AF65-F5344CB8AC3E}">
        <p14:creationId xmlns:p14="http://schemas.microsoft.com/office/powerpoint/2010/main" val="13667106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sp>
        <p:nvSpPr>
          <p:cNvPr id="2" name="Title 1"/>
          <p:cNvSpPr>
            <a:spLocks noGrp="1"/>
          </p:cNvSpPr>
          <p:nvPr>
            <p:ph type="title"/>
          </p:nvPr>
        </p:nvSpPr>
        <p:spPr>
          <a:xfrm>
            <a:off x="1523510" y="195518"/>
            <a:ext cx="6154807" cy="741184"/>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Parts of Vaping Products</a:t>
            </a:r>
            <a:endParaRPr lang="en-CA" b="1" dirty="0">
              <a:latin typeface="+mj-lt"/>
              <a:ea typeface="+mn-ea"/>
              <a:cs typeface="+mn-cs"/>
            </a:endParaRPr>
          </a:p>
        </p:txBody>
      </p:sp>
      <p:pic>
        <p:nvPicPr>
          <p:cNvPr id="3" name="Picture 2" descr="Parts of a JUUL e-cigarette"/>
          <p:cNvPicPr>
            <a:picLocks noChangeAspect="1" noChangeArrowheads="1"/>
          </p:cNvPicPr>
          <p:nvPr/>
        </p:nvPicPr>
        <p:blipFill rotWithShape="1">
          <a:blip r:embed="rId4">
            <a:extLst>
              <a:ext uri="{28A0092B-C50C-407E-A947-70E740481C1C}">
                <a14:useLocalDpi xmlns:a14="http://schemas.microsoft.com/office/drawing/2010/main" val="0"/>
              </a:ext>
            </a:extLst>
          </a:blip>
          <a:srcRect l="3757" t="5318" b="10128"/>
          <a:stretch/>
        </p:blipFill>
        <p:spPr bwMode="auto">
          <a:xfrm>
            <a:off x="212848" y="1285084"/>
            <a:ext cx="3802892" cy="236443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52989" y="3700268"/>
            <a:ext cx="1722610" cy="307777"/>
          </a:xfrm>
          <a:prstGeom prst="rect">
            <a:avLst/>
          </a:prstGeom>
          <a:noFill/>
        </p:spPr>
        <p:txBody>
          <a:bodyPr wrap="square" rtlCol="0" anchor="ctr">
            <a:spAutoFit/>
          </a:bodyPr>
          <a:lstStyle/>
          <a:p>
            <a:pPr algn="ctr"/>
            <a:r>
              <a:rPr lang="en-CA" b="1" dirty="0" err="1" smtClean="0"/>
              <a:t>JUUL</a:t>
            </a:r>
            <a:r>
              <a:rPr lang="en-CA" b="1" dirty="0" smtClean="0"/>
              <a:t> E-cigarette</a:t>
            </a:r>
            <a:endParaRPr lang="en-CA" b="1" dirty="0"/>
          </a:p>
        </p:txBody>
      </p:sp>
      <p:pic>
        <p:nvPicPr>
          <p:cNvPr id="4" name="Picture 4" descr="Parts of a vape pen"/>
          <p:cNvPicPr>
            <a:picLocks noChangeAspect="1" noChangeArrowheads="1"/>
          </p:cNvPicPr>
          <p:nvPr/>
        </p:nvPicPr>
        <p:blipFill rotWithShape="1">
          <a:blip r:embed="rId5">
            <a:extLst>
              <a:ext uri="{28A0092B-C50C-407E-A947-70E740481C1C}">
                <a14:useLocalDpi xmlns:a14="http://schemas.microsoft.com/office/drawing/2010/main" val="0"/>
              </a:ext>
            </a:extLst>
          </a:blip>
          <a:srcRect t="16098" b="13184"/>
          <a:stretch/>
        </p:blipFill>
        <p:spPr bwMode="auto">
          <a:xfrm>
            <a:off x="4015740" y="1285084"/>
            <a:ext cx="4724400" cy="23644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804535" y="3720076"/>
            <a:ext cx="1146810" cy="307777"/>
          </a:xfrm>
          <a:prstGeom prst="rect">
            <a:avLst/>
          </a:prstGeom>
          <a:noFill/>
        </p:spPr>
        <p:txBody>
          <a:bodyPr wrap="square" rtlCol="0" anchor="ctr">
            <a:spAutoFit/>
          </a:bodyPr>
          <a:lstStyle/>
          <a:p>
            <a:pPr algn="ctr"/>
            <a:r>
              <a:rPr lang="en-CA" b="1" dirty="0" smtClean="0"/>
              <a:t>Vape Pen</a:t>
            </a:r>
            <a:endParaRPr lang="en-CA" b="1" dirty="0"/>
          </a:p>
        </p:txBody>
      </p:sp>
    </p:spTree>
    <p:extLst>
      <p:ext uri="{BB962C8B-B14F-4D97-AF65-F5344CB8AC3E}">
        <p14:creationId xmlns:p14="http://schemas.microsoft.com/office/powerpoint/2010/main" val="1311543795"/>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5" name="Title 4"/>
          <p:cNvSpPr>
            <a:spLocks noGrp="1"/>
          </p:cNvSpPr>
          <p:nvPr>
            <p:ph type="title"/>
          </p:nvPr>
        </p:nvSpPr>
        <p:spPr>
          <a:xfrm>
            <a:off x="1657350" y="445024"/>
            <a:ext cx="5829300" cy="882775"/>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ea typeface="+mn-ea"/>
                <a:cs typeface="+mn-cs"/>
              </a:rPr>
              <a:t>What is in the Vapour?</a:t>
            </a:r>
            <a:endParaRPr lang="en-CA" b="1" dirty="0">
              <a:latin typeface="+mj-lt"/>
              <a:ea typeface="+mn-ea"/>
              <a:cs typeface="+mn-cs"/>
            </a:endParaRPr>
          </a:p>
        </p:txBody>
      </p:sp>
      <p:sp>
        <p:nvSpPr>
          <p:cNvPr id="2" name="TextBox 1"/>
          <p:cNvSpPr txBox="1"/>
          <p:nvPr/>
        </p:nvSpPr>
        <p:spPr>
          <a:xfrm>
            <a:off x="462169" y="1563128"/>
            <a:ext cx="5859118" cy="2246769"/>
          </a:xfrm>
          <a:prstGeom prst="rect">
            <a:avLst/>
          </a:prstGeom>
          <a:noFill/>
        </p:spPr>
        <p:txBody>
          <a:bodyPr wrap="square" rtlCol="0">
            <a:spAutoFit/>
          </a:bodyPr>
          <a:lstStyle/>
          <a:p>
            <a:r>
              <a:rPr lang="en-CA" sz="2000" dirty="0" smtClean="0">
                <a:latin typeface="+mn-lt"/>
              </a:rPr>
              <a:t>The e-cigarette vapour (aerosol) is a vape </a:t>
            </a:r>
            <a:r>
              <a:rPr lang="en-CA" sz="2000" dirty="0">
                <a:latin typeface="+mn-lt"/>
              </a:rPr>
              <a:t>product</a:t>
            </a:r>
            <a:r>
              <a:rPr lang="en-CA" sz="2000" dirty="0" smtClean="0">
                <a:latin typeface="+mn-lt"/>
              </a:rPr>
              <a:t> that users inhale into their lungs and then exhale, which contains harmful substances, such as:</a:t>
            </a:r>
          </a:p>
          <a:p>
            <a:pPr marL="342900" indent="-342900">
              <a:buFont typeface="Arial" panose="020B0604020202020204" pitchFamily="34" charset="0"/>
              <a:buChar char="•"/>
            </a:pPr>
            <a:r>
              <a:rPr lang="en-CA" sz="2000" dirty="0" smtClean="0">
                <a:latin typeface="+mn-lt"/>
              </a:rPr>
              <a:t>Metals</a:t>
            </a:r>
          </a:p>
          <a:p>
            <a:pPr marL="342900" indent="-342900">
              <a:buFont typeface="Arial" panose="020B0604020202020204" pitchFamily="34" charset="0"/>
              <a:buChar char="•"/>
            </a:pPr>
            <a:r>
              <a:rPr lang="en-CA" sz="2000" dirty="0" smtClean="0">
                <a:latin typeface="+mn-lt"/>
              </a:rPr>
              <a:t>Nicotine</a:t>
            </a:r>
          </a:p>
          <a:p>
            <a:pPr marL="342900" indent="-342900">
              <a:buFont typeface="Arial" panose="020B0604020202020204" pitchFamily="34" charset="0"/>
              <a:buChar char="•"/>
            </a:pPr>
            <a:r>
              <a:rPr lang="en-CA" sz="2000" dirty="0" smtClean="0">
                <a:latin typeface="+mn-lt"/>
              </a:rPr>
              <a:t>Flavourings</a:t>
            </a:r>
          </a:p>
          <a:p>
            <a:pPr marL="342900" indent="-342900">
              <a:buFont typeface="Arial" panose="020B0604020202020204" pitchFamily="34" charset="0"/>
              <a:buChar char="•"/>
            </a:pPr>
            <a:r>
              <a:rPr lang="en-CA" sz="2000" dirty="0" smtClean="0">
                <a:latin typeface="+mn-lt"/>
              </a:rPr>
              <a:t>Particles</a:t>
            </a:r>
            <a:endParaRPr lang="en-CA" sz="2000" dirty="0">
              <a:latin typeface="+mn-lt"/>
            </a:endParaRPr>
          </a:p>
        </p:txBody>
      </p:sp>
      <p:pic>
        <p:nvPicPr>
          <p:cNvPr id="8" name="Picture 7" descr="chemica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3416" y="1563128"/>
            <a:ext cx="2721401" cy="2721401"/>
          </a:xfrm>
          <a:prstGeom prst="rect">
            <a:avLst/>
          </a:prstGeom>
        </p:spPr>
      </p:pic>
    </p:spTree>
    <p:extLst>
      <p:ext uri="{BB962C8B-B14F-4D97-AF65-F5344CB8AC3E}">
        <p14:creationId xmlns:p14="http://schemas.microsoft.com/office/powerpoint/2010/main" val="3591685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sp>
        <p:nvSpPr>
          <p:cNvPr id="2" name="Title 1"/>
          <p:cNvSpPr>
            <a:spLocks noGrp="1"/>
          </p:cNvSpPr>
          <p:nvPr>
            <p:ph type="title"/>
          </p:nvPr>
        </p:nvSpPr>
        <p:spPr>
          <a:xfrm>
            <a:off x="1523510" y="195518"/>
            <a:ext cx="6154807" cy="741184"/>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Examples of Liquids in Vapes</a:t>
            </a:r>
            <a:endParaRPr lang="en-CA" b="1" dirty="0">
              <a:latin typeface="+mj-lt"/>
              <a:ea typeface="+mn-ea"/>
              <a:cs typeface="+mn-cs"/>
            </a:endParaRPr>
          </a:p>
        </p:txBody>
      </p:sp>
      <p:pic>
        <p:nvPicPr>
          <p:cNvPr id="5" name="Picture 4" descr="melon, strawberry, grape, ice mint, and vanilla vape flavours"/>
          <p:cNvPicPr>
            <a:picLocks noChangeAspect="1"/>
          </p:cNvPicPr>
          <p:nvPr/>
        </p:nvPicPr>
        <p:blipFill>
          <a:blip r:embed="rId4"/>
          <a:stretch>
            <a:fillRect/>
          </a:stretch>
        </p:blipFill>
        <p:spPr>
          <a:xfrm>
            <a:off x="97060" y="1321160"/>
            <a:ext cx="4503853" cy="2583092"/>
          </a:xfrm>
          <a:prstGeom prst="rect">
            <a:avLst/>
          </a:prstGeom>
        </p:spPr>
      </p:pic>
      <p:pic>
        <p:nvPicPr>
          <p:cNvPr id="1026" name="Picture 2" descr="Liquid nicot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9953" y="1321160"/>
            <a:ext cx="4549644" cy="2583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193109"/>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sp>
        <p:nvSpPr>
          <p:cNvPr id="5" name="Title 4"/>
          <p:cNvSpPr>
            <a:spLocks noGrp="1"/>
          </p:cNvSpPr>
          <p:nvPr>
            <p:ph type="title"/>
          </p:nvPr>
        </p:nvSpPr>
        <p:spPr>
          <a:xfrm>
            <a:off x="1657350" y="445024"/>
            <a:ext cx="5829300" cy="882775"/>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ea typeface="+mn-ea"/>
                <a:cs typeface="+mn-cs"/>
              </a:rPr>
              <a:t>What is Nicotine?</a:t>
            </a:r>
            <a:endParaRPr lang="en-CA" b="1" dirty="0">
              <a:latin typeface="+mj-lt"/>
              <a:ea typeface="+mn-ea"/>
              <a:cs typeface="+mn-cs"/>
            </a:endParaRPr>
          </a:p>
        </p:txBody>
      </p:sp>
      <p:sp>
        <p:nvSpPr>
          <p:cNvPr id="2" name="TextBox 1"/>
          <p:cNvSpPr txBox="1"/>
          <p:nvPr/>
        </p:nvSpPr>
        <p:spPr>
          <a:xfrm>
            <a:off x="1200064" y="1846705"/>
            <a:ext cx="5108026" cy="1631216"/>
          </a:xfrm>
          <a:prstGeom prst="rect">
            <a:avLst/>
          </a:prstGeom>
          <a:noFill/>
        </p:spPr>
        <p:txBody>
          <a:bodyPr wrap="square" rtlCol="0">
            <a:spAutoFit/>
          </a:bodyPr>
          <a:lstStyle/>
          <a:p>
            <a:pPr marL="406915" lvl="0" indent="-342900">
              <a:buClr>
                <a:schemeClr val="dk1"/>
              </a:buClr>
              <a:buSzPts val="2592"/>
              <a:buFont typeface="Arial" panose="020B0604020202020204" pitchFamily="34" charset="0"/>
              <a:buChar char="•"/>
            </a:pPr>
            <a:r>
              <a:rPr lang="en-US" sz="2000" dirty="0">
                <a:solidFill>
                  <a:schemeClr val="dk1"/>
                </a:solidFill>
                <a:latin typeface="+mn-lt"/>
                <a:ea typeface="Calibri"/>
                <a:cs typeface="Arial" panose="020B0604020202020204" pitchFamily="34" charset="0"/>
                <a:sym typeface="Calibri"/>
              </a:rPr>
              <a:t>It is considered a drug</a:t>
            </a:r>
          </a:p>
          <a:p>
            <a:pPr marL="406915" lvl="0" indent="-342900">
              <a:buClr>
                <a:schemeClr val="dk1"/>
              </a:buClr>
              <a:buSzPts val="2592"/>
              <a:buFont typeface="Arial" panose="020B0604020202020204" pitchFamily="34" charset="0"/>
              <a:buChar char="•"/>
            </a:pPr>
            <a:r>
              <a:rPr lang="en-US" sz="2000" dirty="0">
                <a:solidFill>
                  <a:schemeClr val="dk1"/>
                </a:solidFill>
                <a:latin typeface="+mn-lt"/>
                <a:ea typeface="Calibri"/>
                <a:cs typeface="Arial" panose="020B0604020202020204" pitchFamily="34" charset="0"/>
                <a:sym typeface="Calibri"/>
              </a:rPr>
              <a:t>It is highly addictive</a:t>
            </a:r>
          </a:p>
          <a:p>
            <a:pPr marL="406915" lvl="0" indent="-342900">
              <a:buClr>
                <a:schemeClr val="dk1"/>
              </a:buClr>
              <a:buSzPts val="2592"/>
              <a:buFont typeface="Arial" panose="020B0604020202020204" pitchFamily="34" charset="0"/>
              <a:buChar char="•"/>
            </a:pPr>
            <a:r>
              <a:rPr lang="en-US" sz="2000" dirty="0">
                <a:solidFill>
                  <a:schemeClr val="dk1"/>
                </a:solidFill>
                <a:latin typeface="+mn-lt"/>
                <a:ea typeface="Calibri"/>
                <a:cs typeface="Arial" panose="020B0604020202020204" pitchFamily="34" charset="0"/>
                <a:sym typeface="Calibri"/>
              </a:rPr>
              <a:t>It can cause changes in brain chemistry</a:t>
            </a:r>
          </a:p>
          <a:p>
            <a:pPr marL="406915" lvl="0" indent="-342900">
              <a:buClr>
                <a:schemeClr val="dk1"/>
              </a:buClr>
              <a:buSzPts val="2592"/>
              <a:buFont typeface="Arial" panose="020B0604020202020204" pitchFamily="34" charset="0"/>
              <a:buChar char="•"/>
            </a:pPr>
            <a:r>
              <a:rPr lang="en-US" sz="2000" dirty="0">
                <a:solidFill>
                  <a:schemeClr val="dk1"/>
                </a:solidFill>
                <a:latin typeface="+mn-lt"/>
                <a:ea typeface="Calibri"/>
                <a:cs typeface="Arial" panose="020B0604020202020204" pitchFamily="34" charset="0"/>
                <a:sym typeface="Calibri"/>
              </a:rPr>
              <a:t>It is found in most e-juices of vaping </a:t>
            </a:r>
            <a:r>
              <a:rPr lang="en-US" sz="2000" dirty="0" smtClean="0">
                <a:solidFill>
                  <a:schemeClr val="dk1"/>
                </a:solidFill>
                <a:latin typeface="+mn-lt"/>
                <a:ea typeface="Calibri"/>
                <a:cs typeface="Arial" panose="020B0604020202020204" pitchFamily="34" charset="0"/>
                <a:sym typeface="Calibri"/>
              </a:rPr>
              <a:t>products</a:t>
            </a:r>
            <a:endParaRPr lang="en-US" sz="2000" dirty="0">
              <a:solidFill>
                <a:schemeClr val="dk1"/>
              </a:solidFill>
              <a:latin typeface="+mn-lt"/>
              <a:ea typeface="Calibri"/>
              <a:cs typeface="Arial" panose="020B0604020202020204" pitchFamily="34" charset="0"/>
              <a:sym typeface="Calibri"/>
            </a:endParaRPr>
          </a:p>
        </p:txBody>
      </p:sp>
      <p:pic>
        <p:nvPicPr>
          <p:cNvPr id="4" name="Picture 3" descr="person smok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8090" y="1733726"/>
            <a:ext cx="2007783" cy="2007783"/>
          </a:xfrm>
          <a:prstGeom prst="rect">
            <a:avLst/>
          </a:prstGeom>
        </p:spPr>
      </p:pic>
    </p:spTree>
    <p:extLst>
      <p:ext uri="{BB962C8B-B14F-4D97-AF65-F5344CB8AC3E}">
        <p14:creationId xmlns:p14="http://schemas.microsoft.com/office/powerpoint/2010/main" val="261231029"/>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sp>
        <p:nvSpPr>
          <p:cNvPr id="4" name="Title 3"/>
          <p:cNvSpPr>
            <a:spLocks noGrp="1"/>
          </p:cNvSpPr>
          <p:nvPr>
            <p:ph type="title"/>
          </p:nvPr>
        </p:nvSpPr>
        <p:spPr>
          <a:xfrm>
            <a:off x="1657350" y="445024"/>
            <a:ext cx="5829300" cy="882775"/>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ea typeface="+mn-ea"/>
                <a:cs typeface="+mn-cs"/>
              </a:rPr>
              <a:t>Nicotine </a:t>
            </a:r>
            <a:r>
              <a:rPr lang="en-CA" b="1" dirty="0" smtClean="0">
                <a:latin typeface="+mj-lt"/>
              </a:rPr>
              <a:t>i</a:t>
            </a:r>
            <a:r>
              <a:rPr lang="en-CA" b="1" dirty="0" smtClean="0">
                <a:latin typeface="+mj-lt"/>
                <a:ea typeface="+mn-ea"/>
                <a:cs typeface="+mn-cs"/>
              </a:rPr>
              <a:t>s a Stimulant</a:t>
            </a:r>
            <a:endParaRPr lang="en-CA" b="1" dirty="0">
              <a:latin typeface="+mj-lt"/>
              <a:ea typeface="+mn-ea"/>
              <a:cs typeface="+mn-cs"/>
            </a:endParaRPr>
          </a:p>
        </p:txBody>
      </p:sp>
      <p:sp>
        <p:nvSpPr>
          <p:cNvPr id="2" name="TextBox 1"/>
          <p:cNvSpPr txBox="1"/>
          <p:nvPr/>
        </p:nvSpPr>
        <p:spPr>
          <a:xfrm>
            <a:off x="582342" y="1678341"/>
            <a:ext cx="5368158" cy="1938992"/>
          </a:xfrm>
          <a:prstGeom prst="rect">
            <a:avLst/>
          </a:prstGeom>
          <a:noFill/>
        </p:spPr>
        <p:txBody>
          <a:bodyPr wrap="square" rtlCol="0">
            <a:spAutoFit/>
          </a:bodyPr>
          <a:lstStyle/>
          <a:p>
            <a:pPr marL="406915" lvl="0" indent="-342900">
              <a:buClr>
                <a:schemeClr val="dk1"/>
              </a:buClr>
              <a:buSzPts val="2592"/>
              <a:buFont typeface="Arial" panose="020B0604020202020204" pitchFamily="34" charset="0"/>
              <a:buChar char="•"/>
            </a:pPr>
            <a:r>
              <a:rPr lang="en-US" sz="2000" dirty="0">
                <a:solidFill>
                  <a:schemeClr val="dk1"/>
                </a:solidFill>
                <a:latin typeface="+mn-lt"/>
                <a:ea typeface="Calibri"/>
                <a:cs typeface="Arial" panose="020B0604020202020204" pitchFamily="34" charset="0"/>
                <a:sym typeface="Calibri"/>
              </a:rPr>
              <a:t>Nicotine is a drug that is considered a stimulant.</a:t>
            </a:r>
          </a:p>
          <a:p>
            <a:pPr marL="406915" lvl="0" indent="-342900">
              <a:buClr>
                <a:schemeClr val="dk1"/>
              </a:buClr>
              <a:buSzPts val="2592"/>
              <a:buFont typeface="Arial" panose="020B0604020202020204" pitchFamily="34" charset="0"/>
              <a:buChar char="•"/>
            </a:pPr>
            <a:r>
              <a:rPr lang="en-US" sz="2000" dirty="0">
                <a:solidFill>
                  <a:schemeClr val="dk1"/>
                </a:solidFill>
                <a:latin typeface="+mn-lt"/>
                <a:ea typeface="Calibri"/>
                <a:cs typeface="Arial" panose="020B0604020202020204" pitchFamily="34" charset="0"/>
                <a:sym typeface="Calibri"/>
              </a:rPr>
              <a:t>A stimulant is a drug that excites the body function, but specifically the brain and nervous systems.</a:t>
            </a:r>
          </a:p>
          <a:p>
            <a:pPr marL="406915" lvl="0" indent="-342900">
              <a:buClr>
                <a:schemeClr val="dk1"/>
              </a:buClr>
              <a:buSzPts val="2592"/>
              <a:buFont typeface="Arial" panose="020B0604020202020204" pitchFamily="34" charset="0"/>
              <a:buChar char="•"/>
            </a:pPr>
            <a:r>
              <a:rPr lang="en-US" sz="2000" dirty="0">
                <a:solidFill>
                  <a:schemeClr val="dk1"/>
                </a:solidFill>
                <a:latin typeface="+mn-lt"/>
                <a:ea typeface="Calibri"/>
                <a:cs typeface="Arial" panose="020B0604020202020204" pitchFamily="34" charset="0"/>
                <a:sym typeface="Calibri"/>
              </a:rPr>
              <a:t>It is toxic at high doses. </a:t>
            </a:r>
          </a:p>
        </p:txBody>
      </p:sp>
      <p:pic>
        <p:nvPicPr>
          <p:cNvPr id="5" name="Picture 4" descr="increasing arrow"/>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7081" y="1678341"/>
            <a:ext cx="2655888" cy="2655888"/>
          </a:xfrm>
          <a:prstGeom prst="rect">
            <a:avLst/>
          </a:prstGeom>
        </p:spPr>
      </p:pic>
    </p:spTree>
    <p:extLst>
      <p:ext uri="{BB962C8B-B14F-4D97-AF65-F5344CB8AC3E}">
        <p14:creationId xmlns:p14="http://schemas.microsoft.com/office/powerpoint/2010/main" val="9577846"/>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5" name="Title 4"/>
          <p:cNvSpPr>
            <a:spLocks noGrp="1"/>
          </p:cNvSpPr>
          <p:nvPr>
            <p:ph type="title"/>
          </p:nvPr>
        </p:nvSpPr>
        <p:spPr>
          <a:xfrm>
            <a:off x="1657350" y="445024"/>
            <a:ext cx="5829300" cy="882775"/>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ea typeface="+mn-ea"/>
                <a:cs typeface="+mn-cs"/>
              </a:rPr>
              <a:t>How Nicotine Affects a Person</a:t>
            </a:r>
            <a:endParaRPr lang="en-CA" b="1" dirty="0">
              <a:latin typeface="+mj-lt"/>
              <a:ea typeface="+mn-ea"/>
              <a:cs typeface="+mn-cs"/>
            </a:endParaRPr>
          </a:p>
        </p:txBody>
      </p:sp>
      <p:pic>
        <p:nvPicPr>
          <p:cNvPr id="4" name="Picture 3" descr="brain with exclamation mark"/>
          <p:cNvPicPr>
            <a:picLocks noChangeAspect="1"/>
          </p:cNvPicPr>
          <p:nvPr/>
        </p:nvPicPr>
        <p:blipFill rotWithShape="1">
          <a:blip r:embed="rId3">
            <a:extLst>
              <a:ext uri="{28A0092B-C50C-407E-A947-70E740481C1C}">
                <a14:useLocalDpi xmlns:a14="http://schemas.microsoft.com/office/drawing/2010/main" val="0"/>
              </a:ext>
            </a:extLst>
          </a:blip>
          <a:srcRect l="7709" t="8517" r="6185" b="8045"/>
          <a:stretch/>
        </p:blipFill>
        <p:spPr>
          <a:xfrm>
            <a:off x="402772" y="1611086"/>
            <a:ext cx="1988357" cy="1926772"/>
          </a:xfrm>
          <a:prstGeom prst="rect">
            <a:avLst/>
          </a:prstGeom>
        </p:spPr>
      </p:pic>
      <p:sp>
        <p:nvSpPr>
          <p:cNvPr id="9" name="TextBox 8"/>
          <p:cNvSpPr txBox="1"/>
          <p:nvPr/>
        </p:nvSpPr>
        <p:spPr>
          <a:xfrm>
            <a:off x="2525485" y="1693550"/>
            <a:ext cx="6115050" cy="1938992"/>
          </a:xfrm>
          <a:prstGeom prst="rect">
            <a:avLst/>
          </a:prstGeom>
          <a:noFill/>
        </p:spPr>
        <p:txBody>
          <a:bodyPr wrap="square" rtlCol="0">
            <a:spAutoFit/>
          </a:bodyPr>
          <a:lstStyle/>
          <a:p>
            <a:pPr marL="342900" indent="-342900">
              <a:buFont typeface="Arial" panose="020B0604020202020204" pitchFamily="34" charset="0"/>
              <a:buChar char="•"/>
            </a:pPr>
            <a:r>
              <a:rPr lang="en-CA" sz="2000" dirty="0">
                <a:latin typeface="+mn-lt"/>
              </a:rPr>
              <a:t>When smoked, nicotine in the e-juice becomes absorbed </a:t>
            </a:r>
            <a:r>
              <a:rPr lang="en-CA" sz="2000" dirty="0" smtClean="0">
                <a:latin typeface="+mn-lt"/>
              </a:rPr>
              <a:t>through </a:t>
            </a:r>
            <a:r>
              <a:rPr lang="en-CA" sz="2000" dirty="0">
                <a:latin typeface="+mn-lt"/>
              </a:rPr>
              <a:t>the lungs and into the bloodstream.</a:t>
            </a:r>
          </a:p>
          <a:p>
            <a:pPr marL="342900" indent="-342900">
              <a:buFont typeface="Arial" panose="020B0604020202020204" pitchFamily="34" charset="0"/>
              <a:buChar char="•"/>
            </a:pPr>
            <a:r>
              <a:rPr lang="en-CA" sz="2000" dirty="0">
                <a:latin typeface="+mn-lt"/>
              </a:rPr>
              <a:t>Once it has entered the bloodstream, it travels to other organs in the body, including the brain</a:t>
            </a:r>
            <a:r>
              <a:rPr lang="en-CA" sz="2000" dirty="0" smtClean="0">
                <a:latin typeface="+mn-lt"/>
              </a:rPr>
              <a:t>.</a:t>
            </a:r>
          </a:p>
          <a:p>
            <a:pPr marL="342900" indent="-342900">
              <a:buFont typeface="Arial" panose="020B0604020202020204" pitchFamily="34" charset="0"/>
              <a:buChar char="•"/>
            </a:pPr>
            <a:r>
              <a:rPr lang="en-CA" sz="2000" dirty="0" smtClean="0">
                <a:latin typeface="+mn-lt"/>
              </a:rPr>
              <a:t>This increases the levels of dopamine. </a:t>
            </a:r>
            <a:endParaRPr lang="en-CA" sz="2000" dirty="0">
              <a:latin typeface="+mn-lt"/>
            </a:endParaRPr>
          </a:p>
        </p:txBody>
      </p:sp>
    </p:spTree>
    <p:extLst>
      <p:ext uri="{BB962C8B-B14F-4D97-AF65-F5344CB8AC3E}">
        <p14:creationId xmlns:p14="http://schemas.microsoft.com/office/powerpoint/2010/main" val="41351505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sp>
        <p:nvSpPr>
          <p:cNvPr id="3" name="Title 2"/>
          <p:cNvSpPr>
            <a:spLocks noGrp="1"/>
          </p:cNvSpPr>
          <p:nvPr>
            <p:ph type="title"/>
          </p:nvPr>
        </p:nvSpPr>
        <p:spPr>
          <a:xfrm>
            <a:off x="1762788" y="186241"/>
            <a:ext cx="5829300" cy="898391"/>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ea typeface="+mn-ea"/>
                <a:cs typeface="+mn-cs"/>
              </a:rPr>
              <a:t>How Vaping Works</a:t>
            </a:r>
            <a:endParaRPr lang="en-CA" b="1" dirty="0">
              <a:latin typeface="+mj-lt"/>
              <a:ea typeface="+mn-ea"/>
              <a:cs typeface="+mn-cs"/>
            </a:endParaRPr>
          </a:p>
        </p:txBody>
      </p:sp>
      <p:pic>
        <p:nvPicPr>
          <p:cNvPr id="4" name="Google Shape;130;p22" descr="how vaping works "/>
          <p:cNvPicPr preferRelativeResize="0"/>
          <p:nvPr/>
        </p:nvPicPr>
        <p:blipFill rotWithShape="1">
          <a:blip r:embed="rId4">
            <a:alphaModFix/>
          </a:blip>
          <a:srcRect r="1681"/>
          <a:stretch/>
        </p:blipFill>
        <p:spPr>
          <a:xfrm>
            <a:off x="1118596" y="1323278"/>
            <a:ext cx="7229951" cy="2596859"/>
          </a:xfrm>
          <a:prstGeom prst="rect">
            <a:avLst/>
          </a:prstGeom>
          <a:noFill/>
          <a:ln>
            <a:noFill/>
          </a:ln>
        </p:spPr>
      </p:pic>
    </p:spTree>
    <p:extLst>
      <p:ext uri="{BB962C8B-B14F-4D97-AF65-F5344CB8AC3E}">
        <p14:creationId xmlns:p14="http://schemas.microsoft.com/office/powerpoint/2010/main" val="502025743"/>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
        <p:cNvGrpSpPr/>
        <p:nvPr/>
      </p:nvGrpSpPr>
      <p:grpSpPr>
        <a:xfrm>
          <a:off x="0" y="0"/>
          <a:ext cx="0" cy="0"/>
          <a:chOff x="0" y="0"/>
          <a:chExt cx="0" cy="0"/>
        </a:xfrm>
      </p:grpSpPr>
      <p:sp>
        <p:nvSpPr>
          <p:cNvPr id="2" name="Title 1"/>
          <p:cNvSpPr>
            <a:spLocks noGrp="1"/>
          </p:cNvSpPr>
          <p:nvPr>
            <p:ph type="title"/>
          </p:nvPr>
        </p:nvSpPr>
        <p:spPr>
          <a:xfrm>
            <a:off x="707103" y="551250"/>
            <a:ext cx="7729797" cy="899178"/>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sz="2800" b="1" dirty="0">
                <a:latin typeface="+mj-lt"/>
              </a:rPr>
              <a:t>Presentation</a:t>
            </a:r>
            <a:r>
              <a:rPr lang="en-CA" sz="2800" b="1" dirty="0" smtClean="0">
                <a:latin typeface="+mj-lt"/>
              </a:rPr>
              <a:t> Format</a:t>
            </a:r>
            <a:endParaRPr lang="en-CA" sz="2800" b="1" dirty="0">
              <a:latin typeface="+mj-lt"/>
            </a:endParaRPr>
          </a:p>
        </p:txBody>
      </p:sp>
      <p:pic>
        <p:nvPicPr>
          <p:cNvPr id="7" name="Google Shape;75;p15" descr="pink question mark"/>
          <p:cNvPicPr preferRelativeResize="0"/>
          <p:nvPr/>
        </p:nvPicPr>
        <p:blipFill>
          <a:blip r:embed="rId4">
            <a:alphaModFix/>
          </a:blip>
          <a:stretch>
            <a:fillRect/>
          </a:stretch>
        </p:blipFill>
        <p:spPr>
          <a:xfrm>
            <a:off x="975075" y="1778231"/>
            <a:ext cx="832250" cy="832250"/>
          </a:xfrm>
          <a:prstGeom prst="rect">
            <a:avLst/>
          </a:prstGeom>
          <a:noFill/>
          <a:ln>
            <a:noFill/>
          </a:ln>
        </p:spPr>
      </p:pic>
      <p:sp>
        <p:nvSpPr>
          <p:cNvPr id="5" name="TextBox 4"/>
          <p:cNvSpPr txBox="1"/>
          <p:nvPr/>
        </p:nvSpPr>
        <p:spPr>
          <a:xfrm>
            <a:off x="2309100" y="1686525"/>
            <a:ext cx="6127800" cy="1015663"/>
          </a:xfrm>
          <a:prstGeom prst="rect">
            <a:avLst/>
          </a:prstGeom>
          <a:noFill/>
        </p:spPr>
        <p:txBody>
          <a:bodyPr wrap="square" rtlCol="0">
            <a:spAutoFit/>
          </a:bodyPr>
          <a:lstStyle/>
          <a:p>
            <a:r>
              <a:rPr lang="en-US" sz="2000" b="1" dirty="0">
                <a:latin typeface="+mn-lt"/>
                <a:ea typeface="Calibri"/>
                <a:cs typeface="Calibri"/>
                <a:sym typeface="Calibri"/>
              </a:rPr>
              <a:t>Guiding Questions: </a:t>
            </a:r>
            <a:r>
              <a:rPr lang="en-US" sz="2000" dirty="0">
                <a:latin typeface="+mn-lt"/>
                <a:ea typeface="Calibri"/>
                <a:cs typeface="Calibri"/>
                <a:sym typeface="Calibri"/>
              </a:rPr>
              <a:t>Big idea questions that prompt students to brainstorm and share previous knowledge or new information. </a:t>
            </a:r>
          </a:p>
        </p:txBody>
      </p:sp>
      <p:pic>
        <p:nvPicPr>
          <p:cNvPr id="8" name="Google Shape;74;p15" descr="Talking bubbles"/>
          <p:cNvPicPr preferRelativeResize="0"/>
          <p:nvPr/>
        </p:nvPicPr>
        <p:blipFill>
          <a:blip r:embed="rId5">
            <a:alphaModFix/>
          </a:blip>
          <a:stretch>
            <a:fillRect/>
          </a:stretch>
        </p:blipFill>
        <p:spPr>
          <a:xfrm>
            <a:off x="906400" y="2938284"/>
            <a:ext cx="969600" cy="969600"/>
          </a:xfrm>
          <a:prstGeom prst="rect">
            <a:avLst/>
          </a:prstGeom>
          <a:noFill/>
          <a:ln>
            <a:noFill/>
          </a:ln>
        </p:spPr>
      </p:pic>
      <p:sp>
        <p:nvSpPr>
          <p:cNvPr id="6" name="TextBox 5"/>
          <p:cNvSpPr txBox="1"/>
          <p:nvPr/>
        </p:nvSpPr>
        <p:spPr>
          <a:xfrm>
            <a:off x="2309100" y="2911150"/>
            <a:ext cx="6127801" cy="1015663"/>
          </a:xfrm>
          <a:prstGeom prst="rect">
            <a:avLst/>
          </a:prstGeom>
          <a:noFill/>
        </p:spPr>
        <p:txBody>
          <a:bodyPr wrap="square" rtlCol="0">
            <a:spAutoFit/>
          </a:bodyPr>
          <a:lstStyle/>
          <a:p>
            <a:r>
              <a:rPr lang="en-US" sz="2000" b="1" dirty="0">
                <a:latin typeface="+mn-lt"/>
                <a:ea typeface="Calibri"/>
                <a:cs typeface="Calibri"/>
                <a:sym typeface="Calibri"/>
              </a:rPr>
              <a:t>Think, Pair, Share: </a:t>
            </a:r>
            <a:r>
              <a:rPr lang="en-US" sz="2000" dirty="0">
                <a:latin typeface="+mn-lt"/>
                <a:ea typeface="Calibri"/>
                <a:cs typeface="Calibri"/>
                <a:sym typeface="Calibri"/>
              </a:rPr>
              <a:t>Opportunity for students to work with partner or group and share ideas based on a prompt.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5" name="Title 4"/>
          <p:cNvSpPr>
            <a:spLocks noGrp="1"/>
          </p:cNvSpPr>
          <p:nvPr>
            <p:ph type="title"/>
          </p:nvPr>
        </p:nvSpPr>
        <p:spPr>
          <a:xfrm>
            <a:off x="1488055" y="209840"/>
            <a:ext cx="6741032" cy="903000"/>
          </a:xfrm>
        </p:spPr>
        <p:style>
          <a:lnRef idx="2">
            <a:schemeClr val="dk1"/>
          </a:lnRef>
          <a:fillRef idx="1">
            <a:schemeClr val="lt1"/>
          </a:fillRef>
          <a:effectRef idx="0">
            <a:schemeClr val="dk1"/>
          </a:effectRef>
          <a:fontRef idx="minor">
            <a:schemeClr val="dk1"/>
          </a:fontRef>
        </p:style>
        <p:txBody>
          <a:bodyPr anchor="ctr">
            <a:noAutofit/>
          </a:bodyPr>
          <a:lstStyle/>
          <a:p>
            <a:r>
              <a:rPr lang="en-CA" b="1" dirty="0" smtClean="0">
                <a:latin typeface="+mj-lt"/>
                <a:ea typeface="+mn-ea"/>
                <a:cs typeface="+mn-cs"/>
              </a:rPr>
              <a:t>Video: </a:t>
            </a:r>
            <a:r>
              <a:rPr lang="en-CA" dirty="0" smtClean="0">
                <a:latin typeface="+mj-lt"/>
                <a:ea typeface="+mn-ea"/>
                <a:cs typeface="+mn-cs"/>
                <a:hlinkClick r:id="rId4"/>
              </a:rPr>
              <a:t>Electronic Cigarettes and Vaping</a:t>
            </a:r>
            <a:endParaRPr lang="en-CA" b="1" dirty="0">
              <a:latin typeface="+mj-lt"/>
              <a:ea typeface="+mn-ea"/>
              <a:cs typeface="+mn-cs"/>
            </a:endParaRPr>
          </a:p>
        </p:txBody>
      </p:sp>
      <p:pic>
        <p:nvPicPr>
          <p:cNvPr id="6" name="Google Shape;85;p16" descr="video icon"/>
          <p:cNvPicPr preferRelativeResize="0"/>
          <p:nvPr/>
        </p:nvPicPr>
        <p:blipFill>
          <a:blip r:embed="rId5">
            <a:alphaModFix/>
          </a:blip>
          <a:stretch>
            <a:fillRect/>
          </a:stretch>
        </p:blipFill>
        <p:spPr>
          <a:xfrm>
            <a:off x="313249" y="76828"/>
            <a:ext cx="1166759" cy="1169024"/>
          </a:xfrm>
          <a:prstGeom prst="rect">
            <a:avLst/>
          </a:prstGeom>
          <a:noFill/>
          <a:ln>
            <a:noFill/>
          </a:ln>
        </p:spPr>
      </p:pic>
      <p:sp>
        <p:nvSpPr>
          <p:cNvPr id="3" name="TextBox 2"/>
          <p:cNvSpPr txBox="1"/>
          <p:nvPr/>
        </p:nvSpPr>
        <p:spPr>
          <a:xfrm>
            <a:off x="465085" y="1612980"/>
            <a:ext cx="3271344" cy="1938992"/>
          </a:xfrm>
          <a:prstGeom prst="rect">
            <a:avLst/>
          </a:prstGeom>
          <a:noFill/>
        </p:spPr>
        <p:txBody>
          <a:bodyPr wrap="square" rtlCol="0">
            <a:spAutoFit/>
          </a:bodyPr>
          <a:lstStyle/>
          <a:p>
            <a:pPr marL="342900" lvl="0" indent="-285750">
              <a:buClr>
                <a:schemeClr val="dk1"/>
              </a:buClr>
              <a:buSzPts val="2700"/>
              <a:buFont typeface="Arial" panose="020B0604020202020204" pitchFamily="34" charset="0"/>
              <a:buChar char="•"/>
            </a:pPr>
            <a:r>
              <a:rPr lang="en-US" sz="2000" dirty="0">
                <a:solidFill>
                  <a:schemeClr val="dk1"/>
                </a:solidFill>
                <a:latin typeface="+mn-lt"/>
                <a:ea typeface="Calibri"/>
                <a:cs typeface="Calibri"/>
                <a:sym typeface="Calibri"/>
              </a:rPr>
              <a:t>Take notes about what you find interesting about this video.</a:t>
            </a:r>
          </a:p>
          <a:p>
            <a:pPr marL="342900" lvl="0" indent="-285750">
              <a:buClr>
                <a:schemeClr val="dk1"/>
              </a:buClr>
              <a:buSzPts val="2700"/>
              <a:buFont typeface="Arial" panose="020B0604020202020204" pitchFamily="34" charset="0"/>
              <a:buChar char="•"/>
            </a:pPr>
            <a:r>
              <a:rPr lang="en-US" sz="2000" dirty="0">
                <a:solidFill>
                  <a:schemeClr val="dk1"/>
                </a:solidFill>
                <a:latin typeface="+mn-lt"/>
                <a:ea typeface="Calibri"/>
                <a:cs typeface="Calibri"/>
                <a:sym typeface="Calibri"/>
              </a:rPr>
              <a:t>Be prepared to share and discuss with the class. </a:t>
            </a:r>
          </a:p>
        </p:txBody>
      </p:sp>
      <p:pic>
        <p:nvPicPr>
          <p:cNvPr id="2" name="9dZS_Rniak0" descr="Electronic Cigarettes and Vaping Video"/>
          <p:cNvPicPr>
            <a:picLocks noRot="1" noChangeAspect="1"/>
          </p:cNvPicPr>
          <p:nvPr>
            <a:videoFile r:link="rId1"/>
          </p:nvPr>
        </p:nvPicPr>
        <p:blipFill>
          <a:blip r:embed="rId6"/>
          <a:stretch>
            <a:fillRect/>
          </a:stretch>
        </p:blipFill>
        <p:spPr>
          <a:xfrm>
            <a:off x="3974309" y="1388083"/>
            <a:ext cx="4246731" cy="2388786"/>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7"/>
        <p:cNvGrpSpPr/>
        <p:nvPr/>
      </p:nvGrpSpPr>
      <p:grpSpPr>
        <a:xfrm>
          <a:off x="0" y="0"/>
          <a:ext cx="0" cy="0"/>
          <a:chOff x="0" y="0"/>
          <a:chExt cx="0" cy="0"/>
        </a:xfrm>
      </p:grpSpPr>
      <p:sp>
        <p:nvSpPr>
          <p:cNvPr id="4" name="Title 3"/>
          <p:cNvSpPr>
            <a:spLocks noGrp="1"/>
          </p:cNvSpPr>
          <p:nvPr>
            <p:ph type="title"/>
          </p:nvPr>
        </p:nvSpPr>
        <p:spPr>
          <a:xfrm>
            <a:off x="1864000" y="628175"/>
            <a:ext cx="5115300" cy="8715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ea typeface="+mn-ea"/>
                <a:cs typeface="+mn-cs"/>
              </a:rPr>
              <a:t>Guiding Question #2</a:t>
            </a:r>
            <a:endParaRPr lang="en-CA" b="1" dirty="0">
              <a:latin typeface="+mj-lt"/>
              <a:ea typeface="+mn-ea"/>
              <a:cs typeface="+mn-cs"/>
            </a:endParaRPr>
          </a:p>
        </p:txBody>
      </p:sp>
      <p:pic>
        <p:nvPicPr>
          <p:cNvPr id="5" name="Google Shape;75;p15" descr="pink question mark"/>
          <p:cNvPicPr preferRelativeResize="0"/>
          <p:nvPr/>
        </p:nvPicPr>
        <p:blipFill>
          <a:blip r:embed="rId4">
            <a:alphaModFix/>
          </a:blip>
          <a:stretch>
            <a:fillRect/>
          </a:stretch>
        </p:blipFill>
        <p:spPr>
          <a:xfrm>
            <a:off x="588588" y="1941501"/>
            <a:ext cx="1230024" cy="1252078"/>
          </a:xfrm>
          <a:prstGeom prst="rect">
            <a:avLst/>
          </a:prstGeom>
          <a:noFill/>
          <a:ln>
            <a:noFill/>
          </a:ln>
        </p:spPr>
      </p:pic>
      <p:sp>
        <p:nvSpPr>
          <p:cNvPr id="2" name="TextBox 1"/>
          <p:cNvSpPr txBox="1"/>
          <p:nvPr/>
        </p:nvSpPr>
        <p:spPr>
          <a:xfrm>
            <a:off x="2206594" y="2059708"/>
            <a:ext cx="4430111" cy="1015663"/>
          </a:xfrm>
          <a:prstGeom prst="rect">
            <a:avLst/>
          </a:prstGeom>
          <a:noFill/>
        </p:spPr>
        <p:txBody>
          <a:bodyPr wrap="square" rtlCol="0">
            <a:spAutoFit/>
          </a:bodyPr>
          <a:lstStyle/>
          <a:p>
            <a:pPr algn="ctr"/>
            <a:r>
              <a:rPr lang="en-US" sz="2000" dirty="0">
                <a:solidFill>
                  <a:schemeClr val="tx1"/>
                </a:solidFill>
                <a:latin typeface="+mn-lt"/>
                <a:ea typeface="Calibri"/>
                <a:cs typeface="Calibri"/>
                <a:sym typeface="Calibri"/>
              </a:rPr>
              <a:t>Why do people continue to use vaping products even when they are aware of the risks</a:t>
            </a:r>
            <a:r>
              <a:rPr lang="en-US" sz="2000" dirty="0" smtClean="0">
                <a:solidFill>
                  <a:schemeClr val="tx1"/>
                </a:solidFill>
                <a:latin typeface="+mn-lt"/>
                <a:ea typeface="Calibri"/>
                <a:cs typeface="Calibri"/>
                <a:sym typeface="Calibri"/>
              </a:rPr>
              <a:t>?</a:t>
            </a:r>
            <a:endParaRPr lang="en-US" sz="1200" dirty="0">
              <a:solidFill>
                <a:schemeClr val="tx1"/>
              </a:solidFill>
              <a:latin typeface="+mn-lt"/>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7"/>
        <p:cNvGrpSpPr/>
        <p:nvPr/>
      </p:nvGrpSpPr>
      <p:grpSpPr>
        <a:xfrm>
          <a:off x="0" y="0"/>
          <a:ext cx="0" cy="0"/>
          <a:chOff x="0" y="0"/>
          <a:chExt cx="0" cy="0"/>
        </a:xfrm>
      </p:grpSpPr>
      <p:sp>
        <p:nvSpPr>
          <p:cNvPr id="4" name="Title 3"/>
          <p:cNvSpPr>
            <a:spLocks noGrp="1"/>
          </p:cNvSpPr>
          <p:nvPr>
            <p:ph type="title"/>
          </p:nvPr>
        </p:nvSpPr>
        <p:spPr>
          <a:xfrm>
            <a:off x="1480628" y="173648"/>
            <a:ext cx="6182744" cy="10257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ea typeface="+mn-ea"/>
                <a:cs typeface="+mn-cs"/>
              </a:rPr>
              <a:t>Potential Short Term Health Effects</a:t>
            </a:r>
            <a:endParaRPr lang="en-CA" b="1" dirty="0">
              <a:latin typeface="+mj-lt"/>
              <a:ea typeface="+mn-ea"/>
              <a:cs typeface="+mn-cs"/>
            </a:endParaRPr>
          </a:p>
        </p:txBody>
      </p:sp>
      <p:sp>
        <p:nvSpPr>
          <p:cNvPr id="2" name="TextBox 1"/>
          <p:cNvSpPr txBox="1"/>
          <p:nvPr/>
        </p:nvSpPr>
        <p:spPr>
          <a:xfrm>
            <a:off x="1480628" y="1507299"/>
            <a:ext cx="4076717" cy="2246769"/>
          </a:xfrm>
          <a:prstGeom prst="rect">
            <a:avLst/>
          </a:prstGeom>
          <a:noFill/>
        </p:spPr>
        <p:txBody>
          <a:bodyPr wrap="square" rtlCol="0">
            <a:spAutoFit/>
          </a:bodyPr>
          <a:lstStyle/>
          <a:p>
            <a:pPr marL="406400" lvl="0" indent="-342900">
              <a:buSzPts val="2600"/>
              <a:buFont typeface="Arial" panose="020B0604020202020204" pitchFamily="34" charset="0"/>
              <a:buChar char="•"/>
            </a:pPr>
            <a:r>
              <a:rPr lang="en-US" sz="2000" dirty="0">
                <a:latin typeface="+mn-lt"/>
                <a:ea typeface="Calibri"/>
                <a:cs typeface="Calibri"/>
                <a:sym typeface="Calibri"/>
              </a:rPr>
              <a:t>Light headedness</a:t>
            </a:r>
          </a:p>
          <a:p>
            <a:pPr marL="406400" lvl="0" indent="-342900">
              <a:buSzPts val="2600"/>
              <a:buFont typeface="Arial" panose="020B0604020202020204" pitchFamily="34" charset="0"/>
              <a:buChar char="•"/>
            </a:pPr>
            <a:r>
              <a:rPr lang="en-US" sz="2000" dirty="0">
                <a:latin typeface="+mn-lt"/>
                <a:ea typeface="Calibri"/>
                <a:cs typeface="Calibri"/>
                <a:sym typeface="Calibri"/>
              </a:rPr>
              <a:t>Throat irritation</a:t>
            </a:r>
          </a:p>
          <a:p>
            <a:pPr marL="406400" lvl="0" indent="-342900">
              <a:buSzPts val="2600"/>
              <a:buFont typeface="Arial" panose="020B0604020202020204" pitchFamily="34" charset="0"/>
              <a:buChar char="•"/>
            </a:pPr>
            <a:r>
              <a:rPr lang="en-US" sz="2000" dirty="0">
                <a:latin typeface="+mn-lt"/>
                <a:ea typeface="Calibri"/>
                <a:cs typeface="Calibri"/>
                <a:sym typeface="Calibri"/>
              </a:rPr>
              <a:t>Dizziness</a:t>
            </a:r>
          </a:p>
          <a:p>
            <a:pPr marL="406400" lvl="0" indent="-342900">
              <a:buSzPts val="2600"/>
              <a:buFont typeface="Arial" panose="020B0604020202020204" pitchFamily="34" charset="0"/>
              <a:buChar char="•"/>
            </a:pPr>
            <a:r>
              <a:rPr lang="en-US" sz="2000" dirty="0">
                <a:latin typeface="+mn-lt"/>
                <a:ea typeface="Calibri"/>
                <a:cs typeface="Calibri"/>
                <a:sym typeface="Calibri"/>
              </a:rPr>
              <a:t>Coughing</a:t>
            </a:r>
          </a:p>
          <a:p>
            <a:pPr marL="406400" lvl="0" indent="-342900">
              <a:buSzPts val="2600"/>
              <a:buFont typeface="Arial" panose="020B0604020202020204" pitchFamily="34" charset="0"/>
              <a:buChar char="•"/>
            </a:pPr>
            <a:r>
              <a:rPr lang="en-US" sz="2000" dirty="0">
                <a:latin typeface="+mn-lt"/>
                <a:ea typeface="Calibri"/>
                <a:cs typeface="Calibri"/>
                <a:sym typeface="Calibri"/>
              </a:rPr>
              <a:t>Increased heart rate and blood pressure</a:t>
            </a:r>
          </a:p>
          <a:p>
            <a:pPr marL="406400" lvl="0" indent="-342900">
              <a:buSzPts val="2600"/>
              <a:buFont typeface="Arial" panose="020B0604020202020204" pitchFamily="34" charset="0"/>
              <a:buChar char="•"/>
            </a:pPr>
            <a:r>
              <a:rPr lang="en-US" sz="2000" dirty="0">
                <a:latin typeface="+mn-lt"/>
                <a:ea typeface="Calibri"/>
                <a:cs typeface="Calibri"/>
                <a:sym typeface="Calibri"/>
              </a:rPr>
              <a:t>Lung </a:t>
            </a:r>
            <a:r>
              <a:rPr lang="en-US" sz="2000" dirty="0" smtClean="0">
                <a:latin typeface="+mn-lt"/>
                <a:ea typeface="Calibri"/>
                <a:cs typeface="Calibri"/>
                <a:sym typeface="Calibri"/>
              </a:rPr>
              <a:t>inflammation</a:t>
            </a:r>
            <a:endParaRPr lang="en-US" sz="2000" dirty="0">
              <a:latin typeface="+mn-lt"/>
              <a:ea typeface="Calibri"/>
              <a:cs typeface="Calibri"/>
              <a:sym typeface="Calibri"/>
            </a:endParaRPr>
          </a:p>
        </p:txBody>
      </p:sp>
      <p:pic>
        <p:nvPicPr>
          <p:cNvPr id="5" name="Picture 4" descr="medical check lis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8626" y="1301998"/>
            <a:ext cx="2657370" cy="265737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1"/>
        <p:cNvGrpSpPr/>
        <p:nvPr/>
      </p:nvGrpSpPr>
      <p:grpSpPr>
        <a:xfrm>
          <a:off x="0" y="0"/>
          <a:ext cx="0" cy="0"/>
          <a:chOff x="0" y="0"/>
          <a:chExt cx="0" cy="0"/>
        </a:xfrm>
      </p:grpSpPr>
      <p:sp>
        <p:nvSpPr>
          <p:cNvPr id="4" name="Title 3"/>
          <p:cNvSpPr>
            <a:spLocks noGrp="1"/>
          </p:cNvSpPr>
          <p:nvPr>
            <p:ph type="title"/>
          </p:nvPr>
        </p:nvSpPr>
        <p:spPr>
          <a:xfrm>
            <a:off x="2046930" y="375750"/>
            <a:ext cx="5051101" cy="9030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ea typeface="+mn-ea"/>
                <a:cs typeface="+mn-cs"/>
              </a:rPr>
              <a:t>Impact on Lungs</a:t>
            </a:r>
            <a:endParaRPr lang="en-CA" b="1" dirty="0">
              <a:latin typeface="+mj-lt"/>
              <a:ea typeface="+mn-ea"/>
              <a:cs typeface="+mn-cs"/>
            </a:endParaRPr>
          </a:p>
        </p:txBody>
      </p:sp>
      <p:pic>
        <p:nvPicPr>
          <p:cNvPr id="6" name="Picture 5" descr="doctor looking at image of lungs"/>
          <p:cNvPicPr>
            <a:picLocks noChangeAspect="1"/>
          </p:cNvPicPr>
          <p:nvPr/>
        </p:nvPicPr>
        <p:blipFill rotWithShape="1">
          <a:blip r:embed="rId4">
            <a:extLst>
              <a:ext uri="{28A0092B-C50C-407E-A947-70E740481C1C}">
                <a14:useLocalDpi xmlns:a14="http://schemas.microsoft.com/office/drawing/2010/main" val="0"/>
              </a:ext>
            </a:extLst>
          </a:blip>
          <a:srcRect l="5222" t="5609" r="8024"/>
          <a:stretch/>
        </p:blipFill>
        <p:spPr>
          <a:xfrm flipH="1">
            <a:off x="361298" y="1634475"/>
            <a:ext cx="1876179" cy="2041345"/>
          </a:xfrm>
          <a:prstGeom prst="rect">
            <a:avLst/>
          </a:prstGeom>
        </p:spPr>
      </p:pic>
      <p:sp>
        <p:nvSpPr>
          <p:cNvPr id="2" name="TextBox 1"/>
          <p:cNvSpPr txBox="1"/>
          <p:nvPr/>
        </p:nvSpPr>
        <p:spPr>
          <a:xfrm>
            <a:off x="2664373" y="1685651"/>
            <a:ext cx="5961468" cy="1938992"/>
          </a:xfrm>
          <a:prstGeom prst="rect">
            <a:avLst/>
          </a:prstGeom>
          <a:noFill/>
        </p:spPr>
        <p:txBody>
          <a:bodyPr wrap="square" rtlCol="0">
            <a:spAutoFit/>
          </a:bodyPr>
          <a:lstStyle/>
          <a:p>
            <a:pPr marL="406400" indent="-342900">
              <a:buSzPts val="2600"/>
              <a:buFont typeface="Arial" panose="020B0604020202020204" pitchFamily="34" charset="0"/>
              <a:buChar char="•"/>
            </a:pPr>
            <a:r>
              <a:rPr lang="en-US" sz="2000" dirty="0">
                <a:latin typeface="+mn-lt"/>
                <a:ea typeface="Calibri"/>
                <a:cs typeface="Calibri"/>
                <a:sym typeface="Calibri"/>
              </a:rPr>
              <a:t>The effects of aerosol exposure is unknown but some studies suggest possible lung damage. </a:t>
            </a:r>
          </a:p>
          <a:p>
            <a:pPr marL="406400" lvl="0" indent="-342900">
              <a:buSzPts val="2600"/>
              <a:buFont typeface="Arial" panose="020B0604020202020204" pitchFamily="34" charset="0"/>
              <a:buChar char="•"/>
            </a:pPr>
            <a:r>
              <a:rPr lang="en-US" sz="2000" dirty="0">
                <a:latin typeface="+mn-lt"/>
                <a:ea typeface="Calibri"/>
                <a:cs typeface="Calibri"/>
                <a:sym typeface="Calibri"/>
              </a:rPr>
              <a:t>Aerosols </a:t>
            </a:r>
            <a:r>
              <a:rPr lang="en-US" sz="2000" dirty="0" smtClean="0">
                <a:latin typeface="+mn-lt"/>
                <a:ea typeface="Calibri"/>
                <a:cs typeface="Calibri"/>
                <a:sym typeface="Calibri"/>
              </a:rPr>
              <a:t>contain </a:t>
            </a:r>
            <a:r>
              <a:rPr lang="en-US" sz="2000" dirty="0">
                <a:latin typeface="+mn-lt"/>
                <a:ea typeface="Calibri"/>
                <a:cs typeface="Calibri"/>
                <a:sym typeface="Calibri"/>
              </a:rPr>
              <a:t>heavy metals that can damage lung tissue.</a:t>
            </a:r>
          </a:p>
          <a:p>
            <a:pPr marL="406400" lvl="0" indent="-342900">
              <a:buSzPts val="2600"/>
              <a:buFont typeface="Arial" panose="020B0604020202020204" pitchFamily="34" charset="0"/>
              <a:buChar char="•"/>
            </a:pPr>
            <a:r>
              <a:rPr lang="en-US" sz="2000" dirty="0">
                <a:latin typeface="+mn-lt"/>
                <a:ea typeface="Calibri"/>
                <a:cs typeface="Calibri"/>
                <a:sym typeface="Calibri"/>
              </a:rPr>
              <a:t>Aerosols </a:t>
            </a:r>
            <a:r>
              <a:rPr lang="en-US" sz="2000" dirty="0" smtClean="0">
                <a:latin typeface="+mn-lt"/>
                <a:ea typeface="Calibri"/>
                <a:cs typeface="Calibri"/>
                <a:sym typeface="Calibri"/>
              </a:rPr>
              <a:t>contain </a:t>
            </a:r>
            <a:r>
              <a:rPr lang="en-US" sz="2000" dirty="0">
                <a:latin typeface="+mn-lt"/>
                <a:ea typeface="Calibri"/>
                <a:cs typeface="Calibri"/>
                <a:sym typeface="Calibri"/>
              </a:rPr>
              <a:t>cancer causing materials (carcinogens) that are released into the lungs.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3"/>
        <p:cNvGrpSpPr/>
        <p:nvPr/>
      </p:nvGrpSpPr>
      <p:grpSpPr>
        <a:xfrm>
          <a:off x="0" y="0"/>
          <a:ext cx="0" cy="0"/>
          <a:chOff x="0" y="0"/>
          <a:chExt cx="0" cy="0"/>
        </a:xfrm>
      </p:grpSpPr>
      <p:sp>
        <p:nvSpPr>
          <p:cNvPr id="5" name="Title 4"/>
          <p:cNvSpPr>
            <a:spLocks noGrp="1"/>
          </p:cNvSpPr>
          <p:nvPr>
            <p:ph type="title"/>
          </p:nvPr>
        </p:nvSpPr>
        <p:spPr>
          <a:xfrm>
            <a:off x="1657351" y="308050"/>
            <a:ext cx="5829300" cy="9030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ea typeface="+mn-ea"/>
                <a:cs typeface="+mn-cs"/>
              </a:rPr>
              <a:t>Vaping and the Brain</a:t>
            </a:r>
            <a:endParaRPr lang="en-CA" b="1" dirty="0">
              <a:latin typeface="+mj-lt"/>
              <a:ea typeface="+mn-ea"/>
              <a:cs typeface="+mn-cs"/>
            </a:endParaRPr>
          </a:p>
        </p:txBody>
      </p:sp>
      <p:sp>
        <p:nvSpPr>
          <p:cNvPr id="2" name="TextBox 1"/>
          <p:cNvSpPr txBox="1"/>
          <p:nvPr/>
        </p:nvSpPr>
        <p:spPr>
          <a:xfrm>
            <a:off x="882870" y="1699542"/>
            <a:ext cx="5305095" cy="1938992"/>
          </a:xfrm>
          <a:prstGeom prst="rect">
            <a:avLst/>
          </a:prstGeom>
          <a:noFill/>
        </p:spPr>
        <p:txBody>
          <a:bodyPr wrap="square" rtlCol="0">
            <a:spAutoFit/>
          </a:bodyPr>
          <a:lstStyle/>
          <a:p>
            <a:pPr marL="406400" lvl="0" indent="-342900">
              <a:buSzPts val="2600"/>
              <a:buFont typeface="Arial" panose="020B0604020202020204" pitchFamily="34" charset="0"/>
              <a:buChar char="•"/>
            </a:pPr>
            <a:r>
              <a:rPr lang="en-US" sz="2000" dirty="0">
                <a:latin typeface="+mn-lt"/>
                <a:ea typeface="Calibri"/>
                <a:cs typeface="Calibri"/>
                <a:sym typeface="Calibri"/>
              </a:rPr>
              <a:t>Youth and young adults brains are still developing until the age of 25.</a:t>
            </a:r>
          </a:p>
          <a:p>
            <a:pPr marL="406400" lvl="0" indent="-342900">
              <a:buSzPts val="2600"/>
              <a:buFont typeface="Arial" panose="020B0604020202020204" pitchFamily="34" charset="0"/>
              <a:buChar char="•"/>
            </a:pPr>
            <a:r>
              <a:rPr lang="en-US" sz="2000" dirty="0">
                <a:latin typeface="+mn-lt"/>
                <a:ea typeface="Calibri"/>
                <a:cs typeface="Calibri"/>
                <a:sym typeface="Calibri"/>
              </a:rPr>
              <a:t>Nicotine makes it harder for youth to concentrate and learn.</a:t>
            </a:r>
          </a:p>
          <a:p>
            <a:pPr marL="406400" lvl="0" indent="-342900">
              <a:buSzPts val="2600"/>
              <a:buFont typeface="Arial" panose="020B0604020202020204" pitchFamily="34" charset="0"/>
              <a:buChar char="•"/>
            </a:pPr>
            <a:r>
              <a:rPr lang="en-US" sz="2000" dirty="0">
                <a:latin typeface="+mn-lt"/>
                <a:ea typeface="Calibri"/>
                <a:cs typeface="Calibri"/>
                <a:sym typeface="Calibri"/>
              </a:rPr>
              <a:t>Nicotine may cause a person to become addicted to other drugs. </a:t>
            </a:r>
          </a:p>
        </p:txBody>
      </p:sp>
      <p:pic>
        <p:nvPicPr>
          <p:cNvPr id="4" name="Picture 3" descr="brain as a light bulb"/>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3309" y="1436135"/>
            <a:ext cx="2465807" cy="246580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5" name="Title 4"/>
          <p:cNvSpPr>
            <a:spLocks noGrp="1"/>
          </p:cNvSpPr>
          <p:nvPr>
            <p:ph type="title"/>
          </p:nvPr>
        </p:nvSpPr>
        <p:spPr>
          <a:xfrm>
            <a:off x="1657350" y="308050"/>
            <a:ext cx="5829300" cy="9030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ea typeface="+mn-ea"/>
                <a:cs typeface="+mn-cs"/>
              </a:rPr>
              <a:t>Addiction</a:t>
            </a:r>
            <a:endParaRPr lang="en-CA" b="1" dirty="0">
              <a:latin typeface="+mj-lt"/>
              <a:ea typeface="+mn-ea"/>
              <a:cs typeface="+mn-cs"/>
            </a:endParaRPr>
          </a:p>
        </p:txBody>
      </p:sp>
      <p:sp>
        <p:nvSpPr>
          <p:cNvPr id="2" name="TextBox 1"/>
          <p:cNvSpPr txBox="1"/>
          <p:nvPr/>
        </p:nvSpPr>
        <p:spPr>
          <a:xfrm>
            <a:off x="927423" y="1853715"/>
            <a:ext cx="5142301" cy="1631216"/>
          </a:xfrm>
          <a:prstGeom prst="rect">
            <a:avLst/>
          </a:prstGeom>
          <a:noFill/>
        </p:spPr>
        <p:txBody>
          <a:bodyPr wrap="square" rtlCol="0">
            <a:spAutoFit/>
          </a:bodyPr>
          <a:lstStyle/>
          <a:p>
            <a:pPr marL="406400" lvl="0" indent="-342900">
              <a:buSzPts val="2600"/>
              <a:buFont typeface="Arial" panose="020B0604020202020204" pitchFamily="34" charset="0"/>
              <a:buChar char="•"/>
            </a:pPr>
            <a:r>
              <a:rPr lang="en-US" sz="2000" dirty="0">
                <a:latin typeface="+mn-lt"/>
                <a:ea typeface="Calibri"/>
                <a:cs typeface="Calibri"/>
                <a:sym typeface="Calibri"/>
              </a:rPr>
              <a:t>An </a:t>
            </a:r>
            <a:r>
              <a:rPr lang="en-US" sz="2000" b="1" dirty="0">
                <a:latin typeface="+mn-lt"/>
                <a:ea typeface="Calibri"/>
                <a:cs typeface="Calibri"/>
                <a:sym typeface="Calibri"/>
              </a:rPr>
              <a:t>addiction</a:t>
            </a:r>
            <a:r>
              <a:rPr lang="en-US" sz="2000" dirty="0">
                <a:latin typeface="+mn-lt"/>
                <a:ea typeface="Calibri"/>
                <a:cs typeface="Calibri"/>
                <a:sym typeface="Calibri"/>
              </a:rPr>
              <a:t> is an urge to do something that is hard to control or stop. </a:t>
            </a:r>
            <a:endParaRPr lang="en-US" sz="2000" dirty="0" smtClean="0">
              <a:latin typeface="+mn-lt"/>
              <a:ea typeface="Calibri"/>
              <a:cs typeface="Calibri"/>
              <a:sym typeface="Calibri"/>
            </a:endParaRPr>
          </a:p>
          <a:p>
            <a:pPr marL="406400" lvl="0" indent="-342900">
              <a:buSzPts val="2600"/>
              <a:buFont typeface="Arial" panose="020B0604020202020204" pitchFamily="34" charset="0"/>
              <a:buChar char="•"/>
            </a:pPr>
            <a:r>
              <a:rPr lang="en-US" sz="2000" dirty="0" smtClean="0">
                <a:latin typeface="+mn-lt"/>
                <a:ea typeface="Calibri"/>
                <a:cs typeface="Calibri"/>
                <a:sym typeface="Calibri"/>
              </a:rPr>
              <a:t>Vaping can lead to nicotine addiction and increased risk for addiction to other drugs. </a:t>
            </a:r>
            <a:endParaRPr lang="en-US" sz="2000" dirty="0">
              <a:latin typeface="+mn-lt"/>
              <a:ea typeface="Calibri"/>
              <a:cs typeface="Calibri"/>
              <a:sym typeface="Calibri"/>
            </a:endParaRPr>
          </a:p>
        </p:txBody>
      </p:sp>
      <p:pic>
        <p:nvPicPr>
          <p:cNvPr id="4" name="Picture 3" descr="someone sitting"/>
          <p:cNvPicPr>
            <a:picLocks noChangeAspect="1"/>
          </p:cNvPicPr>
          <p:nvPr/>
        </p:nvPicPr>
        <p:blipFill rotWithShape="1">
          <a:blip r:embed="rId3">
            <a:extLst>
              <a:ext uri="{28A0092B-C50C-407E-A947-70E740481C1C}">
                <a14:useLocalDpi xmlns:a14="http://schemas.microsoft.com/office/drawing/2010/main" val="0"/>
              </a:ext>
            </a:extLst>
          </a:blip>
          <a:srcRect l="20216" r="18746"/>
          <a:stretch/>
        </p:blipFill>
        <p:spPr>
          <a:xfrm>
            <a:off x="6311348" y="1466117"/>
            <a:ext cx="1560444" cy="2556532"/>
          </a:xfrm>
          <a:prstGeom prst="rect">
            <a:avLst/>
          </a:prstGeom>
        </p:spPr>
      </p:pic>
    </p:spTree>
    <p:extLst>
      <p:ext uri="{BB962C8B-B14F-4D97-AF65-F5344CB8AC3E}">
        <p14:creationId xmlns:p14="http://schemas.microsoft.com/office/powerpoint/2010/main" val="36104724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7"/>
        <p:cNvGrpSpPr/>
        <p:nvPr/>
      </p:nvGrpSpPr>
      <p:grpSpPr>
        <a:xfrm>
          <a:off x="0" y="0"/>
          <a:ext cx="0" cy="0"/>
          <a:chOff x="0" y="0"/>
          <a:chExt cx="0" cy="0"/>
        </a:xfrm>
      </p:grpSpPr>
      <p:sp>
        <p:nvSpPr>
          <p:cNvPr id="4" name="Title 3"/>
          <p:cNvSpPr>
            <a:spLocks noGrp="1"/>
          </p:cNvSpPr>
          <p:nvPr>
            <p:ph type="title"/>
          </p:nvPr>
        </p:nvSpPr>
        <p:spPr>
          <a:xfrm>
            <a:off x="1461112" y="519892"/>
            <a:ext cx="4114201" cy="9030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ea typeface="+mn-ea"/>
                <a:cs typeface="+mn-cs"/>
              </a:rPr>
              <a:t>Second Hand Smoke</a:t>
            </a:r>
            <a:endParaRPr lang="en-CA" b="1" dirty="0">
              <a:latin typeface="+mj-lt"/>
              <a:ea typeface="+mn-ea"/>
              <a:cs typeface="+mn-cs"/>
            </a:endParaRPr>
          </a:p>
        </p:txBody>
      </p:sp>
      <p:sp>
        <p:nvSpPr>
          <p:cNvPr id="2" name="TextBox 1"/>
          <p:cNvSpPr txBox="1"/>
          <p:nvPr/>
        </p:nvSpPr>
        <p:spPr>
          <a:xfrm>
            <a:off x="739540" y="1926696"/>
            <a:ext cx="5557344" cy="1015663"/>
          </a:xfrm>
          <a:prstGeom prst="rect">
            <a:avLst/>
          </a:prstGeom>
          <a:noFill/>
        </p:spPr>
        <p:txBody>
          <a:bodyPr wrap="square" rtlCol="0">
            <a:spAutoFit/>
          </a:bodyPr>
          <a:lstStyle/>
          <a:p>
            <a:pPr marL="342900" indent="-342900">
              <a:buFont typeface="Arial" panose="020B0604020202020204" pitchFamily="34" charset="0"/>
              <a:buChar char="•"/>
            </a:pPr>
            <a:r>
              <a:rPr lang="en-CA" sz="2000" dirty="0">
                <a:latin typeface="+mn-lt"/>
                <a:ea typeface="Calibri"/>
                <a:cs typeface="Calibri"/>
                <a:sym typeface="Calibri"/>
              </a:rPr>
              <a:t>Vapour (or aerosols) may pose a health risk to those exposed to second-hand electronic cigarette “smoke</a:t>
            </a:r>
            <a:r>
              <a:rPr lang="en-CA" sz="2000" dirty="0" smtClean="0">
                <a:latin typeface="+mn-lt"/>
                <a:ea typeface="Calibri"/>
                <a:cs typeface="Calibri"/>
                <a:sym typeface="Calibri"/>
              </a:rPr>
              <a:t>”.</a:t>
            </a:r>
            <a:endParaRPr lang="en-CA" sz="2000" dirty="0">
              <a:latin typeface="+mn-lt"/>
              <a:ea typeface="Calibri"/>
              <a:cs typeface="Calibri"/>
              <a:sym typeface="Calibri"/>
            </a:endParaRPr>
          </a:p>
        </p:txBody>
      </p:sp>
      <p:pic>
        <p:nvPicPr>
          <p:cNvPr id="5" name="Picture 4" descr="person thinking"/>
          <p:cNvPicPr>
            <a:picLocks noChangeAspect="1"/>
          </p:cNvPicPr>
          <p:nvPr/>
        </p:nvPicPr>
        <p:blipFill rotWithShape="1">
          <a:blip r:embed="rId4">
            <a:extLst>
              <a:ext uri="{28A0092B-C50C-407E-A947-70E740481C1C}">
                <a14:useLocalDpi xmlns:a14="http://schemas.microsoft.com/office/drawing/2010/main" val="0"/>
              </a:ext>
            </a:extLst>
          </a:blip>
          <a:srcRect l="28820" r="30254"/>
          <a:stretch/>
        </p:blipFill>
        <p:spPr>
          <a:xfrm>
            <a:off x="6894414" y="763732"/>
            <a:ext cx="1367555" cy="334159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0"/>
        <p:cNvGrpSpPr/>
        <p:nvPr/>
      </p:nvGrpSpPr>
      <p:grpSpPr>
        <a:xfrm>
          <a:off x="0" y="0"/>
          <a:ext cx="0" cy="0"/>
          <a:chOff x="0" y="0"/>
          <a:chExt cx="0" cy="0"/>
        </a:xfrm>
      </p:grpSpPr>
      <p:sp>
        <p:nvSpPr>
          <p:cNvPr id="4" name="Title 3"/>
          <p:cNvSpPr>
            <a:spLocks noGrp="1"/>
          </p:cNvSpPr>
          <p:nvPr>
            <p:ph type="title"/>
          </p:nvPr>
        </p:nvSpPr>
        <p:spPr>
          <a:xfrm>
            <a:off x="954574" y="263722"/>
            <a:ext cx="3535681" cy="910937"/>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ea typeface="+mn-ea"/>
                <a:cs typeface="+mn-cs"/>
              </a:rPr>
              <a:t>Think, Pair, Share</a:t>
            </a:r>
            <a:endParaRPr lang="en-CA" b="1" dirty="0">
              <a:latin typeface="+mj-lt"/>
              <a:ea typeface="+mn-ea"/>
              <a:cs typeface="+mn-cs"/>
            </a:endParaRPr>
          </a:p>
        </p:txBody>
      </p:sp>
      <p:sp>
        <p:nvSpPr>
          <p:cNvPr id="2" name="TextBox 1"/>
          <p:cNvSpPr txBox="1"/>
          <p:nvPr/>
        </p:nvSpPr>
        <p:spPr>
          <a:xfrm>
            <a:off x="954574" y="1307991"/>
            <a:ext cx="3514472" cy="1323439"/>
          </a:xfrm>
          <a:prstGeom prst="rect">
            <a:avLst/>
          </a:prstGeom>
          <a:noFill/>
        </p:spPr>
        <p:txBody>
          <a:bodyPr wrap="square" rtlCol="0">
            <a:spAutoFit/>
          </a:bodyPr>
          <a:lstStyle/>
          <a:p>
            <a:pPr algn="ctr"/>
            <a:r>
              <a:rPr lang="en-US" sz="2000" dirty="0">
                <a:latin typeface="+mn-lt"/>
                <a:ea typeface="Calibri"/>
                <a:cs typeface="Calibri"/>
                <a:sym typeface="Calibri"/>
              </a:rPr>
              <a:t>With a partner, discuss anything </a:t>
            </a:r>
            <a:r>
              <a:rPr lang="en-US" sz="2000" dirty="0" smtClean="0">
                <a:latin typeface="+mn-lt"/>
                <a:ea typeface="Calibri"/>
                <a:cs typeface="Calibri"/>
                <a:sym typeface="Calibri"/>
              </a:rPr>
              <a:t>you </a:t>
            </a:r>
            <a:r>
              <a:rPr lang="en-US" sz="2000" dirty="0">
                <a:latin typeface="+mn-lt"/>
                <a:ea typeface="Calibri"/>
                <a:cs typeface="Calibri"/>
                <a:sym typeface="Calibri"/>
              </a:rPr>
              <a:t>notice from the </a:t>
            </a:r>
            <a:r>
              <a:rPr lang="en-US" sz="2000" dirty="0" smtClean="0">
                <a:latin typeface="+mn-lt"/>
                <a:ea typeface="Calibri"/>
                <a:cs typeface="Calibri"/>
                <a:sym typeface="Calibri"/>
              </a:rPr>
              <a:t>article on the right that may be surprising. </a:t>
            </a:r>
            <a:endParaRPr lang="en-US" sz="2000" dirty="0">
              <a:latin typeface="+mn-lt"/>
              <a:ea typeface="Calibri"/>
              <a:cs typeface="Calibri"/>
              <a:sym typeface="Calibri"/>
            </a:endParaRPr>
          </a:p>
        </p:txBody>
      </p:sp>
      <p:pic>
        <p:nvPicPr>
          <p:cNvPr id="6" name="Picture 5" descr="speech bubble"/>
          <p:cNvPicPr>
            <a:picLocks noChangeAspect="1"/>
          </p:cNvPicPr>
          <p:nvPr/>
        </p:nvPicPr>
        <p:blipFill rotWithShape="1">
          <a:blip r:embed="rId4">
            <a:extLst>
              <a:ext uri="{28A0092B-C50C-407E-A947-70E740481C1C}">
                <a14:useLocalDpi xmlns:a14="http://schemas.microsoft.com/office/drawing/2010/main" val="0"/>
              </a:ext>
            </a:extLst>
          </a:blip>
          <a:srcRect l="9445" t="12646" r="12946" b="14522"/>
          <a:stretch/>
        </p:blipFill>
        <p:spPr>
          <a:xfrm>
            <a:off x="2075485" y="2764762"/>
            <a:ext cx="1272650" cy="1194334"/>
          </a:xfrm>
          <a:prstGeom prst="rect">
            <a:avLst/>
          </a:prstGeom>
        </p:spPr>
      </p:pic>
      <p:pic>
        <p:nvPicPr>
          <p:cNvPr id="7" name="Google Shape;252;p37" descr="news article  about vaping"/>
          <p:cNvPicPr preferRelativeResize="0"/>
          <p:nvPr/>
        </p:nvPicPr>
        <p:blipFill rotWithShape="1">
          <a:blip r:embed="rId5">
            <a:alphaModFix/>
          </a:blip>
          <a:srcRect b="7458"/>
          <a:stretch/>
        </p:blipFill>
        <p:spPr>
          <a:xfrm>
            <a:off x="4855779" y="263722"/>
            <a:ext cx="3804570" cy="3764012"/>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3"/>
        <p:cNvGrpSpPr/>
        <p:nvPr/>
      </p:nvGrpSpPr>
      <p:grpSpPr>
        <a:xfrm>
          <a:off x="0" y="0"/>
          <a:ext cx="0" cy="0"/>
          <a:chOff x="0" y="0"/>
          <a:chExt cx="0" cy="0"/>
        </a:xfrm>
      </p:grpSpPr>
      <p:sp>
        <p:nvSpPr>
          <p:cNvPr id="4" name="Title 3"/>
          <p:cNvSpPr>
            <a:spLocks noGrp="1"/>
          </p:cNvSpPr>
          <p:nvPr>
            <p:ph type="title"/>
          </p:nvPr>
        </p:nvSpPr>
        <p:spPr>
          <a:xfrm>
            <a:off x="1657350" y="347807"/>
            <a:ext cx="5829300" cy="9030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ea typeface="+mn-ea"/>
                <a:cs typeface="+mn-cs"/>
              </a:rPr>
              <a:t>Impacts of Vaping</a:t>
            </a:r>
            <a:endParaRPr lang="en-CA" b="1" dirty="0">
              <a:latin typeface="+mj-lt"/>
              <a:ea typeface="+mn-ea"/>
              <a:cs typeface="+mn-cs"/>
            </a:endParaRPr>
          </a:p>
        </p:txBody>
      </p:sp>
      <p:pic>
        <p:nvPicPr>
          <p:cNvPr id="7" name="Picture 6" descr="warning sig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333" y="1678933"/>
            <a:ext cx="1784014" cy="1784014"/>
          </a:xfrm>
          <a:prstGeom prst="rect">
            <a:avLst/>
          </a:prstGeom>
        </p:spPr>
      </p:pic>
      <p:sp>
        <p:nvSpPr>
          <p:cNvPr id="2" name="TextBox 1"/>
          <p:cNvSpPr txBox="1"/>
          <p:nvPr/>
        </p:nvSpPr>
        <p:spPr>
          <a:xfrm>
            <a:off x="2635443" y="1678933"/>
            <a:ext cx="5472237" cy="1938992"/>
          </a:xfrm>
          <a:prstGeom prst="rect">
            <a:avLst/>
          </a:prstGeom>
          <a:noFill/>
        </p:spPr>
        <p:txBody>
          <a:bodyPr wrap="square" rtlCol="0">
            <a:spAutoFit/>
          </a:bodyPr>
          <a:lstStyle/>
          <a:p>
            <a:pPr marL="349250" lvl="0" indent="-285750">
              <a:buSzPts val="2600"/>
              <a:buFont typeface="Arial" panose="020B0604020202020204" pitchFamily="34" charset="0"/>
              <a:buChar char="•"/>
            </a:pPr>
            <a:r>
              <a:rPr lang="en-CA" sz="2000" dirty="0">
                <a:latin typeface="+mn-lt"/>
                <a:ea typeface="Calibri"/>
                <a:cs typeface="Calibri"/>
                <a:sym typeface="Calibri"/>
              </a:rPr>
              <a:t>Vaping is viewed as </a:t>
            </a:r>
            <a:r>
              <a:rPr lang="en-CA" sz="2000" dirty="0" smtClean="0">
                <a:latin typeface="+mn-lt"/>
                <a:ea typeface="Calibri"/>
                <a:cs typeface="Calibri"/>
                <a:sym typeface="Calibri"/>
              </a:rPr>
              <a:t>safer than smoking, </a:t>
            </a:r>
            <a:r>
              <a:rPr lang="en-CA" sz="2000" dirty="0">
                <a:latin typeface="+mn-lt"/>
                <a:ea typeface="Calibri"/>
                <a:cs typeface="Calibri"/>
                <a:sym typeface="Calibri"/>
              </a:rPr>
              <a:t>yet the long term health effects are still largely unknown.</a:t>
            </a:r>
          </a:p>
          <a:p>
            <a:pPr marL="349250" lvl="0" indent="-285750">
              <a:buSzPts val="2600"/>
              <a:buFont typeface="Arial" panose="020B0604020202020204" pitchFamily="34" charset="0"/>
              <a:buChar char="•"/>
            </a:pPr>
            <a:r>
              <a:rPr lang="en-CA" sz="2000" dirty="0">
                <a:latin typeface="+mn-lt"/>
                <a:ea typeface="Calibri"/>
                <a:cs typeface="Calibri"/>
                <a:sym typeface="Calibri"/>
              </a:rPr>
              <a:t>Vaping can </a:t>
            </a:r>
            <a:r>
              <a:rPr lang="en-CA" sz="2000" dirty="0" smtClean="0">
                <a:latin typeface="+mn-lt"/>
                <a:ea typeface="Calibri"/>
                <a:cs typeface="Calibri"/>
                <a:sym typeface="Calibri"/>
              </a:rPr>
              <a:t>lead to </a:t>
            </a:r>
            <a:r>
              <a:rPr lang="en-CA" sz="2000" dirty="0">
                <a:latin typeface="+mn-lt"/>
                <a:ea typeface="Calibri"/>
                <a:cs typeface="Calibri"/>
                <a:sym typeface="Calibri"/>
              </a:rPr>
              <a:t>the use of other drugs.</a:t>
            </a:r>
          </a:p>
          <a:p>
            <a:pPr marL="349250" lvl="0" indent="-285750">
              <a:buSzPts val="2600"/>
              <a:buFont typeface="Arial" panose="020B0604020202020204" pitchFamily="34" charset="0"/>
              <a:buChar char="•"/>
            </a:pPr>
            <a:r>
              <a:rPr lang="en-CA" sz="2000" dirty="0">
                <a:latin typeface="+mn-lt"/>
                <a:ea typeface="Calibri"/>
                <a:cs typeface="Calibri"/>
                <a:sym typeface="Calibri"/>
              </a:rPr>
              <a:t>Vaping devices have caused unintended injuries</a:t>
            </a:r>
            <a:r>
              <a:rPr lang="en-CA" sz="2000" dirty="0" smtClean="0">
                <a:latin typeface="+mn-lt"/>
                <a:ea typeface="Calibri"/>
                <a:cs typeface="Calibri"/>
                <a:sym typeface="Calibri"/>
              </a:rPr>
              <a:t>.</a:t>
            </a:r>
            <a:endParaRPr lang="en-CA" sz="2000" dirty="0">
              <a:latin typeface="+mn-lt"/>
              <a:ea typeface="Calibri"/>
              <a:cs typeface="Calibri"/>
              <a:sym typeface="Calibri"/>
            </a:endParaRPr>
          </a:p>
        </p:txBody>
      </p:sp>
    </p:spTree>
    <p:extLst>
      <p:ext uri="{BB962C8B-B14F-4D97-AF65-F5344CB8AC3E}">
        <p14:creationId xmlns:p14="http://schemas.microsoft.com/office/powerpoint/2010/main" val="909335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3"/>
        <p:cNvGrpSpPr/>
        <p:nvPr/>
      </p:nvGrpSpPr>
      <p:grpSpPr>
        <a:xfrm>
          <a:off x="0" y="0"/>
          <a:ext cx="0" cy="0"/>
          <a:chOff x="0" y="0"/>
          <a:chExt cx="0" cy="0"/>
        </a:xfrm>
      </p:grpSpPr>
      <p:sp>
        <p:nvSpPr>
          <p:cNvPr id="5" name="Title 4"/>
          <p:cNvSpPr>
            <a:spLocks noGrp="1"/>
          </p:cNvSpPr>
          <p:nvPr>
            <p:ph type="title"/>
          </p:nvPr>
        </p:nvSpPr>
        <p:spPr>
          <a:xfrm>
            <a:off x="1657350" y="308050"/>
            <a:ext cx="5829300" cy="9030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ea typeface="+mn-ea"/>
                <a:cs typeface="+mn-cs"/>
              </a:rPr>
              <a:t>Smoke Free Ontario Act</a:t>
            </a:r>
            <a:endParaRPr lang="en-CA" b="1" dirty="0">
              <a:latin typeface="+mj-lt"/>
              <a:ea typeface="+mn-ea"/>
              <a:cs typeface="+mn-cs"/>
            </a:endParaRPr>
          </a:p>
        </p:txBody>
      </p:sp>
      <p:pic>
        <p:nvPicPr>
          <p:cNvPr id="4" name="Picture 3" descr="no smok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499" y="1521372"/>
            <a:ext cx="2090545" cy="2145552"/>
          </a:xfrm>
          <a:prstGeom prst="rect">
            <a:avLst/>
          </a:prstGeom>
        </p:spPr>
      </p:pic>
      <p:sp>
        <p:nvSpPr>
          <p:cNvPr id="2" name="TextBox 1"/>
          <p:cNvSpPr txBox="1"/>
          <p:nvPr/>
        </p:nvSpPr>
        <p:spPr>
          <a:xfrm>
            <a:off x="2766849" y="1780543"/>
            <a:ext cx="5778062" cy="1631216"/>
          </a:xfrm>
          <a:prstGeom prst="rect">
            <a:avLst/>
          </a:prstGeom>
          <a:noFill/>
        </p:spPr>
        <p:txBody>
          <a:bodyPr wrap="square" rtlCol="0">
            <a:spAutoFit/>
          </a:bodyPr>
          <a:lstStyle/>
          <a:p>
            <a:pPr marL="349250" lvl="0" indent="-285750">
              <a:buSzPts val="2600"/>
              <a:buFont typeface="Arial" panose="020B0604020202020204" pitchFamily="34" charset="0"/>
              <a:buChar char="•"/>
            </a:pPr>
            <a:r>
              <a:rPr lang="en-CA" sz="2000" dirty="0">
                <a:solidFill>
                  <a:schemeClr val="tx1"/>
                </a:solidFill>
                <a:latin typeface="+mn-lt"/>
                <a:ea typeface="Calibri"/>
                <a:cs typeface="Calibri"/>
                <a:sym typeface="Calibri"/>
              </a:rPr>
              <a:t>Vaping is </a:t>
            </a:r>
            <a:r>
              <a:rPr lang="en-CA" sz="2000" b="1" dirty="0">
                <a:solidFill>
                  <a:schemeClr val="tx1"/>
                </a:solidFill>
                <a:latin typeface="+mn-lt"/>
                <a:ea typeface="Calibri"/>
                <a:cs typeface="Calibri"/>
                <a:sym typeface="Calibri"/>
              </a:rPr>
              <a:t>not allowed</a:t>
            </a:r>
            <a:r>
              <a:rPr lang="en-CA" sz="2000" dirty="0">
                <a:solidFill>
                  <a:schemeClr val="tx1"/>
                </a:solidFill>
                <a:latin typeface="+mn-lt"/>
                <a:ea typeface="Calibri"/>
                <a:cs typeface="Calibri"/>
                <a:sym typeface="Calibri"/>
              </a:rPr>
              <a:t> </a:t>
            </a:r>
            <a:r>
              <a:rPr lang="en-CA" sz="2000" dirty="0" smtClean="0">
                <a:solidFill>
                  <a:schemeClr val="tx1"/>
                </a:solidFill>
                <a:latin typeface="+mn-lt"/>
                <a:ea typeface="Calibri"/>
                <a:cs typeface="Calibri"/>
                <a:sym typeface="Calibri"/>
              </a:rPr>
              <a:t>in schools, on </a:t>
            </a:r>
            <a:r>
              <a:rPr lang="en-CA" sz="2000" dirty="0">
                <a:solidFill>
                  <a:schemeClr val="tx1"/>
                </a:solidFill>
                <a:latin typeface="+mn-lt"/>
                <a:ea typeface="Calibri"/>
                <a:cs typeface="Calibri"/>
                <a:sym typeface="Calibri"/>
              </a:rPr>
              <a:t>school </a:t>
            </a:r>
            <a:r>
              <a:rPr lang="en-CA" sz="2000" dirty="0" smtClean="0">
                <a:solidFill>
                  <a:schemeClr val="tx1"/>
                </a:solidFill>
                <a:latin typeface="+mn-lt"/>
                <a:ea typeface="Calibri"/>
                <a:cs typeface="Calibri"/>
                <a:sym typeface="Calibri"/>
              </a:rPr>
              <a:t>property, or at school-related events.</a:t>
            </a:r>
            <a:endParaRPr lang="en-CA" sz="2000" dirty="0">
              <a:solidFill>
                <a:schemeClr val="tx1"/>
              </a:solidFill>
              <a:latin typeface="+mn-lt"/>
              <a:ea typeface="Calibri"/>
              <a:cs typeface="Calibri"/>
              <a:sym typeface="Calibri"/>
            </a:endParaRPr>
          </a:p>
          <a:p>
            <a:pPr marL="349250" lvl="2" indent="-285750">
              <a:buSzPts val="2600"/>
              <a:buFont typeface="Arial" panose="020B0604020202020204" pitchFamily="34" charset="0"/>
              <a:buChar char="•"/>
            </a:pPr>
            <a:r>
              <a:rPr lang="en-CA" sz="2000" dirty="0">
                <a:solidFill>
                  <a:schemeClr val="tx1"/>
                </a:solidFill>
                <a:latin typeface="+mn-lt"/>
                <a:ea typeface="Calibri"/>
                <a:cs typeface="Calibri"/>
                <a:sym typeface="Calibri"/>
              </a:rPr>
              <a:t>First offence = Fine of $305</a:t>
            </a:r>
          </a:p>
          <a:p>
            <a:pPr marL="349250" indent="-285750">
              <a:buSzPts val="2600"/>
              <a:buFont typeface="Arial" panose="020B0604020202020204" pitchFamily="34" charset="0"/>
              <a:buChar char="•"/>
            </a:pPr>
            <a:r>
              <a:rPr lang="en-US" sz="2000" b="1" dirty="0">
                <a:solidFill>
                  <a:schemeClr val="tx1"/>
                </a:solidFill>
                <a:latin typeface="+mn-lt"/>
                <a:ea typeface="Calibri"/>
                <a:cs typeface="Calibri"/>
                <a:sym typeface="Calibri"/>
              </a:rPr>
              <a:t>The legal age to </a:t>
            </a:r>
            <a:r>
              <a:rPr lang="en-US" sz="2000" b="1" dirty="0" smtClean="0">
                <a:solidFill>
                  <a:schemeClr val="tx1"/>
                </a:solidFill>
                <a:latin typeface="+mn-lt"/>
                <a:ea typeface="Calibri"/>
                <a:cs typeface="Calibri"/>
                <a:sym typeface="Calibri"/>
              </a:rPr>
              <a:t>buy and use vaping products </a:t>
            </a:r>
            <a:r>
              <a:rPr lang="en-US" sz="2000" b="1" dirty="0">
                <a:solidFill>
                  <a:schemeClr val="tx1"/>
                </a:solidFill>
                <a:latin typeface="+mn-lt"/>
                <a:ea typeface="Calibri"/>
                <a:cs typeface="Calibri"/>
                <a:sym typeface="Calibri"/>
              </a:rPr>
              <a:t>in Ontario is 19</a:t>
            </a:r>
            <a:r>
              <a:rPr lang="en-US" sz="2000" b="1" dirty="0" smtClean="0">
                <a:solidFill>
                  <a:schemeClr val="tx1"/>
                </a:solidFill>
                <a:latin typeface="+mn-lt"/>
                <a:ea typeface="Calibri"/>
                <a:cs typeface="Calibri"/>
                <a:sym typeface="Calibri"/>
              </a:rPr>
              <a:t>.</a:t>
            </a:r>
            <a:endParaRPr lang="en-US" sz="2000" b="1" dirty="0">
              <a:solidFill>
                <a:schemeClr val="tx1"/>
              </a:solidFill>
              <a:latin typeface="+mn-lt"/>
              <a:ea typeface="Calibri"/>
              <a:cs typeface="Calibri"/>
              <a:sym typeface="Calibri"/>
            </a:endParaRPr>
          </a:p>
        </p:txBody>
      </p:sp>
    </p:spTree>
    <p:extLst>
      <p:ext uri="{BB962C8B-B14F-4D97-AF65-F5344CB8AC3E}">
        <p14:creationId xmlns:p14="http://schemas.microsoft.com/office/powerpoint/2010/main" val="2260367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
        <p:cNvGrpSpPr/>
        <p:nvPr/>
      </p:nvGrpSpPr>
      <p:grpSpPr>
        <a:xfrm>
          <a:off x="0" y="0"/>
          <a:ext cx="0" cy="0"/>
          <a:chOff x="0" y="0"/>
          <a:chExt cx="0" cy="0"/>
        </a:xfrm>
      </p:grpSpPr>
      <p:sp>
        <p:nvSpPr>
          <p:cNvPr id="2" name="Title 1"/>
          <p:cNvSpPr>
            <a:spLocks noGrp="1"/>
          </p:cNvSpPr>
          <p:nvPr>
            <p:ph type="title"/>
          </p:nvPr>
        </p:nvSpPr>
        <p:spPr>
          <a:xfrm>
            <a:off x="707103" y="551249"/>
            <a:ext cx="7729797" cy="901299"/>
          </a:xfrm>
        </p:spPr>
        <p:style>
          <a:lnRef idx="2">
            <a:schemeClr val="dk1"/>
          </a:lnRef>
          <a:fillRef idx="1">
            <a:schemeClr val="lt1"/>
          </a:fillRef>
          <a:effectRef idx="0">
            <a:schemeClr val="dk1"/>
          </a:effectRef>
          <a:fontRef idx="minor">
            <a:schemeClr val="dk1"/>
          </a:fontRef>
        </p:style>
        <p:txBody>
          <a:bodyPr anchor="ctr">
            <a:normAutofit/>
          </a:bodyPr>
          <a:lstStyle/>
          <a:p>
            <a:pPr algn="ctr"/>
            <a:r>
              <a:rPr lang="en-CA" sz="2800" b="1" dirty="0">
                <a:latin typeface="+mj-lt"/>
              </a:rPr>
              <a:t>Presentation Format</a:t>
            </a:r>
          </a:p>
        </p:txBody>
      </p:sp>
      <p:pic>
        <p:nvPicPr>
          <p:cNvPr id="7" name="Google Shape;85;p16" descr="video icon"/>
          <p:cNvPicPr preferRelativeResize="0"/>
          <p:nvPr/>
        </p:nvPicPr>
        <p:blipFill>
          <a:blip r:embed="rId4">
            <a:alphaModFix/>
          </a:blip>
          <a:stretch>
            <a:fillRect/>
          </a:stretch>
        </p:blipFill>
        <p:spPr>
          <a:xfrm>
            <a:off x="892413" y="1836963"/>
            <a:ext cx="969622" cy="969600"/>
          </a:xfrm>
          <a:prstGeom prst="rect">
            <a:avLst/>
          </a:prstGeom>
          <a:noFill/>
          <a:ln>
            <a:noFill/>
          </a:ln>
        </p:spPr>
      </p:pic>
      <p:sp>
        <p:nvSpPr>
          <p:cNvPr id="4" name="TextBox 3"/>
          <p:cNvSpPr txBox="1"/>
          <p:nvPr/>
        </p:nvSpPr>
        <p:spPr>
          <a:xfrm>
            <a:off x="2309100" y="1813932"/>
            <a:ext cx="6127800" cy="1015663"/>
          </a:xfrm>
          <a:prstGeom prst="rect">
            <a:avLst/>
          </a:prstGeom>
          <a:noFill/>
        </p:spPr>
        <p:txBody>
          <a:bodyPr wrap="square" rtlCol="0">
            <a:spAutoFit/>
          </a:bodyPr>
          <a:lstStyle/>
          <a:p>
            <a:r>
              <a:rPr lang="en-US" sz="2000" b="1" dirty="0">
                <a:latin typeface="+mn-lt"/>
                <a:ea typeface="Calibri"/>
                <a:cs typeface="Calibri"/>
                <a:sym typeface="Calibri"/>
              </a:rPr>
              <a:t>Videos: </a:t>
            </a:r>
            <a:r>
              <a:rPr lang="en-US" sz="2000" dirty="0">
                <a:latin typeface="+mn-lt"/>
                <a:ea typeface="Calibri"/>
                <a:cs typeface="Calibri"/>
                <a:sym typeface="Calibri"/>
              </a:rPr>
              <a:t>Students can watch a short video clip that connects with topic. Discussion can follow before or after videos</a:t>
            </a:r>
            <a:r>
              <a:rPr lang="en-US" sz="2000" dirty="0" smtClean="0">
                <a:latin typeface="+mn-lt"/>
                <a:ea typeface="Calibri"/>
                <a:cs typeface="Calibri"/>
                <a:sym typeface="Calibri"/>
              </a:rPr>
              <a:t>.</a:t>
            </a:r>
            <a:endParaRPr lang="en-US" sz="2000" dirty="0">
              <a:latin typeface="+mn-lt"/>
              <a:ea typeface="Calibri"/>
              <a:cs typeface="Calibri"/>
              <a:sym typeface="Calibri"/>
            </a:endParaRPr>
          </a:p>
        </p:txBody>
      </p:sp>
      <p:pic>
        <p:nvPicPr>
          <p:cNvPr id="8" name="Google Shape;86;p16" descr="checklist"/>
          <p:cNvPicPr preferRelativeResize="0"/>
          <p:nvPr/>
        </p:nvPicPr>
        <p:blipFill>
          <a:blip r:embed="rId5">
            <a:alphaModFix/>
          </a:blip>
          <a:stretch>
            <a:fillRect/>
          </a:stretch>
        </p:blipFill>
        <p:spPr>
          <a:xfrm>
            <a:off x="956586" y="3030877"/>
            <a:ext cx="841275" cy="841275"/>
          </a:xfrm>
          <a:prstGeom prst="rect">
            <a:avLst/>
          </a:prstGeom>
          <a:noFill/>
          <a:ln>
            <a:noFill/>
          </a:ln>
        </p:spPr>
      </p:pic>
      <p:sp>
        <p:nvSpPr>
          <p:cNvPr id="5" name="TextBox 4"/>
          <p:cNvSpPr txBox="1"/>
          <p:nvPr/>
        </p:nvSpPr>
        <p:spPr>
          <a:xfrm>
            <a:off x="2309100" y="3097572"/>
            <a:ext cx="6127800" cy="707886"/>
          </a:xfrm>
          <a:prstGeom prst="rect">
            <a:avLst/>
          </a:prstGeom>
          <a:noFill/>
        </p:spPr>
        <p:txBody>
          <a:bodyPr wrap="square" rtlCol="0">
            <a:spAutoFit/>
          </a:bodyPr>
          <a:lstStyle/>
          <a:p>
            <a:r>
              <a:rPr lang="en-US" sz="2000" b="1" dirty="0">
                <a:latin typeface="+mn-lt"/>
                <a:ea typeface="Calibri"/>
                <a:cs typeface="Calibri"/>
                <a:sym typeface="Calibri"/>
              </a:rPr>
              <a:t>Final Activity: </a:t>
            </a:r>
            <a:r>
              <a:rPr lang="en-US" sz="2000" dirty="0">
                <a:latin typeface="+mn-lt"/>
                <a:ea typeface="Calibri"/>
                <a:cs typeface="Calibri"/>
                <a:sym typeface="Calibri"/>
              </a:rPr>
              <a:t>Activity that concludes the presentation.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3"/>
        <p:cNvGrpSpPr/>
        <p:nvPr/>
      </p:nvGrpSpPr>
      <p:grpSpPr>
        <a:xfrm>
          <a:off x="0" y="0"/>
          <a:ext cx="0" cy="0"/>
          <a:chOff x="0" y="0"/>
          <a:chExt cx="0" cy="0"/>
        </a:xfrm>
      </p:grpSpPr>
      <p:sp>
        <p:nvSpPr>
          <p:cNvPr id="4" name="Title 3"/>
          <p:cNvSpPr>
            <a:spLocks noGrp="1"/>
          </p:cNvSpPr>
          <p:nvPr>
            <p:ph type="title"/>
          </p:nvPr>
        </p:nvSpPr>
        <p:spPr>
          <a:xfrm>
            <a:off x="1657350" y="308050"/>
            <a:ext cx="5829300" cy="902999"/>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ea typeface="+mn-ea"/>
                <a:cs typeface="+mn-cs"/>
              </a:rPr>
              <a:t>Public Rules and Regulations</a:t>
            </a:r>
            <a:endParaRPr lang="en-CA" b="1" dirty="0">
              <a:latin typeface="+mj-lt"/>
              <a:ea typeface="+mn-ea"/>
              <a:cs typeface="+mn-cs"/>
            </a:endParaRPr>
          </a:p>
        </p:txBody>
      </p:sp>
      <p:sp>
        <p:nvSpPr>
          <p:cNvPr id="2" name="TextBox 1"/>
          <p:cNvSpPr txBox="1"/>
          <p:nvPr/>
        </p:nvSpPr>
        <p:spPr>
          <a:xfrm>
            <a:off x="594732" y="1457155"/>
            <a:ext cx="6276715" cy="2215991"/>
          </a:xfrm>
          <a:prstGeom prst="rect">
            <a:avLst/>
          </a:prstGeom>
          <a:noFill/>
        </p:spPr>
        <p:txBody>
          <a:bodyPr wrap="square" rtlCol="0">
            <a:spAutoFit/>
          </a:bodyPr>
          <a:lstStyle/>
          <a:p>
            <a:pPr marL="419100" lvl="0" indent="-342900">
              <a:lnSpc>
                <a:spcPct val="115000"/>
              </a:lnSpc>
              <a:spcBef>
                <a:spcPts val="1000"/>
              </a:spcBef>
              <a:buClr>
                <a:srgbClr val="262626"/>
              </a:buClr>
              <a:buSzPts val="2400"/>
              <a:buFont typeface="Arial" panose="020B0604020202020204" pitchFamily="34" charset="0"/>
              <a:buChar char="•"/>
            </a:pPr>
            <a:r>
              <a:rPr lang="en-US" sz="2000" dirty="0" smtClean="0">
                <a:solidFill>
                  <a:schemeClr val="tx1"/>
                </a:solidFill>
                <a:latin typeface="+mn-lt"/>
                <a:ea typeface="Calibri"/>
                <a:cs typeface="Calibri"/>
                <a:sym typeface="Calibri"/>
              </a:rPr>
              <a:t>Using vaping products is </a:t>
            </a:r>
            <a:r>
              <a:rPr lang="en-US" sz="2000" b="1" dirty="0" smtClean="0">
                <a:solidFill>
                  <a:schemeClr val="tx1"/>
                </a:solidFill>
                <a:latin typeface="+mn-lt"/>
                <a:ea typeface="Calibri"/>
                <a:cs typeface="Calibri"/>
                <a:sym typeface="Calibri"/>
              </a:rPr>
              <a:t>not allowed</a:t>
            </a:r>
            <a:r>
              <a:rPr lang="en-US" sz="2000" dirty="0" smtClean="0">
                <a:solidFill>
                  <a:schemeClr val="tx1"/>
                </a:solidFill>
                <a:latin typeface="+mn-lt"/>
                <a:ea typeface="Calibri"/>
                <a:cs typeface="Calibri"/>
                <a:sym typeface="Calibri"/>
              </a:rPr>
              <a:t> in various public spaces, such as…</a:t>
            </a:r>
            <a:endParaRPr lang="en-US" sz="2000" dirty="0">
              <a:solidFill>
                <a:schemeClr val="tx1"/>
              </a:solidFill>
              <a:latin typeface="+mn-lt"/>
              <a:ea typeface="Calibri"/>
              <a:cs typeface="Calibri"/>
              <a:sym typeface="Calibri"/>
            </a:endParaRPr>
          </a:p>
          <a:p>
            <a:pPr marL="876300" lvl="1" indent="-342900">
              <a:lnSpc>
                <a:spcPct val="115000"/>
              </a:lnSpc>
              <a:buClr>
                <a:srgbClr val="262626"/>
              </a:buClr>
              <a:buSzPts val="2400"/>
              <a:buFont typeface="Courier New" panose="02070309020205020404" pitchFamily="49" charset="0"/>
              <a:buChar char="o"/>
            </a:pPr>
            <a:r>
              <a:rPr lang="en-US" sz="2000" dirty="0">
                <a:solidFill>
                  <a:schemeClr val="tx1"/>
                </a:solidFill>
                <a:latin typeface="+mn-lt"/>
                <a:ea typeface="Calibri"/>
                <a:cs typeface="Calibri"/>
                <a:sym typeface="Calibri"/>
              </a:rPr>
              <a:t>Beaches</a:t>
            </a:r>
          </a:p>
          <a:p>
            <a:pPr marL="876300" lvl="1" indent="-342900">
              <a:lnSpc>
                <a:spcPct val="115000"/>
              </a:lnSpc>
              <a:buClr>
                <a:srgbClr val="262626"/>
              </a:buClr>
              <a:buSzPts val="2400"/>
              <a:buFont typeface="Courier New" panose="02070309020205020404" pitchFamily="49" charset="0"/>
              <a:buChar char="o"/>
            </a:pPr>
            <a:r>
              <a:rPr lang="en-US" sz="2000" dirty="0">
                <a:solidFill>
                  <a:schemeClr val="tx1"/>
                </a:solidFill>
                <a:latin typeface="+mn-lt"/>
                <a:ea typeface="Calibri"/>
                <a:cs typeface="Calibri"/>
                <a:sym typeface="Calibri"/>
              </a:rPr>
              <a:t>Recreation trails</a:t>
            </a:r>
          </a:p>
          <a:p>
            <a:pPr marL="876300" lvl="1" indent="-342900">
              <a:lnSpc>
                <a:spcPct val="115000"/>
              </a:lnSpc>
              <a:buClr>
                <a:srgbClr val="262626"/>
              </a:buClr>
              <a:buSzPts val="2400"/>
              <a:buFont typeface="Courier New" panose="02070309020205020404" pitchFamily="49" charset="0"/>
              <a:buChar char="o"/>
            </a:pPr>
            <a:r>
              <a:rPr lang="en-US" sz="2000" dirty="0">
                <a:solidFill>
                  <a:schemeClr val="tx1"/>
                </a:solidFill>
                <a:latin typeface="+mn-lt"/>
                <a:ea typeface="Calibri"/>
                <a:cs typeface="Calibri"/>
                <a:sym typeface="Calibri"/>
              </a:rPr>
              <a:t>Parks, playgrounds and sports fields</a:t>
            </a:r>
          </a:p>
          <a:p>
            <a:pPr marL="876300" lvl="1" indent="-342900">
              <a:lnSpc>
                <a:spcPct val="115000"/>
              </a:lnSpc>
              <a:buClr>
                <a:srgbClr val="262626"/>
              </a:buClr>
              <a:buSzPts val="2400"/>
              <a:buFont typeface="Courier New" panose="02070309020205020404" pitchFamily="49" charset="0"/>
              <a:buChar char="o"/>
            </a:pPr>
            <a:r>
              <a:rPr lang="en-US" sz="2000" dirty="0">
                <a:solidFill>
                  <a:schemeClr val="tx1"/>
                </a:solidFill>
                <a:latin typeface="+mn-lt"/>
                <a:ea typeface="Calibri"/>
                <a:cs typeface="Calibri"/>
                <a:sym typeface="Calibri"/>
              </a:rPr>
              <a:t>Splash pads and outdoor </a:t>
            </a:r>
            <a:r>
              <a:rPr lang="en-US" sz="2000" dirty="0" smtClean="0">
                <a:solidFill>
                  <a:schemeClr val="tx1"/>
                </a:solidFill>
                <a:latin typeface="+mn-lt"/>
                <a:ea typeface="Calibri"/>
                <a:cs typeface="Calibri"/>
                <a:sym typeface="Calibri"/>
              </a:rPr>
              <a:t>pools</a:t>
            </a:r>
            <a:endParaRPr lang="en-US" sz="2000" dirty="0">
              <a:solidFill>
                <a:schemeClr val="tx1"/>
              </a:solidFill>
              <a:latin typeface="+mn-lt"/>
              <a:ea typeface="Calibri"/>
              <a:cs typeface="Calibri"/>
              <a:sym typeface="Calibri"/>
            </a:endParaRPr>
          </a:p>
        </p:txBody>
      </p:sp>
      <p:pic>
        <p:nvPicPr>
          <p:cNvPr id="5" name="Google Shape;286;p43" descr="city"/>
          <p:cNvPicPr preferRelativeResize="0"/>
          <p:nvPr/>
        </p:nvPicPr>
        <p:blipFill>
          <a:blip r:embed="rId4">
            <a:alphaModFix/>
          </a:blip>
          <a:stretch>
            <a:fillRect/>
          </a:stretch>
        </p:blipFill>
        <p:spPr>
          <a:xfrm>
            <a:off x="6284149" y="1611556"/>
            <a:ext cx="1927535" cy="1907188"/>
          </a:xfrm>
          <a:prstGeom prst="rect">
            <a:avLst/>
          </a:prstGeom>
          <a:noFill/>
          <a:ln>
            <a:noFill/>
          </a:ln>
        </p:spPr>
      </p:pic>
    </p:spTree>
    <p:extLst>
      <p:ext uri="{BB962C8B-B14F-4D97-AF65-F5344CB8AC3E}">
        <p14:creationId xmlns:p14="http://schemas.microsoft.com/office/powerpoint/2010/main" val="3108116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4" name="Title 3"/>
          <p:cNvSpPr>
            <a:spLocks noGrp="1"/>
          </p:cNvSpPr>
          <p:nvPr>
            <p:ph type="title"/>
          </p:nvPr>
        </p:nvSpPr>
        <p:spPr>
          <a:xfrm>
            <a:off x="710159" y="284480"/>
            <a:ext cx="7410111" cy="918826"/>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ea typeface="+mn-ea"/>
                <a:cs typeface="+mn-cs"/>
              </a:rPr>
              <a:t>Final Activity: Peer Pressure</a:t>
            </a:r>
            <a:endParaRPr lang="en-CA" b="1" dirty="0">
              <a:latin typeface="+mj-lt"/>
              <a:ea typeface="+mn-ea"/>
              <a:cs typeface="+mn-cs"/>
            </a:endParaRPr>
          </a:p>
        </p:txBody>
      </p:sp>
      <p:pic>
        <p:nvPicPr>
          <p:cNvPr id="6" name="Google Shape;86;p16" descr="checklist"/>
          <p:cNvPicPr preferRelativeResize="0"/>
          <p:nvPr/>
        </p:nvPicPr>
        <p:blipFill>
          <a:blip r:embed="rId3">
            <a:alphaModFix/>
          </a:blip>
          <a:stretch>
            <a:fillRect/>
          </a:stretch>
        </p:blipFill>
        <p:spPr>
          <a:xfrm>
            <a:off x="369315" y="116056"/>
            <a:ext cx="1255675" cy="1255675"/>
          </a:xfrm>
          <a:prstGeom prst="rect">
            <a:avLst/>
          </a:prstGeom>
          <a:noFill/>
          <a:ln>
            <a:noFill/>
          </a:ln>
        </p:spPr>
      </p:pic>
      <p:sp>
        <p:nvSpPr>
          <p:cNvPr id="2" name="TextBox 1"/>
          <p:cNvSpPr txBox="1"/>
          <p:nvPr/>
        </p:nvSpPr>
        <p:spPr>
          <a:xfrm>
            <a:off x="369316" y="1597198"/>
            <a:ext cx="5942274" cy="2118529"/>
          </a:xfrm>
          <a:prstGeom prst="rect">
            <a:avLst/>
          </a:prstGeom>
          <a:noFill/>
        </p:spPr>
        <p:txBody>
          <a:bodyPr wrap="square" rtlCol="0">
            <a:spAutoFit/>
          </a:bodyPr>
          <a:lstStyle/>
          <a:p>
            <a:pPr marL="76200" lvl="0">
              <a:lnSpc>
                <a:spcPct val="115000"/>
              </a:lnSpc>
              <a:spcBef>
                <a:spcPts val="1000"/>
              </a:spcBef>
              <a:buClr>
                <a:schemeClr val="dk1"/>
              </a:buClr>
              <a:buSzPts val="2400"/>
            </a:pPr>
            <a:r>
              <a:rPr lang="en-CA" sz="2000" dirty="0" smtClean="0">
                <a:solidFill>
                  <a:schemeClr val="tx1"/>
                </a:solidFill>
                <a:latin typeface="+mn-lt"/>
                <a:ea typeface="Calibri"/>
                <a:cs typeface="Calibri"/>
                <a:sym typeface="Calibri"/>
              </a:rPr>
              <a:t>You’re </a:t>
            </a:r>
            <a:r>
              <a:rPr lang="en-CA" sz="2000" dirty="0">
                <a:solidFill>
                  <a:schemeClr val="tx1"/>
                </a:solidFill>
                <a:latin typeface="+mn-lt"/>
                <a:ea typeface="Calibri"/>
                <a:cs typeface="Calibri"/>
                <a:sym typeface="Calibri"/>
              </a:rPr>
              <a:t>at </a:t>
            </a:r>
            <a:r>
              <a:rPr lang="en-CA" sz="2000" dirty="0" smtClean="0">
                <a:solidFill>
                  <a:schemeClr val="tx1"/>
                </a:solidFill>
                <a:latin typeface="+mn-lt"/>
                <a:ea typeface="Calibri"/>
                <a:cs typeface="Calibri"/>
                <a:sym typeface="Calibri"/>
              </a:rPr>
              <a:t>a classmate’s house for a birthday party. </a:t>
            </a:r>
          </a:p>
          <a:p>
            <a:pPr marL="76200" lvl="0">
              <a:lnSpc>
                <a:spcPct val="115000"/>
              </a:lnSpc>
              <a:spcBef>
                <a:spcPts val="1000"/>
              </a:spcBef>
              <a:buClr>
                <a:schemeClr val="dk1"/>
              </a:buClr>
              <a:buSzPts val="2400"/>
            </a:pPr>
            <a:r>
              <a:rPr lang="en-CA" sz="2000" dirty="0" smtClean="0">
                <a:solidFill>
                  <a:schemeClr val="tx1"/>
                </a:solidFill>
                <a:latin typeface="+mn-lt"/>
                <a:ea typeface="Calibri"/>
                <a:cs typeface="Calibri"/>
                <a:sym typeface="Calibri"/>
              </a:rPr>
              <a:t>Some kids from school are </a:t>
            </a:r>
            <a:r>
              <a:rPr lang="en-CA" sz="2000" dirty="0">
                <a:solidFill>
                  <a:schemeClr val="tx1"/>
                </a:solidFill>
                <a:latin typeface="+mn-lt"/>
                <a:ea typeface="Calibri"/>
                <a:cs typeface="Calibri"/>
                <a:sym typeface="Calibri"/>
              </a:rPr>
              <a:t>pressuring you to try a Cotton Candy flavoured </a:t>
            </a:r>
            <a:r>
              <a:rPr lang="en-CA" sz="2000" dirty="0" err="1">
                <a:solidFill>
                  <a:schemeClr val="tx1"/>
                </a:solidFill>
                <a:latin typeface="+mn-lt"/>
                <a:ea typeface="Calibri"/>
                <a:cs typeface="Calibri"/>
                <a:sym typeface="Calibri"/>
              </a:rPr>
              <a:t>JUUL</a:t>
            </a:r>
            <a:r>
              <a:rPr lang="en-CA" sz="2000" dirty="0">
                <a:solidFill>
                  <a:schemeClr val="tx1"/>
                </a:solidFill>
                <a:latin typeface="+mn-lt"/>
                <a:ea typeface="Calibri"/>
                <a:cs typeface="Calibri"/>
                <a:sym typeface="Calibri"/>
              </a:rPr>
              <a:t>. </a:t>
            </a:r>
          </a:p>
          <a:p>
            <a:pPr marL="419100" indent="-342900">
              <a:lnSpc>
                <a:spcPct val="115000"/>
              </a:lnSpc>
              <a:spcBef>
                <a:spcPts val="1000"/>
              </a:spcBef>
              <a:buClr>
                <a:schemeClr val="dk1"/>
              </a:buClr>
              <a:buSzPts val="2400"/>
              <a:buFont typeface="Arial" panose="020B0604020202020204" pitchFamily="34" charset="0"/>
              <a:buChar char="•"/>
            </a:pPr>
            <a:r>
              <a:rPr lang="en-US" sz="2000" dirty="0">
                <a:solidFill>
                  <a:schemeClr val="tx1"/>
                </a:solidFill>
                <a:latin typeface="+mn-lt"/>
                <a:ea typeface="Calibri"/>
                <a:cs typeface="Calibri"/>
                <a:sym typeface="Calibri"/>
              </a:rPr>
              <a:t>What can you do or </a:t>
            </a:r>
            <a:r>
              <a:rPr lang="en-US" sz="2000" dirty="0" smtClean="0">
                <a:solidFill>
                  <a:schemeClr val="tx1"/>
                </a:solidFill>
                <a:latin typeface="+mn-lt"/>
                <a:ea typeface="Calibri"/>
                <a:cs typeface="Calibri"/>
                <a:sym typeface="Calibri"/>
              </a:rPr>
              <a:t>say in responding to the pressures to try vaping?</a:t>
            </a:r>
            <a:endParaRPr lang="en-CA" sz="2000" dirty="0">
              <a:solidFill>
                <a:schemeClr val="tx1"/>
              </a:solidFill>
              <a:latin typeface="+mn-lt"/>
              <a:ea typeface="Calibri"/>
              <a:cs typeface="Calibri"/>
              <a:sym typeface="Calibri"/>
            </a:endParaRPr>
          </a:p>
        </p:txBody>
      </p:sp>
      <p:pic>
        <p:nvPicPr>
          <p:cNvPr id="8" name="Picture 7" descr="group wor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1590" y="1240736"/>
            <a:ext cx="2474991" cy="2474991"/>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9"/>
        <p:cNvGrpSpPr/>
        <p:nvPr/>
      </p:nvGrpSpPr>
      <p:grpSpPr>
        <a:xfrm>
          <a:off x="0" y="0"/>
          <a:ext cx="0" cy="0"/>
          <a:chOff x="0" y="0"/>
          <a:chExt cx="0" cy="0"/>
        </a:xfrm>
      </p:grpSpPr>
      <p:sp>
        <p:nvSpPr>
          <p:cNvPr id="4" name="Title 3"/>
          <p:cNvSpPr>
            <a:spLocks noGrp="1"/>
          </p:cNvSpPr>
          <p:nvPr>
            <p:ph type="title"/>
          </p:nvPr>
        </p:nvSpPr>
        <p:spPr>
          <a:xfrm>
            <a:off x="849998" y="287390"/>
            <a:ext cx="7729813" cy="1021020"/>
          </a:xfr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CA" b="1" dirty="0">
                <a:latin typeface="+mj-lt"/>
              </a:rPr>
              <a:t>More Questions? Talk with Someone:</a:t>
            </a:r>
          </a:p>
        </p:txBody>
      </p:sp>
      <p:sp>
        <p:nvSpPr>
          <p:cNvPr id="2" name="TextBox 1"/>
          <p:cNvSpPr txBox="1"/>
          <p:nvPr/>
        </p:nvSpPr>
        <p:spPr>
          <a:xfrm>
            <a:off x="849998" y="1724485"/>
            <a:ext cx="6846746" cy="1938992"/>
          </a:xfrm>
          <a:prstGeom prst="rect">
            <a:avLst/>
          </a:prstGeom>
          <a:noFill/>
        </p:spPr>
        <p:txBody>
          <a:bodyPr wrap="none" rtlCol="0">
            <a:spAutoFit/>
          </a:bodyPr>
          <a:lstStyle/>
          <a:p>
            <a:pPr marL="571500" lvl="0" indent="-457200">
              <a:buSzPts val="2200"/>
              <a:buFont typeface="Calibri"/>
              <a:buChar char="•"/>
            </a:pPr>
            <a:r>
              <a:rPr lang="en-US" sz="2000" dirty="0" smtClean="0">
                <a:latin typeface="+mn-lt"/>
                <a:ea typeface="Calibri"/>
                <a:cs typeface="Calibri"/>
                <a:sym typeface="Calibri"/>
              </a:rPr>
              <a:t>Teacher/Principal</a:t>
            </a:r>
            <a:endParaRPr lang="en-US" sz="2000" dirty="0">
              <a:latin typeface="+mn-lt"/>
              <a:ea typeface="Calibri"/>
              <a:cs typeface="Calibri"/>
              <a:sym typeface="Calibri"/>
            </a:endParaRPr>
          </a:p>
          <a:p>
            <a:pPr marL="571500" lvl="0" indent="-457200">
              <a:buSzPts val="2200"/>
              <a:buFont typeface="Calibri"/>
              <a:buChar char="•"/>
            </a:pPr>
            <a:r>
              <a:rPr lang="en-US" sz="2000" dirty="0">
                <a:latin typeface="+mn-lt"/>
                <a:ea typeface="Calibri"/>
                <a:cs typeface="Calibri"/>
                <a:sym typeface="Calibri"/>
              </a:rPr>
              <a:t>Doctor or Health Care Provider</a:t>
            </a:r>
          </a:p>
          <a:p>
            <a:pPr marL="571500" lvl="0" indent="-457200">
              <a:buSzPts val="2200"/>
              <a:buFont typeface="Calibri"/>
              <a:buChar char="•"/>
            </a:pPr>
            <a:r>
              <a:rPr lang="en-US" sz="2000" dirty="0">
                <a:latin typeface="+mn-lt"/>
                <a:ea typeface="Calibri"/>
                <a:cs typeface="Calibri"/>
                <a:sym typeface="Calibri"/>
              </a:rPr>
              <a:t>School Health </a:t>
            </a:r>
            <a:r>
              <a:rPr lang="en-US" sz="2000" dirty="0" smtClean="0">
                <a:latin typeface="+mn-lt"/>
                <a:ea typeface="Calibri"/>
                <a:cs typeface="Calibri"/>
                <a:sym typeface="Calibri"/>
              </a:rPr>
              <a:t>Nurse</a:t>
            </a:r>
            <a:endParaRPr lang="en-US" sz="2000" dirty="0">
              <a:latin typeface="+mn-lt"/>
              <a:ea typeface="Calibri"/>
              <a:cs typeface="Calibri"/>
              <a:sym typeface="Calibri"/>
            </a:endParaRPr>
          </a:p>
          <a:p>
            <a:pPr marL="571500" lvl="0" indent="-457200">
              <a:buSzPts val="2200"/>
              <a:buFont typeface="Calibri"/>
              <a:buChar char="•"/>
            </a:pPr>
            <a:r>
              <a:rPr lang="en-US" sz="2000" dirty="0" smtClean="0">
                <a:latin typeface="+mn-lt"/>
                <a:ea typeface="Calibri"/>
                <a:cs typeface="Calibri"/>
                <a:sym typeface="Calibri"/>
              </a:rPr>
              <a:t>Parents/Guardian</a:t>
            </a:r>
          </a:p>
          <a:p>
            <a:pPr marL="571500" indent="-457200">
              <a:buSzPts val="2200"/>
              <a:buFont typeface="Calibri"/>
              <a:buChar char="•"/>
            </a:pPr>
            <a:r>
              <a:rPr lang="en-US" sz="2000" dirty="0">
                <a:ea typeface="Calibri"/>
                <a:cs typeface="Calibri"/>
                <a:sym typeface="Calibri"/>
              </a:rPr>
              <a:t>Community Addictions Services of Niagara  (CASON</a:t>
            </a:r>
            <a:r>
              <a:rPr lang="en-US" sz="2000" dirty="0" smtClean="0">
                <a:ea typeface="Calibri"/>
                <a:cs typeface="Calibri"/>
                <a:sym typeface="Calibri"/>
              </a:rPr>
              <a:t>)</a:t>
            </a:r>
            <a:endParaRPr lang="en-US" sz="2000" dirty="0">
              <a:latin typeface="+mn-lt"/>
              <a:ea typeface="Calibri"/>
              <a:cs typeface="Calibri"/>
              <a:sym typeface="Calibri"/>
            </a:endParaRPr>
          </a:p>
          <a:p>
            <a:pPr marL="571500" lvl="0" indent="-457200">
              <a:buSzPts val="2200"/>
              <a:buFont typeface="Calibri"/>
              <a:buChar char="•"/>
            </a:pPr>
            <a:r>
              <a:rPr lang="en-US" sz="2000" dirty="0" smtClean="0">
                <a:latin typeface="+mn-lt"/>
                <a:ea typeface="Calibri"/>
                <a:cs typeface="Calibri"/>
                <a:sym typeface="Calibri"/>
              </a:rPr>
              <a:t>Kids Help Phone</a:t>
            </a:r>
            <a:endParaRPr lang="en-US" sz="2000" dirty="0">
              <a:latin typeface="+mn-lt"/>
              <a:ea typeface="Calibri"/>
              <a:cs typeface="Calibri"/>
              <a:sym typeface="Calibri"/>
            </a:endParaRPr>
          </a:p>
        </p:txBody>
      </p:sp>
      <p:pic>
        <p:nvPicPr>
          <p:cNvPr id="5" name="Google Shape;302;p44" descr="grey phone call icon"/>
          <p:cNvPicPr preferRelativeResize="0"/>
          <p:nvPr/>
        </p:nvPicPr>
        <p:blipFill>
          <a:blip r:embed="rId4">
            <a:alphaModFix/>
          </a:blip>
          <a:stretch>
            <a:fillRect/>
          </a:stretch>
        </p:blipFill>
        <p:spPr>
          <a:xfrm>
            <a:off x="5933249" y="1363980"/>
            <a:ext cx="1496251" cy="1528156"/>
          </a:xfrm>
          <a:prstGeom prst="rect">
            <a:avLst/>
          </a:prstGeom>
          <a:noFill/>
          <a:ln>
            <a:noFill/>
          </a:ln>
        </p:spPr>
      </p:pic>
    </p:spTree>
  </p:cSld>
  <p:clrMapOvr>
    <a:overrideClrMapping bg1="lt1" tx1="dk1" bg2="dk2" tx2="lt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7"/>
        <p:cNvGrpSpPr/>
        <p:nvPr/>
      </p:nvGrpSpPr>
      <p:grpSpPr>
        <a:xfrm>
          <a:off x="0" y="0"/>
          <a:ext cx="0" cy="0"/>
          <a:chOff x="0" y="0"/>
          <a:chExt cx="0" cy="0"/>
        </a:xfrm>
      </p:grpSpPr>
      <p:sp>
        <p:nvSpPr>
          <p:cNvPr id="5" name="Title 4"/>
          <p:cNvSpPr>
            <a:spLocks noGrp="1"/>
          </p:cNvSpPr>
          <p:nvPr>
            <p:ph type="title"/>
          </p:nvPr>
        </p:nvSpPr>
        <p:spPr>
          <a:xfrm>
            <a:off x="707090" y="91440"/>
            <a:ext cx="7729800" cy="747622"/>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Final Thoughts</a:t>
            </a:r>
            <a:endParaRPr lang="en-CA" b="1" dirty="0">
              <a:latin typeface="+mj-lt"/>
            </a:endParaRPr>
          </a:p>
        </p:txBody>
      </p:sp>
      <p:sp>
        <p:nvSpPr>
          <p:cNvPr id="2" name="TextBox 1"/>
          <p:cNvSpPr txBox="1"/>
          <p:nvPr/>
        </p:nvSpPr>
        <p:spPr>
          <a:xfrm>
            <a:off x="707090" y="839062"/>
            <a:ext cx="6547150" cy="3308598"/>
          </a:xfrm>
          <a:prstGeom prst="rect">
            <a:avLst/>
          </a:prstGeom>
          <a:noFill/>
        </p:spPr>
        <p:txBody>
          <a:bodyPr wrap="square" rtlCol="0">
            <a:spAutoFit/>
          </a:bodyPr>
          <a:lstStyle/>
          <a:p>
            <a:pPr marL="228600" lvl="0" indent="-266700">
              <a:lnSpc>
                <a:spcPct val="115000"/>
              </a:lnSpc>
              <a:spcBef>
                <a:spcPts val="1000"/>
              </a:spcBef>
              <a:buClrTx/>
              <a:buSzPts val="2400"/>
              <a:buFont typeface="Calibri"/>
              <a:buChar char="✔"/>
            </a:pPr>
            <a:r>
              <a:rPr lang="en-CA" sz="2000" dirty="0" smtClean="0">
                <a:solidFill>
                  <a:schemeClr val="tx1"/>
                </a:solidFill>
                <a:latin typeface="+mn-lt"/>
                <a:ea typeface="Gill Sans"/>
                <a:cs typeface="Gill Sans"/>
                <a:sym typeface="Gill Sans"/>
              </a:rPr>
              <a:t>Vaping can </a:t>
            </a:r>
            <a:r>
              <a:rPr lang="en-CA" sz="2000" dirty="0">
                <a:solidFill>
                  <a:schemeClr val="tx1"/>
                </a:solidFill>
                <a:latin typeface="+mn-lt"/>
                <a:ea typeface="Gill Sans"/>
                <a:cs typeface="Gill Sans"/>
                <a:sym typeface="Gill Sans"/>
              </a:rPr>
              <a:t>cause lung damage and affects development of the brain</a:t>
            </a:r>
            <a:r>
              <a:rPr lang="en-CA" sz="2000" dirty="0" smtClean="0">
                <a:solidFill>
                  <a:schemeClr val="tx1"/>
                </a:solidFill>
                <a:latin typeface="+mn-lt"/>
                <a:ea typeface="Gill Sans"/>
                <a:cs typeface="Gill Sans"/>
                <a:sym typeface="Gill Sans"/>
              </a:rPr>
              <a:t>.</a:t>
            </a:r>
          </a:p>
          <a:p>
            <a:pPr marL="228600" indent="-266700">
              <a:lnSpc>
                <a:spcPct val="115000"/>
              </a:lnSpc>
              <a:spcBef>
                <a:spcPts val="1000"/>
              </a:spcBef>
              <a:buClrTx/>
              <a:buSzPts val="2400"/>
              <a:buFont typeface="Calibri"/>
              <a:buChar char="✔"/>
            </a:pPr>
            <a:r>
              <a:rPr lang="en-CA" sz="2000" dirty="0" smtClean="0">
                <a:solidFill>
                  <a:schemeClr val="tx1"/>
                </a:solidFill>
                <a:ea typeface="Gill Sans"/>
                <a:cs typeface="Gill Sans"/>
                <a:sym typeface="Gill Sans"/>
              </a:rPr>
              <a:t>There are </a:t>
            </a:r>
            <a:r>
              <a:rPr lang="en-CA" sz="2000" dirty="0">
                <a:solidFill>
                  <a:schemeClr val="tx1"/>
                </a:solidFill>
                <a:ea typeface="Gill Sans"/>
                <a:cs typeface="Gill Sans"/>
                <a:sym typeface="Gill Sans"/>
              </a:rPr>
              <a:t>still many unknown long-term health effects</a:t>
            </a:r>
            <a:r>
              <a:rPr lang="en-CA" sz="2000" dirty="0" smtClean="0">
                <a:solidFill>
                  <a:schemeClr val="tx1"/>
                </a:solidFill>
                <a:ea typeface="Gill Sans"/>
                <a:cs typeface="Gill Sans"/>
                <a:sym typeface="Gill Sans"/>
              </a:rPr>
              <a:t>.</a:t>
            </a:r>
            <a:endParaRPr lang="en-CA" sz="2000" dirty="0" smtClean="0">
              <a:solidFill>
                <a:schemeClr val="tx1"/>
              </a:solidFill>
              <a:latin typeface="+mn-lt"/>
              <a:ea typeface="Gill Sans"/>
              <a:cs typeface="Gill Sans"/>
              <a:sym typeface="Gill Sans"/>
            </a:endParaRPr>
          </a:p>
          <a:p>
            <a:pPr marL="228600" lvl="0" indent="-266700">
              <a:lnSpc>
                <a:spcPct val="115000"/>
              </a:lnSpc>
              <a:spcBef>
                <a:spcPts val="1000"/>
              </a:spcBef>
              <a:buClrTx/>
              <a:buSzPts val="2400"/>
              <a:buFont typeface="Calibri"/>
              <a:buChar char="✔"/>
            </a:pPr>
            <a:r>
              <a:rPr lang="en-CA" sz="2000" dirty="0" smtClean="0">
                <a:solidFill>
                  <a:schemeClr val="tx1"/>
                </a:solidFill>
                <a:latin typeface="+mn-lt"/>
                <a:ea typeface="Gill Sans"/>
                <a:cs typeface="Gill Sans"/>
                <a:sym typeface="Gill Sans"/>
              </a:rPr>
              <a:t>Vaping </a:t>
            </a:r>
            <a:r>
              <a:rPr lang="en-CA" sz="2000" dirty="0">
                <a:solidFill>
                  <a:schemeClr val="tx1"/>
                </a:solidFill>
                <a:latin typeface="+mn-lt"/>
                <a:ea typeface="Gill Sans"/>
                <a:cs typeface="Gill Sans"/>
                <a:sym typeface="Gill Sans"/>
              </a:rPr>
              <a:t>can lead to addiction and other potential health problems</a:t>
            </a:r>
            <a:r>
              <a:rPr lang="en-CA" sz="2000" dirty="0" smtClean="0">
                <a:solidFill>
                  <a:schemeClr val="tx1"/>
                </a:solidFill>
                <a:latin typeface="+mn-lt"/>
                <a:ea typeface="Gill Sans"/>
                <a:cs typeface="Gill Sans"/>
                <a:sym typeface="Gill Sans"/>
              </a:rPr>
              <a:t>.</a:t>
            </a:r>
          </a:p>
          <a:p>
            <a:pPr marL="228600" indent="-266700">
              <a:lnSpc>
                <a:spcPct val="115000"/>
              </a:lnSpc>
              <a:spcBef>
                <a:spcPts val="1000"/>
              </a:spcBef>
              <a:buClrTx/>
              <a:buSzPts val="2400"/>
              <a:buFont typeface="Calibri"/>
              <a:buChar char="✔"/>
            </a:pPr>
            <a:r>
              <a:rPr lang="en-US" sz="2000" dirty="0">
                <a:solidFill>
                  <a:schemeClr val="tx1"/>
                </a:solidFill>
                <a:ea typeface="Calibri"/>
                <a:cs typeface="Calibri"/>
                <a:sym typeface="Calibri"/>
              </a:rPr>
              <a:t>The legal age to buy and use vaping products in Ontario is 19</a:t>
            </a:r>
            <a:r>
              <a:rPr lang="en-US" sz="2000" dirty="0" smtClean="0">
                <a:solidFill>
                  <a:schemeClr val="tx1"/>
                </a:solidFill>
                <a:ea typeface="Calibri"/>
                <a:cs typeface="Calibri"/>
                <a:sym typeface="Calibri"/>
              </a:rPr>
              <a:t>.</a:t>
            </a:r>
            <a:endParaRPr lang="en-CA" sz="2000" dirty="0">
              <a:solidFill>
                <a:schemeClr val="tx1"/>
              </a:solidFill>
              <a:ea typeface="Gill Sans"/>
              <a:cs typeface="Gill Sans"/>
              <a:sym typeface="Gill Sans"/>
            </a:endParaRPr>
          </a:p>
        </p:txBody>
      </p:sp>
      <p:pic>
        <p:nvPicPr>
          <p:cNvPr id="6" name="Picture 5" descr="sticky note"/>
          <p:cNvPicPr>
            <a:picLocks noChangeAspect="1"/>
          </p:cNvPicPr>
          <p:nvPr/>
        </p:nvPicPr>
        <p:blipFill rotWithShape="1">
          <a:blip r:embed="rId4">
            <a:extLst>
              <a:ext uri="{28A0092B-C50C-407E-A947-70E740481C1C}">
                <a14:useLocalDpi xmlns:a14="http://schemas.microsoft.com/office/drawing/2010/main" val="0"/>
              </a:ext>
            </a:extLst>
          </a:blip>
          <a:srcRect t="13796"/>
          <a:stretch/>
        </p:blipFill>
        <p:spPr>
          <a:xfrm>
            <a:off x="6671982" y="1376203"/>
            <a:ext cx="2333275" cy="210933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
        <p:cNvGrpSpPr/>
        <p:nvPr/>
      </p:nvGrpSpPr>
      <p:grpSpPr>
        <a:xfrm>
          <a:off x="0" y="0"/>
          <a:ext cx="0" cy="0"/>
          <a:chOff x="0" y="0"/>
          <a:chExt cx="0" cy="0"/>
        </a:xfrm>
      </p:grpSpPr>
      <p:sp>
        <p:nvSpPr>
          <p:cNvPr id="8" name="Title 7"/>
          <p:cNvSpPr>
            <a:spLocks noGrp="1"/>
          </p:cNvSpPr>
          <p:nvPr>
            <p:ph type="title"/>
          </p:nvPr>
        </p:nvSpPr>
        <p:spPr>
          <a:xfrm>
            <a:off x="705041" y="135017"/>
            <a:ext cx="7729812" cy="882708"/>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a:solidFill>
                  <a:srgbClr val="262626"/>
                </a:solidFill>
                <a:latin typeface="+mj-lt"/>
                <a:ea typeface="Calibri"/>
                <a:cs typeface="Calibri"/>
                <a:sym typeface="Calibri"/>
              </a:rPr>
              <a:t>Curriculum Expectations </a:t>
            </a:r>
            <a:r>
              <a:rPr lang="en-CA" dirty="0">
                <a:solidFill>
                  <a:srgbClr val="262626"/>
                </a:solidFill>
                <a:latin typeface="+mj-lt"/>
                <a:ea typeface="Calibri"/>
                <a:cs typeface="Calibri"/>
                <a:sym typeface="Calibri"/>
              </a:rPr>
              <a:t>- Grade </a:t>
            </a:r>
            <a:r>
              <a:rPr lang="en-CA" dirty="0" smtClean="0">
                <a:solidFill>
                  <a:srgbClr val="262626"/>
                </a:solidFill>
                <a:latin typeface="+mj-lt"/>
                <a:ea typeface="Calibri"/>
                <a:cs typeface="Calibri"/>
                <a:sym typeface="Calibri"/>
              </a:rPr>
              <a:t>7</a:t>
            </a:r>
            <a:endParaRPr lang="en-CA" b="1" dirty="0">
              <a:latin typeface="+mj-lt"/>
            </a:endParaRPr>
          </a:p>
        </p:txBody>
      </p:sp>
      <p:sp>
        <p:nvSpPr>
          <p:cNvPr id="5" name="TextBox 4"/>
          <p:cNvSpPr txBox="1"/>
          <p:nvPr/>
        </p:nvSpPr>
        <p:spPr>
          <a:xfrm>
            <a:off x="705041" y="1123318"/>
            <a:ext cx="7729811" cy="1938992"/>
          </a:xfrm>
          <a:prstGeom prst="rect">
            <a:avLst/>
          </a:prstGeom>
          <a:noFill/>
        </p:spPr>
        <p:txBody>
          <a:bodyPr wrap="square" rtlCol="0">
            <a:spAutoFit/>
          </a:bodyPr>
          <a:lstStyle/>
          <a:p>
            <a:r>
              <a:rPr lang="en-US" sz="2000" b="1" dirty="0">
                <a:solidFill>
                  <a:schemeClr val="tx1"/>
                </a:solidFill>
                <a:latin typeface="+mn-lt"/>
                <a:ea typeface="Calibri"/>
                <a:cs typeface="Calibri"/>
                <a:sym typeface="Calibri"/>
              </a:rPr>
              <a:t>D1.2 - </a:t>
            </a:r>
            <a:r>
              <a:rPr lang="en-US" sz="2000" dirty="0">
                <a:solidFill>
                  <a:schemeClr val="tx1"/>
                </a:solidFill>
                <a:latin typeface="+mn-lt"/>
                <a:ea typeface="Calibri"/>
                <a:cs typeface="Calibri"/>
                <a:sym typeface="Calibri"/>
              </a:rPr>
              <a:t>Demonstrate an understanding of linkages between mental health problems and problematic substance use, as well as between brain development and cannabis use, and identify school and community resources that can provide support for mental health concerns relating to substance use, addictions, and related behaviours</a:t>
            </a:r>
            <a:r>
              <a:rPr lang="en-US" sz="2000" dirty="0" smtClean="0">
                <a:solidFill>
                  <a:schemeClr val="tx1"/>
                </a:solidFill>
                <a:latin typeface="+mn-lt"/>
                <a:ea typeface="Calibri"/>
                <a:cs typeface="Calibri"/>
                <a:sym typeface="Calibri"/>
              </a:rPr>
              <a:t>.</a:t>
            </a:r>
            <a:endParaRPr lang="en-US" sz="2000" dirty="0">
              <a:solidFill>
                <a:schemeClr val="tx1"/>
              </a:solidFill>
              <a:latin typeface="+mn-lt"/>
              <a:ea typeface="Calibri"/>
              <a:cs typeface="Calibri"/>
              <a:sym typeface="Calibri"/>
            </a:endParaRPr>
          </a:p>
        </p:txBody>
      </p:sp>
      <p:sp>
        <p:nvSpPr>
          <p:cNvPr id="7" name="TextBox 6"/>
          <p:cNvSpPr txBox="1"/>
          <p:nvPr/>
        </p:nvSpPr>
        <p:spPr>
          <a:xfrm>
            <a:off x="705041" y="3139010"/>
            <a:ext cx="6619257" cy="1015663"/>
          </a:xfrm>
          <a:prstGeom prst="rect">
            <a:avLst/>
          </a:prstGeom>
          <a:noFill/>
        </p:spPr>
        <p:txBody>
          <a:bodyPr wrap="square" rtlCol="0">
            <a:spAutoFit/>
          </a:bodyPr>
          <a:lstStyle/>
          <a:p>
            <a:r>
              <a:rPr lang="en-US" sz="2000" b="1" dirty="0">
                <a:solidFill>
                  <a:schemeClr val="tx1"/>
                </a:solidFill>
                <a:latin typeface="+mn-lt"/>
                <a:ea typeface="Calibri"/>
                <a:cs typeface="Calibri"/>
                <a:sym typeface="Calibri"/>
              </a:rPr>
              <a:t>D3.2 -</a:t>
            </a:r>
            <a:r>
              <a:rPr lang="en-US" sz="2000" dirty="0">
                <a:solidFill>
                  <a:schemeClr val="tx1"/>
                </a:solidFill>
                <a:latin typeface="+mn-lt"/>
                <a:ea typeface="Calibri"/>
                <a:cs typeface="Calibri"/>
                <a:sym typeface="Calibri"/>
              </a:rPr>
              <a:t> </a:t>
            </a:r>
            <a:r>
              <a:rPr lang="en-US" sz="2000" dirty="0" smtClean="0">
                <a:solidFill>
                  <a:schemeClr val="tx1"/>
                </a:solidFill>
                <a:latin typeface="+mn-lt"/>
                <a:ea typeface="Calibri"/>
                <a:cs typeface="Calibri"/>
                <a:sym typeface="Calibri"/>
              </a:rPr>
              <a:t>Analyze </a:t>
            </a:r>
            <a:r>
              <a:rPr lang="en-US" sz="2000" dirty="0">
                <a:solidFill>
                  <a:schemeClr val="tx1"/>
                </a:solidFill>
                <a:latin typeface="+mn-lt"/>
                <a:ea typeface="Calibri"/>
                <a:cs typeface="Calibri"/>
                <a:sym typeface="Calibri"/>
              </a:rPr>
              <a:t>the personal and societal implications of issues related to substance use, addictions, and related behaviours</a:t>
            </a:r>
            <a:r>
              <a:rPr lang="en-US" sz="2000" dirty="0" smtClean="0">
                <a:solidFill>
                  <a:schemeClr val="tx1"/>
                </a:solidFill>
                <a:latin typeface="+mn-lt"/>
                <a:ea typeface="Calibri"/>
                <a:cs typeface="Calibri"/>
                <a:sym typeface="Calibri"/>
              </a:rPr>
              <a:t>.</a:t>
            </a:r>
            <a:endParaRPr lang="en-US" sz="2000" dirty="0">
              <a:solidFill>
                <a:schemeClr val="tx1"/>
              </a:solidFill>
              <a:latin typeface="+mn-lt"/>
              <a:ea typeface="Calibri"/>
              <a:cs typeface="Calibri"/>
              <a:sym typeface="Calibri"/>
            </a:endParaRPr>
          </a:p>
        </p:txBody>
      </p:sp>
      <p:pic>
        <p:nvPicPr>
          <p:cNvPr id="6" name="Google Shape;93;p17" descr="check mark"/>
          <p:cNvPicPr preferRelativeResize="0"/>
          <p:nvPr/>
        </p:nvPicPr>
        <p:blipFill>
          <a:blip r:embed="rId4">
            <a:alphaModFix/>
          </a:blip>
          <a:stretch>
            <a:fillRect/>
          </a:stretch>
        </p:blipFill>
        <p:spPr>
          <a:xfrm>
            <a:off x="7324298" y="3010279"/>
            <a:ext cx="1187405" cy="107468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
        <p:cNvGrpSpPr/>
        <p:nvPr/>
      </p:nvGrpSpPr>
      <p:grpSpPr>
        <a:xfrm>
          <a:off x="0" y="0"/>
          <a:ext cx="0" cy="0"/>
          <a:chOff x="0" y="0"/>
          <a:chExt cx="0" cy="0"/>
        </a:xfrm>
      </p:grpSpPr>
      <p:sp>
        <p:nvSpPr>
          <p:cNvPr id="6" name="Title 5"/>
          <p:cNvSpPr>
            <a:spLocks noGrp="1"/>
          </p:cNvSpPr>
          <p:nvPr>
            <p:ph type="title"/>
          </p:nvPr>
        </p:nvSpPr>
        <p:spPr>
          <a:xfrm>
            <a:off x="707099" y="155370"/>
            <a:ext cx="7729812" cy="878547"/>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Curriculum Expectations </a:t>
            </a:r>
            <a:r>
              <a:rPr lang="en-CA" dirty="0" smtClean="0">
                <a:latin typeface="+mj-lt"/>
              </a:rPr>
              <a:t>- Grade 8</a:t>
            </a:r>
            <a:endParaRPr lang="en-CA" b="1" dirty="0">
              <a:latin typeface="+mj-lt"/>
            </a:endParaRPr>
          </a:p>
        </p:txBody>
      </p:sp>
      <p:sp>
        <p:nvSpPr>
          <p:cNvPr id="4" name="TextBox 3"/>
          <p:cNvSpPr txBox="1"/>
          <p:nvPr/>
        </p:nvSpPr>
        <p:spPr>
          <a:xfrm>
            <a:off x="707098" y="1137328"/>
            <a:ext cx="7729812" cy="707886"/>
          </a:xfrm>
          <a:prstGeom prst="rect">
            <a:avLst/>
          </a:prstGeom>
          <a:noFill/>
        </p:spPr>
        <p:txBody>
          <a:bodyPr wrap="square" rtlCol="0">
            <a:spAutoFit/>
          </a:bodyPr>
          <a:lstStyle/>
          <a:p>
            <a:r>
              <a:rPr lang="en-US" sz="2000" b="1" dirty="0">
                <a:solidFill>
                  <a:schemeClr val="tx1"/>
                </a:solidFill>
                <a:latin typeface="+mn-lt"/>
                <a:ea typeface="Calibri"/>
                <a:cs typeface="Calibri"/>
                <a:sym typeface="Calibri"/>
              </a:rPr>
              <a:t>D1.2 - </a:t>
            </a:r>
            <a:r>
              <a:rPr lang="en-US" sz="2000" dirty="0">
                <a:solidFill>
                  <a:schemeClr val="tx1"/>
                </a:solidFill>
                <a:latin typeface="+mn-lt"/>
                <a:ea typeface="Calibri"/>
                <a:cs typeface="Calibri"/>
                <a:sym typeface="Calibri"/>
              </a:rPr>
              <a:t>Identify situations that could lead to injury or death, and describe behaviours that can help to reduce risk</a:t>
            </a:r>
            <a:r>
              <a:rPr lang="en-US" sz="2000" dirty="0" smtClean="0">
                <a:solidFill>
                  <a:schemeClr val="tx1"/>
                </a:solidFill>
                <a:latin typeface="+mn-lt"/>
                <a:ea typeface="Calibri"/>
                <a:cs typeface="Calibri"/>
                <a:sym typeface="Calibri"/>
              </a:rPr>
              <a:t>.</a:t>
            </a:r>
            <a:endParaRPr lang="en-US" sz="2000" b="1" dirty="0">
              <a:solidFill>
                <a:schemeClr val="tx1"/>
              </a:solidFill>
              <a:latin typeface="+mn-lt"/>
              <a:ea typeface="Calibri"/>
              <a:cs typeface="Calibri"/>
              <a:sym typeface="Calibri"/>
            </a:endParaRPr>
          </a:p>
        </p:txBody>
      </p:sp>
      <p:sp>
        <p:nvSpPr>
          <p:cNvPr id="5" name="TextBox 4"/>
          <p:cNvSpPr txBox="1"/>
          <p:nvPr/>
        </p:nvSpPr>
        <p:spPr>
          <a:xfrm>
            <a:off x="707098" y="1948625"/>
            <a:ext cx="7729812" cy="1323439"/>
          </a:xfrm>
          <a:prstGeom prst="rect">
            <a:avLst/>
          </a:prstGeom>
          <a:noFill/>
        </p:spPr>
        <p:txBody>
          <a:bodyPr wrap="square" rtlCol="0">
            <a:spAutoFit/>
          </a:bodyPr>
          <a:lstStyle/>
          <a:p>
            <a:r>
              <a:rPr lang="en-US" sz="2000" b="1" dirty="0">
                <a:solidFill>
                  <a:schemeClr val="tx1"/>
                </a:solidFill>
                <a:latin typeface="+mn-lt"/>
                <a:ea typeface="Calibri"/>
                <a:cs typeface="Calibri"/>
                <a:sym typeface="Calibri"/>
              </a:rPr>
              <a:t>D1.3 - </a:t>
            </a:r>
            <a:r>
              <a:rPr lang="en-US" sz="2000" dirty="0">
                <a:solidFill>
                  <a:schemeClr val="tx1"/>
                </a:solidFill>
                <a:latin typeface="+mn-lt"/>
                <a:ea typeface="Calibri"/>
                <a:cs typeface="Calibri"/>
                <a:sym typeface="Calibri"/>
              </a:rPr>
              <a:t>Identify and describe the warning signs of problematic substance use and related behaviours for a variety of activities and substances, including cannabis, and the consequences that can occur</a:t>
            </a:r>
            <a:r>
              <a:rPr lang="en-US" sz="2000" dirty="0" smtClean="0">
                <a:solidFill>
                  <a:schemeClr val="tx1"/>
                </a:solidFill>
                <a:latin typeface="+mn-lt"/>
                <a:ea typeface="Calibri"/>
                <a:cs typeface="Calibri"/>
                <a:sym typeface="Calibri"/>
              </a:rPr>
              <a:t>.</a:t>
            </a:r>
            <a:endParaRPr lang="en-US" sz="2000" dirty="0">
              <a:solidFill>
                <a:schemeClr val="tx1"/>
              </a:solidFill>
              <a:latin typeface="+mn-lt"/>
              <a:ea typeface="Calibri"/>
              <a:cs typeface="Calibri"/>
              <a:sym typeface="Calibri"/>
            </a:endParaRPr>
          </a:p>
        </p:txBody>
      </p:sp>
      <p:sp>
        <p:nvSpPr>
          <p:cNvPr id="8" name="TextBox 7"/>
          <p:cNvSpPr txBox="1"/>
          <p:nvPr/>
        </p:nvSpPr>
        <p:spPr>
          <a:xfrm>
            <a:off x="707098" y="3325626"/>
            <a:ext cx="7380612" cy="707886"/>
          </a:xfrm>
          <a:prstGeom prst="rect">
            <a:avLst/>
          </a:prstGeom>
          <a:noFill/>
        </p:spPr>
        <p:txBody>
          <a:bodyPr wrap="square" rtlCol="0">
            <a:spAutoFit/>
          </a:bodyPr>
          <a:lstStyle/>
          <a:p>
            <a:r>
              <a:rPr lang="en-US" sz="2000" b="1" dirty="0">
                <a:solidFill>
                  <a:schemeClr val="tx1"/>
                </a:solidFill>
                <a:latin typeface="+mn-lt"/>
                <a:ea typeface="Calibri"/>
                <a:cs typeface="Calibri"/>
                <a:sym typeface="Calibri"/>
              </a:rPr>
              <a:t>D2.2</a:t>
            </a:r>
            <a:r>
              <a:rPr lang="en-US" sz="2000" dirty="0">
                <a:solidFill>
                  <a:schemeClr val="tx1"/>
                </a:solidFill>
                <a:latin typeface="+mn-lt"/>
                <a:ea typeface="Calibri"/>
                <a:cs typeface="Calibri"/>
                <a:sym typeface="Calibri"/>
              </a:rPr>
              <a:t> </a:t>
            </a:r>
            <a:r>
              <a:rPr lang="en-US" sz="2000" b="1" dirty="0">
                <a:solidFill>
                  <a:schemeClr val="tx1"/>
                </a:solidFill>
                <a:latin typeface="+mn-lt"/>
                <a:ea typeface="Calibri"/>
                <a:cs typeface="Calibri"/>
                <a:sym typeface="Calibri"/>
              </a:rPr>
              <a:t>- </a:t>
            </a:r>
            <a:r>
              <a:rPr lang="en-US" sz="2000" dirty="0">
                <a:solidFill>
                  <a:schemeClr val="tx1"/>
                </a:solidFill>
                <a:latin typeface="+mn-lt"/>
                <a:ea typeface="Calibri"/>
                <a:cs typeface="Calibri"/>
                <a:sym typeface="Calibri"/>
              </a:rPr>
              <a:t>Demonstrate the ability to assess situations for potential dangers, and apply strategies for avoid dangerous situations</a:t>
            </a:r>
            <a:r>
              <a:rPr lang="en-US" sz="2000" dirty="0" smtClean="0">
                <a:solidFill>
                  <a:schemeClr val="tx1"/>
                </a:solidFill>
                <a:latin typeface="+mn-lt"/>
                <a:ea typeface="Calibri"/>
                <a:cs typeface="Calibri"/>
                <a:sym typeface="Calibri"/>
              </a:rPr>
              <a:t>.</a:t>
            </a:r>
            <a:endParaRPr lang="en-US" sz="2000" dirty="0">
              <a:solidFill>
                <a:schemeClr val="tx1"/>
              </a:solidFill>
              <a:latin typeface="+mn-lt"/>
              <a:ea typeface="Calibri"/>
              <a:cs typeface="Calibri"/>
              <a:sym typeface="Calibri"/>
            </a:endParaRPr>
          </a:p>
        </p:txBody>
      </p:sp>
      <p:pic>
        <p:nvPicPr>
          <p:cNvPr id="7" name="Google Shape;93;p17" descr="check mark"/>
          <p:cNvPicPr preferRelativeResize="0"/>
          <p:nvPr/>
        </p:nvPicPr>
        <p:blipFill>
          <a:blip r:embed="rId4">
            <a:alphaModFix/>
          </a:blip>
          <a:stretch>
            <a:fillRect/>
          </a:stretch>
        </p:blipFill>
        <p:spPr>
          <a:xfrm>
            <a:off x="7843207" y="3012386"/>
            <a:ext cx="1187405" cy="1074688"/>
          </a:xfrm>
          <a:prstGeom prst="rect">
            <a:avLst/>
          </a:prstGeom>
          <a:noFill/>
          <a:ln>
            <a:noFill/>
          </a:ln>
        </p:spPr>
      </p:pic>
    </p:spTree>
    <p:extLst>
      <p:ext uri="{BB962C8B-B14F-4D97-AF65-F5344CB8AC3E}">
        <p14:creationId xmlns:p14="http://schemas.microsoft.com/office/powerpoint/2010/main" val="555831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
        <p:cNvGrpSpPr/>
        <p:nvPr/>
      </p:nvGrpSpPr>
      <p:grpSpPr>
        <a:xfrm>
          <a:off x="0" y="0"/>
          <a:ext cx="0" cy="0"/>
          <a:chOff x="0" y="0"/>
          <a:chExt cx="0" cy="0"/>
        </a:xfrm>
      </p:grpSpPr>
      <p:sp>
        <p:nvSpPr>
          <p:cNvPr id="2" name="Title 1"/>
          <p:cNvSpPr>
            <a:spLocks noGrp="1"/>
          </p:cNvSpPr>
          <p:nvPr>
            <p:ph type="ctrTitle"/>
          </p:nvPr>
        </p:nvSpPr>
        <p:spPr>
          <a:xfrm>
            <a:off x="311708" y="126380"/>
            <a:ext cx="8520600" cy="1302983"/>
          </a:xfrm>
        </p:spPr>
        <p:txBody>
          <a:bodyPr anchor="ctr">
            <a:noAutofit/>
          </a:bodyPr>
          <a:lstStyle/>
          <a:p>
            <a:r>
              <a:rPr lang="en-US" sz="4000" b="1" dirty="0">
                <a:solidFill>
                  <a:srgbClr val="262626"/>
                </a:solidFill>
                <a:latin typeface="+mj-lt"/>
              </a:rPr>
              <a:t>Substance Use, Addictions and Related </a:t>
            </a:r>
            <a:r>
              <a:rPr lang="en-US" sz="4000" b="1" dirty="0" smtClean="0">
                <a:solidFill>
                  <a:srgbClr val="262626"/>
                </a:solidFill>
                <a:latin typeface="+mj-lt"/>
              </a:rPr>
              <a:t>Behaviours</a:t>
            </a:r>
            <a:endParaRPr lang="en-CA" sz="3600" b="1" dirty="0">
              <a:latin typeface="+mj-lt"/>
            </a:endParaRPr>
          </a:p>
        </p:txBody>
      </p:sp>
      <p:pic>
        <p:nvPicPr>
          <p:cNvPr id="4" name="Picture 3" descr="smok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2783" y="1538853"/>
            <a:ext cx="1978383" cy="1978383"/>
          </a:xfrm>
          <a:prstGeom prst="rect">
            <a:avLst/>
          </a:prstGeom>
        </p:spPr>
      </p:pic>
      <p:sp>
        <p:nvSpPr>
          <p:cNvPr id="3" name="Subtitle 2"/>
          <p:cNvSpPr>
            <a:spLocks noGrp="1"/>
          </p:cNvSpPr>
          <p:nvPr>
            <p:ph type="subTitle" idx="1"/>
          </p:nvPr>
        </p:nvSpPr>
        <p:spPr>
          <a:xfrm>
            <a:off x="2820965" y="3517236"/>
            <a:ext cx="3502017" cy="570407"/>
          </a:xfrm>
        </p:spPr>
        <p:txBody>
          <a:bodyPr anchor="ctr">
            <a:normAutofit/>
          </a:bodyPr>
          <a:lstStyle/>
          <a:p>
            <a:r>
              <a:rPr lang="en-CA" sz="2400" dirty="0">
                <a:solidFill>
                  <a:schemeClr val="tx1"/>
                </a:solidFill>
                <a:latin typeface="+mn-lt"/>
                <a:ea typeface="Calibri"/>
                <a:cs typeface="Calibri"/>
                <a:sym typeface="Calibri"/>
              </a:rPr>
              <a:t>Vaping: Grade </a:t>
            </a:r>
            <a:r>
              <a:rPr lang="en-CA" sz="2400" dirty="0" smtClean="0">
                <a:solidFill>
                  <a:schemeClr val="tx1"/>
                </a:solidFill>
                <a:latin typeface="+mn-lt"/>
                <a:ea typeface="Calibri"/>
                <a:cs typeface="Calibri"/>
                <a:sym typeface="Calibri"/>
              </a:rPr>
              <a:t>7/8</a:t>
            </a:r>
            <a:endParaRPr lang="en-CA" sz="2400" dirty="0">
              <a:solidFill>
                <a:schemeClr val="tx1"/>
              </a:solidFill>
              <a:latin typeface="+mn-lt"/>
              <a:ea typeface="Calibri"/>
              <a:cs typeface="Calibri"/>
              <a:sym typeface="Calibri"/>
            </a:endParaRPr>
          </a:p>
        </p:txBody>
      </p:sp>
    </p:spTree>
    <p:extLst>
      <p:ext uri="{BB962C8B-B14F-4D97-AF65-F5344CB8AC3E}">
        <p14:creationId xmlns:p14="http://schemas.microsoft.com/office/powerpoint/2010/main" val="1750667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7"/>
        <p:cNvGrpSpPr/>
        <p:nvPr/>
      </p:nvGrpSpPr>
      <p:grpSpPr>
        <a:xfrm>
          <a:off x="0" y="0"/>
          <a:ext cx="0" cy="0"/>
          <a:chOff x="0" y="0"/>
          <a:chExt cx="0" cy="0"/>
        </a:xfrm>
      </p:grpSpPr>
      <p:sp>
        <p:nvSpPr>
          <p:cNvPr id="5" name="Title 4"/>
          <p:cNvSpPr>
            <a:spLocks noGrp="1"/>
          </p:cNvSpPr>
          <p:nvPr>
            <p:ph type="title"/>
          </p:nvPr>
        </p:nvSpPr>
        <p:spPr>
          <a:xfrm>
            <a:off x="1647410" y="304800"/>
            <a:ext cx="5829301" cy="829923"/>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ea typeface="+mn-ea"/>
                <a:cs typeface="+mn-cs"/>
              </a:rPr>
              <a:t>History of E-Cigarettes</a:t>
            </a:r>
            <a:endParaRPr lang="en-CA" b="1" dirty="0">
              <a:latin typeface="+mj-lt"/>
              <a:ea typeface="+mn-ea"/>
              <a:cs typeface="+mn-cs"/>
            </a:endParaRPr>
          </a:p>
        </p:txBody>
      </p:sp>
      <p:sp>
        <p:nvSpPr>
          <p:cNvPr id="6" name="TextBox 5"/>
          <p:cNvSpPr txBox="1"/>
          <p:nvPr/>
        </p:nvSpPr>
        <p:spPr>
          <a:xfrm>
            <a:off x="744901" y="1746603"/>
            <a:ext cx="4665299" cy="1631216"/>
          </a:xfrm>
          <a:prstGeom prst="rect">
            <a:avLst/>
          </a:prstGeom>
          <a:noFill/>
        </p:spPr>
        <p:txBody>
          <a:bodyPr wrap="square" rtlCol="0">
            <a:spAutoFit/>
          </a:bodyPr>
          <a:lstStyle/>
          <a:p>
            <a:pPr marL="457200" lvl="0" indent="-457200">
              <a:buFont typeface="Arial" panose="020B0604020202020204" pitchFamily="34" charset="0"/>
              <a:buChar char="•"/>
            </a:pPr>
            <a:r>
              <a:rPr lang="en-CA" sz="2000" dirty="0">
                <a:solidFill>
                  <a:schemeClr val="tx1"/>
                </a:solidFill>
                <a:latin typeface="+mn-lt"/>
                <a:ea typeface="Calibri"/>
                <a:cs typeface="Calibri"/>
                <a:sym typeface="Calibri"/>
              </a:rPr>
              <a:t>E-cigarettes entered the market in 2006 and has been a rapidly changing product.</a:t>
            </a:r>
          </a:p>
          <a:p>
            <a:pPr marL="457200" lvl="0" indent="-457200">
              <a:buFont typeface="Arial" panose="020B0604020202020204" pitchFamily="34" charset="0"/>
              <a:buChar char="•"/>
            </a:pPr>
            <a:r>
              <a:rPr lang="en-CA" sz="2000" dirty="0" smtClean="0">
                <a:solidFill>
                  <a:schemeClr val="tx1"/>
                </a:solidFill>
                <a:latin typeface="+mn-lt"/>
                <a:ea typeface="Calibri"/>
                <a:cs typeface="Calibri"/>
                <a:sym typeface="Calibri"/>
              </a:rPr>
              <a:t>These devices were created to help cigarette smokers stop smoking.</a:t>
            </a:r>
            <a:endParaRPr lang="en-CA" sz="2000" b="1" dirty="0">
              <a:solidFill>
                <a:schemeClr val="tx1"/>
              </a:solidFill>
              <a:latin typeface="+mn-lt"/>
              <a:ea typeface="Calibri"/>
              <a:cs typeface="Calibri"/>
              <a:sym typeface="Calibri"/>
            </a:endParaRPr>
          </a:p>
        </p:txBody>
      </p:sp>
      <p:pic>
        <p:nvPicPr>
          <p:cNvPr id="4" name="Picture 3" descr="increasing chart"/>
          <p:cNvPicPr>
            <a:picLocks noChangeAspect="1"/>
          </p:cNvPicPr>
          <p:nvPr/>
        </p:nvPicPr>
        <p:blipFill rotWithShape="1">
          <a:blip r:embed="rId4">
            <a:extLst>
              <a:ext uri="{28A0092B-C50C-407E-A947-70E740481C1C}">
                <a14:useLocalDpi xmlns:a14="http://schemas.microsoft.com/office/drawing/2010/main" val="0"/>
              </a:ext>
            </a:extLst>
          </a:blip>
          <a:srcRect t="7829" b="9333"/>
          <a:stretch/>
        </p:blipFill>
        <p:spPr>
          <a:xfrm>
            <a:off x="5534305" y="1414241"/>
            <a:ext cx="2771630" cy="2295940"/>
          </a:xfrm>
          <a:prstGeom prst="rect">
            <a:avLst/>
          </a:prstGeom>
        </p:spPr>
      </p:pic>
    </p:spTree>
    <p:extLst>
      <p:ext uri="{BB962C8B-B14F-4D97-AF65-F5344CB8AC3E}">
        <p14:creationId xmlns:p14="http://schemas.microsoft.com/office/powerpoint/2010/main" val="2822338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4" name="Title 3"/>
          <p:cNvSpPr>
            <a:spLocks noGrp="1"/>
          </p:cNvSpPr>
          <p:nvPr>
            <p:ph type="title"/>
          </p:nvPr>
        </p:nvSpPr>
        <p:spPr>
          <a:xfrm>
            <a:off x="2143558" y="445024"/>
            <a:ext cx="5115301" cy="889037"/>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ea typeface="+mn-ea"/>
                <a:cs typeface="+mn-cs"/>
              </a:rPr>
              <a:t>Guiding Question #1</a:t>
            </a:r>
            <a:endParaRPr lang="en-CA" b="1" dirty="0">
              <a:latin typeface="+mj-lt"/>
              <a:ea typeface="+mn-ea"/>
              <a:cs typeface="+mn-cs"/>
            </a:endParaRPr>
          </a:p>
        </p:txBody>
      </p:sp>
      <p:pic>
        <p:nvPicPr>
          <p:cNvPr id="5" name="Picture 4" descr="texting on phon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993" y="1651815"/>
            <a:ext cx="2166030" cy="2166030"/>
          </a:xfrm>
          <a:prstGeom prst="rect">
            <a:avLst/>
          </a:prstGeom>
        </p:spPr>
      </p:pic>
      <p:sp>
        <p:nvSpPr>
          <p:cNvPr id="7" name="TextBox 6"/>
          <p:cNvSpPr txBox="1"/>
          <p:nvPr/>
        </p:nvSpPr>
        <p:spPr>
          <a:xfrm>
            <a:off x="2511626" y="2062238"/>
            <a:ext cx="4379163" cy="1015663"/>
          </a:xfrm>
          <a:prstGeom prst="rect">
            <a:avLst/>
          </a:prstGeom>
          <a:noFill/>
        </p:spPr>
        <p:txBody>
          <a:bodyPr wrap="square" rtlCol="0">
            <a:spAutoFit/>
          </a:bodyPr>
          <a:lstStyle/>
          <a:p>
            <a:pPr marL="228600" lvl="0" algn="ctr"/>
            <a:r>
              <a:rPr lang="en-US" sz="2000" dirty="0">
                <a:solidFill>
                  <a:schemeClr val="tx1"/>
                </a:solidFill>
                <a:latin typeface="+mn-lt"/>
                <a:ea typeface="Calibri"/>
                <a:cs typeface="Calibri"/>
                <a:sym typeface="Calibri"/>
              </a:rPr>
              <a:t>Why do you think youth try vaping?</a:t>
            </a:r>
          </a:p>
          <a:p>
            <a:pPr marL="228600" lvl="0" algn="ctr"/>
            <a:r>
              <a:rPr lang="en-US" sz="2000" dirty="0">
                <a:solidFill>
                  <a:schemeClr val="tx1"/>
                </a:solidFill>
                <a:latin typeface="+mn-lt"/>
                <a:ea typeface="Calibri"/>
                <a:cs typeface="Calibri"/>
                <a:sym typeface="Calibri"/>
              </a:rPr>
              <a:t>What marketing techniques are used to get the attention of youth</a:t>
            </a:r>
            <a:r>
              <a:rPr lang="en-US" sz="2000" dirty="0" smtClean="0">
                <a:solidFill>
                  <a:schemeClr val="tx1"/>
                </a:solidFill>
                <a:latin typeface="+mn-lt"/>
                <a:ea typeface="Calibri"/>
                <a:cs typeface="Calibri"/>
                <a:sym typeface="Calibri"/>
              </a:rPr>
              <a:t>?</a:t>
            </a:r>
            <a:endParaRPr lang="en-US" sz="2000" dirty="0">
              <a:solidFill>
                <a:schemeClr val="tx1"/>
              </a:solidFill>
              <a:latin typeface="+mn-lt"/>
              <a:ea typeface="Calibri"/>
              <a:cs typeface="Calibri"/>
              <a:sym typeface="Calibri"/>
            </a:endParaRPr>
          </a:p>
        </p:txBody>
      </p:sp>
      <p:pic>
        <p:nvPicPr>
          <p:cNvPr id="6" name="Google Shape;75;p15" descr="pink question mark"/>
          <p:cNvPicPr preferRelativeResize="0"/>
          <p:nvPr/>
        </p:nvPicPr>
        <p:blipFill>
          <a:blip r:embed="rId5">
            <a:alphaModFix/>
          </a:blip>
          <a:stretch>
            <a:fillRect/>
          </a:stretch>
        </p:blipFill>
        <p:spPr>
          <a:xfrm>
            <a:off x="7538370" y="2062238"/>
            <a:ext cx="1230024" cy="125207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671" y="296177"/>
            <a:ext cx="7315920" cy="7557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sz="2800" b="1" dirty="0" smtClean="0"/>
              <a:t>Why Do Youth Try E-Cigarettes?</a:t>
            </a:r>
            <a:endParaRPr lang="en-CA" sz="2800" b="1" dirty="0"/>
          </a:p>
        </p:txBody>
      </p:sp>
      <p:pic>
        <p:nvPicPr>
          <p:cNvPr id="2050" name="Picture 2" descr="Icons that show the reasons youth try e-cigarettes (listed below graphic)"/>
          <p:cNvPicPr>
            <a:picLocks noChangeAspect="1" noChangeArrowheads="1"/>
          </p:cNvPicPr>
          <p:nvPr/>
        </p:nvPicPr>
        <p:blipFill rotWithShape="1">
          <a:blip r:embed="rId3">
            <a:extLst>
              <a:ext uri="{28A0092B-C50C-407E-A947-70E740481C1C}">
                <a14:useLocalDpi xmlns:a14="http://schemas.microsoft.com/office/drawing/2010/main" val="0"/>
              </a:ext>
            </a:extLst>
          </a:blip>
          <a:srcRect t="2130" b="3702"/>
          <a:stretch/>
        </p:blipFill>
        <p:spPr bwMode="auto">
          <a:xfrm rot="194489">
            <a:off x="1686202" y="1112837"/>
            <a:ext cx="5261249" cy="2986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87319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2.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3.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4.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5.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6.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docProps/app.xml><?xml version="1.0" encoding="utf-8"?>
<Properties xmlns="http://schemas.openxmlformats.org/officeDocument/2006/extended-properties" xmlns:vt="http://schemas.openxmlformats.org/officeDocument/2006/docPropsVTypes">
  <Template/>
  <TotalTime>1678</TotalTime>
  <Words>3917</Words>
  <Application>Microsoft Office PowerPoint</Application>
  <PresentationFormat>On-screen Show (16:9)</PresentationFormat>
  <Paragraphs>364</Paragraphs>
  <Slides>33</Slides>
  <Notes>33</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Courier New</vt:lpstr>
      <vt:lpstr>Arial</vt:lpstr>
      <vt:lpstr>Calibri</vt:lpstr>
      <vt:lpstr>Gill Sans</vt:lpstr>
      <vt:lpstr>Wingdings</vt:lpstr>
      <vt:lpstr>Times New Roman</vt:lpstr>
      <vt:lpstr>Simple Light</vt:lpstr>
      <vt:lpstr>Substance Use, Addictions and Related Behaviours</vt:lpstr>
      <vt:lpstr>Presentation Format</vt:lpstr>
      <vt:lpstr>Presentation Format</vt:lpstr>
      <vt:lpstr>Curriculum Expectations - Grade 7</vt:lpstr>
      <vt:lpstr>Curriculum Expectations - Grade 8</vt:lpstr>
      <vt:lpstr>Substance Use, Addictions and Related Behaviours</vt:lpstr>
      <vt:lpstr>History of E-Cigarettes</vt:lpstr>
      <vt:lpstr>Guiding Question #1</vt:lpstr>
      <vt:lpstr>Why Do Youth Try E-Cigarettes?</vt:lpstr>
      <vt:lpstr>What is an E-Cigarette?</vt:lpstr>
      <vt:lpstr>Types of Vape Products</vt:lpstr>
      <vt:lpstr>Looking Inside an E-Cigarette</vt:lpstr>
      <vt:lpstr>Parts of Vaping Products</vt:lpstr>
      <vt:lpstr>What is in the Vapour?</vt:lpstr>
      <vt:lpstr>Examples of Liquids in Vapes</vt:lpstr>
      <vt:lpstr>What is Nicotine?</vt:lpstr>
      <vt:lpstr>Nicotine is a Stimulant</vt:lpstr>
      <vt:lpstr>How Nicotine Affects a Person</vt:lpstr>
      <vt:lpstr>How Vaping Works</vt:lpstr>
      <vt:lpstr>Video: Electronic Cigarettes and Vaping</vt:lpstr>
      <vt:lpstr>Guiding Question #2</vt:lpstr>
      <vt:lpstr>Potential Short Term Health Effects</vt:lpstr>
      <vt:lpstr>Impact on Lungs</vt:lpstr>
      <vt:lpstr>Vaping and the Brain</vt:lpstr>
      <vt:lpstr>Addiction</vt:lpstr>
      <vt:lpstr>Second Hand Smoke</vt:lpstr>
      <vt:lpstr>Think, Pair, Share</vt:lpstr>
      <vt:lpstr>Impacts of Vaping</vt:lpstr>
      <vt:lpstr>Smoke Free Ontario Act</vt:lpstr>
      <vt:lpstr>Public Rules and Regulations</vt:lpstr>
      <vt:lpstr>Final Activity: Peer Pressure</vt:lpstr>
      <vt:lpstr>More Questions? Talk with Someone:</vt:lpstr>
      <vt:lpstr>Final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Robinson, Mackenzie</dc:creator>
  <cp:lastModifiedBy>MacCabe, Katie</cp:lastModifiedBy>
  <cp:revision>154</cp:revision>
  <dcterms:modified xsi:type="dcterms:W3CDTF">2022-05-10T19:34:21Z</dcterms:modified>
</cp:coreProperties>
</file>