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321" r:id="rId2"/>
    <p:sldId id="257" r:id="rId3"/>
    <p:sldId id="258" r:id="rId4"/>
    <p:sldId id="259" r:id="rId5"/>
    <p:sldId id="289" r:id="rId6"/>
    <p:sldId id="313" r:id="rId7"/>
    <p:sldId id="320" r:id="rId8"/>
    <p:sldId id="261" r:id="rId9"/>
    <p:sldId id="299" r:id="rId10"/>
    <p:sldId id="262" r:id="rId11"/>
    <p:sldId id="264" r:id="rId12"/>
    <p:sldId id="293" r:id="rId13"/>
    <p:sldId id="294" r:id="rId14"/>
    <p:sldId id="314" r:id="rId15"/>
    <p:sldId id="295" r:id="rId16"/>
    <p:sldId id="311" r:id="rId17"/>
    <p:sldId id="273" r:id="rId18"/>
    <p:sldId id="282" r:id="rId19"/>
    <p:sldId id="267" r:id="rId20"/>
    <p:sldId id="315" r:id="rId21"/>
    <p:sldId id="269" r:id="rId22"/>
    <p:sldId id="283" r:id="rId23"/>
    <p:sldId id="281" r:id="rId24"/>
    <p:sldId id="316" r:id="rId25"/>
    <p:sldId id="286" r:id="rId26"/>
    <p:sldId id="317" r:id="rId27"/>
    <p:sldId id="318" r:id="rId28"/>
    <p:sldId id="287" r:id="rId29"/>
    <p:sldId id="288"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Gill Sans"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9" clrIdx="0">
    <p:extLst>
      <p:ext uri="{19B8F6BF-5375-455C-9EA6-DF929625EA0E}">
        <p15:presenceInfo xmlns:p15="http://schemas.microsoft.com/office/powerpoint/2012/main" userId="S-1-5-21-494292953-1948397803-1850952788-87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0" autoAdjust="0"/>
    <p:restoredTop sz="77794" autoAdjust="0"/>
  </p:normalViewPr>
  <p:slideViewPr>
    <p:cSldViewPr snapToGrid="0">
      <p:cViewPr varScale="1">
        <p:scale>
          <a:sx n="58" d="100"/>
          <a:sy n="58" d="100"/>
        </p:scale>
        <p:origin x="543" y="65"/>
      </p:cViewPr>
      <p:guideLst>
        <p:guide orient="horz" pos="1620"/>
        <p:guide pos="2880"/>
      </p:guideLst>
    </p:cSldViewPr>
  </p:slideViewPr>
  <p:outlineViewPr>
    <p:cViewPr>
      <p:scale>
        <a:sx n="33" d="100"/>
        <a:sy n="33" d="100"/>
      </p:scale>
      <p:origin x="0" y="-12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app=desktop&amp;v=MfQ6pKVkkl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**The following slides (2-4) are for teacher use only**</a:t>
            </a: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lvl="0" indent="0" algn="l" rtl="0">
              <a:spcBef>
                <a:spcPts val="0"/>
              </a:spcBef>
              <a:spcAft>
                <a:spcPts val="0"/>
              </a:spcAft>
              <a:buClr>
                <a:schemeClr val="dk1"/>
              </a:buClr>
              <a:buSzPts val="1100"/>
              <a:buFont typeface="Arial"/>
              <a:buNone/>
            </a:pPr>
            <a:r>
              <a:rPr lang="en-US" b="1" dirty="0" smtClean="0">
                <a:solidFill>
                  <a:schemeClr val="dk1"/>
                </a:solidFill>
              </a:rPr>
              <a:t>Image from </a:t>
            </a:r>
            <a:r>
              <a:rPr lang="en-US" b="1" dirty="0" err="1" smtClean="0">
                <a:solidFill>
                  <a:schemeClr val="dk1"/>
                </a:solidFill>
              </a:rPr>
              <a:t>Canva</a:t>
            </a:r>
            <a:endParaRPr lang="en-US" b="1" dirty="0">
              <a:solidFill>
                <a:schemeClr val="dk1"/>
              </a:solidFill>
            </a:endParaRPr>
          </a:p>
        </p:txBody>
      </p:sp>
    </p:spTree>
    <p:extLst>
      <p:ext uri="{BB962C8B-B14F-4D97-AF65-F5344CB8AC3E}">
        <p14:creationId xmlns:p14="http://schemas.microsoft.com/office/powerpoint/2010/main" val="30608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So very briefly, what is an e-cigarette? </a:t>
            </a:r>
            <a:r>
              <a:rPr lang="en-US" sz="1100" b="1" i="0" u="none" strike="noStrike" cap="none" dirty="0" smtClean="0">
                <a:solidFill>
                  <a:schemeClr val="dk1"/>
                </a:solidFill>
                <a:latin typeface="Arial"/>
                <a:ea typeface="Calibri"/>
                <a:cs typeface="Calibri"/>
                <a:sym typeface="Calibri"/>
              </a:rPr>
              <a:t>We are going to be using e-cigarette and vape</a:t>
            </a:r>
            <a:r>
              <a:rPr lang="en-US" sz="1100" b="1" i="0" u="none" strike="noStrike" cap="none" baseline="0" dirty="0" smtClean="0">
                <a:solidFill>
                  <a:schemeClr val="dk1"/>
                </a:solidFill>
                <a:latin typeface="Arial"/>
                <a:ea typeface="Calibri"/>
                <a:cs typeface="Calibri"/>
                <a:sym typeface="Calibri"/>
              </a:rPr>
              <a:t> products</a:t>
            </a:r>
            <a:r>
              <a:rPr lang="en-US" sz="1100" b="1" i="0" u="none" strike="noStrike" cap="none" dirty="0" smtClean="0">
                <a:solidFill>
                  <a:schemeClr val="dk1"/>
                </a:solidFill>
                <a:latin typeface="Arial"/>
                <a:ea typeface="Calibri"/>
                <a:cs typeface="Calibri"/>
                <a:sym typeface="Calibri"/>
              </a:rPr>
              <a:t> interchangeably</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endParaRP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An e-cigarette is battery operated device that heats a liquid chemicals (also known as the e-juice) into a </a:t>
            </a:r>
            <a:r>
              <a:rPr lang="en-US" sz="1100" b="0" i="0" u="none" strike="noStrike" cap="none" dirty="0" err="1" smtClean="0">
                <a:solidFill>
                  <a:schemeClr val="dk1"/>
                </a:solidFill>
                <a:latin typeface="Arial"/>
                <a:ea typeface="Calibri"/>
                <a:cs typeface="Calibri"/>
                <a:sym typeface="Calibri"/>
              </a:rPr>
              <a:t>vapour</a:t>
            </a:r>
            <a:r>
              <a:rPr lang="en-US" sz="1100" b="0" i="0" u="none" strike="noStrike" cap="none" dirty="0" smtClean="0">
                <a:solidFill>
                  <a:schemeClr val="dk1"/>
                </a:solidFill>
                <a:latin typeface="Arial"/>
                <a:ea typeface="Calibri"/>
                <a:cs typeface="Calibri"/>
                <a:sym typeface="Calibri"/>
              </a:rPr>
              <a:t> (aerosol) that is inhaled. This liquid may or may not contain nicotine and often includes </a:t>
            </a:r>
            <a:r>
              <a:rPr lang="en-US" sz="1100" b="0" i="0" u="none" strike="noStrike" cap="none" dirty="0" err="1" smtClean="0">
                <a:solidFill>
                  <a:schemeClr val="dk1"/>
                </a:solidFill>
                <a:latin typeface="Arial"/>
                <a:ea typeface="Calibri"/>
                <a:cs typeface="Calibri"/>
                <a:sym typeface="Calibri"/>
              </a:rPr>
              <a:t>flavouring</a:t>
            </a:r>
            <a:r>
              <a:rPr lang="en-US" sz="1100" b="0" i="0" u="none" strike="noStrike" cap="none" dirty="0" smtClean="0">
                <a:solidFill>
                  <a:schemeClr val="dk1"/>
                </a:solidFill>
                <a:latin typeface="Arial"/>
                <a:ea typeface="Calibri"/>
                <a:cs typeface="Calibri"/>
                <a:sym typeface="Calibri"/>
              </a:rPr>
              <a:t> in a propylene glycol base. </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Vapes</a:t>
            </a:r>
            <a:r>
              <a:rPr lang="en-US" sz="1100" b="0" i="0" u="none" strike="noStrike" cap="none" baseline="0" dirty="0" smtClean="0">
                <a:solidFill>
                  <a:schemeClr val="dk1"/>
                </a:solidFill>
                <a:latin typeface="Arial"/>
                <a:ea typeface="Calibri"/>
                <a:cs typeface="Calibri"/>
                <a:sym typeface="Calibri"/>
              </a:rPr>
              <a:t> are not a tobacco product, but it may contain </a:t>
            </a:r>
            <a:r>
              <a:rPr lang="en-US" sz="1100" b="1" i="0" u="none" strike="noStrike" cap="none" baseline="0" dirty="0" smtClean="0">
                <a:solidFill>
                  <a:schemeClr val="dk1"/>
                </a:solidFill>
                <a:latin typeface="Arial"/>
                <a:ea typeface="Calibri"/>
                <a:cs typeface="Calibri"/>
                <a:sym typeface="Calibri"/>
              </a:rPr>
              <a:t>nicotine</a:t>
            </a:r>
            <a:endParaRPr lang="en-US" sz="1100" b="1"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None/>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c81b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c81b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Teacher Prompt: Ask</a:t>
            </a:r>
            <a:r>
              <a:rPr lang="en-US" sz="1100" b="0" i="0" u="none" strike="noStrike" cap="none" baseline="0" dirty="0" smtClean="0">
                <a:solidFill>
                  <a:schemeClr val="dk1"/>
                </a:solidFill>
                <a:latin typeface="Arial"/>
                <a:ea typeface="Calibri"/>
                <a:cs typeface="Calibri"/>
                <a:sym typeface="Calibri"/>
              </a:rPr>
              <a:t> the students, </a:t>
            </a:r>
            <a:r>
              <a:rPr lang="en-US" sz="1100" b="1" i="0" u="none" strike="noStrike" cap="none" baseline="0" dirty="0" smtClean="0">
                <a:solidFill>
                  <a:schemeClr val="dk1"/>
                </a:solidFill>
                <a:latin typeface="Arial"/>
                <a:ea typeface="Calibri"/>
                <a:cs typeface="Calibri"/>
                <a:sym typeface="Calibri"/>
              </a:rPr>
              <a:t>have you seen or heard of any of the vape products mentioned? </a:t>
            </a:r>
          </a:p>
          <a:p>
            <a:pPr marL="0" lvl="0" indent="0" algn="l" rtl="0">
              <a:lnSpc>
                <a:spcPct val="115000"/>
              </a:lnSpc>
              <a:spcBef>
                <a:spcPts val="0"/>
              </a:spcBef>
              <a:spcAft>
                <a:spcPts val="0"/>
              </a:spcAft>
              <a:buClr>
                <a:schemeClr val="dk1"/>
              </a:buClr>
              <a:buSzPts val="1100"/>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smtClean="0"/>
              <a:t>Some e-cigarettes are made to look like regular cigarettes, cigars, or pipes. Some resemble pens, USB sticks, and other everyday items.</a:t>
            </a:r>
            <a:br>
              <a:rPr lang="en-US" dirty="0" smtClean="0"/>
            </a:b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E-cigarettes are sold individually or as a kit that usually contains a rechargeable battery, a charger, and an e-liquid cartridge. The main types of e-cigarettes sold in Canada include:</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err="1" smtClean="0">
                <a:solidFill>
                  <a:schemeClr val="dk1"/>
                </a:solidFill>
                <a:latin typeface="Arial"/>
                <a:ea typeface="Calibri"/>
                <a:cs typeface="Calibri"/>
                <a:sym typeface="Calibri"/>
              </a:rPr>
              <a:t>Cigalike</a:t>
            </a:r>
            <a:r>
              <a:rPr lang="en-US" sz="1100" b="1" i="0" u="none" strike="noStrike" cap="none" dirty="0" smtClean="0">
                <a:solidFill>
                  <a:schemeClr val="dk1"/>
                </a:solidFill>
                <a:latin typeface="Arial"/>
                <a:ea typeface="Calibri"/>
                <a:cs typeface="Calibri"/>
                <a:sym typeface="Calibri"/>
              </a:rPr>
              <a:t> disposables:</a:t>
            </a:r>
            <a:r>
              <a:rPr lang="en-US" sz="1100" b="0" i="0" u="none" strike="noStrike" cap="none" dirty="0" smtClean="0">
                <a:solidFill>
                  <a:schemeClr val="dk1"/>
                </a:solidFill>
                <a:latin typeface="Arial"/>
                <a:ea typeface="Calibri"/>
                <a:cs typeface="Calibri"/>
                <a:sym typeface="Calibri"/>
              </a:rPr>
              <a:t> One-time use devices that look like cigarettes</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err="1" smtClean="0">
                <a:solidFill>
                  <a:schemeClr val="dk1"/>
                </a:solidFill>
                <a:latin typeface="Arial"/>
                <a:ea typeface="Calibri"/>
                <a:cs typeface="Calibri"/>
                <a:sym typeface="Calibri"/>
              </a:rPr>
              <a:t>Cigalikes</a:t>
            </a:r>
            <a:r>
              <a:rPr lang="en-US" sz="1100" b="1" i="0" u="none" strike="noStrike" cap="none" dirty="0" smtClean="0">
                <a:solidFill>
                  <a:schemeClr val="dk1"/>
                </a:solidFill>
                <a:latin typeface="Arial"/>
                <a:ea typeface="Calibri"/>
                <a:cs typeface="Calibri"/>
                <a:sym typeface="Calibri"/>
              </a:rPr>
              <a:t>:</a:t>
            </a:r>
            <a:r>
              <a:rPr lang="en-US" sz="1100" b="0" i="0" u="none" strike="noStrike" cap="none" dirty="0" smtClean="0">
                <a:solidFill>
                  <a:schemeClr val="dk1"/>
                </a:solidFill>
                <a:latin typeface="Arial"/>
                <a:ea typeface="Calibri"/>
                <a:cs typeface="Calibri"/>
                <a:sym typeface="Calibri"/>
              </a:rPr>
              <a:t> Devices that look like cigarettes and use replaceable, pre-filled cartridges for liquids</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Arial"/>
                <a:ea typeface="Calibri"/>
                <a:cs typeface="Calibri"/>
                <a:sym typeface="Calibri"/>
              </a:rPr>
              <a:t>Advanced tank systems:</a:t>
            </a:r>
            <a:r>
              <a:rPr lang="en-US" sz="1100" b="0" i="0" u="none" strike="noStrike" cap="none" dirty="0" smtClean="0">
                <a:solidFill>
                  <a:schemeClr val="dk1"/>
                </a:solidFill>
                <a:latin typeface="Arial"/>
                <a:ea typeface="Calibri"/>
                <a:cs typeface="Calibri"/>
                <a:sym typeface="Calibri"/>
              </a:rPr>
              <a:t> Box-like or tubular devices that can be refilled with e-liquids, and have modifiable settings</a:t>
            </a: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The latest, more advanced models can produce more and hotter aerosol and may deliver nicotine more effectively and consistently than the first generation devices.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Vape pens or pods:</a:t>
            </a:r>
            <a:r>
              <a:rPr lang="en-US" sz="1100" b="0" i="0" u="none" strike="noStrike" cap="none" dirty="0" smtClean="0">
                <a:solidFill>
                  <a:schemeClr val="dk1"/>
                </a:solidFill>
                <a:latin typeface="Arial"/>
                <a:ea typeface="Calibri"/>
                <a:cs typeface="Calibri"/>
                <a:sym typeface="Calibri"/>
              </a:rPr>
              <a:t> Pen-style devices that can be refilled with e-liquids, but have no modifiable settings</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Photo</a:t>
            </a:r>
            <a:r>
              <a:rPr lang="en-US" b="1" baseline="0" dirty="0" smtClean="0"/>
              <a:t> Reference:</a:t>
            </a:r>
            <a:r>
              <a:rPr lang="en-US" baseline="0" dirty="0" smtClean="0"/>
              <a:t> National Institute on Drug Abuse </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dirty="0" err="1" smtClean="0">
                <a:solidFill>
                  <a:srgbClr val="000000"/>
                </a:solidFill>
                <a:effectLst/>
                <a:latin typeface="Arial"/>
                <a:ea typeface="Arial"/>
                <a:cs typeface="Arial"/>
                <a:sym typeface="Arial"/>
              </a:rPr>
              <a:t>NIDA</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2020, January 8). Vaping Devices (Electronic Cigarettes) </a:t>
            </a:r>
            <a:r>
              <a:rPr lang="en-US" sz="1100" b="0" i="0" u="none" strike="noStrike" cap="none" dirty="0" err="1" smtClean="0">
                <a:solidFill>
                  <a:srgbClr val="000000"/>
                </a:solidFill>
                <a:effectLst/>
                <a:latin typeface="Arial"/>
                <a:ea typeface="Arial"/>
                <a:cs typeface="Arial"/>
                <a:sym typeface="Arial"/>
              </a:rPr>
              <a:t>DrugFacts</a:t>
            </a:r>
            <a:r>
              <a:rPr lang="en-US" sz="1100" b="0" i="0" u="none" strike="noStrike" cap="none" dirty="0" smtClean="0">
                <a:solidFill>
                  <a:srgbClr val="000000"/>
                </a:solidFill>
                <a:effectLst/>
                <a:latin typeface="Arial"/>
                <a:ea typeface="Arial"/>
                <a:cs typeface="Arial"/>
                <a:sym typeface="Arial"/>
              </a:rPr>
              <a:t>. Retrieved from https://www.drugabuse.gov/publications/drugfacts/vaping-devices-electronic-cigarettes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E-cigarettes vary widely in design and appearance, but all operate in a similar way. There are four main components:</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 mouth piece</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 cartridge or tank that carries the liquid</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 heating element</a:t>
            </a: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sz="1100" b="0" i="0" u="none" strike="noStrike" cap="none" dirty="0" smtClean="0">
                <a:solidFill>
                  <a:schemeClr val="dk1"/>
                </a:solidFill>
                <a:latin typeface="Arial"/>
                <a:ea typeface="Calibri"/>
                <a:cs typeface="Calibri"/>
                <a:sym typeface="Calibri"/>
              </a:rPr>
              <a:t>A battery</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Photo Reference</a:t>
            </a:r>
            <a:r>
              <a:rPr lang="en-US" sz="1100" b="0" i="0" u="none" strike="noStrike" cap="none" dirty="0" smtClean="0">
                <a:solidFill>
                  <a:schemeClr val="dk1"/>
                </a:solidFill>
                <a:latin typeface="Arial"/>
                <a:ea typeface="Calibri"/>
                <a:cs typeface="Calibri"/>
                <a:sym typeface="Calibri"/>
              </a:rPr>
              <a:t>: </a:t>
            </a:r>
            <a:r>
              <a:rPr lang="en-US" dirty="0" smtClean="0"/>
              <a:t>Reference: Wellington-</a:t>
            </a:r>
            <a:r>
              <a:rPr lang="en-US" dirty="0" err="1" smtClean="0"/>
              <a:t>Dufferin</a:t>
            </a:r>
            <a:r>
              <a:rPr lang="en-US" dirty="0" smtClean="0"/>
              <a:t>-Guelph Public</a:t>
            </a:r>
            <a:r>
              <a:rPr lang="en-US" baseline="0" dirty="0" smtClean="0"/>
              <a:t> Health. (2018). </a:t>
            </a:r>
            <a:r>
              <a:rPr lang="en-US" i="1" baseline="0" dirty="0" smtClean="0"/>
              <a:t>Vaping 101 Presentation</a:t>
            </a:r>
            <a:r>
              <a:rPr lang="en-US" i="0" baseline="0" dirty="0" smtClean="0"/>
              <a:t>. </a:t>
            </a:r>
            <a:r>
              <a:rPr lang="en-US" dirty="0" smtClean="0"/>
              <a:t>https://wdgpublichealth.ca/vaping-101-presentation </a:t>
            </a:r>
          </a:p>
          <a:p>
            <a:pPr marL="171450" lvl="0" indent="-171450" algn="l" rtl="0">
              <a:lnSpc>
                <a:spcPct val="115000"/>
              </a:lnSpc>
              <a:spcBef>
                <a:spcPts val="0"/>
              </a:spcBef>
              <a:spcAft>
                <a:spcPts val="0"/>
              </a:spcAft>
              <a:buClr>
                <a:schemeClr val="dk1"/>
              </a:buClr>
              <a:buSzPts val="1100"/>
            </a:pPr>
            <a:endParaRPr lang="en-US" sz="1100" b="0"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51612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CA" dirty="0" smtClean="0"/>
              <a:t>Step 1: Upon</a:t>
            </a:r>
            <a:r>
              <a:rPr lang="en-CA" baseline="0" dirty="0" smtClean="0"/>
              <a:t> placing your mouth on the mouthpiece of an electronic cigarette, the vaping liquid is heated to become an aerosol (vapour).</a:t>
            </a:r>
          </a:p>
          <a:p>
            <a:pPr marL="0" lvl="0" indent="0" algn="l" rtl="0">
              <a:spcBef>
                <a:spcPts val="0"/>
              </a:spcBef>
              <a:spcAft>
                <a:spcPts val="0"/>
              </a:spcAft>
              <a:buClr>
                <a:schemeClr val="dk1"/>
              </a:buClr>
              <a:buSzPts val="1200"/>
              <a:buFont typeface="Arial"/>
              <a:buNone/>
            </a:pPr>
            <a:r>
              <a:rPr lang="en-CA" baseline="0" dirty="0" smtClean="0"/>
              <a:t>Step 2: Once the person begins pulling or inhaling from the e-cigarette, the aerosol is inhaled through the mouth and lungs where it then becomes absorbed into the bloodstream.</a:t>
            </a:r>
          </a:p>
          <a:p>
            <a:pPr marL="0" lvl="0" indent="0" algn="l" rtl="0">
              <a:spcBef>
                <a:spcPts val="0"/>
              </a:spcBef>
              <a:spcAft>
                <a:spcPts val="0"/>
              </a:spcAft>
              <a:buClr>
                <a:schemeClr val="dk1"/>
              </a:buClr>
              <a:buSzPts val="1200"/>
              <a:buFont typeface="Arial"/>
              <a:buNone/>
            </a:pPr>
            <a:r>
              <a:rPr lang="en-CA" baseline="0" dirty="0" smtClean="0"/>
              <a:t>Step 3: The remaining aerosol is exhaled. </a:t>
            </a:r>
            <a:endParaRPr lang="en-CA" dirty="0" smtClean="0"/>
          </a:p>
          <a:p>
            <a:pPr marL="0" lvl="0" indent="0" algn="l" rtl="0">
              <a:spcBef>
                <a:spcPts val="0"/>
              </a:spcBef>
              <a:spcAft>
                <a:spcPts val="0"/>
              </a:spcAft>
              <a:buClr>
                <a:schemeClr val="dk1"/>
              </a:buClr>
              <a:buSzPts val="1200"/>
              <a:buFont typeface="Arial"/>
              <a:buNone/>
            </a:pPr>
            <a:endParaRPr lang="en-CA" dirty="0" smtClean="0"/>
          </a:p>
          <a:p>
            <a:pPr marL="0" lvl="0" indent="0" algn="l" rtl="0">
              <a:spcBef>
                <a:spcPts val="0"/>
              </a:spcBef>
              <a:spcAft>
                <a:spcPts val="0"/>
              </a:spcAft>
              <a:buClr>
                <a:schemeClr val="dk1"/>
              </a:buClr>
              <a:buSzPts val="1200"/>
              <a:buFont typeface="Arial"/>
              <a:buNone/>
            </a:pPr>
            <a:r>
              <a:rPr lang="en-CA" dirty="0" smtClean="0"/>
              <a:t>Photo Reference: Wellington-Dufferin-Guelph Public</a:t>
            </a:r>
            <a:r>
              <a:rPr lang="en-CA" baseline="0" dirty="0" smtClean="0"/>
              <a:t> Health. (2018). </a:t>
            </a:r>
            <a:r>
              <a:rPr lang="en-CA" i="1" baseline="0" dirty="0" smtClean="0"/>
              <a:t>Vaping 101 Presentation</a:t>
            </a:r>
            <a:r>
              <a:rPr lang="en-CA" i="0" baseline="0" dirty="0" smtClean="0"/>
              <a:t>. </a:t>
            </a:r>
            <a:r>
              <a:rPr lang="en-CA" dirty="0" smtClean="0"/>
              <a:t>https://wdgpublichealth.ca/vaping-101-presentation </a:t>
            </a:r>
            <a:endParaRPr dirty="0"/>
          </a:p>
        </p:txBody>
      </p:sp>
    </p:spTree>
    <p:extLst>
      <p:ext uri="{BB962C8B-B14F-4D97-AF65-F5344CB8AC3E}">
        <p14:creationId xmlns:p14="http://schemas.microsoft.com/office/powerpoint/2010/main" val="287478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050" b="0" i="0" u="none" strike="noStrike" cap="none" dirty="0" err="1" smtClean="0">
                <a:solidFill>
                  <a:schemeClr val="dk1"/>
                </a:solidFill>
                <a:latin typeface="Arial"/>
                <a:ea typeface="Calibri"/>
                <a:cs typeface="Calibri"/>
                <a:sym typeface="Calibri"/>
              </a:rPr>
              <a:t>Vapour</a:t>
            </a:r>
            <a:r>
              <a:rPr lang="en-US" sz="1050" b="0" i="0" u="none" strike="noStrike" cap="none" dirty="0" smtClean="0">
                <a:solidFill>
                  <a:schemeClr val="dk1"/>
                </a:solidFill>
                <a:latin typeface="Arial"/>
                <a:ea typeface="Calibri"/>
                <a:cs typeface="Calibri"/>
                <a:sym typeface="Calibri"/>
              </a:rPr>
              <a:t> = Aerosol</a:t>
            </a:r>
          </a:p>
          <a:p>
            <a:pPr marL="0" lvl="0" indent="0" algn="l" rtl="0">
              <a:spcBef>
                <a:spcPts val="0"/>
              </a:spcBef>
              <a:spcAft>
                <a:spcPts val="0"/>
              </a:spcAft>
              <a:buClr>
                <a:schemeClr val="dk1"/>
              </a:buClr>
              <a:buFont typeface="Arial"/>
              <a:buNone/>
            </a:pPr>
            <a:endParaRPr lang="en-US" sz="105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050" b="0" i="0" u="none" strike="noStrike" cap="none" dirty="0" smtClean="0">
                <a:solidFill>
                  <a:schemeClr val="dk1"/>
                </a:solidFill>
                <a:latin typeface="Arial"/>
                <a:ea typeface="Calibri"/>
                <a:cs typeface="Calibri"/>
                <a:sym typeface="Calibri"/>
              </a:rPr>
              <a:t>Chemicals in E-Cigarettes - More than 80 chemical ingredients (or </a:t>
            </a:r>
            <a:r>
              <a:rPr lang="en-US" sz="1050" b="1" i="0" u="none" strike="noStrike" cap="none" dirty="0" smtClean="0">
                <a:solidFill>
                  <a:schemeClr val="dk1"/>
                </a:solidFill>
                <a:latin typeface="Arial"/>
                <a:ea typeface="Calibri"/>
                <a:cs typeface="Calibri"/>
                <a:sym typeface="Calibri"/>
              </a:rPr>
              <a:t>compounds</a:t>
            </a:r>
            <a:r>
              <a:rPr lang="en-US" sz="1050" b="0" i="0" u="none" strike="noStrike" cap="none" dirty="0" smtClean="0">
                <a:solidFill>
                  <a:schemeClr val="dk1"/>
                </a:solidFill>
                <a:latin typeface="Arial"/>
                <a:ea typeface="Calibri"/>
                <a:cs typeface="Calibri"/>
                <a:sym typeface="Calibri"/>
              </a:rPr>
              <a:t>) have been found in e-cigarettes such as:</a:t>
            </a:r>
            <a:endParaRPr lang="en-US" sz="12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Nicotine</a:t>
            </a:r>
          </a:p>
          <a:p>
            <a:pPr marL="171450" lvl="0"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Metals: </a:t>
            </a:r>
            <a:r>
              <a:rPr lang="en-US" sz="1100" b="0" i="0" u="none" strike="noStrike" cap="none" dirty="0" smtClean="0">
                <a:solidFill>
                  <a:schemeClr val="dk1"/>
                </a:solidFill>
                <a:latin typeface="Arial"/>
                <a:ea typeface="Calibri"/>
                <a:cs typeface="Calibri"/>
                <a:sym typeface="Calibri"/>
              </a:rPr>
              <a:t>Lead, chromium, nickel, tin, copper, </a:t>
            </a:r>
            <a:r>
              <a:rPr lang="en-US" sz="1100" b="0" i="0" u="none" strike="noStrike" cap="none" dirty="0" err="1" smtClean="0">
                <a:solidFill>
                  <a:schemeClr val="dk1"/>
                </a:solidFill>
                <a:latin typeface="Arial"/>
                <a:ea typeface="Calibri"/>
                <a:cs typeface="Calibri"/>
                <a:sym typeface="Calibri"/>
              </a:rPr>
              <a:t>aluminium</a:t>
            </a:r>
            <a:r>
              <a:rPr lang="en-US" sz="1100" b="0" i="0" u="none" strike="noStrike" cap="none" dirty="0" smtClean="0">
                <a:solidFill>
                  <a:schemeClr val="dk1"/>
                </a:solidFill>
                <a:latin typeface="Arial"/>
                <a:ea typeface="Calibri"/>
                <a:cs typeface="Calibri"/>
                <a:sym typeface="Calibri"/>
              </a:rPr>
              <a:t>, and mercury have been detected and can have a variety of adverse health effects including brain damage and cancer</a:t>
            </a:r>
            <a:endParaRPr lang="en-US" sz="14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100"/>
              <a:buChar char="•"/>
            </a:pPr>
            <a:r>
              <a:rPr lang="en-US" sz="1100" b="1" i="0" u="none" strike="noStrike" cap="none" dirty="0" err="1" smtClean="0">
                <a:solidFill>
                  <a:schemeClr val="dk1"/>
                </a:solidFill>
                <a:latin typeface="Arial"/>
                <a:ea typeface="Calibri"/>
                <a:cs typeface="Calibri"/>
                <a:sym typeface="Calibri"/>
              </a:rPr>
              <a:t>Flavourings</a:t>
            </a:r>
            <a:r>
              <a:rPr lang="en-US" sz="1100" b="1" i="0" u="none" strike="noStrike" cap="none" dirty="0" smtClean="0">
                <a:solidFill>
                  <a:schemeClr val="dk1"/>
                </a:solidFill>
                <a:latin typeface="Arial"/>
                <a:ea typeface="Calibri"/>
                <a:cs typeface="Calibri"/>
                <a:sym typeface="Calibri"/>
              </a:rPr>
              <a:t>: </a:t>
            </a:r>
            <a:r>
              <a:rPr lang="en-US" sz="1100" b="0" i="0" u="none" strike="noStrike" cap="none" dirty="0" smtClean="0">
                <a:solidFill>
                  <a:schemeClr val="dk1"/>
                </a:solidFill>
                <a:latin typeface="Arial"/>
                <a:ea typeface="Calibri"/>
                <a:cs typeface="Calibri"/>
                <a:sym typeface="Calibri"/>
              </a:rPr>
              <a:t>Linked</a:t>
            </a:r>
            <a:r>
              <a:rPr lang="en-US" sz="1100" b="0" i="0" u="none" strike="noStrike" cap="none" baseline="0" dirty="0" smtClean="0">
                <a:solidFill>
                  <a:schemeClr val="dk1"/>
                </a:solidFill>
                <a:latin typeface="Arial"/>
                <a:ea typeface="Calibri"/>
                <a:cs typeface="Calibri"/>
                <a:sym typeface="Calibri"/>
              </a:rPr>
              <a:t> to serious lung disease - </a:t>
            </a:r>
            <a:r>
              <a:rPr lang="en-US" sz="1100" b="0" i="0" u="none" strike="noStrike" cap="none" dirty="0" err="1" smtClean="0">
                <a:solidFill>
                  <a:schemeClr val="dk1"/>
                </a:solidFill>
                <a:latin typeface="Arial"/>
                <a:ea typeface="Calibri"/>
                <a:cs typeface="Calibri"/>
                <a:sym typeface="Calibri"/>
              </a:rPr>
              <a:t>Diacetyl</a:t>
            </a:r>
            <a:r>
              <a:rPr lang="en-US" sz="1100" b="0" i="0" u="none" strike="noStrike" cap="none" dirty="0" smtClean="0">
                <a:solidFill>
                  <a:schemeClr val="dk1"/>
                </a:solidFill>
                <a:latin typeface="Arial"/>
                <a:ea typeface="Calibri"/>
                <a:cs typeface="Calibri"/>
                <a:sym typeface="Calibri"/>
              </a:rPr>
              <a:t> and acetyl </a:t>
            </a:r>
            <a:r>
              <a:rPr lang="en-US" sz="1100" b="0" i="0" u="none" strike="noStrike" cap="none" dirty="0" err="1" smtClean="0">
                <a:solidFill>
                  <a:schemeClr val="dk1"/>
                </a:solidFill>
                <a:latin typeface="Arial"/>
                <a:ea typeface="Calibri"/>
                <a:cs typeface="Calibri"/>
                <a:sym typeface="Calibri"/>
              </a:rPr>
              <a:t>propionyl</a:t>
            </a:r>
            <a:r>
              <a:rPr lang="en-US" sz="1100" b="0" i="0" u="none" strike="noStrike" cap="none" dirty="0" smtClean="0">
                <a:solidFill>
                  <a:schemeClr val="dk1"/>
                </a:solidFill>
                <a:latin typeface="Arial"/>
                <a:ea typeface="Calibri"/>
                <a:cs typeface="Calibri"/>
                <a:sym typeface="Calibri"/>
              </a:rPr>
              <a:t> which are associated with respiratory disease when inhaled (</a:t>
            </a:r>
            <a:r>
              <a:rPr lang="en-US" sz="1100" b="0" i="0" u="none" strike="noStrike" cap="none" dirty="0" err="1" smtClean="0">
                <a:solidFill>
                  <a:schemeClr val="dk1"/>
                </a:solidFill>
                <a:latin typeface="Arial"/>
                <a:ea typeface="Calibri"/>
                <a:cs typeface="Calibri"/>
                <a:sym typeface="Calibri"/>
              </a:rPr>
              <a:t>ie</a:t>
            </a:r>
            <a:r>
              <a:rPr lang="en-US" sz="1100" b="0" i="0" u="none" strike="noStrike" cap="none" dirty="0" smtClean="0">
                <a:solidFill>
                  <a:schemeClr val="dk1"/>
                </a:solidFill>
                <a:latin typeface="Arial"/>
                <a:ea typeface="Calibri"/>
                <a:cs typeface="Calibri"/>
                <a:sym typeface="Calibri"/>
              </a:rPr>
              <a:t>. popcorn lung)</a:t>
            </a: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1" i="0" u="none" strike="noStrike" cap="none" dirty="0" smtClean="0">
                <a:solidFill>
                  <a:schemeClr val="dk1"/>
                </a:solidFill>
                <a:latin typeface="Arial"/>
                <a:ea typeface="Calibri"/>
                <a:cs typeface="Calibri"/>
                <a:sym typeface="Calibri"/>
              </a:rPr>
              <a:t>Ultrafine Particles:</a:t>
            </a:r>
            <a:r>
              <a:rPr lang="en-US" sz="1100" b="0" i="0" u="none" strike="noStrike" cap="none" dirty="0" smtClean="0">
                <a:solidFill>
                  <a:schemeClr val="dk1"/>
                </a:solidFill>
                <a:latin typeface="Arial"/>
                <a:ea typeface="Calibri"/>
                <a:cs typeface="Calibri"/>
                <a:sym typeface="Calibri"/>
              </a:rPr>
              <a:t> Inhaled</a:t>
            </a:r>
            <a:r>
              <a:rPr lang="en-US" sz="1100" b="0" i="0" u="none" strike="noStrike" cap="none" baseline="0" dirty="0" smtClean="0">
                <a:solidFill>
                  <a:schemeClr val="dk1"/>
                </a:solidFill>
                <a:latin typeface="Arial"/>
                <a:ea typeface="Calibri"/>
                <a:cs typeface="Calibri"/>
                <a:sym typeface="Calibri"/>
              </a:rPr>
              <a:t> deep into the lungs - </a:t>
            </a:r>
            <a:r>
              <a:rPr lang="en-US" sz="1100" b="0" i="0" u="none" strike="noStrike" cap="none" dirty="0" smtClean="0">
                <a:solidFill>
                  <a:schemeClr val="dk1"/>
                </a:solidFill>
                <a:latin typeface="Arial"/>
                <a:ea typeface="Calibri"/>
                <a:cs typeface="Calibri"/>
                <a:sym typeface="Calibri"/>
              </a:rPr>
              <a:t>Linked to an increased risk of heart disease, lung cancer and asthma attacks and interfere with lung function</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smtClean="0">
                <a:solidFill>
                  <a:schemeClr val="dk1"/>
                </a:solidFill>
                <a:latin typeface="Arial"/>
                <a:ea typeface="Calibri"/>
                <a:cs typeface="Calibri"/>
                <a:sym typeface="Calibri"/>
              </a:rPr>
              <a:t>Other</a:t>
            </a:r>
            <a:r>
              <a:rPr lang="en-US" sz="1100" b="0" i="0" u="none" strike="noStrike" cap="none" baseline="0" dirty="0" smtClean="0">
                <a:solidFill>
                  <a:schemeClr val="dk1"/>
                </a:solidFill>
                <a:latin typeface="Arial"/>
                <a:ea typeface="Calibri"/>
                <a:cs typeface="Calibri"/>
                <a:sym typeface="Calibri"/>
              </a:rPr>
              <a:t> chemicals </a:t>
            </a:r>
            <a:r>
              <a:rPr lang="en-US" sz="1100" b="1" i="0" u="none" strike="noStrike" cap="none" baseline="0" dirty="0" smtClean="0">
                <a:solidFill>
                  <a:schemeClr val="dk1"/>
                </a:solidFill>
                <a:latin typeface="Arial"/>
                <a:ea typeface="Calibri"/>
                <a:cs typeface="Calibri"/>
                <a:sym typeface="Calibri"/>
              </a:rPr>
              <a:t>(</a:t>
            </a:r>
            <a:r>
              <a:rPr lang="en-US" sz="1100" b="1" i="0" u="none" strike="noStrike" cap="none" baseline="0" dirty="0" smtClean="0">
                <a:solidFill>
                  <a:schemeClr val="dk1"/>
                </a:solidFill>
                <a:latin typeface="Arial"/>
                <a:cs typeface="Calibri"/>
                <a:sym typeface="Calibri"/>
              </a:rPr>
              <a:t>*could be discussed depending on your class profile – might be too high literacy*)</a:t>
            </a:r>
            <a:endParaRPr lang="en-US" sz="1100" b="0" i="0" u="none" strike="noStrike" cap="none" dirty="0" smtClean="0">
              <a:solidFill>
                <a:schemeClr val="dk1"/>
              </a:solidFill>
              <a:latin typeface="Arial"/>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1" i="0" u="none" strike="noStrike" cap="none" dirty="0" smtClean="0">
                <a:solidFill>
                  <a:schemeClr val="dk1"/>
                </a:solidFill>
                <a:latin typeface="Arial"/>
                <a:ea typeface="Calibri"/>
                <a:cs typeface="Calibri"/>
                <a:sym typeface="Calibri"/>
              </a:rPr>
              <a:t>Cancer-causing</a:t>
            </a:r>
            <a:r>
              <a:rPr lang="en-US" sz="1100" b="1" i="0" u="none" strike="noStrike" cap="none" baseline="0" dirty="0" smtClean="0">
                <a:solidFill>
                  <a:schemeClr val="dk1"/>
                </a:solidFill>
                <a:latin typeface="Arial"/>
                <a:ea typeface="Calibri"/>
                <a:cs typeface="Calibri"/>
                <a:sym typeface="Calibri"/>
              </a:rPr>
              <a:t> chemicals </a:t>
            </a:r>
          </a:p>
          <a:p>
            <a:pPr marL="628650" marR="0" lvl="1" indent="-171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1" i="0" u="none" strike="noStrike" cap="none" dirty="0" smtClean="0">
                <a:solidFill>
                  <a:schemeClr val="dk1"/>
                </a:solidFill>
                <a:latin typeface="Arial"/>
                <a:ea typeface="Calibri"/>
                <a:cs typeface="Calibri"/>
                <a:sym typeface="Calibri"/>
              </a:rPr>
              <a:t>Tobacco-specific nitrosamines (</a:t>
            </a:r>
            <a:r>
              <a:rPr lang="en-US" sz="1100" b="1" i="0" u="none" strike="noStrike" cap="none" dirty="0" err="1" smtClean="0">
                <a:solidFill>
                  <a:schemeClr val="dk1"/>
                </a:solidFill>
                <a:latin typeface="Arial"/>
                <a:ea typeface="Calibri"/>
                <a:cs typeface="Calibri"/>
                <a:sym typeface="Calibri"/>
              </a:rPr>
              <a:t>TSNAs</a:t>
            </a:r>
            <a:r>
              <a:rPr lang="en-US" sz="1100" b="1" i="0" u="none" strike="noStrike" cap="none" dirty="0" smtClean="0">
                <a:solidFill>
                  <a:schemeClr val="dk1"/>
                </a:solidFill>
                <a:latin typeface="Arial"/>
                <a:ea typeface="Calibri"/>
                <a:cs typeface="Calibri"/>
                <a:sym typeface="Calibri"/>
              </a:rPr>
              <a:t>):</a:t>
            </a:r>
            <a:r>
              <a:rPr lang="en-US" sz="1100" b="0" i="0" u="none" strike="noStrike" cap="none" dirty="0" smtClean="0">
                <a:solidFill>
                  <a:schemeClr val="dk1"/>
                </a:solidFill>
                <a:latin typeface="Arial"/>
                <a:ea typeface="Calibri"/>
                <a:cs typeface="Calibri"/>
                <a:sym typeface="Calibri"/>
              </a:rPr>
              <a:t> Also found in cigarettes and are carcinogenic</a:t>
            </a:r>
            <a:endParaRPr lang="en-US" sz="1400" b="0" i="0" u="none" strike="noStrike" cap="none" dirty="0" smtClean="0">
              <a:solidFill>
                <a:schemeClr val="dk1"/>
              </a:solidFill>
              <a:latin typeface="Arial"/>
              <a:ea typeface="Calibri"/>
              <a:cs typeface="Calibri"/>
              <a:sym typeface="Calibri"/>
            </a:endParaRPr>
          </a:p>
          <a:p>
            <a:pPr marL="628650" lvl="1"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Carbonyls: </a:t>
            </a:r>
            <a:r>
              <a:rPr lang="en-US" sz="1100" b="0" i="0" u="none" strike="noStrike" cap="none" dirty="0" smtClean="0">
                <a:solidFill>
                  <a:schemeClr val="dk1"/>
                </a:solidFill>
                <a:latin typeface="Arial"/>
                <a:ea typeface="Calibri"/>
                <a:cs typeface="Calibri"/>
                <a:sym typeface="Calibri"/>
              </a:rPr>
              <a:t>Contain formaldehyde, acetaldehyde, and </a:t>
            </a:r>
            <a:r>
              <a:rPr lang="en-US" sz="1100" b="0" i="0" u="none" strike="noStrike" cap="none" dirty="0" err="1" smtClean="0">
                <a:solidFill>
                  <a:schemeClr val="dk1"/>
                </a:solidFill>
                <a:latin typeface="Arial"/>
                <a:ea typeface="Calibri"/>
                <a:cs typeface="Calibri"/>
                <a:sym typeface="Calibri"/>
              </a:rPr>
              <a:t>acrolein</a:t>
            </a:r>
            <a:r>
              <a:rPr lang="en-US" sz="1100" b="0" i="0" u="none" strike="noStrike" cap="none" dirty="0" smtClean="0">
                <a:solidFill>
                  <a:schemeClr val="dk1"/>
                </a:solidFill>
                <a:latin typeface="Arial"/>
                <a:ea typeface="Calibri"/>
                <a:cs typeface="Calibri"/>
                <a:sym typeface="Calibri"/>
              </a:rPr>
              <a:t>, which are potential carcinogens</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100"/>
              <a:buNone/>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smtClean="0">
                <a:solidFill>
                  <a:schemeClr val="dk1"/>
                </a:solidFill>
                <a:latin typeface="Arial"/>
                <a:cs typeface="Calibri"/>
                <a:sym typeface="Calibri"/>
              </a:rPr>
              <a:t>Reference: American Lung Association.</a:t>
            </a:r>
            <a:r>
              <a:rPr lang="en-US" sz="1100" b="0" i="0" u="none" strike="noStrike" cap="none" baseline="0" dirty="0" smtClean="0">
                <a:solidFill>
                  <a:schemeClr val="dk1"/>
                </a:solidFill>
                <a:latin typeface="Arial"/>
                <a:cs typeface="Calibri"/>
                <a:sym typeface="Calibri"/>
              </a:rPr>
              <a:t> (2020, July 13). What’s in an E-Cigarette? https://www.lung.org/quit-smoking/e-cigarettes-vaping/whats-in-an-e-cigarette</a:t>
            </a:r>
            <a:endParaRPr lang="en-US" dirty="0" smtClean="0"/>
          </a:p>
          <a:p>
            <a:pPr marL="0" lvl="0" indent="0" algn="l" rtl="0">
              <a:spcBef>
                <a:spcPts val="0"/>
              </a:spcBef>
              <a:spcAft>
                <a:spcPts val="0"/>
              </a:spcAft>
              <a:buClr>
                <a:schemeClr val="dk1"/>
              </a:buClr>
              <a:buSzPts val="1100"/>
              <a:buNone/>
            </a:pP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2045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86688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74992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8d69a370a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8d69a370a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smtClean="0"/>
              <a:t>Answer: True</a:t>
            </a:r>
            <a:r>
              <a:rPr lang="en-US" sz="1200" baseline="0" dirty="0" smtClean="0"/>
              <a:t> – It is </a:t>
            </a:r>
            <a:r>
              <a:rPr lang="en-US" sz="1200" b="0" i="0" u="none" strike="noStrike" cap="none" baseline="0" dirty="0" smtClean="0">
                <a:solidFill>
                  <a:schemeClr val="dk1"/>
                </a:solidFill>
                <a:latin typeface="Arial"/>
                <a:ea typeface="Arial"/>
                <a:cs typeface="Calibri"/>
                <a:sym typeface="Calibri"/>
              </a:rPr>
              <a:t>a</a:t>
            </a:r>
            <a:r>
              <a:rPr lang="en-US" sz="1200" b="0" i="0" u="none" strike="noStrike" cap="none" dirty="0" smtClean="0">
                <a:solidFill>
                  <a:schemeClr val="dk1"/>
                </a:solidFill>
                <a:latin typeface="Arial"/>
                <a:ea typeface="Calibri"/>
                <a:cs typeface="Calibri"/>
                <a:sym typeface="Calibri"/>
              </a:rPr>
              <a:t> tool designed to help smokers stop smoking!</a:t>
            </a:r>
          </a:p>
          <a:p>
            <a:pPr marL="171450" lvl="0" indent="-9525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1" u="none" strike="noStrike" cap="none" dirty="0" smtClean="0">
                <a:solidFill>
                  <a:schemeClr val="dk1"/>
                </a:solidFill>
                <a:latin typeface="Arial"/>
                <a:ea typeface="Calibri"/>
                <a:cs typeface="Calibri"/>
                <a:sym typeface="Calibri"/>
              </a:rPr>
              <a:t>Can use for some student engagement during presentations.</a:t>
            </a:r>
            <a:endParaRPr lang="en-US" sz="12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200"/>
              <a:buFont typeface="Calibri"/>
              <a:buNone/>
            </a:pPr>
            <a:endParaRPr lang="en-US" sz="1200" b="0" i="1"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Arial"/>
                <a:ea typeface="Calibri"/>
                <a:cs typeface="Calibri"/>
                <a:sym typeface="Calibri"/>
              </a:rPr>
              <a:t>These devices were </a:t>
            </a:r>
            <a:r>
              <a:rPr lang="en-US" sz="1200" b="1" i="0" u="none" strike="noStrike" cap="none" dirty="0" smtClean="0">
                <a:solidFill>
                  <a:schemeClr val="dk1"/>
                </a:solidFill>
                <a:latin typeface="Arial"/>
                <a:ea typeface="Calibri"/>
                <a:cs typeface="Calibri"/>
                <a:sym typeface="Calibri"/>
              </a:rPr>
              <a:t>originally created as a smoking cessation aid </a:t>
            </a:r>
            <a:r>
              <a:rPr lang="en-US" sz="1200" b="0" i="0" u="none" strike="noStrike" cap="none" dirty="0" smtClean="0">
                <a:solidFill>
                  <a:schemeClr val="dk1"/>
                </a:solidFill>
                <a:latin typeface="Arial"/>
                <a:ea typeface="Calibri"/>
                <a:cs typeface="Calibri"/>
                <a:sym typeface="Calibri"/>
              </a:rPr>
              <a:t>(helps cigarette smokers stop smoking). They </a:t>
            </a:r>
            <a:r>
              <a:rPr lang="en-US" sz="1200" b="1" i="0" u="none" strike="noStrike" cap="none" dirty="0" smtClean="0">
                <a:solidFill>
                  <a:schemeClr val="dk1"/>
                </a:solidFill>
                <a:latin typeface="Arial"/>
                <a:ea typeface="Calibri"/>
                <a:cs typeface="Calibri"/>
                <a:sym typeface="Calibri"/>
              </a:rPr>
              <a:t>do not contain tobacco but often contains nicotine </a:t>
            </a:r>
            <a:r>
              <a:rPr lang="en-US" sz="1200" b="0" i="0" u="none" strike="noStrike" cap="none" dirty="0" smtClean="0">
                <a:solidFill>
                  <a:schemeClr val="dk1"/>
                </a:solidFill>
                <a:latin typeface="Arial"/>
                <a:ea typeface="Calibri"/>
                <a:cs typeface="Calibri"/>
                <a:sym typeface="Calibri"/>
              </a:rPr>
              <a:t>(addictive part found in a cigarette)</a:t>
            </a:r>
          </a:p>
          <a:p>
            <a:pPr marL="0" lvl="0" indent="0" algn="l" rtl="0">
              <a:spcBef>
                <a:spcPts val="0"/>
              </a:spcBef>
              <a:spcAft>
                <a:spcPts val="0"/>
              </a:spcAft>
              <a:buClr>
                <a:schemeClr val="dk1"/>
              </a:buClr>
              <a:buSzPts val="1200"/>
              <a:buFont typeface="Calibri"/>
              <a:buNone/>
            </a:pPr>
            <a:endParaRPr lang="en-US" sz="1200" b="0" i="0" u="none" strike="noStrike" cap="none" dirty="0" smtClean="0">
              <a:solidFill>
                <a:schemeClr val="dk1"/>
              </a:solidFill>
              <a:latin typeface="Arial"/>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1" i="0" u="none" strike="noStrike" cap="none" dirty="0" smtClean="0">
                <a:solidFill>
                  <a:schemeClr val="dk1"/>
                </a:solidFill>
                <a:latin typeface="Arial"/>
                <a:cs typeface="Calibri"/>
                <a:sym typeface="Calibri"/>
              </a:rPr>
              <a:t>Photo Reference</a:t>
            </a:r>
            <a:r>
              <a:rPr lang="en-US" sz="1200" b="0" i="0" u="none" strike="noStrike" cap="none" dirty="0" smtClean="0">
                <a:solidFill>
                  <a:schemeClr val="dk1"/>
                </a:solidFill>
                <a:latin typeface="Arial"/>
                <a:cs typeface="Calibri"/>
                <a:sym typeface="Calibri"/>
              </a:rPr>
              <a:t>:</a:t>
            </a:r>
            <a:r>
              <a:rPr lang="en-US" sz="1200" b="0" i="0" u="none" strike="noStrike" cap="none" baseline="0" dirty="0" smtClean="0">
                <a:solidFill>
                  <a:schemeClr val="dk1"/>
                </a:solidFill>
                <a:latin typeface="Arial"/>
                <a:cs typeface="Calibri"/>
                <a:sym typeface="Calibri"/>
              </a:rPr>
              <a:t> </a:t>
            </a:r>
            <a:r>
              <a:rPr lang="en-US" sz="1200" baseline="0" dirty="0" smtClean="0"/>
              <a:t>Centers for Disease Control and Prevention (CDC). (2021, September 20). About electronic cigarettes (e-cigarettes). https://www.cdc.gov/tobacco/basic_information/e-cigarettes/about-e-cigarettes.html </a:t>
            </a:r>
            <a:endParaRPr lang="en-US" sz="1200" dirty="0" smtClean="0"/>
          </a:p>
          <a:p>
            <a:pPr marL="0" lvl="0" indent="0" algn="l" rtl="0">
              <a:spcBef>
                <a:spcPts val="0"/>
              </a:spcBef>
              <a:spcAft>
                <a:spcPts val="0"/>
              </a:spcAft>
              <a:buClr>
                <a:schemeClr val="dk1"/>
              </a:buClr>
              <a:buSzPts val="1200"/>
              <a:buFont typeface="Calibri"/>
              <a:buNone/>
            </a:pPr>
            <a:endParaRPr lang="en-US" sz="1200" dirty="0" smtClean="0"/>
          </a:p>
          <a:p>
            <a:pPr marL="0" lvl="0" indent="0" algn="l" rtl="0">
              <a:spcBef>
                <a:spcPts val="0"/>
              </a:spcBef>
              <a:spcAft>
                <a:spcPts val="0"/>
              </a:spcAft>
              <a:buClr>
                <a:schemeClr val="dk1"/>
              </a:buClr>
              <a:buSzPts val="1200"/>
              <a:buFont typeface="Calibri"/>
              <a:buNone/>
            </a:pPr>
            <a:r>
              <a:rPr lang="en-US" sz="1200" b="1" dirty="0" smtClean="0"/>
              <a:t>Pink Circle with</a:t>
            </a:r>
            <a:r>
              <a:rPr lang="en-US" sz="1200" b="1" baseline="0" dirty="0" smtClean="0"/>
              <a:t> Question Mark – Image from </a:t>
            </a:r>
            <a:r>
              <a:rPr lang="en-US" sz="1200" b="1" baseline="0" dirty="0" err="1" smtClean="0"/>
              <a:t>Canva</a:t>
            </a:r>
            <a:endParaRPr lang="en-US" sz="1200"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8c4f5567a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8c4f5567a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cap="none" dirty="0" smtClean="0">
                <a:solidFill>
                  <a:schemeClr val="dk1"/>
                </a:solidFill>
                <a:latin typeface="Arial"/>
                <a:ea typeface="Calibri"/>
                <a:cs typeface="Calibri"/>
                <a:sym typeface="Calibri"/>
              </a:rPr>
              <a:t>Long Term Health Effects still unknown- more research coming out that e-cigs cause damage to the lungs and association with lead to various pulmonary diseases.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100" i="1" dirty="0" smtClean="0">
                <a:solidFill>
                  <a:schemeClr val="dk1"/>
                </a:solidFill>
              </a:rPr>
              <a:t>Unknown long term health effects</a:t>
            </a:r>
            <a:endParaRPr lang="en-US" sz="11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200"/>
              <a:buChar char="-"/>
            </a:pPr>
            <a:r>
              <a:rPr lang="en-US" sz="1100" i="1" dirty="0" smtClean="0">
                <a:solidFill>
                  <a:schemeClr val="dk1"/>
                </a:solidFill>
              </a:rPr>
              <a:t>Harmful chemicals</a:t>
            </a:r>
            <a:endParaRPr lang="en-US" sz="11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200"/>
              <a:buChar char="-"/>
            </a:pPr>
            <a:r>
              <a:rPr lang="en-US" sz="1100" i="1" dirty="0" smtClean="0">
                <a:solidFill>
                  <a:schemeClr val="dk1"/>
                </a:solidFill>
              </a:rPr>
              <a:t>Lung damage</a:t>
            </a:r>
          </a:p>
          <a:p>
            <a:pPr marL="171450" lvl="0" indent="-171450" algn="l" rtl="0">
              <a:spcBef>
                <a:spcPts val="0"/>
              </a:spcBef>
              <a:spcAft>
                <a:spcPts val="0"/>
              </a:spcAft>
              <a:buClr>
                <a:schemeClr val="dk1"/>
              </a:buClr>
              <a:buSzPts val="1200"/>
              <a:buChar char="-"/>
            </a:pPr>
            <a:r>
              <a:rPr lang="en-US" sz="1100" i="1" dirty="0" smtClean="0">
                <a:solidFill>
                  <a:schemeClr val="dk1"/>
                </a:solidFill>
              </a:rPr>
              <a:t>Addiction</a:t>
            </a:r>
            <a:endParaRPr lang="en-US" sz="1100" b="0" i="0" u="none" strike="noStrike" cap="none" dirty="0" smtClean="0">
              <a:solidFill>
                <a:schemeClr val="dk1"/>
              </a:solidFill>
              <a:latin typeface="Arial"/>
              <a:cs typeface="Calibri"/>
              <a:sym typeface="Calibri"/>
            </a:endParaRPr>
          </a:p>
          <a:p>
            <a:pPr marL="171450" lvl="0" indent="-171450" algn="l" rtl="0">
              <a:spcBef>
                <a:spcPts val="0"/>
              </a:spcBef>
              <a:spcAft>
                <a:spcPts val="0"/>
              </a:spcAft>
              <a:buClr>
                <a:schemeClr val="dk1"/>
              </a:buClr>
              <a:buSzPts val="1200"/>
              <a:buChar char="-"/>
            </a:pPr>
            <a:r>
              <a:rPr lang="en-US" sz="1100" i="1" dirty="0" smtClean="0">
                <a:solidFill>
                  <a:schemeClr val="dk1"/>
                </a:solidFill>
              </a:rPr>
              <a:t>Affecting brain development</a:t>
            </a:r>
            <a:endParaRPr lang="en-CA" sz="1100" b="0" i="0" u="none" strike="noStrike" cap="none" dirty="0" smtClean="0">
              <a:solidFill>
                <a:srgbClr val="000000"/>
              </a:solidFill>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u="none" strike="noStrike" cap="none"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u="none" strike="noStrike" cap="none" dirty="0" smtClean="0">
                <a:solidFill>
                  <a:srgbClr val="000000"/>
                </a:solidFill>
                <a:latin typeface="Arial"/>
                <a:cs typeface="Arial"/>
                <a:sym typeface="Arial"/>
              </a:rPr>
              <a:t>Reference: </a:t>
            </a:r>
            <a:r>
              <a:rPr lang="en-US" sz="1100" baseline="0" dirty="0" smtClean="0"/>
              <a:t>Centers for Disease Control and Prevention (CDC). (2021, September 20). About electronic cigarettes (e-cigarettes). https://www.cdc.gov/tobacco/basic_information/e-cigarettes/about-e-cigarettes.html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smtClean="0"/>
              <a:t>Image from </a:t>
            </a:r>
            <a:r>
              <a:rPr lang="en-US" sz="1100" b="1" baseline="0" dirty="0" err="1" smtClean="0"/>
              <a:t>Canva</a:t>
            </a: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u="none" strike="noStrike" cap="none" dirty="0" smtClean="0">
              <a:solidFill>
                <a:srgbClr val="000000"/>
              </a:solidFill>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d05d1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d05d1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 from </a:t>
            </a:r>
            <a:r>
              <a:rPr lang="en-CA" b="1" dirty="0" err="1" smtClean="0"/>
              <a:t>Canva</a:t>
            </a:r>
            <a:endParaRPr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dk1"/>
                </a:solidFill>
                <a:latin typeface="+mn-lt"/>
                <a:ea typeface="Calibri"/>
                <a:cs typeface="Calibri"/>
                <a:sym typeface="Calibri"/>
              </a:rPr>
              <a:t>Ask: What</a:t>
            </a:r>
            <a:r>
              <a:rPr lang="en-US" sz="1200" i="1" baseline="0" dirty="0" smtClean="0">
                <a:solidFill>
                  <a:schemeClr val="dk1"/>
                </a:solidFill>
                <a:latin typeface="+mn-lt"/>
                <a:ea typeface="Calibri"/>
                <a:cs typeface="Calibri"/>
                <a:sym typeface="Calibri"/>
              </a:rPr>
              <a:t> is an addiction? </a:t>
            </a:r>
            <a:endParaRPr lang="en-US" sz="1200" i="1" dirty="0" smtClean="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mn-lt"/>
                <a:ea typeface="Calibri"/>
                <a:cs typeface="Calibri"/>
                <a:sym typeface="Calibri"/>
              </a:rPr>
              <a:t>Long-term vaping may result in addiction but evidence of how addictive they are is not yet available.</a:t>
            </a:r>
            <a:endParaRPr lang="en-CA" sz="1100" dirty="0" smtClean="0">
              <a:solidFill>
                <a:srgbClr val="000000"/>
              </a:solidFill>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
        <p:nvSpPr>
          <p:cNvPr id="4" name="Slide Number Placeholder 3"/>
          <p:cNvSpPr>
            <a:spLocks noGrp="1"/>
          </p:cNvSpPr>
          <p:nvPr>
            <p:ph type="sldNum" sz="quarter" idx="10"/>
          </p:nvPr>
        </p:nvSpPr>
        <p:spPr/>
        <p:txBody>
          <a:bodyPr/>
          <a:lstStyle/>
          <a:p>
            <a:fld id="{4BE0CA1B-9F37-41C3-BBF1-E0DDA9C1741A}" type="slidenum">
              <a:rPr lang="en-CA" smtClean="0"/>
              <a:t>20</a:t>
            </a:fld>
            <a:endParaRPr lang="en-CA"/>
          </a:p>
        </p:txBody>
      </p:sp>
    </p:spTree>
    <p:extLst>
      <p:ext uri="{BB962C8B-B14F-4D97-AF65-F5344CB8AC3E}">
        <p14:creationId xmlns:p14="http://schemas.microsoft.com/office/powerpoint/2010/main" val="151420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8c4f5567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8c4f5567a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chemeClr val="dk1"/>
                </a:solidFill>
                <a:latin typeface="Arial"/>
                <a:ea typeface="Calibri"/>
                <a:cs typeface="Calibri"/>
                <a:sym typeface="Calibri"/>
              </a:rPr>
              <a:t>What are our lungs for? </a:t>
            </a:r>
            <a:r>
              <a:rPr lang="en-US" sz="1100" b="0" i="0" u="none" strike="noStrike" cap="none" dirty="0" smtClean="0">
                <a:solidFill>
                  <a:schemeClr val="dk1"/>
                </a:solidFill>
                <a:latin typeface="Arial"/>
                <a:ea typeface="Calibri"/>
                <a:cs typeface="Calibri"/>
                <a:sym typeface="Wingdings" panose="05000000000000000000" pitchFamily="2" charset="2"/>
              </a:rPr>
              <a:t> </a:t>
            </a:r>
            <a:r>
              <a:rPr lang="en-US" sz="1100" b="0" i="0" u="none" strike="noStrike" cap="none" dirty="0" smtClean="0">
                <a:solidFill>
                  <a:schemeClr val="dk1"/>
                </a:solidFill>
                <a:latin typeface="Arial"/>
                <a:ea typeface="Calibri"/>
                <a:cs typeface="Calibri"/>
                <a:sym typeface="Calibri"/>
              </a:rPr>
              <a:t>Breathing!! A very important process, it’s so important that we do it automatically without thinking (autonomic nervous system)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chemeClr val="dk1"/>
              </a:solidFill>
              <a:latin typeface="Arial"/>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Youth and young adults brains are still developing into the early to mid-20s, until about the age of 25 </a:t>
            </a:r>
            <a:r>
              <a:rPr lang="en-CA" baseline="0" dirty="0" smtClean="0">
                <a:sym typeface="Wingdings" panose="05000000000000000000" pitchFamily="2" charset="2"/>
              </a:rPr>
              <a:t> Nicotine can harm adolescent and young adults brain development.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Long-term</a:t>
            </a:r>
            <a:r>
              <a:rPr lang="en-CA" baseline="0" dirty="0" smtClean="0"/>
              <a:t> vaping results in addiction, but there is not evidence about how addicting vaping is…</a:t>
            </a:r>
          </a:p>
          <a:p>
            <a:pPr marL="0" lvl="0" indent="0" algn="l" rtl="0">
              <a:spcBef>
                <a:spcPts val="0"/>
              </a:spcBef>
              <a:spcAft>
                <a:spcPts val="0"/>
              </a:spcAft>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lang="en-CA" baseline="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8d69a370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8d69a370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Knowing</a:t>
            </a:r>
            <a:r>
              <a:rPr lang="en-US" sz="1100" b="1" i="0" u="none" strike="noStrike" cap="none" baseline="0" dirty="0" smtClean="0">
                <a:solidFill>
                  <a:schemeClr val="dk1"/>
                </a:solidFill>
                <a:latin typeface="Arial"/>
                <a:ea typeface="Calibri"/>
                <a:cs typeface="Calibri"/>
                <a:sym typeface="Calibri"/>
              </a:rPr>
              <a:t> that vaping products are unsafe, why do you think people, specifically youth (adolescents, children, young adults), try them </a:t>
            </a:r>
            <a:r>
              <a:rPr lang="en-US" sz="1100" b="1" i="0" u="sng" strike="noStrike" cap="none" baseline="0" dirty="0" smtClean="0">
                <a:solidFill>
                  <a:schemeClr val="dk1"/>
                </a:solidFill>
                <a:latin typeface="Arial"/>
                <a:ea typeface="Calibri"/>
                <a:cs typeface="Calibri"/>
                <a:sym typeface="Calibri"/>
              </a:rPr>
              <a:t>OR</a:t>
            </a:r>
            <a:r>
              <a:rPr lang="en-US" sz="1100" b="1" i="0" u="none" strike="noStrike" cap="none" baseline="0" dirty="0" smtClean="0">
                <a:solidFill>
                  <a:schemeClr val="dk1"/>
                </a:solidFill>
                <a:latin typeface="Arial"/>
                <a:ea typeface="Calibri"/>
                <a:cs typeface="Calibri"/>
                <a:sym typeface="Calibri"/>
              </a:rPr>
              <a:t> continue to use them?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CA" b="1" baseline="0" dirty="0" smtClean="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CA" b="1" baseline="0" dirty="0" smtClean="0"/>
              <a:t>Choose to Use </a:t>
            </a:r>
            <a:r>
              <a:rPr lang="en-CA" b="1" baseline="0" dirty="0" smtClean="0">
                <a:sym typeface="Wingdings" panose="05000000000000000000" pitchFamily="2" charset="2"/>
              </a:rPr>
              <a:t> </a:t>
            </a:r>
            <a:r>
              <a:rPr lang="en-CA" b="0" baseline="0" dirty="0" smtClean="0">
                <a:sym typeface="Wingdings" panose="05000000000000000000" pitchFamily="2" charset="2"/>
              </a:rPr>
              <a:t>Influences (i.e., social media, peers); Pressures</a:t>
            </a: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Continued</a:t>
            </a:r>
            <a:r>
              <a:rPr lang="en-US" sz="1100" b="1" i="0" u="none" strike="noStrike" cap="none" baseline="0" dirty="0" smtClean="0">
                <a:solidFill>
                  <a:schemeClr val="dk1"/>
                </a:solidFill>
                <a:latin typeface="Arial"/>
                <a:ea typeface="Calibri"/>
                <a:cs typeface="Calibri"/>
                <a:sym typeface="Calibri"/>
              </a:rPr>
              <a:t> Use </a:t>
            </a:r>
            <a:r>
              <a:rPr lang="en-US" sz="1100" b="1" i="0" u="none" strike="noStrike" cap="none" baseline="0" dirty="0" smtClean="0">
                <a:solidFill>
                  <a:schemeClr val="dk1"/>
                </a:solidFill>
                <a:latin typeface="Arial"/>
                <a:ea typeface="Calibri"/>
                <a:cs typeface="Calibri"/>
                <a:sym typeface="Wingdings" panose="05000000000000000000" pitchFamily="2" charset="2"/>
              </a:rPr>
              <a:t> </a:t>
            </a:r>
            <a:r>
              <a:rPr lang="en-US" sz="1100" b="0" i="0" u="none" strike="noStrike" cap="none" dirty="0" smtClean="0">
                <a:solidFill>
                  <a:schemeClr val="dk1"/>
                </a:solidFill>
                <a:latin typeface="Arial"/>
                <a:ea typeface="Calibri"/>
                <a:cs typeface="Calibri"/>
                <a:sym typeface="Calibri"/>
              </a:rPr>
              <a:t>Many e-cigarettes and vaping devices that use e-juices contain NICOTINE,</a:t>
            </a:r>
            <a:r>
              <a:rPr lang="en-US" sz="1100" b="0" i="0" u="none" strike="noStrike" cap="none" baseline="0" dirty="0" smtClean="0">
                <a:solidFill>
                  <a:schemeClr val="dk1"/>
                </a:solidFill>
                <a:latin typeface="Arial"/>
                <a:ea typeface="Calibri"/>
                <a:cs typeface="Calibri"/>
                <a:sym typeface="Calibri"/>
              </a:rPr>
              <a:t> which </a:t>
            </a:r>
            <a:r>
              <a:rPr lang="en-US" sz="1100" b="0" i="0" u="none" strike="noStrike" cap="none" dirty="0" smtClean="0">
                <a:solidFill>
                  <a:schemeClr val="dk1"/>
                </a:solidFill>
                <a:latin typeface="Arial"/>
                <a:ea typeface="Calibri"/>
                <a:cs typeface="Calibri"/>
                <a:sym typeface="Calibri"/>
              </a:rPr>
              <a:t>is a highly addictive drug.</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8d69a370a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8d69a370a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cap="none" dirty="0" smtClean="0">
                <a:solidFill>
                  <a:srgbClr val="000000"/>
                </a:solidFill>
                <a:effectLst/>
                <a:latin typeface="Arial"/>
                <a:ea typeface="Arial"/>
                <a:cs typeface="Arial"/>
                <a:sym typeface="Arial"/>
              </a:rPr>
              <a:t>Video link: </a:t>
            </a:r>
            <a:r>
              <a:rPr lang="en-CA" dirty="0" smtClean="0">
                <a:hlinkClick r:id="rId3"/>
              </a:rPr>
              <a:t>https://www.youtube.com/watch?app=desktop&amp;v=MfQ6pKVkkl4</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Also hyperlinked in the title. To</a:t>
            </a:r>
            <a:r>
              <a:rPr lang="en-US" sz="1100" b="0" i="0" u="none" strike="noStrike" cap="none" baseline="0" dirty="0" smtClean="0">
                <a:solidFill>
                  <a:srgbClr val="000000"/>
                </a:solidFill>
                <a:effectLst/>
                <a:latin typeface="Arial"/>
                <a:ea typeface="Arial"/>
                <a:cs typeface="Arial"/>
                <a:sym typeface="Arial"/>
              </a:rPr>
              <a:t> access the video, click play on the video (make sure to be in present mode or the video won’t work) </a:t>
            </a:r>
          </a:p>
          <a:p>
            <a:pPr marL="158750" indent="0" rtl="0">
              <a:buNone/>
            </a:pPr>
            <a:endParaRPr lang="en-US" sz="1100" b="0" i="0" u="none" strike="noStrike" cap="none" baseline="0" dirty="0" smtClean="0">
              <a:solidFill>
                <a:srgbClr val="000000"/>
              </a:solidFill>
              <a:effectLst/>
              <a:latin typeface="Arial"/>
              <a:ea typeface="Arial"/>
              <a:cs typeface="Arial"/>
              <a:sym typeface="Arial"/>
            </a:endParaRPr>
          </a:p>
          <a:p>
            <a:pPr marL="158750" indent="0" rtl="0">
              <a:buNone/>
            </a:pPr>
            <a:r>
              <a:rPr lang="en-US" sz="1100" b="1" i="0" u="none" strike="noStrike" cap="none" baseline="0" dirty="0" smtClean="0">
                <a:solidFill>
                  <a:srgbClr val="000000"/>
                </a:solidFill>
                <a:effectLst/>
                <a:latin typeface="Arial"/>
                <a:ea typeface="Arial"/>
                <a:cs typeface="Arial"/>
                <a:sym typeface="Arial"/>
              </a:rPr>
              <a:t>Image from </a:t>
            </a:r>
            <a:r>
              <a:rPr lang="en-US" sz="1100" b="1" i="0" u="none" strike="noStrike" cap="none" baseline="0" dirty="0" err="1" smtClean="0">
                <a:solidFill>
                  <a:srgbClr val="000000"/>
                </a:solidFill>
                <a:effectLst/>
                <a:latin typeface="Arial"/>
                <a:ea typeface="Arial"/>
                <a:cs typeface="Arial"/>
                <a:sym typeface="Arial"/>
              </a:rPr>
              <a:t>Canva</a:t>
            </a:r>
            <a:endParaRPr lang="en-US" sz="1100" b="1" i="0" u="none" strike="noStrike" cap="none" baseline="0"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75965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8d69a370a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8d69a370a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1" i="0" u="none" strike="noStrike" cap="none" dirty="0" smtClean="0">
                <a:solidFill>
                  <a:schemeClr val="dk1"/>
                </a:solidFill>
                <a:latin typeface="Arial"/>
                <a:ea typeface="Calibri"/>
                <a:cs typeface="Calibri"/>
                <a:sym typeface="Calibri"/>
              </a:rPr>
              <a:t>What can you say to someone if they ask you to try vaping?</a:t>
            </a:r>
            <a:r>
              <a:rPr lang="en-US" sz="1100" b="1" i="0" u="none" strike="noStrike" cap="none" baseline="0" dirty="0" smtClean="0">
                <a:solidFill>
                  <a:schemeClr val="dk1"/>
                </a:solidFill>
                <a:latin typeface="Arial"/>
                <a:ea typeface="Calibri"/>
                <a:cs typeface="Calibri"/>
                <a:sym typeface="Calibri"/>
              </a:rPr>
              <a:t> With a partner or a group, think of ideas on how to make correct and smart decisions and share with the class. </a:t>
            </a: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CA" i="1"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CA" i="1" dirty="0" smtClean="0"/>
              <a:t>Teacher Prompt: </a:t>
            </a:r>
            <a:r>
              <a:rPr lang="en-CA" i="0" dirty="0" smtClean="0"/>
              <a:t>Help</a:t>
            </a:r>
            <a:r>
              <a:rPr lang="en-CA" i="0" baseline="0" dirty="0" smtClean="0"/>
              <a:t> encourage students to think of and identify r</a:t>
            </a:r>
            <a:r>
              <a:rPr lang="en-CA" i="0" dirty="0" smtClean="0"/>
              <a:t>efusal</a:t>
            </a:r>
            <a:r>
              <a:rPr lang="en-CA" i="0" baseline="0" dirty="0" smtClean="0"/>
              <a:t> strategies and decision-making skills…</a:t>
            </a:r>
            <a:endParaRPr lang="en-CA" i="1"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100" b="0" i="0" u="none" strike="noStrike" cap="none" dirty="0" smtClean="0">
              <a:solidFill>
                <a:schemeClr val="dk1"/>
              </a:solidFill>
              <a:latin typeface="Arial"/>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chemeClr val="dk1"/>
              </a:buClr>
              <a:buSzPts val="1200"/>
              <a:buFont typeface="Arial"/>
              <a:buAutoNum type="arabicPeriod"/>
              <a:tabLst/>
              <a:defRPr/>
            </a:pPr>
            <a:r>
              <a:rPr lang="en-US" sz="1100" b="0" i="0" u="none" strike="noStrike" cap="none" dirty="0" smtClean="0">
                <a:solidFill>
                  <a:schemeClr val="dk1"/>
                </a:solidFill>
                <a:latin typeface="Arial"/>
                <a:ea typeface="Calibri"/>
                <a:cs typeface="Calibri"/>
                <a:sym typeface="Calibri"/>
              </a:rPr>
              <a:t>Teach students that </a:t>
            </a:r>
            <a:r>
              <a:rPr lang="en-US" sz="1100" b="0" i="0" u="none" strike="noStrike" cap="none" dirty="0" smtClean="0">
                <a:solidFill>
                  <a:srgbClr val="262626"/>
                </a:solidFill>
                <a:latin typeface="Arial"/>
                <a:ea typeface="Calibri"/>
                <a:cs typeface="Calibri"/>
                <a:sym typeface="Calibri"/>
              </a:rPr>
              <a:t>Smoking tobacco, cannabis and vaping products is </a:t>
            </a:r>
            <a:r>
              <a:rPr lang="en-US" sz="1100" b="1" i="0" u="none" strike="noStrike" cap="none" dirty="0" smtClean="0">
                <a:solidFill>
                  <a:srgbClr val="262626"/>
                </a:solidFill>
                <a:latin typeface="Arial"/>
                <a:ea typeface="Calibri"/>
                <a:cs typeface="Calibri"/>
                <a:sym typeface="Calibri"/>
              </a:rPr>
              <a:t>not allowed</a:t>
            </a:r>
            <a:r>
              <a:rPr lang="en-US" sz="1100" b="0" i="0" u="none" strike="noStrike" cap="none" dirty="0" smtClean="0">
                <a:solidFill>
                  <a:srgbClr val="262626"/>
                </a:solidFill>
                <a:latin typeface="Arial"/>
                <a:ea typeface="Calibri"/>
                <a:cs typeface="Calibri"/>
                <a:sym typeface="Calibri"/>
              </a:rPr>
              <a:t> in various public spaces</a:t>
            </a:r>
            <a:r>
              <a:rPr lang="en-US" sz="1100" b="0" i="0" u="none" strike="noStrike" cap="none" baseline="0" dirty="0" smtClean="0">
                <a:solidFill>
                  <a:srgbClr val="262626"/>
                </a:solidFill>
                <a:latin typeface="Arial"/>
                <a:ea typeface="Calibri"/>
                <a:cs typeface="Calibri"/>
                <a:sym typeface="Calibri"/>
              </a:rPr>
              <a:t> like playgrounds/parks.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Arial"/>
              <a:buAutoNum type="arabicPeriod"/>
              <a:tabLst/>
              <a:defRPr/>
            </a:pPr>
            <a:r>
              <a:rPr lang="en-US" sz="1100" dirty="0" smtClean="0">
                <a:solidFill>
                  <a:schemeClr val="dk1"/>
                </a:solidFill>
                <a:latin typeface="Calibri"/>
                <a:ea typeface="Calibri"/>
                <a:cs typeface="Calibri"/>
                <a:sym typeface="Calibri"/>
              </a:rPr>
              <a:t>Discuss different ways and tips for saying no (refusal skills):</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Be assertive and clear.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Walk away</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Broken record – You may be asked several times - keep repeating “no”.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different ways. For example, “I’m not interested” or “I don’t want to”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Give an excuse or explanation if you want.  For example, “I don’t want to smoke weed because I don’t want to become addicted.”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Offer an alternative activity.  For example, “I don’t want to smoke weed; how about we go to the mall?”</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Reverse the pressure.  For example, “Why are you pressuring me?”</a:t>
            </a:r>
          </a:p>
          <a:p>
            <a:pPr marL="0" lvl="0" indent="0" algn="l" rtl="0">
              <a:lnSpc>
                <a:spcPct val="115000"/>
              </a:lnSpc>
              <a:spcBef>
                <a:spcPts val="0"/>
              </a:spcBef>
              <a:spcAft>
                <a:spcPts val="0"/>
              </a:spcAft>
              <a:buClr>
                <a:schemeClr val="dk1"/>
              </a:buClr>
              <a:buSzPts val="1100"/>
              <a:buFont typeface="Arial"/>
              <a:buNone/>
            </a:pPr>
            <a:endParaRPr lang="en-US" sz="11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Some peers may try to influence you to do drugs, or to start vaping, by saying it’s cool to do them, or sometimes you may just want to be part of a crowd that’s into those things. To avoid this kind of influence, you have to be a strong individual, think about what you really want and what you value, and make up your own mind about things. Even if someone tells you ‘everyone is doing it’, your decisions are your own, and so are the consequences. But peers can be a positive influence too. Hanging out with friends who don’t use drugs and don’t smoke or vape can keep you from starting…</a:t>
            </a:r>
          </a:p>
          <a:p>
            <a:pPr marL="0" lvl="0" indent="0" algn="l" rtl="0">
              <a:lnSpc>
                <a:spcPct val="115000"/>
              </a:lnSpc>
              <a:spcBef>
                <a:spcPts val="0"/>
              </a:spcBef>
              <a:spcAft>
                <a:spcPts val="0"/>
              </a:spcAft>
              <a:buClr>
                <a:schemeClr val="dk1"/>
              </a:buClr>
              <a:buSzPts val="1100"/>
              <a:buFont typeface="Arial"/>
              <a:buNone/>
            </a:pPr>
            <a:endParaRPr lang="en-US" sz="1100" b="1"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Images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b="1" dirty="0" smtClean="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Adults have the ability to influence youths decisions about vaping…</a:t>
            </a:r>
          </a:p>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One suggestion for families would be to establish clear family rules regarding e-cigarettes/vaping/vape</a:t>
            </a:r>
            <a:r>
              <a:rPr lang="en-US" sz="1100" baseline="0" dirty="0" smtClean="0">
                <a:solidFill>
                  <a:schemeClr val="dk1"/>
                </a:solidFill>
                <a:latin typeface="Calibri"/>
                <a:ea typeface="Calibri"/>
                <a:cs typeface="Calibri"/>
                <a:sym typeface="Calibri"/>
              </a:rPr>
              <a:t> products</a:t>
            </a:r>
            <a:r>
              <a:rPr lang="en-US" sz="1100" dirty="0" smtClean="0">
                <a:solidFill>
                  <a:schemeClr val="dk1"/>
                </a:solidFill>
                <a:latin typeface="Calibri"/>
                <a:ea typeface="Calibri"/>
                <a:cs typeface="Calibri"/>
                <a:sym typeface="Calibri"/>
              </a:rPr>
              <a:t>. A parents’ opinion matters. If a parent feels that vaping is wrong, their child is far less likely to use it.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9796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Calibri"/>
              </a:rPr>
              <a:t>CASON → 905-684-1183 or www.cason.ca</a:t>
            </a:r>
          </a:p>
          <a:p>
            <a:pPr marL="0" lvl="0" indent="0" algn="l" rtl="0">
              <a:spcBef>
                <a:spcPts val="0"/>
              </a:spcBef>
              <a:spcAft>
                <a:spcPts val="0"/>
              </a:spcAft>
              <a:buClr>
                <a:schemeClr val="dk1"/>
              </a:buClr>
              <a:buSzPts val="1200"/>
              <a:buFont typeface="Calibri"/>
              <a:buNone/>
            </a:pPr>
            <a:r>
              <a:rPr lang="en-US" sz="1100" dirty="0" err="1" smtClean="0">
                <a:solidFill>
                  <a:schemeClr val="dk1"/>
                </a:solidFill>
                <a:latin typeface="Calibri"/>
                <a:ea typeface="Calibri"/>
                <a:cs typeface="Calibri"/>
                <a:sym typeface="Calibri"/>
              </a:rPr>
              <a:t>CMHA</a:t>
            </a:r>
            <a:r>
              <a:rPr lang="en-US" sz="1100" baseline="0" dirty="0" smtClean="0">
                <a:solidFill>
                  <a:schemeClr val="dk1"/>
                </a:solidFill>
                <a:latin typeface="Calibri"/>
                <a:ea typeface="Calibri"/>
                <a:cs typeface="Calibri"/>
                <a:sym typeface="Calibri"/>
              </a:rPr>
              <a:t> </a:t>
            </a:r>
            <a:r>
              <a:rPr lang="en-US" sz="1100" baseline="0" dirty="0" smtClean="0">
                <a:solidFill>
                  <a:schemeClr val="dk1"/>
                </a:solidFill>
                <a:latin typeface="Calibri"/>
                <a:ea typeface="Calibri"/>
                <a:cs typeface="Calibri"/>
                <a:sym typeface="Wingdings" panose="05000000000000000000" pitchFamily="2" charset="2"/>
              </a:rPr>
              <a:t> https://ontario.cmha.ca/addictions/ </a:t>
            </a:r>
            <a:endParaRPr lang="en-US" sz="11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100" dirty="0" err="1" smtClean="0">
                <a:solidFill>
                  <a:schemeClr val="dk1"/>
                </a:solidFill>
                <a:latin typeface="Calibri"/>
                <a:ea typeface="Calibri"/>
                <a:cs typeface="Calibri"/>
                <a:sym typeface="Calibri"/>
              </a:rPr>
              <a:t>CAMH</a:t>
            </a:r>
            <a:r>
              <a:rPr lang="en-US" sz="1100" dirty="0" smtClean="0">
                <a:solidFill>
                  <a:schemeClr val="dk1"/>
                </a:solidFill>
                <a:latin typeface="Calibri"/>
                <a:ea typeface="Calibri"/>
                <a:cs typeface="Calibri"/>
                <a:sym typeface="Calibri"/>
              </a:rPr>
              <a:t> </a:t>
            </a:r>
            <a:r>
              <a:rPr lang="en-US" sz="1100" dirty="0" smtClean="0">
                <a:solidFill>
                  <a:schemeClr val="dk1"/>
                </a:solidFill>
                <a:latin typeface="Calibri"/>
                <a:ea typeface="Calibri"/>
                <a:cs typeface="Calibri"/>
                <a:sym typeface="Wingdings" panose="05000000000000000000" pitchFamily="2" charset="2"/>
              </a:rPr>
              <a:t> https://www.camh.ca//en/your-care/programs-and-services and https://www.camh.ca/en/your-care/programs-and-services/youth-addiction--concurrent-disorders-service</a:t>
            </a:r>
          </a:p>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Wingdings" panose="05000000000000000000" pitchFamily="2" charset="2"/>
              </a:rPr>
              <a:t>Drug</a:t>
            </a:r>
            <a:r>
              <a:rPr lang="en-US" sz="1100" baseline="0" dirty="0" smtClean="0">
                <a:solidFill>
                  <a:schemeClr val="dk1"/>
                </a:solidFill>
                <a:latin typeface="Calibri"/>
                <a:ea typeface="Calibri"/>
                <a:cs typeface="Calibri"/>
                <a:sym typeface="Wingdings" panose="05000000000000000000" pitchFamily="2" charset="2"/>
              </a:rPr>
              <a:t> Free Kids Canada  https://drugfreekidscanada.org/</a:t>
            </a:r>
            <a:endParaRPr lang="en-US" sz="1100" dirty="0" smtClean="0">
              <a:solidFill>
                <a:schemeClr val="dk1"/>
              </a:solidFill>
              <a:latin typeface="Calibri"/>
              <a:ea typeface="Calibri"/>
              <a:cs typeface="Calibri"/>
              <a:sym typeface="Wingdings" panose="05000000000000000000" pitchFamily="2" charset="2"/>
            </a:endParaRPr>
          </a:p>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Wingdings" panose="05000000000000000000" pitchFamily="2" charset="2"/>
              </a:rPr>
              <a:t>Niagara Region Services  https://www.niagararegion.ca/health/substances/tobacco/quitting-smoking.aspx </a:t>
            </a:r>
          </a:p>
          <a:p>
            <a:pPr marL="0" lvl="0" indent="0" algn="l" rtl="0">
              <a:spcBef>
                <a:spcPts val="0"/>
              </a:spcBef>
              <a:spcAft>
                <a:spcPts val="0"/>
              </a:spcAft>
              <a:buClr>
                <a:schemeClr val="dk1"/>
              </a:buClr>
              <a:buSzPts val="1200"/>
              <a:buFont typeface="Calibri"/>
              <a:buNone/>
            </a:pPr>
            <a:r>
              <a:rPr lang="en-US" sz="1100" dirty="0" smtClean="0">
                <a:solidFill>
                  <a:schemeClr val="dk1"/>
                </a:solidFill>
                <a:latin typeface="Calibri"/>
                <a:ea typeface="Calibri"/>
                <a:cs typeface="Calibri"/>
                <a:sym typeface="Wingdings" panose="05000000000000000000" pitchFamily="2" charset="2"/>
              </a:rPr>
              <a:t>Heart</a:t>
            </a:r>
            <a:r>
              <a:rPr lang="en-US" sz="1100" baseline="0" dirty="0" smtClean="0">
                <a:solidFill>
                  <a:schemeClr val="dk1"/>
                </a:solidFill>
                <a:latin typeface="Calibri"/>
                <a:ea typeface="Calibri"/>
                <a:cs typeface="Calibri"/>
                <a:sym typeface="Wingdings" panose="05000000000000000000" pitchFamily="2" charset="2"/>
              </a:rPr>
              <a:t> Niagara  heartniagara.com or 905-358-5552</a:t>
            </a:r>
          </a:p>
          <a:p>
            <a:pPr marL="0" lvl="0" indent="0" algn="l" rtl="0">
              <a:spcBef>
                <a:spcPts val="0"/>
              </a:spcBef>
              <a:spcAft>
                <a:spcPts val="0"/>
              </a:spcAft>
              <a:buClr>
                <a:schemeClr val="dk1"/>
              </a:buClr>
              <a:buSzPts val="1200"/>
              <a:buFont typeface="Calibri"/>
              <a:buNone/>
            </a:pPr>
            <a:endParaRPr lang="en-US" sz="1100" baseline="0" dirty="0" smtClean="0">
              <a:solidFill>
                <a:schemeClr val="dk1"/>
              </a:solidFill>
              <a:latin typeface="Calibri"/>
              <a:ea typeface="Calibri"/>
              <a:cs typeface="Calibri"/>
              <a:sym typeface="Wingdings" panose="05000000000000000000" pitchFamily="2" charset="2"/>
            </a:endParaRPr>
          </a:p>
          <a:p>
            <a:pPr marL="0" lvl="0" indent="0" algn="l" rtl="0">
              <a:spcBef>
                <a:spcPts val="0"/>
              </a:spcBef>
              <a:spcAft>
                <a:spcPts val="0"/>
              </a:spcAft>
              <a:buClr>
                <a:schemeClr val="dk1"/>
              </a:buClr>
              <a:buSzPts val="1200"/>
              <a:buFont typeface="Calibri"/>
              <a:buNone/>
            </a:pPr>
            <a:r>
              <a:rPr lang="en-US" sz="1100" baseline="0" dirty="0" smtClean="0">
                <a:solidFill>
                  <a:schemeClr val="dk1"/>
                </a:solidFill>
                <a:latin typeface="Calibri"/>
                <a:ea typeface="Calibri"/>
                <a:cs typeface="Calibri"/>
                <a:sym typeface="Wingdings" panose="05000000000000000000" pitchFamily="2" charset="2"/>
              </a:rPr>
              <a:t>Other: Alternatives for Youth – substance use and mental health services for 12 to 25 year olds and their families  https://ay.on.ca/other-resources/ and https://ay.on.ca/</a:t>
            </a:r>
            <a:endParaRPr lang="en-US" sz="11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122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200" dirty="0" smtClean="0">
                <a:solidFill>
                  <a:schemeClr val="dk1"/>
                </a:solidFill>
                <a:latin typeface="Calibri"/>
                <a:ea typeface="Calibri"/>
                <a:cs typeface="Calibri"/>
                <a:sym typeface="Calibri"/>
              </a:rPr>
              <a:t>CASON → 905-684-1183 or www.cason.ca</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smtClean="0">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Services for Youth - Niagara Region, </a:t>
            </a:r>
            <a:r>
              <a:rPr lang="en-US" sz="1200" u="sng" dirty="0" smtClean="0">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Ontario</a:t>
            </a:r>
            <a:r>
              <a:rPr lang="en-US" sz="1200" u="none" dirty="0" smtClean="0">
                <a:solidFill>
                  <a:srgbClr val="0097A7"/>
                </a:solidFill>
                <a:latin typeface="Calibri"/>
                <a:ea typeface="Calibri"/>
                <a:cs typeface="Calibri"/>
                <a:sym typeface="Calibri"/>
              </a:rPr>
              <a:t> </a:t>
            </a:r>
            <a:r>
              <a:rPr lang="en-US" sz="1200" u="none" dirty="0" smtClean="0">
                <a:solidFill>
                  <a:srgbClr val="0097A7"/>
                </a:solidFill>
                <a:latin typeface="Calibri"/>
                <a:ea typeface="Calibri"/>
                <a:cs typeface="Calibri"/>
                <a:sym typeface="Wingdings" panose="05000000000000000000" pitchFamily="2" charset="2"/>
              </a:rPr>
              <a:t> </a:t>
            </a:r>
            <a:r>
              <a:rPr lang="en-US" sz="1200" dirty="0" smtClean="0">
                <a:hlinkClick r:id="rId3"/>
              </a:rPr>
              <a:t>https://www.niagararegion.ca/health/schools/youth-services.aspx</a:t>
            </a:r>
            <a:r>
              <a:rPr lang="en-US" sz="1200" dirty="0" smtClean="0"/>
              <a:t> </a:t>
            </a:r>
          </a:p>
          <a:p>
            <a:pPr marL="0" lvl="0" indent="0" algn="l" rtl="0">
              <a:spcBef>
                <a:spcPts val="0"/>
              </a:spcBef>
              <a:spcAft>
                <a:spcPts val="0"/>
              </a:spcAft>
              <a:buClr>
                <a:schemeClr val="dk1"/>
              </a:buClr>
              <a:buSzPts val="1200"/>
              <a:buFont typeface="Calibri"/>
              <a:buNone/>
            </a:pPr>
            <a:endParaRPr lang="en-US"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dirty="0" err="1" smtClean="0">
                <a:solidFill>
                  <a:schemeClr val="dk1"/>
                </a:solidFill>
                <a:latin typeface="Calibri"/>
                <a:ea typeface="Calibri"/>
                <a:cs typeface="Calibri"/>
                <a:sym typeface="Calibri"/>
              </a:rPr>
              <a:t>PHN</a:t>
            </a:r>
            <a:r>
              <a:rPr lang="en-US" sz="1200" dirty="0" smtClean="0">
                <a:solidFill>
                  <a:schemeClr val="dk1"/>
                </a:solidFill>
                <a:latin typeface="Calibri"/>
                <a:ea typeface="Calibri"/>
                <a:cs typeface="Calibri"/>
                <a:sym typeface="Calibri"/>
              </a:rPr>
              <a:t> to be coming to classrooms to follow up and offer a question and answer discussion. </a:t>
            </a:r>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 young person is less likely to use vape if they have one of the following support personnel mentioned above…</a:t>
            </a:r>
          </a:p>
          <a:p>
            <a:pPr marL="0" lvl="0" indent="0" algn="l" rtl="0">
              <a:lnSpc>
                <a:spcPct val="115000"/>
              </a:lnSpc>
              <a:spcBef>
                <a:spcPts val="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1" i="0" u="none" strike="noStrike" cap="none" dirty="0" smtClean="0">
                <a:solidFill>
                  <a:schemeClr val="dk1"/>
                </a:solidFill>
                <a:latin typeface="Arial"/>
                <a:ea typeface="Calibri"/>
                <a:cs typeface="Calibri"/>
                <a:sym typeface="Calibri"/>
              </a:rPr>
              <a:t>Image from</a:t>
            </a:r>
            <a:r>
              <a:rPr lang="en-US" sz="1200" b="1" i="0" u="none" strike="noStrike" cap="none" baseline="0" dirty="0" smtClean="0">
                <a:solidFill>
                  <a:schemeClr val="dk1"/>
                </a:solidFill>
                <a:latin typeface="Arial"/>
                <a:ea typeface="Calibri"/>
                <a:cs typeface="Calibri"/>
                <a:sym typeface="Calibri"/>
              </a:rPr>
              <a:t> </a:t>
            </a:r>
            <a:r>
              <a:rPr lang="en-US" sz="1200" b="1" i="0" u="none" strike="noStrike" cap="none" baseline="0" dirty="0" err="1" smtClean="0">
                <a:solidFill>
                  <a:schemeClr val="dk1"/>
                </a:solidFill>
                <a:latin typeface="Arial"/>
                <a:ea typeface="Calibri"/>
                <a:cs typeface="Calibri"/>
                <a:sym typeface="Calibri"/>
              </a:rPr>
              <a:t>Canva</a:t>
            </a:r>
            <a:endParaRPr lang="en-US" sz="1200" b="1" i="0" u="none" strike="noStrike" cap="none" dirty="0" smtClean="0">
              <a:solidFill>
                <a:schemeClr val="dk1"/>
              </a:solidFill>
              <a:latin typeface="Arial"/>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3404452f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3404452f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None/>
            </a:pPr>
            <a:r>
              <a:rPr lang="en" sz="1200" dirty="0" smtClean="0">
                <a:solidFill>
                  <a:schemeClr val="dk1"/>
                </a:solidFill>
                <a:latin typeface="Calibri"/>
                <a:ea typeface="Calibri"/>
                <a:cs typeface="Calibri"/>
                <a:sym typeface="Calibri"/>
              </a:rPr>
              <a:t>Additional</a:t>
            </a:r>
            <a:r>
              <a:rPr lang="en" sz="1200" baseline="0" dirty="0" smtClean="0">
                <a:solidFill>
                  <a:schemeClr val="dk1"/>
                </a:solidFill>
                <a:latin typeface="Calibri"/>
                <a:ea typeface="Calibri"/>
                <a:cs typeface="Calibri"/>
                <a:sym typeface="Calibri"/>
              </a:rPr>
              <a:t> Points to Consider:</a:t>
            </a:r>
            <a:endParaRPr lang="en" sz="1200" dirty="0" smtClean="0">
              <a:solidFill>
                <a:schemeClr val="dk1"/>
              </a:solidFill>
              <a:latin typeface="Calibri"/>
              <a:ea typeface="Calibri"/>
              <a:cs typeface="Calibri"/>
              <a:sym typeface="Calibri"/>
            </a:endParaRPr>
          </a:p>
          <a:p>
            <a:pPr marL="171450" lvl="0" indent="-171450" algn="l" rtl="0">
              <a:lnSpc>
                <a:spcPct val="115000"/>
              </a:lnSpc>
              <a:spcBef>
                <a:spcPts val="1000"/>
              </a:spcBef>
              <a:spcAft>
                <a:spcPts val="0"/>
              </a:spcAft>
              <a:buClr>
                <a:schemeClr val="dk1"/>
              </a:buClr>
              <a:buSzPts val="1100"/>
            </a:pPr>
            <a:r>
              <a:rPr lang="en" sz="1200" dirty="0" smtClean="0">
                <a:solidFill>
                  <a:schemeClr val="dk1"/>
                </a:solidFill>
                <a:latin typeface="Calibri"/>
                <a:ea typeface="Calibri"/>
                <a:cs typeface="Calibri"/>
                <a:sym typeface="Calibri"/>
              </a:rPr>
              <a:t>There are still many</a:t>
            </a:r>
            <a:r>
              <a:rPr lang="en" sz="1200" baseline="0" dirty="0" smtClean="0">
                <a:solidFill>
                  <a:schemeClr val="dk1"/>
                </a:solidFill>
                <a:latin typeface="Calibri"/>
                <a:ea typeface="Calibri"/>
                <a:cs typeface="Calibri"/>
                <a:sym typeface="Calibri"/>
              </a:rPr>
              <a:t> unknown long-term health effects…</a:t>
            </a:r>
          </a:p>
          <a:p>
            <a:pPr marL="171450" lvl="0" indent="-171450" algn="l" rtl="0">
              <a:lnSpc>
                <a:spcPct val="115000"/>
              </a:lnSpc>
              <a:spcBef>
                <a:spcPts val="1000"/>
              </a:spcBef>
              <a:spcAft>
                <a:spcPts val="0"/>
              </a:spcAft>
              <a:buClr>
                <a:schemeClr val="dk1"/>
              </a:buClr>
              <a:buSzPts val="1100"/>
            </a:pPr>
            <a:r>
              <a:rPr lang="en" sz="1200" baseline="0" dirty="0" smtClean="0">
                <a:solidFill>
                  <a:schemeClr val="dk1"/>
                </a:solidFill>
                <a:latin typeface="Calibri"/>
                <a:ea typeface="Calibri"/>
                <a:cs typeface="Calibri"/>
                <a:sym typeface="Calibri"/>
              </a:rPr>
              <a:t>Smoking tobacco and vaping products are prohibited in many places under the Smoke-Free Ontario Act</a:t>
            </a:r>
            <a:endParaRPr lang="en" sz="1200"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200" dirty="0" smtClean="0">
                <a:solidFill>
                  <a:schemeClr val="dk1"/>
                </a:solidFill>
              </a:rPr>
              <a:t>If you don’t smoke, don’t vape</a:t>
            </a:r>
            <a:endParaRPr lang="en-US" sz="1200" dirty="0" smtClean="0"/>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If </a:t>
            </a:r>
            <a:r>
              <a:rPr lang="en" sz="1200" dirty="0">
                <a:solidFill>
                  <a:schemeClr val="dk1"/>
                </a:solidFill>
                <a:latin typeface="Calibri"/>
                <a:ea typeface="Calibri"/>
                <a:cs typeface="Calibri"/>
                <a:sym typeface="Calibri"/>
              </a:rPr>
              <a:t>your in an uncomfortable situation, remember to use refusal skills or talk to someone you </a:t>
            </a:r>
            <a:r>
              <a:rPr lang="en" sz="1200" dirty="0" smtClean="0">
                <a:solidFill>
                  <a:schemeClr val="dk1"/>
                </a:solidFill>
                <a:latin typeface="Calibri"/>
                <a:ea typeface="Calibri"/>
                <a:cs typeface="Calibri"/>
                <a:sym typeface="Calibri"/>
              </a:rPr>
              <a:t>trust</a:t>
            </a:r>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1000"/>
              </a:spcBef>
              <a:spcAft>
                <a:spcPts val="0"/>
              </a:spcAft>
              <a:buClr>
                <a:schemeClr val="dk1"/>
              </a:buClr>
              <a:buSzPts val="1100"/>
              <a:buFont typeface="Arial"/>
              <a:buNone/>
              <a:tabLst/>
              <a:defRPr/>
            </a:pPr>
            <a:r>
              <a:rPr lang="en-US" sz="1200" b="1" i="0" u="none" strike="noStrike" cap="none" dirty="0" smtClean="0">
                <a:solidFill>
                  <a:schemeClr val="dk1"/>
                </a:solidFill>
                <a:latin typeface="Arial"/>
                <a:ea typeface="Calibri"/>
                <a:cs typeface="Calibri"/>
                <a:sym typeface="Calibri"/>
              </a:rPr>
              <a:t>Image from</a:t>
            </a:r>
            <a:r>
              <a:rPr lang="en-US" sz="1200" b="1" i="0" u="none" strike="noStrike" cap="none" baseline="0" dirty="0" smtClean="0">
                <a:solidFill>
                  <a:schemeClr val="dk1"/>
                </a:solidFill>
                <a:latin typeface="Arial"/>
                <a:ea typeface="Calibri"/>
                <a:cs typeface="Calibri"/>
                <a:sym typeface="Calibri"/>
              </a:rPr>
              <a:t> </a:t>
            </a:r>
            <a:r>
              <a:rPr lang="en-US" sz="1200" b="1" i="0" u="none" strike="noStrike" cap="none" baseline="0" dirty="0" err="1" smtClean="0">
                <a:solidFill>
                  <a:schemeClr val="dk1"/>
                </a:solidFill>
                <a:latin typeface="Arial"/>
                <a:ea typeface="Calibri"/>
                <a:cs typeface="Calibri"/>
                <a:sym typeface="Calibri"/>
              </a:rPr>
              <a:t>Canva</a:t>
            </a: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d05d1011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d05d1011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5388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972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**This is where the presentation officially begins**</a:t>
            </a: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lvl="0" indent="0" algn="l" rtl="0">
              <a:spcBef>
                <a:spcPts val="0"/>
              </a:spcBef>
              <a:spcAft>
                <a:spcPts val="0"/>
              </a:spcAft>
              <a:buClr>
                <a:schemeClr val="dk1"/>
              </a:buClr>
              <a:buSzPts val="1100"/>
              <a:buFont typeface="Arial"/>
              <a:buNone/>
            </a:pPr>
            <a:r>
              <a:rPr lang="en-US" b="1" dirty="0" smtClean="0">
                <a:solidFill>
                  <a:schemeClr val="dk1"/>
                </a:solidFill>
              </a:rPr>
              <a:t>Image from </a:t>
            </a:r>
            <a:r>
              <a:rPr lang="en-US" b="1" dirty="0" err="1" smtClean="0">
                <a:solidFill>
                  <a:schemeClr val="dk1"/>
                </a:solidFill>
              </a:rPr>
              <a:t>Canva</a:t>
            </a:r>
            <a:endParaRPr lang="en-US" b="1" dirty="0" smtClean="0">
              <a:solidFill>
                <a:schemeClr val="dk1"/>
              </a:solidFill>
            </a:endParaRPr>
          </a:p>
        </p:txBody>
      </p:sp>
    </p:spTree>
    <p:extLst>
      <p:ext uri="{BB962C8B-B14F-4D97-AF65-F5344CB8AC3E}">
        <p14:creationId xmlns:p14="http://schemas.microsoft.com/office/powerpoint/2010/main" val="396398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8c4f5567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8c4f5567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smtClean="0"/>
              <a:t>Electronic Cigarettes,</a:t>
            </a:r>
            <a:r>
              <a:rPr lang="en-US" sz="1200" baseline="0" dirty="0" smtClean="0"/>
              <a:t> also called e-cigarettes, or vapes, or vaping products.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smtClean="0"/>
              <a:t>Photo Reference</a:t>
            </a:r>
            <a:r>
              <a:rPr lang="en-US" sz="1200" dirty="0" smtClean="0"/>
              <a:t>:</a:t>
            </a:r>
            <a:r>
              <a:rPr lang="en-US" sz="1200" baseline="0" dirty="0" smtClean="0"/>
              <a:t> Centres for Disease Control and Prevention (CDC). (2021, September 20). About electronic cigarettes (e-cigarettes). https://www.cdc.gov/tobacco/basic_information/e-cigarettes/about-e-cigarettes.html </a:t>
            </a:r>
            <a:endParaRPr lang="en-US" sz="12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c81b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c81b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Vaping</a:t>
            </a:r>
            <a:r>
              <a:rPr lang="en-US" sz="1100" b="0" i="0" u="none" strike="noStrike" cap="none" baseline="0" dirty="0" smtClean="0">
                <a:solidFill>
                  <a:schemeClr val="dk1"/>
                </a:solidFill>
                <a:latin typeface="Arial"/>
                <a:ea typeface="Calibri"/>
                <a:cs typeface="Calibri"/>
                <a:sym typeface="Calibri"/>
              </a:rPr>
              <a:t> devices are</a:t>
            </a:r>
            <a:r>
              <a:rPr lang="en-US" sz="1100" b="0" i="0" u="none" strike="noStrike" cap="none" dirty="0" smtClean="0">
                <a:solidFill>
                  <a:schemeClr val="dk1"/>
                </a:solidFill>
                <a:latin typeface="Arial"/>
                <a:ea typeface="Calibri"/>
                <a:cs typeface="Calibri"/>
                <a:sym typeface="Calibri"/>
              </a:rPr>
              <a:t> another product now on the market in Canada which is similar to the </a:t>
            </a:r>
            <a:r>
              <a:rPr lang="en-US" sz="1100" b="0" i="0" u="none" strike="noStrike" cap="none" dirty="0" err="1" smtClean="0">
                <a:solidFill>
                  <a:schemeClr val="dk1"/>
                </a:solidFill>
                <a:latin typeface="Arial"/>
                <a:ea typeface="Calibri"/>
                <a:cs typeface="Calibri"/>
                <a:sym typeface="Calibri"/>
              </a:rPr>
              <a:t>JUUL</a:t>
            </a:r>
            <a:r>
              <a:rPr lang="en-US" sz="1100" b="0" i="0" u="none" strike="noStrike" cap="none" dirty="0" smtClean="0">
                <a:solidFill>
                  <a:schemeClr val="dk1"/>
                </a:solidFill>
                <a:latin typeface="Arial"/>
                <a:ea typeface="Calibri"/>
                <a:cs typeface="Calibri"/>
                <a:sym typeface="Calibri"/>
              </a:rPr>
              <a:t> in that you purchase replacement pods that contain the e-liquid.</a:t>
            </a:r>
            <a:endParaRPr lang="en-US"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Reference:</a:t>
            </a:r>
            <a:r>
              <a:rPr lang="en-CA" baseline="0" dirty="0" smtClean="0"/>
              <a:t> </a:t>
            </a:r>
            <a:r>
              <a:rPr lang="en-US" sz="1100" b="0" i="0" u="none" strike="noStrike" cap="none" dirty="0" smtClean="0">
                <a:solidFill>
                  <a:srgbClr val="000000"/>
                </a:solidFill>
                <a:effectLst/>
                <a:latin typeface="Arial"/>
                <a:ea typeface="Arial"/>
                <a:cs typeface="Arial"/>
                <a:sym typeface="Arial"/>
              </a:rPr>
              <a:t>US Department of Health and Human Services. (2016). E-cigarette use among youth and young adults: a report of the Surgeon General.</a:t>
            </a:r>
            <a:r>
              <a:rPr lang="en-CA" sz="1100" b="0" i="0" u="none" strike="noStrike" cap="none" baseline="0" dirty="0" smtClean="0">
                <a:solidFill>
                  <a:srgbClr val="000000"/>
                </a:solidFill>
                <a:effectLst/>
                <a:latin typeface="Arial"/>
                <a:ea typeface="Arial"/>
                <a:cs typeface="Arial"/>
                <a:sym typeface="Arial"/>
              </a:rPr>
              <a:t> </a:t>
            </a:r>
            <a:r>
              <a:rPr lang="en-CA" dirty="0" smtClean="0"/>
              <a:t>https://www.ncbi.nlm.nih.gov/books/NBK538679/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Image from</a:t>
            </a:r>
            <a:r>
              <a:rPr lang="en-US" sz="1100" b="1" i="0" u="none" strike="noStrike" cap="none" baseline="0" dirty="0" smtClean="0">
                <a:solidFill>
                  <a:schemeClr val="dk1"/>
                </a:solidFill>
                <a:latin typeface="Arial"/>
                <a:ea typeface="Calibri"/>
                <a:cs typeface="Calibri"/>
                <a:sym typeface="Calibri"/>
              </a:rPr>
              <a:t>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413447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9">
            <a:alphaModFix/>
          </a:blip>
          <a:stretch>
            <a:fillRect/>
          </a:stretch>
        </p:blipFill>
        <p:spPr>
          <a:xfrm>
            <a:off x="0" y="-171450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MfQ6pKVkkl4" TargetMode="Externa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hyperlink" Target="https://www.youtube.com/watch?app=desktop&amp;v=MfQ6pKVkkl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3" name="Title 2"/>
          <p:cNvSpPr>
            <a:spLocks noGrp="1"/>
          </p:cNvSpPr>
          <p:nvPr>
            <p:ph type="ctrTitle"/>
          </p:nvPr>
        </p:nvSpPr>
        <p:spPr>
          <a:xfrm>
            <a:off x="311673" y="113414"/>
            <a:ext cx="8520600" cy="1538853"/>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Behaviours</a:t>
            </a:r>
            <a:endParaRPr lang="en-CA" sz="3600" dirty="0">
              <a:solidFill>
                <a:schemeClr val="tx1"/>
              </a:solidFill>
              <a:latin typeface="+mj-lt"/>
            </a:endParaRPr>
          </a:p>
        </p:txBody>
      </p:sp>
      <p:pic>
        <p:nvPicPr>
          <p:cNvPr id="4" name="Picture 3" descr="smok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783" y="1538853"/>
            <a:ext cx="1978383" cy="1978383"/>
          </a:xfrm>
          <a:prstGeom prst="rect">
            <a:avLst/>
          </a:prstGeom>
        </p:spPr>
      </p:pic>
      <p:sp>
        <p:nvSpPr>
          <p:cNvPr id="6" name="TextBox 5"/>
          <p:cNvSpPr txBox="1"/>
          <p:nvPr/>
        </p:nvSpPr>
        <p:spPr>
          <a:xfrm>
            <a:off x="3221283" y="3584772"/>
            <a:ext cx="2701381" cy="461665"/>
          </a:xfrm>
          <a:prstGeom prst="rect">
            <a:avLst/>
          </a:prstGeom>
          <a:noFill/>
        </p:spPr>
        <p:txBody>
          <a:bodyPr wrap="none" rtlCol="0">
            <a:spAutoFit/>
          </a:bodyPr>
          <a:lstStyle/>
          <a:p>
            <a:r>
              <a:rPr lang="en-CA" sz="2400" dirty="0">
                <a:latin typeface="+mn-lt"/>
                <a:ea typeface="Calibri"/>
                <a:cs typeface="Calibri"/>
                <a:sym typeface="Calibri"/>
              </a:rPr>
              <a:t>Vaping: Grade </a:t>
            </a:r>
            <a:r>
              <a:rPr lang="en-CA" sz="2400" dirty="0" smtClean="0">
                <a:latin typeface="+mn-lt"/>
                <a:ea typeface="Calibri"/>
                <a:cs typeface="Calibri"/>
                <a:sym typeface="Calibri"/>
              </a:rPr>
              <a:t>4-6</a:t>
            </a:r>
            <a:endParaRPr lang="en-CA" sz="2400" dirty="0">
              <a:latin typeface="+mn-lt"/>
              <a:ea typeface="Calibri"/>
              <a:cs typeface="Calibri"/>
              <a:sym typeface="Calibri"/>
            </a:endParaRPr>
          </a:p>
        </p:txBody>
      </p:sp>
    </p:spTree>
    <p:extLst>
      <p:ext uri="{BB962C8B-B14F-4D97-AF65-F5344CB8AC3E}">
        <p14:creationId xmlns:p14="http://schemas.microsoft.com/office/powerpoint/2010/main" val="2382414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p:cNvSpPr>
            <a:spLocks noGrp="1"/>
          </p:cNvSpPr>
          <p:nvPr>
            <p:ph type="title"/>
          </p:nvPr>
        </p:nvSpPr>
        <p:spPr>
          <a:xfrm>
            <a:off x="1657350" y="445024"/>
            <a:ext cx="5829300"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What is an Electronic Cigarette?</a:t>
            </a:r>
            <a:endParaRPr lang="en-CA" b="1" dirty="0">
              <a:latin typeface="+mj-lt"/>
              <a:ea typeface="+mn-ea"/>
              <a:cs typeface="+mn-cs"/>
            </a:endParaRPr>
          </a:p>
        </p:txBody>
      </p:sp>
      <p:sp>
        <p:nvSpPr>
          <p:cNvPr id="4" name="TextBox 3"/>
          <p:cNvSpPr txBox="1"/>
          <p:nvPr/>
        </p:nvSpPr>
        <p:spPr>
          <a:xfrm>
            <a:off x="1043873" y="1569514"/>
            <a:ext cx="5348835" cy="2323713"/>
          </a:xfrm>
          <a:prstGeom prst="rect">
            <a:avLst/>
          </a:prstGeom>
          <a:noFill/>
        </p:spPr>
        <p:txBody>
          <a:bodyPr wrap="square" rtlCol="0">
            <a:spAutoFit/>
          </a:bodyPr>
          <a:lstStyle/>
          <a:p>
            <a:pPr marL="45720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Smoking an electronic cigarette is commonly called vaping.</a:t>
            </a:r>
          </a:p>
          <a:p>
            <a:pPr marL="457200" lvl="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These products need batteries to work.</a:t>
            </a:r>
          </a:p>
          <a:p>
            <a:pPr marL="45720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It turns liquid into a vapour (aerosol) that is breathed in.</a:t>
            </a:r>
          </a:p>
          <a:p>
            <a:pPr marL="457200" lvl="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It is not a tobacco product</a:t>
            </a:r>
            <a:r>
              <a:rPr lang="en" sz="2000" dirty="0" smtClean="0">
                <a:solidFill>
                  <a:schemeClr val="tx1"/>
                </a:solidFill>
                <a:latin typeface="+mn-lt"/>
                <a:ea typeface="Calibri"/>
                <a:cs typeface="Calibri"/>
                <a:sym typeface="Calibri"/>
              </a:rPr>
              <a:t>.</a:t>
            </a:r>
            <a:endParaRPr lang="en" sz="2000" dirty="0">
              <a:solidFill>
                <a:schemeClr val="tx1"/>
              </a:solidFill>
              <a:latin typeface="+mn-lt"/>
              <a:ea typeface="Calibri"/>
              <a:cs typeface="Calibri"/>
              <a:sym typeface="Calibri"/>
            </a:endParaRPr>
          </a:p>
        </p:txBody>
      </p:sp>
      <p:pic>
        <p:nvPicPr>
          <p:cNvPr id="2" name="Picture 1" descr="vape pen"/>
          <p:cNvPicPr>
            <a:picLocks noChangeAspect="1"/>
          </p:cNvPicPr>
          <p:nvPr/>
        </p:nvPicPr>
        <p:blipFill rotWithShape="1">
          <a:blip r:embed="rId3">
            <a:extLst>
              <a:ext uri="{28A0092B-C50C-407E-A947-70E740481C1C}">
                <a14:useLocalDpi xmlns:a14="http://schemas.microsoft.com/office/drawing/2010/main" val="0"/>
              </a:ext>
            </a:extLst>
          </a:blip>
          <a:srcRect l="37390" t="6821" r="36172" b="5517"/>
          <a:stretch/>
        </p:blipFill>
        <p:spPr>
          <a:xfrm>
            <a:off x="7486650" y="1479039"/>
            <a:ext cx="755373" cy="250466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Title 1"/>
          <p:cNvSpPr>
            <a:spLocks noGrp="1"/>
          </p:cNvSpPr>
          <p:nvPr>
            <p:ph type="title"/>
          </p:nvPr>
        </p:nvSpPr>
        <p:spPr>
          <a:xfrm>
            <a:off x="1855401" y="260700"/>
            <a:ext cx="5616070"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Types of Electronic Cigarettes</a:t>
            </a:r>
            <a:endParaRPr lang="en-CA" b="1" dirty="0">
              <a:latin typeface="+mj-lt"/>
              <a:ea typeface="+mn-ea"/>
              <a:cs typeface="+mn-cs"/>
            </a:endParaRPr>
          </a:p>
        </p:txBody>
      </p:sp>
      <p:pic>
        <p:nvPicPr>
          <p:cNvPr id="2052" name="Picture 4" descr="Some e-cigarettes are made to look like regular cigarettes, cigars, or pipes. Some resemble pens, USB sticks, and other everyday i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115" y="1310911"/>
            <a:ext cx="7408642" cy="2543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p:cNvSpPr>
            <a:spLocks noGrp="1"/>
          </p:cNvSpPr>
          <p:nvPr>
            <p:ph type="title"/>
          </p:nvPr>
        </p:nvSpPr>
        <p:spPr>
          <a:xfrm>
            <a:off x="1207847" y="499072"/>
            <a:ext cx="6728304"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Looking Inside an Electronic Cigarette</a:t>
            </a:r>
            <a:endParaRPr lang="en-CA" b="1" dirty="0">
              <a:latin typeface="+mj-lt"/>
              <a:ea typeface="+mn-ea"/>
              <a:cs typeface="+mn-cs"/>
            </a:endParaRPr>
          </a:p>
        </p:txBody>
      </p:sp>
      <p:pic>
        <p:nvPicPr>
          <p:cNvPr id="3074" name="Picture 2" descr=" a battery, a tank or reservoir, a heating element and a vaping liquid (e-jui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847" y="1458717"/>
            <a:ext cx="6728304" cy="264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10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p:cNvSpPr>
            <a:spLocks noGrp="1"/>
          </p:cNvSpPr>
          <p:nvPr>
            <p:ph type="title"/>
          </p:nvPr>
        </p:nvSpPr>
        <p:spPr>
          <a:xfrm>
            <a:off x="1657343" y="120860"/>
            <a:ext cx="5829301"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How Electronic Cigarettes Work</a:t>
            </a:r>
            <a:endParaRPr lang="en-CA" b="1" dirty="0">
              <a:latin typeface="+mj-lt"/>
              <a:ea typeface="+mn-ea"/>
              <a:cs typeface="+mn-cs"/>
            </a:endParaRPr>
          </a:p>
        </p:txBody>
      </p:sp>
      <p:sp>
        <p:nvSpPr>
          <p:cNvPr id="5" name="TextBox 4"/>
          <p:cNvSpPr txBox="1"/>
          <p:nvPr/>
        </p:nvSpPr>
        <p:spPr>
          <a:xfrm>
            <a:off x="638057" y="1093388"/>
            <a:ext cx="7867868" cy="1631216"/>
          </a:xfrm>
          <a:prstGeom prst="rect">
            <a:avLst/>
          </a:prstGeom>
          <a:noFill/>
        </p:spPr>
        <p:txBody>
          <a:bodyPr wrap="square" rtlCol="0">
            <a:spAutoFit/>
          </a:bodyPr>
          <a:lstStyle/>
          <a:p>
            <a:r>
              <a:rPr lang="en-CA" sz="2000" b="1" dirty="0" smtClean="0">
                <a:latin typeface="+mn-lt"/>
              </a:rPr>
              <a:t>Step 1: </a:t>
            </a:r>
            <a:r>
              <a:rPr lang="en-CA" sz="2000" dirty="0" smtClean="0">
                <a:latin typeface="+mn-lt"/>
              </a:rPr>
              <a:t>Using the mouthpiece of the electronic cigarette, the device heats up a liquid to make a vapour (aerosol).</a:t>
            </a:r>
          </a:p>
          <a:p>
            <a:r>
              <a:rPr lang="en-CA" sz="2000" b="1" dirty="0" smtClean="0">
                <a:latin typeface="+mn-lt"/>
              </a:rPr>
              <a:t>Step 2: </a:t>
            </a:r>
            <a:r>
              <a:rPr lang="en-CA" sz="2000" dirty="0" smtClean="0">
                <a:latin typeface="+mn-lt"/>
              </a:rPr>
              <a:t>The person breathes in the vapour (aerosol) through their mouth and into the lungs. </a:t>
            </a:r>
          </a:p>
          <a:p>
            <a:r>
              <a:rPr lang="en-CA" sz="2000" b="1" dirty="0" smtClean="0">
                <a:latin typeface="+mn-lt"/>
              </a:rPr>
              <a:t>Step 3: </a:t>
            </a:r>
            <a:r>
              <a:rPr lang="en-CA" sz="2000" dirty="0" smtClean="0">
                <a:latin typeface="+mn-lt"/>
              </a:rPr>
              <a:t>The person then breathes out any left over vapour (aerosol).</a:t>
            </a:r>
            <a:endParaRPr lang="en-CA" sz="2000" dirty="0">
              <a:latin typeface="+mn-lt"/>
            </a:endParaRPr>
          </a:p>
        </p:txBody>
      </p:sp>
      <p:pic>
        <p:nvPicPr>
          <p:cNvPr id="4" name="Google Shape;130;p22" descr="how vaping works "/>
          <p:cNvPicPr preferRelativeResize="0"/>
          <p:nvPr/>
        </p:nvPicPr>
        <p:blipFill rotWithShape="1">
          <a:blip r:embed="rId3">
            <a:alphaModFix/>
          </a:blip>
          <a:srcRect r="1681" b="36206"/>
          <a:stretch/>
        </p:blipFill>
        <p:spPr>
          <a:xfrm>
            <a:off x="1456684" y="2794132"/>
            <a:ext cx="6230613" cy="1245995"/>
          </a:xfrm>
          <a:prstGeom prst="rect">
            <a:avLst/>
          </a:prstGeom>
          <a:noFill/>
          <a:ln>
            <a:noFill/>
          </a:ln>
        </p:spPr>
      </p:pic>
    </p:spTree>
    <p:extLst>
      <p:ext uri="{BB962C8B-B14F-4D97-AF65-F5344CB8AC3E}">
        <p14:creationId xmlns:p14="http://schemas.microsoft.com/office/powerpoint/2010/main" val="502025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p:cNvSpPr>
            <a:spLocks noGrp="1"/>
          </p:cNvSpPr>
          <p:nvPr>
            <p:ph type="title"/>
          </p:nvPr>
        </p:nvSpPr>
        <p:spPr>
          <a:xfrm>
            <a:off x="465612" y="445024"/>
            <a:ext cx="8086451"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What is the Vapour in an Electronic Cigarette?</a:t>
            </a:r>
            <a:endParaRPr lang="en-CA" b="1" dirty="0">
              <a:latin typeface="+mj-lt"/>
              <a:ea typeface="+mn-ea"/>
              <a:cs typeface="+mn-cs"/>
            </a:endParaRPr>
          </a:p>
        </p:txBody>
      </p:sp>
      <p:sp>
        <p:nvSpPr>
          <p:cNvPr id="3" name="TextBox 2"/>
          <p:cNvSpPr txBox="1"/>
          <p:nvPr/>
        </p:nvSpPr>
        <p:spPr>
          <a:xfrm>
            <a:off x="465612" y="1556400"/>
            <a:ext cx="5150261" cy="2323713"/>
          </a:xfrm>
          <a:prstGeom prst="rect">
            <a:avLst/>
          </a:prstGeom>
          <a:noFill/>
        </p:spPr>
        <p:txBody>
          <a:bodyPr wrap="square" rtlCol="0">
            <a:spAutoFit/>
          </a:bodyPr>
          <a:lstStyle/>
          <a:p>
            <a:pPr lvl="0">
              <a:spcBef>
                <a:spcPts val="1000"/>
              </a:spcBef>
            </a:pPr>
            <a:r>
              <a:rPr lang="en-CA" sz="2000" dirty="0">
                <a:solidFill>
                  <a:schemeClr val="tx1"/>
                </a:solidFill>
                <a:latin typeface="+mn-lt"/>
                <a:ea typeface="Calibri"/>
                <a:cs typeface="Calibri"/>
                <a:sym typeface="Calibri"/>
              </a:rPr>
              <a:t>More than 80 chemicals are found in e-juices that cause negative health effects, such as:</a:t>
            </a:r>
          </a:p>
          <a:p>
            <a:pPr marL="457200" lvl="0" indent="-457200">
              <a:spcBef>
                <a:spcPts val="1000"/>
              </a:spcBef>
              <a:buFont typeface="Arial" panose="020B0604020202020204" pitchFamily="34" charset="0"/>
              <a:buChar char="•"/>
            </a:pPr>
            <a:r>
              <a:rPr lang="en-CA" sz="2000" dirty="0" smtClean="0">
                <a:solidFill>
                  <a:schemeClr val="tx1"/>
                </a:solidFill>
                <a:latin typeface="+mn-lt"/>
                <a:ea typeface="Calibri"/>
                <a:cs typeface="Calibri"/>
                <a:sym typeface="Calibri"/>
              </a:rPr>
              <a:t>Nicotine</a:t>
            </a:r>
            <a:endParaRPr lang="en-CA" sz="2000" dirty="0">
              <a:solidFill>
                <a:schemeClr val="tx1"/>
              </a:solidFill>
              <a:latin typeface="+mn-lt"/>
              <a:ea typeface="Calibri"/>
              <a:cs typeface="Calibri"/>
              <a:sym typeface="Calibri"/>
            </a:endParaRPr>
          </a:p>
          <a:p>
            <a:pPr marL="457200" lvl="0" indent="-457200">
              <a:spcBef>
                <a:spcPts val="1000"/>
              </a:spcBef>
              <a:buFont typeface="Arial" panose="020B0604020202020204" pitchFamily="34" charset="0"/>
              <a:buChar char="•"/>
            </a:pPr>
            <a:r>
              <a:rPr lang="en-CA" sz="2000" dirty="0">
                <a:solidFill>
                  <a:schemeClr val="tx1"/>
                </a:solidFill>
                <a:latin typeface="+mn-lt"/>
                <a:ea typeface="Calibri"/>
                <a:cs typeface="Calibri"/>
                <a:sym typeface="Calibri"/>
              </a:rPr>
              <a:t>Metals</a:t>
            </a:r>
          </a:p>
          <a:p>
            <a:pPr marL="457200" lvl="0" indent="-457200">
              <a:spcBef>
                <a:spcPts val="1000"/>
              </a:spcBef>
              <a:buFont typeface="Arial" panose="020B0604020202020204" pitchFamily="34" charset="0"/>
              <a:buChar char="•"/>
            </a:pPr>
            <a:r>
              <a:rPr lang="en-CA" sz="2000" dirty="0" smtClean="0">
                <a:solidFill>
                  <a:schemeClr val="tx1"/>
                </a:solidFill>
                <a:latin typeface="+mn-lt"/>
                <a:ea typeface="Calibri"/>
                <a:cs typeface="Calibri"/>
                <a:sym typeface="Calibri"/>
              </a:rPr>
              <a:t>Flavourings</a:t>
            </a:r>
            <a:endParaRPr lang="en-CA" sz="2000" dirty="0">
              <a:solidFill>
                <a:schemeClr val="tx1"/>
              </a:solidFill>
              <a:latin typeface="+mn-lt"/>
              <a:ea typeface="Calibri"/>
              <a:cs typeface="Calibri"/>
              <a:sym typeface="Calibri"/>
            </a:endParaRPr>
          </a:p>
        </p:txBody>
      </p:sp>
      <p:pic>
        <p:nvPicPr>
          <p:cNvPr id="4" name="Picture 3" descr="chemic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281" y="1556400"/>
            <a:ext cx="2795782" cy="2795782"/>
          </a:xfrm>
          <a:prstGeom prst="rect">
            <a:avLst/>
          </a:prstGeom>
        </p:spPr>
      </p:pic>
    </p:spTree>
    <p:extLst>
      <p:ext uri="{BB962C8B-B14F-4D97-AF65-F5344CB8AC3E}">
        <p14:creationId xmlns:p14="http://schemas.microsoft.com/office/powerpoint/2010/main" val="4389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p:cNvSpPr>
            <a:spLocks noGrp="1"/>
          </p:cNvSpPr>
          <p:nvPr>
            <p:ph type="title"/>
          </p:nvPr>
        </p:nvSpPr>
        <p:spPr>
          <a:xfrm>
            <a:off x="1657350" y="445024"/>
            <a:ext cx="5829300"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What is Nicotine?</a:t>
            </a:r>
            <a:endParaRPr lang="en-CA" b="1" dirty="0">
              <a:latin typeface="+mj-lt"/>
              <a:ea typeface="+mn-ea"/>
              <a:cs typeface="+mn-cs"/>
            </a:endParaRPr>
          </a:p>
        </p:txBody>
      </p:sp>
      <p:sp>
        <p:nvSpPr>
          <p:cNvPr id="5" name="TextBox 4"/>
          <p:cNvSpPr txBox="1"/>
          <p:nvPr/>
        </p:nvSpPr>
        <p:spPr>
          <a:xfrm>
            <a:off x="1657350" y="1873646"/>
            <a:ext cx="4835034" cy="1323439"/>
          </a:xfrm>
          <a:prstGeom prst="rect">
            <a:avLst/>
          </a:prstGeom>
          <a:noFill/>
        </p:spPr>
        <p:txBody>
          <a:bodyPr wrap="square" rtlCol="0">
            <a:spAutoFit/>
          </a:bodyPr>
          <a:lstStyle/>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considered a drug</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highly addictive</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can cause changes </a:t>
            </a:r>
            <a:r>
              <a:rPr lang="en-US" sz="2000" dirty="0" smtClean="0">
                <a:solidFill>
                  <a:schemeClr val="dk1"/>
                </a:solidFill>
                <a:latin typeface="+mn-lt"/>
                <a:ea typeface="Calibri"/>
                <a:cs typeface="Arial" panose="020B0604020202020204" pitchFamily="34" charset="0"/>
                <a:sym typeface="Calibri"/>
              </a:rPr>
              <a:t>to the brain</a:t>
            </a:r>
            <a:endParaRPr lang="en-US" sz="2000" dirty="0">
              <a:solidFill>
                <a:schemeClr val="dk1"/>
              </a:solidFill>
              <a:latin typeface="+mn-lt"/>
              <a:ea typeface="Calibri"/>
              <a:cs typeface="Arial" panose="020B0604020202020204" pitchFamily="34" charset="0"/>
              <a:sym typeface="Calibri"/>
            </a:endParaRP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found in many </a:t>
            </a:r>
            <a:r>
              <a:rPr lang="en-US" sz="2000" dirty="0" smtClean="0">
                <a:solidFill>
                  <a:schemeClr val="dk1"/>
                </a:solidFill>
                <a:latin typeface="+mn-lt"/>
                <a:ea typeface="Calibri"/>
                <a:cs typeface="Arial" panose="020B0604020202020204" pitchFamily="34" charset="0"/>
                <a:sym typeface="Calibri"/>
              </a:rPr>
              <a:t>e-juices</a:t>
            </a:r>
            <a:endParaRPr lang="en-US" sz="2000" dirty="0">
              <a:solidFill>
                <a:schemeClr val="dk1"/>
              </a:solidFill>
              <a:latin typeface="+mn-lt"/>
              <a:ea typeface="Calibri"/>
              <a:cs typeface="Arial" panose="020B0604020202020204" pitchFamily="34" charset="0"/>
              <a:sym typeface="Calibri"/>
            </a:endParaRPr>
          </a:p>
        </p:txBody>
      </p:sp>
      <p:pic>
        <p:nvPicPr>
          <p:cNvPr id="4" name="Picture 3" descr="person smo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384" y="1688754"/>
            <a:ext cx="1842412" cy="1842412"/>
          </a:xfrm>
          <a:prstGeom prst="rect">
            <a:avLst/>
          </a:prstGeom>
        </p:spPr>
      </p:pic>
    </p:spTree>
    <p:extLst>
      <p:ext uri="{BB962C8B-B14F-4D97-AF65-F5344CB8AC3E}">
        <p14:creationId xmlns:p14="http://schemas.microsoft.com/office/powerpoint/2010/main" val="261231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p:cNvSpPr>
            <a:spLocks noGrp="1"/>
          </p:cNvSpPr>
          <p:nvPr>
            <p:ph type="title"/>
          </p:nvPr>
        </p:nvSpPr>
        <p:spPr>
          <a:xfrm>
            <a:off x="1657350" y="445024"/>
            <a:ext cx="5829300" cy="8827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Nicotine</a:t>
            </a:r>
            <a:endParaRPr lang="en-CA" b="1" dirty="0">
              <a:latin typeface="+mj-lt"/>
              <a:ea typeface="+mn-ea"/>
              <a:cs typeface="+mn-cs"/>
            </a:endParaRPr>
          </a:p>
        </p:txBody>
      </p:sp>
      <p:sp>
        <p:nvSpPr>
          <p:cNvPr id="3" name="TextBox 2"/>
          <p:cNvSpPr txBox="1"/>
          <p:nvPr/>
        </p:nvSpPr>
        <p:spPr>
          <a:xfrm>
            <a:off x="841572" y="1683143"/>
            <a:ext cx="6198499" cy="1631216"/>
          </a:xfrm>
          <a:prstGeom prst="rect">
            <a:avLst/>
          </a:prstGeom>
          <a:noFill/>
        </p:spPr>
        <p:txBody>
          <a:bodyPr wrap="square" rtlCol="0">
            <a:spAutoFit/>
          </a:bodyPr>
          <a:lstStyle/>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Nicotine is a drug that is considered a stimulant.</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A stimulant is any drugs that excites the body function, but specifically the brain and nervous systems.</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toxic at high doses. </a:t>
            </a:r>
          </a:p>
        </p:txBody>
      </p:sp>
      <p:pic>
        <p:nvPicPr>
          <p:cNvPr id="5" name="Picture 4" descr="increasing arrow"/>
          <p:cNvPicPr>
            <a:picLocks noChangeAspect="1"/>
          </p:cNvPicPr>
          <p:nvPr/>
        </p:nvPicPr>
        <p:blipFill rotWithShape="1">
          <a:blip r:embed="rId3">
            <a:extLst>
              <a:ext uri="{28A0092B-C50C-407E-A947-70E740481C1C}">
                <a14:useLocalDpi xmlns:a14="http://schemas.microsoft.com/office/drawing/2010/main" val="0"/>
              </a:ext>
            </a:extLst>
          </a:blip>
          <a:srcRect t="11207" b="15243"/>
          <a:stretch/>
        </p:blipFill>
        <p:spPr>
          <a:xfrm>
            <a:off x="6083210" y="2057399"/>
            <a:ext cx="2608097" cy="1918253"/>
          </a:xfrm>
          <a:prstGeom prst="rect">
            <a:avLst/>
          </a:prstGeom>
        </p:spPr>
      </p:pic>
    </p:spTree>
    <p:extLst>
      <p:ext uri="{BB962C8B-B14F-4D97-AF65-F5344CB8AC3E}">
        <p14:creationId xmlns:p14="http://schemas.microsoft.com/office/powerpoint/2010/main" val="9577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3" name="Title 2"/>
          <p:cNvSpPr>
            <a:spLocks noGrp="1"/>
          </p:cNvSpPr>
          <p:nvPr>
            <p:ph type="title"/>
          </p:nvPr>
        </p:nvSpPr>
        <p:spPr>
          <a:xfrm>
            <a:off x="1569867" y="342678"/>
            <a:ext cx="5115300" cy="87062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Guiding Question #2</a:t>
            </a:r>
            <a:endParaRPr lang="en-CA" b="1" dirty="0">
              <a:latin typeface="+mj-lt"/>
              <a:ea typeface="+mn-ea"/>
              <a:cs typeface="+mn-cs"/>
            </a:endParaRPr>
          </a:p>
        </p:txBody>
      </p:sp>
      <p:pic>
        <p:nvPicPr>
          <p:cNvPr id="5" name="Picture 4" descr="question ma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495" y="243648"/>
            <a:ext cx="1068679" cy="1068679"/>
          </a:xfrm>
          <a:prstGeom prst="rect">
            <a:avLst/>
          </a:prstGeom>
        </p:spPr>
      </p:pic>
      <p:pic>
        <p:nvPicPr>
          <p:cNvPr id="2050" name="Picture 2" descr="woman walking away from asht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05" y="1500431"/>
            <a:ext cx="2857500" cy="2333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3911" y="1982548"/>
            <a:ext cx="4701472" cy="1015663"/>
          </a:xfrm>
          <a:prstGeom prst="rect">
            <a:avLst/>
          </a:prstGeom>
          <a:noFill/>
        </p:spPr>
        <p:txBody>
          <a:bodyPr wrap="square" rtlCol="0">
            <a:spAutoFit/>
          </a:bodyPr>
          <a:lstStyle/>
          <a:p>
            <a:pPr marL="228600" lvl="0"/>
            <a:r>
              <a:rPr lang="en-US" sz="2000" b="1" dirty="0">
                <a:solidFill>
                  <a:schemeClr val="tx1"/>
                </a:solidFill>
                <a:latin typeface="+mn-lt"/>
                <a:ea typeface="Calibri"/>
                <a:cs typeface="Calibri"/>
                <a:sym typeface="Calibri"/>
              </a:rPr>
              <a:t>True or False:</a:t>
            </a:r>
            <a:endParaRPr lang="en-US" sz="2000" dirty="0">
              <a:solidFill>
                <a:schemeClr val="tx1"/>
              </a:solidFill>
              <a:latin typeface="+mn-lt"/>
              <a:ea typeface="Calibri"/>
              <a:cs typeface="Calibri"/>
              <a:sym typeface="Calibri"/>
            </a:endParaRPr>
          </a:p>
          <a:p>
            <a:pPr marL="228600" lvl="0"/>
            <a:r>
              <a:rPr lang="en-US" sz="2000" dirty="0">
                <a:solidFill>
                  <a:schemeClr val="tx1"/>
                </a:solidFill>
                <a:latin typeface="+mn-lt"/>
                <a:ea typeface="Calibri"/>
                <a:cs typeface="Calibri"/>
                <a:sym typeface="Calibri"/>
              </a:rPr>
              <a:t>Electronic cigarettes were created to help people stop smoking cigarettes</a:t>
            </a:r>
            <a:r>
              <a:rPr lang="en-US" sz="2000" dirty="0" smtClean="0">
                <a:solidFill>
                  <a:schemeClr val="tx1"/>
                </a:solidFill>
                <a:latin typeface="+mn-lt"/>
                <a:ea typeface="Calibri"/>
                <a:cs typeface="Calibri"/>
                <a:sym typeface="Calibri"/>
              </a:rPr>
              <a:t>?</a:t>
            </a:r>
            <a:endParaRPr lang="en-US" sz="1200" dirty="0">
              <a:solidFill>
                <a:schemeClr val="tx1"/>
              </a:solidFill>
              <a:latin typeface="+mn-lt"/>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 name="Title 1"/>
          <p:cNvSpPr>
            <a:spLocks noGrp="1"/>
          </p:cNvSpPr>
          <p:nvPr>
            <p:ph type="title"/>
          </p:nvPr>
        </p:nvSpPr>
        <p:spPr>
          <a:xfrm>
            <a:off x="1477656" y="164104"/>
            <a:ext cx="6142383" cy="94550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Potential Short Term Effects</a:t>
            </a:r>
            <a:endParaRPr lang="en-CA" b="1" dirty="0">
              <a:latin typeface="+mj-lt"/>
              <a:ea typeface="+mn-ea"/>
              <a:cs typeface="+mn-cs"/>
            </a:endParaRPr>
          </a:p>
        </p:txBody>
      </p:sp>
      <p:pic>
        <p:nvPicPr>
          <p:cNvPr id="5" name="Picture 4" descr="medical check li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656" y="1246364"/>
            <a:ext cx="2657370" cy="2657370"/>
          </a:xfrm>
          <a:prstGeom prst="rect">
            <a:avLst/>
          </a:prstGeom>
        </p:spPr>
      </p:pic>
      <p:sp>
        <p:nvSpPr>
          <p:cNvPr id="3" name="TextBox 2"/>
          <p:cNvSpPr txBox="1"/>
          <p:nvPr/>
        </p:nvSpPr>
        <p:spPr>
          <a:xfrm>
            <a:off x="4337331" y="1451664"/>
            <a:ext cx="3282708" cy="2246769"/>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Light headedness</a:t>
            </a:r>
          </a:p>
          <a:p>
            <a:pPr marL="406400" lvl="0" indent="-342900">
              <a:buSzPts val="2600"/>
              <a:buFont typeface="Arial" panose="020B0604020202020204" pitchFamily="34" charset="0"/>
              <a:buChar char="•"/>
            </a:pPr>
            <a:r>
              <a:rPr lang="en-US" sz="2000" dirty="0">
                <a:latin typeface="+mn-lt"/>
                <a:ea typeface="Calibri"/>
                <a:cs typeface="Calibri"/>
                <a:sym typeface="Calibri"/>
              </a:rPr>
              <a:t>Throat irritation</a:t>
            </a:r>
          </a:p>
          <a:p>
            <a:pPr marL="406400" lvl="0" indent="-342900">
              <a:buSzPts val="2600"/>
              <a:buFont typeface="Arial" panose="020B0604020202020204" pitchFamily="34" charset="0"/>
              <a:buChar char="•"/>
            </a:pPr>
            <a:r>
              <a:rPr lang="en-US" sz="2000" dirty="0">
                <a:latin typeface="+mn-lt"/>
                <a:ea typeface="Calibri"/>
                <a:cs typeface="Calibri"/>
                <a:sym typeface="Calibri"/>
              </a:rPr>
              <a:t>Dizziness</a:t>
            </a:r>
          </a:p>
          <a:p>
            <a:pPr marL="406400" lvl="0" indent="-342900">
              <a:buSzPts val="2600"/>
              <a:buFont typeface="Arial" panose="020B0604020202020204" pitchFamily="34" charset="0"/>
              <a:buChar char="•"/>
            </a:pPr>
            <a:r>
              <a:rPr lang="en-US" sz="2000" dirty="0">
                <a:latin typeface="+mn-lt"/>
                <a:ea typeface="Calibri"/>
                <a:cs typeface="Calibri"/>
                <a:sym typeface="Calibri"/>
              </a:rPr>
              <a:t>Coughing</a:t>
            </a:r>
          </a:p>
          <a:p>
            <a:pPr marL="406400" lvl="0" indent="-342900">
              <a:buSzPts val="2600"/>
              <a:buFont typeface="Arial" panose="020B0604020202020204" pitchFamily="34" charset="0"/>
              <a:buChar char="•"/>
            </a:pPr>
            <a:r>
              <a:rPr lang="en-US" sz="2000" dirty="0">
                <a:latin typeface="+mn-lt"/>
                <a:ea typeface="Calibri"/>
                <a:cs typeface="Calibri"/>
                <a:sym typeface="Calibri"/>
              </a:rPr>
              <a:t>Increased heart rate and blood pressure</a:t>
            </a:r>
          </a:p>
          <a:p>
            <a:pPr marL="406400" lvl="0" indent="-342900">
              <a:buSzPts val="2600"/>
              <a:buFont typeface="Arial" panose="020B0604020202020204" pitchFamily="34" charset="0"/>
              <a:buChar char="•"/>
            </a:pPr>
            <a:r>
              <a:rPr lang="en-US" sz="2000" dirty="0">
                <a:latin typeface="+mn-lt"/>
                <a:ea typeface="Calibri"/>
                <a:cs typeface="Calibri"/>
                <a:sym typeface="Calibri"/>
              </a:rPr>
              <a:t>Lung </a:t>
            </a:r>
            <a:r>
              <a:rPr lang="en-US" sz="2000" dirty="0" smtClean="0">
                <a:latin typeface="+mn-lt"/>
                <a:ea typeface="Calibri"/>
                <a:cs typeface="Calibri"/>
                <a:sym typeface="Calibri"/>
              </a:rPr>
              <a:t>inflammation</a:t>
            </a:r>
            <a:endParaRPr lang="en-US" sz="2000" dirty="0">
              <a:latin typeface="+mn-lt"/>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2" name="Title 1"/>
          <p:cNvSpPr>
            <a:spLocks noGrp="1"/>
          </p:cNvSpPr>
          <p:nvPr>
            <p:ph type="title"/>
          </p:nvPr>
        </p:nvSpPr>
        <p:spPr>
          <a:xfrm>
            <a:off x="1477656" y="164104"/>
            <a:ext cx="6142383" cy="10257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Potential Long Term Effects</a:t>
            </a:r>
            <a:endParaRPr lang="en-CA" b="1" dirty="0">
              <a:latin typeface="+mj-lt"/>
              <a:ea typeface="+mn-ea"/>
              <a:cs typeface="+mn-cs"/>
            </a:endParaRPr>
          </a:p>
        </p:txBody>
      </p:sp>
      <p:sp>
        <p:nvSpPr>
          <p:cNvPr id="3" name="TextBox 2"/>
          <p:cNvSpPr txBox="1"/>
          <p:nvPr/>
        </p:nvSpPr>
        <p:spPr>
          <a:xfrm>
            <a:off x="647364" y="1822943"/>
            <a:ext cx="4992785"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ea typeface="Calibri"/>
                <a:cs typeface="Calibri"/>
                <a:sym typeface="Calibri"/>
              </a:rPr>
              <a:t>Research on the long-term health effects of frequent </a:t>
            </a:r>
            <a:r>
              <a:rPr lang="en-US" sz="2000" dirty="0" err="1">
                <a:latin typeface="+mn-lt"/>
                <a:ea typeface="Calibri"/>
                <a:cs typeface="Calibri"/>
                <a:sym typeface="Calibri"/>
              </a:rPr>
              <a:t>vapour</a:t>
            </a:r>
            <a:r>
              <a:rPr lang="en-US" sz="2000" dirty="0">
                <a:latin typeface="+mn-lt"/>
                <a:ea typeface="Calibri"/>
                <a:cs typeface="Calibri"/>
                <a:sym typeface="Calibri"/>
              </a:rPr>
              <a:t> (aerosol) exposure is unknown but some studies suggest possible lung damage. </a:t>
            </a:r>
          </a:p>
        </p:txBody>
      </p:sp>
      <p:pic>
        <p:nvPicPr>
          <p:cNvPr id="7" name="Picture 6" descr="lungs from smoking"/>
          <p:cNvPicPr>
            <a:picLocks noChangeAspect="1"/>
          </p:cNvPicPr>
          <p:nvPr/>
        </p:nvPicPr>
        <p:blipFill rotWithShape="1">
          <a:blip r:embed="rId4">
            <a:extLst>
              <a:ext uri="{28A0092B-C50C-407E-A947-70E740481C1C}">
                <a14:useLocalDpi xmlns:a14="http://schemas.microsoft.com/office/drawing/2010/main" val="0"/>
              </a:ext>
            </a:extLst>
          </a:blip>
          <a:srcRect l="6849" t="7272" r="6849" b="8012"/>
          <a:stretch/>
        </p:blipFill>
        <p:spPr>
          <a:xfrm>
            <a:off x="5814497" y="1287724"/>
            <a:ext cx="2465798" cy="23938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2" name="Title 1"/>
          <p:cNvSpPr>
            <a:spLocks noGrp="1"/>
          </p:cNvSpPr>
          <p:nvPr>
            <p:ph type="title"/>
          </p:nvPr>
        </p:nvSpPr>
        <p:spPr>
          <a:xfrm>
            <a:off x="707102" y="345787"/>
            <a:ext cx="7729798" cy="1113521"/>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Presentation Format</a:t>
            </a:r>
          </a:p>
        </p:txBody>
      </p:sp>
      <p:pic>
        <p:nvPicPr>
          <p:cNvPr id="8" name="Google Shape;75;p15" descr="pink question mark"/>
          <p:cNvPicPr preferRelativeResize="0"/>
          <p:nvPr/>
        </p:nvPicPr>
        <p:blipFill>
          <a:blip r:embed="rId4">
            <a:alphaModFix/>
          </a:blip>
          <a:stretch>
            <a:fillRect/>
          </a:stretch>
        </p:blipFill>
        <p:spPr>
          <a:xfrm>
            <a:off x="975075" y="1806254"/>
            <a:ext cx="832250" cy="832250"/>
          </a:xfrm>
          <a:prstGeom prst="rect">
            <a:avLst/>
          </a:prstGeom>
          <a:noFill/>
          <a:ln>
            <a:noFill/>
          </a:ln>
        </p:spPr>
      </p:pic>
      <p:sp>
        <p:nvSpPr>
          <p:cNvPr id="3" name="TextBox 2"/>
          <p:cNvSpPr txBox="1"/>
          <p:nvPr/>
        </p:nvSpPr>
        <p:spPr>
          <a:xfrm>
            <a:off x="2309100" y="1714547"/>
            <a:ext cx="6127800" cy="1015663"/>
          </a:xfrm>
          <a:prstGeom prst="rect">
            <a:avLst/>
          </a:prstGeom>
          <a:noFill/>
        </p:spPr>
        <p:txBody>
          <a:bodyPr wrap="square" rtlCol="0">
            <a:spAutoFit/>
          </a:bodyPr>
          <a:lstStyle/>
          <a:p>
            <a:r>
              <a:rPr lang="en-US" sz="2000" b="1" dirty="0">
                <a:latin typeface="+mn-lt"/>
                <a:ea typeface="Calibri"/>
                <a:cs typeface="Calibri"/>
                <a:sym typeface="Calibri"/>
              </a:rPr>
              <a:t>Guiding Questions: </a:t>
            </a:r>
            <a:r>
              <a:rPr lang="en-US" sz="2000" dirty="0">
                <a:latin typeface="+mn-lt"/>
                <a:ea typeface="Calibri"/>
                <a:cs typeface="Calibri"/>
                <a:sym typeface="Calibri"/>
              </a:rPr>
              <a:t>Big idea questions that prompt students to brainstorm and share previous knowledge or new information. </a:t>
            </a:r>
          </a:p>
        </p:txBody>
      </p:sp>
      <p:pic>
        <p:nvPicPr>
          <p:cNvPr id="9" name="Google Shape;74;p15" descr="Talking bubbles"/>
          <p:cNvPicPr preferRelativeResize="0"/>
          <p:nvPr/>
        </p:nvPicPr>
        <p:blipFill>
          <a:blip r:embed="rId5">
            <a:alphaModFix/>
          </a:blip>
          <a:stretch>
            <a:fillRect/>
          </a:stretch>
        </p:blipFill>
        <p:spPr>
          <a:xfrm>
            <a:off x="906400" y="2894840"/>
            <a:ext cx="969600" cy="969600"/>
          </a:xfrm>
          <a:prstGeom prst="rect">
            <a:avLst/>
          </a:prstGeom>
          <a:noFill/>
          <a:ln>
            <a:noFill/>
          </a:ln>
        </p:spPr>
      </p:pic>
      <p:sp>
        <p:nvSpPr>
          <p:cNvPr id="4" name="TextBox 3"/>
          <p:cNvSpPr txBox="1"/>
          <p:nvPr/>
        </p:nvSpPr>
        <p:spPr>
          <a:xfrm>
            <a:off x="2309100" y="2894840"/>
            <a:ext cx="6127800" cy="1015663"/>
          </a:xfrm>
          <a:prstGeom prst="rect">
            <a:avLst/>
          </a:prstGeom>
          <a:noFill/>
        </p:spPr>
        <p:txBody>
          <a:bodyPr wrap="square" rtlCol="0">
            <a:spAutoFit/>
          </a:bodyPr>
          <a:lstStyle/>
          <a:p>
            <a:r>
              <a:rPr lang="en-US" sz="2000" b="1" dirty="0">
                <a:latin typeface="+mn-lt"/>
                <a:ea typeface="Calibri"/>
                <a:cs typeface="Calibri"/>
                <a:sym typeface="Calibri"/>
              </a:rPr>
              <a:t>Think, Pair, Share: </a:t>
            </a:r>
            <a:r>
              <a:rPr lang="en-US" sz="2000" dirty="0">
                <a:latin typeface="+mn-lt"/>
                <a:ea typeface="Calibri"/>
                <a:cs typeface="Calibri"/>
                <a:sym typeface="Calibri"/>
              </a:rPr>
              <a:t>Opportunity for students to work with partner or group and share ideas based on a prompt.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022" y="273975"/>
            <a:ext cx="4054817" cy="740907"/>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Addiction</a:t>
            </a:r>
          </a:p>
        </p:txBody>
      </p:sp>
      <p:sp>
        <p:nvSpPr>
          <p:cNvPr id="4" name="TextBox 3"/>
          <p:cNvSpPr txBox="1"/>
          <p:nvPr/>
        </p:nvSpPr>
        <p:spPr>
          <a:xfrm>
            <a:off x="760816" y="2014917"/>
            <a:ext cx="4806503" cy="707886"/>
          </a:xfrm>
          <a:prstGeom prst="rect">
            <a:avLst/>
          </a:prstGeom>
          <a:noFill/>
        </p:spPr>
        <p:txBody>
          <a:bodyPr wrap="square" rtlCol="0">
            <a:spAutoFit/>
          </a:bodyPr>
          <a:lstStyle/>
          <a:p>
            <a:r>
              <a:rPr lang="en-US" sz="2000" dirty="0">
                <a:solidFill>
                  <a:schemeClr val="dk1"/>
                </a:solidFill>
                <a:latin typeface="+mn-lt"/>
                <a:ea typeface="Calibri"/>
                <a:cs typeface="Calibri"/>
                <a:sym typeface="Calibri"/>
              </a:rPr>
              <a:t>An </a:t>
            </a:r>
            <a:r>
              <a:rPr lang="en-US" sz="2000" b="1" dirty="0">
                <a:solidFill>
                  <a:schemeClr val="dk1"/>
                </a:solidFill>
                <a:latin typeface="+mn-lt"/>
                <a:ea typeface="Calibri"/>
                <a:cs typeface="Calibri"/>
                <a:sym typeface="Calibri"/>
              </a:rPr>
              <a:t>addiction</a:t>
            </a:r>
            <a:r>
              <a:rPr lang="en-US" sz="2000" dirty="0">
                <a:solidFill>
                  <a:schemeClr val="dk1"/>
                </a:solidFill>
                <a:latin typeface="+mn-lt"/>
                <a:ea typeface="Calibri"/>
                <a:cs typeface="Calibri"/>
                <a:sym typeface="Calibri"/>
              </a:rPr>
              <a:t> is an urge to do something that is hard to control or stop</a:t>
            </a:r>
            <a:r>
              <a:rPr lang="en-US" sz="2000" dirty="0" smtClean="0">
                <a:solidFill>
                  <a:schemeClr val="dk1"/>
                </a:solidFill>
                <a:latin typeface="+mn-lt"/>
                <a:ea typeface="Calibri"/>
                <a:cs typeface="Calibri"/>
                <a:sym typeface="Calibri"/>
              </a:rPr>
              <a:t>.</a:t>
            </a:r>
            <a:endParaRPr lang="en-US" sz="2000" dirty="0">
              <a:solidFill>
                <a:schemeClr val="dk1"/>
              </a:solidFill>
              <a:latin typeface="+mn-lt"/>
              <a:ea typeface="Calibri"/>
              <a:cs typeface="Calibri"/>
              <a:sym typeface="Calibri"/>
            </a:endParaRPr>
          </a:p>
        </p:txBody>
      </p:sp>
      <p:pic>
        <p:nvPicPr>
          <p:cNvPr id="7" name="Picture 6" descr="person on 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051" y="1261138"/>
            <a:ext cx="2215444" cy="2215444"/>
          </a:xfrm>
          <a:prstGeom prst="rect">
            <a:avLst/>
          </a:prstGeom>
        </p:spPr>
      </p:pic>
    </p:spTree>
    <p:extLst>
      <p:ext uri="{BB962C8B-B14F-4D97-AF65-F5344CB8AC3E}">
        <p14:creationId xmlns:p14="http://schemas.microsoft.com/office/powerpoint/2010/main" val="993867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2" name="Title 1"/>
          <p:cNvSpPr>
            <a:spLocks noGrp="1"/>
          </p:cNvSpPr>
          <p:nvPr>
            <p:ph type="title"/>
          </p:nvPr>
        </p:nvSpPr>
        <p:spPr>
          <a:xfrm>
            <a:off x="2046930" y="445024"/>
            <a:ext cx="5051101" cy="83372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Impact on Lungs</a:t>
            </a:r>
            <a:endParaRPr lang="en-CA" b="1" dirty="0">
              <a:latin typeface="+mj-lt"/>
              <a:ea typeface="+mn-ea"/>
              <a:cs typeface="+mn-cs"/>
            </a:endParaRPr>
          </a:p>
        </p:txBody>
      </p:sp>
      <p:pic>
        <p:nvPicPr>
          <p:cNvPr id="5" name="Picture 4" descr="doctor reading char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6229" y="1278749"/>
            <a:ext cx="2586812" cy="2586812"/>
          </a:xfrm>
          <a:prstGeom prst="rect">
            <a:avLst/>
          </a:prstGeom>
        </p:spPr>
      </p:pic>
      <p:sp>
        <p:nvSpPr>
          <p:cNvPr id="3" name="TextBox 2"/>
          <p:cNvSpPr txBox="1"/>
          <p:nvPr/>
        </p:nvSpPr>
        <p:spPr>
          <a:xfrm>
            <a:off x="2492347" y="1910435"/>
            <a:ext cx="6247051" cy="1323439"/>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Electronic cigarette </a:t>
            </a:r>
            <a:r>
              <a:rPr lang="en-US" sz="2000" dirty="0" err="1">
                <a:latin typeface="+mn-lt"/>
                <a:ea typeface="Calibri"/>
                <a:cs typeface="Calibri"/>
                <a:sym typeface="Calibri"/>
              </a:rPr>
              <a:t>vapour</a:t>
            </a:r>
            <a:r>
              <a:rPr lang="en-US" sz="2000" dirty="0">
                <a:latin typeface="+mn-lt"/>
                <a:ea typeface="Calibri"/>
                <a:cs typeface="Calibri"/>
                <a:sym typeface="Calibri"/>
              </a:rPr>
              <a:t> (aerosols) can contain heavy metals that can damage lung tissue.</a:t>
            </a:r>
          </a:p>
          <a:p>
            <a:pPr marL="406400" lvl="0" indent="-342900">
              <a:buSzPts val="2600"/>
              <a:buFont typeface="Arial" panose="020B0604020202020204" pitchFamily="34" charset="0"/>
              <a:buChar char="•"/>
            </a:pPr>
            <a:r>
              <a:rPr lang="en-US" sz="2000" dirty="0">
                <a:latin typeface="+mn-lt"/>
                <a:ea typeface="Calibri"/>
                <a:cs typeface="Calibri"/>
                <a:sym typeface="Calibri"/>
              </a:rPr>
              <a:t>There are cancer causing materials that can be released into your lungs.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 name="Title 1"/>
          <p:cNvSpPr>
            <a:spLocks noGrp="1"/>
          </p:cNvSpPr>
          <p:nvPr>
            <p:ph type="title"/>
          </p:nvPr>
        </p:nvSpPr>
        <p:spPr>
          <a:xfrm>
            <a:off x="1657350" y="308050"/>
            <a:ext cx="5829300" cy="902999"/>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Vaping and the Brain</a:t>
            </a:r>
            <a:endParaRPr lang="en-CA" b="1" dirty="0">
              <a:latin typeface="+mj-lt"/>
              <a:ea typeface="+mn-ea"/>
              <a:cs typeface="+mn-cs"/>
            </a:endParaRPr>
          </a:p>
        </p:txBody>
      </p:sp>
      <p:sp>
        <p:nvSpPr>
          <p:cNvPr id="3" name="TextBox 2"/>
          <p:cNvSpPr txBox="1"/>
          <p:nvPr/>
        </p:nvSpPr>
        <p:spPr>
          <a:xfrm>
            <a:off x="501706" y="1747880"/>
            <a:ext cx="5582502" cy="1631216"/>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Nicotine can harm </a:t>
            </a:r>
            <a:r>
              <a:rPr lang="en-US" sz="2000" dirty="0" smtClean="0">
                <a:latin typeface="+mn-lt"/>
                <a:ea typeface="Calibri"/>
                <a:cs typeface="Calibri"/>
                <a:sym typeface="Calibri"/>
              </a:rPr>
              <a:t>brain development in adolescents </a:t>
            </a:r>
            <a:r>
              <a:rPr lang="en-US" sz="2000" dirty="0">
                <a:latin typeface="+mn-lt"/>
                <a:ea typeface="Calibri"/>
                <a:cs typeface="Calibri"/>
                <a:sym typeface="Calibri"/>
              </a:rPr>
              <a:t>and young </a:t>
            </a:r>
            <a:r>
              <a:rPr lang="en-US" sz="2000" dirty="0" smtClean="0">
                <a:latin typeface="+mn-lt"/>
                <a:ea typeface="Calibri"/>
                <a:cs typeface="Calibri"/>
                <a:sym typeface="Calibri"/>
              </a:rPr>
              <a:t>adults.</a:t>
            </a:r>
            <a:endParaRPr lang="en-US" sz="2000" dirty="0">
              <a:latin typeface="+mn-lt"/>
              <a:ea typeface="Calibri"/>
              <a:cs typeface="Calibri"/>
              <a:sym typeface="Calibri"/>
            </a:endParaRPr>
          </a:p>
          <a:p>
            <a:pPr marL="406400" lvl="0" indent="-342900">
              <a:buSzPts val="2600"/>
              <a:buFont typeface="Arial" panose="020B0604020202020204" pitchFamily="34" charset="0"/>
              <a:buChar char="•"/>
            </a:pPr>
            <a:r>
              <a:rPr lang="en-US" sz="2000" dirty="0">
                <a:latin typeface="+mn-lt"/>
                <a:ea typeface="Calibri"/>
                <a:cs typeface="Calibri"/>
                <a:sym typeface="Calibri"/>
              </a:rPr>
              <a:t>Nicotine makes it harder for youth to learn.</a:t>
            </a:r>
          </a:p>
          <a:p>
            <a:pPr marL="406400" lvl="0" indent="-342900">
              <a:buSzPts val="2600"/>
              <a:buFont typeface="Arial" panose="020B0604020202020204" pitchFamily="34" charset="0"/>
              <a:buChar char="•"/>
            </a:pPr>
            <a:r>
              <a:rPr lang="en-US" sz="2000" dirty="0">
                <a:latin typeface="+mn-lt"/>
                <a:ea typeface="Calibri"/>
                <a:cs typeface="Calibri"/>
                <a:sym typeface="Calibri"/>
              </a:rPr>
              <a:t>Constant use of nicotine may cause other health issues for people. </a:t>
            </a:r>
          </a:p>
        </p:txBody>
      </p:sp>
      <p:pic>
        <p:nvPicPr>
          <p:cNvPr id="4" name="Picture 3" descr="brain as a light bul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08" y="1330584"/>
            <a:ext cx="2465807" cy="246580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3" name="Title 2"/>
          <p:cNvSpPr>
            <a:spLocks noGrp="1"/>
          </p:cNvSpPr>
          <p:nvPr>
            <p:ph type="title"/>
          </p:nvPr>
        </p:nvSpPr>
        <p:spPr>
          <a:xfrm>
            <a:off x="2729312" y="292132"/>
            <a:ext cx="3830513" cy="945821"/>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rPr>
              <a:t>Think, Pair, Share</a:t>
            </a:r>
            <a:endParaRPr lang="en-CA" b="1" dirty="0">
              <a:latin typeface="+mj-lt"/>
              <a:ea typeface="+mn-ea"/>
              <a:cs typeface="+mn-cs"/>
            </a:endParaRPr>
          </a:p>
        </p:txBody>
      </p:sp>
      <p:pic>
        <p:nvPicPr>
          <p:cNvPr id="2" name="Picture 1" descr="guy smoking from a vaping advanced tank system"/>
          <p:cNvPicPr>
            <a:picLocks noChangeAspect="1"/>
          </p:cNvPicPr>
          <p:nvPr/>
        </p:nvPicPr>
        <p:blipFill rotWithShape="1">
          <a:blip r:embed="rId4">
            <a:extLst>
              <a:ext uri="{28A0092B-C50C-407E-A947-70E740481C1C}">
                <a14:useLocalDpi xmlns:a14="http://schemas.microsoft.com/office/drawing/2010/main" val="0"/>
              </a:ext>
            </a:extLst>
          </a:blip>
          <a:srcRect l="16604" t="7995" r="17648" b="9908"/>
          <a:stretch/>
        </p:blipFill>
        <p:spPr>
          <a:xfrm flipH="1">
            <a:off x="276104" y="1237954"/>
            <a:ext cx="2311871" cy="2886781"/>
          </a:xfrm>
          <a:prstGeom prst="rect">
            <a:avLst/>
          </a:prstGeom>
        </p:spPr>
      </p:pic>
      <p:sp>
        <p:nvSpPr>
          <p:cNvPr id="4" name="TextBox 3"/>
          <p:cNvSpPr txBox="1"/>
          <p:nvPr/>
        </p:nvSpPr>
        <p:spPr>
          <a:xfrm>
            <a:off x="2729311" y="1777151"/>
            <a:ext cx="3830513" cy="1323439"/>
          </a:xfrm>
          <a:prstGeom prst="rect">
            <a:avLst/>
          </a:prstGeom>
          <a:noFill/>
        </p:spPr>
        <p:txBody>
          <a:bodyPr wrap="square" rtlCol="0">
            <a:spAutoFit/>
          </a:bodyPr>
          <a:lstStyle/>
          <a:p>
            <a:pPr algn="ctr"/>
            <a:r>
              <a:rPr lang="en-US" sz="2000" dirty="0">
                <a:latin typeface="+mn-lt"/>
                <a:ea typeface="Calibri"/>
                <a:cs typeface="Calibri"/>
                <a:sym typeface="Calibri"/>
              </a:rPr>
              <a:t>Knowing that electronic cigarettes are unsafe, why do you think people choose to use them</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pic>
        <p:nvPicPr>
          <p:cNvPr id="6" name="Picture 5" descr="speech bubble"/>
          <p:cNvPicPr>
            <a:picLocks noChangeAspect="1"/>
          </p:cNvPicPr>
          <p:nvPr/>
        </p:nvPicPr>
        <p:blipFill rotWithShape="1">
          <a:blip r:embed="rId5">
            <a:extLst>
              <a:ext uri="{28A0092B-C50C-407E-A947-70E740481C1C}">
                <a14:useLocalDpi xmlns:a14="http://schemas.microsoft.com/office/drawing/2010/main" val="0"/>
              </a:ext>
            </a:extLst>
          </a:blip>
          <a:srcRect l="9445" t="12646" r="12946" b="14522"/>
          <a:stretch/>
        </p:blipFill>
        <p:spPr>
          <a:xfrm>
            <a:off x="6842501" y="1777151"/>
            <a:ext cx="1926967" cy="18083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p:cNvSpPr>
            <a:spLocks noGrp="1"/>
          </p:cNvSpPr>
          <p:nvPr>
            <p:ph type="title"/>
          </p:nvPr>
        </p:nvSpPr>
        <p:spPr>
          <a:xfrm>
            <a:off x="1978132" y="242779"/>
            <a:ext cx="5376240" cy="852869"/>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Video: </a:t>
            </a:r>
            <a:r>
              <a:rPr lang="en-CA" dirty="0" smtClean="0">
                <a:latin typeface="+mj-lt"/>
                <a:ea typeface="+mn-ea"/>
                <a:cs typeface="+mn-cs"/>
                <a:hlinkClick r:id="rId4"/>
              </a:rPr>
              <a:t>TearDown</a:t>
            </a:r>
            <a:endParaRPr lang="en-CA" dirty="0">
              <a:latin typeface="+mj-lt"/>
              <a:ea typeface="+mn-ea"/>
              <a:cs typeface="+mn-cs"/>
            </a:endParaRPr>
          </a:p>
        </p:txBody>
      </p:sp>
      <p:pic>
        <p:nvPicPr>
          <p:cNvPr id="7" name="Google Shape;85;p16" descr="video icon"/>
          <p:cNvPicPr preferRelativeResize="0"/>
          <p:nvPr/>
        </p:nvPicPr>
        <p:blipFill>
          <a:blip r:embed="rId5">
            <a:alphaModFix/>
          </a:blip>
          <a:stretch>
            <a:fillRect/>
          </a:stretch>
        </p:blipFill>
        <p:spPr>
          <a:xfrm>
            <a:off x="542183" y="84701"/>
            <a:ext cx="1166759" cy="1169024"/>
          </a:xfrm>
          <a:prstGeom prst="rect">
            <a:avLst/>
          </a:prstGeom>
          <a:noFill/>
          <a:ln>
            <a:noFill/>
          </a:ln>
        </p:spPr>
      </p:pic>
      <p:sp>
        <p:nvSpPr>
          <p:cNvPr id="3" name="TextBox 2"/>
          <p:cNvSpPr txBox="1"/>
          <p:nvPr/>
        </p:nvSpPr>
        <p:spPr>
          <a:xfrm>
            <a:off x="461246" y="1732495"/>
            <a:ext cx="3463391" cy="1631216"/>
          </a:xfrm>
          <a:prstGeom prst="rect">
            <a:avLst/>
          </a:prstGeom>
          <a:noFill/>
        </p:spPr>
        <p:txBody>
          <a:bodyPr wrap="square" rtlCol="0">
            <a:spAutoFit/>
          </a:bodyPr>
          <a:lstStyle/>
          <a:p>
            <a:pPr marL="400050" lvl="0" indent="-342900">
              <a:buClr>
                <a:schemeClr val="dk1"/>
              </a:buClr>
              <a:buSzPts val="2700"/>
              <a:buFont typeface="Arial" panose="020B0604020202020204" pitchFamily="34" charset="0"/>
              <a:buChar char="•"/>
            </a:pPr>
            <a:r>
              <a:rPr lang="en-US" sz="2000" dirty="0">
                <a:solidFill>
                  <a:schemeClr val="dk1"/>
                </a:solidFill>
                <a:latin typeface="+mn-lt"/>
                <a:ea typeface="Calibri"/>
                <a:cs typeface="Calibri"/>
                <a:sym typeface="Calibri"/>
              </a:rPr>
              <a:t>Take notes about what you find interesting about this video.</a:t>
            </a:r>
          </a:p>
          <a:p>
            <a:pPr marL="400050" lvl="0" indent="-342900">
              <a:buClr>
                <a:schemeClr val="dk1"/>
              </a:buClr>
              <a:buSzPts val="2700"/>
              <a:buFont typeface="Arial" panose="020B0604020202020204" pitchFamily="34" charset="0"/>
              <a:buChar char="•"/>
            </a:pPr>
            <a:r>
              <a:rPr lang="en-US" sz="2000" dirty="0">
                <a:solidFill>
                  <a:schemeClr val="dk1"/>
                </a:solidFill>
                <a:latin typeface="+mn-lt"/>
                <a:ea typeface="Calibri"/>
                <a:cs typeface="Calibri"/>
                <a:sym typeface="Calibri"/>
              </a:rPr>
              <a:t>Be prepared to share and discuss with the class. </a:t>
            </a:r>
          </a:p>
        </p:txBody>
      </p:sp>
      <p:pic>
        <p:nvPicPr>
          <p:cNvPr id="4" name="MfQ6pKVkkl4" title="TearDown Video"/>
          <p:cNvPicPr>
            <a:picLocks noRot="1" noChangeAspect="1"/>
          </p:cNvPicPr>
          <p:nvPr>
            <a:videoFile r:link="rId1"/>
          </p:nvPr>
        </p:nvPicPr>
        <p:blipFill>
          <a:blip r:embed="rId6"/>
          <a:stretch>
            <a:fillRect/>
          </a:stretch>
        </p:blipFill>
        <p:spPr>
          <a:xfrm>
            <a:off x="4219987" y="1292087"/>
            <a:ext cx="4465835" cy="2512032"/>
          </a:xfrm>
          <a:prstGeom prst="rect">
            <a:avLst/>
          </a:prstGeom>
        </p:spPr>
      </p:pic>
    </p:spTree>
    <p:extLst>
      <p:ext uri="{BB962C8B-B14F-4D97-AF65-F5344CB8AC3E}">
        <p14:creationId xmlns:p14="http://schemas.microsoft.com/office/powerpoint/2010/main" val="1886030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 name="Title 1"/>
          <p:cNvSpPr>
            <a:spLocks noGrp="1"/>
          </p:cNvSpPr>
          <p:nvPr>
            <p:ph type="title"/>
          </p:nvPr>
        </p:nvSpPr>
        <p:spPr>
          <a:xfrm>
            <a:off x="1109082" y="242848"/>
            <a:ext cx="7022484" cy="957911"/>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Final Activity: Influenced by Friends</a:t>
            </a:r>
            <a:endParaRPr lang="en-CA" b="1" dirty="0">
              <a:latin typeface="+mj-lt"/>
              <a:ea typeface="+mn-ea"/>
              <a:cs typeface="+mn-cs"/>
            </a:endParaRPr>
          </a:p>
        </p:txBody>
      </p:sp>
      <p:pic>
        <p:nvPicPr>
          <p:cNvPr id="6" name="Google Shape;86;p16" descr="checklist"/>
          <p:cNvPicPr preferRelativeResize="0"/>
          <p:nvPr/>
        </p:nvPicPr>
        <p:blipFill>
          <a:blip r:embed="rId3">
            <a:alphaModFix/>
          </a:blip>
          <a:stretch>
            <a:fillRect/>
          </a:stretch>
        </p:blipFill>
        <p:spPr>
          <a:xfrm>
            <a:off x="389098" y="93965"/>
            <a:ext cx="1255675" cy="1255675"/>
          </a:xfrm>
          <a:prstGeom prst="rect">
            <a:avLst/>
          </a:prstGeom>
          <a:noFill/>
          <a:ln>
            <a:noFill/>
          </a:ln>
        </p:spPr>
      </p:pic>
      <p:sp>
        <p:nvSpPr>
          <p:cNvPr id="3" name="TextBox 2"/>
          <p:cNvSpPr txBox="1"/>
          <p:nvPr/>
        </p:nvSpPr>
        <p:spPr>
          <a:xfrm>
            <a:off x="389099" y="1438433"/>
            <a:ext cx="6249000" cy="2442400"/>
          </a:xfrm>
          <a:prstGeom prst="rect">
            <a:avLst/>
          </a:prstGeom>
          <a:noFill/>
        </p:spPr>
        <p:txBody>
          <a:bodyPr wrap="square" rtlCol="0">
            <a:spAutoFit/>
          </a:bodyPr>
          <a:lstStyle/>
          <a:p>
            <a:pPr marL="76200" lvl="0">
              <a:lnSpc>
                <a:spcPct val="115000"/>
              </a:lnSpc>
              <a:spcBef>
                <a:spcPts val="1000"/>
              </a:spcBef>
              <a:buClr>
                <a:schemeClr val="dk1"/>
              </a:buClr>
              <a:buSzPts val="2400"/>
            </a:pPr>
            <a:r>
              <a:rPr lang="en-CA" sz="2000" b="1" dirty="0">
                <a:solidFill>
                  <a:schemeClr val="dk1"/>
                </a:solidFill>
                <a:latin typeface="+mn-lt"/>
                <a:ea typeface="Calibri"/>
                <a:cs typeface="Calibri"/>
                <a:sym typeface="Calibri"/>
              </a:rPr>
              <a:t>Time to make a decision… </a:t>
            </a:r>
          </a:p>
          <a:p>
            <a:pPr marL="76200" lvl="0">
              <a:lnSpc>
                <a:spcPct val="115000"/>
              </a:lnSpc>
              <a:spcBef>
                <a:spcPts val="1000"/>
              </a:spcBef>
              <a:buClr>
                <a:schemeClr val="dk1"/>
              </a:buClr>
              <a:buSzPts val="2400"/>
            </a:pPr>
            <a:r>
              <a:rPr lang="en-CA" sz="2000" dirty="0">
                <a:solidFill>
                  <a:schemeClr val="dk1"/>
                </a:solidFill>
                <a:latin typeface="+mn-lt"/>
                <a:ea typeface="Calibri"/>
                <a:cs typeface="Calibri"/>
                <a:sym typeface="Calibri"/>
              </a:rPr>
              <a:t>You are at the park with some friends when someone finds an electronic cigarette on one of the benches. </a:t>
            </a:r>
          </a:p>
          <a:p>
            <a:pPr marL="419100" lvl="0" indent="-342900">
              <a:lnSpc>
                <a:spcPct val="115000"/>
              </a:lnSpc>
              <a:spcBef>
                <a:spcPts val="1000"/>
              </a:spcBef>
              <a:buClr>
                <a:schemeClr val="dk1"/>
              </a:buClr>
              <a:buSzPts val="2400"/>
              <a:buFont typeface="Arial" panose="020B0604020202020204" pitchFamily="34" charset="0"/>
              <a:buChar char="•"/>
            </a:pPr>
            <a:r>
              <a:rPr lang="en-CA" sz="2000" dirty="0">
                <a:solidFill>
                  <a:schemeClr val="dk1"/>
                </a:solidFill>
                <a:latin typeface="+mn-lt"/>
                <a:ea typeface="Calibri"/>
                <a:cs typeface="Calibri"/>
                <a:sym typeface="Calibri"/>
              </a:rPr>
              <a:t>What can you say to someone if they ask you to try vaping? </a:t>
            </a:r>
          </a:p>
        </p:txBody>
      </p:sp>
      <p:pic>
        <p:nvPicPr>
          <p:cNvPr id="7" name="Picture 6" descr="student writing idea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098" y="1438433"/>
            <a:ext cx="2217667" cy="22176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 name="Title 1"/>
          <p:cNvSpPr>
            <a:spLocks noGrp="1"/>
          </p:cNvSpPr>
          <p:nvPr>
            <p:ph type="title"/>
          </p:nvPr>
        </p:nvSpPr>
        <p:spPr>
          <a:xfrm>
            <a:off x="1657350" y="308050"/>
            <a:ext cx="5829300"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How Can Adults Help?</a:t>
            </a:r>
            <a:endParaRPr lang="en-CA" b="1" dirty="0">
              <a:latin typeface="+mj-lt"/>
              <a:ea typeface="+mn-ea"/>
              <a:cs typeface="+mn-cs"/>
            </a:endParaRPr>
          </a:p>
        </p:txBody>
      </p:sp>
      <p:pic>
        <p:nvPicPr>
          <p:cNvPr id="6" name="Google Shape;214;p34" descr="adult and child talking" title="Adult and Child"/>
          <p:cNvPicPr preferRelativeResize="0"/>
          <p:nvPr/>
        </p:nvPicPr>
        <p:blipFill rotWithShape="1">
          <a:blip r:embed="rId4">
            <a:alphaModFix/>
          </a:blip>
          <a:srcRect l="15152" t="2509" r="11783" b="22652"/>
          <a:stretch/>
        </p:blipFill>
        <p:spPr>
          <a:xfrm>
            <a:off x="588893" y="1470988"/>
            <a:ext cx="2136914" cy="2221025"/>
          </a:xfrm>
          <a:prstGeom prst="rect">
            <a:avLst/>
          </a:prstGeom>
          <a:noFill/>
          <a:ln>
            <a:noFill/>
          </a:ln>
        </p:spPr>
      </p:pic>
      <p:sp>
        <p:nvSpPr>
          <p:cNvPr id="3" name="TextBox 2"/>
          <p:cNvSpPr txBox="1"/>
          <p:nvPr/>
        </p:nvSpPr>
        <p:spPr>
          <a:xfrm>
            <a:off x="3113739" y="2073670"/>
            <a:ext cx="4959917" cy="1015663"/>
          </a:xfrm>
          <a:prstGeom prst="rect">
            <a:avLst/>
          </a:prstGeom>
          <a:noFill/>
        </p:spPr>
        <p:txBody>
          <a:bodyPr wrap="square" rtlCol="0">
            <a:spAutoFit/>
          </a:bodyPr>
          <a:lstStyle/>
          <a:p>
            <a:r>
              <a:rPr lang="en-US" sz="2000" dirty="0">
                <a:latin typeface="+mn-lt"/>
                <a:ea typeface="Calibri"/>
                <a:cs typeface="Calibri"/>
                <a:sym typeface="Calibri"/>
              </a:rPr>
              <a:t>Adults can help youth make safe decisions when thinking about trying electronic cigarettes or vaping products</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spTree>
    <p:extLst>
      <p:ext uri="{BB962C8B-B14F-4D97-AF65-F5344CB8AC3E}">
        <p14:creationId xmlns:p14="http://schemas.microsoft.com/office/powerpoint/2010/main" val="4208071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 name="Title 1"/>
          <p:cNvSpPr>
            <a:spLocks noGrp="1"/>
          </p:cNvSpPr>
          <p:nvPr>
            <p:ph type="title"/>
          </p:nvPr>
        </p:nvSpPr>
        <p:spPr>
          <a:xfrm>
            <a:off x="250854" y="286453"/>
            <a:ext cx="7485132" cy="803609"/>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Resources and Services</a:t>
            </a:r>
            <a:endParaRPr lang="en-CA" b="1" dirty="0">
              <a:latin typeface="+mj-lt"/>
              <a:ea typeface="+mn-ea"/>
              <a:cs typeface="+mn-cs"/>
            </a:endParaRPr>
          </a:p>
        </p:txBody>
      </p:sp>
      <p:sp>
        <p:nvSpPr>
          <p:cNvPr id="3" name="TextBox 2"/>
          <p:cNvSpPr txBox="1"/>
          <p:nvPr/>
        </p:nvSpPr>
        <p:spPr>
          <a:xfrm>
            <a:off x="250854" y="1208849"/>
            <a:ext cx="7485132" cy="2728952"/>
          </a:xfrm>
          <a:prstGeom prst="rect">
            <a:avLst/>
          </a:prstGeom>
          <a:noFill/>
        </p:spPr>
        <p:txBody>
          <a:bodyPr wrap="square" rtlCol="0">
            <a:spAutoFit/>
          </a:bodyPr>
          <a:lstStyle/>
          <a:p>
            <a:pPr lvl="0">
              <a:lnSpc>
                <a:spcPct val="115000"/>
              </a:lnSpc>
              <a:spcBef>
                <a:spcPts val="1000"/>
              </a:spcBef>
            </a:pPr>
            <a:r>
              <a:rPr lang="en-US" sz="2000" dirty="0">
                <a:latin typeface="+mn-lt"/>
                <a:ea typeface="Calibri"/>
                <a:cs typeface="Calibri"/>
                <a:sym typeface="Calibri"/>
              </a:rPr>
              <a:t>There are many resources and services in the school and community to help a person who wants to quit vaping, including: </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Canadian Mental Health Association (</a:t>
            </a:r>
            <a:r>
              <a:rPr lang="en-US" sz="2000" dirty="0" err="1">
                <a:latin typeface="+mn-lt"/>
                <a:ea typeface="Calibri"/>
                <a:cs typeface="Calibri"/>
                <a:sym typeface="Calibri"/>
              </a:rPr>
              <a:t>CMHA</a:t>
            </a:r>
            <a:r>
              <a:rPr lang="en-US" sz="2000" dirty="0">
                <a:latin typeface="+mn-lt"/>
                <a:ea typeface="Calibri"/>
                <a:cs typeface="Calibri"/>
                <a:sym typeface="Calibri"/>
              </a:rPr>
              <a:t>)</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Centre for Addiction and Mental Health (</a:t>
            </a:r>
            <a:r>
              <a:rPr lang="en-US" sz="2000" dirty="0" err="1">
                <a:latin typeface="+mn-lt"/>
                <a:ea typeface="Calibri"/>
                <a:cs typeface="Calibri"/>
                <a:sym typeface="Calibri"/>
              </a:rPr>
              <a:t>CAMH</a:t>
            </a:r>
            <a:r>
              <a:rPr lang="en-US" sz="2000" dirty="0">
                <a:latin typeface="+mn-lt"/>
                <a:ea typeface="Calibri"/>
                <a:cs typeface="Calibri"/>
                <a:sym typeface="Calibri"/>
              </a:rPr>
              <a:t>)</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Community Addictions Services of Niagara  (CASON)</a:t>
            </a:r>
          </a:p>
          <a:p>
            <a:pPr marL="342900" indent="-342900">
              <a:lnSpc>
                <a:spcPct val="115000"/>
              </a:lnSpc>
              <a:spcBef>
                <a:spcPts val="1000"/>
              </a:spcBef>
              <a:buFont typeface="Arial" panose="020B0604020202020204" pitchFamily="34" charset="0"/>
              <a:buChar char="•"/>
            </a:pPr>
            <a:r>
              <a:rPr lang="en-US" sz="2000" dirty="0">
                <a:latin typeface="+mn-lt"/>
                <a:ea typeface="Calibri"/>
                <a:cs typeface="Calibri"/>
                <a:sym typeface="Calibri"/>
              </a:rPr>
              <a:t>Drug Free Kids </a:t>
            </a:r>
            <a:r>
              <a:rPr lang="en-US" sz="2000" dirty="0" smtClean="0">
                <a:latin typeface="+mn-lt"/>
                <a:ea typeface="Calibri"/>
                <a:cs typeface="Calibri"/>
                <a:sym typeface="Calibri"/>
              </a:rPr>
              <a:t>Canada</a:t>
            </a:r>
          </a:p>
        </p:txBody>
      </p:sp>
      <p:pic>
        <p:nvPicPr>
          <p:cNvPr id="4" name="Picture 3" descr="calling on pho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14284" y="1930829"/>
            <a:ext cx="2229716" cy="2229716"/>
          </a:xfrm>
          <a:prstGeom prst="rect">
            <a:avLst/>
          </a:prstGeom>
        </p:spPr>
      </p:pic>
    </p:spTree>
    <p:extLst>
      <p:ext uri="{BB962C8B-B14F-4D97-AF65-F5344CB8AC3E}">
        <p14:creationId xmlns:p14="http://schemas.microsoft.com/office/powerpoint/2010/main" val="3877274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sp>
        <p:nvSpPr>
          <p:cNvPr id="2" name="Title 1"/>
          <p:cNvSpPr>
            <a:spLocks noGrp="1"/>
          </p:cNvSpPr>
          <p:nvPr>
            <p:ph type="title"/>
          </p:nvPr>
        </p:nvSpPr>
        <p:spPr>
          <a:xfrm>
            <a:off x="850010" y="287389"/>
            <a:ext cx="7729801" cy="924962"/>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More Questions? Talk with Someone:</a:t>
            </a:r>
            <a:endParaRPr lang="en-CA" b="1" dirty="0">
              <a:latin typeface="+mj-lt"/>
              <a:ea typeface="+mn-ea"/>
              <a:cs typeface="+mn-cs"/>
            </a:endParaRPr>
          </a:p>
        </p:txBody>
      </p:sp>
      <p:sp>
        <p:nvSpPr>
          <p:cNvPr id="4" name="TextBox 3"/>
          <p:cNvSpPr txBox="1"/>
          <p:nvPr/>
        </p:nvSpPr>
        <p:spPr>
          <a:xfrm>
            <a:off x="713448" y="1706629"/>
            <a:ext cx="7398373" cy="1938992"/>
          </a:xfrm>
          <a:prstGeom prst="rect">
            <a:avLst/>
          </a:prstGeom>
          <a:noFill/>
        </p:spPr>
        <p:txBody>
          <a:bodyPr wrap="square" rtlCol="0">
            <a:spAutoFit/>
          </a:bodyPr>
          <a:lstStyle/>
          <a:p>
            <a:pPr marL="571500" lvl="0" indent="-457200">
              <a:buSzPts val="2200"/>
              <a:buFont typeface="Calibri"/>
              <a:buChar char="•"/>
            </a:pPr>
            <a:r>
              <a:rPr lang="en-US" sz="2000" dirty="0" smtClean="0">
                <a:latin typeface="+mn-lt"/>
                <a:ea typeface="Calibri"/>
                <a:cs typeface="Calibri"/>
                <a:sym typeface="Calibri"/>
              </a:rPr>
              <a:t>Teacher/Principal</a:t>
            </a:r>
          </a:p>
          <a:p>
            <a:pPr marL="571500" lvl="0" indent="-457200">
              <a:buSzPts val="2200"/>
              <a:buFont typeface="Calibri"/>
              <a:buChar char="•"/>
            </a:pPr>
            <a:r>
              <a:rPr lang="en-US" sz="2000" dirty="0" smtClean="0">
                <a:latin typeface="+mn-lt"/>
                <a:ea typeface="Calibri"/>
                <a:cs typeface="Calibri"/>
                <a:sym typeface="Calibri"/>
              </a:rPr>
              <a:t>Doctor </a:t>
            </a:r>
            <a:r>
              <a:rPr lang="en-US" sz="2000" dirty="0">
                <a:latin typeface="+mn-lt"/>
                <a:ea typeface="Calibri"/>
                <a:cs typeface="Calibri"/>
                <a:sym typeface="Calibri"/>
              </a:rPr>
              <a:t>or Health Care </a:t>
            </a:r>
            <a:r>
              <a:rPr lang="en-US" sz="2000" dirty="0" smtClean="0">
                <a:latin typeface="+mn-lt"/>
                <a:ea typeface="Calibri"/>
                <a:cs typeface="Calibri"/>
                <a:sym typeface="Calibri"/>
              </a:rPr>
              <a:t>Provider</a:t>
            </a:r>
          </a:p>
          <a:p>
            <a:pPr marL="571500" indent="-457200">
              <a:buSzPts val="2200"/>
              <a:buFont typeface="Calibri"/>
              <a:buChar char="•"/>
            </a:pPr>
            <a:r>
              <a:rPr lang="en-US" sz="2000" dirty="0" smtClean="0">
                <a:ea typeface="Calibri"/>
                <a:cs typeface="Calibri"/>
                <a:sym typeface="Calibri"/>
              </a:rPr>
              <a:t>Parents/Guardians</a:t>
            </a:r>
            <a:endParaRPr lang="en-US" sz="2000" dirty="0">
              <a:latin typeface="+mn-lt"/>
              <a:ea typeface="Calibri"/>
              <a:cs typeface="Calibri"/>
              <a:sym typeface="Calibri"/>
            </a:endParaRPr>
          </a:p>
          <a:p>
            <a:pPr marL="571500" lvl="0" indent="-457200">
              <a:buSzPts val="2200"/>
              <a:buFont typeface="Calibri"/>
              <a:buChar char="•"/>
            </a:pPr>
            <a:r>
              <a:rPr lang="en-US" sz="2000" dirty="0">
                <a:latin typeface="+mn-lt"/>
                <a:ea typeface="Calibri"/>
                <a:cs typeface="Calibri"/>
                <a:sym typeface="Calibri"/>
              </a:rPr>
              <a:t>School Health Nurse </a:t>
            </a:r>
            <a:endParaRPr lang="en-US" sz="2000" dirty="0" smtClean="0">
              <a:latin typeface="+mn-lt"/>
              <a:ea typeface="Calibri"/>
              <a:cs typeface="Calibri"/>
              <a:sym typeface="Calibri"/>
            </a:endParaRPr>
          </a:p>
          <a:p>
            <a:pPr marL="571500" indent="-457200">
              <a:buSzPts val="2200"/>
              <a:buFont typeface="Calibri"/>
              <a:buChar char="•"/>
            </a:pPr>
            <a:r>
              <a:rPr lang="en-US" sz="2000" dirty="0">
                <a:solidFill>
                  <a:schemeClr val="tx1"/>
                </a:solidFill>
                <a:ea typeface="Calibri"/>
                <a:cs typeface="Calibri"/>
                <a:sym typeface="Calibri"/>
              </a:rPr>
              <a:t>Community Addictions Services of Niagara (CASON</a:t>
            </a:r>
            <a:r>
              <a:rPr lang="en-US" sz="2000" dirty="0" smtClean="0">
                <a:solidFill>
                  <a:schemeClr val="tx1"/>
                </a:solidFill>
                <a:ea typeface="Calibri"/>
                <a:cs typeface="Calibri"/>
                <a:sym typeface="Calibri"/>
              </a:rPr>
              <a:t>)</a:t>
            </a: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Kids Help Phone</a:t>
            </a:r>
            <a:endParaRPr lang="en-US" sz="2000" dirty="0">
              <a:latin typeface="+mn-lt"/>
              <a:ea typeface="Calibri"/>
              <a:cs typeface="Calibri"/>
              <a:sym typeface="Calibri"/>
            </a:endParaRPr>
          </a:p>
        </p:txBody>
      </p:sp>
      <p:pic>
        <p:nvPicPr>
          <p:cNvPr id="302" name="Google Shape;302;p44" descr="grey phone call icon"/>
          <p:cNvPicPr preferRelativeResize="0"/>
          <p:nvPr/>
        </p:nvPicPr>
        <p:blipFill>
          <a:blip r:embed="rId4">
            <a:alphaModFix/>
          </a:blip>
          <a:stretch>
            <a:fillRect/>
          </a:stretch>
        </p:blipFill>
        <p:spPr>
          <a:xfrm>
            <a:off x="6228513" y="1290082"/>
            <a:ext cx="1426929" cy="146864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2" name="Title 1"/>
          <p:cNvSpPr>
            <a:spLocks noGrp="1"/>
          </p:cNvSpPr>
          <p:nvPr>
            <p:ph type="title"/>
          </p:nvPr>
        </p:nvSpPr>
        <p:spPr>
          <a:xfrm>
            <a:off x="707090" y="286681"/>
            <a:ext cx="7729800" cy="85375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Final Thoughts</a:t>
            </a:r>
            <a:endParaRPr lang="en-CA" b="1" dirty="0">
              <a:latin typeface="+mj-lt"/>
              <a:ea typeface="+mn-ea"/>
              <a:cs typeface="+mn-cs"/>
            </a:endParaRPr>
          </a:p>
        </p:txBody>
      </p:sp>
      <p:sp>
        <p:nvSpPr>
          <p:cNvPr id="3" name="TextBox 2"/>
          <p:cNvSpPr txBox="1"/>
          <p:nvPr/>
        </p:nvSpPr>
        <p:spPr>
          <a:xfrm>
            <a:off x="707090" y="1194485"/>
            <a:ext cx="5966070" cy="2954655"/>
          </a:xfrm>
          <a:prstGeom prst="rect">
            <a:avLst/>
          </a:prstGeom>
          <a:noFill/>
        </p:spPr>
        <p:txBody>
          <a:bodyPr wrap="square" rtlCol="0">
            <a:spAutoFit/>
          </a:bodyPr>
          <a:lstStyle/>
          <a:p>
            <a:pPr marL="228600" lvl="0" indent="-266700">
              <a:lnSpc>
                <a:spcPct val="115000"/>
              </a:lnSpc>
              <a:spcBef>
                <a:spcPts val="1000"/>
              </a:spcBef>
              <a:buClrTx/>
              <a:buSzPts val="2400"/>
              <a:buFont typeface="Calibri"/>
              <a:buChar char="✔"/>
            </a:pPr>
            <a:r>
              <a:rPr lang="en-CA" sz="2000" dirty="0">
                <a:solidFill>
                  <a:schemeClr val="tx1"/>
                </a:solidFill>
                <a:latin typeface="+mn-lt"/>
                <a:ea typeface="Gill Sans"/>
                <a:cs typeface="Gill Sans"/>
                <a:sym typeface="Gill Sans"/>
              </a:rPr>
              <a:t>Youth are encouraged to avoid vaping. </a:t>
            </a:r>
          </a:p>
          <a:p>
            <a:pPr marL="228600" lvl="0" indent="-266700">
              <a:lnSpc>
                <a:spcPct val="115000"/>
              </a:lnSpc>
              <a:spcBef>
                <a:spcPts val="1000"/>
              </a:spcBef>
              <a:buClrTx/>
              <a:buSzPts val="2400"/>
              <a:buFont typeface="Calibri"/>
              <a:buChar char="✔"/>
            </a:pPr>
            <a:r>
              <a:rPr lang="en-CA" sz="2000" dirty="0">
                <a:solidFill>
                  <a:schemeClr val="tx1"/>
                </a:solidFill>
                <a:ea typeface="Gill Sans"/>
                <a:cs typeface="Gill Sans"/>
                <a:sym typeface="Gill Sans"/>
              </a:rPr>
              <a:t>Electronic cigarettes</a:t>
            </a:r>
            <a:r>
              <a:rPr lang="en-CA" sz="2000" dirty="0" smtClean="0">
                <a:solidFill>
                  <a:schemeClr val="tx1"/>
                </a:solidFill>
                <a:latin typeface="+mn-lt"/>
                <a:ea typeface="Gill Sans"/>
                <a:cs typeface="Gill Sans"/>
                <a:sym typeface="Gill Sans"/>
              </a:rPr>
              <a:t> </a:t>
            </a:r>
            <a:r>
              <a:rPr lang="en-CA" sz="2000" dirty="0">
                <a:solidFill>
                  <a:schemeClr val="tx1"/>
                </a:solidFill>
                <a:latin typeface="+mn-lt"/>
                <a:ea typeface="Gill Sans"/>
                <a:cs typeface="Gill Sans"/>
                <a:sym typeface="Gill Sans"/>
              </a:rPr>
              <a:t>can cause lung damage and negatively affects the brain.</a:t>
            </a:r>
          </a:p>
          <a:p>
            <a:pPr marL="228600" lvl="0" indent="-266700">
              <a:lnSpc>
                <a:spcPct val="115000"/>
              </a:lnSpc>
              <a:spcBef>
                <a:spcPts val="1000"/>
              </a:spcBef>
              <a:buClrTx/>
              <a:buSzPts val="2400"/>
              <a:buFont typeface="Calibri"/>
              <a:buChar char="✔"/>
            </a:pPr>
            <a:r>
              <a:rPr lang="en-CA" sz="2000" dirty="0">
                <a:solidFill>
                  <a:schemeClr val="tx1"/>
                </a:solidFill>
                <a:ea typeface="Gill Sans"/>
                <a:cs typeface="Gill Sans"/>
                <a:sym typeface="Gill Sans"/>
              </a:rPr>
              <a:t>Electronic cigarettes </a:t>
            </a:r>
            <a:r>
              <a:rPr lang="en-CA" sz="2000" dirty="0" smtClean="0">
                <a:solidFill>
                  <a:schemeClr val="tx1"/>
                </a:solidFill>
                <a:latin typeface="+mn-lt"/>
                <a:ea typeface="Gill Sans"/>
                <a:cs typeface="Gill Sans"/>
                <a:sym typeface="Gill Sans"/>
              </a:rPr>
              <a:t>can </a:t>
            </a:r>
            <a:r>
              <a:rPr lang="en-CA" sz="2000" dirty="0">
                <a:solidFill>
                  <a:schemeClr val="tx1"/>
                </a:solidFill>
                <a:latin typeface="+mn-lt"/>
                <a:ea typeface="Gill Sans"/>
                <a:cs typeface="Gill Sans"/>
                <a:sym typeface="Gill Sans"/>
              </a:rPr>
              <a:t>contain harmful ingredients. </a:t>
            </a:r>
          </a:p>
          <a:p>
            <a:pPr marL="228600" lvl="0" indent="-266700">
              <a:lnSpc>
                <a:spcPct val="115000"/>
              </a:lnSpc>
              <a:spcBef>
                <a:spcPts val="1000"/>
              </a:spcBef>
              <a:buClrTx/>
              <a:buSzPts val="2400"/>
              <a:buFont typeface="Calibri"/>
              <a:buChar char="✔"/>
            </a:pPr>
            <a:r>
              <a:rPr lang="en-CA" sz="2000" dirty="0">
                <a:solidFill>
                  <a:schemeClr val="tx1"/>
                </a:solidFill>
                <a:latin typeface="+mn-lt"/>
                <a:ea typeface="Gill Sans"/>
                <a:cs typeface="Gill Sans"/>
                <a:sym typeface="Gill Sans"/>
              </a:rPr>
              <a:t>Vaping can lead to other potential health </a:t>
            </a:r>
            <a:r>
              <a:rPr lang="en-CA" sz="2000" dirty="0" smtClean="0">
                <a:solidFill>
                  <a:schemeClr val="tx1"/>
                </a:solidFill>
                <a:latin typeface="+mn-lt"/>
                <a:ea typeface="Gill Sans"/>
                <a:cs typeface="Gill Sans"/>
                <a:sym typeface="Gill Sans"/>
              </a:rPr>
              <a:t>problems</a:t>
            </a:r>
            <a:r>
              <a:rPr lang="en-CA" sz="2000" dirty="0">
                <a:solidFill>
                  <a:schemeClr val="tx1"/>
                </a:solidFill>
                <a:latin typeface="+mn-lt"/>
                <a:ea typeface="Gill Sans"/>
                <a:cs typeface="Gill Sans"/>
                <a:sym typeface="Gill Sans"/>
              </a:rPr>
              <a:t>.</a:t>
            </a:r>
          </a:p>
        </p:txBody>
      </p:sp>
      <p:pic>
        <p:nvPicPr>
          <p:cNvPr id="5" name="Picture 4" descr="sticky note"/>
          <p:cNvPicPr>
            <a:picLocks noChangeAspect="1"/>
          </p:cNvPicPr>
          <p:nvPr/>
        </p:nvPicPr>
        <p:blipFill rotWithShape="1">
          <a:blip r:embed="rId4">
            <a:extLst>
              <a:ext uri="{28A0092B-C50C-407E-A947-70E740481C1C}">
                <a14:useLocalDpi xmlns:a14="http://schemas.microsoft.com/office/drawing/2010/main" val="0"/>
              </a:ext>
            </a:extLst>
          </a:blip>
          <a:srcRect t="13796"/>
          <a:stretch/>
        </p:blipFill>
        <p:spPr>
          <a:xfrm>
            <a:off x="6439244" y="1482524"/>
            <a:ext cx="2333275" cy="21093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2" name="Title 1"/>
          <p:cNvSpPr>
            <a:spLocks noGrp="1"/>
          </p:cNvSpPr>
          <p:nvPr>
            <p:ph type="title"/>
          </p:nvPr>
        </p:nvSpPr>
        <p:spPr>
          <a:xfrm>
            <a:off x="707053" y="388317"/>
            <a:ext cx="7729798" cy="1104475"/>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ea typeface="+mn-ea"/>
                <a:cs typeface="+mn-cs"/>
              </a:rPr>
              <a:t>Presentation Format</a:t>
            </a:r>
          </a:p>
        </p:txBody>
      </p:sp>
      <p:pic>
        <p:nvPicPr>
          <p:cNvPr id="8" name="Google Shape;85;p16" descr="video icon"/>
          <p:cNvPicPr preferRelativeResize="0"/>
          <p:nvPr/>
        </p:nvPicPr>
        <p:blipFill>
          <a:blip r:embed="rId4">
            <a:alphaModFix/>
          </a:blip>
          <a:stretch>
            <a:fillRect/>
          </a:stretch>
        </p:blipFill>
        <p:spPr>
          <a:xfrm>
            <a:off x="892364" y="1800425"/>
            <a:ext cx="969622" cy="969600"/>
          </a:xfrm>
          <a:prstGeom prst="rect">
            <a:avLst/>
          </a:prstGeom>
          <a:noFill/>
          <a:ln>
            <a:noFill/>
          </a:ln>
        </p:spPr>
      </p:pic>
      <p:sp>
        <p:nvSpPr>
          <p:cNvPr id="3" name="TextBox 2"/>
          <p:cNvSpPr txBox="1"/>
          <p:nvPr/>
        </p:nvSpPr>
        <p:spPr>
          <a:xfrm>
            <a:off x="2309151" y="1777394"/>
            <a:ext cx="6127700" cy="1015663"/>
          </a:xfrm>
          <a:prstGeom prst="rect">
            <a:avLst/>
          </a:prstGeom>
          <a:noFill/>
        </p:spPr>
        <p:txBody>
          <a:bodyPr wrap="square" rtlCol="0">
            <a:spAutoFit/>
          </a:bodyPr>
          <a:lstStyle/>
          <a:p>
            <a:r>
              <a:rPr lang="en-US" sz="2000" b="1" dirty="0">
                <a:latin typeface="+mn-lt"/>
                <a:ea typeface="Calibri"/>
                <a:cs typeface="Calibri"/>
                <a:sym typeface="Calibri"/>
              </a:rPr>
              <a:t>Videos: </a:t>
            </a:r>
            <a:r>
              <a:rPr lang="en-US" sz="2000" dirty="0">
                <a:latin typeface="+mn-lt"/>
                <a:ea typeface="Calibri"/>
                <a:cs typeface="Calibri"/>
                <a:sym typeface="Calibri"/>
              </a:rPr>
              <a:t>Students will watch a short video clip that connects with topic. Discussion can follow before or after videos</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pic>
        <p:nvPicPr>
          <p:cNvPr id="9" name="Google Shape;86;p16" descr="checklist"/>
          <p:cNvPicPr preferRelativeResize="0"/>
          <p:nvPr/>
        </p:nvPicPr>
        <p:blipFill>
          <a:blip r:embed="rId5">
            <a:alphaModFix/>
          </a:blip>
          <a:stretch>
            <a:fillRect/>
          </a:stretch>
        </p:blipFill>
        <p:spPr>
          <a:xfrm>
            <a:off x="956538" y="3046386"/>
            <a:ext cx="841275" cy="841275"/>
          </a:xfrm>
          <a:prstGeom prst="rect">
            <a:avLst/>
          </a:prstGeom>
          <a:noFill/>
          <a:ln>
            <a:noFill/>
          </a:ln>
        </p:spPr>
      </p:pic>
      <p:sp>
        <p:nvSpPr>
          <p:cNvPr id="4" name="TextBox 3"/>
          <p:cNvSpPr txBox="1"/>
          <p:nvPr/>
        </p:nvSpPr>
        <p:spPr>
          <a:xfrm>
            <a:off x="2309151" y="3113101"/>
            <a:ext cx="6127651" cy="707886"/>
          </a:xfrm>
          <a:prstGeom prst="rect">
            <a:avLst/>
          </a:prstGeom>
          <a:noFill/>
        </p:spPr>
        <p:txBody>
          <a:bodyPr wrap="square" rtlCol="0">
            <a:spAutoFit/>
          </a:bodyPr>
          <a:lstStyle/>
          <a:p>
            <a:r>
              <a:rPr lang="en-US" sz="2000" b="1" dirty="0">
                <a:latin typeface="+mn-lt"/>
                <a:ea typeface="Calibri"/>
                <a:cs typeface="Calibri"/>
                <a:sym typeface="Calibri"/>
              </a:rPr>
              <a:t>Final Activity: </a:t>
            </a:r>
            <a:r>
              <a:rPr lang="en-US" sz="2000" dirty="0">
                <a:latin typeface="+mn-lt"/>
                <a:ea typeface="Calibri"/>
                <a:cs typeface="Calibri"/>
                <a:sym typeface="Calibri"/>
              </a:rPr>
              <a:t>Activity that concludes the presentation.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3" name="Title 2"/>
          <p:cNvSpPr>
            <a:spLocks noGrp="1"/>
          </p:cNvSpPr>
          <p:nvPr>
            <p:ph type="title"/>
          </p:nvPr>
        </p:nvSpPr>
        <p:spPr>
          <a:xfrm>
            <a:off x="707110" y="222748"/>
            <a:ext cx="7729801" cy="882708"/>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Curriculum Expectations</a:t>
            </a:r>
            <a:r>
              <a:rPr lang="en-CA" dirty="0" smtClean="0">
                <a:latin typeface="+mj-lt"/>
                <a:ea typeface="+mn-ea"/>
                <a:cs typeface="+mn-cs"/>
              </a:rPr>
              <a:t> </a:t>
            </a:r>
            <a:r>
              <a:rPr lang="en-CA" b="1" dirty="0" smtClean="0">
                <a:latin typeface="+mj-lt"/>
                <a:ea typeface="+mn-ea"/>
                <a:cs typeface="+mn-cs"/>
              </a:rPr>
              <a:t>– </a:t>
            </a:r>
            <a:r>
              <a:rPr lang="en-CA" dirty="0" smtClean="0">
                <a:latin typeface="+mj-lt"/>
                <a:ea typeface="+mn-ea"/>
                <a:cs typeface="+mn-cs"/>
              </a:rPr>
              <a:t>Grade 4</a:t>
            </a:r>
            <a:endParaRPr lang="en-CA" b="1" dirty="0">
              <a:latin typeface="+mj-lt"/>
              <a:ea typeface="+mn-ea"/>
              <a:cs typeface="+mn-cs"/>
            </a:endParaRPr>
          </a:p>
        </p:txBody>
      </p:sp>
      <p:sp>
        <p:nvSpPr>
          <p:cNvPr id="4" name="TextBox 3"/>
          <p:cNvSpPr txBox="1"/>
          <p:nvPr/>
        </p:nvSpPr>
        <p:spPr>
          <a:xfrm>
            <a:off x="707110" y="1276738"/>
            <a:ext cx="7729801" cy="1323439"/>
          </a:xfrm>
          <a:prstGeom prst="rect">
            <a:avLst/>
          </a:prstGeom>
          <a:noFill/>
        </p:spPr>
        <p:txBody>
          <a:bodyPr wrap="square" rtlCol="0">
            <a:spAutoFit/>
          </a:bodyPr>
          <a:lstStyle/>
          <a:p>
            <a:r>
              <a:rPr lang="en-US" sz="2000" b="1" dirty="0">
                <a:solidFill>
                  <a:srgbClr val="262626"/>
                </a:solidFill>
                <a:latin typeface="+mn-lt"/>
                <a:ea typeface="Calibri"/>
                <a:cs typeface="Arial" panose="020B0604020202020204" pitchFamily="34" charset="0"/>
                <a:sym typeface="Calibri"/>
              </a:rPr>
              <a:t>D1.4 - </a:t>
            </a:r>
            <a:r>
              <a:rPr lang="en-US" sz="2000" dirty="0">
                <a:solidFill>
                  <a:srgbClr val="262626"/>
                </a:solidFill>
                <a:latin typeface="+mn-lt"/>
                <a:ea typeface="Calibri"/>
                <a:cs typeface="Arial" panose="020B0604020202020204" pitchFamily="34" charset="0"/>
                <a:sym typeface="Calibri"/>
              </a:rPr>
              <a:t>Identify substances </a:t>
            </a:r>
            <a:r>
              <a:rPr lang="en-US" sz="2000" i="1" dirty="0">
                <a:solidFill>
                  <a:srgbClr val="262626"/>
                </a:solidFill>
                <a:latin typeface="+mn-lt"/>
                <a:ea typeface="Calibri"/>
                <a:cs typeface="Arial" panose="020B0604020202020204" pitchFamily="34" charset="0"/>
                <a:sym typeface="Calibri"/>
              </a:rPr>
              <a:t>(e.g., nicotine, carbon monoxide, tar) </a:t>
            </a:r>
            <a:r>
              <a:rPr lang="en-US" sz="2000" dirty="0">
                <a:solidFill>
                  <a:srgbClr val="262626"/>
                </a:solidFill>
                <a:latin typeface="+mn-lt"/>
                <a:ea typeface="Calibri"/>
                <a:cs typeface="Arial" panose="020B0604020202020204" pitchFamily="34" charset="0"/>
                <a:sym typeface="Calibri"/>
              </a:rPr>
              <a:t>found in tobacco and </a:t>
            </a:r>
            <a:r>
              <a:rPr lang="en-US" sz="2000" b="1" dirty="0">
                <a:solidFill>
                  <a:srgbClr val="262626"/>
                </a:solidFill>
                <a:latin typeface="+mn-lt"/>
                <a:ea typeface="Calibri"/>
                <a:cs typeface="Arial" panose="020B0604020202020204" pitchFamily="34" charset="0"/>
                <a:sym typeface="Calibri"/>
              </a:rPr>
              <a:t>vaping products </a:t>
            </a:r>
            <a:r>
              <a:rPr lang="en-US" sz="2000" i="1" dirty="0">
                <a:solidFill>
                  <a:srgbClr val="262626"/>
                </a:solidFill>
                <a:latin typeface="+mn-lt"/>
                <a:ea typeface="Calibri"/>
                <a:cs typeface="Arial" panose="020B0604020202020204" pitchFamily="34" charset="0"/>
                <a:sym typeface="Calibri"/>
              </a:rPr>
              <a:t>(e.g., cigarettes, e-cigarettes, cigars, pipe tobacco, chewing tobacco, snuff) </a:t>
            </a:r>
            <a:r>
              <a:rPr lang="en-US" sz="2000" dirty="0">
                <a:solidFill>
                  <a:srgbClr val="262626"/>
                </a:solidFill>
                <a:latin typeface="+mn-lt"/>
                <a:ea typeface="Calibri"/>
                <a:cs typeface="Arial" panose="020B0604020202020204" pitchFamily="34" charset="0"/>
                <a:sym typeface="Calibri"/>
              </a:rPr>
              <a:t>and smoke, and describe their effects on health. </a:t>
            </a:r>
          </a:p>
        </p:txBody>
      </p:sp>
      <p:sp>
        <p:nvSpPr>
          <p:cNvPr id="8" name="TextBox 7"/>
          <p:cNvSpPr txBox="1"/>
          <p:nvPr/>
        </p:nvSpPr>
        <p:spPr>
          <a:xfrm>
            <a:off x="707111" y="2829327"/>
            <a:ext cx="6392810" cy="1015663"/>
          </a:xfrm>
          <a:prstGeom prst="rect">
            <a:avLst/>
          </a:prstGeom>
          <a:noFill/>
        </p:spPr>
        <p:txBody>
          <a:bodyPr wrap="square" rtlCol="0">
            <a:spAutoFit/>
          </a:bodyPr>
          <a:lstStyle/>
          <a:p>
            <a:r>
              <a:rPr lang="en-US" sz="2000" b="1" dirty="0">
                <a:solidFill>
                  <a:srgbClr val="262626"/>
                </a:solidFill>
                <a:latin typeface="+mn-lt"/>
                <a:ea typeface="Calibri"/>
                <a:cs typeface="Arial" panose="020B0604020202020204" pitchFamily="34" charset="0"/>
                <a:sym typeface="Calibri"/>
              </a:rPr>
              <a:t>D3.2 - </a:t>
            </a:r>
            <a:r>
              <a:rPr lang="en-US" sz="2000" dirty="0">
                <a:solidFill>
                  <a:srgbClr val="262626"/>
                </a:solidFill>
                <a:latin typeface="+mn-lt"/>
                <a:ea typeface="Calibri"/>
                <a:cs typeface="Arial" panose="020B0604020202020204" pitchFamily="34" charset="0"/>
                <a:sym typeface="Calibri"/>
              </a:rPr>
              <a:t>Describe the short- and long-term effects of first- and second-hand smoke on smokers and on people around them, and the effects of vaping. </a:t>
            </a:r>
          </a:p>
        </p:txBody>
      </p:sp>
      <p:pic>
        <p:nvPicPr>
          <p:cNvPr id="7" name="Google Shape;93;p17" descr="check mark"/>
          <p:cNvPicPr preferRelativeResize="0"/>
          <p:nvPr/>
        </p:nvPicPr>
        <p:blipFill>
          <a:blip r:embed="rId4">
            <a:alphaModFix/>
          </a:blip>
          <a:stretch>
            <a:fillRect/>
          </a:stretch>
        </p:blipFill>
        <p:spPr>
          <a:xfrm>
            <a:off x="7099920" y="2679397"/>
            <a:ext cx="1336991" cy="121811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2" name="Title 1"/>
          <p:cNvSpPr>
            <a:spLocks noGrp="1"/>
          </p:cNvSpPr>
          <p:nvPr>
            <p:ph type="title"/>
          </p:nvPr>
        </p:nvSpPr>
        <p:spPr>
          <a:xfrm>
            <a:off x="707098" y="203761"/>
            <a:ext cx="7729811" cy="909868"/>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Curriculum Expectations</a:t>
            </a:r>
            <a:r>
              <a:rPr lang="en-CA" dirty="0">
                <a:latin typeface="+mj-lt"/>
              </a:rPr>
              <a:t> </a:t>
            </a:r>
            <a:r>
              <a:rPr lang="en-CA" b="1" dirty="0">
                <a:latin typeface="+mj-lt"/>
              </a:rPr>
              <a:t>– </a:t>
            </a:r>
            <a:r>
              <a:rPr lang="en-CA" dirty="0">
                <a:latin typeface="+mj-lt"/>
              </a:rPr>
              <a:t>Grade </a:t>
            </a:r>
            <a:r>
              <a:rPr lang="en-CA" dirty="0" smtClean="0">
                <a:latin typeface="+mj-lt"/>
              </a:rPr>
              <a:t>5</a:t>
            </a:r>
            <a:endParaRPr lang="en-CA" b="1" dirty="0">
              <a:latin typeface="+mj-lt"/>
            </a:endParaRPr>
          </a:p>
        </p:txBody>
      </p:sp>
      <p:sp>
        <p:nvSpPr>
          <p:cNvPr id="3" name="TextBox 2"/>
          <p:cNvSpPr txBox="1"/>
          <p:nvPr/>
        </p:nvSpPr>
        <p:spPr>
          <a:xfrm>
            <a:off x="707096" y="1333783"/>
            <a:ext cx="7729811" cy="1015663"/>
          </a:xfrm>
          <a:prstGeom prst="rect">
            <a:avLst/>
          </a:prstGeom>
          <a:noFill/>
        </p:spPr>
        <p:txBody>
          <a:bodyPr wrap="square" rtlCol="0">
            <a:spAutoFit/>
          </a:bodyPr>
          <a:lstStyle/>
          <a:p>
            <a:r>
              <a:rPr lang="en-US" sz="2000" b="1" dirty="0">
                <a:latin typeface="+mn-lt"/>
                <a:ea typeface="Calibri"/>
                <a:cs typeface="Arial" panose="020B0604020202020204" pitchFamily="34" charset="0"/>
                <a:sym typeface="Calibri"/>
              </a:rPr>
              <a:t>D2.3 - </a:t>
            </a:r>
            <a:r>
              <a:rPr lang="en-US" sz="2000" dirty="0">
                <a:latin typeface="+mn-lt"/>
                <a:ea typeface="Calibri"/>
                <a:cs typeface="Arial" panose="020B0604020202020204" pitchFamily="34" charset="0"/>
                <a:sym typeface="Calibri"/>
              </a:rPr>
              <a:t>Demonstrate the ability to apply decision-making, assertiveness, and refusal skills to deal with pressures pertaining to alcohol use or other </a:t>
            </a:r>
            <a:r>
              <a:rPr lang="en-US" sz="2000" dirty="0" err="1">
                <a:latin typeface="+mn-lt"/>
                <a:ea typeface="Calibri"/>
                <a:cs typeface="Arial" panose="020B0604020202020204" pitchFamily="34" charset="0"/>
                <a:sym typeface="Calibri"/>
              </a:rPr>
              <a:t>behaviours</a:t>
            </a:r>
            <a:r>
              <a:rPr lang="en-US" sz="2000" dirty="0">
                <a:latin typeface="+mn-lt"/>
                <a:ea typeface="Calibri"/>
                <a:cs typeface="Arial" panose="020B0604020202020204" pitchFamily="34" charset="0"/>
                <a:sym typeface="Calibri"/>
              </a:rPr>
              <a:t> that could later lead to addiction. </a:t>
            </a:r>
          </a:p>
        </p:txBody>
      </p:sp>
      <p:pic>
        <p:nvPicPr>
          <p:cNvPr id="6" name="Google Shape;93;p17" descr="check mark"/>
          <p:cNvPicPr preferRelativeResize="0"/>
          <p:nvPr/>
        </p:nvPicPr>
        <p:blipFill>
          <a:blip r:embed="rId4">
            <a:alphaModFix/>
          </a:blip>
          <a:stretch>
            <a:fillRect/>
          </a:stretch>
        </p:blipFill>
        <p:spPr>
          <a:xfrm>
            <a:off x="3903507" y="2609502"/>
            <a:ext cx="1336991" cy="1218116"/>
          </a:xfrm>
          <a:prstGeom prst="rect">
            <a:avLst/>
          </a:prstGeom>
          <a:noFill/>
          <a:ln>
            <a:noFill/>
          </a:ln>
        </p:spPr>
      </p:pic>
    </p:spTree>
    <p:extLst>
      <p:ext uri="{BB962C8B-B14F-4D97-AF65-F5344CB8AC3E}">
        <p14:creationId xmlns:p14="http://schemas.microsoft.com/office/powerpoint/2010/main" val="555831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2" name="Title 1"/>
          <p:cNvSpPr>
            <a:spLocks noGrp="1"/>
          </p:cNvSpPr>
          <p:nvPr>
            <p:ph type="title"/>
          </p:nvPr>
        </p:nvSpPr>
        <p:spPr>
          <a:xfrm>
            <a:off x="482775" y="135017"/>
            <a:ext cx="7954135" cy="765194"/>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Curriculum Expectations</a:t>
            </a:r>
            <a:r>
              <a:rPr lang="en-CA" dirty="0">
                <a:latin typeface="+mj-lt"/>
              </a:rPr>
              <a:t> </a:t>
            </a:r>
            <a:r>
              <a:rPr lang="en-CA" b="1" dirty="0">
                <a:latin typeface="+mj-lt"/>
              </a:rPr>
              <a:t>– </a:t>
            </a:r>
            <a:r>
              <a:rPr lang="en-CA" dirty="0">
                <a:latin typeface="+mj-lt"/>
              </a:rPr>
              <a:t>Grade </a:t>
            </a:r>
            <a:r>
              <a:rPr lang="en-CA" dirty="0" smtClean="0">
                <a:latin typeface="+mj-lt"/>
              </a:rPr>
              <a:t>6</a:t>
            </a:r>
            <a:endParaRPr lang="en-CA" b="1" dirty="0">
              <a:latin typeface="+mj-lt"/>
            </a:endParaRPr>
          </a:p>
        </p:txBody>
      </p:sp>
      <p:sp>
        <p:nvSpPr>
          <p:cNvPr id="6" name="TextBox 5"/>
          <p:cNvSpPr txBox="1"/>
          <p:nvPr/>
        </p:nvSpPr>
        <p:spPr>
          <a:xfrm>
            <a:off x="482774" y="983690"/>
            <a:ext cx="8159520" cy="1323439"/>
          </a:xfrm>
          <a:prstGeom prst="rect">
            <a:avLst/>
          </a:prstGeom>
          <a:noFill/>
        </p:spPr>
        <p:txBody>
          <a:bodyPr wrap="square" rtlCol="0">
            <a:spAutoFit/>
          </a:bodyPr>
          <a:lstStyle/>
          <a:p>
            <a:r>
              <a:rPr lang="en-US" sz="2000" b="1" dirty="0">
                <a:latin typeface="+mn-lt"/>
                <a:ea typeface="Calibri"/>
                <a:cs typeface="Calibri"/>
                <a:sym typeface="Calibri"/>
              </a:rPr>
              <a:t>D1.4 </a:t>
            </a:r>
            <a:r>
              <a:rPr lang="en-US" sz="2000" b="1" dirty="0">
                <a:solidFill>
                  <a:schemeClr val="tx1"/>
                </a:solidFill>
                <a:latin typeface="+mn-lt"/>
                <a:ea typeface="Calibri"/>
                <a:cs typeface="Calibri"/>
                <a:sym typeface="Calibri"/>
              </a:rPr>
              <a:t>- </a:t>
            </a:r>
            <a:r>
              <a:rPr lang="en-US" sz="2000" dirty="0">
                <a:latin typeface="+mn-lt"/>
                <a:ea typeface="Calibri"/>
                <a:cs typeface="Calibri"/>
                <a:sym typeface="Calibri"/>
              </a:rPr>
              <a:t>Identify people, resources, and services in the school and the community that can provide support when a person is dealing with mental health issues and choices or situations involving substance use and addictive </a:t>
            </a:r>
            <a:r>
              <a:rPr lang="en-US" sz="2000" dirty="0" err="1">
                <a:latin typeface="+mn-lt"/>
                <a:ea typeface="Calibri"/>
                <a:cs typeface="Calibri"/>
                <a:sym typeface="Calibri"/>
              </a:rPr>
              <a:t>behaviours</a:t>
            </a:r>
            <a:r>
              <a:rPr lang="en-US" sz="2000" dirty="0">
                <a:latin typeface="+mn-lt"/>
                <a:ea typeface="Calibri"/>
                <a:cs typeface="Calibri"/>
                <a:sym typeface="Calibri"/>
              </a:rPr>
              <a:t>, and describe how to access these support</a:t>
            </a:r>
            <a:r>
              <a:rPr lang="en-US" sz="2000" dirty="0" smtClean="0">
                <a:latin typeface="+mn-lt"/>
                <a:ea typeface="Calibri"/>
                <a:cs typeface="Calibri"/>
                <a:sym typeface="Calibri"/>
              </a:rPr>
              <a:t>.</a:t>
            </a:r>
            <a:endParaRPr lang="en-US" sz="2000" b="1" dirty="0">
              <a:latin typeface="+mn-lt"/>
              <a:ea typeface="Calibri"/>
              <a:cs typeface="Calibri"/>
              <a:sym typeface="Calibri"/>
            </a:endParaRPr>
          </a:p>
        </p:txBody>
      </p:sp>
      <p:sp>
        <p:nvSpPr>
          <p:cNvPr id="3" name="TextBox 2"/>
          <p:cNvSpPr txBox="1"/>
          <p:nvPr/>
        </p:nvSpPr>
        <p:spPr>
          <a:xfrm>
            <a:off x="482774" y="2390608"/>
            <a:ext cx="6686769" cy="1631216"/>
          </a:xfrm>
          <a:prstGeom prst="rect">
            <a:avLst/>
          </a:prstGeom>
          <a:noFill/>
        </p:spPr>
        <p:txBody>
          <a:bodyPr wrap="square" rtlCol="0">
            <a:spAutoFit/>
          </a:bodyPr>
          <a:lstStyle/>
          <a:p>
            <a:r>
              <a:rPr lang="en-US" sz="2000" b="1" dirty="0">
                <a:latin typeface="+mn-lt"/>
                <a:ea typeface="Calibri"/>
                <a:cs typeface="Arial" panose="020B0604020202020204" pitchFamily="34" charset="0"/>
                <a:sym typeface="Calibri"/>
              </a:rPr>
              <a:t>D2.4 - </a:t>
            </a:r>
            <a:r>
              <a:rPr lang="en-US" sz="2000" dirty="0">
                <a:latin typeface="+mn-lt"/>
                <a:ea typeface="Calibri"/>
                <a:cs typeface="Arial" panose="020B0604020202020204" pitchFamily="34" charset="0"/>
                <a:sym typeface="Calibri"/>
              </a:rPr>
              <a:t>Use decision-making strategies and skills and an understanding of factors influencing drug use to make safe personal choices about the use of drugs such as alcohol, tobacco and cannabis, and about activities such as </a:t>
            </a:r>
            <a:r>
              <a:rPr lang="en-US" sz="2000" b="1" dirty="0">
                <a:latin typeface="+mn-lt"/>
                <a:ea typeface="Calibri"/>
                <a:cs typeface="Arial" panose="020B0604020202020204" pitchFamily="34" charset="0"/>
                <a:sym typeface="Calibri"/>
              </a:rPr>
              <a:t>vaping</a:t>
            </a:r>
            <a:r>
              <a:rPr lang="en-US" sz="2000" dirty="0">
                <a:latin typeface="+mn-lt"/>
                <a:ea typeface="Calibri"/>
                <a:cs typeface="Arial" panose="020B0604020202020204" pitchFamily="34" charset="0"/>
                <a:sym typeface="Calibri"/>
              </a:rPr>
              <a:t>, including the choice to abstain</a:t>
            </a:r>
            <a:r>
              <a:rPr lang="en-US" sz="2000" dirty="0">
                <a:latin typeface="+mn-lt"/>
                <a:ea typeface="Calibri"/>
                <a:cs typeface="Arial" panose="020B0604020202020204" pitchFamily="34" charset="0"/>
              </a:rPr>
              <a:t>. </a:t>
            </a:r>
            <a:endParaRPr lang="en-US" sz="2000" dirty="0">
              <a:latin typeface="+mn-lt"/>
              <a:ea typeface="Calibri"/>
              <a:cs typeface="Arial" panose="020B0604020202020204" pitchFamily="34" charset="0"/>
              <a:sym typeface="Calibri"/>
            </a:endParaRPr>
          </a:p>
        </p:txBody>
      </p:sp>
      <p:pic>
        <p:nvPicPr>
          <p:cNvPr id="7" name="Google Shape;93;p17" descr="check mark"/>
          <p:cNvPicPr preferRelativeResize="0"/>
          <p:nvPr/>
        </p:nvPicPr>
        <p:blipFill>
          <a:blip r:embed="rId4">
            <a:alphaModFix/>
          </a:blip>
          <a:stretch>
            <a:fillRect/>
          </a:stretch>
        </p:blipFill>
        <p:spPr>
          <a:xfrm>
            <a:off x="7099919" y="2698385"/>
            <a:ext cx="1336991" cy="1218116"/>
          </a:xfrm>
          <a:prstGeom prst="rect">
            <a:avLst/>
          </a:prstGeom>
          <a:noFill/>
          <a:ln>
            <a:noFill/>
          </a:ln>
        </p:spPr>
      </p:pic>
    </p:spTree>
    <p:extLst>
      <p:ext uri="{BB962C8B-B14F-4D97-AF65-F5344CB8AC3E}">
        <p14:creationId xmlns:p14="http://schemas.microsoft.com/office/powerpoint/2010/main" val="161624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3" name="Title 2"/>
          <p:cNvSpPr>
            <a:spLocks noGrp="1"/>
          </p:cNvSpPr>
          <p:nvPr>
            <p:ph type="ctrTitle"/>
          </p:nvPr>
        </p:nvSpPr>
        <p:spPr>
          <a:xfrm>
            <a:off x="311673" y="113414"/>
            <a:ext cx="8520600" cy="1538853"/>
          </a:xfrm>
        </p:spPr>
        <p:txBody>
          <a:bodyPr anchor="ctr">
            <a:norm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Behaviours</a:t>
            </a:r>
            <a:endParaRPr lang="en-CA" sz="3600" dirty="0">
              <a:solidFill>
                <a:schemeClr val="tx1"/>
              </a:solidFill>
              <a:latin typeface="+mj-lt"/>
            </a:endParaRPr>
          </a:p>
        </p:txBody>
      </p:sp>
      <p:pic>
        <p:nvPicPr>
          <p:cNvPr id="4" name="Picture 3" descr="smok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783" y="1538853"/>
            <a:ext cx="1978383" cy="1978383"/>
          </a:xfrm>
          <a:prstGeom prst="rect">
            <a:avLst/>
          </a:prstGeom>
        </p:spPr>
      </p:pic>
      <p:sp>
        <p:nvSpPr>
          <p:cNvPr id="6" name="TextBox 5"/>
          <p:cNvSpPr txBox="1"/>
          <p:nvPr/>
        </p:nvSpPr>
        <p:spPr>
          <a:xfrm>
            <a:off x="3221283" y="3584772"/>
            <a:ext cx="2701381" cy="461665"/>
          </a:xfrm>
          <a:prstGeom prst="rect">
            <a:avLst/>
          </a:prstGeom>
          <a:noFill/>
        </p:spPr>
        <p:txBody>
          <a:bodyPr wrap="none" rtlCol="0">
            <a:spAutoFit/>
          </a:bodyPr>
          <a:lstStyle/>
          <a:p>
            <a:r>
              <a:rPr lang="en-CA" sz="2400" dirty="0">
                <a:latin typeface="+mn-lt"/>
                <a:ea typeface="Calibri"/>
                <a:cs typeface="Calibri"/>
                <a:sym typeface="Calibri"/>
              </a:rPr>
              <a:t>Vaping: Grade </a:t>
            </a:r>
            <a:r>
              <a:rPr lang="en-CA" sz="2400" dirty="0" smtClean="0">
                <a:latin typeface="+mn-lt"/>
                <a:ea typeface="Calibri"/>
                <a:cs typeface="Calibri"/>
                <a:sym typeface="Calibri"/>
              </a:rPr>
              <a:t>4-6</a:t>
            </a:r>
            <a:endParaRPr lang="en-CA" sz="2400" dirty="0">
              <a:latin typeface="+mn-lt"/>
              <a:ea typeface="Calibri"/>
              <a:cs typeface="Calibri"/>
              <a:sym typeface="Calibri"/>
            </a:endParaRPr>
          </a:p>
        </p:txBody>
      </p:sp>
    </p:spTree>
    <p:extLst>
      <p:ext uri="{BB962C8B-B14F-4D97-AF65-F5344CB8AC3E}">
        <p14:creationId xmlns:p14="http://schemas.microsoft.com/office/powerpoint/2010/main" val="349565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2" name="Title 1"/>
          <p:cNvSpPr>
            <a:spLocks noGrp="1"/>
          </p:cNvSpPr>
          <p:nvPr>
            <p:ph type="title"/>
          </p:nvPr>
        </p:nvSpPr>
        <p:spPr>
          <a:xfrm>
            <a:off x="2054104" y="641133"/>
            <a:ext cx="5115300" cy="8715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Guiding Question #1</a:t>
            </a:r>
            <a:endParaRPr lang="en-CA" b="1" dirty="0">
              <a:latin typeface="+mj-lt"/>
              <a:ea typeface="+mn-ea"/>
              <a:cs typeface="+mn-cs"/>
            </a:endParaRPr>
          </a:p>
        </p:txBody>
      </p:sp>
      <p:pic>
        <p:nvPicPr>
          <p:cNvPr id="8" name="Google Shape;75;p15" descr="pink question mark"/>
          <p:cNvPicPr preferRelativeResize="0"/>
          <p:nvPr/>
        </p:nvPicPr>
        <p:blipFill>
          <a:blip r:embed="rId4">
            <a:alphaModFix/>
          </a:blip>
          <a:stretch>
            <a:fillRect/>
          </a:stretch>
        </p:blipFill>
        <p:spPr>
          <a:xfrm>
            <a:off x="403316" y="450844"/>
            <a:ext cx="1230024" cy="1252078"/>
          </a:xfrm>
          <a:prstGeom prst="rect">
            <a:avLst/>
          </a:prstGeom>
          <a:noFill/>
          <a:ln>
            <a:noFill/>
          </a:ln>
        </p:spPr>
      </p:pic>
      <p:sp>
        <p:nvSpPr>
          <p:cNvPr id="3" name="TextBox 2"/>
          <p:cNvSpPr txBox="1"/>
          <p:nvPr/>
        </p:nvSpPr>
        <p:spPr>
          <a:xfrm flipH="1">
            <a:off x="2054104" y="1788339"/>
            <a:ext cx="5115300" cy="707886"/>
          </a:xfrm>
          <a:prstGeom prst="rect">
            <a:avLst/>
          </a:prstGeom>
          <a:noFill/>
        </p:spPr>
        <p:txBody>
          <a:bodyPr wrap="square" rtlCol="0">
            <a:spAutoFit/>
          </a:bodyPr>
          <a:lstStyle/>
          <a:p>
            <a:pPr marL="228600" lvl="0" algn="ctr"/>
            <a:r>
              <a:rPr lang="en-US" sz="2000" dirty="0">
                <a:solidFill>
                  <a:schemeClr val="tx1"/>
                </a:solidFill>
                <a:latin typeface="+mn-lt"/>
                <a:ea typeface="Calibri"/>
                <a:cs typeface="Calibri"/>
                <a:sym typeface="Calibri"/>
              </a:rPr>
              <a:t>What do you know about electronic cigarettes, vapes or vaping?</a:t>
            </a:r>
            <a:endParaRPr lang="en-US" sz="1200" dirty="0">
              <a:solidFill>
                <a:schemeClr val="tx1"/>
              </a:solidFill>
              <a:latin typeface="+mn-lt"/>
              <a:ea typeface="Calibri"/>
              <a:cs typeface="Calibri"/>
              <a:sym typeface="Calibri"/>
            </a:endParaRPr>
          </a:p>
        </p:txBody>
      </p:sp>
      <p:pic>
        <p:nvPicPr>
          <p:cNvPr id="1026" name="Picture 2" descr="Various types of e-cigarette devi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037" y="2771932"/>
            <a:ext cx="7035432" cy="973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Title 1"/>
          <p:cNvSpPr>
            <a:spLocks noGrp="1"/>
          </p:cNvSpPr>
          <p:nvPr>
            <p:ph type="title"/>
          </p:nvPr>
        </p:nvSpPr>
        <p:spPr>
          <a:xfrm>
            <a:off x="1692792" y="279494"/>
            <a:ext cx="5829300" cy="90300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smtClean="0">
                <a:latin typeface="+mj-lt"/>
                <a:ea typeface="+mn-ea"/>
                <a:cs typeface="+mn-cs"/>
              </a:rPr>
              <a:t>History of Electronic Cigarettes</a:t>
            </a:r>
            <a:endParaRPr lang="en-CA" b="1" dirty="0">
              <a:latin typeface="+mj-lt"/>
              <a:ea typeface="+mn-ea"/>
              <a:cs typeface="+mn-cs"/>
            </a:endParaRPr>
          </a:p>
        </p:txBody>
      </p:sp>
      <p:sp>
        <p:nvSpPr>
          <p:cNvPr id="3" name="TextBox 2"/>
          <p:cNvSpPr txBox="1"/>
          <p:nvPr/>
        </p:nvSpPr>
        <p:spPr>
          <a:xfrm>
            <a:off x="545805" y="1622796"/>
            <a:ext cx="5377916" cy="1938992"/>
          </a:xfrm>
          <a:prstGeom prst="rect">
            <a:avLst/>
          </a:prstGeom>
          <a:noFill/>
        </p:spPr>
        <p:txBody>
          <a:bodyPr wrap="square" rtlCol="0">
            <a:spAutoFit/>
          </a:bodyPr>
          <a:lstStyle/>
          <a:p>
            <a:pPr marL="457200" lvl="0" indent="-457200">
              <a:buFont typeface="Arial" panose="020B0604020202020204" pitchFamily="34" charset="0"/>
              <a:buChar char="•"/>
            </a:pPr>
            <a:r>
              <a:rPr lang="en-CA" sz="2000" dirty="0">
                <a:solidFill>
                  <a:schemeClr val="tx1"/>
                </a:solidFill>
                <a:latin typeface="+mn-lt"/>
                <a:ea typeface="Calibri"/>
                <a:cs typeface="Calibri"/>
                <a:sym typeface="Calibri"/>
              </a:rPr>
              <a:t>Electronic </a:t>
            </a:r>
            <a:r>
              <a:rPr lang="en-CA" sz="2000" dirty="0" smtClean="0">
                <a:solidFill>
                  <a:schemeClr val="tx1"/>
                </a:solidFill>
                <a:latin typeface="+mn-lt"/>
                <a:ea typeface="Calibri"/>
                <a:cs typeface="Calibri"/>
                <a:sym typeface="Calibri"/>
              </a:rPr>
              <a:t>cigarettes, also </a:t>
            </a:r>
            <a:r>
              <a:rPr lang="en-CA" sz="2000" dirty="0">
                <a:solidFill>
                  <a:schemeClr val="tx1"/>
                </a:solidFill>
                <a:latin typeface="+mn-lt"/>
                <a:ea typeface="Calibri"/>
                <a:cs typeface="Calibri"/>
                <a:sym typeface="Calibri"/>
              </a:rPr>
              <a:t>known as e-cigarettes (e-cigs</a:t>
            </a:r>
            <a:r>
              <a:rPr lang="en-CA" sz="2000" dirty="0" smtClean="0">
                <a:solidFill>
                  <a:schemeClr val="tx1"/>
                </a:solidFill>
                <a:latin typeface="+mn-lt"/>
                <a:ea typeface="Calibri"/>
                <a:cs typeface="Calibri"/>
                <a:sym typeface="Calibri"/>
              </a:rPr>
              <a:t>), and more recently referred to as vaping devices</a:t>
            </a:r>
            <a:r>
              <a:rPr lang="en-CA" sz="2000" dirty="0">
                <a:solidFill>
                  <a:schemeClr val="tx1"/>
                </a:solidFill>
                <a:latin typeface="+mn-lt"/>
                <a:ea typeface="Calibri"/>
                <a:cs typeface="Calibri"/>
                <a:sym typeface="Calibri"/>
              </a:rPr>
              <a:t>.</a:t>
            </a:r>
            <a:endParaRPr lang="en-CA" sz="2000" dirty="0" smtClean="0">
              <a:solidFill>
                <a:schemeClr val="tx1"/>
              </a:solidFill>
              <a:latin typeface="+mn-lt"/>
              <a:ea typeface="Calibri"/>
              <a:cs typeface="Calibri"/>
              <a:sym typeface="Calibri"/>
            </a:endParaRPr>
          </a:p>
          <a:p>
            <a:pPr marL="457200" lvl="0" indent="-457200">
              <a:buFont typeface="Arial" panose="020B0604020202020204" pitchFamily="34" charset="0"/>
              <a:buChar char="•"/>
            </a:pPr>
            <a:r>
              <a:rPr lang="en-CA" sz="2000" dirty="0" smtClean="0">
                <a:solidFill>
                  <a:schemeClr val="tx1"/>
                </a:solidFill>
                <a:latin typeface="+mn-lt"/>
                <a:ea typeface="Calibri"/>
                <a:cs typeface="Calibri"/>
                <a:sym typeface="Calibri"/>
              </a:rPr>
              <a:t>These products started </a:t>
            </a:r>
            <a:r>
              <a:rPr lang="en-CA" sz="2000" dirty="0">
                <a:solidFill>
                  <a:schemeClr val="tx1"/>
                </a:solidFill>
                <a:latin typeface="+mn-lt"/>
                <a:ea typeface="Calibri"/>
                <a:cs typeface="Calibri"/>
                <a:sym typeface="Calibri"/>
              </a:rPr>
              <a:t>being sold in 2006. </a:t>
            </a:r>
          </a:p>
          <a:p>
            <a:pPr marL="457200" lvl="0" indent="-457200">
              <a:buFont typeface="Arial" panose="020B0604020202020204" pitchFamily="34" charset="0"/>
              <a:buChar char="•"/>
            </a:pPr>
            <a:r>
              <a:rPr lang="en-CA" sz="2000" dirty="0">
                <a:solidFill>
                  <a:schemeClr val="tx1"/>
                </a:solidFill>
                <a:latin typeface="+mn-lt"/>
                <a:ea typeface="Calibri"/>
                <a:cs typeface="Calibri"/>
                <a:sym typeface="Calibri"/>
              </a:rPr>
              <a:t>It has become a rapidly changing product</a:t>
            </a:r>
            <a:r>
              <a:rPr lang="en-CA" sz="2000" dirty="0" smtClean="0">
                <a:solidFill>
                  <a:schemeClr val="tx1"/>
                </a:solidFill>
                <a:latin typeface="+mn-lt"/>
                <a:ea typeface="Calibri"/>
                <a:cs typeface="Calibri"/>
                <a:sym typeface="Calibri"/>
              </a:rPr>
              <a:t>.</a:t>
            </a:r>
            <a:endParaRPr lang="en-CA" sz="2000" dirty="0">
              <a:solidFill>
                <a:schemeClr val="tx1"/>
              </a:solidFill>
              <a:latin typeface="+mn-lt"/>
              <a:ea typeface="Calibri"/>
              <a:cs typeface="Calibri"/>
              <a:sym typeface="Calibri"/>
            </a:endParaRPr>
          </a:p>
        </p:txBody>
      </p:sp>
      <p:pic>
        <p:nvPicPr>
          <p:cNvPr id="4" name="Picture 3" descr="increasing chart"/>
          <p:cNvPicPr>
            <a:picLocks noChangeAspect="1"/>
          </p:cNvPicPr>
          <p:nvPr/>
        </p:nvPicPr>
        <p:blipFill rotWithShape="1">
          <a:blip r:embed="rId4">
            <a:extLst>
              <a:ext uri="{28A0092B-C50C-407E-A947-70E740481C1C}">
                <a14:useLocalDpi xmlns:a14="http://schemas.microsoft.com/office/drawing/2010/main" val="0"/>
              </a:ext>
            </a:extLst>
          </a:blip>
          <a:srcRect l="5020" t="5721" r="5329" b="7856"/>
          <a:stretch/>
        </p:blipFill>
        <p:spPr>
          <a:xfrm>
            <a:off x="5923721" y="1394627"/>
            <a:ext cx="2484783" cy="2395330"/>
          </a:xfrm>
          <a:prstGeom prst="rect">
            <a:avLst/>
          </a:prstGeom>
        </p:spPr>
      </p:pic>
    </p:spTree>
    <p:extLst>
      <p:ext uri="{BB962C8B-B14F-4D97-AF65-F5344CB8AC3E}">
        <p14:creationId xmlns:p14="http://schemas.microsoft.com/office/powerpoint/2010/main" val="2822338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2704</Words>
  <Application>Microsoft Office PowerPoint</Application>
  <PresentationFormat>On-screen Show (16:9)</PresentationFormat>
  <Paragraphs>253</Paragraphs>
  <Slides>29</Slides>
  <Notes>29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vt:lpstr>
      <vt:lpstr>Wingdings</vt:lpstr>
      <vt:lpstr>Simple Light</vt:lpstr>
      <vt:lpstr>Substance Use, Addictions and Related Behaviours</vt:lpstr>
      <vt:lpstr>Presentation Format</vt:lpstr>
      <vt:lpstr>Presentation Format</vt:lpstr>
      <vt:lpstr>Curriculum Expectations – Grade 4</vt:lpstr>
      <vt:lpstr>Curriculum Expectations – Grade 5</vt:lpstr>
      <vt:lpstr>Curriculum Expectations – Grade 6</vt:lpstr>
      <vt:lpstr>Substance Use, Addictions and Related Behaviours</vt:lpstr>
      <vt:lpstr>Guiding Question #1</vt:lpstr>
      <vt:lpstr>History of Electronic Cigarettes</vt:lpstr>
      <vt:lpstr>What is an Electronic Cigarette?</vt:lpstr>
      <vt:lpstr>Types of Electronic Cigarettes</vt:lpstr>
      <vt:lpstr>Looking Inside an Electronic Cigarette</vt:lpstr>
      <vt:lpstr>How Electronic Cigarettes Work</vt:lpstr>
      <vt:lpstr>What is the Vapour in an Electronic Cigarette?</vt:lpstr>
      <vt:lpstr>What is Nicotine?</vt:lpstr>
      <vt:lpstr>Nicotine</vt:lpstr>
      <vt:lpstr>Guiding Question #2</vt:lpstr>
      <vt:lpstr>Potential Short Term Effects</vt:lpstr>
      <vt:lpstr>Potential Long Term Effects</vt:lpstr>
      <vt:lpstr>Addiction</vt:lpstr>
      <vt:lpstr>Impact on Lungs</vt:lpstr>
      <vt:lpstr>Vaping and the Brain</vt:lpstr>
      <vt:lpstr>Think, Pair, Share</vt:lpstr>
      <vt:lpstr>Video: TearDown</vt:lpstr>
      <vt:lpstr>Final Activity: Influenced by Friends</vt:lpstr>
      <vt:lpstr>How Can Adults Help?</vt:lpstr>
      <vt:lpstr>Resources and Services</vt:lpstr>
      <vt:lpstr>More Questions? Talk with Someone:</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Mackenzie</dc:creator>
  <cp:lastModifiedBy>Perreault, Chantal</cp:lastModifiedBy>
  <cp:revision>143</cp:revision>
  <dcterms:modified xsi:type="dcterms:W3CDTF">2022-04-12T15:52:18Z</dcterms:modified>
</cp:coreProperties>
</file>