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304" r:id="rId2"/>
    <p:sldId id="257" r:id="rId3"/>
    <p:sldId id="258" r:id="rId4"/>
    <p:sldId id="294" r:id="rId5"/>
    <p:sldId id="312" r:id="rId6"/>
    <p:sldId id="261" r:id="rId7"/>
    <p:sldId id="262" r:id="rId8"/>
    <p:sldId id="264" r:id="rId9"/>
    <p:sldId id="269" r:id="rId10"/>
    <p:sldId id="268" r:id="rId11"/>
    <p:sldId id="266" r:id="rId12"/>
    <p:sldId id="305" r:id="rId13"/>
    <p:sldId id="267" r:id="rId14"/>
    <p:sldId id="270" r:id="rId15"/>
    <p:sldId id="271" r:id="rId16"/>
    <p:sldId id="265" r:id="rId17"/>
    <p:sldId id="290" r:id="rId18"/>
    <p:sldId id="306" r:id="rId19"/>
    <p:sldId id="297" r:id="rId20"/>
    <p:sldId id="276" r:id="rId21"/>
    <p:sldId id="281" r:id="rId22"/>
    <p:sldId id="282" r:id="rId23"/>
    <p:sldId id="283" r:id="rId24"/>
    <p:sldId id="298" r:id="rId25"/>
    <p:sldId id="285" r:id="rId26"/>
    <p:sldId id="263" r:id="rId27"/>
    <p:sldId id="272" r:id="rId28"/>
    <p:sldId id="309" r:id="rId29"/>
    <p:sldId id="277" r:id="rId30"/>
    <p:sldId id="308" r:id="rId31"/>
    <p:sldId id="273" r:id="rId32"/>
    <p:sldId id="307" r:id="rId33"/>
    <p:sldId id="313" r:id="rId34"/>
    <p:sldId id="278" r:id="rId35"/>
    <p:sldId id="296" r:id="rId36"/>
    <p:sldId id="311" r:id="rId37"/>
    <p:sldId id="310" r:id="rId38"/>
    <p:sldId id="295" r:id="rId39"/>
    <p:sldId id="275" r:id="rId40"/>
    <p:sldId id="289" r:id="rId41"/>
    <p:sldId id="286" r:id="rId42"/>
    <p:sldId id="299" r:id="rId43"/>
    <p:sldId id="300"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2" autoAdjust="0"/>
    <p:restoredTop sz="78163" autoAdjust="0"/>
  </p:normalViewPr>
  <p:slideViewPr>
    <p:cSldViewPr snapToGrid="0">
      <p:cViewPr varScale="1">
        <p:scale>
          <a:sx n="86" d="100"/>
          <a:sy n="86" d="100"/>
        </p:scale>
        <p:origin x="145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hutterstock.com/image-photo/bad-habits-teenager-smoking-cigarette-pretending-129474209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outube.com/watch?v=s0bqT_hxMw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hutterstock.com/image-photo/risk-10368642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kidshelpphone.ca/get-info/how-to-take-care-of-yourself-when-using-substanc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anada.ca/en/health-canada/services/smoking-tobacco/vaping.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kidshelpphone.ca/" TargetMode="External"/><Relationship Id="rId4" Type="http://schemas.openxmlformats.org/officeDocument/2006/relationships/hyperlink" Target="https://www.drugfreekidscanada.org/prevention/get-help-resource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smtClean="0">
                <a:solidFill>
                  <a:schemeClr val="dk1"/>
                </a:solidFill>
              </a:rPr>
              <a:t>Trigger Warning: </a:t>
            </a:r>
            <a:r>
              <a:rPr lang="en-US" b="0" dirty="0" smtClean="0">
                <a:solidFill>
                  <a:schemeClr val="dk1"/>
                </a:solidFill>
              </a:rPr>
              <a:t>Explain</a:t>
            </a:r>
            <a:r>
              <a:rPr lang="en-US" b="0" baseline="0" dirty="0" smtClean="0">
                <a:solidFill>
                  <a:schemeClr val="dk1"/>
                </a:solidFill>
              </a:rPr>
              <a:t> to students that you will be discussing the topic of </a:t>
            </a:r>
            <a:r>
              <a:rPr lang="en-US" b="0" baseline="0" dirty="0" err="1" smtClean="0">
                <a:solidFill>
                  <a:schemeClr val="dk1"/>
                </a:solidFill>
              </a:rPr>
              <a:t>susbtance</a:t>
            </a:r>
            <a:r>
              <a:rPr lang="en-US" b="0" baseline="0" dirty="0" smtClean="0">
                <a:solidFill>
                  <a:schemeClr val="dk1"/>
                </a:solidFill>
              </a:rPr>
              <a:t> use, addictions and related behaviours, and that the topic may contain information that might be sensitive to them or bring up unwanted/ unprovoked trauma and/or emotion. Remind them that it is ok for them to take a break and leave the class if needed. </a:t>
            </a:r>
            <a:endParaRPr lang="en-US" b="1" dirty="0" smtClean="0">
              <a:solidFill>
                <a:schemeClr val="dk1"/>
              </a:solidFill>
            </a:endParaRP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**The following slides (2-4) are for teacher use only**</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smtClean="0"/>
              <a:t>Image from </a:t>
            </a:r>
            <a:r>
              <a:rPr lang="en-US" b="1" dirty="0" err="1" smtClean="0"/>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012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smtClean="0">
                <a:solidFill>
                  <a:schemeClr val="dk1"/>
                </a:solidFill>
                <a:latin typeface="Calibri"/>
                <a:ea typeface="Calibri"/>
                <a:cs typeface="Calibri"/>
                <a:sym typeface="Calibri"/>
              </a:rPr>
              <a:t>Examples: Rohypnol,</a:t>
            </a:r>
            <a:r>
              <a:rPr lang="en" sz="1200" b="1" baseline="0" dirty="0" smtClean="0">
                <a:solidFill>
                  <a:schemeClr val="dk1"/>
                </a:solidFill>
                <a:latin typeface="Calibri"/>
                <a:ea typeface="Calibri"/>
                <a:cs typeface="Calibri"/>
                <a:sym typeface="Calibri"/>
              </a:rPr>
              <a:t> Ecstasy, PCP, GHB, LSD, Ketamine</a:t>
            </a:r>
          </a:p>
          <a:p>
            <a:pPr marL="0" lvl="0" indent="0" algn="l" rtl="0">
              <a:lnSpc>
                <a:spcPct val="115000"/>
              </a:lnSpc>
              <a:spcBef>
                <a:spcPts val="0"/>
              </a:spcBef>
              <a:spcAft>
                <a:spcPts val="0"/>
              </a:spcAft>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smtClean="0">
                <a:solidFill>
                  <a:schemeClr val="dk1"/>
                </a:solidFill>
                <a:latin typeface="Calibri"/>
                <a:ea typeface="Calibri"/>
                <a:cs typeface="Calibri"/>
                <a:sym typeface="Calibri"/>
              </a:rPr>
              <a:t>Sometimes </a:t>
            </a:r>
            <a:r>
              <a:rPr lang="en" sz="1200" dirty="0">
                <a:solidFill>
                  <a:schemeClr val="dk1"/>
                </a:solidFill>
                <a:latin typeface="Calibri"/>
                <a:ea typeface="Calibri"/>
                <a:cs typeface="Calibri"/>
                <a:sym typeface="Calibri"/>
              </a:rPr>
              <a:t>referred to as a “club drug” because of their use at clubs and raves.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May also be referred to as a </a:t>
            </a:r>
            <a:r>
              <a:rPr lang="en" sz="1200" b="1" dirty="0">
                <a:solidFill>
                  <a:schemeClr val="dk1"/>
                </a:solidFill>
                <a:latin typeface="Calibri"/>
                <a:ea typeface="Calibri"/>
                <a:cs typeface="Calibri"/>
                <a:sym typeface="Calibri"/>
              </a:rPr>
              <a:t>rape drug – date rape drug </a:t>
            </a:r>
            <a:r>
              <a:rPr lang="en" sz="1200" dirty="0">
                <a:solidFill>
                  <a:schemeClr val="dk1"/>
                </a:solidFill>
                <a:latin typeface="Calibri"/>
                <a:ea typeface="Calibri"/>
                <a:cs typeface="Calibri"/>
                <a:sym typeface="Calibri"/>
              </a:rPr>
              <a:t>because they can be added to a drink, without changing the colour or taste, and cause quick intoxication.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Never leave your drink alone!!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Image</a:t>
            </a:r>
            <a:r>
              <a:rPr lang="en-CA" b="1" baseline="0" dirty="0" smtClean="0"/>
              <a:t> from </a:t>
            </a:r>
            <a:r>
              <a:rPr lang="en-CA" b="1" baseline="0" dirty="0" err="1" smtClean="0"/>
              <a:t>Canva</a:t>
            </a:r>
            <a:endParaRPr lang="en-CA" b="1" dirty="0" smtClean="0"/>
          </a:p>
        </p:txBody>
      </p:sp>
    </p:spTree>
    <p:extLst>
      <p:ext uri="{BB962C8B-B14F-4D97-AF65-F5344CB8AC3E}">
        <p14:creationId xmlns:p14="http://schemas.microsoft.com/office/powerpoint/2010/main" val="132473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8c4f5567a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8c4f5567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Examples: Caffeine,</a:t>
            </a:r>
            <a:r>
              <a:rPr lang="en-CA" b="1" baseline="0" dirty="0" smtClean="0"/>
              <a:t> Nicotine, Steroids, Cocaine, Methamphetamine</a:t>
            </a:r>
          </a:p>
          <a:p>
            <a:pPr marL="0" lvl="0" indent="0" algn="l" rtl="0">
              <a:spcBef>
                <a:spcPts val="0"/>
              </a:spcBef>
              <a:spcAft>
                <a:spcPts val="0"/>
              </a:spcAft>
              <a:buNone/>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Reference: Better Health Channel. (2017, December 18). How drugs affect your body. https://www.betterhealth.vic.gov.au/health/healthyliving/How-drugs-affect-your-body </a:t>
            </a:r>
          </a:p>
          <a:p>
            <a:pPr marL="0" lvl="0" indent="0" algn="l" rtl="0">
              <a:spcBef>
                <a:spcPts val="0"/>
              </a:spcBef>
              <a:spcAft>
                <a:spcPts val="0"/>
              </a:spcAft>
              <a:buNone/>
            </a:pPr>
            <a:endParaRPr lang="en-CA" b="1" baseline="0" dirty="0" smtClean="0"/>
          </a:p>
          <a:p>
            <a:pPr marL="0" lvl="0" indent="0" algn="l" rtl="0">
              <a:spcBef>
                <a:spcPts val="0"/>
              </a:spcBef>
              <a:spcAft>
                <a:spcPts val="0"/>
              </a:spcAft>
              <a:buNone/>
            </a:pPr>
            <a:r>
              <a:rPr lang="en-CA" b="0" baseline="0" dirty="0" smtClean="0"/>
              <a:t>Photo References:</a:t>
            </a:r>
          </a:p>
          <a:p>
            <a:pPr marL="0" lvl="0" indent="0" algn="l" rtl="0">
              <a:spcBef>
                <a:spcPts val="0"/>
              </a:spcBef>
              <a:spcAft>
                <a:spcPts val="0"/>
              </a:spcAft>
              <a:buNone/>
            </a:pPr>
            <a:r>
              <a:rPr lang="en-CA" b="0" baseline="0" dirty="0" smtClean="0"/>
              <a:t>Energy Bottle – Shutterstock_124511944 </a:t>
            </a:r>
            <a:r>
              <a:rPr lang="en-CA" b="0" baseline="0" dirty="0" smtClean="0">
                <a:sym typeface="Wingdings" panose="05000000000000000000" pitchFamily="2" charset="2"/>
              </a:rPr>
              <a:t> https://www.shutterstock.com/image-illustration/energy-drink-can-on-white-background-124511944</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Coffee Cup - </a:t>
            </a: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b="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276523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8c4f5567a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8c4f5567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Examples: Opioids,</a:t>
            </a:r>
            <a:r>
              <a:rPr lang="en-CA" b="1" baseline="0" dirty="0" smtClean="0"/>
              <a:t> Heroin, Tranquillizers</a:t>
            </a:r>
          </a:p>
          <a:p>
            <a:pPr marL="0" lvl="0" indent="0" algn="l" rtl="0">
              <a:spcBef>
                <a:spcPts val="0"/>
              </a:spcBef>
              <a:spcAft>
                <a:spcPts val="0"/>
              </a:spcAft>
              <a:buNone/>
            </a:pPr>
            <a:endParaRPr lang="en-CA" b="1" baseline="0" dirty="0" smtClean="0"/>
          </a:p>
          <a:p>
            <a:pPr marL="0" lvl="0" indent="0" algn="l" rtl="0">
              <a:spcBef>
                <a:spcPts val="0"/>
              </a:spcBef>
              <a:spcAft>
                <a:spcPts val="0"/>
              </a:spcAft>
              <a:buNone/>
            </a:pPr>
            <a:r>
              <a:rPr lang="en-CA" b="0" baseline="0" dirty="0" smtClean="0"/>
              <a:t>Opioids are a type of medication that relieve pain… This type of drug is one of the most commonly found and used in Canada, especially for opioid-related overdoses and deaths.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References: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Drug Free Kids Canada (2022). 60% of those who use illegal drugs are 15 to 24 years old. https://www.drugfreekidscanada.org/prevention/drug-spotlights/illegal-drugs/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Government of Canada. (2021, December). Opioid- and Stimulant-related Harms in Canada. https://health-infobase.canada.ca/substance-related-harms/opioids-stimulants/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a:t>
            </a:r>
            <a:r>
              <a:rPr lang="en-CA" b="1" baseline="0" dirty="0" smtClean="0"/>
              <a:t> from </a:t>
            </a:r>
            <a:r>
              <a:rPr lang="en-CA" b="1" baseline="0" dirty="0" err="1" smtClean="0"/>
              <a:t>Canva</a:t>
            </a:r>
            <a:r>
              <a:rPr lang="en-CA" b="1" baseline="0" dirty="0" smtClean="0"/>
              <a:t>. </a:t>
            </a:r>
            <a:endParaRPr lang="en-CA" b="1" dirty="0" smtClean="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44508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smtClean="0">
                <a:solidFill>
                  <a:schemeClr val="dk1"/>
                </a:solidFill>
                <a:latin typeface="Calibri"/>
                <a:ea typeface="Calibri"/>
                <a:cs typeface="Calibri"/>
                <a:sym typeface="Calibri"/>
              </a:rPr>
              <a:t>Examples: Solvent (gas),</a:t>
            </a:r>
            <a:r>
              <a:rPr lang="en" sz="1200" b="1" baseline="0" dirty="0" smtClean="0">
                <a:solidFill>
                  <a:schemeClr val="dk1"/>
                </a:solidFill>
                <a:latin typeface="Calibri"/>
                <a:ea typeface="Calibri"/>
                <a:cs typeface="Calibri"/>
                <a:sym typeface="Calibri"/>
              </a:rPr>
              <a:t> Ecstasy (MDMA), Psychedelics (Mushrooms, LSD)</a:t>
            </a:r>
          </a:p>
          <a:p>
            <a:pPr marL="0" lvl="0" indent="0" algn="l" rtl="0">
              <a:lnSpc>
                <a:spcPct val="115000"/>
              </a:lnSpc>
              <a:spcBef>
                <a:spcPts val="0"/>
              </a:spcBef>
              <a:spcAft>
                <a:spcPts val="0"/>
              </a:spcAft>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smtClean="0">
                <a:solidFill>
                  <a:schemeClr val="dk1"/>
                </a:solidFill>
                <a:latin typeface="Calibri"/>
                <a:ea typeface="Calibri"/>
                <a:cs typeface="Calibri"/>
                <a:sym typeface="Calibri"/>
              </a:rPr>
              <a:t>Distorted </a:t>
            </a:r>
            <a:r>
              <a:rPr lang="en" sz="1200" dirty="0">
                <a:solidFill>
                  <a:schemeClr val="dk1"/>
                </a:solidFill>
                <a:latin typeface="Calibri"/>
                <a:ea typeface="Calibri"/>
                <a:cs typeface="Calibri"/>
                <a:sym typeface="Calibri"/>
              </a:rPr>
              <a:t>awareness and perception – seeing or hearing things that aren’t actually there.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Individuals experience with hallucinogens is often unpredictable, which can put them at risk for injury.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Sometimes individuals may experience pleasant sensations and heightened awareness; while other times individuals may experience “bad trips” that include terrifying thoughts, anxiety and/or paranoia.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same individual could have completely different experiences with each use</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0" baseline="0" dirty="0" smtClean="0"/>
              <a:t>Reference: Better Health Channel. (2017, December 18). How drugs affect your body. https://www.betterhealth.vic.gov.au/health/healthyliving/How-drugs-affect-your-body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38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8c4f5567a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8c4f5567a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Examples:</a:t>
            </a:r>
            <a:r>
              <a:rPr lang="en-CA" b="1" baseline="0" dirty="0" smtClean="0"/>
              <a:t> Alcohol, Tranquillizers, Narcotic Analgesic, Sedative Hypnotics</a:t>
            </a:r>
          </a:p>
          <a:p>
            <a:pPr marL="0" lvl="0" indent="0" algn="l" rtl="0">
              <a:spcBef>
                <a:spcPts val="0"/>
              </a:spcBef>
              <a:spcAft>
                <a:spcPts val="0"/>
              </a:spcAft>
              <a:buNone/>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Reference: Better Health Channel. (2017, December 18). How drugs affect your body. https://www.betterhealth.vic.gov.au/health/healthyliving/How-drugs-affect-your-body </a:t>
            </a:r>
          </a:p>
          <a:p>
            <a:pPr marL="0" lvl="0" indent="0" algn="l" rtl="0">
              <a:spcBef>
                <a:spcPts val="0"/>
              </a:spcBef>
              <a:spcAft>
                <a:spcPts val="0"/>
              </a:spcAft>
              <a:buNone/>
            </a:pPr>
            <a:endParaRPr lang="en-CA" b="1" baseline="0" dirty="0" smtClean="0"/>
          </a:p>
          <a:p>
            <a:pPr marL="0" lvl="0" indent="0" algn="l" rtl="0">
              <a:spcBef>
                <a:spcPts val="0"/>
              </a:spcBef>
              <a:spcAft>
                <a:spcPts val="0"/>
              </a:spcAft>
              <a:buNone/>
            </a:pPr>
            <a:r>
              <a:rPr lang="en-CA" b="1" baseline="0" dirty="0" smtClean="0"/>
              <a:t>Photo Reference: </a:t>
            </a:r>
            <a:r>
              <a:rPr lang="en-CA" b="0" baseline="0" dirty="0" smtClean="0"/>
              <a:t>Shutterstock_213243685 </a:t>
            </a:r>
          </a:p>
          <a:p>
            <a:pPr marL="0" lvl="0" indent="0" algn="l" rtl="0">
              <a:spcBef>
                <a:spcPts val="0"/>
              </a:spcBef>
              <a:spcAft>
                <a:spcPts val="0"/>
              </a:spcAft>
              <a:buNone/>
            </a:pPr>
            <a:r>
              <a:rPr lang="en-CA" b="0" dirty="0" smtClean="0"/>
              <a:t>https://www.shutterstock.com/image-photo/blue-sleeping-pill-three-z-isolated-213243685 </a:t>
            </a:r>
            <a:endParaRPr b="0" dirty="0"/>
          </a:p>
        </p:txBody>
      </p:sp>
    </p:spTree>
    <p:extLst>
      <p:ext uri="{BB962C8B-B14F-4D97-AF65-F5344CB8AC3E}">
        <p14:creationId xmlns:p14="http://schemas.microsoft.com/office/powerpoint/2010/main" val="235341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8c4f5567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8c4f5567a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Increases risk taking behaviours and leads to poor decision making abilities (i.e. risky sexual activity, dangerous activities that may cause injury).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These effects of alcohol are also what make it dangerous to drive (or use any type of motor vehicle) after drinking.</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Decreases coordination, blurs vision and slows reaction time - increases risk of injury.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Alcohol use during pregnancy may result in fetal alcohol spectrum disorder (FASD) in the infant.  This causes physical, cognitive, emotional and behavioural developmental disabilities in the baby.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Long term consequences may included damage to organs such as brain, liver, pancreas and stomach.  The risk of cancer is also increased.</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352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c4f5567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c4f5567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rtl="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Tobacco can be smoked in the form of cigarettes, cigars, cigarillos, hookah (consists of a glass base that is partially filled with water) </a:t>
            </a:r>
            <a:endParaRPr lang="en-US" sz="1200" b="0" dirty="0" smtClean="0">
              <a:effectLst/>
            </a:endParaRPr>
          </a:p>
          <a:p>
            <a:pPr marL="171450" indent="-171450" rtl="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Tobacco also comes in smokeless tobacco products which are typically broken down into two categories: chewing tobacco and snuff/snus (pronounced “</a:t>
            </a:r>
            <a:r>
              <a:rPr lang="en-US" sz="1200" b="0" i="0" u="none" strike="noStrike" kern="1200" cap="none" dirty="0" err="1" smtClean="0">
                <a:solidFill>
                  <a:schemeClr val="tx1"/>
                </a:solidFill>
                <a:effectLst/>
                <a:latin typeface="Arial"/>
                <a:ea typeface="Arial"/>
                <a:cs typeface="Arial"/>
                <a:sym typeface="Arial"/>
              </a:rPr>
              <a:t>snoose</a:t>
            </a:r>
            <a:r>
              <a:rPr lang="en-US" sz="1200" b="0" i="0" u="none" strike="noStrike" kern="1200" cap="none" dirty="0" smtClean="0">
                <a:solidFill>
                  <a:schemeClr val="tx1"/>
                </a:solidFill>
                <a:effectLst/>
                <a:latin typeface="Arial"/>
                <a:ea typeface="Arial"/>
                <a:cs typeface="Arial"/>
                <a:sym typeface="Arial"/>
              </a:rPr>
              <a:t>”)</a:t>
            </a:r>
            <a:endParaRPr lang="en-US" sz="1200" b="0" dirty="0" smtClean="0">
              <a:effectLst/>
            </a:endParaRPr>
          </a:p>
          <a:p>
            <a:pPr marL="171450" indent="-171450" rtl="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Chewing tobacco is shredded, twisted, or bricked loose leaf tobacco.  It is places in the mouth, between the cheek and lower lip.  It is occasionally chewed.  The resulting tobacco juices/saliva is typically spit out.</a:t>
            </a:r>
            <a:endParaRPr lang="en-US" sz="1200" b="0" dirty="0" smtClean="0">
              <a:effectLst/>
            </a:endParaRPr>
          </a:p>
          <a:p>
            <a:pPr marL="171450" indent="-171450" rtl="0">
              <a:buFont typeface="Arial" panose="020B0604020202020204" pitchFamily="34" charset="0"/>
              <a:buChar char="•"/>
            </a:pPr>
            <a:r>
              <a:rPr lang="en-US" sz="1200" b="1" i="0" u="none" strike="noStrike" kern="1200" cap="none" dirty="0" smtClean="0">
                <a:solidFill>
                  <a:schemeClr val="tx1"/>
                </a:solidFill>
                <a:effectLst/>
                <a:latin typeface="Arial"/>
                <a:ea typeface="Arial"/>
                <a:cs typeface="Arial"/>
                <a:sym typeface="Arial"/>
              </a:rPr>
              <a:t>**New** Snuff/snus is fine-grain tobacco.  Snuff can also be places between the gum and cheek or lower lip, while snus to typically placed between the gum and upper lip.  Snuff/snus does not need to be spit out.</a:t>
            </a:r>
            <a:endParaRPr lang="en-US" sz="1200" b="1" dirty="0" smtClean="0">
              <a:effectLst/>
            </a:endParaRPr>
          </a:p>
          <a:p>
            <a:pPr marL="171450" indent="-171450" rtl="0">
              <a:buFont typeface="Arial" panose="020B0604020202020204" pitchFamily="34" charset="0"/>
              <a:buChar char="•"/>
            </a:pPr>
            <a:r>
              <a:rPr lang="en-US" sz="1200" b="1" i="0" u="none" strike="noStrike" kern="1200" cap="none" dirty="0" smtClean="0">
                <a:solidFill>
                  <a:schemeClr val="tx1"/>
                </a:solidFill>
                <a:effectLst/>
                <a:latin typeface="Arial"/>
                <a:ea typeface="Arial"/>
                <a:cs typeface="Arial"/>
                <a:sym typeface="Arial"/>
              </a:rPr>
              <a:t>Nicotine is the drug in tobacco that is addictive</a:t>
            </a:r>
            <a:endParaRPr lang="en-US" sz="1200" b="1" dirty="0" smtClean="0">
              <a:effectLst/>
            </a:endParaRPr>
          </a:p>
          <a:p>
            <a:pPr marL="171450" indent="-171450" rtl="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**This</a:t>
            </a:r>
            <a:r>
              <a:rPr lang="en-US" sz="1200" b="0" i="0" u="none" strike="noStrike" kern="1200" cap="none" baseline="0" dirty="0" smtClean="0">
                <a:solidFill>
                  <a:schemeClr val="tx1"/>
                </a:solidFill>
                <a:effectLst/>
                <a:latin typeface="Arial"/>
                <a:ea typeface="Arial"/>
                <a:cs typeface="Arial"/>
                <a:sym typeface="Arial"/>
              </a:rPr>
              <a:t> should be a review** </a:t>
            </a:r>
            <a:r>
              <a:rPr lang="en-US" sz="1200" b="0" i="0" u="none" strike="noStrike" kern="1200" cap="none" dirty="0" smtClean="0">
                <a:solidFill>
                  <a:schemeClr val="tx1"/>
                </a:solidFill>
                <a:effectLst/>
                <a:latin typeface="Arial"/>
                <a:ea typeface="Arial"/>
                <a:cs typeface="Arial"/>
                <a:sym typeface="Arial"/>
              </a:rPr>
              <a:t>Legal age to purchase tobacco products is 19 years of age and older</a:t>
            </a:r>
          </a:p>
          <a:p>
            <a:pPr marL="0" lvl="0" indent="0" algn="l" rtl="0">
              <a:lnSpc>
                <a:spcPct val="115000"/>
              </a:lnSpc>
              <a:spcBef>
                <a:spcPts val="0"/>
              </a:spcBef>
              <a:spcAft>
                <a:spcPts val="0"/>
              </a:spcAft>
              <a:buNone/>
            </a:pPr>
            <a:endParaRPr lang="en" sz="1200" dirty="0" smtClean="0">
              <a:solidFill>
                <a:schemeClr val="dk1"/>
              </a:solidFill>
              <a:latin typeface="Calibri"/>
              <a:cs typeface="Calibri"/>
              <a:sym typeface="Calibri"/>
            </a:endParaRPr>
          </a:p>
          <a:p>
            <a:pPr marL="0" lvl="0" indent="0" algn="l" rtl="0">
              <a:spcBef>
                <a:spcPts val="0"/>
              </a:spcBef>
              <a:spcAft>
                <a:spcPts val="0"/>
              </a:spcAft>
              <a:buNone/>
            </a:pPr>
            <a:r>
              <a:rPr lang="en-US" b="1" i="0" baseline="0" dirty="0" smtClean="0"/>
              <a:t>Photo Reference:</a:t>
            </a:r>
            <a:r>
              <a:rPr lang="en-US" b="0" i="0" baseline="0" dirty="0" smtClean="0"/>
              <a:t> Shutterstock_1294742095</a:t>
            </a:r>
          </a:p>
          <a:p>
            <a:pPr marL="0" lvl="0" indent="0" algn="l" rtl="0">
              <a:spcBef>
                <a:spcPts val="0"/>
              </a:spcBef>
              <a:spcAft>
                <a:spcPts val="0"/>
              </a:spcAft>
              <a:buNone/>
            </a:pPr>
            <a:r>
              <a:rPr lang="en-US" dirty="0" smtClean="0">
                <a:hlinkClick r:id="rId3"/>
              </a:rPr>
              <a:t>Bad Habits Teenager Smoking Cigarette Pretending Stock Photo (Edit Now) 1294742095 (shutterstock.com)</a:t>
            </a:r>
            <a:r>
              <a:rPr lang="en-US" dirty="0" smtClean="0"/>
              <a:t> </a:t>
            </a:r>
            <a:r>
              <a:rPr lang="en-US" dirty="0" smtClean="0">
                <a:sym typeface="Wingdings" panose="05000000000000000000" pitchFamily="2" charset="2"/>
              </a:rPr>
              <a:t> https://www.shutterstock.com/image-photo/bad-habits-teenager-smoking-cigarette-pretending-1294742095</a:t>
            </a:r>
            <a:endParaRPr lang="en-CA" b="1" i="0" baseline="0" dirty="0" smtClean="0"/>
          </a:p>
          <a:p>
            <a:pPr marL="0" lvl="0" indent="0" algn="l" rtl="0">
              <a:lnSpc>
                <a:spcPct val="115000"/>
              </a:lnSpc>
              <a:spcBef>
                <a:spcPts val="0"/>
              </a:spcBef>
              <a:spcAft>
                <a:spcPts val="0"/>
              </a:spcAft>
              <a:buNone/>
            </a:pPr>
            <a:endParaRPr dirty="0"/>
          </a:p>
        </p:txBody>
      </p:sp>
    </p:spTree>
    <p:extLst>
      <p:ext uri="{BB962C8B-B14F-4D97-AF65-F5344CB8AC3E}">
        <p14:creationId xmlns:p14="http://schemas.microsoft.com/office/powerpoint/2010/main" val="3752703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This should be a review from the vaping PowerPoint</a:t>
            </a:r>
            <a:r>
              <a:rPr lang="en-CA" baseline="0" dirty="0" smtClean="0"/>
              <a:t> presentation, if already taught.</a:t>
            </a:r>
          </a:p>
          <a:p>
            <a:pPr marL="0" lvl="0" indent="0" algn="l" rtl="0">
              <a:spcBef>
                <a:spcPts val="0"/>
              </a:spcBef>
              <a:spcAft>
                <a:spcPts val="0"/>
              </a:spcAft>
              <a:buNone/>
            </a:pPr>
            <a:endParaRPr lang="en-CA" baseline="0" dirty="0" smtClean="0"/>
          </a:p>
          <a:p>
            <a:pPr rtl="0"/>
            <a:r>
              <a:rPr lang="en-US" sz="1100" b="0" i="0" u="none" strike="noStrike" kern="1200" cap="none" dirty="0" smtClean="0">
                <a:solidFill>
                  <a:schemeClr val="tx1"/>
                </a:solidFill>
                <a:effectLst/>
                <a:latin typeface="Arial"/>
                <a:ea typeface="Arial"/>
                <a:cs typeface="Arial"/>
                <a:sym typeface="Arial"/>
              </a:rPr>
              <a:t>Electronic cigarettes – commonly referred to as e-cigarettes or “vapes”</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Use a battery, heating element and liquid containing cartridge (e-liquid or e-juice) to create an aerosol or </a:t>
            </a:r>
            <a:r>
              <a:rPr lang="en-US" sz="1100" b="0" i="0" u="none" strike="noStrike" kern="1200" cap="none" dirty="0" err="1" smtClean="0">
                <a:solidFill>
                  <a:schemeClr val="tx1"/>
                </a:solidFill>
                <a:effectLst/>
                <a:latin typeface="Arial"/>
                <a:ea typeface="Arial"/>
                <a:cs typeface="Arial"/>
                <a:sym typeface="Arial"/>
              </a:rPr>
              <a:t>vapour</a:t>
            </a:r>
            <a:r>
              <a:rPr lang="en-US" sz="1100" b="0" i="0" u="none" strike="noStrike" kern="1200" cap="none" dirty="0" smtClean="0">
                <a:solidFill>
                  <a:schemeClr val="tx1"/>
                </a:solidFill>
                <a:effectLst/>
                <a:latin typeface="Arial"/>
                <a:ea typeface="Arial"/>
                <a:cs typeface="Arial"/>
                <a:sym typeface="Arial"/>
              </a:rPr>
              <a:t>. </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The liquid</a:t>
            </a:r>
            <a:r>
              <a:rPr lang="en-US" sz="1100" b="0" i="0" u="none" strike="noStrike" kern="1200" cap="none" baseline="0" dirty="0" smtClean="0">
                <a:solidFill>
                  <a:schemeClr val="tx1"/>
                </a:solidFill>
                <a:effectLst/>
                <a:latin typeface="Arial"/>
                <a:ea typeface="Arial"/>
                <a:cs typeface="Arial"/>
                <a:sym typeface="Arial"/>
              </a:rPr>
              <a:t> cartridge is filled with an e-juice that creates an aerosol (</a:t>
            </a:r>
            <a:r>
              <a:rPr lang="en-US" sz="1100" b="0" i="0" u="none" strike="noStrike" kern="1200" cap="none" baseline="0" dirty="0" err="1" smtClean="0">
                <a:solidFill>
                  <a:schemeClr val="tx1"/>
                </a:solidFill>
                <a:effectLst/>
                <a:latin typeface="Arial"/>
                <a:ea typeface="Arial"/>
                <a:cs typeface="Arial"/>
                <a:sym typeface="Arial"/>
              </a:rPr>
              <a:t>vapour</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The cartridges come in different </a:t>
            </a:r>
            <a:r>
              <a:rPr lang="en-US" sz="1100" b="0" i="0" u="none" strike="noStrike" kern="1200" cap="none" dirty="0" err="1" smtClean="0">
                <a:solidFill>
                  <a:schemeClr val="tx1"/>
                </a:solidFill>
                <a:effectLst/>
                <a:latin typeface="Arial"/>
                <a:ea typeface="Arial"/>
                <a:cs typeface="Arial"/>
                <a:sym typeface="Arial"/>
              </a:rPr>
              <a:t>flavours</a:t>
            </a:r>
            <a:r>
              <a:rPr lang="en-US" sz="1100" b="0" i="0" u="none" strike="noStrike" kern="1200" cap="none" dirty="0" smtClean="0">
                <a:solidFill>
                  <a:schemeClr val="tx1"/>
                </a:solidFill>
                <a:effectLst/>
                <a:latin typeface="Arial"/>
                <a:ea typeface="Arial"/>
                <a:cs typeface="Arial"/>
                <a:sym typeface="Arial"/>
              </a:rPr>
              <a:t> which may be appealing to young people.</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Vaping liquids typically contains a</a:t>
            </a:r>
            <a:r>
              <a:rPr lang="en-US" sz="1100" b="0" i="0" u="none" strike="noStrike" kern="1200" cap="none" baseline="0" dirty="0" smtClean="0">
                <a:solidFill>
                  <a:schemeClr val="tx1"/>
                </a:solidFill>
                <a:effectLst/>
                <a:latin typeface="Arial"/>
                <a:ea typeface="Arial"/>
                <a:cs typeface="Arial"/>
                <a:sym typeface="Arial"/>
              </a:rPr>
              <a:t> mixture f water, food grade </a:t>
            </a:r>
            <a:r>
              <a:rPr lang="en-US" sz="1100" b="0" i="0" u="none" strike="noStrike" kern="1200" cap="none" baseline="0" dirty="0" err="1" smtClean="0">
                <a:solidFill>
                  <a:schemeClr val="tx1"/>
                </a:solidFill>
                <a:effectLst/>
                <a:latin typeface="Arial"/>
                <a:ea typeface="Arial"/>
                <a:cs typeface="Arial"/>
                <a:sym typeface="Arial"/>
              </a:rPr>
              <a:t>flavouring</a:t>
            </a:r>
            <a:r>
              <a:rPr lang="en-US" sz="1100" b="0" i="0" u="none" strike="noStrike" kern="1200" cap="none" baseline="0" dirty="0" smtClean="0">
                <a:solidFill>
                  <a:schemeClr val="tx1"/>
                </a:solidFill>
                <a:effectLst/>
                <a:latin typeface="Arial"/>
                <a:ea typeface="Arial"/>
                <a:cs typeface="Arial"/>
                <a:sym typeface="Arial"/>
              </a:rPr>
              <a:t>, levels of </a:t>
            </a:r>
            <a:r>
              <a:rPr lang="en-US" sz="1100" b="0" i="0" u="none" strike="noStrike" kern="1200" cap="none" dirty="0" smtClean="0">
                <a:solidFill>
                  <a:schemeClr val="tx1"/>
                </a:solidFill>
                <a:effectLst/>
                <a:latin typeface="Arial"/>
                <a:ea typeface="Arial"/>
                <a:cs typeface="Arial"/>
                <a:sym typeface="Arial"/>
              </a:rPr>
              <a:t>nicotine,</a:t>
            </a:r>
            <a:r>
              <a:rPr lang="en-US" sz="1100" b="0" i="0" u="none" strike="noStrike" kern="1200" cap="none" baseline="0" dirty="0" smtClean="0">
                <a:solidFill>
                  <a:schemeClr val="tx1"/>
                </a:solidFill>
                <a:effectLst/>
                <a:latin typeface="Arial"/>
                <a:ea typeface="Arial"/>
                <a:cs typeface="Arial"/>
                <a:sym typeface="Arial"/>
              </a:rPr>
              <a:t> cannabis (THC or CBD), and </a:t>
            </a:r>
            <a:r>
              <a:rPr lang="en-US" sz="1100" b="0" i="0" u="none" strike="noStrike" cap="none" baseline="0" dirty="0" smtClean="0">
                <a:solidFill>
                  <a:schemeClr val="dk1"/>
                </a:solidFill>
                <a:latin typeface="Arial"/>
                <a:ea typeface="Calibri"/>
                <a:cs typeface="Calibri"/>
                <a:sym typeface="Calibri"/>
              </a:rPr>
              <a:t>propylene glycol (PG) or vegetable glycerin (VG). </a:t>
            </a:r>
            <a:endParaRPr lang="en-US" sz="1100" b="0" i="0" u="none" strike="noStrike" kern="1200" cap="none" dirty="0" smtClean="0">
              <a:solidFill>
                <a:schemeClr val="tx1"/>
              </a:solidFill>
              <a:effectLst/>
              <a:latin typeface="Arial"/>
              <a:ea typeface="Arial"/>
              <a:cs typeface="Arial"/>
              <a:sym typeface="Arial"/>
            </a:endParaRPr>
          </a:p>
          <a:p>
            <a:pPr rtl="0"/>
            <a:r>
              <a:rPr lang="en-US" sz="1100" b="0" i="0" u="none" strike="noStrike" kern="1200" cap="none" dirty="0" smtClean="0">
                <a:solidFill>
                  <a:schemeClr val="tx1"/>
                </a:solidFill>
                <a:effectLst/>
                <a:latin typeface="Arial"/>
                <a:ea typeface="Arial"/>
                <a:cs typeface="Arial"/>
                <a:sym typeface="Arial"/>
              </a:rPr>
              <a:t>In Canada, e-cigarettes without nicotine are considered legal; however, Health Canada warns that they have not been fully checked for safety or quality.  In fact, some cartridges that have been labeled as nicotine-free actually contain nicotine.  Different cartridges may contain different amounts of nicotine.  E-cigarettes containing nicotine are readily available in Canada and online. </a:t>
            </a:r>
            <a:endParaRPr lang="en-US" b="0" dirty="0" smtClean="0">
              <a:effectLst/>
            </a:endParaRPr>
          </a:p>
          <a:p>
            <a:pPr rtl="0"/>
            <a:r>
              <a:rPr lang="en-US" sz="1100" b="0" i="0" u="none" strike="noStrike" kern="1200" cap="none" dirty="0" smtClean="0">
                <a:solidFill>
                  <a:schemeClr val="tx1"/>
                </a:solidFill>
                <a:effectLst/>
                <a:latin typeface="Arial"/>
                <a:ea typeface="Arial"/>
                <a:cs typeface="Arial"/>
                <a:sym typeface="Arial"/>
              </a:rPr>
              <a:t>Electronic cigarettes may be perceived as being less harmful then cigarettes, but there are still risks.  Many cartridges contain nicotine and the aerosol contains other chemicals that may be harmful. </a:t>
            </a:r>
          </a:p>
          <a:p>
            <a:pPr marL="158750" indent="0" rtl="0">
              <a:buNone/>
            </a:pPr>
            <a:endParaRPr lang="en-US" sz="1100" b="0" i="0" u="none" strike="noStrike" kern="1200" cap="none" dirty="0" smtClean="0">
              <a:solidFill>
                <a:schemeClr val="tx1"/>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dirty="0" smtClean="0">
                <a:solidFill>
                  <a:srgbClr val="000000"/>
                </a:solidFill>
                <a:latin typeface="Arial"/>
                <a:ea typeface="Calibri"/>
                <a:cs typeface="Calibri"/>
                <a:sym typeface="Wingdings" panose="05000000000000000000" pitchFamily="2" charset="2"/>
              </a:rPr>
              <a:t>Images from </a:t>
            </a:r>
            <a:r>
              <a:rPr lang="en-CA" sz="1100" b="1" i="0" u="none" strike="noStrike" cap="none" dirty="0" err="1" smtClean="0">
                <a:solidFill>
                  <a:srgbClr val="000000"/>
                </a:solidFill>
                <a:latin typeface="Arial"/>
                <a:ea typeface="Calibri"/>
                <a:cs typeface="Calibri"/>
                <a:sym typeface="Wingdings" panose="05000000000000000000" pitchFamily="2" charset="2"/>
              </a:rPr>
              <a:t>Canva</a:t>
            </a:r>
            <a:endParaRPr lang="en-CA" sz="1100" b="1" dirty="0" smtClean="0">
              <a:solidFill>
                <a:schemeClr val="dk1"/>
              </a:solidFill>
              <a:latin typeface="Calibri"/>
              <a:ea typeface="Calibri"/>
              <a:cs typeface="Calibri"/>
              <a:sym typeface="Calibri"/>
            </a:endParaRPr>
          </a:p>
          <a:p>
            <a:pPr marL="158750" indent="0" rtl="0">
              <a:buNone/>
            </a:pPr>
            <a:endParaRPr lang="en-US" b="0" dirty="0" smtClean="0">
              <a:effectLst/>
            </a:endParaRPr>
          </a:p>
        </p:txBody>
      </p:sp>
    </p:spTree>
    <p:extLst>
      <p:ext uri="{BB962C8B-B14F-4D97-AF65-F5344CB8AC3E}">
        <p14:creationId xmlns:p14="http://schemas.microsoft.com/office/powerpoint/2010/main" val="931235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c4f5567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c4f5567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Refer to the Niagara Region Public Health teaching tool on Cannabis for a more in-depth PowerPoint.</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Cannabis comes from a cannabis sativa plant and contains the chemical THC, which is a mind altering ingredient extracted from the plant. It can be consumed in many forms, including a joint, from a bong or vape, pipe, in food (edibles</a:t>
            </a:r>
            <a:r>
              <a:rPr lang="en" sz="1200" dirty="0" smtClean="0">
                <a:solidFill>
                  <a:schemeClr val="dk1"/>
                </a:solidFill>
                <a:latin typeface="Calibri"/>
                <a:ea typeface="Calibri"/>
                <a:cs typeface="Calibri"/>
                <a:sym typeface="Calibri"/>
              </a:rPr>
              <a:t>) or beverages, creams/oils, </a:t>
            </a:r>
            <a:r>
              <a:rPr lang="en" sz="1200" dirty="0">
                <a:solidFill>
                  <a:schemeClr val="dk1"/>
                </a:solidFill>
                <a:latin typeface="Calibri"/>
                <a:ea typeface="Calibri"/>
                <a:cs typeface="Calibri"/>
                <a:sym typeface="Calibri"/>
              </a:rPr>
              <a:t>etc</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sz="1200" dirty="0">
                <a:solidFill>
                  <a:schemeClr val="dk1"/>
                </a:solidFill>
                <a:latin typeface="Calibri"/>
                <a:ea typeface="Calibri"/>
                <a:cs typeface="Calibri"/>
                <a:sym typeface="Calibri"/>
              </a:rPr>
              <a:t>What does it do to your body? – increased appetite, loss of coordination, decreased concentration, hallucinations, memory loss, lung disease, addiction… </a:t>
            </a:r>
            <a:r>
              <a:rPr lang="en-US" sz="1200" b="0" i="0" u="none" strike="noStrike" cap="none" dirty="0" smtClean="0">
                <a:solidFill>
                  <a:schemeClr val="tx1"/>
                </a:solidFill>
                <a:latin typeface="Arial"/>
                <a:ea typeface="Calibri"/>
                <a:cs typeface="Calibri"/>
                <a:sym typeface="Calibri"/>
              </a:rPr>
              <a:t>Marijuana is addictive, especially for those who start using at a younger age, which increases their risk for addiction.</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200" b="0" i="0" u="none" strike="noStrike" cap="none" dirty="0" smtClean="0">
              <a:solidFill>
                <a:schemeClr val="tx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0" i="0" u="none" strike="noStrike" cap="none" dirty="0" smtClean="0">
                <a:solidFill>
                  <a:schemeClr val="tx1"/>
                </a:solidFill>
                <a:latin typeface="Arial"/>
                <a:ea typeface="Calibri"/>
                <a:cs typeface="Calibri"/>
                <a:sym typeface="Calibri"/>
              </a:rPr>
              <a:t>When eating or drinking cannabis, it can take up to:</a:t>
            </a:r>
          </a:p>
          <a:p>
            <a:pPr marL="171450" marR="0" lvl="0" indent="-171450" algn="l" defTabSz="914400" rtl="0" eaLnBrk="1" fontAlgn="auto" latinLnBrk="0" hangingPunct="1">
              <a:lnSpc>
                <a:spcPct val="115000"/>
              </a:lnSpc>
              <a:spcBef>
                <a:spcPts val="0"/>
              </a:spcBef>
              <a:spcAft>
                <a:spcPts val="0"/>
              </a:spcAft>
              <a:buClr>
                <a:srgbClr val="000000"/>
              </a:buClr>
              <a:buSzPts val="1100"/>
              <a:tabLst/>
              <a:defRPr/>
            </a:pPr>
            <a:r>
              <a:rPr lang="en-US" sz="1200" b="0" i="0" u="none" strike="noStrike" cap="none" dirty="0" smtClean="0">
                <a:solidFill>
                  <a:schemeClr val="tx1"/>
                </a:solidFill>
                <a:latin typeface="Arial"/>
                <a:ea typeface="Calibri"/>
                <a:cs typeface="Calibri"/>
                <a:sym typeface="Calibri"/>
              </a:rPr>
              <a:t>2 hours</a:t>
            </a:r>
            <a:r>
              <a:rPr lang="en-US" sz="1200" b="0" i="0" u="none" strike="noStrike" cap="none" baseline="0" dirty="0" smtClean="0">
                <a:solidFill>
                  <a:schemeClr val="tx1"/>
                </a:solidFill>
                <a:latin typeface="Arial"/>
                <a:ea typeface="Calibri"/>
                <a:cs typeface="Calibri"/>
                <a:sym typeface="Calibri"/>
              </a:rPr>
              <a:t> for you to start to feel the effects</a:t>
            </a:r>
          </a:p>
          <a:p>
            <a:pPr marL="171450" marR="0" lvl="0" indent="-171450" algn="l" defTabSz="914400" rtl="0" eaLnBrk="1" fontAlgn="auto" latinLnBrk="0" hangingPunct="1">
              <a:lnSpc>
                <a:spcPct val="115000"/>
              </a:lnSpc>
              <a:spcBef>
                <a:spcPts val="0"/>
              </a:spcBef>
              <a:spcAft>
                <a:spcPts val="0"/>
              </a:spcAft>
              <a:buClr>
                <a:srgbClr val="000000"/>
              </a:buClr>
              <a:buSzPts val="1100"/>
              <a:tabLst/>
              <a:defRPr/>
            </a:pPr>
            <a:r>
              <a:rPr lang="en-US" sz="1200" b="0" i="0" u="none" strike="noStrike" cap="none" baseline="0" dirty="0" smtClean="0">
                <a:solidFill>
                  <a:schemeClr val="tx1"/>
                </a:solidFill>
                <a:latin typeface="Arial"/>
                <a:ea typeface="Calibri"/>
                <a:cs typeface="Calibri"/>
                <a:sym typeface="Calibri"/>
              </a:rPr>
              <a:t>4 hours for you to feel the full effects</a:t>
            </a:r>
          </a:p>
          <a:p>
            <a:pPr marL="171450" marR="0" lvl="0" indent="-171450" algn="l" defTabSz="914400" rtl="0" eaLnBrk="1" fontAlgn="auto" latinLnBrk="0" hangingPunct="1">
              <a:lnSpc>
                <a:spcPct val="115000"/>
              </a:lnSpc>
              <a:spcBef>
                <a:spcPts val="0"/>
              </a:spcBef>
              <a:spcAft>
                <a:spcPts val="0"/>
              </a:spcAft>
              <a:buClr>
                <a:srgbClr val="000000"/>
              </a:buClr>
              <a:buSzPts val="1100"/>
              <a:tabLst/>
              <a:defRPr/>
            </a:pPr>
            <a:r>
              <a:rPr lang="en-US" sz="1200" b="0" i="0" u="none" strike="noStrike" cap="none" baseline="0" dirty="0" smtClean="0">
                <a:solidFill>
                  <a:schemeClr val="tx1"/>
                </a:solidFill>
                <a:latin typeface="Arial"/>
                <a:ea typeface="Calibri"/>
                <a:cs typeface="Calibri"/>
                <a:sym typeface="Calibri"/>
              </a:rPr>
              <a:t>12 hours for acute effects to subside</a:t>
            </a:r>
          </a:p>
          <a:p>
            <a:pPr marL="0" marR="0" lvl="0" indent="0" algn="l" defTabSz="914400" rtl="0" eaLnBrk="1" fontAlgn="auto" latinLnBrk="0" hangingPunct="1">
              <a:lnSpc>
                <a:spcPct val="115000"/>
              </a:lnSpc>
              <a:spcBef>
                <a:spcPts val="0"/>
              </a:spcBef>
              <a:spcAft>
                <a:spcPts val="0"/>
              </a:spcAft>
              <a:buClr>
                <a:srgbClr val="000000"/>
              </a:buClr>
              <a:buSzPts val="1100"/>
              <a:buNone/>
              <a:tabLst/>
              <a:defRPr/>
            </a:pPr>
            <a:r>
              <a:rPr lang="en-US" sz="1200" b="0" i="0" u="none" strike="noStrike" cap="none" baseline="0" dirty="0" smtClean="0">
                <a:solidFill>
                  <a:schemeClr val="tx1"/>
                </a:solidFill>
                <a:latin typeface="Arial"/>
                <a:ea typeface="Calibri"/>
                <a:cs typeface="Calibri"/>
                <a:sym typeface="Calibri"/>
              </a:rPr>
              <a:t>However, c</a:t>
            </a:r>
            <a:r>
              <a:rPr lang="en-US" sz="1200" b="0" i="0" u="none" strike="noStrike" cap="none" dirty="0" smtClean="0">
                <a:solidFill>
                  <a:schemeClr val="tx1"/>
                </a:solidFill>
                <a:latin typeface="Arial"/>
                <a:ea typeface="Calibri"/>
                <a:cs typeface="Calibri"/>
                <a:sym typeface="Calibri"/>
              </a:rPr>
              <a:t>annabis impairment can last for more than 24 hours after use, well</a:t>
            </a:r>
            <a:r>
              <a:rPr lang="en-US" sz="1200" b="0" i="0" u="none" strike="noStrike" cap="none" baseline="0" dirty="0" smtClean="0">
                <a:solidFill>
                  <a:schemeClr val="tx1"/>
                </a:solidFill>
                <a:latin typeface="Arial"/>
                <a:ea typeface="Calibri"/>
                <a:cs typeface="Calibri"/>
                <a:sym typeface="Calibri"/>
              </a:rPr>
              <a:t> after the other effects have faded. </a:t>
            </a:r>
            <a:endParaRPr lang="en-US" sz="1200" b="0" i="0" u="none" strike="noStrike" cap="none" dirty="0" smtClean="0">
              <a:solidFill>
                <a:schemeClr val="tx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200" b="0" i="0" u="none" strike="noStrike" cap="none" dirty="0" smtClean="0">
              <a:solidFill>
                <a:schemeClr val="tx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i="0" u="none" strike="noStrike" kern="1200" cap="none" dirty="0" smtClean="0">
                <a:solidFill>
                  <a:schemeClr val="tx1"/>
                </a:solidFill>
                <a:effectLst/>
                <a:latin typeface="Arial"/>
                <a:ea typeface="Arial"/>
                <a:cs typeface="Arial"/>
                <a:sym typeface="Arial"/>
              </a:rPr>
              <a:t>(</a:t>
            </a:r>
            <a:r>
              <a:rPr lang="en-US" sz="1200" b="1" i="0" u="none" strike="noStrike" kern="1200" cap="none" dirty="0" err="1" smtClean="0">
                <a:solidFill>
                  <a:schemeClr val="tx1"/>
                </a:solidFill>
                <a:effectLst/>
                <a:latin typeface="Arial"/>
                <a:ea typeface="Arial"/>
                <a:cs typeface="Arial"/>
                <a:sym typeface="Arial"/>
              </a:rPr>
              <a:t>OSDUHS</a:t>
            </a:r>
            <a:r>
              <a:rPr lang="en-US" sz="1200" b="1" i="0" u="none" strike="noStrike" kern="1200" cap="none" dirty="0" smtClean="0">
                <a:solidFill>
                  <a:schemeClr val="tx1"/>
                </a:solidFill>
                <a:effectLst/>
                <a:latin typeface="Arial"/>
                <a:ea typeface="Arial"/>
                <a:cs typeface="Arial"/>
                <a:sym typeface="Arial"/>
              </a:rPr>
              <a:t>, 2017)</a:t>
            </a:r>
            <a:r>
              <a:rPr lang="en-US" sz="1200" b="1" i="0" u="none" strike="noStrike" kern="1200" cap="none" baseline="0" dirty="0" smtClean="0">
                <a:solidFill>
                  <a:schemeClr val="tx1"/>
                </a:solidFill>
                <a:effectLst/>
                <a:latin typeface="Arial"/>
                <a:ea typeface="Arial"/>
                <a:cs typeface="Arial"/>
                <a:sym typeface="Arial"/>
              </a:rPr>
              <a:t> </a:t>
            </a:r>
            <a:r>
              <a:rPr lang="en-US" sz="1200" b="1" i="0" u="none" strike="noStrike" kern="1200" cap="none" baseline="0" dirty="0" smtClean="0">
                <a:solidFill>
                  <a:schemeClr val="tx1"/>
                </a:solidFill>
                <a:effectLst/>
                <a:latin typeface="Arial"/>
                <a:ea typeface="Arial"/>
                <a:cs typeface="Arial"/>
                <a:sym typeface="Wingdings" panose="05000000000000000000" pitchFamily="2" charset="2"/>
              </a:rPr>
              <a:t> </a:t>
            </a:r>
            <a:r>
              <a:rPr lang="en-US" sz="1200" b="1" i="0" u="none" strike="noStrike" kern="1200" cap="none" dirty="0" smtClean="0">
                <a:solidFill>
                  <a:schemeClr val="tx1"/>
                </a:solidFill>
                <a:effectLst/>
                <a:latin typeface="Arial"/>
                <a:ea typeface="Arial"/>
                <a:cs typeface="Arial"/>
                <a:sym typeface="Arial"/>
              </a:rPr>
              <a:t>Stress that less than one quarter (19%) of students in grades 7-12 report using marijuana throughout</a:t>
            </a:r>
            <a:r>
              <a:rPr lang="en-US" sz="1200" b="1" i="0" u="none" strike="noStrike" kern="1200" cap="none" baseline="0" dirty="0" smtClean="0">
                <a:solidFill>
                  <a:schemeClr val="tx1"/>
                </a:solidFill>
                <a:effectLst/>
                <a:latin typeface="Arial"/>
                <a:ea typeface="Arial"/>
                <a:cs typeface="Arial"/>
                <a:sym typeface="Arial"/>
              </a:rPr>
              <a:t> the </a:t>
            </a:r>
            <a:r>
              <a:rPr lang="en-US" sz="1200" b="1" i="0" u="none" strike="noStrike" kern="1200" cap="none" dirty="0" smtClean="0">
                <a:solidFill>
                  <a:schemeClr val="tx1"/>
                </a:solidFill>
                <a:effectLst/>
                <a:latin typeface="Arial"/>
                <a:ea typeface="Arial"/>
                <a:cs typeface="Arial"/>
                <a:sym typeface="Arial"/>
              </a:rPr>
              <a:t>year.  This means that about 80% of students do not use cannabis.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200" b="1" i="0" u="none" strike="noStrike" kern="1200" cap="none" dirty="0" smtClean="0">
              <a:solidFill>
                <a:schemeClr val="tx1"/>
              </a:solidFill>
              <a:effectLst/>
              <a:latin typeface="Arial"/>
              <a:ea typeface="Calibri"/>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i="0" u="none" strike="noStrike" kern="1200" cap="none" dirty="0" smtClean="0">
                <a:solidFill>
                  <a:schemeClr val="tx1"/>
                </a:solidFill>
                <a:effectLst/>
                <a:latin typeface="Arial"/>
                <a:ea typeface="Calibri"/>
                <a:cs typeface="Arial"/>
                <a:sym typeface="Arial"/>
              </a:rPr>
              <a:t>Reference:</a:t>
            </a:r>
            <a:r>
              <a:rPr lang="en-US" sz="1200" b="0" i="0" u="none" strike="noStrike" kern="1200" cap="none" baseline="0" dirty="0" smtClean="0">
                <a:solidFill>
                  <a:schemeClr val="tx1"/>
                </a:solidFill>
                <a:effectLst/>
                <a:latin typeface="Arial"/>
                <a:ea typeface="Calibri"/>
                <a:cs typeface="Arial"/>
                <a:sym typeface="Arial"/>
              </a:rPr>
              <a:t> Government of Canada (2021, September 3). Talking with teenagers about drugs. https://www.canada.ca/en/health-canada/services/substance-use/talking-about-drugs/talking-with-teenagers-about-drugs.html </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i="0" u="none" strike="noStrike" cap="none" baseline="0" dirty="0" smtClean="0">
                <a:solidFill>
                  <a:srgbClr val="000000"/>
                </a:solidFill>
                <a:effectLst/>
                <a:latin typeface="Arial"/>
                <a:ea typeface="Arial"/>
                <a:cs typeface="Arial"/>
                <a:sym typeface="Arial"/>
              </a:rPr>
              <a:t>Image from </a:t>
            </a:r>
            <a:r>
              <a:rPr lang="en-CA" sz="1200" b="1" i="0" u="none" strike="noStrike" cap="none" baseline="0" dirty="0" err="1" smtClean="0">
                <a:solidFill>
                  <a:srgbClr val="000000"/>
                </a:solidFill>
                <a:effectLst/>
                <a:latin typeface="Arial"/>
                <a:ea typeface="Arial"/>
                <a:cs typeface="Arial"/>
                <a:sym typeface="Arial"/>
              </a:rPr>
              <a:t>Canva</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cs typeface="Calibri"/>
              <a:sym typeface="Calibri"/>
            </a:endParaRPr>
          </a:p>
          <a:p>
            <a:pPr marL="0" lvl="0" indent="0" algn="l" rtl="0">
              <a:lnSpc>
                <a:spcPct val="115000"/>
              </a:lnSpc>
              <a:spcBef>
                <a:spcPts val="0"/>
              </a:spcBef>
              <a:spcAft>
                <a:spcPts val="0"/>
              </a:spcAft>
              <a:buNone/>
            </a:pPr>
            <a:endParaRPr dirty="0"/>
          </a:p>
        </p:txBody>
      </p:sp>
    </p:spTree>
    <p:extLst>
      <p:ext uri="{BB962C8B-B14F-4D97-AF65-F5344CB8AC3E}">
        <p14:creationId xmlns:p14="http://schemas.microsoft.com/office/powerpoint/2010/main" val="195656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8c4f5567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8c4f5567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22816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9096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8c4f5567a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8c4f5567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Poisoning</a:t>
            </a:r>
            <a:r>
              <a:rPr lang="en" sz="1200" b="1" baseline="0" dirty="0" smtClean="0">
                <a:solidFill>
                  <a:schemeClr val="dk1"/>
                </a:solidFill>
                <a:latin typeface="Calibri"/>
                <a:ea typeface="Calibri"/>
                <a:cs typeface="Calibri"/>
                <a:sym typeface="Calibri"/>
              </a:rPr>
              <a:t> can be related to alcohol, cannabis or vaping.</a:t>
            </a: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Death </a:t>
            </a:r>
            <a:r>
              <a:rPr lang="en" sz="1200" dirty="0">
                <a:solidFill>
                  <a:schemeClr val="dk1"/>
                </a:solidFill>
                <a:latin typeface="Calibri"/>
                <a:ea typeface="Calibri"/>
                <a:cs typeface="Calibri"/>
                <a:sym typeface="Calibri"/>
              </a:rPr>
              <a:t>resulting from:</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injuries/accidents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overdose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alcohol poisoning</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Vehicle Crashes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Motor Vehicle (i.e. bicycle, car, boat, ATV)</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15% of all students (Gr 7-12) report being a passenger with driver who has been drinking (OSDUHS, 2015).</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12% of students reported being a passenger with a driver who had been using drugs (OSDUHS, 2015)</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Impairment, speed and driver error are the main reasons for vehicle crashes.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Other/More Injuries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Railroad, Pools, Falls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More Fights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Decreased Judgement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Decreased Sensitivity</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Sexual Assault – The person who is using substances: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Won’t take “no” as an answer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Takes advantage of an individual who is passed out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(no consent)</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Decreased Athletic Performance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Extra Weight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Hangovers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Decreased Motor Skills (eye, hand, brain coordination)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Other examples might include: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Inability to make good decisions, Injury, death, or legal charges as a result of accidents or violence while impaired, Fetal Alcohol Spectrum Disorder (FASD) in children as a result of alcohol abuse by the mother during </a:t>
            </a:r>
            <a:r>
              <a:rPr lang="en" sz="1200" dirty="0" smtClean="0">
                <a:solidFill>
                  <a:schemeClr val="dk1"/>
                </a:solidFill>
                <a:latin typeface="Calibri"/>
                <a:ea typeface="Calibri"/>
                <a:cs typeface="Calibri"/>
                <a:sym typeface="Calibri"/>
              </a:rPr>
              <a:t>pregnancy</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Image</a:t>
            </a:r>
            <a:r>
              <a:rPr lang="en" sz="1200" b="1" baseline="0" dirty="0" smtClean="0">
                <a:solidFill>
                  <a:schemeClr val="dk1"/>
                </a:solidFill>
                <a:latin typeface="Calibri"/>
                <a:ea typeface="Calibri"/>
                <a:cs typeface="Calibri"/>
                <a:sym typeface="Calibri"/>
              </a:rPr>
              <a:t> from Canva</a:t>
            </a:r>
            <a:endParaRPr lang="en" sz="12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19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Turn to your seating buddy either across from you or beside you and talk about the following question.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CA"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sz="1200" dirty="0" smtClean="0">
                <a:solidFill>
                  <a:schemeClr val="dk1"/>
                </a:solidFill>
                <a:latin typeface="Calibri"/>
                <a:ea typeface="Calibri"/>
                <a:cs typeface="Calibri"/>
                <a:sym typeface="Calibri"/>
              </a:rPr>
              <a:t>Substances could include alcohol, tobacco,</a:t>
            </a:r>
            <a:r>
              <a:rPr lang="en-CA" sz="1200" baseline="0" dirty="0" smtClean="0">
                <a:solidFill>
                  <a:schemeClr val="dk1"/>
                </a:solidFill>
                <a:latin typeface="Calibri"/>
                <a:ea typeface="Calibri"/>
                <a:cs typeface="Calibri"/>
                <a:sym typeface="Calibri"/>
              </a:rPr>
              <a:t> vaping, cannabis, drugs, etc.</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Examples are: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Depression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Eating disorders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Anxiety disorders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Bipolar disorders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Schizophrenia</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Images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108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Research suggests that those who start using drugs/alcohol at a younger age are at increased risk for addiction</a:t>
            </a:r>
            <a:r>
              <a:rPr lang="en" dirty="0"/>
              <a:t>.</a:t>
            </a:r>
            <a:endParaRPr dirty="0"/>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Suggest to students that they can look for these signs in a friend they may be concerned has mental health issues: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Frequently sad, depressed, anxious or rebellious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Difficulty paying attention</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Problems with eating, sleeping, or getting along at school</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Being addicted to substances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88043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Ask students if they can think of or know of (or seen) any other warning signs of substance abuse… </a:t>
            </a:r>
          </a:p>
          <a:p>
            <a:pPr marL="0" lvl="0" indent="0" algn="l" rtl="0">
              <a:lnSpc>
                <a:spcPct val="115000"/>
              </a:lnSpc>
              <a:spcBef>
                <a:spcPts val="0"/>
              </a:spcBef>
              <a:spcAft>
                <a:spcPts val="0"/>
              </a:spcAft>
              <a:buClr>
                <a:schemeClr val="dk1"/>
              </a:buClr>
              <a:buSzPts val="1100"/>
              <a:buFont typeface="Arial"/>
              <a:buNone/>
            </a:pPr>
            <a:endParaRPr lang="en" sz="1200" b="0" i="1" u="none" strike="noStrike" cap="none"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b="0" i="0" u="none" strike="noStrike" cap="none" dirty="0" smtClean="0">
                <a:solidFill>
                  <a:schemeClr val="tx1"/>
                </a:solidFill>
                <a:latin typeface="Arial"/>
                <a:ea typeface="Calibri"/>
                <a:cs typeface="Calibri"/>
                <a:sym typeface="Calibri"/>
              </a:rPr>
              <a:t>Common signs to watch for in someone who may have a</a:t>
            </a:r>
            <a:r>
              <a:rPr lang="en-US" sz="2000" b="0" i="0" u="none" strike="noStrike" cap="none" baseline="0" dirty="0" smtClean="0">
                <a:solidFill>
                  <a:schemeClr val="tx1"/>
                </a:solidFill>
                <a:latin typeface="Arial"/>
                <a:ea typeface="Calibri"/>
                <a:cs typeface="Calibri"/>
                <a:sym typeface="Calibri"/>
              </a:rPr>
              <a:t> substance use problem, disorder, or addiction</a:t>
            </a:r>
            <a:r>
              <a:rPr lang="en-US" sz="2000" b="0" i="0" u="none" strike="noStrike" cap="none" dirty="0" smtClean="0">
                <a:solidFill>
                  <a:schemeClr val="tx1"/>
                </a:solidFill>
                <a:latin typeface="Arial"/>
                <a:ea typeface="Calibri"/>
                <a:cs typeface="Calibri"/>
                <a:sym typeface="Calibri"/>
              </a:rPr>
              <a:t>: </a:t>
            </a:r>
          </a:p>
          <a:p>
            <a:pPr marL="876300" lvl="1" indent="-342900">
              <a:buSzPts val="2400"/>
              <a:buFont typeface="Arial" panose="020B0604020202020204" pitchFamily="34" charset="0"/>
              <a:buChar char="•"/>
            </a:pPr>
            <a:r>
              <a:rPr lang="en-US" sz="2000" b="0" i="0" u="none" strike="noStrike" cap="none" dirty="0" smtClean="0">
                <a:solidFill>
                  <a:schemeClr val="tx1"/>
                </a:solidFill>
                <a:latin typeface="Arial"/>
                <a:ea typeface="Calibri"/>
                <a:cs typeface="Calibri"/>
                <a:sym typeface="Calibri"/>
              </a:rPr>
              <a:t>Failing to fulfill responsibilities</a:t>
            </a:r>
          </a:p>
          <a:p>
            <a:pPr marL="1333500" lvl="2" indent="-342900">
              <a:buSzPts val="2400"/>
              <a:buFont typeface="Wingdings" panose="05000000000000000000" pitchFamily="2" charset="2"/>
              <a:buChar char="§"/>
            </a:pPr>
            <a:r>
              <a:rPr lang="en-US" sz="2000" b="0" i="0" u="none" strike="noStrike" cap="none" dirty="0" smtClean="0">
                <a:solidFill>
                  <a:schemeClr val="tx1"/>
                </a:solidFill>
                <a:latin typeface="Arial"/>
                <a:ea typeface="Calibri"/>
                <a:cs typeface="Calibri"/>
                <a:sym typeface="Calibri"/>
              </a:rPr>
              <a:t>Work</a:t>
            </a:r>
          </a:p>
          <a:p>
            <a:pPr marL="1333500" lvl="2" indent="-342900">
              <a:buSzPts val="2400"/>
              <a:buFont typeface="Wingdings" panose="05000000000000000000" pitchFamily="2" charset="2"/>
              <a:buChar char="§"/>
            </a:pPr>
            <a:r>
              <a:rPr lang="en-US" sz="2000" b="0" i="0" u="none" strike="noStrike" cap="none" dirty="0" smtClean="0">
                <a:solidFill>
                  <a:schemeClr val="tx1"/>
                </a:solidFill>
                <a:latin typeface="Arial"/>
                <a:ea typeface="Calibri"/>
                <a:cs typeface="Calibri"/>
                <a:sym typeface="Calibri"/>
              </a:rPr>
              <a:t>Home </a:t>
            </a:r>
          </a:p>
          <a:p>
            <a:pPr marL="1333500" lvl="2" indent="-342900">
              <a:buSzPts val="2400"/>
              <a:buFont typeface="Wingdings" panose="05000000000000000000" pitchFamily="2" charset="2"/>
              <a:buChar char="§"/>
            </a:pPr>
            <a:r>
              <a:rPr lang="en-US" sz="2000" b="0" i="0" u="none" strike="noStrike" cap="none" dirty="0" smtClean="0">
                <a:solidFill>
                  <a:schemeClr val="tx1"/>
                </a:solidFill>
                <a:latin typeface="Arial"/>
                <a:ea typeface="Calibri"/>
                <a:cs typeface="Calibri"/>
                <a:sym typeface="Calibri"/>
              </a:rPr>
              <a:t>School</a:t>
            </a:r>
          </a:p>
          <a:p>
            <a:pPr marL="876300" lvl="1" indent="-342900">
              <a:buSzPts val="2400"/>
              <a:buFont typeface="Arial" panose="020B0604020202020204" pitchFamily="34" charset="0"/>
              <a:buChar char="•"/>
            </a:pPr>
            <a:r>
              <a:rPr lang="en-US" sz="2000" b="0" i="0" u="none" strike="noStrike" cap="none" dirty="0" smtClean="0">
                <a:solidFill>
                  <a:schemeClr val="tx1"/>
                </a:solidFill>
                <a:latin typeface="Arial"/>
                <a:ea typeface="Calibri"/>
                <a:cs typeface="Calibri"/>
                <a:sym typeface="Calibri"/>
              </a:rPr>
              <a:t>Giving up important social, occupational or recreational activities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0504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Review (</a:t>
            </a:r>
            <a:r>
              <a:rPr lang="en-US" b="1" dirty="0" err="1" smtClean="0"/>
              <a:t>jr</a:t>
            </a:r>
            <a:r>
              <a:rPr lang="en-US" b="1" dirty="0" smtClean="0"/>
              <a:t>/</a:t>
            </a:r>
            <a:r>
              <a:rPr lang="en-US" b="1" dirty="0" err="1" smtClean="0"/>
              <a:t>int</a:t>
            </a:r>
            <a:r>
              <a:rPr lang="en-US" b="1" dirty="0" smtClean="0"/>
              <a:t>): </a:t>
            </a:r>
            <a:r>
              <a:rPr lang="en-US" dirty="0" smtClean="0"/>
              <a:t>Addiction is a term used to describe a behaviour that is hard to control or stop.</a:t>
            </a:r>
          </a:p>
          <a:p>
            <a:pPr marL="0" lvl="0" indent="0" algn="l" rtl="0">
              <a:spcBef>
                <a:spcPts val="0"/>
              </a:spcBef>
              <a:spcAft>
                <a:spcPts val="0"/>
              </a:spcAft>
              <a:buNone/>
            </a:pPr>
            <a:endParaRPr lang="en-US" dirty="0" smtClean="0"/>
          </a:p>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Drug use can vary widely. Many people never try drugs, while some experiment with drugs and others use them regularly or even become addicted.</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All drugs have negative effects – some of those effects are felt after trying a drug even once, while others occur as people use the drugs repeatedly.</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You never know how a drug is going to react with your body and so experimenting with any type of drug can be dangerous.</a:t>
            </a:r>
          </a:p>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Some young people start off in the experimental stage and wind up using drugs regularly, which leads to dependency and addiction.</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Once a person develops an addiction to a drug, he or she feels controlled by the drug and needs the drug to function. </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i="0" u="none" strike="noStrike" cap="none" baseline="0" dirty="0" smtClean="0">
                <a:solidFill>
                  <a:srgbClr val="000000"/>
                </a:solidFill>
                <a:effectLst/>
                <a:latin typeface="Arial"/>
                <a:ea typeface="Arial"/>
                <a:cs typeface="Arial"/>
                <a:sym typeface="Arial"/>
              </a:rPr>
              <a:t>Image from </a:t>
            </a:r>
            <a:r>
              <a:rPr lang="en-US" sz="1050" b="1" i="0" u="none" strike="noStrike" cap="none" baseline="0" dirty="0" err="1" smtClean="0">
                <a:solidFill>
                  <a:srgbClr val="000000"/>
                </a:solidFill>
                <a:effectLst/>
                <a:latin typeface="Arial"/>
                <a:ea typeface="Arial"/>
                <a:cs typeface="Arial"/>
                <a:sym typeface="Arial"/>
              </a:rPr>
              <a:t>Canva</a:t>
            </a:r>
            <a:endParaRPr lang="en-US" sz="105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2187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8d69a370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8d69a370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People who have an addiction will consume drugs often and in large quantities over a long period of time… Most of the time, they aren’t able to cut down, quit or control their </a:t>
            </a:r>
            <a:r>
              <a:rPr lang="en" dirty="0" smtClean="0"/>
              <a:t>use</a:t>
            </a:r>
          </a:p>
          <a:p>
            <a:pPr marL="171450" lvl="0" indent="-171450" algn="l" rtl="0">
              <a:spcBef>
                <a:spcPts val="0"/>
              </a:spcBef>
              <a:spcAft>
                <a:spcPts val="0"/>
              </a:spcAft>
            </a:pPr>
            <a:r>
              <a:rPr lang="en" dirty="0" smtClean="0"/>
              <a:t>Changes</a:t>
            </a:r>
            <a:r>
              <a:rPr lang="en" baseline="0" dirty="0" smtClean="0"/>
              <a:t> in personality and behaviour may look like a </a:t>
            </a:r>
            <a:r>
              <a:rPr lang="en" b="1" baseline="0" dirty="0" smtClean="0"/>
              <a:t>lack of motivation, irritability, and agitation.</a:t>
            </a:r>
          </a:p>
          <a:p>
            <a:pPr marL="171450" lvl="0" indent="-171450" algn="l" rtl="0">
              <a:spcBef>
                <a:spcPts val="0"/>
              </a:spcBef>
              <a:spcAft>
                <a:spcPts val="0"/>
              </a:spcAft>
            </a:pPr>
            <a:r>
              <a:rPr lang="en" baseline="0" dirty="0" smtClean="0"/>
              <a:t>Unusual need for money tends to cause financial problems in the long-run. </a:t>
            </a:r>
          </a:p>
          <a:p>
            <a:pPr marL="171450" lvl="0" indent="-171450" algn="l" rtl="0">
              <a:spcBef>
                <a:spcPts val="0"/>
              </a:spcBef>
              <a:spcAft>
                <a:spcPts val="0"/>
              </a:spcAft>
            </a:pPr>
            <a:endParaRPr lang="en" baseline="0" dirty="0" smtClean="0"/>
          </a:p>
          <a:p>
            <a:pPr marL="0" lvl="0" indent="0" algn="l" rtl="0">
              <a:spcBef>
                <a:spcPts val="0"/>
              </a:spcBef>
              <a:spcAft>
                <a:spcPts val="0"/>
              </a:spcAft>
              <a:buNone/>
            </a:pPr>
            <a:r>
              <a:rPr lang="en" u="sng" baseline="0" dirty="0" smtClean="0"/>
              <a:t>Other “look-fors” that might not be right in front of us:</a:t>
            </a:r>
          </a:p>
          <a:p>
            <a:pPr marL="171450" lvl="0" indent="-171450" algn="l" rtl="0">
              <a:spcBef>
                <a:spcPts val="0"/>
              </a:spcBef>
              <a:spcAft>
                <a:spcPts val="0"/>
              </a:spcAft>
            </a:pPr>
            <a:r>
              <a:rPr lang="en" baseline="0" dirty="0" smtClean="0"/>
              <a:t>The person keeps taking a drug after it’s no longer needed for a health problem.</a:t>
            </a:r>
          </a:p>
          <a:p>
            <a:pPr marL="171450" lvl="0" indent="-171450" algn="l" rtl="0">
              <a:spcBef>
                <a:spcPts val="0"/>
              </a:spcBef>
              <a:spcAft>
                <a:spcPts val="0"/>
              </a:spcAft>
            </a:pPr>
            <a:r>
              <a:rPr lang="en" baseline="0" dirty="0" smtClean="0"/>
              <a:t>The person needs more and more of a substance to get the same effects (i.e., “tolerance”)</a:t>
            </a:r>
          </a:p>
          <a:p>
            <a:pPr marL="171450" lvl="0" indent="-171450" algn="l" rtl="0">
              <a:spcBef>
                <a:spcPts val="0"/>
              </a:spcBef>
              <a:spcAft>
                <a:spcPts val="0"/>
              </a:spcAft>
            </a:pPr>
            <a:r>
              <a:rPr lang="en" baseline="0" dirty="0" smtClean="0"/>
              <a:t>The person is still using substances/drugs even though it causes bad things to happen in their life, like trouble with friends, family, work, school, or the law.</a:t>
            </a:r>
          </a:p>
          <a:p>
            <a:pPr marL="171450" lvl="0" indent="-171450" algn="l" rtl="0">
              <a:spcBef>
                <a:spcPts val="0"/>
              </a:spcBef>
              <a:spcAft>
                <a:spcPts val="0"/>
              </a:spcAft>
            </a:pPr>
            <a:r>
              <a:rPr lang="en" baseline="0" dirty="0" smtClean="0"/>
              <a:t>The person has lost interest in things they once liked to do.</a:t>
            </a:r>
          </a:p>
          <a:p>
            <a:pPr marL="171450" lvl="0" indent="-171450" algn="l" rtl="0">
              <a:spcBef>
                <a:spcPts val="0"/>
              </a:spcBef>
              <a:spcAft>
                <a:spcPts val="0"/>
              </a:spcAft>
            </a:pPr>
            <a:r>
              <a:rPr lang="en" baseline="0" dirty="0" smtClean="0"/>
              <a:t>The person has begun having challenges doing normal daily things (such as cooking or working).</a:t>
            </a:r>
          </a:p>
          <a:p>
            <a:pPr marL="171450" lvl="0" indent="-171450" algn="l" rtl="0">
              <a:spcBef>
                <a:spcPts val="0"/>
              </a:spcBef>
              <a:spcAft>
                <a:spcPts val="0"/>
              </a:spcAft>
            </a:pPr>
            <a:r>
              <a:rPr lang="en" baseline="0" dirty="0" smtClean="0"/>
              <a:t>The person drives or does dangerous things when on the drug/substance.</a:t>
            </a:r>
          </a:p>
          <a:p>
            <a:pPr marL="171450" lvl="0" indent="-171450" algn="l" rtl="0">
              <a:spcBef>
                <a:spcPts val="0"/>
              </a:spcBef>
              <a:spcAft>
                <a:spcPts val="0"/>
              </a:spcAft>
            </a:pPr>
            <a:r>
              <a:rPr lang="en" baseline="0" dirty="0" smtClean="0"/>
              <a:t>The person is borrowing or stealing money to pay for substances/drugs.</a:t>
            </a:r>
          </a:p>
          <a:p>
            <a:pPr marL="171450" lvl="0" indent="-171450" algn="l" rtl="0">
              <a:spcBef>
                <a:spcPts val="0"/>
              </a:spcBef>
              <a:spcAft>
                <a:spcPts val="0"/>
              </a:spcAft>
            </a:pPr>
            <a:r>
              <a:rPr lang="en" baseline="0" dirty="0" smtClean="0"/>
              <a:t>The person is sleeping/eating too much or too little compared to what they used to. </a:t>
            </a:r>
          </a:p>
          <a:p>
            <a:pPr marL="171450" lvl="0" indent="-171450" algn="l" rtl="0">
              <a:spcBef>
                <a:spcPts val="0"/>
              </a:spcBef>
              <a:spcAft>
                <a:spcPts val="0"/>
              </a:spcAft>
            </a:pPr>
            <a:r>
              <a:rPr lang="en" baseline="0" dirty="0" smtClean="0"/>
              <a:t>The person looks diferent </a:t>
            </a:r>
            <a:r>
              <a:rPr lang="en" baseline="0" dirty="0" smtClean="0">
                <a:sym typeface="Wingdings" panose="05000000000000000000" pitchFamily="2" charset="2"/>
              </a:rPr>
              <a:t> bloodshot eyes, bad breath, shakes or tremors, frequent bloody noses, may have gained/lost weight.</a:t>
            </a:r>
          </a:p>
          <a:p>
            <a:pPr marL="171450" lvl="0" indent="-171450" algn="l" rtl="0">
              <a:spcBef>
                <a:spcPts val="0"/>
              </a:spcBef>
              <a:spcAft>
                <a:spcPts val="0"/>
              </a:spcAft>
            </a:pPr>
            <a:r>
              <a:rPr lang="en" baseline="0" dirty="0" smtClean="0">
                <a:sym typeface="Wingdings" panose="05000000000000000000" pitchFamily="2" charset="2"/>
              </a:rPr>
              <a:t>The person has a new set of friends with whom they do drugs… </a:t>
            </a: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Reference: Rodgman,</a:t>
            </a:r>
            <a:r>
              <a:rPr lang="en" baseline="0" dirty="0" smtClean="0"/>
              <a:t> C. (2021, January 27). WebMD: Signs of Drug Addiction. </a:t>
            </a:r>
            <a:r>
              <a:rPr lang="en-CA" baseline="0" dirty="0" smtClean="0"/>
              <a:t>https://www.webmd.com/mental-health/addiction/signs-of-drug-addiction</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1" baseline="0" dirty="0" smtClean="0"/>
              <a:t>Image from </a:t>
            </a:r>
            <a:r>
              <a:rPr lang="en-CA" b="1" baseline="0" dirty="0" err="1" smtClean="0"/>
              <a:t>Canva</a:t>
            </a:r>
            <a:endParaRPr b="1" dirty="0"/>
          </a:p>
        </p:txBody>
      </p:sp>
    </p:spTree>
    <p:extLst>
      <p:ext uri="{BB962C8B-B14F-4D97-AF65-F5344CB8AC3E}">
        <p14:creationId xmlns:p14="http://schemas.microsoft.com/office/powerpoint/2010/main" val="86300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http://www.youtube.com/watch?v=s0bqT_hxMwI</a:t>
            </a:r>
            <a:endParaRPr lang="en-CA" dirty="0" smtClean="0"/>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To</a:t>
            </a:r>
            <a:r>
              <a:rPr lang="en-US" sz="1100" b="0" i="0" u="none" strike="noStrike" cap="none" baseline="0" dirty="0" smtClean="0">
                <a:solidFill>
                  <a:srgbClr val="000000"/>
                </a:solidFill>
                <a:effectLst/>
                <a:latin typeface="Arial"/>
                <a:ea typeface="Arial"/>
                <a:cs typeface="Arial"/>
                <a:sym typeface="Arial"/>
              </a:rPr>
              <a:t> access the video, you will need to open the hyperlink/video link in a separate Internet browser. </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sz="1100" b="0" i="1" u="none" strike="noStrike" cap="none" baseline="0" dirty="0" smtClean="0">
                <a:solidFill>
                  <a:srgbClr val="000000"/>
                </a:solidFill>
                <a:effectLst/>
                <a:latin typeface="Arial"/>
                <a:ea typeface="Arial"/>
                <a:cs typeface="Arial"/>
                <a:sym typeface="Arial"/>
              </a:rPr>
              <a:t>Teacher Prompt: </a:t>
            </a:r>
            <a:r>
              <a:rPr lang="en-US" sz="1100" b="1" i="0" u="none" strike="noStrike" cap="none" baseline="0" dirty="0" smtClean="0">
                <a:solidFill>
                  <a:srgbClr val="000000"/>
                </a:solidFill>
                <a:effectLst/>
                <a:latin typeface="Arial"/>
                <a:ea typeface="Arial"/>
                <a:cs typeface="Arial"/>
                <a:sym typeface="Arial"/>
              </a:rPr>
              <a:t>What did you find interesting while watching the video?</a:t>
            </a:r>
          </a:p>
          <a:p>
            <a:pPr marL="158750" indent="0" rtl="0">
              <a:buNone/>
            </a:pPr>
            <a:endParaRPr lang="en-US" sz="1100" b="1" i="0" u="none" strike="noStrike" cap="none" baseline="0" dirty="0" smtClean="0">
              <a:solidFill>
                <a:srgbClr val="000000"/>
              </a:solidFill>
              <a:effectLst/>
              <a:latin typeface="Arial"/>
              <a:ea typeface="Arial"/>
              <a:cs typeface="Arial"/>
              <a:sym typeface="Arial"/>
            </a:endParaRPr>
          </a:p>
          <a:p>
            <a:pPr marL="158750" indent="0" rtl="0">
              <a:buNone/>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8392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8c4f5567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8c4f5567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b="1" dirty="0" smtClean="0"/>
              <a:t>Photo Reference:</a:t>
            </a:r>
            <a:r>
              <a:rPr lang="en-CA" b="1" baseline="0" dirty="0" smtClean="0"/>
              <a:t> </a:t>
            </a:r>
            <a:r>
              <a:rPr lang="en-CA" b="0" baseline="0" dirty="0" smtClean="0"/>
              <a:t>Shutterstock_103686428</a:t>
            </a:r>
          </a:p>
          <a:p>
            <a:pPr marL="0" lvl="0" indent="0" algn="l" rtl="0">
              <a:lnSpc>
                <a:spcPct val="115000"/>
              </a:lnSpc>
              <a:spcBef>
                <a:spcPts val="0"/>
              </a:spcBef>
              <a:spcAft>
                <a:spcPts val="0"/>
              </a:spcAft>
              <a:buClr>
                <a:schemeClr val="dk1"/>
              </a:buClr>
              <a:buSzPts val="1100"/>
              <a:buFont typeface="Arial"/>
              <a:buNone/>
            </a:pPr>
            <a:r>
              <a:rPr lang="en-US" dirty="0" smtClean="0">
                <a:hlinkClick r:id="rId3"/>
              </a:rPr>
              <a:t>Risk Stock Photo (Edit Now) 103686428 (shutterstock.com)</a:t>
            </a:r>
            <a:r>
              <a:rPr lang="en-US" dirty="0" smtClean="0"/>
              <a:t> </a:t>
            </a:r>
            <a:r>
              <a:rPr lang="en-US" dirty="0" smtClean="0">
                <a:sym typeface="Wingdings" panose="05000000000000000000" pitchFamily="2" charset="2"/>
              </a:rPr>
              <a:t> https://www.shutterstock.com/image-photo/risk-103686428</a:t>
            </a:r>
            <a:endParaRPr b="1" dirty="0"/>
          </a:p>
        </p:txBody>
      </p:sp>
    </p:spTree>
    <p:extLst>
      <p:ext uri="{BB962C8B-B14F-4D97-AF65-F5344CB8AC3E}">
        <p14:creationId xmlns:p14="http://schemas.microsoft.com/office/powerpoint/2010/main" val="3374081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8c4f5567a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8c4f5567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Reference:</a:t>
            </a:r>
            <a:r>
              <a:rPr lang="en-CA" b="1" baseline="0" dirty="0" smtClean="0"/>
              <a:t> </a:t>
            </a:r>
            <a:r>
              <a:rPr lang="en-CA" b="0" baseline="0" dirty="0" smtClean="0"/>
              <a:t>Better Health Channel. (2021, August 23). Drug overdose. https://www.betterhealth.vic.gov.au/health/healthyliving/drug-overdose </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16810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8c4f5567a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8c4f5567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Alcohol Poisoning can be </a:t>
            </a:r>
            <a:r>
              <a:rPr lang="en" sz="1200" dirty="0" smtClean="0">
                <a:solidFill>
                  <a:schemeClr val="dk1"/>
                </a:solidFill>
                <a:latin typeface="Calibri"/>
                <a:ea typeface="Calibri"/>
                <a:cs typeface="Calibri"/>
                <a:sym typeface="Calibri"/>
              </a:rPr>
              <a:t>fatal</a:t>
            </a:r>
            <a:r>
              <a:rPr lang="en" sz="1200" baseline="0" dirty="0" smtClean="0">
                <a:solidFill>
                  <a:schemeClr val="dk1"/>
                </a:solidFill>
                <a:latin typeface="Calibri"/>
                <a:ea typeface="Calibri"/>
                <a:cs typeface="Calibri"/>
                <a:sym typeface="Calibri"/>
              </a:rPr>
              <a:t> and is a medical emergency.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Binge drinking is defined as: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5 or more standard drinks on one occasion for males</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4 or more standard drinks on one occasion for females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Binge drinking may result in a “hangover” the follow day.  </a:t>
            </a:r>
            <a:r>
              <a:rPr lang="en" sz="1200" b="1" dirty="0">
                <a:solidFill>
                  <a:schemeClr val="dk1"/>
                </a:solidFill>
                <a:latin typeface="Calibri"/>
                <a:ea typeface="Calibri"/>
                <a:cs typeface="Calibri"/>
                <a:sym typeface="Calibri"/>
              </a:rPr>
              <a:t>Symptoms </a:t>
            </a:r>
            <a:r>
              <a:rPr lang="en" sz="1200" dirty="0">
                <a:solidFill>
                  <a:schemeClr val="dk1"/>
                </a:solidFill>
                <a:latin typeface="Calibri"/>
                <a:ea typeface="Calibri"/>
                <a:cs typeface="Calibri"/>
                <a:sym typeface="Calibri"/>
              </a:rPr>
              <a:t>include shakiness, nausea, headache, etc.</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Alcohol poisoning can also lead to loss of consciousness and vomiting as the body tries to get rid of the excess alcohol.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Choking on vomit (while “passed out”) can result in death.</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3201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8547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8c4f5567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8c4f5567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dirty="0" smtClean="0">
                <a:solidFill>
                  <a:schemeClr val="dk1"/>
                </a:solidFill>
                <a:latin typeface="Calibri"/>
                <a:ea typeface="Calibri"/>
                <a:cs typeface="Calibri"/>
                <a:sym typeface="Calibri"/>
              </a:rPr>
              <a:t>Consuming</a:t>
            </a:r>
            <a:r>
              <a:rPr lang="en-US" sz="1200" baseline="0" dirty="0" smtClean="0">
                <a:solidFill>
                  <a:schemeClr val="dk1"/>
                </a:solidFill>
                <a:latin typeface="Calibri"/>
                <a:ea typeface="Calibri"/>
                <a:cs typeface="Calibri"/>
                <a:sym typeface="Calibri"/>
              </a:rPr>
              <a:t> or inhaling too much cannabis at one time can be potentially dangerous.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dirty="0" smtClean="0">
                <a:solidFill>
                  <a:schemeClr val="dk1"/>
                </a:solidFill>
                <a:latin typeface="Calibri"/>
                <a:ea typeface="Calibri"/>
                <a:cs typeface="Calibri"/>
                <a:sym typeface="Calibri"/>
              </a:rPr>
              <a:t>Cannabis poisoning is not generally known to be fatal. It can, however, be very unpleasant and potentially dangerous, sometimes requiring emergency medical attention and, in some cases, hospitalization. Children and pets are at greater risk of cannabis poisoning. The higher the THC in the cannabis product, the more likely you are to possibly experience adverse side effects, such as cannabis poisoning.</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smtClean="0">
                <a:solidFill>
                  <a:schemeClr val="dk1"/>
                </a:solidFill>
                <a:latin typeface="Calibri"/>
                <a:ea typeface="Calibri"/>
                <a:cs typeface="Calibri"/>
                <a:sym typeface="Calibri"/>
              </a:rPr>
              <a:t>Physical</a:t>
            </a:r>
            <a:r>
              <a:rPr lang="en" sz="1200" baseline="0" dirty="0" smtClean="0">
                <a:solidFill>
                  <a:schemeClr val="dk1"/>
                </a:solidFill>
                <a:latin typeface="Calibri"/>
                <a:ea typeface="Calibri"/>
                <a:cs typeface="Calibri"/>
                <a:sym typeface="Calibri"/>
              </a:rPr>
              <a:t> signs of cannabis impairment are red eyes, strong potent small (like skunk), dry mouth, rapid heart rate. Behavioural signs of cannabis impairment can include delayed reaction time, paranoia, unfocused, poor coordination, lack of judgement. </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i="0" u="none" strike="noStrike" cap="none" dirty="0" smtClean="0">
                <a:solidFill>
                  <a:schemeClr val="tx1"/>
                </a:solidFill>
                <a:latin typeface="Arial"/>
                <a:ea typeface="Calibri"/>
                <a:cs typeface="Calibri"/>
                <a:sym typeface="Calibri"/>
              </a:rPr>
              <a:t>If you consume or inhale cannabis and experience harmful side effects stop using it and get medical attention immediately.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sz="1200" b="1" dirty="0" smtClean="0">
                <a:solidFill>
                  <a:schemeClr val="dk1"/>
                </a:solidFill>
                <a:latin typeface="Calibri"/>
                <a:ea typeface="Calibri"/>
                <a:cs typeface="Calibri"/>
                <a:sym typeface="Calibri"/>
              </a:rPr>
              <a:t>Reference:</a:t>
            </a:r>
            <a:r>
              <a:rPr lang="en" sz="1200" b="1" baseline="0" dirty="0" smtClean="0">
                <a:solidFill>
                  <a:schemeClr val="dk1"/>
                </a:solidFill>
                <a:latin typeface="Calibri"/>
                <a:ea typeface="Calibri"/>
                <a:cs typeface="Calibri"/>
                <a:sym typeface="Calibri"/>
              </a:rPr>
              <a:t> </a:t>
            </a:r>
            <a:r>
              <a:rPr lang="en" sz="1200" b="0" baseline="0" dirty="0" smtClean="0">
                <a:solidFill>
                  <a:schemeClr val="dk1"/>
                </a:solidFill>
                <a:latin typeface="Calibri"/>
                <a:ea typeface="Calibri"/>
                <a:cs typeface="Calibri"/>
                <a:sym typeface="Calibri"/>
              </a:rPr>
              <a:t>Government of Canada. (2021, March 11). Cannabis and y</a:t>
            </a:r>
            <a:r>
              <a:rPr lang="en-CA" sz="1200" b="0" baseline="0" dirty="0" err="1" smtClean="0">
                <a:solidFill>
                  <a:schemeClr val="dk1"/>
                </a:solidFill>
                <a:latin typeface="Calibri"/>
                <a:ea typeface="Calibri"/>
                <a:cs typeface="Calibri"/>
                <a:sym typeface="Calibri"/>
              </a:rPr>
              <a:t>ou</a:t>
            </a:r>
            <a:r>
              <a:rPr lang="en" sz="1200" b="0" baseline="0" dirty="0" smtClean="0">
                <a:solidFill>
                  <a:schemeClr val="dk1"/>
                </a:solidFill>
                <a:latin typeface="Calibri"/>
                <a:ea typeface="Calibri"/>
                <a:cs typeface="Calibri"/>
                <a:sym typeface="Calibri"/>
              </a:rPr>
              <a:t>r health. </a:t>
            </a:r>
            <a:r>
              <a:rPr lang="en-CA" sz="1200" b="0" baseline="0" dirty="0" smtClean="0">
                <a:solidFill>
                  <a:schemeClr val="dk1"/>
                </a:solidFill>
                <a:latin typeface="Calibri"/>
                <a:ea typeface="Calibri"/>
                <a:cs typeface="Calibri"/>
                <a:sym typeface="Calibri"/>
              </a:rPr>
              <a:t>https://www.canada.ca/en/services/health/campaigns/cannabis/health-effects.html</a:t>
            </a:r>
            <a:endParaRPr lang="en" sz="12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CA" sz="1200" b="1" i="0" u="none" strike="noStrike" cap="none" baseline="0" dirty="0" smtClean="0">
                <a:solidFill>
                  <a:srgbClr val="000000"/>
                </a:solidFill>
                <a:effectLst/>
                <a:latin typeface="Arial"/>
                <a:ea typeface="Arial"/>
                <a:cs typeface="Arial"/>
                <a:sym typeface="Arial"/>
              </a:rPr>
              <a:t>Image from </a:t>
            </a:r>
            <a:r>
              <a:rPr lang="en-CA" sz="1200" b="1" i="0" u="none" strike="noStrike" cap="none" baseline="0" dirty="0" err="1" smtClean="0">
                <a:solidFill>
                  <a:srgbClr val="000000"/>
                </a:solidFill>
                <a:effectLst/>
                <a:latin typeface="Arial"/>
                <a:ea typeface="Arial"/>
                <a:cs typeface="Arial"/>
                <a:sym typeface="Arial"/>
              </a:rPr>
              <a:t>Canva</a:t>
            </a: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 sz="1200" dirty="0" smtClean="0">
              <a:solidFill>
                <a:schemeClr val="dk1"/>
              </a:solidFill>
              <a:latin typeface="Calibri"/>
              <a:cs typeface="Calibri"/>
              <a:sym typeface="Calibri"/>
            </a:endParaRPr>
          </a:p>
          <a:p>
            <a:pPr marL="0" lvl="0" indent="0" algn="l" rtl="0">
              <a:lnSpc>
                <a:spcPct val="115000"/>
              </a:lnSpc>
              <a:spcBef>
                <a:spcPts val="0"/>
              </a:spcBef>
              <a:spcAft>
                <a:spcPts val="0"/>
              </a:spcAft>
              <a:buNone/>
            </a:pPr>
            <a:endParaRPr dirty="0"/>
          </a:p>
        </p:txBody>
      </p:sp>
    </p:spTree>
    <p:extLst>
      <p:ext uri="{BB962C8B-B14F-4D97-AF65-F5344CB8AC3E}">
        <p14:creationId xmlns:p14="http://schemas.microsoft.com/office/powerpoint/2010/main" val="3589864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How to take care of yourself when using substances - Kids Help </a:t>
            </a:r>
            <a:r>
              <a:rPr lang="en" u="sng" dirty="0" smtClean="0">
                <a:solidFill>
                  <a:schemeClr val="hlink"/>
                </a:solidFill>
                <a:hlinkClick r:id="rId3"/>
              </a:rPr>
              <a:t>Phone</a:t>
            </a:r>
            <a:r>
              <a:rPr lang="en" u="none" dirty="0" smtClean="0">
                <a:solidFill>
                  <a:schemeClr val="hlink"/>
                </a:solidFill>
              </a:rPr>
              <a:t> </a:t>
            </a:r>
            <a:r>
              <a:rPr lang="en" u="none" dirty="0" smtClean="0">
                <a:solidFill>
                  <a:schemeClr val="hlink"/>
                </a:solidFill>
                <a:sym typeface="Wingdings" panose="05000000000000000000" pitchFamily="2" charset="2"/>
              </a:rPr>
              <a:t> </a:t>
            </a:r>
            <a:r>
              <a:rPr lang="en-CA" u="none" dirty="0" smtClean="0">
                <a:solidFill>
                  <a:schemeClr val="hlink"/>
                </a:solidFill>
                <a:sym typeface="Wingdings" panose="05000000000000000000" pitchFamily="2" charset="2"/>
              </a:rPr>
              <a:t>https://kidshelpphone.ca/get-info/how-to-take-care-of-yourself-when-using-substances/#:~:text=try%20a%20small%20amount%20first%20%E2%80%94%20substances%20can,to%20you%20keep%20a%20Naloxone%20kit%20close%20by </a:t>
            </a:r>
            <a:endParaRPr lang="en-CA" sz="12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CA" sz="1200"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CA" sz="1200" b="1" i="1" dirty="0" smtClean="0">
                <a:solidFill>
                  <a:schemeClr val="dk1"/>
                </a:solidFill>
                <a:latin typeface="Calibri"/>
                <a:ea typeface="Calibri"/>
                <a:cs typeface="Calibri"/>
                <a:sym typeface="Calibri"/>
              </a:rPr>
              <a:t>Expectations:</a:t>
            </a:r>
            <a:r>
              <a:rPr lang="en-CA" sz="1200" b="1" i="1" baseline="0" dirty="0" smtClean="0">
                <a:solidFill>
                  <a:schemeClr val="dk1"/>
                </a:solidFill>
                <a:latin typeface="Calibri"/>
                <a:ea typeface="Calibri"/>
                <a:cs typeface="Calibri"/>
                <a:sym typeface="Calibri"/>
              </a:rPr>
              <a:t> </a:t>
            </a:r>
            <a:r>
              <a:rPr lang="en-US" sz="1200" b="0" i="0" u="none" strike="noStrike" cap="none" dirty="0" smtClean="0">
                <a:solidFill>
                  <a:schemeClr val="tx1"/>
                </a:solidFill>
                <a:latin typeface="Arial"/>
                <a:ea typeface="Calibri"/>
                <a:cs typeface="Calibri"/>
                <a:sym typeface="Calibri"/>
              </a:rPr>
              <a:t>apply strategies for avoiding dangerous situations</a:t>
            </a:r>
          </a:p>
          <a:p>
            <a:pPr marL="0" lvl="0" indent="0" algn="l" rtl="0">
              <a:spcBef>
                <a:spcPts val="0"/>
              </a:spcBef>
              <a:spcAft>
                <a:spcPts val="0"/>
              </a:spcAft>
              <a:buNone/>
            </a:pPr>
            <a:endParaRPr lang="en-CA" sz="1200" b="1" i="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baseline="0" dirty="0" smtClean="0">
                <a:solidFill>
                  <a:srgbClr val="000000"/>
                </a:solidFill>
                <a:effectLst/>
                <a:latin typeface="Arial"/>
                <a:ea typeface="Arial"/>
                <a:cs typeface="Arial"/>
                <a:sym typeface="Arial"/>
              </a:rPr>
              <a:t>Image from </a:t>
            </a:r>
            <a:r>
              <a:rPr lang="en-US" sz="1200" b="1" i="0" u="none" strike="noStrike" cap="none" baseline="0" dirty="0" err="1" smtClean="0">
                <a:solidFill>
                  <a:srgbClr val="000000"/>
                </a:solidFill>
                <a:effectLst/>
                <a:latin typeface="Arial"/>
                <a:ea typeface="Arial"/>
                <a:cs typeface="Arial"/>
                <a:sym typeface="Arial"/>
              </a:rPr>
              <a:t>Canva</a:t>
            </a:r>
            <a:endParaRPr lang="en-US" sz="12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5463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8c4f5567a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f8c4f5567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Photo Reference:</a:t>
            </a:r>
            <a:r>
              <a:rPr lang="en" sz="1200" b="0" dirty="0" smtClean="0">
                <a:solidFill>
                  <a:schemeClr val="dk1"/>
                </a:solidFill>
                <a:latin typeface="Calibri"/>
                <a:ea typeface="Calibri"/>
                <a:cs typeface="Calibri"/>
                <a:sym typeface="Calibri"/>
              </a:rPr>
              <a:t> Government</a:t>
            </a:r>
            <a:r>
              <a:rPr lang="en" sz="1200" b="0" baseline="0" dirty="0" smtClean="0">
                <a:solidFill>
                  <a:schemeClr val="dk1"/>
                </a:solidFill>
                <a:latin typeface="Calibri"/>
                <a:ea typeface="Calibri"/>
                <a:cs typeface="Calibri"/>
                <a:sym typeface="Calibri"/>
              </a:rPr>
              <a:t> of Canada. (2021, November 18). Don’t Drive High. </a:t>
            </a:r>
            <a:r>
              <a:rPr lang="en-CA" sz="1200" b="0" baseline="0" dirty="0" smtClean="0">
                <a:solidFill>
                  <a:schemeClr val="dk1"/>
                </a:solidFill>
                <a:latin typeface="Calibri"/>
                <a:ea typeface="Calibri"/>
                <a:cs typeface="Calibri"/>
                <a:sym typeface="Calibri"/>
              </a:rPr>
              <a:t>https://www.canada.ca/en/campaign/don-t-drive-high.html</a:t>
            </a:r>
          </a:p>
          <a:p>
            <a:pPr marL="0" lvl="0" indent="0" algn="l" rtl="0">
              <a:lnSpc>
                <a:spcPct val="115000"/>
              </a:lnSpc>
              <a:spcBef>
                <a:spcPts val="0"/>
              </a:spcBef>
              <a:spcAft>
                <a:spcPts val="0"/>
              </a:spcAft>
              <a:buClr>
                <a:schemeClr val="dk1"/>
              </a:buClr>
              <a:buSzPts val="1100"/>
              <a:buFont typeface="Arial"/>
              <a:buNone/>
            </a:pPr>
            <a:endParaRPr lang="en" sz="12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164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8c4f5567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8c4f5567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**Under the influence</a:t>
            </a:r>
            <a:r>
              <a:rPr lang="en-CA" b="1" baseline="0" dirty="0" smtClean="0"/>
              <a:t> means alcohol, cannabis, or other drugs**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a:t>
            </a:r>
            <a:r>
              <a:rPr lang="en-CA" b="1" baseline="0" dirty="0" smtClean="0"/>
              <a:t> Last Report – Walk Home</a:t>
            </a:r>
            <a:r>
              <a:rPr lang="en-CA" b="0" baseline="0" dirty="0" smtClean="0"/>
              <a:t> </a:t>
            </a:r>
            <a:r>
              <a:rPr lang="en-CA" b="0" baseline="0" dirty="0" smtClean="0">
                <a:sym typeface="Wingdings" panose="05000000000000000000" pitchFamily="2" charset="2"/>
              </a:rPr>
              <a:t> Is only if wherever you are is in close proximity to home or wherever you are residing. Also, </a:t>
            </a:r>
            <a:r>
              <a:rPr lang="en-CA" b="1" baseline="0" dirty="0" smtClean="0">
                <a:sym typeface="Wingdings" panose="05000000000000000000" pitchFamily="2" charset="2"/>
              </a:rPr>
              <a:t>never walk alone</a:t>
            </a:r>
            <a:r>
              <a:rPr lang="en-CA" b="0" baseline="0" dirty="0" smtClean="0">
                <a:sym typeface="Wingdings" panose="05000000000000000000" pitchFamily="2" charset="2"/>
              </a:rPr>
              <a:t> if you are under the influence of cannabis. Because of the side-effects it could impair your judgement and decision making. If you choose to walk home, it should be with a trusted friend who </a:t>
            </a:r>
            <a:r>
              <a:rPr lang="en-CA" b="1" u="sng" baseline="0" dirty="0" smtClean="0">
                <a:sym typeface="Wingdings" panose="05000000000000000000" pitchFamily="2" charset="2"/>
              </a:rPr>
              <a:t>isn’t</a:t>
            </a:r>
            <a:r>
              <a:rPr lang="en-CA" b="0" u="none" baseline="0" dirty="0" smtClean="0">
                <a:sym typeface="Wingdings" panose="05000000000000000000" pitchFamily="2" charset="2"/>
              </a:rPr>
              <a:t> under the influence of any substance (i.e., alcohol, cannabis, other drugs). </a:t>
            </a:r>
            <a:endParaRPr lang="en" b="1" u="none" baseline="0" dirty="0" smtClean="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b="1" u="none" baseline="0" dirty="0" smtClean="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smtClean="0"/>
              <a:t>Image</a:t>
            </a:r>
            <a:r>
              <a:rPr lang="en" b="1" baseline="0" dirty="0" smtClean="0"/>
              <a:t> from Canva</a:t>
            </a:r>
            <a:endParaRPr lang="en" b="1" dirty="0" smtClean="0"/>
          </a:p>
          <a:p>
            <a:pPr marL="158750" lvl="0" indent="0" algn="l" rtl="0">
              <a:spcBef>
                <a:spcPts val="0"/>
              </a:spcBef>
              <a:spcAft>
                <a:spcPts val="0"/>
              </a:spcAft>
              <a:buSzPts val="1100"/>
              <a:buNone/>
            </a:pPr>
            <a:endParaRPr dirty="0"/>
          </a:p>
        </p:txBody>
      </p:sp>
    </p:spTree>
    <p:extLst>
      <p:ext uri="{BB962C8B-B14F-4D97-AF65-F5344CB8AC3E}">
        <p14:creationId xmlns:p14="http://schemas.microsoft.com/office/powerpoint/2010/main" val="164027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8c4f5567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8c4f5567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Even if the person is not unconscious, but is impaired, they must </a:t>
            </a:r>
            <a:r>
              <a:rPr lang="en" u="sng" dirty="0"/>
              <a:t>not</a:t>
            </a:r>
            <a:r>
              <a:rPr lang="en" dirty="0"/>
              <a:t> be left alone because this increases the risk for injuries! </a:t>
            </a:r>
            <a:endParaRPr dirty="0"/>
          </a:p>
          <a:p>
            <a:pPr marL="457200" lvl="0" indent="-298450" algn="l" rtl="0">
              <a:spcBef>
                <a:spcPts val="0"/>
              </a:spcBef>
              <a:spcAft>
                <a:spcPts val="0"/>
              </a:spcAft>
              <a:buSzPts val="1100"/>
              <a:buChar char="-"/>
            </a:pPr>
            <a:r>
              <a:rPr lang="en" dirty="0"/>
              <a:t>Do </a:t>
            </a:r>
            <a:r>
              <a:rPr lang="en" u="sng" dirty="0"/>
              <a:t>not</a:t>
            </a:r>
            <a:r>
              <a:rPr lang="en" dirty="0"/>
              <a:t> force anything by mouth (no food, etc) to prevent choking… If possible and the person is conscious, sit them up and try to get them to willingly drink water</a:t>
            </a:r>
            <a:endParaRPr dirty="0"/>
          </a:p>
          <a:p>
            <a:pPr marL="457200" lvl="0" indent="-298450" algn="l" rtl="0">
              <a:spcBef>
                <a:spcPts val="0"/>
              </a:spcBef>
              <a:spcAft>
                <a:spcPts val="0"/>
              </a:spcAft>
              <a:buSzPts val="1100"/>
              <a:buChar char="-"/>
            </a:pPr>
            <a:r>
              <a:rPr lang="en" dirty="0"/>
              <a:t>Do </a:t>
            </a:r>
            <a:r>
              <a:rPr lang="en" u="sng" dirty="0"/>
              <a:t>not</a:t>
            </a:r>
            <a:r>
              <a:rPr lang="en" dirty="0"/>
              <a:t> let the person </a:t>
            </a:r>
            <a:r>
              <a:rPr lang="en" b="1" i="1" dirty="0"/>
              <a:t>sleep it off</a:t>
            </a:r>
            <a:r>
              <a:rPr lang="en" dirty="0"/>
              <a:t>. </a:t>
            </a:r>
            <a:r>
              <a:rPr lang="en" dirty="0" smtClean="0"/>
              <a:t>They </a:t>
            </a:r>
            <a:r>
              <a:rPr lang="en" dirty="0"/>
              <a:t>would be dead in the morning… </a:t>
            </a:r>
            <a:endParaRPr lang="en" dirty="0" smtClean="0"/>
          </a:p>
          <a:p>
            <a:pPr marL="158750" lvl="0" indent="0" algn="l" rtl="0">
              <a:spcBef>
                <a:spcPts val="0"/>
              </a:spcBef>
              <a:spcAft>
                <a:spcPts val="0"/>
              </a:spcAft>
              <a:buSzPts val="1100"/>
              <a:buNone/>
            </a:pPr>
            <a:endParaRPr lang="en" dirty="0" smtClean="0"/>
          </a:p>
          <a:p>
            <a:pPr marL="158750" lvl="0" indent="0" algn="l" rtl="0">
              <a:spcBef>
                <a:spcPts val="0"/>
              </a:spcBef>
              <a:spcAft>
                <a:spcPts val="0"/>
              </a:spcAft>
              <a:buSzPts val="1100"/>
              <a:buNone/>
            </a:pPr>
            <a:r>
              <a:rPr lang="en" b="1" dirty="0" smtClean="0"/>
              <a:t>Image</a:t>
            </a:r>
            <a:r>
              <a:rPr lang="en" b="1" baseline="0" dirty="0" smtClean="0"/>
              <a:t> from Canva</a:t>
            </a:r>
            <a:endParaRPr lang="en" b="1" dirty="0" smtClean="0"/>
          </a:p>
          <a:p>
            <a:pPr marL="158750" lvl="0" indent="0" algn="l" rtl="0">
              <a:spcBef>
                <a:spcPts val="0"/>
              </a:spcBef>
              <a:spcAft>
                <a:spcPts val="0"/>
              </a:spcAft>
              <a:buSzPts val="1100"/>
              <a:buNone/>
            </a:pPr>
            <a:endParaRPr dirty="0"/>
          </a:p>
        </p:txBody>
      </p:sp>
    </p:spTree>
    <p:extLst>
      <p:ext uri="{BB962C8B-B14F-4D97-AF65-F5344CB8AC3E}">
        <p14:creationId xmlns:p14="http://schemas.microsoft.com/office/powerpoint/2010/main" val="3151015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8c4f5567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8c4f5567a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If someone loses consciousness after drinking and/or using drugs, the Bacchus maneuver should be used.</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Option:</a:t>
            </a:r>
            <a:r>
              <a:rPr lang="en-US" sz="1100" dirty="0" smtClean="0">
                <a:solidFill>
                  <a:schemeClr val="dk1"/>
                </a:solidFill>
                <a:latin typeface="Calibri"/>
                <a:ea typeface="Calibri"/>
                <a:cs typeface="Calibri"/>
                <a:sym typeface="Calibri"/>
              </a:rPr>
              <a:t> students can practice this skill on each other. </a:t>
            </a:r>
            <a:endParaRPr lang="en-CA"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err="1" smtClean="0"/>
              <a:t>NRPH</a:t>
            </a:r>
            <a:r>
              <a:rPr lang="en-CA" b="1" baseline="0" dirty="0" smtClean="0"/>
              <a:t> Image</a:t>
            </a:r>
            <a:endParaRPr b="1" dirty="0"/>
          </a:p>
        </p:txBody>
      </p:sp>
    </p:spTree>
    <p:extLst>
      <p:ext uri="{BB962C8B-B14F-4D97-AF65-F5344CB8AC3E}">
        <p14:creationId xmlns:p14="http://schemas.microsoft.com/office/powerpoint/2010/main" val="4009185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8c4f5567a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8c4f5567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a:t>
            </a:r>
            <a:r>
              <a:rPr lang="en-CA" b="1" baseline="0" dirty="0" smtClean="0"/>
              <a:t> following are </a:t>
            </a:r>
            <a:r>
              <a:rPr lang="en-CA" b="1" dirty="0" smtClean="0"/>
              <a:t>signs/symptoms</a:t>
            </a:r>
            <a:r>
              <a:rPr lang="en-CA" b="1" baseline="0" dirty="0" smtClean="0"/>
              <a:t> of an overdose.</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Be alert – These signs</a:t>
            </a:r>
            <a:r>
              <a:rPr lang="en-CA" b="1" baseline="0" dirty="0" smtClean="0"/>
              <a:t> </a:t>
            </a:r>
            <a:r>
              <a:rPr lang="en-CA" b="1" dirty="0" smtClean="0"/>
              <a:t>can be for any substance,</a:t>
            </a:r>
            <a:r>
              <a:rPr lang="en-CA" b="1" baseline="0" dirty="0" smtClean="0"/>
              <a:t> but mainly targeted at those who have used drugs and alcohol. </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Reference:</a:t>
            </a:r>
            <a:r>
              <a:rPr lang="en-CA" b="1" baseline="0" dirty="0" smtClean="0"/>
              <a:t> </a:t>
            </a:r>
            <a:r>
              <a:rPr lang="en-CA" b="0" baseline="0" dirty="0" smtClean="0"/>
              <a:t>Better Health Channel. (2021, August 23). Drug overdose. https://www.betterhealth.vic.gov.au/health/healthyliving/drug-overdose </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0630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8c4f5567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8c4f5567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Ensure the persons airways remains open by tilting the head back and lifting the chin. (This can</a:t>
            </a:r>
            <a:r>
              <a:rPr lang="en-CA" b="0" baseline="0" dirty="0" smtClean="0"/>
              <a:t> help them to breathe an stop them from choking if they vomit).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Make</a:t>
            </a:r>
            <a:r>
              <a:rPr lang="en-CA" b="0" baseline="0" dirty="0" smtClean="0"/>
              <a:t> sure you stay with the person at all times – </a:t>
            </a:r>
            <a:r>
              <a:rPr lang="en-CA" b="1" baseline="0" dirty="0" smtClean="0"/>
              <a:t>do not leave them alone.</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Consider first aid and naloxone training for an overdose response. </a:t>
            </a:r>
            <a:r>
              <a:rPr lang="en-CA" b="1" i="0" dirty="0" smtClean="0"/>
              <a:t>Naloxone training is for a specific drug overdose</a:t>
            </a:r>
            <a:r>
              <a:rPr lang="en-CA" b="1" i="0" baseline="0" dirty="0" smtClean="0"/>
              <a:t> though (opioids), so don’t confuse this as being training for </a:t>
            </a:r>
            <a:r>
              <a:rPr lang="en-CA" b="1" i="0" u="sng" baseline="0" dirty="0" smtClean="0"/>
              <a:t>all</a:t>
            </a:r>
            <a:r>
              <a:rPr lang="en-CA" b="1" i="0" u="none" baseline="0" dirty="0" smtClean="0"/>
              <a:t> drug overdoses. </a:t>
            </a:r>
            <a:endParaRPr lang="en-CA" b="1" i="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r>
              <a:rPr lang="en-CA" b="1" baseline="0" dirty="0" smtClean="0"/>
              <a:t> </a:t>
            </a:r>
            <a:r>
              <a:rPr lang="en-CA" b="0" baseline="0" dirty="0" smtClean="0"/>
              <a:t>Better Health Channel. (2021, August 23). Drug overdose. https://www.betterhealth.vic.gov.au/health/healthyliving/drug-overdose </a:t>
            </a:r>
            <a:endParaRPr lang="en-CA" b="1" baseline="0" dirty="0" smtClean="0"/>
          </a:p>
          <a:p>
            <a:pPr marL="158750" lvl="0" indent="0" algn="l" rtl="0">
              <a:spcBef>
                <a:spcPts val="0"/>
              </a:spcBef>
              <a:spcAft>
                <a:spcPts val="0"/>
              </a:spcAft>
              <a:buSzPts val="1100"/>
              <a:buNone/>
            </a:pPr>
            <a:endParaRPr lang="en" b="1" dirty="0" smtClean="0"/>
          </a:p>
          <a:p>
            <a:pPr marL="158750" lvl="0" indent="0" algn="l" rtl="0">
              <a:spcBef>
                <a:spcPts val="0"/>
              </a:spcBef>
              <a:spcAft>
                <a:spcPts val="0"/>
              </a:spcAft>
              <a:buSzPts val="1100"/>
              <a:buNone/>
            </a:pPr>
            <a:r>
              <a:rPr lang="en" b="1" dirty="0" smtClean="0"/>
              <a:t>Image</a:t>
            </a:r>
            <a:r>
              <a:rPr lang="en" b="1" baseline="0" dirty="0" smtClean="0"/>
              <a:t> from Canva</a:t>
            </a:r>
            <a:endParaRPr lang="en" b="1" dirty="0" smtClean="0"/>
          </a:p>
          <a:p>
            <a:pPr marL="158750" lvl="0" indent="0" algn="l" rtl="0">
              <a:spcBef>
                <a:spcPts val="0"/>
              </a:spcBef>
              <a:spcAft>
                <a:spcPts val="0"/>
              </a:spcAft>
              <a:buSzPts val="1100"/>
              <a:buNone/>
            </a:pPr>
            <a:endParaRPr dirty="0"/>
          </a:p>
        </p:txBody>
      </p:sp>
    </p:spTree>
    <p:extLst>
      <p:ext uri="{BB962C8B-B14F-4D97-AF65-F5344CB8AC3E}">
        <p14:creationId xmlns:p14="http://schemas.microsoft.com/office/powerpoint/2010/main" val="150929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tx1"/>
                </a:solidFill>
                <a:latin typeface="Arial"/>
                <a:ea typeface="Calibri"/>
                <a:cs typeface="Calibri"/>
                <a:sym typeface="Calibri"/>
              </a:rPr>
              <a:t>Supplying</a:t>
            </a:r>
            <a:r>
              <a:rPr lang="en-US" sz="1100" b="0" i="0" u="none" strike="noStrike" cap="none" baseline="0" dirty="0" smtClean="0">
                <a:solidFill>
                  <a:schemeClr val="tx1"/>
                </a:solidFill>
                <a:latin typeface="Arial"/>
                <a:ea typeface="Calibri"/>
                <a:cs typeface="Calibri"/>
                <a:sym typeface="Calibri"/>
              </a:rPr>
              <a:t> </a:t>
            </a:r>
            <a:r>
              <a:rPr lang="en-US" sz="1100" b="0" i="0" u="none" strike="noStrike" cap="none" dirty="0" smtClean="0">
                <a:solidFill>
                  <a:schemeClr val="tx1"/>
                </a:solidFill>
                <a:latin typeface="Arial"/>
                <a:ea typeface="Calibri"/>
                <a:cs typeface="Calibri"/>
                <a:sym typeface="Calibri"/>
              </a:rPr>
              <a:t>tobacco, cannabis, alcohol products, or drugs (cocaine, ecstasy,</a:t>
            </a:r>
            <a:r>
              <a:rPr lang="en-US" sz="1100" b="0" i="0" u="none" strike="noStrike" cap="none" baseline="0" dirty="0" smtClean="0">
                <a:solidFill>
                  <a:schemeClr val="tx1"/>
                </a:solidFill>
                <a:latin typeface="Arial"/>
                <a:ea typeface="Calibri"/>
                <a:cs typeface="Calibri"/>
                <a:sym typeface="Calibri"/>
              </a:rPr>
              <a:t> mushrooms, meth, etc.) to anyone, especially youth under 19, is not allowed.  </a:t>
            </a: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In Ontario, e-cigarettes, tobacco and cannabis are all controlled under the Smoke Free Ontario Act.</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A person who sells or supplies an e-cigarette device to a person under 19, may be subjected to a fine of $490.00. (Includes retailers, adults or youth supplying to those under 19 years)</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Officers from Niagara Region Public Health conduct regular inspections of retailers to ensure compliance with the </a:t>
            </a:r>
            <a:r>
              <a:rPr lang="en-US" sz="1100" dirty="0" err="1" smtClean="0">
                <a:solidFill>
                  <a:schemeClr val="dk1"/>
                </a:solidFill>
                <a:latin typeface="Calibri"/>
                <a:ea typeface="Calibri"/>
                <a:cs typeface="Calibri"/>
                <a:sym typeface="Calibri"/>
              </a:rPr>
              <a:t>SFOA</a:t>
            </a:r>
            <a:r>
              <a:rPr lang="en-US" sz="1100" dirty="0" smtClean="0">
                <a:solidFill>
                  <a:schemeClr val="dk1"/>
                </a:solidFill>
                <a:latin typeface="Calibri"/>
                <a:ea typeface="Calibri"/>
                <a:cs typeface="Calibri"/>
                <a:sym typeface="Calibri"/>
              </a:rPr>
              <a:t>. Officers conduct “test shopping” to test a retailers willingness to sell an electronic cigarette device to a person who is less than 19 years old.</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See Health Canada for more information</a:t>
            </a:r>
          </a:p>
          <a:p>
            <a:pPr marL="0" lvl="0" indent="0" algn="l" rtl="0">
              <a:lnSpc>
                <a:spcPct val="115000"/>
              </a:lnSpc>
              <a:spcBef>
                <a:spcPts val="0"/>
              </a:spcBef>
              <a:spcAft>
                <a:spcPts val="0"/>
              </a:spcAft>
              <a:buClr>
                <a:schemeClr val="dk1"/>
              </a:buClr>
              <a:buSzPts val="1100"/>
              <a:buFont typeface="Arial"/>
              <a:buNone/>
            </a:pPr>
            <a:r>
              <a:rPr lang="en-US" sz="1100" u="sng" dirty="0" smtClean="0">
                <a:solidFill>
                  <a:schemeClr val="hlink"/>
                </a:solidFill>
                <a:latin typeface="Calibri"/>
                <a:ea typeface="Calibri"/>
                <a:cs typeface="Calibri"/>
                <a:sym typeface="Calibri"/>
                <a:hlinkClick r:id="rId3"/>
              </a:rPr>
              <a:t>https://www.canada.ca/en/health-canada/services/smoking-tobacco/vaping.html</a:t>
            </a:r>
            <a:r>
              <a:rPr lang="en-US" sz="110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None/>
            </a:pPr>
            <a:r>
              <a:rPr lang="en-US" sz="1100" b="1" dirty="0" smtClean="0">
                <a:solidFill>
                  <a:schemeClr val="dk1"/>
                </a:solidFill>
                <a:latin typeface="Calibri"/>
                <a:ea typeface="Calibri"/>
                <a:cs typeface="Calibri"/>
                <a:sym typeface="Calibri"/>
              </a:rPr>
              <a:t>***Ask the principal for any school-specific disciplinary measures in terms of suspensions or expulsions***</a:t>
            </a:r>
          </a:p>
          <a:p>
            <a:pPr marL="0" lvl="0" indent="0" algn="l" rtl="0">
              <a:lnSpc>
                <a:spcPct val="115000"/>
              </a:lnSpc>
              <a:spcBef>
                <a:spcPts val="0"/>
              </a:spcBef>
              <a:spcAft>
                <a:spcPts val="0"/>
              </a:spcAft>
              <a:buNone/>
            </a:pPr>
            <a:endParaRPr lang="en-US" sz="11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050" b="1" i="0" u="none" strike="noStrike" cap="none" baseline="0" dirty="0" smtClean="0">
                <a:solidFill>
                  <a:srgbClr val="000000"/>
                </a:solidFill>
                <a:effectLst/>
                <a:latin typeface="Arial"/>
                <a:ea typeface="Arial"/>
                <a:cs typeface="Arial"/>
                <a:sym typeface="Arial"/>
              </a:rPr>
              <a:t>Image from </a:t>
            </a:r>
            <a:r>
              <a:rPr lang="en-US" sz="1050" b="1" i="0" u="none" strike="noStrike" cap="none" baseline="0" dirty="0" err="1" smtClean="0">
                <a:solidFill>
                  <a:srgbClr val="000000"/>
                </a:solidFill>
                <a:effectLst/>
                <a:latin typeface="Arial"/>
                <a:ea typeface="Arial"/>
                <a:cs typeface="Arial"/>
                <a:sym typeface="Arial"/>
              </a:rPr>
              <a:t>Canva</a:t>
            </a:r>
            <a:endParaRPr lang="en-US" sz="1050" b="1" i="0" u="none" strike="noStrike" cap="none" baseline="0"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endParaRPr lang="en-US" dirty="0"/>
          </a:p>
        </p:txBody>
      </p:sp>
    </p:spTree>
    <p:extLst>
      <p:ext uri="{BB962C8B-B14F-4D97-AF65-F5344CB8AC3E}">
        <p14:creationId xmlns:p14="http://schemas.microsoft.com/office/powerpoint/2010/main" val="2262719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449f8b4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7449f8b4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newly updated Niagara smoke and vape-free outdoor spaces bylaw now prohibits tobacco, cannabis and vaping products from being smoked or vaped in several public spaces including:</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Beaches (new)</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Recreation trails (new)</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Within nine metres of an entrance or exit of a publicly accessible place, building or workplace (new)</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Parks, playgrounds and sports fields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Splash pads and outdoor pools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Arenas and recreation centres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Outdoor areas of municipal and regional buildings</a:t>
            </a:r>
            <a:endParaRPr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FontTx/>
              <a:buChar char="-"/>
            </a:pPr>
            <a:r>
              <a:rPr lang="en" sz="1200" dirty="0" smtClean="0">
                <a:solidFill>
                  <a:schemeClr val="dk1"/>
                </a:solidFill>
                <a:latin typeface="Calibri"/>
                <a:ea typeface="Calibri"/>
                <a:cs typeface="Calibri"/>
                <a:sym typeface="Calibri"/>
              </a:rPr>
              <a:t>Bus shelters</a:t>
            </a:r>
          </a:p>
          <a:p>
            <a:pPr marL="171450" lvl="0" indent="-171450" algn="l" rtl="0">
              <a:lnSpc>
                <a:spcPct val="115000"/>
              </a:lnSpc>
              <a:spcBef>
                <a:spcPts val="0"/>
              </a:spcBef>
              <a:spcAft>
                <a:spcPts val="0"/>
              </a:spcAft>
              <a:buFontTx/>
              <a:buChar char="-"/>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FontTx/>
              <a:buNone/>
            </a:pPr>
            <a:endParaRPr dirty="0"/>
          </a:p>
        </p:txBody>
      </p:sp>
    </p:spTree>
    <p:extLst>
      <p:ext uri="{BB962C8B-B14F-4D97-AF65-F5344CB8AC3E}">
        <p14:creationId xmlns:p14="http://schemas.microsoft.com/office/powerpoint/2010/main" val="14117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2872885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7449f8b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7449f8b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0" i="0" u="none" strike="noStrike" cap="none" dirty="0" smtClean="0">
                <a:solidFill>
                  <a:srgbClr val="000000"/>
                </a:solidFill>
                <a:effectLst/>
                <a:latin typeface="Arial"/>
                <a:ea typeface="Arial"/>
                <a:cs typeface="Arial"/>
                <a:sym typeface="Arial"/>
              </a:rPr>
              <a:t>Commonly used illegal drugs in Canada include:</a:t>
            </a:r>
          </a:p>
          <a:p>
            <a:r>
              <a:rPr lang="en-CA" sz="1100" b="0" i="0" u="none" strike="noStrike" cap="none" dirty="0" err="1" smtClean="0">
                <a:solidFill>
                  <a:srgbClr val="000000"/>
                </a:solidFill>
                <a:effectLst/>
                <a:latin typeface="Arial"/>
                <a:ea typeface="Arial"/>
                <a:cs typeface="Arial"/>
                <a:sym typeface="Arial"/>
              </a:rPr>
              <a:t>MDMA</a:t>
            </a:r>
            <a:r>
              <a:rPr lang="en-CA" sz="1100" b="0" i="0" u="none" strike="noStrike" cap="none" dirty="0" smtClean="0">
                <a:solidFill>
                  <a:srgbClr val="000000"/>
                </a:solidFill>
                <a:effectLst/>
                <a:latin typeface="Arial"/>
                <a:ea typeface="Arial"/>
                <a:cs typeface="Arial"/>
                <a:sym typeface="Arial"/>
              </a:rPr>
              <a:t> (Molly, Ecstasy, E)</a:t>
            </a:r>
          </a:p>
          <a:p>
            <a:r>
              <a:rPr lang="en-CA" sz="1100" b="0" i="0" u="none" strike="noStrike" cap="none" dirty="0" smtClean="0">
                <a:solidFill>
                  <a:srgbClr val="000000"/>
                </a:solidFill>
                <a:effectLst/>
                <a:latin typeface="Arial"/>
                <a:ea typeface="Arial"/>
                <a:cs typeface="Arial"/>
                <a:sym typeface="Arial"/>
              </a:rPr>
              <a:t>Marijuana (Pot, Weed, Blunts)</a:t>
            </a:r>
          </a:p>
          <a:p>
            <a:r>
              <a:rPr lang="en-CA" sz="1100" b="0" i="0" u="none" strike="noStrike" cap="none" dirty="0" smtClean="0">
                <a:solidFill>
                  <a:srgbClr val="000000"/>
                </a:solidFill>
                <a:effectLst/>
                <a:latin typeface="Arial"/>
                <a:ea typeface="Arial"/>
                <a:cs typeface="Arial"/>
                <a:sym typeface="Arial"/>
              </a:rPr>
              <a:t>Acid (LSD)</a:t>
            </a:r>
          </a:p>
          <a:p>
            <a:r>
              <a:rPr lang="en-CA" sz="1100" b="0" i="0" u="none" strike="noStrike" cap="none" dirty="0" smtClean="0">
                <a:solidFill>
                  <a:srgbClr val="000000"/>
                </a:solidFill>
                <a:effectLst/>
                <a:latin typeface="Arial"/>
                <a:ea typeface="Arial"/>
                <a:cs typeface="Arial"/>
                <a:sym typeface="Arial"/>
              </a:rPr>
              <a:t>Mushrooms (Psilocybin)</a:t>
            </a:r>
          </a:p>
          <a:p>
            <a:r>
              <a:rPr lang="en-CA" sz="1100" b="0" i="0" u="none" strike="noStrike" cap="none" dirty="0" err="1" smtClean="0">
                <a:solidFill>
                  <a:srgbClr val="000000"/>
                </a:solidFill>
                <a:effectLst/>
                <a:latin typeface="Arial"/>
                <a:ea typeface="Arial"/>
                <a:cs typeface="Arial"/>
                <a:sym typeface="Arial"/>
              </a:rPr>
              <a:t>DMT</a:t>
            </a:r>
            <a:endParaRPr lang="en-CA" sz="1100" b="0" i="0" u="none" strike="noStrike" cap="none" dirty="0" smtClean="0">
              <a:solidFill>
                <a:srgbClr val="000000"/>
              </a:solidFill>
              <a:effectLst/>
              <a:latin typeface="Arial"/>
              <a:ea typeface="Arial"/>
              <a:cs typeface="Arial"/>
              <a:sym typeface="Arial"/>
            </a:endParaRPr>
          </a:p>
          <a:p>
            <a:r>
              <a:rPr lang="en-CA" sz="1100" b="0" i="0" u="none" strike="noStrike" cap="none" dirty="0" smtClean="0">
                <a:solidFill>
                  <a:srgbClr val="000000"/>
                </a:solidFill>
                <a:effectLst/>
                <a:latin typeface="Arial"/>
                <a:ea typeface="Arial"/>
                <a:cs typeface="Arial"/>
                <a:sym typeface="Arial"/>
              </a:rPr>
              <a:t>Methamphetamines</a:t>
            </a:r>
          </a:p>
          <a:p>
            <a:r>
              <a:rPr lang="en-CA" sz="1100" b="0" i="0" u="none" strike="noStrike" cap="none" dirty="0" smtClean="0">
                <a:solidFill>
                  <a:srgbClr val="000000"/>
                </a:solidFill>
                <a:effectLst/>
                <a:latin typeface="Arial"/>
                <a:ea typeface="Arial"/>
                <a:cs typeface="Arial"/>
                <a:sym typeface="Arial"/>
              </a:rPr>
              <a:t>Cocaine</a:t>
            </a:r>
          </a:p>
          <a:p>
            <a:r>
              <a:rPr lang="en-CA" sz="1100" b="0" i="0" u="none" strike="noStrike" cap="none" dirty="0" smtClean="0">
                <a:solidFill>
                  <a:srgbClr val="000000"/>
                </a:solidFill>
                <a:effectLst/>
                <a:latin typeface="Arial"/>
                <a:ea typeface="Arial"/>
                <a:cs typeface="Arial"/>
                <a:sym typeface="Arial"/>
              </a:rPr>
              <a:t>Poppers (Nitrites)</a:t>
            </a:r>
          </a:p>
          <a:p>
            <a:r>
              <a:rPr lang="en-CA" sz="1100" b="0" i="0" u="none" strike="noStrike" cap="none" dirty="0" smtClean="0">
                <a:solidFill>
                  <a:srgbClr val="000000"/>
                </a:solidFill>
                <a:effectLst/>
                <a:latin typeface="Arial"/>
                <a:ea typeface="Arial"/>
                <a:cs typeface="Arial"/>
                <a:sym typeface="Arial"/>
              </a:rPr>
              <a:t>Speed (Crystal Meth)</a:t>
            </a:r>
          </a:p>
          <a:p>
            <a:r>
              <a:rPr lang="en-CA" sz="1100" b="0" i="0" u="none" strike="noStrike" cap="none" dirty="0" err="1" smtClean="0">
                <a:solidFill>
                  <a:srgbClr val="000000"/>
                </a:solidFill>
                <a:effectLst/>
                <a:latin typeface="Arial"/>
                <a:ea typeface="Arial"/>
                <a:cs typeface="Arial"/>
                <a:sym typeface="Arial"/>
              </a:rPr>
              <a:t>GHB</a:t>
            </a:r>
            <a:r>
              <a:rPr lang="en-CA" sz="1100" b="0" i="0" u="none" strike="noStrike" cap="none" dirty="0" smtClean="0">
                <a:solidFill>
                  <a:srgbClr val="000000"/>
                </a:solidFill>
                <a:effectLst/>
                <a:latin typeface="Arial"/>
                <a:ea typeface="Arial"/>
                <a:cs typeface="Arial"/>
                <a:sym typeface="Arial"/>
              </a:rPr>
              <a:t> (Gamma </a:t>
            </a:r>
            <a:r>
              <a:rPr lang="en-CA" sz="1100" b="0" i="0" u="none" strike="noStrike" cap="none" dirty="0" err="1" smtClean="0">
                <a:solidFill>
                  <a:srgbClr val="000000"/>
                </a:solidFill>
                <a:effectLst/>
                <a:latin typeface="Arial"/>
                <a:ea typeface="Arial"/>
                <a:cs typeface="Arial"/>
                <a:sym typeface="Arial"/>
              </a:rPr>
              <a:t>Hydroxybutyrate</a:t>
            </a:r>
            <a:r>
              <a:rPr lang="en-CA" sz="1100" b="0" i="0" u="none" strike="noStrike" cap="none" dirty="0" smtClean="0">
                <a:solidFill>
                  <a:srgbClr val="000000"/>
                </a:solidFill>
                <a:effectLst/>
                <a:latin typeface="Arial"/>
                <a:ea typeface="Arial"/>
                <a:cs typeface="Arial"/>
                <a:sym typeface="Arial"/>
              </a:rPr>
              <a:t>)</a:t>
            </a:r>
          </a:p>
          <a:p>
            <a:r>
              <a:rPr lang="en-CA" sz="1100" b="0" i="0" u="none" strike="noStrike" cap="none" dirty="0" smtClean="0">
                <a:solidFill>
                  <a:srgbClr val="000000"/>
                </a:solidFill>
                <a:effectLst/>
                <a:latin typeface="Arial"/>
                <a:ea typeface="Arial"/>
                <a:cs typeface="Arial"/>
                <a:sym typeface="Arial"/>
              </a:rPr>
              <a:t>Heroine</a:t>
            </a:r>
          </a:p>
          <a:p>
            <a:r>
              <a:rPr lang="en-CA" sz="1100" b="0" i="0" u="none" strike="noStrike" cap="none" dirty="0" smtClean="0">
                <a:solidFill>
                  <a:srgbClr val="000000"/>
                </a:solidFill>
                <a:effectLst/>
                <a:latin typeface="Arial"/>
                <a:ea typeface="Arial"/>
                <a:cs typeface="Arial"/>
                <a:sym typeface="Arial"/>
              </a:rPr>
              <a:t>Special K (Ketamine)</a:t>
            </a:r>
            <a:endParaRPr lang="en-CA" dirty="0" smtClean="0"/>
          </a:p>
          <a:p>
            <a:pPr marL="0" lvl="0" indent="0" algn="l" rtl="0">
              <a:lnSpc>
                <a:spcPct val="115000"/>
              </a:lnSpc>
              <a:spcBef>
                <a:spcPts val="0"/>
              </a:spcBef>
              <a:spcAft>
                <a:spcPts val="0"/>
              </a:spcAft>
              <a:buClr>
                <a:schemeClr val="dk1"/>
              </a:buClr>
              <a:buSzPts val="1100"/>
              <a:buFont typeface="Arial"/>
              <a:buNone/>
            </a:pPr>
            <a:r>
              <a:rPr lang="en-CA" dirty="0" smtClean="0"/>
              <a:t>Reference: Algonquin</a:t>
            </a:r>
            <a:r>
              <a:rPr lang="en-CA" baseline="0" dirty="0" smtClean="0"/>
              <a:t> College. (</a:t>
            </a:r>
            <a:r>
              <a:rPr lang="en-CA" baseline="0" dirty="0" err="1" smtClean="0"/>
              <a:t>n.d.</a:t>
            </a:r>
            <a:r>
              <a:rPr lang="en-CA" baseline="0" dirty="0" smtClean="0"/>
              <a:t>). </a:t>
            </a:r>
            <a:r>
              <a:rPr lang="en-CA" baseline="0" dirty="0" err="1" smtClean="0"/>
              <a:t>Umrbella</a:t>
            </a:r>
            <a:r>
              <a:rPr lang="en-CA" baseline="0" dirty="0" smtClean="0"/>
              <a:t> Project: Drugs in Canada. https://www.algonquincollege.com/umbrellaproject/drugs-in-canada/ </a:t>
            </a:r>
          </a:p>
          <a:p>
            <a:pPr marL="0" lvl="0" indent="0" algn="l" rtl="0">
              <a:lnSpc>
                <a:spcPct val="115000"/>
              </a:lnSpc>
              <a:spcBef>
                <a:spcPts val="0"/>
              </a:spcBef>
              <a:spcAft>
                <a:spcPts val="0"/>
              </a:spcAft>
              <a:buClr>
                <a:schemeClr val="dk1"/>
              </a:buClr>
              <a:buSzPts val="1100"/>
              <a:buFont typeface="Arial"/>
              <a:buNone/>
            </a:pPr>
            <a:endParaRPr lang="en-CA" baseline="0" dirty="0" smtClean="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0" baseline="0" dirty="0" smtClean="0"/>
              <a:t>Reference: Drug Free Kids (</a:t>
            </a:r>
            <a:r>
              <a:rPr lang="en-CA" b="0" baseline="0" dirty="0" err="1" smtClean="0"/>
              <a:t>DFK</a:t>
            </a:r>
            <a:r>
              <a:rPr lang="en-CA" b="0" baseline="0" dirty="0" smtClean="0"/>
              <a:t>). (2022). </a:t>
            </a:r>
            <a:r>
              <a:rPr lang="en-US" sz="1100" b="0" i="0" u="none" strike="noStrike" cap="none" dirty="0" smtClean="0">
                <a:solidFill>
                  <a:srgbClr val="000000"/>
                </a:solidFill>
                <a:effectLst/>
                <a:latin typeface="Arial"/>
                <a:ea typeface="Arial"/>
                <a:cs typeface="Arial"/>
                <a:sym typeface="Arial"/>
              </a:rPr>
              <a:t>60% of those who use illegal drugs are 15 to 24 years old.</a:t>
            </a:r>
            <a:r>
              <a:rPr lang="en-US" dirty="0" smtClean="0"/>
              <a:t/>
            </a:r>
            <a:br>
              <a:rPr lang="en-US" dirty="0" smtClean="0"/>
            </a:br>
            <a:r>
              <a:rPr lang="en-CA" b="0" baseline="0" dirty="0" smtClean="0"/>
              <a:t>https://www.drugfreekidscanada.org/prevention/drug-spotlights/illegal-drugs/ </a:t>
            </a:r>
            <a:endParaRPr lang="en-CA" dirty="0" smtClean="0"/>
          </a:p>
          <a:p>
            <a:pPr marL="0" lvl="0" indent="0" algn="l" rtl="0">
              <a:lnSpc>
                <a:spcPct val="115000"/>
              </a:lnSpc>
              <a:spcBef>
                <a:spcPts val="0"/>
              </a:spcBef>
              <a:spcAft>
                <a:spcPts val="0"/>
              </a:spcAft>
              <a:buClr>
                <a:schemeClr val="dk1"/>
              </a:buClr>
              <a:buSzPts val="1100"/>
              <a:buFont typeface="Arial"/>
              <a:buNone/>
            </a:pPr>
            <a:endParaRPr lang="en-CA" dirty="0" smtClean="0"/>
          </a:p>
          <a:p>
            <a:pPr marL="0" lvl="0" indent="0" algn="l" rtl="0">
              <a:lnSpc>
                <a:spcPct val="115000"/>
              </a:lnSpc>
              <a:spcBef>
                <a:spcPts val="0"/>
              </a:spcBef>
              <a:spcAft>
                <a:spcPts val="0"/>
              </a:spcAft>
              <a:buClr>
                <a:schemeClr val="dk1"/>
              </a:buClr>
              <a:buSzPts val="1100"/>
              <a:buFont typeface="Arial"/>
              <a:buNone/>
            </a:pPr>
            <a:r>
              <a:rPr lang="en-CA" b="1" dirty="0" smtClean="0"/>
              <a:t>Image</a:t>
            </a:r>
            <a:r>
              <a:rPr lang="en-CA" b="1" baseline="0" dirty="0" smtClean="0"/>
              <a:t> from </a:t>
            </a:r>
            <a:r>
              <a:rPr lang="en-CA" b="1" baseline="0" dirty="0" err="1" smtClean="0"/>
              <a:t>Canva</a:t>
            </a:r>
            <a:endParaRPr b="1" dirty="0"/>
          </a:p>
        </p:txBody>
      </p:sp>
    </p:spTree>
    <p:extLst>
      <p:ext uri="{BB962C8B-B14F-4D97-AF65-F5344CB8AC3E}">
        <p14:creationId xmlns:p14="http://schemas.microsoft.com/office/powerpoint/2010/main" val="2493670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smtClean="0">
                <a:solidFill>
                  <a:schemeClr val="dk1"/>
                </a:solidFill>
                <a:latin typeface="Calibri"/>
                <a:ea typeface="Calibri"/>
                <a:cs typeface="Calibri"/>
                <a:sym typeface="Calibri"/>
              </a:rPr>
              <a:t>Discuss different ways and tips for saying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76200" lvl="0" indent="0">
              <a:lnSpc>
                <a:spcPct val="115000"/>
              </a:lnSpc>
              <a:spcBef>
                <a:spcPts val="1000"/>
              </a:spcBef>
              <a:buClr>
                <a:schemeClr val="dk1"/>
              </a:buClr>
              <a:buSzPts val="2400"/>
              <a:buFont typeface="Arial" panose="020B0604020202020204" pitchFamily="34" charset="0"/>
              <a:buNone/>
            </a:pPr>
            <a:endParaRPr lang="en-US" sz="1100" b="0" i="0" u="none" strike="noStrike" cap="none" dirty="0" smtClean="0">
              <a:solidFill>
                <a:schemeClr val="tx1"/>
              </a:solidFill>
              <a:latin typeface="Arial"/>
              <a:ea typeface="Calibri"/>
              <a:cs typeface="Calibri"/>
              <a:sym typeface="Calibri"/>
            </a:endParaRPr>
          </a:p>
          <a:p>
            <a:pPr marL="76200" lvl="0" indent="0">
              <a:lnSpc>
                <a:spcPct val="115000"/>
              </a:lnSpc>
              <a:spcBef>
                <a:spcPts val="1000"/>
              </a:spcBef>
              <a:buClr>
                <a:schemeClr val="dk1"/>
              </a:buClr>
              <a:buSzPts val="2400"/>
              <a:buFont typeface="Arial" panose="020B0604020202020204" pitchFamily="34" charset="0"/>
              <a:buNone/>
            </a:pPr>
            <a:r>
              <a:rPr lang="en-US" sz="1100" b="1" i="0" u="none" strike="noStrike" cap="none" dirty="0" smtClean="0">
                <a:solidFill>
                  <a:schemeClr val="tx1"/>
                </a:solidFill>
                <a:latin typeface="Arial"/>
                <a:ea typeface="Calibri"/>
                <a:cs typeface="Calibri"/>
                <a:sym typeface="Calibri"/>
              </a:rPr>
              <a:t>Consolidation: </a:t>
            </a:r>
            <a:r>
              <a:rPr lang="en-US" sz="1100" b="0" i="0" u="none" strike="noStrike" cap="none" dirty="0" smtClean="0">
                <a:solidFill>
                  <a:schemeClr val="tx1"/>
                </a:solidFill>
                <a:latin typeface="Arial"/>
                <a:ea typeface="Calibri"/>
                <a:cs typeface="Calibri"/>
                <a:sym typeface="Calibri"/>
              </a:rPr>
              <a:t>With a partner,</a:t>
            </a:r>
            <a:r>
              <a:rPr lang="en-US" sz="1100" b="0" i="0" u="none" strike="noStrike" cap="none" baseline="0" dirty="0" smtClean="0">
                <a:solidFill>
                  <a:schemeClr val="tx1"/>
                </a:solidFill>
                <a:latin typeface="Arial"/>
                <a:ea typeface="Calibri"/>
                <a:cs typeface="Calibri"/>
                <a:sym typeface="Calibri"/>
              </a:rPr>
              <a:t> </a:t>
            </a:r>
            <a:r>
              <a:rPr lang="en-US" sz="1100" b="0" i="0" u="none" strike="noStrike" cap="none" dirty="0" smtClean="0">
                <a:solidFill>
                  <a:schemeClr val="tx1"/>
                </a:solidFill>
                <a:latin typeface="Arial"/>
                <a:ea typeface="Calibri"/>
                <a:cs typeface="Calibri"/>
                <a:sym typeface="Calibri"/>
              </a:rPr>
              <a:t>in a group, or on your own, brainstorm and write down how you can become educated on the </a:t>
            </a:r>
            <a:r>
              <a:rPr lang="en-US" sz="1100" b="1" i="0" u="none" strike="noStrike" cap="none" dirty="0" smtClean="0">
                <a:solidFill>
                  <a:schemeClr val="tx1"/>
                </a:solidFill>
                <a:latin typeface="Arial"/>
                <a:ea typeface="Calibri"/>
                <a:cs typeface="Calibri"/>
                <a:sym typeface="Calibri"/>
              </a:rPr>
              <a:t>dangers</a:t>
            </a:r>
            <a:r>
              <a:rPr lang="en-US" sz="1100" b="0" i="0" u="none" strike="noStrike" cap="none" dirty="0" smtClean="0">
                <a:solidFill>
                  <a:schemeClr val="tx1"/>
                </a:solidFill>
                <a:latin typeface="Arial"/>
                <a:ea typeface="Calibri"/>
                <a:cs typeface="Calibri"/>
                <a:sym typeface="Calibri"/>
              </a:rPr>
              <a:t> of substance use disorders, addictions and related </a:t>
            </a:r>
            <a:r>
              <a:rPr lang="en-US" sz="1100" b="0" i="0" u="none" strike="noStrike" cap="none" dirty="0" err="1" smtClean="0">
                <a:solidFill>
                  <a:schemeClr val="tx1"/>
                </a:solidFill>
                <a:latin typeface="Arial"/>
                <a:ea typeface="Calibri"/>
                <a:cs typeface="Calibri"/>
                <a:sym typeface="Calibri"/>
              </a:rPr>
              <a:t>behaviours</a:t>
            </a:r>
            <a:r>
              <a:rPr lang="en-US" sz="1100" b="0" i="0" u="none" strike="noStrike" cap="none" dirty="0" smtClean="0">
                <a:solidFill>
                  <a:schemeClr val="tx1"/>
                </a:solidFill>
                <a:latin typeface="Arial"/>
                <a:ea typeface="Calibri"/>
                <a:cs typeface="Calibri"/>
                <a:sym typeface="Calibri"/>
              </a:rPr>
              <a:t>.</a:t>
            </a:r>
            <a:r>
              <a:rPr lang="en-US" sz="1100" b="0" i="0" u="none" strike="noStrike" cap="none" baseline="0" dirty="0" smtClean="0">
                <a:solidFill>
                  <a:schemeClr val="tx1"/>
                </a:solidFill>
                <a:latin typeface="Arial"/>
                <a:ea typeface="Calibri"/>
                <a:cs typeface="Calibri"/>
                <a:sym typeface="Calibri"/>
              </a:rPr>
              <a:t> </a:t>
            </a:r>
            <a:r>
              <a:rPr lang="en-US" sz="1100" b="0" i="0" u="none" strike="noStrike" cap="none" dirty="0" smtClean="0">
                <a:solidFill>
                  <a:schemeClr val="tx1"/>
                </a:solidFill>
                <a:latin typeface="Arial"/>
                <a:ea typeface="Calibri"/>
                <a:cs typeface="Calibri"/>
                <a:sym typeface="Calibri"/>
              </a:rPr>
              <a:t>Share with the class when finished.</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baseline="0" dirty="0" smtClean="0">
                <a:solidFill>
                  <a:srgbClr val="000000"/>
                </a:solidFill>
                <a:effectLst/>
                <a:latin typeface="Arial"/>
                <a:ea typeface="Arial"/>
                <a:cs typeface="Arial"/>
                <a:sym typeface="Arial"/>
              </a:rPr>
              <a:t>Reference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Dowshen</a:t>
            </a:r>
            <a:r>
              <a:rPr lang="en-US" sz="1100" b="0" i="0" u="none" strike="noStrike" cap="none" baseline="0" dirty="0" smtClean="0">
                <a:solidFill>
                  <a:srgbClr val="000000"/>
                </a:solidFill>
                <a:effectLst/>
                <a:latin typeface="Arial"/>
                <a:ea typeface="Arial"/>
                <a:cs typeface="Arial"/>
                <a:sym typeface="Arial"/>
              </a:rPr>
              <a:t>, S. (2018, May). Nemours Teen Health – </a:t>
            </a:r>
            <a:r>
              <a:rPr lang="en-US" sz="1100" b="0" i="0" u="none" strike="noStrike" cap="none" baseline="0" dirty="0" err="1" smtClean="0">
                <a:solidFill>
                  <a:srgbClr val="000000"/>
                </a:solidFill>
                <a:effectLst/>
                <a:latin typeface="Arial"/>
                <a:ea typeface="Arial"/>
                <a:cs typeface="Arial"/>
                <a:sym typeface="Arial"/>
              </a:rPr>
              <a:t>MDMA</a:t>
            </a:r>
            <a:r>
              <a:rPr lang="en-US" sz="1100" b="0" i="0" u="none" strike="noStrike" cap="none" baseline="0" dirty="0" smtClean="0">
                <a:solidFill>
                  <a:srgbClr val="000000"/>
                </a:solidFill>
                <a:effectLst/>
                <a:latin typeface="Arial"/>
                <a:ea typeface="Arial"/>
                <a:cs typeface="Arial"/>
                <a:sym typeface="Arial"/>
              </a:rPr>
              <a:t> (Ecstasy). https://kidshealth.org/en/teens/ecstasy.html#:~:text=Ecstasy%20(3%2C%204%2Dmethylenedioxy,of%20making%20someone%20feel%20high. </a:t>
            </a: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dirty="0"/>
          </a:p>
        </p:txBody>
      </p:sp>
    </p:spTree>
    <p:extLst>
      <p:ext uri="{BB962C8B-B14F-4D97-AF65-F5344CB8AC3E}">
        <p14:creationId xmlns:p14="http://schemas.microsoft.com/office/powerpoint/2010/main" val="2170840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for Youth - Niagara Region, Ontario</a:t>
            </a:r>
            <a:r>
              <a:rPr lang="en-US" sz="1200" u="none" baseline="0" dirty="0" smtClean="0">
                <a:solidFill>
                  <a:srgbClr val="0097A7"/>
                </a:solidFill>
                <a:latin typeface="Calibri"/>
                <a:ea typeface="Calibri"/>
                <a:cs typeface="Calibri"/>
                <a:sym typeface="Calibri"/>
              </a:rPr>
              <a:t> </a:t>
            </a:r>
            <a:r>
              <a:rPr lang="en-US" sz="1200" u="none" baseline="0" dirty="0" smtClean="0">
                <a:solidFill>
                  <a:srgbClr val="0097A7"/>
                </a:solidFill>
                <a:latin typeface="Calibri"/>
                <a:ea typeface="Calibri"/>
                <a:cs typeface="Calibri"/>
                <a:sym typeface="Wingdings" panose="05000000000000000000" pitchFamily="2" charset="2"/>
              </a:rPr>
              <a:t> </a:t>
            </a:r>
            <a:r>
              <a:rPr lang="en-CA" sz="1200" dirty="0" smtClean="0">
                <a:hlinkClick r:id="rId3"/>
              </a:rPr>
              <a:t>https://www.niagararegion.ca/health/schools/youth-services.aspx</a:t>
            </a:r>
            <a:r>
              <a:rPr lang="en-CA" sz="1200" dirty="0" smtClean="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smtClean="0">
                <a:solidFill>
                  <a:schemeClr val="dk1"/>
                </a:solidFill>
                <a:latin typeface="Calibri"/>
                <a:ea typeface="Calibri"/>
                <a:cs typeface="Calibri"/>
                <a:sym typeface="Calibri"/>
              </a:rPr>
              <a:t>Drug Free Kids Canada</a:t>
            </a:r>
            <a:r>
              <a:rPr lang="en-US" sz="1200" baseline="0" dirty="0" smtClean="0">
                <a:solidFill>
                  <a:schemeClr val="dk1"/>
                </a:solidFill>
                <a:latin typeface="Calibri"/>
                <a:ea typeface="Calibri"/>
                <a:cs typeface="Calibri"/>
                <a:sym typeface="Calibri"/>
              </a:rPr>
              <a:t> </a:t>
            </a:r>
            <a:r>
              <a:rPr lang="en-US" sz="1200" baseline="0" dirty="0" smtClean="0">
                <a:solidFill>
                  <a:schemeClr val="dk1"/>
                </a:solidFill>
                <a:latin typeface="Calibri"/>
                <a:ea typeface="Calibri"/>
                <a:cs typeface="Calibri"/>
                <a:sym typeface="Wingdings" panose="05000000000000000000" pitchFamily="2" charset="2"/>
              </a:rPr>
              <a:t> </a:t>
            </a:r>
            <a:r>
              <a:rPr lang="en-US" sz="1200" baseline="0" dirty="0" smtClean="0">
                <a:solidFill>
                  <a:schemeClr val="dk1"/>
                </a:solidFill>
                <a:latin typeface="Calibri"/>
                <a:ea typeface="Calibri"/>
                <a:cs typeface="Calibri"/>
                <a:sym typeface="Calibri"/>
              </a:rPr>
              <a:t> </a:t>
            </a:r>
            <a:r>
              <a:rPr lang="en-US" sz="1200" u="sng" dirty="0" smtClean="0">
                <a:solidFill>
                  <a:schemeClr val="hlink"/>
                </a:solidFill>
                <a:latin typeface="Calibri"/>
                <a:ea typeface="Calibri"/>
                <a:cs typeface="Calibri"/>
                <a:sym typeface="Calibri"/>
                <a:hlinkClick r:id="rId4"/>
              </a:rPr>
              <a:t>https://www.drugfreekidscanada.org/prevention/get-help-resources/</a:t>
            </a:r>
            <a:endParaRPr lang="en-CA" sz="120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CA"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kern="1200" cap="none" dirty="0" err="1" smtClean="0">
                <a:solidFill>
                  <a:schemeClr val="tx1"/>
                </a:solidFill>
                <a:effectLst/>
                <a:latin typeface="Arial"/>
                <a:ea typeface="Arial"/>
                <a:cs typeface="Arial"/>
                <a:sym typeface="Arial"/>
              </a:rPr>
              <a:t>Pathstone</a:t>
            </a:r>
            <a:r>
              <a:rPr lang="en-US" sz="1200" b="0" i="0" u="none" strike="noStrike" kern="1200" cap="none" dirty="0" smtClean="0">
                <a:solidFill>
                  <a:schemeClr val="tx1"/>
                </a:solidFill>
                <a:effectLst/>
                <a:latin typeface="Arial"/>
                <a:ea typeface="Arial"/>
                <a:cs typeface="Arial"/>
                <a:sym typeface="Arial"/>
              </a:rPr>
              <a:t> Crisis Services (1-800-263-4944)</a:t>
            </a:r>
            <a:endParaRPr lang="en-US" sz="12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kern="0"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kern="1200" cap="none" dirty="0" smtClean="0">
                <a:solidFill>
                  <a:schemeClr val="tx1"/>
                </a:solidFill>
                <a:effectLst/>
                <a:latin typeface="Arial"/>
                <a:ea typeface="Arial"/>
                <a:cs typeface="Arial"/>
                <a:sym typeface="Arial"/>
              </a:rPr>
              <a:t>Al-Anon/</a:t>
            </a:r>
            <a:r>
              <a:rPr lang="en-US" sz="1200" b="0" i="0" u="none" strike="noStrike" kern="1200" cap="none" dirty="0" err="1" smtClean="0">
                <a:solidFill>
                  <a:schemeClr val="tx1"/>
                </a:solidFill>
                <a:effectLst/>
                <a:latin typeface="Arial"/>
                <a:ea typeface="Arial"/>
                <a:cs typeface="Arial"/>
                <a:sym typeface="Arial"/>
              </a:rPr>
              <a:t>Alateen</a:t>
            </a:r>
            <a:r>
              <a:rPr lang="en-US" sz="1200" b="0" i="0" u="none" strike="noStrike" kern="1200" cap="none" dirty="0" smtClean="0">
                <a:solidFill>
                  <a:schemeClr val="tx1"/>
                </a:solidFill>
                <a:effectLst/>
                <a:latin typeface="Arial"/>
                <a:ea typeface="Arial"/>
                <a:cs typeface="Arial"/>
                <a:sym typeface="Arial"/>
              </a:rPr>
              <a:t> (if you are bothered by someone else’s drinking) 905-328-1677 or 1-888-425-2666</a:t>
            </a:r>
            <a:endParaRPr lang="en-US" sz="1200" b="0" dirty="0" smtClean="0">
              <a:effectLst/>
            </a:endParaRPr>
          </a:p>
          <a:p>
            <a:pPr marL="0" lvl="0" indent="0" algn="l" rtl="0">
              <a:spcBef>
                <a:spcPts val="0"/>
              </a:spcBef>
              <a:spcAft>
                <a:spcPts val="0"/>
              </a:spcAft>
              <a:buClr>
                <a:schemeClr val="dk1"/>
              </a:buClr>
              <a:buSzPts val="1200"/>
              <a:buFont typeface="Calibri"/>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dirty="0" smtClean="0">
                <a:solidFill>
                  <a:schemeClr val="dk1"/>
                </a:solidFill>
                <a:latin typeface="Calibri"/>
                <a:ea typeface="Calibri"/>
                <a:cs typeface="Calibri"/>
                <a:sym typeface="Calibri"/>
              </a:rPr>
              <a:t>CASON → 905-684-1183 or www.cason.ca </a:t>
            </a:r>
            <a:endParaRPr lang="en" sz="1200" b="0" i="0" u="none" strike="noStrike" cap="none"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b="0" i="0" u="none" strike="noStrike" cap="none" dirty="0" smtClean="0">
                <a:solidFill>
                  <a:srgbClr val="000000"/>
                </a:solidFill>
                <a:latin typeface="Arial"/>
                <a:ea typeface="Calibri"/>
                <a:cs typeface="Calibri"/>
                <a:sym typeface="Calibri"/>
              </a:rPr>
              <a:t>Kids Help Phone </a:t>
            </a:r>
            <a:r>
              <a:rPr lang="en" sz="1200" b="0" i="0" u="none" strike="noStrike" cap="none" dirty="0" smtClean="0">
                <a:solidFill>
                  <a:srgbClr val="000000"/>
                </a:solidFill>
                <a:latin typeface="Arial"/>
                <a:ea typeface="Calibri"/>
                <a:cs typeface="Calibri"/>
                <a:sym typeface="Wingdings" panose="05000000000000000000" pitchFamily="2" charset="2"/>
              </a:rPr>
              <a:t> (1-800-668-6868) or </a:t>
            </a:r>
            <a:r>
              <a:rPr lang="en-CA" sz="1200" b="0" i="0" u="none" strike="noStrike" cap="none" dirty="0" smtClean="0">
                <a:solidFill>
                  <a:srgbClr val="000000"/>
                </a:solidFill>
                <a:latin typeface="Arial"/>
                <a:ea typeface="Calibri"/>
                <a:cs typeface="Calibri"/>
                <a:sym typeface="Wingdings" panose="05000000000000000000" pitchFamily="2" charset="2"/>
                <a:hlinkClick r:id="rId5"/>
              </a:rPr>
              <a:t>https://kidshelpphone.ca/</a:t>
            </a:r>
            <a:r>
              <a:rPr lang="en-CA" sz="1200" b="0" i="0" u="none" strike="noStrike" cap="none" dirty="0" smtClean="0">
                <a:solidFill>
                  <a:srgbClr val="000000"/>
                </a:solidFill>
                <a:latin typeface="Arial"/>
                <a:ea typeface="Calibri"/>
                <a:cs typeface="Calibri"/>
                <a:sym typeface="Wingdings" panose="05000000000000000000" pitchFamily="2" charset="2"/>
              </a:rPr>
              <a:t> </a:t>
            </a:r>
            <a:endParaRPr lang="en" sz="1200" b="0" i="0" u="none" strike="noStrike" cap="none" dirty="0" smtClean="0">
              <a:solidFill>
                <a:srgbClr val="000000"/>
              </a:solidFill>
              <a:latin typeface="Arial"/>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 sz="1200" b="0" i="0" u="none" strike="noStrike" cap="none" dirty="0" smtClean="0">
                <a:solidFill>
                  <a:srgbClr val="000000"/>
                </a:solidFill>
                <a:latin typeface="Arial"/>
                <a:ea typeface="Calibri"/>
                <a:cs typeface="Calibri"/>
                <a:sym typeface="Calibri"/>
              </a:rPr>
              <a:t>Mental Health Helpline </a:t>
            </a:r>
            <a:r>
              <a:rPr lang="en" sz="1200" b="0" i="0" u="none" strike="noStrike" cap="none" dirty="0" smtClean="0">
                <a:solidFill>
                  <a:srgbClr val="000000"/>
                </a:solidFill>
                <a:latin typeface="Arial"/>
                <a:ea typeface="Calibri"/>
                <a:cs typeface="Calibri"/>
                <a:sym typeface="Wingdings" panose="05000000000000000000" pitchFamily="2" charset="2"/>
              </a:rPr>
              <a:t> (1-866-531-2600) or</a:t>
            </a:r>
            <a:r>
              <a:rPr lang="en" sz="1200" b="0" i="0" u="none" strike="noStrike" cap="none" baseline="0" dirty="0" smtClean="0">
                <a:solidFill>
                  <a:srgbClr val="000000"/>
                </a:solidFill>
                <a:latin typeface="Arial"/>
                <a:ea typeface="Calibri"/>
                <a:cs typeface="Calibri"/>
                <a:sym typeface="Wingdings" panose="05000000000000000000" pitchFamily="2" charset="2"/>
              </a:rPr>
              <a:t> </a:t>
            </a:r>
            <a:r>
              <a:rPr lang="en-CA" sz="1200" b="0" i="0" u="none" strike="noStrike" cap="none" baseline="0" dirty="0" smtClean="0">
                <a:solidFill>
                  <a:srgbClr val="000000"/>
                </a:solidFill>
                <a:latin typeface="Arial"/>
                <a:ea typeface="Calibri"/>
                <a:cs typeface="Calibri"/>
                <a:sym typeface="Wingdings" panose="05000000000000000000" pitchFamily="2" charset="2"/>
              </a:rPr>
              <a:t>https://www.connexontario.ca/en-ca/ </a:t>
            </a:r>
          </a:p>
          <a:p>
            <a:pPr marL="0" lvl="0" indent="0" algn="l" rtl="0">
              <a:spcBef>
                <a:spcPts val="0"/>
              </a:spcBef>
              <a:spcAft>
                <a:spcPts val="0"/>
              </a:spcAft>
              <a:buClr>
                <a:schemeClr val="dk1"/>
              </a:buClr>
              <a:buSzPts val="1200"/>
              <a:buFont typeface="Calibri"/>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err="1" smtClean="0">
                <a:solidFill>
                  <a:schemeClr val="dk1"/>
                </a:solidFill>
                <a:latin typeface="Calibri"/>
                <a:ea typeface="Calibri"/>
                <a:cs typeface="Calibri"/>
                <a:sym typeface="Calibri"/>
              </a:rPr>
              <a:t>PHN</a:t>
            </a:r>
            <a:r>
              <a:rPr lang="en-US" sz="1200" dirty="0" smtClean="0">
                <a:solidFill>
                  <a:schemeClr val="dk1"/>
                </a:solidFill>
                <a:latin typeface="Calibri"/>
                <a:ea typeface="Calibri"/>
                <a:cs typeface="Calibri"/>
                <a:sym typeface="Calibri"/>
              </a:rPr>
              <a:t> to be coming to classrooms to follow up and offer a question and answer discussion.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drugs if they have one of the following support personnel mentioned above…</a:t>
            </a:r>
          </a:p>
          <a:p>
            <a:pPr marL="0" lvl="0" indent="0" algn="l" rtl="0">
              <a:lnSpc>
                <a:spcPct val="115000"/>
              </a:lnSpc>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i="0" u="none" strike="noStrike" cap="none" baseline="0" dirty="0" smtClean="0">
                <a:solidFill>
                  <a:srgbClr val="000000"/>
                </a:solidFill>
                <a:effectLst/>
                <a:latin typeface="Arial"/>
                <a:ea typeface="Arial"/>
                <a:cs typeface="Arial"/>
                <a:sym typeface="Arial"/>
              </a:rPr>
              <a:t>Image from </a:t>
            </a:r>
            <a:r>
              <a:rPr lang="en-US" sz="1200" b="1" i="0" u="none" strike="noStrike" cap="none" baseline="0" dirty="0" err="1" smtClean="0">
                <a:solidFill>
                  <a:srgbClr val="000000"/>
                </a:solidFill>
                <a:effectLst/>
                <a:latin typeface="Arial"/>
                <a:ea typeface="Arial"/>
                <a:cs typeface="Arial"/>
                <a:sym typeface="Arial"/>
              </a:rPr>
              <a:t>Canva</a:t>
            </a:r>
            <a:endParaRPr lang="en-US" sz="1200" b="1" i="0" u="none" strike="noStrike" cap="none" baseline="0"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6097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200" b="1" dirty="0" smtClean="0">
                <a:solidFill>
                  <a:schemeClr val="dk1"/>
                </a:solidFill>
                <a:latin typeface="Calibri"/>
                <a:ea typeface="Calibri"/>
                <a:cs typeface="Calibri"/>
                <a:sym typeface="Calibri"/>
              </a:rPr>
              <a:t>*Begin with the following prompt*:</a:t>
            </a:r>
            <a:r>
              <a:rPr lang="en-US" sz="1200" b="1" baseline="0" dirty="0" smtClean="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Using drugs has serious health effects, both short-</a:t>
            </a:r>
            <a:r>
              <a:rPr lang="en-US" sz="1200" baseline="0" dirty="0" smtClean="0">
                <a:solidFill>
                  <a:schemeClr val="dk1"/>
                </a:solidFill>
                <a:latin typeface="Calibri"/>
                <a:ea typeface="Calibri"/>
                <a:cs typeface="Calibri"/>
                <a:sym typeface="Calibri"/>
              </a:rPr>
              <a:t> and long-term. Then follow with the bullet points. </a:t>
            </a:r>
          </a:p>
          <a:p>
            <a:pPr marL="0" lvl="0" indent="0" algn="l" rtl="0">
              <a:lnSpc>
                <a:spcPct val="115000"/>
              </a:lnSpc>
              <a:spcBef>
                <a:spcPts val="100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If your in an uncomfortable situation, remember to use refusal skills or talk to someone you trust</a:t>
            </a:r>
            <a:endParaRPr lang="en-US" sz="1200" dirty="0" smtClean="0">
              <a:solidFill>
                <a:schemeClr val="dk1"/>
              </a:solidFill>
            </a:endParaRPr>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20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2856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None/>
            </a:pPr>
            <a:r>
              <a:rPr lang="en-US" b="1" dirty="0" smtClean="0"/>
              <a:t>Image</a:t>
            </a:r>
            <a:r>
              <a:rPr lang="en-US" b="1" baseline="0" dirty="0" smtClean="0"/>
              <a:t> from </a:t>
            </a:r>
            <a:r>
              <a:rPr lang="en-US" b="1" baseline="0" dirty="0" err="1" smtClean="0"/>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453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Turn to your seating buddy either across from you or beside you and talk about the following question.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Possible Answers:</a:t>
            </a:r>
            <a:endParaRPr sz="1200" b="1"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 disorder</a:t>
            </a:r>
            <a:r>
              <a:rPr lang="en" sz="1200" baseline="0" dirty="0" smtClean="0">
                <a:solidFill>
                  <a:schemeClr val="dk1"/>
                </a:solidFill>
                <a:latin typeface="Calibri"/>
                <a:ea typeface="Calibri"/>
                <a:cs typeface="Calibri"/>
                <a:sym typeface="Calibri"/>
              </a:rPr>
              <a:t> from using susbtances such as drugs</a:t>
            </a:r>
          </a:p>
          <a:p>
            <a:pPr marL="171450" lvl="0" indent="-171450" algn="l" rtl="0">
              <a:lnSpc>
                <a:spcPct val="115000"/>
              </a:lnSpc>
              <a:spcBef>
                <a:spcPts val="0"/>
              </a:spcBef>
              <a:spcAft>
                <a:spcPts val="0"/>
              </a:spcAft>
              <a:buClr>
                <a:schemeClr val="dk1"/>
              </a:buClr>
              <a:buSzPts val="1100"/>
            </a:pPr>
            <a:r>
              <a:rPr lang="en" sz="1200" baseline="0" dirty="0" smtClean="0">
                <a:solidFill>
                  <a:schemeClr val="dk1"/>
                </a:solidFill>
                <a:latin typeface="Calibri"/>
                <a:ea typeface="Calibri"/>
                <a:cs typeface="Calibri"/>
                <a:sym typeface="Calibri"/>
              </a:rPr>
              <a:t>A problem someone has from using drugs</a:t>
            </a:r>
          </a:p>
          <a:p>
            <a:pPr marL="171450" lvl="0" indent="-171450" algn="l" rtl="0">
              <a:lnSpc>
                <a:spcPct val="115000"/>
              </a:lnSpc>
              <a:spcBef>
                <a:spcPts val="0"/>
              </a:spcBef>
              <a:spcAft>
                <a:spcPts val="0"/>
              </a:spcAft>
              <a:buClr>
                <a:schemeClr val="dk1"/>
              </a:buClr>
              <a:buSzPts val="1100"/>
            </a:pPr>
            <a:r>
              <a:rPr lang="en" sz="1200" baseline="0" dirty="0" smtClean="0">
                <a:solidFill>
                  <a:schemeClr val="dk1"/>
                </a:solidFill>
                <a:latin typeface="Calibri"/>
                <a:ea typeface="Calibri"/>
                <a:cs typeface="Calibri"/>
                <a:sym typeface="Calibri"/>
              </a:rPr>
              <a:t>An addiction to drugs/substances</a:t>
            </a:r>
          </a:p>
          <a:p>
            <a:pPr marL="171450" lvl="0" indent="-171450" algn="l" rtl="0">
              <a:lnSpc>
                <a:spcPct val="115000"/>
              </a:lnSpc>
              <a:spcBef>
                <a:spcPts val="0"/>
              </a:spcBef>
              <a:spcAft>
                <a:spcPts val="0"/>
              </a:spcAft>
              <a:buClr>
                <a:schemeClr val="dk1"/>
              </a:buClr>
              <a:buSzPts val="1100"/>
            </a:pPr>
            <a:r>
              <a:rPr lang="en" sz="1200" baseline="0" dirty="0" smtClean="0">
                <a:solidFill>
                  <a:schemeClr val="dk1"/>
                </a:solidFill>
                <a:latin typeface="Calibri"/>
                <a:ea typeface="Calibri"/>
                <a:cs typeface="Calibri"/>
                <a:sym typeface="Calibri"/>
              </a:rPr>
              <a:t>Mental disorder that affects a person’s brain and behaviour</a:t>
            </a:r>
          </a:p>
          <a:p>
            <a:pPr marL="0" lvl="0" indent="0" algn="l" rtl="0">
              <a:lnSpc>
                <a:spcPct val="115000"/>
              </a:lnSpc>
              <a:spcBef>
                <a:spcPts val="0"/>
              </a:spcBef>
              <a:spcAft>
                <a:spcPts val="0"/>
              </a:spcAft>
              <a:buClr>
                <a:schemeClr val="dk1"/>
              </a:buClr>
              <a:buSzPts val="1100"/>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25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A </a:t>
            </a:r>
            <a:r>
              <a:rPr lang="en" sz="1200" dirty="0">
                <a:solidFill>
                  <a:schemeClr val="dk1"/>
                </a:solidFill>
                <a:latin typeface="Calibri"/>
                <a:ea typeface="Calibri"/>
                <a:cs typeface="Calibri"/>
                <a:sym typeface="Calibri"/>
              </a:rPr>
              <a:t>drug can enter the body by being ingested, smoked, injected, inhaled or absorbed (e.g. under the tongue or through on the </a:t>
            </a:r>
            <a:r>
              <a:rPr lang="en" sz="1200" dirty="0" smtClean="0">
                <a:solidFill>
                  <a:schemeClr val="dk1"/>
                </a:solidFill>
                <a:latin typeface="Calibri"/>
                <a:ea typeface="Calibri"/>
                <a:cs typeface="Calibri"/>
                <a:sym typeface="Calibri"/>
              </a:rPr>
              <a:t>skin).</a:t>
            </a:r>
            <a:r>
              <a:rPr lang="en" sz="1200" baseline="0" dirty="0" smtClean="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endParaRPr lang="en" sz="1200" baseline="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When </a:t>
            </a:r>
            <a:r>
              <a:rPr lang="en" sz="1200" dirty="0">
                <a:solidFill>
                  <a:schemeClr val="dk1"/>
                </a:solidFill>
                <a:latin typeface="Calibri"/>
                <a:ea typeface="Calibri"/>
                <a:cs typeface="Calibri"/>
                <a:sym typeface="Calibri"/>
              </a:rPr>
              <a:t>discussing the subject of substance misuse, the focus is on the use of drugs… </a:t>
            </a:r>
            <a:endParaRPr lang="en" sz="1200" b="1"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CA" b="0" i="1" baseline="0" dirty="0" smtClean="0"/>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Canada. Department of Justice Canada. Controlled Drugs and Substances Act. Ottawa, ON:</a:t>
            </a:r>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Department of Justice, 1996. Available online at &lt;http://laws.justice.gc.ca/en/C-38.8/&gt;.</a:t>
            </a:r>
            <a:endParaRPr lang="en-CA"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US" b="0" dirty="0" smtClean="0"/>
              <a:t>Definitions from https://www.edu.gov.mb.ca/k12/cur/physhlth/frame_found_gr11/rm/module_e_lesson_1.pdf </a:t>
            </a:r>
          </a:p>
          <a:p>
            <a:pPr marL="0" lvl="0" indent="0" algn="l" rtl="0">
              <a:spcBef>
                <a:spcPts val="0"/>
              </a:spcBef>
              <a:spcAft>
                <a:spcPts val="0"/>
              </a:spcAft>
              <a:buNone/>
            </a:pPr>
            <a:endParaRPr lang="en-US"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smtClean="0">
                <a:solidFill>
                  <a:schemeClr val="tx1"/>
                </a:solidFill>
                <a:effectLst/>
                <a:latin typeface="Arial"/>
                <a:cs typeface="Arial"/>
                <a:sym typeface="Arial"/>
              </a:rPr>
              <a:t>For different types of drugs, check out</a:t>
            </a:r>
            <a:r>
              <a:rPr lang="en-US" sz="1100" b="0" i="0" u="none" strike="noStrike" kern="1200" cap="none" baseline="0" dirty="0" smtClean="0">
                <a:solidFill>
                  <a:schemeClr val="tx1"/>
                </a:solidFill>
                <a:effectLst/>
                <a:latin typeface="Arial"/>
                <a:cs typeface="Arial"/>
                <a:sym typeface="Arial"/>
              </a:rPr>
              <a:t> </a:t>
            </a:r>
            <a:r>
              <a:rPr lang="en-US" sz="1100" b="0" i="0" u="none" strike="noStrike" kern="1200" cap="none" baseline="0" dirty="0" smtClean="0">
                <a:solidFill>
                  <a:schemeClr val="tx1"/>
                </a:solidFill>
                <a:effectLst/>
                <a:latin typeface="Arial"/>
                <a:cs typeface="Arial"/>
                <a:sym typeface="Wingdings" panose="05000000000000000000" pitchFamily="2" charset="2"/>
              </a:rPr>
              <a:t> Alcohol and Drug Foundation (</a:t>
            </a:r>
            <a:r>
              <a:rPr lang="en-US" sz="1100" b="0" i="0" u="none" strike="noStrike" kern="1200" cap="none" baseline="0" dirty="0" err="1" smtClean="0">
                <a:solidFill>
                  <a:schemeClr val="tx1"/>
                </a:solidFill>
                <a:effectLst/>
                <a:latin typeface="Arial"/>
                <a:cs typeface="Arial"/>
                <a:sym typeface="Wingdings" panose="05000000000000000000" pitchFamily="2" charset="2"/>
              </a:rPr>
              <a:t>ADF</a:t>
            </a:r>
            <a:r>
              <a:rPr lang="en-US" sz="1100" b="0" i="0" u="none" strike="noStrike" kern="1200" cap="none" baseline="0" dirty="0" smtClean="0">
                <a:solidFill>
                  <a:schemeClr val="tx1"/>
                </a:solidFill>
                <a:effectLst/>
                <a:latin typeface="Arial"/>
                <a:cs typeface="Arial"/>
                <a:sym typeface="Wingdings" panose="05000000000000000000" pitchFamily="2" charset="2"/>
              </a:rPr>
              <a:t>) https://adf.org.au/drug-facts/ </a:t>
            </a:r>
            <a:endParaRPr lang="en-US" b="0" dirty="0" smtClean="0"/>
          </a:p>
          <a:p>
            <a:pPr marL="0" lvl="0" indent="0" algn="l" rtl="0">
              <a:spcBef>
                <a:spcPts val="0"/>
              </a:spcBef>
              <a:spcAft>
                <a:spcPts val="0"/>
              </a:spcAft>
              <a:buNone/>
            </a:pPr>
            <a:endParaRPr lang="en-US" b="0" i="1" baseline="0" dirty="0" smtClean="0"/>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rgbClr val="000000"/>
                </a:solidFill>
                <a:latin typeface="Arial"/>
                <a:ea typeface="Calibri"/>
                <a:cs typeface="Calibri"/>
                <a:sym typeface="Calibri"/>
              </a:rPr>
              <a:t>Image</a:t>
            </a:r>
            <a:r>
              <a:rPr lang="en-US" sz="1100" b="1" i="0" u="none" strike="noStrike" cap="none" baseline="0" dirty="0" smtClean="0">
                <a:solidFill>
                  <a:srgbClr val="000000"/>
                </a:solidFill>
                <a:latin typeface="Arial"/>
                <a:ea typeface="Calibri"/>
                <a:cs typeface="Calibri"/>
                <a:sym typeface="Calibri"/>
              </a:rPr>
              <a:t> from </a:t>
            </a:r>
            <a:r>
              <a:rPr lang="en-US" sz="1100" b="1" i="0" u="none" strike="noStrike" cap="none" baseline="0" dirty="0" err="1" smtClean="0">
                <a:solidFill>
                  <a:srgbClr val="000000"/>
                </a:solidFill>
                <a:latin typeface="Arial"/>
                <a:ea typeface="Calibri"/>
                <a:cs typeface="Calibri"/>
                <a:sym typeface="Calibri"/>
              </a:rPr>
              <a:t>Canva</a:t>
            </a:r>
            <a:endParaRPr lang="en-US" sz="1100" b="1" i="0" u="none" strike="noStrike" cap="none" dirty="0" smtClean="0">
              <a:solidFill>
                <a:srgbClr val="000000"/>
              </a:solidFill>
              <a:latin typeface="Arial"/>
              <a:ea typeface="Calibri"/>
              <a:cs typeface="Calibri"/>
              <a:sym typeface="Calibri"/>
            </a:endParaRPr>
          </a:p>
          <a:p>
            <a:pPr marL="0" lvl="0" indent="0" algn="l" rtl="0">
              <a:spcBef>
                <a:spcPts val="0"/>
              </a:spcBef>
              <a:spcAft>
                <a:spcPts val="0"/>
              </a:spcAft>
              <a:buClr>
                <a:schemeClr val="dk1"/>
              </a:buClr>
              <a:buSzPts val="1200"/>
              <a:buFont typeface="Arial"/>
              <a:buNone/>
            </a:pPr>
            <a:endParaRPr dirty="0"/>
          </a:p>
        </p:txBody>
      </p:sp>
    </p:spTree>
    <p:extLst>
      <p:ext uri="{BB962C8B-B14F-4D97-AF65-F5344CB8AC3E}">
        <p14:creationId xmlns:p14="http://schemas.microsoft.com/office/powerpoint/2010/main" val="315490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rgbClr val="000000"/>
                </a:solidFill>
                <a:latin typeface="Arial"/>
                <a:ea typeface="Calibri"/>
                <a:cs typeface="Calibri"/>
                <a:sym typeface="Calibri"/>
              </a:rPr>
              <a:t>Legal drugs </a:t>
            </a:r>
            <a:r>
              <a:rPr lang="en-US" sz="1100" b="0" i="0" u="none" strike="noStrike" cap="none" dirty="0" smtClean="0">
                <a:solidFill>
                  <a:srgbClr val="000000"/>
                </a:solidFill>
                <a:latin typeface="Arial"/>
                <a:ea typeface="Calibri"/>
                <a:cs typeface="Calibri"/>
                <a:sym typeface="Calibri"/>
              </a:rPr>
              <a:t>can be prescribed by doctors or health care providers and are sold in stores. </a:t>
            </a:r>
            <a:r>
              <a:rPr lang="en-CA" b="0" baseline="0" dirty="0" smtClean="0"/>
              <a:t>Are known as over-the-counter (OTC) and prescription (Rx) drugs. This can include alcohol, nicotine, and caffeine, which are all legal drugs. </a:t>
            </a:r>
            <a:endParaRPr lang="en-CA" b="1" dirty="0" smtClean="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rgbClr val="000000"/>
                </a:solidFill>
                <a:latin typeface="Arial"/>
                <a:ea typeface="Calibri"/>
                <a:cs typeface="Calibri"/>
                <a:sym typeface="Calibri"/>
              </a:rPr>
              <a:t>Illegal drugs </a:t>
            </a:r>
            <a:r>
              <a:rPr lang="en-US" sz="1100" b="0" i="0" u="none" strike="noStrike" cap="none" dirty="0" smtClean="0">
                <a:solidFill>
                  <a:srgbClr val="000000"/>
                </a:solidFill>
                <a:latin typeface="Arial"/>
                <a:ea typeface="Calibri"/>
                <a:cs typeface="Calibri"/>
                <a:sym typeface="Calibri"/>
              </a:rPr>
              <a:t>refer to drugs that are </a:t>
            </a:r>
            <a:r>
              <a:rPr lang="en-US" sz="1100" b="1" i="0" u="none" strike="noStrike" cap="none" dirty="0" smtClean="0">
                <a:solidFill>
                  <a:srgbClr val="000000"/>
                </a:solidFill>
                <a:latin typeface="Arial"/>
                <a:ea typeface="Calibri"/>
                <a:cs typeface="Calibri"/>
                <a:sym typeface="Calibri"/>
              </a:rPr>
              <a:t>not</a:t>
            </a:r>
            <a:r>
              <a:rPr lang="en-US" sz="1100" b="0" i="0" u="none" strike="noStrike" cap="none" dirty="0" smtClean="0">
                <a:solidFill>
                  <a:srgbClr val="000000"/>
                </a:solidFill>
                <a:latin typeface="Arial"/>
                <a:ea typeface="Calibri"/>
                <a:cs typeface="Calibri"/>
                <a:sym typeface="Calibri"/>
              </a:rPr>
              <a:t> prescribed by a licensed medical professional, such as a doctor. </a:t>
            </a:r>
            <a:r>
              <a:rPr lang="en-CA" b="0" dirty="0" smtClean="0"/>
              <a:t>The use of these drugs</a:t>
            </a:r>
            <a:r>
              <a:rPr lang="en-CA" b="0" baseline="0" dirty="0" smtClean="0"/>
              <a:t> is considered illegal under the </a:t>
            </a:r>
            <a:r>
              <a:rPr lang="en-CA" b="0" i="1" baseline="0" dirty="0" smtClean="0"/>
              <a:t>Controlled Drugs and Substances Act (Department of Justice Canada). </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Canada. Department of Justice Canada. Controlled Drugs and Substances Act. Ottawa, ON:</a:t>
            </a:r>
          </a:p>
          <a:p>
            <a:pPr marL="0" lvl="0" indent="0" algn="l" rtl="0">
              <a:spcBef>
                <a:spcPts val="0"/>
              </a:spcBef>
              <a:spcAft>
                <a:spcPts val="0"/>
              </a:spcAft>
              <a:buNone/>
            </a:pPr>
            <a:r>
              <a:rPr lang="en-US" sz="1100" b="0" i="0" u="none" strike="noStrike" kern="1200" cap="none" baseline="0" dirty="0" smtClean="0">
                <a:solidFill>
                  <a:schemeClr val="tx1"/>
                </a:solidFill>
                <a:latin typeface="Arial"/>
                <a:ea typeface="Arial"/>
                <a:cs typeface="Arial"/>
                <a:sym typeface="Arial"/>
              </a:rPr>
              <a:t>Department of Justice, 1996. Available online at &lt;http://laws.justice.gc.ca/en/C-38.8/&gt;.</a:t>
            </a:r>
            <a:endParaRPr lang="en-CA"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US" b="0" dirty="0" smtClean="0"/>
              <a:t>Definitions from https://www.edu.gov.mb.ca/k12/cur/physhlth/frame_found_gr11/rm/module_e_lesson_1.pdf </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b="1" dirty="0" smtClean="0"/>
              <a:t>Image from Canva</a:t>
            </a:r>
            <a:endParaRPr b="1" dirty="0"/>
          </a:p>
        </p:txBody>
      </p:sp>
    </p:spTree>
    <p:extLst>
      <p:ext uri="{BB962C8B-B14F-4D97-AF65-F5344CB8AC3E}">
        <p14:creationId xmlns:p14="http://schemas.microsoft.com/office/powerpoint/2010/main" val="298644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smtClean="0">
                <a:solidFill>
                  <a:schemeClr val="dk1"/>
                </a:solidFill>
                <a:latin typeface="Calibri"/>
                <a:ea typeface="Calibri"/>
                <a:cs typeface="Calibri"/>
                <a:sym typeface="Calibri"/>
              </a:rPr>
              <a:t>Examples: Pain Killers, ADHD Medication, Sleeping</a:t>
            </a:r>
            <a:r>
              <a:rPr lang="en" sz="1200" b="1" baseline="0" dirty="0" smtClean="0">
                <a:solidFill>
                  <a:schemeClr val="dk1"/>
                </a:solidFill>
                <a:latin typeface="Calibri"/>
                <a:ea typeface="Calibri"/>
                <a:cs typeface="Calibri"/>
                <a:sym typeface="Calibri"/>
              </a:rPr>
              <a:t> Pills</a:t>
            </a:r>
            <a:endParaRPr lang="en" sz="1200" b="1"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non-medical use of prescription drugs is taking other people’s prescription medication to get </a:t>
            </a:r>
            <a:r>
              <a:rPr lang="en" sz="1200" dirty="0" smtClean="0">
                <a:solidFill>
                  <a:schemeClr val="dk1"/>
                </a:solidFill>
                <a:latin typeface="Calibri"/>
                <a:ea typeface="Calibri"/>
                <a:cs typeface="Calibri"/>
                <a:sym typeface="Calibri"/>
              </a:rPr>
              <a:t>high. This is done</a:t>
            </a:r>
            <a:r>
              <a:rPr lang="en" sz="1200" baseline="0" dirty="0" smtClean="0">
                <a:solidFill>
                  <a:schemeClr val="dk1"/>
                </a:solidFill>
                <a:latin typeface="Calibri"/>
                <a:ea typeface="Calibri"/>
                <a:cs typeface="Calibri"/>
                <a:sym typeface="Calibri"/>
              </a:rPr>
              <a:t> without guidance from a doctor or pharmacist.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Drugs</a:t>
            </a:r>
            <a:r>
              <a:rPr lang="en" sz="1200" dirty="0">
                <a:solidFill>
                  <a:schemeClr val="dk1"/>
                </a:solidFill>
                <a:latin typeface="Calibri"/>
                <a:ea typeface="Calibri"/>
                <a:cs typeface="Calibri"/>
                <a:sym typeface="Calibri"/>
              </a:rPr>
              <a:t>, including prescription drugs, have unwanted and potentially dangerous side effects (eg. decreased breathing). </a:t>
            </a:r>
            <a:r>
              <a:rPr lang="en-US" sz="1200" b="0" i="0" u="none" strike="noStrike" kern="1200" cap="none" dirty="0" smtClean="0">
                <a:solidFill>
                  <a:schemeClr val="tx1"/>
                </a:solidFill>
                <a:effectLst/>
                <a:latin typeface="Arial"/>
                <a:ea typeface="Arial"/>
                <a:cs typeface="Arial"/>
                <a:sym typeface="Arial"/>
              </a:rPr>
              <a:t>Taking prescription drugs that are not prescribed to you can be just as dangerous as using illegal/illicit drugs.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Prescription painkillers (eg. Fentanyl, Percocet, OxyContin, Tylenol #3) are highly addictive.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290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5973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0441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0">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s0bqT_hxMwI" TargetMode="Externa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hyperlink" Target="http://www.youtube.com/watch?v=s0bqT_hxMw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8" name="Title 7"/>
          <p:cNvSpPr>
            <a:spLocks noGrp="1"/>
          </p:cNvSpPr>
          <p:nvPr>
            <p:ph type="ctrTitle"/>
          </p:nvPr>
        </p:nvSpPr>
        <p:spPr>
          <a:xfrm>
            <a:off x="309705" y="0"/>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latin typeface="+mj-lt"/>
            </a:endParaRPr>
          </a:p>
        </p:txBody>
      </p:sp>
      <p:pic>
        <p:nvPicPr>
          <p:cNvPr id="4" name="Google Shape;57;p13" descr="Orange and red circle with a line through it, over top of drups and a needle" title="Circle with a line through it"/>
          <p:cNvPicPr preferRelativeResize="0"/>
          <p:nvPr/>
        </p:nvPicPr>
        <p:blipFill>
          <a:blip r:embed="rId3">
            <a:alphaModFix/>
          </a:blip>
          <a:stretch>
            <a:fillRect/>
          </a:stretch>
        </p:blipFill>
        <p:spPr>
          <a:xfrm>
            <a:off x="3561652" y="1411853"/>
            <a:ext cx="2016706" cy="1981618"/>
          </a:xfrm>
          <a:prstGeom prst="rect">
            <a:avLst/>
          </a:prstGeom>
          <a:noFill/>
          <a:ln>
            <a:noFill/>
          </a:ln>
        </p:spPr>
      </p:pic>
      <p:sp>
        <p:nvSpPr>
          <p:cNvPr id="6" name="TextBox 5"/>
          <p:cNvSpPr txBox="1"/>
          <p:nvPr/>
        </p:nvSpPr>
        <p:spPr>
          <a:xfrm>
            <a:off x="2826580" y="3520471"/>
            <a:ext cx="3727302" cy="461665"/>
          </a:xfrm>
          <a:prstGeom prst="rect">
            <a:avLst/>
          </a:prstGeom>
          <a:noFill/>
        </p:spPr>
        <p:txBody>
          <a:bodyPr wrap="none" rtlCol="0">
            <a:spAutoFit/>
          </a:bodyPr>
          <a:lstStyle/>
          <a:p>
            <a:r>
              <a:rPr lang="en-CA" sz="2400" dirty="0">
                <a:latin typeface="+mn-lt"/>
                <a:ea typeface="Calibri"/>
                <a:cs typeface="Calibri"/>
                <a:sym typeface="Calibri"/>
              </a:rPr>
              <a:t>Substance Use – Grade 8</a:t>
            </a:r>
          </a:p>
        </p:txBody>
      </p:sp>
    </p:spTree>
    <p:extLst>
      <p:ext uri="{BB962C8B-B14F-4D97-AF65-F5344CB8AC3E}">
        <p14:creationId xmlns:p14="http://schemas.microsoft.com/office/powerpoint/2010/main" val="356701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itle 1"/>
          <p:cNvSpPr>
            <a:spLocks noGrp="1"/>
          </p:cNvSpPr>
          <p:nvPr>
            <p:ph type="title"/>
          </p:nvPr>
        </p:nvSpPr>
        <p:spPr>
          <a:xfrm>
            <a:off x="1282133" y="733964"/>
            <a:ext cx="4114201" cy="888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cs typeface="Calibri"/>
                <a:sym typeface="Calibri"/>
              </a:rPr>
              <a:t>Designer Drugs</a:t>
            </a:r>
            <a:endParaRPr lang="en-CA" b="1" dirty="0">
              <a:solidFill>
                <a:schemeClr val="tx1"/>
              </a:solidFill>
              <a:latin typeface="+mj-lt"/>
            </a:endParaRPr>
          </a:p>
        </p:txBody>
      </p:sp>
      <p:sp>
        <p:nvSpPr>
          <p:cNvPr id="5" name="TextBox 4"/>
          <p:cNvSpPr txBox="1"/>
          <p:nvPr/>
        </p:nvSpPr>
        <p:spPr>
          <a:xfrm>
            <a:off x="833586" y="1990243"/>
            <a:ext cx="5011294" cy="1323439"/>
          </a:xfrm>
          <a:prstGeom prst="rect">
            <a:avLst/>
          </a:prstGeom>
          <a:noFill/>
        </p:spPr>
        <p:txBody>
          <a:bodyPr wrap="square" rtlCol="0">
            <a:spAutoFit/>
          </a:bodyPr>
          <a:lstStyle/>
          <a:p>
            <a:pPr marL="361950" lvl="0" indent="-285750">
              <a:buSzPts val="2400"/>
              <a:buFont typeface="Arial" panose="020B0604020202020204" pitchFamily="34" charset="0"/>
              <a:buChar char="•"/>
            </a:pPr>
            <a:r>
              <a:rPr lang="en-US" sz="2000" dirty="0">
                <a:solidFill>
                  <a:schemeClr val="tx1"/>
                </a:solidFill>
                <a:latin typeface="+mn-lt"/>
                <a:ea typeface="Calibri"/>
                <a:cs typeface="Calibri"/>
                <a:sym typeface="Calibri"/>
              </a:rPr>
              <a:t>These are man-made illegal drugs that aren't </a:t>
            </a:r>
            <a:r>
              <a:rPr lang="en-US" sz="2000" dirty="0" smtClean="0">
                <a:solidFill>
                  <a:schemeClr val="tx1"/>
                </a:solidFill>
                <a:latin typeface="+mn-lt"/>
                <a:ea typeface="Calibri"/>
                <a:cs typeface="Calibri"/>
                <a:sym typeface="Calibri"/>
              </a:rPr>
              <a:t>regulated.</a:t>
            </a:r>
            <a:endParaRPr lang="en-US" sz="2000" dirty="0">
              <a:solidFill>
                <a:schemeClr val="tx1"/>
              </a:solidFill>
              <a:latin typeface="+mn-lt"/>
              <a:ea typeface="Calibri"/>
              <a:cs typeface="Calibri"/>
              <a:sym typeface="Calibri"/>
            </a:endParaRPr>
          </a:p>
          <a:p>
            <a:pPr marL="361950" lvl="0" indent="-285750">
              <a:buSzPts val="2400"/>
              <a:buFont typeface="Arial" panose="020B0604020202020204" pitchFamily="34" charset="0"/>
              <a:buChar char="•"/>
            </a:pPr>
            <a:r>
              <a:rPr lang="en-US" sz="2000" dirty="0">
                <a:solidFill>
                  <a:schemeClr val="tx1"/>
                </a:solidFill>
                <a:latin typeface="+mn-lt"/>
                <a:ea typeface="Calibri"/>
                <a:cs typeface="Calibri"/>
                <a:sym typeface="Calibri"/>
              </a:rPr>
              <a:t>You don’t know what is in it…</a:t>
            </a:r>
          </a:p>
          <a:p>
            <a:pPr marL="361950" lvl="0" indent="-285750">
              <a:buSzPts val="2400"/>
              <a:buFont typeface="Arial" panose="020B0604020202020204" pitchFamily="34" charset="0"/>
              <a:buChar char="•"/>
            </a:pPr>
            <a:r>
              <a:rPr lang="en-US" sz="2000" dirty="0" smtClean="0">
                <a:solidFill>
                  <a:schemeClr val="tx1"/>
                </a:solidFill>
                <a:latin typeface="+mn-lt"/>
                <a:ea typeface="Calibri"/>
                <a:cs typeface="Calibri"/>
                <a:sym typeface="Calibri"/>
              </a:rPr>
              <a:t>One example is </a:t>
            </a:r>
            <a:r>
              <a:rPr lang="en-US" sz="2000" b="1" dirty="0">
                <a:solidFill>
                  <a:schemeClr val="tx1"/>
                </a:solidFill>
                <a:latin typeface="+mn-lt"/>
                <a:ea typeface="Calibri"/>
                <a:cs typeface="Calibri"/>
                <a:sym typeface="Calibri"/>
              </a:rPr>
              <a:t>Date Rape Drug</a:t>
            </a:r>
            <a:r>
              <a:rPr lang="en-US" sz="2000" dirty="0">
                <a:solidFill>
                  <a:schemeClr val="tx1"/>
                </a:solidFill>
                <a:latin typeface="+mn-lt"/>
                <a:ea typeface="Calibri"/>
                <a:cs typeface="Calibri"/>
                <a:sym typeface="Calibri"/>
              </a:rPr>
              <a:t>.</a:t>
            </a:r>
          </a:p>
        </p:txBody>
      </p:sp>
      <p:pic>
        <p:nvPicPr>
          <p:cNvPr id="6" name="Picture 5" descr="prescription dr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421" y="1062613"/>
            <a:ext cx="2915892" cy="2915892"/>
          </a:xfrm>
          <a:prstGeom prst="rect">
            <a:avLst/>
          </a:prstGeom>
        </p:spPr>
      </p:pic>
    </p:spTree>
    <p:extLst>
      <p:ext uri="{BB962C8B-B14F-4D97-AF65-F5344CB8AC3E}">
        <p14:creationId xmlns:p14="http://schemas.microsoft.com/office/powerpoint/2010/main" val="408062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p:cNvSpPr>
            <a:spLocks noGrp="1"/>
          </p:cNvSpPr>
          <p:nvPr>
            <p:ph type="title"/>
          </p:nvPr>
        </p:nvSpPr>
        <p:spPr>
          <a:xfrm>
            <a:off x="2319347" y="596054"/>
            <a:ext cx="4606200" cy="9345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Stimulants</a:t>
            </a:r>
            <a:endParaRPr lang="en-CA" b="1" dirty="0">
              <a:solidFill>
                <a:schemeClr val="tx1"/>
              </a:solidFill>
              <a:latin typeface="+mj-lt"/>
            </a:endParaRPr>
          </a:p>
        </p:txBody>
      </p:sp>
      <p:pic>
        <p:nvPicPr>
          <p:cNvPr id="132" name="Google Shape;132;p23" descr="Red energy drink" title="Energy Drink"/>
          <p:cNvPicPr preferRelativeResize="0"/>
          <p:nvPr/>
        </p:nvPicPr>
        <p:blipFill>
          <a:blip r:embed="rId3">
            <a:alphaModFix/>
          </a:blip>
          <a:stretch>
            <a:fillRect/>
          </a:stretch>
        </p:blipFill>
        <p:spPr>
          <a:xfrm>
            <a:off x="363684" y="2166366"/>
            <a:ext cx="899377" cy="1623654"/>
          </a:xfrm>
          <a:prstGeom prst="rect">
            <a:avLst/>
          </a:prstGeom>
          <a:noFill/>
          <a:ln>
            <a:noFill/>
          </a:ln>
        </p:spPr>
      </p:pic>
      <p:sp>
        <p:nvSpPr>
          <p:cNvPr id="6" name="TextBox 5"/>
          <p:cNvSpPr txBox="1"/>
          <p:nvPr/>
        </p:nvSpPr>
        <p:spPr>
          <a:xfrm>
            <a:off x="1733416" y="1880971"/>
            <a:ext cx="5778062" cy="1631216"/>
          </a:xfrm>
          <a:prstGeom prst="rect">
            <a:avLst/>
          </a:prstGeom>
          <a:noFill/>
        </p:spPr>
        <p:txBody>
          <a:bodyPr wrap="square" rtlCol="0">
            <a:spAutoFit/>
          </a:bodyPr>
          <a:lstStyle/>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Speeds up the function of the central nervous system.</a:t>
            </a:r>
          </a:p>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Drug user is </a:t>
            </a:r>
            <a:r>
              <a:rPr lang="en-US" sz="2000" u="sng" dirty="0">
                <a:solidFill>
                  <a:schemeClr val="tx1"/>
                </a:solidFill>
                <a:latin typeface="+mn-lt"/>
                <a:ea typeface="Calibri"/>
                <a:cs typeface="Calibri"/>
                <a:sym typeface="Calibri"/>
              </a:rPr>
              <a:t>more</a:t>
            </a:r>
            <a:r>
              <a:rPr lang="en-US" sz="2000" dirty="0">
                <a:solidFill>
                  <a:schemeClr val="tx1"/>
                </a:solidFill>
                <a:latin typeface="+mn-lt"/>
                <a:ea typeface="Calibri"/>
                <a:cs typeface="Calibri"/>
                <a:sym typeface="Calibri"/>
              </a:rPr>
              <a:t> aware of their environment.</a:t>
            </a:r>
          </a:p>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Using these drugs may also cause changes in behaviour; restlessness, and dizziness.</a:t>
            </a:r>
          </a:p>
        </p:txBody>
      </p:sp>
      <p:pic>
        <p:nvPicPr>
          <p:cNvPr id="141" name="Google Shape;141;p23" descr="Orange and brown coffee cup with white lid" title="Coffee Cup"/>
          <p:cNvPicPr preferRelativeResize="0"/>
          <p:nvPr/>
        </p:nvPicPr>
        <p:blipFill rotWithShape="1">
          <a:blip r:embed="rId4">
            <a:alphaModFix/>
          </a:blip>
          <a:srcRect l="10885" t="5662" r="12621" b="10077"/>
          <a:stretch/>
        </p:blipFill>
        <p:spPr>
          <a:xfrm rot="-459242">
            <a:off x="7378770" y="1972506"/>
            <a:ext cx="1638581" cy="2011375"/>
          </a:xfrm>
          <a:prstGeom prst="rect">
            <a:avLst/>
          </a:prstGeom>
          <a:noFill/>
          <a:ln>
            <a:noFill/>
          </a:ln>
        </p:spPr>
      </p:pic>
    </p:spTree>
    <p:extLst>
      <p:ext uri="{BB962C8B-B14F-4D97-AF65-F5344CB8AC3E}">
        <p14:creationId xmlns:p14="http://schemas.microsoft.com/office/powerpoint/2010/main" val="2831644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p:cNvSpPr>
            <a:spLocks noGrp="1"/>
          </p:cNvSpPr>
          <p:nvPr>
            <p:ph type="title"/>
          </p:nvPr>
        </p:nvSpPr>
        <p:spPr>
          <a:xfrm>
            <a:off x="2319347" y="400669"/>
            <a:ext cx="4606200" cy="9345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Sedatives</a:t>
            </a:r>
            <a:endParaRPr lang="en-CA" b="1" dirty="0">
              <a:solidFill>
                <a:schemeClr val="tx1"/>
              </a:solidFill>
              <a:latin typeface="+mj-lt"/>
            </a:endParaRPr>
          </a:p>
        </p:txBody>
      </p:sp>
      <p:pic>
        <p:nvPicPr>
          <p:cNvPr id="3" name="Picture 2" descr="yellow bottle of sleeping pills"/>
          <p:cNvPicPr>
            <a:picLocks noChangeAspect="1"/>
          </p:cNvPicPr>
          <p:nvPr/>
        </p:nvPicPr>
        <p:blipFill rotWithShape="1">
          <a:blip r:embed="rId3">
            <a:extLst>
              <a:ext uri="{28A0092B-C50C-407E-A947-70E740481C1C}">
                <a14:useLocalDpi xmlns:a14="http://schemas.microsoft.com/office/drawing/2010/main" val="0"/>
              </a:ext>
            </a:extLst>
          </a:blip>
          <a:srcRect l="13901" t="6281" r="16742" b="7171"/>
          <a:stretch/>
        </p:blipFill>
        <p:spPr>
          <a:xfrm rot="21322048">
            <a:off x="609339" y="1932633"/>
            <a:ext cx="1347361" cy="1681341"/>
          </a:xfrm>
          <a:prstGeom prst="rect">
            <a:avLst/>
          </a:prstGeom>
        </p:spPr>
      </p:pic>
      <p:sp>
        <p:nvSpPr>
          <p:cNvPr id="6" name="TextBox 5"/>
          <p:cNvSpPr txBox="1"/>
          <p:nvPr/>
        </p:nvSpPr>
        <p:spPr>
          <a:xfrm>
            <a:off x="2319347" y="1880969"/>
            <a:ext cx="5800838" cy="1323439"/>
          </a:xfrm>
          <a:prstGeom prst="rect">
            <a:avLst/>
          </a:prstGeom>
          <a:noFill/>
        </p:spPr>
        <p:txBody>
          <a:bodyPr wrap="square" rtlCol="0">
            <a:spAutoFit/>
          </a:bodyPr>
          <a:lstStyle/>
          <a:p>
            <a:pPr marL="349250" lvl="0" indent="-285750">
              <a:buSzPts val="2600"/>
              <a:buFont typeface="Arial" panose="020B0604020202020204" pitchFamily="34" charset="0"/>
              <a:buChar char="•"/>
            </a:pPr>
            <a:r>
              <a:rPr lang="en-US" sz="2000" dirty="0" smtClean="0">
                <a:solidFill>
                  <a:schemeClr val="tx1"/>
                </a:solidFill>
                <a:latin typeface="+mn-lt"/>
                <a:ea typeface="Calibri"/>
                <a:cs typeface="Calibri"/>
                <a:sym typeface="Calibri"/>
              </a:rPr>
              <a:t>Slows down the body and brain function.</a:t>
            </a:r>
            <a:endParaRPr lang="en-US" sz="2000" dirty="0">
              <a:solidFill>
                <a:schemeClr val="tx1"/>
              </a:solidFill>
              <a:latin typeface="+mn-lt"/>
              <a:ea typeface="Calibri"/>
              <a:cs typeface="Calibri"/>
              <a:sym typeface="Calibri"/>
            </a:endParaRPr>
          </a:p>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Drug user is </a:t>
            </a:r>
            <a:r>
              <a:rPr lang="en-US" sz="2000" u="sng" dirty="0" smtClean="0">
                <a:solidFill>
                  <a:schemeClr val="tx1"/>
                </a:solidFill>
                <a:latin typeface="+mn-lt"/>
                <a:ea typeface="Calibri"/>
                <a:cs typeface="Calibri"/>
                <a:sym typeface="Calibri"/>
              </a:rPr>
              <a:t>less</a:t>
            </a:r>
            <a:r>
              <a:rPr lang="en-US" sz="2000" dirty="0" smtClean="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aware of their environment.</a:t>
            </a:r>
          </a:p>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Using these drugs may also cause </a:t>
            </a:r>
            <a:r>
              <a:rPr lang="en-US" sz="2000" dirty="0" smtClean="0">
                <a:solidFill>
                  <a:schemeClr val="tx1"/>
                </a:solidFill>
                <a:latin typeface="+mn-lt"/>
                <a:ea typeface="Calibri"/>
                <a:cs typeface="Calibri"/>
                <a:sym typeface="Calibri"/>
              </a:rPr>
              <a:t>drowsiness. </a:t>
            </a:r>
            <a:endParaRPr lang="en-US" sz="20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4097974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itle 1"/>
          <p:cNvSpPr>
            <a:spLocks noGrp="1"/>
          </p:cNvSpPr>
          <p:nvPr>
            <p:ph type="title"/>
          </p:nvPr>
        </p:nvSpPr>
        <p:spPr>
          <a:xfrm>
            <a:off x="1618140" y="693682"/>
            <a:ext cx="4585201" cy="882525"/>
          </a:xfrm>
        </p:spPr>
        <p:style>
          <a:lnRef idx="2">
            <a:schemeClr val="dk1"/>
          </a:lnRef>
          <a:fillRef idx="1">
            <a:schemeClr val="lt1"/>
          </a:fillRef>
          <a:effectRef idx="0">
            <a:schemeClr val="dk1"/>
          </a:effectRef>
          <a:fontRef idx="minor">
            <a:schemeClr val="dk1"/>
          </a:fontRef>
        </p:style>
        <p:txBody>
          <a:bodyPr anchor="ctr">
            <a:normAutofit/>
          </a:bodyPr>
          <a:lstStyle/>
          <a:p>
            <a:pPr lvl="0" algn="ctr">
              <a:lnSpc>
                <a:spcPct val="90000"/>
              </a:lnSpc>
            </a:pPr>
            <a:r>
              <a:rPr lang="en-CA" b="1" dirty="0" smtClean="0">
                <a:solidFill>
                  <a:schemeClr val="tx1"/>
                </a:solidFill>
                <a:latin typeface="+mj-lt"/>
                <a:ea typeface="Calibri"/>
                <a:cs typeface="Calibri"/>
                <a:sym typeface="Calibri"/>
              </a:rPr>
              <a:t>Hallucinogens</a:t>
            </a:r>
            <a:endParaRPr lang="en-CA" b="1" dirty="0">
              <a:solidFill>
                <a:schemeClr val="tx1"/>
              </a:solidFill>
              <a:latin typeface="+mj-lt"/>
              <a:ea typeface="Calibri"/>
              <a:cs typeface="Calibri"/>
              <a:sym typeface="Calibri"/>
            </a:endParaRPr>
          </a:p>
        </p:txBody>
      </p:sp>
      <p:sp>
        <p:nvSpPr>
          <p:cNvPr id="5" name="TextBox 4"/>
          <p:cNvSpPr txBox="1"/>
          <p:nvPr/>
        </p:nvSpPr>
        <p:spPr>
          <a:xfrm>
            <a:off x="786242" y="1875548"/>
            <a:ext cx="6248995" cy="1631216"/>
          </a:xfrm>
          <a:prstGeom prst="rect">
            <a:avLst/>
          </a:prstGeom>
          <a:noFill/>
        </p:spPr>
        <p:txBody>
          <a:bodyPr wrap="square" rtlCol="0">
            <a:spAutoFit/>
          </a:bodyPr>
          <a:lstStyle/>
          <a:p>
            <a:pPr marL="361950" lvl="0" indent="-285750">
              <a:buSzPts val="2400"/>
              <a:buFont typeface="Arial" panose="020B0604020202020204" pitchFamily="34" charset="0"/>
              <a:buChar char="•"/>
            </a:pPr>
            <a:r>
              <a:rPr lang="en-US" sz="2000" dirty="0">
                <a:solidFill>
                  <a:schemeClr val="tx1"/>
                </a:solidFill>
                <a:latin typeface="+mn-lt"/>
                <a:ea typeface="Calibri"/>
                <a:cs typeface="Calibri"/>
                <a:sym typeface="Calibri"/>
              </a:rPr>
              <a:t>These drugs disrupt a person’s ability to think and communicate clearly, or to even recognize reality.</a:t>
            </a:r>
          </a:p>
          <a:p>
            <a:pPr marL="361950" lvl="0" indent="-285750">
              <a:buSzPts val="2400"/>
              <a:buFont typeface="Arial" panose="020B0604020202020204" pitchFamily="34" charset="0"/>
              <a:buChar char="•"/>
            </a:pPr>
            <a:r>
              <a:rPr lang="en-US" sz="2000" dirty="0">
                <a:solidFill>
                  <a:schemeClr val="tx1"/>
                </a:solidFill>
                <a:latin typeface="+mn-lt"/>
                <a:ea typeface="Calibri"/>
                <a:cs typeface="Calibri"/>
                <a:sym typeface="Calibri"/>
              </a:rPr>
              <a:t>Side effects include distorted awareness and perception.</a:t>
            </a:r>
          </a:p>
          <a:p>
            <a:pPr marL="819150" lvl="1" indent="-285750">
              <a:buSzPts val="2400"/>
              <a:buFont typeface="Arial" panose="020B0604020202020204" pitchFamily="34" charset="0"/>
              <a:buChar char="•"/>
            </a:pPr>
            <a:r>
              <a:rPr lang="en-US" sz="2000" dirty="0">
                <a:solidFill>
                  <a:schemeClr val="tx1"/>
                </a:solidFill>
                <a:latin typeface="+mn-lt"/>
                <a:ea typeface="Calibri"/>
                <a:cs typeface="Calibri"/>
                <a:sym typeface="Calibri"/>
              </a:rPr>
              <a:t>This can result in dangerous behaviour.</a:t>
            </a:r>
          </a:p>
        </p:txBody>
      </p:sp>
      <p:pic>
        <p:nvPicPr>
          <p:cNvPr id="153" name="Google Shape;153;p24" descr="Magic mushroom with red mushroom top and blue stem" title="Mushroom"/>
          <p:cNvPicPr preferRelativeResize="0"/>
          <p:nvPr/>
        </p:nvPicPr>
        <p:blipFill>
          <a:blip r:embed="rId3">
            <a:alphaModFix/>
          </a:blip>
          <a:stretch>
            <a:fillRect/>
          </a:stretch>
        </p:blipFill>
        <p:spPr>
          <a:xfrm flipH="1">
            <a:off x="6837726" y="1721929"/>
            <a:ext cx="2195950" cy="2195950"/>
          </a:xfrm>
          <a:prstGeom prst="rect">
            <a:avLst/>
          </a:prstGeom>
          <a:noFill/>
          <a:ln>
            <a:noFill/>
          </a:ln>
        </p:spPr>
      </p:pic>
    </p:spTree>
    <p:extLst>
      <p:ext uri="{BB962C8B-B14F-4D97-AF65-F5344CB8AC3E}">
        <p14:creationId xmlns:p14="http://schemas.microsoft.com/office/powerpoint/2010/main" val="3911276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itle 1"/>
          <p:cNvSpPr>
            <a:spLocks noGrp="1"/>
          </p:cNvSpPr>
          <p:nvPr>
            <p:ph type="title"/>
          </p:nvPr>
        </p:nvSpPr>
        <p:spPr>
          <a:xfrm>
            <a:off x="2517423" y="479571"/>
            <a:ext cx="55206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 b="1" dirty="0" smtClean="0">
                <a:solidFill>
                  <a:schemeClr val="tx1"/>
                </a:solidFill>
                <a:latin typeface="+mj-lt"/>
                <a:ea typeface="Calibri"/>
                <a:cs typeface="Calibri"/>
                <a:sym typeface="Calibri"/>
              </a:rPr>
              <a:t>Depressants</a:t>
            </a:r>
            <a:endParaRPr lang="en-CA" b="1" dirty="0">
              <a:solidFill>
                <a:schemeClr val="tx1"/>
              </a:solidFill>
              <a:latin typeface="+mj-lt"/>
            </a:endParaRPr>
          </a:p>
        </p:txBody>
      </p:sp>
      <p:pic>
        <p:nvPicPr>
          <p:cNvPr id="188" name="Google Shape;188;p27" descr="pill with the letters &quot;zzz&quot; on it" title="Pill"/>
          <p:cNvPicPr preferRelativeResize="0"/>
          <p:nvPr/>
        </p:nvPicPr>
        <p:blipFill>
          <a:blip r:embed="rId3">
            <a:alphaModFix/>
          </a:blip>
          <a:stretch>
            <a:fillRect/>
          </a:stretch>
        </p:blipFill>
        <p:spPr>
          <a:xfrm>
            <a:off x="754460" y="1945662"/>
            <a:ext cx="1230093" cy="1187047"/>
          </a:xfrm>
          <a:prstGeom prst="rect">
            <a:avLst/>
          </a:prstGeom>
          <a:noFill/>
          <a:ln>
            <a:noFill/>
          </a:ln>
        </p:spPr>
      </p:pic>
      <p:sp>
        <p:nvSpPr>
          <p:cNvPr id="5" name="TextBox 4"/>
          <p:cNvSpPr txBox="1"/>
          <p:nvPr/>
        </p:nvSpPr>
        <p:spPr>
          <a:xfrm>
            <a:off x="2517423" y="1723577"/>
            <a:ext cx="5712177" cy="1631216"/>
          </a:xfrm>
          <a:prstGeom prst="rect">
            <a:avLst/>
          </a:prstGeom>
          <a:noFill/>
        </p:spPr>
        <p:txBody>
          <a:bodyPr wrap="square" rtlCol="0">
            <a:spAutoFit/>
          </a:bodyPr>
          <a:lstStyle/>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Depressants slow down the functions of the central nervous system.</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Drug user is less aware of their environment.</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These types of drugs have a relaxing effect, can slow brain function and physical function.</a:t>
            </a:r>
          </a:p>
        </p:txBody>
      </p:sp>
    </p:spTree>
    <p:extLst>
      <p:ext uri="{BB962C8B-B14F-4D97-AF65-F5344CB8AC3E}">
        <p14:creationId xmlns:p14="http://schemas.microsoft.com/office/powerpoint/2010/main" val="212452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itle 1"/>
          <p:cNvSpPr>
            <a:spLocks noGrp="1"/>
          </p:cNvSpPr>
          <p:nvPr>
            <p:ph type="title"/>
          </p:nvPr>
        </p:nvSpPr>
        <p:spPr>
          <a:xfrm>
            <a:off x="1657350" y="465455"/>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Alcohol</a:t>
            </a:r>
            <a:endParaRPr lang="en-CA" b="1" dirty="0">
              <a:solidFill>
                <a:schemeClr val="tx1"/>
              </a:solidFill>
              <a:latin typeface="+mj-lt"/>
            </a:endParaRPr>
          </a:p>
        </p:txBody>
      </p:sp>
      <p:sp>
        <p:nvSpPr>
          <p:cNvPr id="5" name="TextBox 4"/>
          <p:cNvSpPr txBox="1"/>
          <p:nvPr/>
        </p:nvSpPr>
        <p:spPr>
          <a:xfrm>
            <a:off x="849140" y="1701239"/>
            <a:ext cx="5344510"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smtClean="0">
                <a:solidFill>
                  <a:schemeClr val="tx1"/>
                </a:solidFill>
                <a:latin typeface="+mn-lt"/>
                <a:ea typeface="Calibri"/>
                <a:cs typeface="Calibri"/>
                <a:sym typeface="Calibri"/>
              </a:rPr>
              <a:t>Alcohol is a depressant.</a:t>
            </a:r>
          </a:p>
          <a:p>
            <a:pPr marL="406400" lvl="0" indent="-342900">
              <a:buSzPts val="2600"/>
              <a:buFont typeface="Arial" panose="020B0604020202020204" pitchFamily="34" charset="0"/>
              <a:buChar char="•"/>
            </a:pPr>
            <a:r>
              <a:rPr lang="en-US" sz="2000" dirty="0" smtClean="0">
                <a:solidFill>
                  <a:schemeClr val="tx1"/>
                </a:solidFill>
                <a:latin typeface="+mn-lt"/>
                <a:ea typeface="Calibri"/>
                <a:cs typeface="Calibri"/>
                <a:sym typeface="Calibri"/>
              </a:rPr>
              <a:t>Enters </a:t>
            </a:r>
            <a:r>
              <a:rPr lang="en-US" sz="2000" dirty="0">
                <a:solidFill>
                  <a:schemeClr val="tx1"/>
                </a:solidFill>
                <a:latin typeface="+mn-lt"/>
                <a:ea typeface="Calibri"/>
                <a:cs typeface="Calibri"/>
                <a:sym typeface="Calibri"/>
              </a:rPr>
              <a:t>the bloodstream and affects brain function.</a:t>
            </a:r>
          </a:p>
          <a:p>
            <a:pPr marL="406400" lvl="0" indent="-342900">
              <a:buSzPts val="2600"/>
              <a:buFont typeface="Arial" panose="020B0604020202020204" pitchFamily="34" charset="0"/>
              <a:buChar char="•"/>
            </a:pPr>
            <a:r>
              <a:rPr lang="en-US" sz="2000" dirty="0">
                <a:solidFill>
                  <a:schemeClr val="tx1"/>
                </a:solidFill>
                <a:latin typeface="+mn-lt"/>
                <a:ea typeface="Calibri"/>
                <a:cs typeface="Calibri"/>
                <a:sym typeface="Calibri"/>
              </a:rPr>
              <a:t>Decreases coordination, blurs vision and slows reaction time.</a:t>
            </a:r>
          </a:p>
          <a:p>
            <a:pPr marL="406400" lvl="0" indent="-342900">
              <a:buSzPts val="2600"/>
              <a:buFont typeface="Arial" panose="020B0604020202020204" pitchFamily="34" charset="0"/>
              <a:buChar char="•"/>
            </a:pPr>
            <a:r>
              <a:rPr lang="en-US" sz="2000" dirty="0">
                <a:solidFill>
                  <a:schemeClr val="tx1"/>
                </a:solidFill>
                <a:latin typeface="+mn-lt"/>
                <a:ea typeface="Calibri"/>
                <a:cs typeface="Calibri"/>
                <a:sym typeface="Calibri"/>
              </a:rPr>
              <a:t>Alcohol can be addictive for some individuals.</a:t>
            </a:r>
          </a:p>
        </p:txBody>
      </p:sp>
      <p:pic>
        <p:nvPicPr>
          <p:cNvPr id="197" name="Google Shape;197;p28" descr="Drink on the rocks, beer can, wine, bottle of alcohol, beer in a glass, martini, beer in a mug, and beer in a bottle (10 total)" title="Various Alcoholic Beverages"/>
          <p:cNvPicPr preferRelativeResize="0"/>
          <p:nvPr/>
        </p:nvPicPr>
        <p:blipFill>
          <a:blip r:embed="rId3">
            <a:alphaModFix/>
          </a:blip>
          <a:stretch>
            <a:fillRect/>
          </a:stretch>
        </p:blipFill>
        <p:spPr>
          <a:xfrm>
            <a:off x="6193650" y="1470869"/>
            <a:ext cx="2586000" cy="2586000"/>
          </a:xfrm>
          <a:prstGeom prst="rect">
            <a:avLst/>
          </a:prstGeom>
          <a:noFill/>
          <a:ln>
            <a:noFill/>
          </a:ln>
        </p:spPr>
      </p:pic>
    </p:spTree>
    <p:extLst>
      <p:ext uri="{BB962C8B-B14F-4D97-AF65-F5344CB8AC3E}">
        <p14:creationId xmlns:p14="http://schemas.microsoft.com/office/powerpoint/2010/main" val="3898279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a:xfrm>
            <a:off x="1657350" y="360693"/>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cs typeface="Calibri" panose="020F0502020204030204" pitchFamily="34" charset="0"/>
              </a:rPr>
              <a:t>Tobacco</a:t>
            </a:r>
            <a:endParaRPr lang="en-CA" b="1" dirty="0">
              <a:solidFill>
                <a:schemeClr val="tx1"/>
              </a:solidFill>
              <a:latin typeface="+mj-lt"/>
              <a:cs typeface="Calibri" panose="020F0502020204030204" pitchFamily="34" charset="0"/>
            </a:endParaRPr>
          </a:p>
        </p:txBody>
      </p:sp>
      <p:pic>
        <p:nvPicPr>
          <p:cNvPr id="7" name="Picture 6" descr="Teenager smoking a cigarette" title="Bad Habi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7" y="1826725"/>
            <a:ext cx="3058194" cy="1721763"/>
          </a:xfrm>
          <a:prstGeom prst="rect">
            <a:avLst/>
          </a:prstGeom>
        </p:spPr>
      </p:pic>
      <p:sp>
        <p:nvSpPr>
          <p:cNvPr id="5" name="TextBox 4"/>
          <p:cNvSpPr txBox="1"/>
          <p:nvPr/>
        </p:nvSpPr>
        <p:spPr>
          <a:xfrm>
            <a:off x="3384331" y="1435981"/>
            <a:ext cx="5507421" cy="2503249"/>
          </a:xfrm>
          <a:prstGeom prst="rect">
            <a:avLst/>
          </a:prstGeom>
          <a:noFill/>
        </p:spPr>
        <p:txBody>
          <a:bodyPr wrap="square" rtlCol="0">
            <a:spAutoFit/>
          </a:bodyPr>
          <a:lstStyle/>
          <a:p>
            <a:pPr marL="349250" lvl="0" indent="-285750">
              <a:spcBef>
                <a:spcPts val="1000"/>
              </a:spcBef>
              <a:buSzPts val="2600"/>
              <a:buFont typeface="Arial" panose="020B0604020202020204" pitchFamily="34" charset="0"/>
              <a:buChar char="•"/>
            </a:pPr>
            <a:r>
              <a:rPr lang="en-CA" sz="2000" dirty="0" smtClean="0">
                <a:solidFill>
                  <a:schemeClr val="tx1"/>
                </a:solidFill>
                <a:latin typeface="+mn-lt"/>
                <a:ea typeface="Calibri"/>
                <a:cs typeface="Calibri"/>
                <a:sym typeface="Calibri"/>
              </a:rPr>
              <a:t>Tobacco products are often smoked in the form of cigarettes/cigars or in vaping devices. </a:t>
            </a:r>
          </a:p>
          <a:p>
            <a:pPr marL="349250" lvl="0" indent="-285750">
              <a:spcBef>
                <a:spcPts val="1000"/>
              </a:spcBef>
              <a:buSzPts val="2600"/>
              <a:buFont typeface="Arial" panose="020B0604020202020204" pitchFamily="34" charset="0"/>
              <a:buChar char="•"/>
            </a:pPr>
            <a:r>
              <a:rPr lang="en-CA" sz="2000" dirty="0" smtClean="0">
                <a:solidFill>
                  <a:schemeClr val="tx1"/>
                </a:solidFill>
                <a:latin typeface="+mn-lt"/>
                <a:ea typeface="Calibri"/>
                <a:cs typeface="Calibri"/>
                <a:sym typeface="Calibri"/>
              </a:rPr>
              <a:t>There are smokeless products like chewing tobacco. </a:t>
            </a:r>
          </a:p>
          <a:p>
            <a:pPr marL="349250" lvl="0" indent="-285750">
              <a:spcBef>
                <a:spcPts val="1000"/>
              </a:spcBef>
              <a:buSzPts val="2600"/>
              <a:buFont typeface="Arial" panose="020B0604020202020204" pitchFamily="34" charset="0"/>
              <a:buChar char="•"/>
            </a:pPr>
            <a:r>
              <a:rPr lang="en-CA" sz="2000" dirty="0" smtClean="0">
                <a:solidFill>
                  <a:schemeClr val="tx1"/>
                </a:solidFill>
                <a:latin typeface="+mn-lt"/>
                <a:ea typeface="Calibri"/>
                <a:cs typeface="Calibri"/>
                <a:sym typeface="Calibri"/>
              </a:rPr>
              <a:t>Tobacco products always contain nicotine, which is an addictive drug. </a:t>
            </a:r>
            <a:endParaRPr lang="en" sz="20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868785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itle 1"/>
          <p:cNvSpPr>
            <a:spLocks noGrp="1"/>
          </p:cNvSpPr>
          <p:nvPr>
            <p:ph type="title"/>
          </p:nvPr>
        </p:nvSpPr>
        <p:spPr>
          <a:xfrm>
            <a:off x="2412560" y="234411"/>
            <a:ext cx="41142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rgbClr val="262626"/>
                </a:solidFill>
                <a:latin typeface="+mj-lt"/>
                <a:ea typeface="Calibri"/>
                <a:cs typeface="Calibri"/>
                <a:sym typeface="Calibri"/>
              </a:rPr>
              <a:t>Vaping</a:t>
            </a:r>
            <a:endParaRPr lang="en-CA" dirty="0">
              <a:latin typeface="+mj-lt"/>
            </a:endParaRPr>
          </a:p>
        </p:txBody>
      </p:sp>
      <p:pic>
        <p:nvPicPr>
          <p:cNvPr id="5" name="Picture 4" descr="vape pen"/>
          <p:cNvPicPr>
            <a:picLocks noChangeAspect="1"/>
          </p:cNvPicPr>
          <p:nvPr/>
        </p:nvPicPr>
        <p:blipFill rotWithShape="1">
          <a:blip r:embed="rId3">
            <a:extLst>
              <a:ext uri="{28A0092B-C50C-407E-A947-70E740481C1C}">
                <a14:useLocalDpi xmlns:a14="http://schemas.microsoft.com/office/drawing/2010/main" val="0"/>
              </a:ext>
            </a:extLst>
          </a:blip>
          <a:srcRect l="37390" t="6821" r="36172" b="5517"/>
          <a:stretch/>
        </p:blipFill>
        <p:spPr>
          <a:xfrm>
            <a:off x="739848" y="1359936"/>
            <a:ext cx="755373" cy="2504661"/>
          </a:xfrm>
          <a:prstGeom prst="rect">
            <a:avLst/>
          </a:prstGeom>
        </p:spPr>
      </p:pic>
      <p:sp>
        <p:nvSpPr>
          <p:cNvPr id="6" name="TextBox 5"/>
          <p:cNvSpPr txBox="1"/>
          <p:nvPr/>
        </p:nvSpPr>
        <p:spPr>
          <a:xfrm>
            <a:off x="1737836" y="1488883"/>
            <a:ext cx="6740481" cy="2246769"/>
          </a:xfrm>
          <a:prstGeom prst="rect">
            <a:avLst/>
          </a:prstGeom>
          <a:noFill/>
        </p:spPr>
        <p:txBody>
          <a:bodyPr wrap="square" rtlCol="0">
            <a:spAutoFit/>
          </a:bodyPr>
          <a:lstStyle/>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Types of vaping products include electronic cigarettes (e-cigs), vape pens, and </a:t>
            </a:r>
            <a:r>
              <a:rPr lang="en-CA" sz="2000" dirty="0" err="1">
                <a:solidFill>
                  <a:schemeClr val="tx1"/>
                </a:solidFill>
                <a:latin typeface="+mn-lt"/>
                <a:ea typeface="Calibri"/>
                <a:cs typeface="Calibri"/>
                <a:sym typeface="Calibri"/>
              </a:rPr>
              <a:t>JUULs</a:t>
            </a:r>
            <a:r>
              <a:rPr lang="en-CA" sz="2000" dirty="0">
                <a:solidFill>
                  <a:schemeClr val="tx1"/>
                </a:solidFill>
                <a:latin typeface="+mn-lt"/>
                <a:ea typeface="Calibri"/>
                <a:cs typeface="Calibri"/>
                <a:sym typeface="Calibri"/>
              </a:rPr>
              <a:t>.</a:t>
            </a: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Vaping devices have a mouthpiece, battery, heating element and </a:t>
            </a:r>
            <a:r>
              <a:rPr lang="en-CA" sz="2000" dirty="0" smtClean="0">
                <a:solidFill>
                  <a:schemeClr val="tx1"/>
                </a:solidFill>
                <a:latin typeface="+mn-lt"/>
                <a:ea typeface="Calibri"/>
                <a:cs typeface="Calibri"/>
                <a:sym typeface="Calibri"/>
              </a:rPr>
              <a:t>cartridge.</a:t>
            </a:r>
            <a:endParaRPr lang="en-CA" sz="2000" dirty="0">
              <a:solidFill>
                <a:schemeClr val="tx1"/>
              </a:solidFill>
              <a:latin typeface="+mn-lt"/>
              <a:ea typeface="Calibri"/>
              <a:cs typeface="Calibri"/>
              <a:sym typeface="Calibri"/>
            </a:endParaRP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V</a:t>
            </a:r>
            <a:r>
              <a:rPr lang="en-CA" sz="2000" dirty="0" smtClean="0">
                <a:solidFill>
                  <a:schemeClr val="tx1"/>
                </a:solidFill>
                <a:latin typeface="+mn-lt"/>
                <a:ea typeface="Calibri"/>
                <a:cs typeface="Calibri"/>
                <a:sym typeface="Calibri"/>
              </a:rPr>
              <a:t>aping </a:t>
            </a:r>
            <a:r>
              <a:rPr lang="en-CA" sz="2000" dirty="0">
                <a:solidFill>
                  <a:schemeClr val="tx1"/>
                </a:solidFill>
                <a:latin typeface="+mn-lt"/>
                <a:ea typeface="Calibri"/>
                <a:cs typeface="Calibri"/>
                <a:sym typeface="Calibri"/>
              </a:rPr>
              <a:t>happens when a person inhales the </a:t>
            </a:r>
            <a:r>
              <a:rPr lang="en-CA" sz="2000" dirty="0" smtClean="0">
                <a:solidFill>
                  <a:schemeClr val="tx1"/>
                </a:solidFill>
                <a:latin typeface="+mn-lt"/>
                <a:ea typeface="Calibri"/>
                <a:cs typeface="Calibri"/>
                <a:sym typeface="Calibri"/>
              </a:rPr>
              <a:t>vapour </a:t>
            </a:r>
            <a:r>
              <a:rPr lang="en-CA" sz="2000" dirty="0">
                <a:solidFill>
                  <a:schemeClr val="tx1"/>
                </a:solidFill>
                <a:latin typeface="+mn-lt"/>
                <a:ea typeface="Calibri"/>
                <a:cs typeface="Calibri"/>
                <a:sym typeface="Calibri"/>
              </a:rPr>
              <a:t>from the </a:t>
            </a:r>
            <a:r>
              <a:rPr lang="en-CA" sz="2000" dirty="0" smtClean="0">
                <a:solidFill>
                  <a:schemeClr val="tx1"/>
                </a:solidFill>
                <a:latin typeface="+mn-lt"/>
                <a:ea typeface="Calibri"/>
                <a:cs typeface="Calibri"/>
                <a:sym typeface="Calibri"/>
              </a:rPr>
              <a:t>device through </a:t>
            </a:r>
            <a:r>
              <a:rPr lang="en-CA" sz="2000" dirty="0">
                <a:solidFill>
                  <a:schemeClr val="tx1"/>
                </a:solidFill>
                <a:latin typeface="+mn-lt"/>
                <a:ea typeface="Calibri"/>
                <a:cs typeface="Calibri"/>
                <a:sym typeface="Calibri"/>
              </a:rPr>
              <a:t>the mouth into the lungs and then is exhaled. </a:t>
            </a:r>
          </a:p>
        </p:txBody>
      </p:sp>
    </p:spTree>
    <p:extLst>
      <p:ext uri="{BB962C8B-B14F-4D97-AF65-F5344CB8AC3E}">
        <p14:creationId xmlns:p14="http://schemas.microsoft.com/office/powerpoint/2010/main" val="267473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a:xfrm>
            <a:off x="1657350" y="450482"/>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cs typeface="Calibri" panose="020F0502020204030204" pitchFamily="34" charset="0"/>
              </a:rPr>
              <a:t>Cannabis</a:t>
            </a:r>
            <a:endParaRPr lang="en-CA" b="1" dirty="0">
              <a:solidFill>
                <a:schemeClr val="tx1"/>
              </a:solidFill>
              <a:latin typeface="+mj-lt"/>
              <a:cs typeface="Calibri" panose="020F0502020204030204" pitchFamily="34" charset="0"/>
            </a:endParaRPr>
          </a:p>
        </p:txBody>
      </p:sp>
      <p:sp>
        <p:nvSpPr>
          <p:cNvPr id="5" name="TextBox 4"/>
          <p:cNvSpPr txBox="1"/>
          <p:nvPr/>
        </p:nvSpPr>
        <p:spPr>
          <a:xfrm>
            <a:off x="605068" y="1510059"/>
            <a:ext cx="6722918" cy="2472472"/>
          </a:xfrm>
          <a:prstGeom prst="rect">
            <a:avLst/>
          </a:prstGeom>
          <a:noFill/>
        </p:spPr>
        <p:txBody>
          <a:bodyPr wrap="square" rtlCol="0">
            <a:spAutoFit/>
          </a:bodyPr>
          <a:lstStyle/>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Cannabis, also known as pot and </a:t>
            </a:r>
            <a:r>
              <a:rPr lang="en-CA" sz="2000" dirty="0" smtClean="0">
                <a:solidFill>
                  <a:schemeClr val="tx1"/>
                </a:solidFill>
                <a:latin typeface="+mn-lt"/>
                <a:ea typeface="Calibri"/>
                <a:cs typeface="Calibri"/>
                <a:sym typeface="Calibri"/>
              </a:rPr>
              <a:t>weed, </a:t>
            </a:r>
            <a:r>
              <a:rPr lang="en-CA" sz="2000" dirty="0">
                <a:solidFill>
                  <a:schemeClr val="tx1"/>
                </a:solidFill>
                <a:latin typeface="+mn-lt"/>
                <a:ea typeface="Calibri"/>
                <a:cs typeface="Calibri"/>
                <a:sym typeface="Calibri"/>
              </a:rPr>
              <a:t>comes in many different forms. </a:t>
            </a:r>
          </a:p>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Cannabis is most commonly </a:t>
            </a:r>
            <a:r>
              <a:rPr lang="en-CA" sz="2000" dirty="0" smtClean="0">
                <a:solidFill>
                  <a:schemeClr val="tx1"/>
                </a:solidFill>
                <a:latin typeface="+mn-lt"/>
                <a:ea typeface="Calibri"/>
                <a:cs typeface="Calibri"/>
                <a:sym typeface="Calibri"/>
              </a:rPr>
              <a:t>smoked </a:t>
            </a:r>
            <a:r>
              <a:rPr lang="en-CA" sz="2000" dirty="0">
                <a:solidFill>
                  <a:schemeClr val="tx1"/>
                </a:solidFill>
                <a:latin typeface="+mn-lt"/>
                <a:ea typeface="Calibri"/>
                <a:cs typeface="Calibri"/>
                <a:sym typeface="Calibri"/>
              </a:rPr>
              <a:t>in joints and </a:t>
            </a:r>
            <a:r>
              <a:rPr lang="en-CA" sz="2000" dirty="0" smtClean="0">
                <a:solidFill>
                  <a:schemeClr val="tx1"/>
                </a:solidFill>
                <a:latin typeface="+mn-lt"/>
                <a:ea typeface="Calibri"/>
                <a:cs typeface="Calibri"/>
                <a:sym typeface="Calibri"/>
              </a:rPr>
              <a:t>bongs, but can also be ingested as edibles (brownies). </a:t>
            </a:r>
            <a:endParaRPr lang="en-CA" sz="2000" dirty="0">
              <a:solidFill>
                <a:schemeClr val="tx1"/>
              </a:solidFill>
              <a:latin typeface="+mn-lt"/>
              <a:ea typeface="Calibri"/>
              <a:cs typeface="Calibri"/>
              <a:sym typeface="Calibri"/>
            </a:endParaRPr>
          </a:p>
          <a:p>
            <a:pPr marL="349250" lvl="0" indent="-285750">
              <a:lnSpc>
                <a:spcPct val="115000"/>
              </a:lnSpc>
              <a:spcBef>
                <a:spcPts val="1000"/>
              </a:spcBef>
              <a:buSzPts val="2600"/>
              <a:buFont typeface="Arial" panose="020B0604020202020204" pitchFamily="34" charset="0"/>
              <a:buChar char="•"/>
            </a:pPr>
            <a:r>
              <a:rPr lang="en-US" sz="2000" dirty="0">
                <a:solidFill>
                  <a:schemeClr val="tx1"/>
                </a:solidFill>
                <a:latin typeface="+mn-lt"/>
              </a:rPr>
              <a:t>Smoke from cannabis </a:t>
            </a:r>
            <a:r>
              <a:rPr lang="en-US" sz="2000" dirty="0" smtClean="0">
                <a:solidFill>
                  <a:schemeClr val="tx1"/>
                </a:solidFill>
                <a:latin typeface="+mn-lt"/>
              </a:rPr>
              <a:t>can contain </a:t>
            </a:r>
            <a:r>
              <a:rPr lang="en-US" sz="2000" dirty="0">
                <a:solidFill>
                  <a:schemeClr val="tx1"/>
                </a:solidFill>
                <a:latin typeface="+mn-lt"/>
              </a:rPr>
              <a:t>chemicals that cause cancer (carcinogens).</a:t>
            </a:r>
            <a:endParaRPr lang="en" sz="2000" dirty="0">
              <a:solidFill>
                <a:schemeClr val="tx1"/>
              </a:solidFill>
              <a:latin typeface="+mn-lt"/>
              <a:ea typeface="Calibri"/>
              <a:cs typeface="Calibri"/>
              <a:sym typeface="Calibri"/>
            </a:endParaRPr>
          </a:p>
        </p:txBody>
      </p:sp>
      <p:pic>
        <p:nvPicPr>
          <p:cNvPr id="6" name="Picture 5" descr="cannabis"/>
          <p:cNvPicPr>
            <a:picLocks noChangeAspect="1"/>
          </p:cNvPicPr>
          <p:nvPr/>
        </p:nvPicPr>
        <p:blipFill rotWithShape="1">
          <a:blip r:embed="rId3">
            <a:extLst>
              <a:ext uri="{28A0092B-C50C-407E-A947-70E740481C1C}">
                <a14:useLocalDpi xmlns:a14="http://schemas.microsoft.com/office/drawing/2010/main" val="0"/>
              </a:ext>
            </a:extLst>
          </a:blip>
          <a:srcRect l="7633" t="3778" r="3623" b="5667"/>
          <a:stretch/>
        </p:blipFill>
        <p:spPr>
          <a:xfrm>
            <a:off x="7327986" y="1975353"/>
            <a:ext cx="1511046" cy="1541884"/>
          </a:xfrm>
          <a:prstGeom prst="rect">
            <a:avLst/>
          </a:prstGeom>
        </p:spPr>
      </p:pic>
    </p:spTree>
    <p:extLst>
      <p:ext uri="{BB962C8B-B14F-4D97-AF65-F5344CB8AC3E}">
        <p14:creationId xmlns:p14="http://schemas.microsoft.com/office/powerpoint/2010/main" val="133386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3" name="Title 2"/>
          <p:cNvSpPr>
            <a:spLocks noGrp="1"/>
          </p:cNvSpPr>
          <p:nvPr>
            <p:ph type="ctrTitle"/>
          </p:nvPr>
        </p:nvSpPr>
        <p:spPr>
          <a:xfrm>
            <a:off x="311700" y="0"/>
            <a:ext cx="8520600" cy="2052600"/>
          </a:xfrm>
        </p:spPr>
        <p:txBody>
          <a:bodyPr anchor="ctr">
            <a:normAutofit/>
          </a:bodyPr>
          <a:lstStyle/>
          <a:p>
            <a:r>
              <a:rPr lang="en" sz="4000" b="1" dirty="0" smtClean="0">
                <a:latin typeface="+mj-lt"/>
                <a:ea typeface="Calibri"/>
                <a:cs typeface="Calibri"/>
                <a:sym typeface="Calibri"/>
              </a:rPr>
              <a:t>Dangers </a:t>
            </a:r>
            <a:r>
              <a:rPr lang="en" sz="4000" b="1" dirty="0">
                <a:latin typeface="+mj-lt"/>
                <a:ea typeface="Calibri"/>
                <a:cs typeface="Calibri"/>
                <a:sym typeface="Calibri"/>
              </a:rPr>
              <a:t>of Substance Use</a:t>
            </a:r>
            <a:endParaRPr lang="en-CA" sz="4000" dirty="0">
              <a:latin typeface="+mj-lt"/>
            </a:endParaRPr>
          </a:p>
        </p:txBody>
      </p:sp>
      <p:pic>
        <p:nvPicPr>
          <p:cNvPr id="6" name="Google Shape;192;p31" descr="warning sign"/>
          <p:cNvPicPr preferRelativeResize="0"/>
          <p:nvPr/>
        </p:nvPicPr>
        <p:blipFill>
          <a:blip r:embed="rId3">
            <a:alphaModFix/>
          </a:blip>
          <a:stretch>
            <a:fillRect/>
          </a:stretch>
        </p:blipFill>
        <p:spPr>
          <a:xfrm>
            <a:off x="3780244" y="1818687"/>
            <a:ext cx="1583512" cy="1567217"/>
          </a:xfrm>
          <a:prstGeom prst="rect">
            <a:avLst/>
          </a:prstGeom>
          <a:noFill/>
          <a:ln>
            <a:noFill/>
          </a:ln>
        </p:spPr>
      </p:pic>
    </p:spTree>
    <p:extLst>
      <p:ext uri="{BB962C8B-B14F-4D97-AF65-F5344CB8AC3E}">
        <p14:creationId xmlns:p14="http://schemas.microsoft.com/office/powerpoint/2010/main" val="74300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431597"/>
            <a:ext cx="7729798" cy="12006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9" name="Google Shape;75;p15" descr="pink question mark"/>
          <p:cNvPicPr preferRelativeResize="0"/>
          <p:nvPr/>
        </p:nvPicPr>
        <p:blipFill>
          <a:blip r:embed="rId3">
            <a:alphaModFix/>
          </a:blip>
          <a:stretch>
            <a:fillRect/>
          </a:stretch>
        </p:blipFill>
        <p:spPr>
          <a:xfrm>
            <a:off x="775777" y="1884668"/>
            <a:ext cx="832250" cy="832250"/>
          </a:xfrm>
          <a:prstGeom prst="rect">
            <a:avLst/>
          </a:prstGeom>
          <a:noFill/>
          <a:ln>
            <a:noFill/>
          </a:ln>
        </p:spPr>
      </p:pic>
      <p:sp>
        <p:nvSpPr>
          <p:cNvPr id="3" name="TextBox 2"/>
          <p:cNvSpPr txBox="1"/>
          <p:nvPr/>
        </p:nvSpPr>
        <p:spPr>
          <a:xfrm>
            <a:off x="1887523" y="1792962"/>
            <a:ext cx="6549375" cy="1015663"/>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students can brainstorm and share previous knowledge or new information with. </a:t>
            </a:r>
          </a:p>
        </p:txBody>
      </p:sp>
      <p:pic>
        <p:nvPicPr>
          <p:cNvPr id="10" name="Google Shape;74;p15" descr="Talking bubbles"/>
          <p:cNvPicPr preferRelativeResize="0"/>
          <p:nvPr/>
        </p:nvPicPr>
        <p:blipFill>
          <a:blip r:embed="rId4">
            <a:alphaModFix/>
          </a:blip>
          <a:stretch>
            <a:fillRect/>
          </a:stretch>
        </p:blipFill>
        <p:spPr>
          <a:xfrm>
            <a:off x="638427" y="2935201"/>
            <a:ext cx="969600" cy="969600"/>
          </a:xfrm>
          <a:prstGeom prst="rect">
            <a:avLst/>
          </a:prstGeom>
          <a:noFill/>
          <a:ln>
            <a:noFill/>
          </a:ln>
        </p:spPr>
      </p:pic>
      <p:sp>
        <p:nvSpPr>
          <p:cNvPr id="4" name="TextBox 3"/>
          <p:cNvSpPr txBox="1"/>
          <p:nvPr/>
        </p:nvSpPr>
        <p:spPr>
          <a:xfrm>
            <a:off x="1887524" y="2912169"/>
            <a:ext cx="6549375"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723381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p:cNvSpPr>
            <a:spLocks noGrp="1"/>
          </p:cNvSpPr>
          <p:nvPr>
            <p:ph type="title"/>
          </p:nvPr>
        </p:nvSpPr>
        <p:spPr>
          <a:xfrm>
            <a:off x="1286315" y="125251"/>
            <a:ext cx="6603493" cy="9543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Consequences of Drugs and Alcohol</a:t>
            </a:r>
            <a:endParaRPr lang="en-CA" b="1" dirty="0">
              <a:solidFill>
                <a:schemeClr val="tx1"/>
              </a:solidFill>
              <a:latin typeface="+mj-lt"/>
            </a:endParaRPr>
          </a:p>
        </p:txBody>
      </p:sp>
      <p:sp>
        <p:nvSpPr>
          <p:cNvPr id="5" name="TextBox 4"/>
          <p:cNvSpPr txBox="1"/>
          <p:nvPr/>
        </p:nvSpPr>
        <p:spPr>
          <a:xfrm>
            <a:off x="1286315" y="1169297"/>
            <a:ext cx="6203018" cy="2862322"/>
          </a:xfrm>
          <a:prstGeom prst="rect">
            <a:avLst/>
          </a:prstGeom>
          <a:noFill/>
        </p:spPr>
        <p:txBody>
          <a:bodyPr wrap="square" rtlCol="0">
            <a:spAutoFit/>
          </a:bodyPr>
          <a:lstStyle/>
          <a:p>
            <a:pPr marL="419100" indent="-342900">
              <a:buSzPts val="2400"/>
              <a:buFont typeface="Arial" panose="020B0604020202020204" pitchFamily="34" charset="0"/>
              <a:buChar char="•"/>
            </a:pPr>
            <a:r>
              <a:rPr lang="en-CA" sz="2000" dirty="0" smtClean="0">
                <a:solidFill>
                  <a:schemeClr val="tx1"/>
                </a:solidFill>
                <a:ea typeface="Calibri"/>
                <a:cs typeface="Calibri"/>
                <a:sym typeface="Calibri"/>
              </a:rPr>
              <a:t>Substance use disorder</a:t>
            </a:r>
          </a:p>
          <a:p>
            <a:pPr marL="419100" indent="-342900">
              <a:buSzPts val="2400"/>
              <a:buFont typeface="Arial" panose="020B0604020202020204" pitchFamily="34" charset="0"/>
              <a:buChar char="•"/>
            </a:pPr>
            <a:r>
              <a:rPr lang="en-CA" sz="2000" dirty="0" smtClean="0">
                <a:solidFill>
                  <a:schemeClr val="tx1"/>
                </a:solidFill>
                <a:ea typeface="Calibri"/>
                <a:cs typeface="Calibri"/>
                <a:sym typeface="Calibri"/>
              </a:rPr>
              <a:t>Addiction</a:t>
            </a:r>
            <a:endParaRPr lang="en-CA" sz="2000" dirty="0" smtClean="0">
              <a:solidFill>
                <a:schemeClr val="tx1"/>
              </a:solidFill>
              <a:latin typeface="+mn-lt"/>
              <a:ea typeface="Calibri"/>
              <a:cs typeface="Calibri"/>
              <a:sym typeface="Calibri"/>
            </a:endParaRPr>
          </a:p>
          <a:p>
            <a:pPr marL="419100" lvl="0" indent="-342900">
              <a:buSzPts val="2400"/>
              <a:buFont typeface="Arial" panose="020B0604020202020204" pitchFamily="34" charset="0"/>
              <a:buChar char="•"/>
            </a:pPr>
            <a:r>
              <a:rPr lang="en-CA" sz="2000" dirty="0" smtClean="0">
                <a:solidFill>
                  <a:schemeClr val="tx1"/>
                </a:solidFill>
                <a:latin typeface="+mn-lt"/>
                <a:ea typeface="Calibri"/>
                <a:cs typeface="Calibri"/>
                <a:sym typeface="Calibri"/>
              </a:rPr>
              <a:t>Overdose/Poisoning</a:t>
            </a:r>
            <a:endParaRPr lang="en-CA" sz="2000" dirty="0">
              <a:solidFill>
                <a:schemeClr val="tx1"/>
              </a:solidFill>
              <a:latin typeface="+mn-lt"/>
              <a:ea typeface="Calibri"/>
              <a:cs typeface="Calibri"/>
              <a:sym typeface="Calibri"/>
            </a:endParaRPr>
          </a:p>
          <a:p>
            <a:pPr marL="419100" lvl="0" indent="-342900">
              <a:buSzPts val="2400"/>
              <a:buFont typeface="Arial" panose="020B0604020202020204" pitchFamily="34" charset="0"/>
              <a:buChar char="•"/>
            </a:pPr>
            <a:r>
              <a:rPr lang="en-CA" sz="2000" dirty="0" smtClean="0">
                <a:solidFill>
                  <a:schemeClr val="tx1"/>
                </a:solidFill>
                <a:latin typeface="+mn-lt"/>
                <a:ea typeface="Calibri"/>
                <a:cs typeface="Calibri"/>
                <a:sym typeface="Calibri"/>
              </a:rPr>
              <a:t>Vehicle </a:t>
            </a:r>
            <a:r>
              <a:rPr lang="en-CA" sz="2000" dirty="0">
                <a:solidFill>
                  <a:schemeClr val="tx1"/>
                </a:solidFill>
                <a:latin typeface="+mn-lt"/>
                <a:ea typeface="Calibri"/>
                <a:cs typeface="Calibri"/>
                <a:sym typeface="Calibri"/>
              </a:rPr>
              <a:t>crashes</a:t>
            </a: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Legal problems</a:t>
            </a: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Financial problems</a:t>
            </a: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Poor academics</a:t>
            </a:r>
          </a:p>
          <a:p>
            <a:pPr marL="419100" lvl="0" indent="-342900">
              <a:buSzPts val="2400"/>
              <a:buFont typeface="Arial" panose="020B0604020202020204" pitchFamily="34" charset="0"/>
              <a:buChar char="•"/>
            </a:pPr>
            <a:r>
              <a:rPr lang="en-CA" sz="2000" dirty="0">
                <a:solidFill>
                  <a:schemeClr val="tx1"/>
                </a:solidFill>
                <a:latin typeface="+mn-lt"/>
                <a:ea typeface="Calibri"/>
                <a:cs typeface="Calibri"/>
                <a:sym typeface="Calibri"/>
              </a:rPr>
              <a:t>Violence</a:t>
            </a:r>
          </a:p>
          <a:p>
            <a:pPr marL="419100" lvl="0" indent="-342900">
              <a:buClr>
                <a:schemeClr val="dk1"/>
              </a:buClr>
              <a:buSzPts val="2400"/>
              <a:buFont typeface="Arial" panose="020B0604020202020204" pitchFamily="34" charset="0"/>
              <a:buChar char="•"/>
            </a:pPr>
            <a:r>
              <a:rPr lang="en-CA" sz="2000" dirty="0">
                <a:solidFill>
                  <a:schemeClr val="tx1"/>
                </a:solidFill>
                <a:latin typeface="+mn-lt"/>
                <a:ea typeface="Calibri"/>
                <a:cs typeface="Calibri"/>
                <a:sym typeface="Calibri"/>
              </a:rPr>
              <a:t>Decreased athletic </a:t>
            </a:r>
            <a:r>
              <a:rPr lang="en-CA" sz="2000" dirty="0" smtClean="0">
                <a:solidFill>
                  <a:schemeClr val="tx1"/>
                </a:solidFill>
                <a:latin typeface="+mn-lt"/>
                <a:ea typeface="Calibri"/>
                <a:cs typeface="Calibri"/>
                <a:sym typeface="Calibri"/>
              </a:rPr>
              <a:t>performance</a:t>
            </a:r>
          </a:p>
        </p:txBody>
      </p:sp>
      <p:pic>
        <p:nvPicPr>
          <p:cNvPr id="3" name="Picture 2" descr="car crash"/>
          <p:cNvPicPr>
            <a:picLocks noChangeAspect="1"/>
          </p:cNvPicPr>
          <p:nvPr/>
        </p:nvPicPr>
        <p:blipFill rotWithShape="1">
          <a:blip r:embed="rId3">
            <a:extLst>
              <a:ext uri="{28A0092B-C50C-407E-A947-70E740481C1C}">
                <a14:useLocalDpi xmlns:a14="http://schemas.microsoft.com/office/drawing/2010/main" val="0"/>
              </a:ext>
            </a:extLst>
          </a:blip>
          <a:srcRect l="8266" t="30910" r="7242" b="31198"/>
          <a:stretch/>
        </p:blipFill>
        <p:spPr>
          <a:xfrm>
            <a:off x="5475791" y="2059133"/>
            <a:ext cx="2414017" cy="1082650"/>
          </a:xfrm>
          <a:prstGeom prst="rect">
            <a:avLst/>
          </a:prstGeom>
        </p:spPr>
      </p:pic>
    </p:spTree>
    <p:extLst>
      <p:ext uri="{BB962C8B-B14F-4D97-AF65-F5344CB8AC3E}">
        <p14:creationId xmlns:p14="http://schemas.microsoft.com/office/powerpoint/2010/main" val="2173677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Title 1"/>
          <p:cNvSpPr>
            <a:spLocks noGrp="1"/>
          </p:cNvSpPr>
          <p:nvPr>
            <p:ph type="title"/>
          </p:nvPr>
        </p:nvSpPr>
        <p:spPr>
          <a:xfrm>
            <a:off x="1965150" y="368625"/>
            <a:ext cx="5213700"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Think, Pair, Share</a:t>
            </a:r>
            <a:endParaRPr lang="en-CA" dirty="0">
              <a:solidFill>
                <a:schemeClr val="tx1"/>
              </a:solidFill>
              <a:latin typeface="+mj-lt"/>
            </a:endParaRPr>
          </a:p>
        </p:txBody>
      </p:sp>
      <p:pic>
        <p:nvPicPr>
          <p:cNvPr id="6" name="Google Shape;74;p15" descr="Talking bubbles"/>
          <p:cNvPicPr preferRelativeResize="0"/>
          <p:nvPr/>
        </p:nvPicPr>
        <p:blipFill>
          <a:blip r:embed="rId3">
            <a:alphaModFix/>
          </a:blip>
          <a:stretch>
            <a:fillRect/>
          </a:stretch>
        </p:blipFill>
        <p:spPr>
          <a:xfrm>
            <a:off x="539262" y="1375065"/>
            <a:ext cx="1425888" cy="1508812"/>
          </a:xfrm>
          <a:prstGeom prst="rect">
            <a:avLst/>
          </a:prstGeom>
          <a:noFill/>
          <a:ln>
            <a:noFill/>
          </a:ln>
        </p:spPr>
      </p:pic>
      <p:sp>
        <p:nvSpPr>
          <p:cNvPr id="5" name="TextBox 4"/>
          <p:cNvSpPr txBox="1"/>
          <p:nvPr/>
        </p:nvSpPr>
        <p:spPr>
          <a:xfrm>
            <a:off x="1965150" y="2085354"/>
            <a:ext cx="5213700" cy="1015663"/>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are examples of mental </a:t>
            </a:r>
            <a:r>
              <a:rPr lang="en-US" sz="2000" dirty="0" smtClean="0">
                <a:solidFill>
                  <a:schemeClr val="tx1"/>
                </a:solidFill>
                <a:latin typeface="+mn-lt"/>
                <a:ea typeface="Calibri"/>
                <a:cs typeface="Calibri"/>
                <a:sym typeface="Calibri"/>
              </a:rPr>
              <a:t>health problems </a:t>
            </a:r>
            <a:r>
              <a:rPr lang="en-US" sz="2000" dirty="0">
                <a:solidFill>
                  <a:schemeClr val="tx1"/>
                </a:solidFill>
                <a:latin typeface="+mn-lt"/>
                <a:ea typeface="Calibri"/>
                <a:cs typeface="Calibri"/>
                <a:sym typeface="Calibri"/>
              </a:rPr>
              <a:t>that are connected to problems with </a:t>
            </a:r>
            <a:r>
              <a:rPr lang="en-US" sz="2000" dirty="0" smtClean="0">
                <a:solidFill>
                  <a:schemeClr val="tx1"/>
                </a:solidFill>
                <a:latin typeface="+mn-lt"/>
                <a:ea typeface="Calibri"/>
                <a:cs typeface="Calibri"/>
                <a:sym typeface="Calibri"/>
              </a:rPr>
              <a:t>substance </a:t>
            </a:r>
            <a:r>
              <a:rPr lang="en-US" sz="2000" dirty="0">
                <a:solidFill>
                  <a:schemeClr val="tx1"/>
                </a:solidFill>
                <a:latin typeface="+mn-lt"/>
                <a:ea typeface="Calibri"/>
                <a:cs typeface="Calibri"/>
                <a:sym typeface="Calibri"/>
              </a:rPr>
              <a:t>use?</a:t>
            </a:r>
          </a:p>
        </p:txBody>
      </p:sp>
      <p:pic>
        <p:nvPicPr>
          <p:cNvPr id="7" name="Picture 6" descr="brain with exclamation mark"/>
          <p:cNvPicPr>
            <a:picLocks noChangeAspect="1"/>
          </p:cNvPicPr>
          <p:nvPr/>
        </p:nvPicPr>
        <p:blipFill rotWithShape="1">
          <a:blip r:embed="rId4">
            <a:extLst>
              <a:ext uri="{28A0092B-C50C-407E-A947-70E740481C1C}">
                <a14:useLocalDpi xmlns:a14="http://schemas.microsoft.com/office/drawing/2010/main" val="0"/>
              </a:ext>
            </a:extLst>
          </a:blip>
          <a:srcRect l="7709" t="8517" r="6185" b="8045"/>
          <a:stretch/>
        </p:blipFill>
        <p:spPr>
          <a:xfrm>
            <a:off x="7291826" y="2493686"/>
            <a:ext cx="1538323" cy="1490677"/>
          </a:xfrm>
          <a:prstGeom prst="rect">
            <a:avLst/>
          </a:prstGeom>
        </p:spPr>
      </p:pic>
    </p:spTree>
    <p:extLst>
      <p:ext uri="{BB962C8B-B14F-4D97-AF65-F5344CB8AC3E}">
        <p14:creationId xmlns:p14="http://schemas.microsoft.com/office/powerpoint/2010/main" val="399387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p:cNvSpPr>
            <a:spLocks noGrp="1"/>
          </p:cNvSpPr>
          <p:nvPr>
            <p:ph type="title"/>
          </p:nvPr>
        </p:nvSpPr>
        <p:spPr>
          <a:xfrm>
            <a:off x="1533899" y="282242"/>
            <a:ext cx="6076200" cy="1025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Mental Health and Substance Use</a:t>
            </a:r>
            <a:endParaRPr lang="en-CA" b="1" dirty="0">
              <a:solidFill>
                <a:schemeClr val="tx1"/>
              </a:solidFill>
              <a:latin typeface="+mj-lt"/>
            </a:endParaRPr>
          </a:p>
        </p:txBody>
      </p:sp>
      <p:sp>
        <p:nvSpPr>
          <p:cNvPr id="5" name="TextBox 4"/>
          <p:cNvSpPr txBox="1"/>
          <p:nvPr/>
        </p:nvSpPr>
        <p:spPr>
          <a:xfrm>
            <a:off x="655132" y="1612768"/>
            <a:ext cx="5788001" cy="1938992"/>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smtClean="0">
                <a:solidFill>
                  <a:schemeClr val="tx1"/>
                </a:solidFill>
                <a:latin typeface="+mn-lt"/>
                <a:ea typeface="Calibri"/>
                <a:cs typeface="Calibri"/>
                <a:sym typeface="Calibri"/>
              </a:rPr>
              <a:t>Using </a:t>
            </a:r>
            <a:r>
              <a:rPr lang="en-US" sz="2000" dirty="0">
                <a:solidFill>
                  <a:schemeClr val="tx1"/>
                </a:solidFill>
                <a:latin typeface="+mn-lt"/>
                <a:ea typeface="Calibri"/>
                <a:cs typeface="Calibri"/>
                <a:sym typeface="Calibri"/>
              </a:rPr>
              <a:t>substances daily can lead to </a:t>
            </a:r>
            <a:r>
              <a:rPr lang="en-US" sz="2000" dirty="0" smtClean="0">
                <a:solidFill>
                  <a:schemeClr val="tx1"/>
                </a:solidFill>
                <a:latin typeface="+mn-lt"/>
                <a:ea typeface="Calibri"/>
                <a:cs typeface="Calibri"/>
                <a:sym typeface="Calibri"/>
              </a:rPr>
              <a:t>dependence, </a:t>
            </a:r>
            <a:r>
              <a:rPr lang="en-US" sz="2000" dirty="0">
                <a:solidFill>
                  <a:schemeClr val="tx1"/>
                </a:solidFill>
                <a:latin typeface="+mn-lt"/>
                <a:ea typeface="Calibri"/>
                <a:cs typeface="Calibri"/>
                <a:sym typeface="Calibri"/>
              </a:rPr>
              <a:t>disorder or </a:t>
            </a:r>
            <a:r>
              <a:rPr lang="en-US" sz="2000" dirty="0" smtClean="0">
                <a:solidFill>
                  <a:schemeClr val="tx1"/>
                </a:solidFill>
                <a:latin typeface="+mn-lt"/>
                <a:ea typeface="Calibri"/>
                <a:cs typeface="Calibri"/>
                <a:sym typeface="Calibri"/>
              </a:rPr>
              <a:t>addiction.</a:t>
            </a:r>
          </a:p>
          <a:p>
            <a:pPr marL="406400" indent="-342900">
              <a:buSzPts val="2600"/>
              <a:buFont typeface="Arial" panose="020B0604020202020204" pitchFamily="34" charset="0"/>
              <a:buChar char="•"/>
            </a:pPr>
            <a:r>
              <a:rPr lang="en-US" sz="2000" dirty="0">
                <a:solidFill>
                  <a:schemeClr val="tx1"/>
                </a:solidFill>
                <a:ea typeface="Calibri"/>
                <a:cs typeface="Calibri"/>
                <a:sym typeface="Calibri"/>
              </a:rPr>
              <a:t>There is a direct link between mental health problems and addiction</a:t>
            </a:r>
            <a:r>
              <a:rPr lang="en-US" sz="2000" dirty="0" smtClean="0">
                <a:solidFill>
                  <a:schemeClr val="tx1"/>
                </a:solidFill>
                <a:ea typeface="Calibri"/>
                <a:cs typeface="Calibri"/>
                <a:sym typeface="Calibri"/>
              </a:rPr>
              <a:t>.</a:t>
            </a:r>
          </a:p>
          <a:p>
            <a:pPr marL="406400" lvl="0" indent="-342900">
              <a:buSzPts val="2600"/>
              <a:buFont typeface="Arial" panose="020B0604020202020204" pitchFamily="34" charset="0"/>
              <a:buChar char="•"/>
            </a:pPr>
            <a:r>
              <a:rPr lang="en-US" sz="2000" dirty="0" smtClean="0">
                <a:solidFill>
                  <a:schemeClr val="tx1"/>
                </a:solidFill>
                <a:ea typeface="Calibri"/>
                <a:cs typeface="Calibri"/>
                <a:sym typeface="Calibri"/>
              </a:rPr>
              <a:t>Problematic </a:t>
            </a:r>
            <a:r>
              <a:rPr lang="en-US" sz="2000" dirty="0">
                <a:solidFill>
                  <a:schemeClr val="tx1"/>
                </a:solidFill>
                <a:ea typeface="Calibri"/>
                <a:cs typeface="Calibri"/>
                <a:sym typeface="Calibri"/>
              </a:rPr>
              <a:t>substance use and mental illness are closely connected. </a:t>
            </a:r>
          </a:p>
        </p:txBody>
      </p:sp>
      <p:pic>
        <p:nvPicPr>
          <p:cNvPr id="4" name="Google Shape;198;p32" descr="brain with stress" title="Brain"/>
          <p:cNvPicPr preferRelativeResize="0"/>
          <p:nvPr/>
        </p:nvPicPr>
        <p:blipFill>
          <a:blip r:embed="rId3">
            <a:alphaModFix/>
          </a:blip>
          <a:stretch>
            <a:fillRect/>
          </a:stretch>
        </p:blipFill>
        <p:spPr>
          <a:xfrm>
            <a:off x="6585358" y="1415132"/>
            <a:ext cx="2252653" cy="2334264"/>
          </a:xfrm>
          <a:prstGeom prst="rect">
            <a:avLst/>
          </a:prstGeom>
          <a:noFill/>
          <a:ln>
            <a:noFill/>
          </a:ln>
        </p:spPr>
      </p:pic>
    </p:spTree>
    <p:extLst>
      <p:ext uri="{BB962C8B-B14F-4D97-AF65-F5344CB8AC3E}">
        <p14:creationId xmlns:p14="http://schemas.microsoft.com/office/powerpoint/2010/main" val="765234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Title 1"/>
          <p:cNvSpPr>
            <a:spLocks noGrp="1"/>
          </p:cNvSpPr>
          <p:nvPr>
            <p:ph type="title"/>
          </p:nvPr>
        </p:nvSpPr>
        <p:spPr>
          <a:xfrm>
            <a:off x="1674284" y="447424"/>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Warning Signs of </a:t>
            </a:r>
            <a:br>
              <a:rPr lang="en-US" b="1" dirty="0" smtClean="0">
                <a:solidFill>
                  <a:schemeClr val="tx1"/>
                </a:solidFill>
                <a:latin typeface="+mj-lt"/>
                <a:ea typeface="Calibri"/>
                <a:cs typeface="Calibri"/>
                <a:sym typeface="Calibri"/>
              </a:rPr>
            </a:br>
            <a:r>
              <a:rPr lang="en-US" b="1" dirty="0" smtClean="0">
                <a:solidFill>
                  <a:schemeClr val="tx1"/>
                </a:solidFill>
                <a:latin typeface="+mj-lt"/>
                <a:ea typeface="Calibri"/>
                <a:cs typeface="Calibri"/>
                <a:sym typeface="Calibri"/>
              </a:rPr>
              <a:t>Substance Use Disorder</a:t>
            </a:r>
            <a:endParaRPr lang="en-CA" b="1" dirty="0">
              <a:solidFill>
                <a:schemeClr val="tx1"/>
              </a:solidFill>
              <a:latin typeface="+mj-lt"/>
            </a:endParaRPr>
          </a:p>
        </p:txBody>
      </p:sp>
      <p:sp>
        <p:nvSpPr>
          <p:cNvPr id="5" name="TextBox 4"/>
          <p:cNvSpPr txBox="1"/>
          <p:nvPr/>
        </p:nvSpPr>
        <p:spPr>
          <a:xfrm>
            <a:off x="1320252" y="1838066"/>
            <a:ext cx="5168517" cy="1631216"/>
          </a:xfrm>
          <a:prstGeom prst="rect">
            <a:avLst/>
          </a:prstGeom>
          <a:noFill/>
        </p:spPr>
        <p:txBody>
          <a:bodyPr wrap="square" rtlCol="0">
            <a:spAutoFit/>
          </a:bodyPr>
          <a:lstStyle/>
          <a:p>
            <a:pPr marL="520700" lvl="0" indent="-457200">
              <a:buSzPts val="2600"/>
              <a:buFont typeface="Arial" panose="020B0604020202020204" pitchFamily="34" charset="0"/>
              <a:buChar char="•"/>
            </a:pPr>
            <a:r>
              <a:rPr lang="en-US" sz="2000" dirty="0">
                <a:solidFill>
                  <a:schemeClr val="tx1"/>
                </a:solidFill>
                <a:latin typeface="+mn-lt"/>
                <a:ea typeface="Calibri"/>
                <a:cs typeface="Calibri"/>
                <a:sym typeface="Calibri"/>
              </a:rPr>
              <a:t>Changes in </a:t>
            </a:r>
            <a:r>
              <a:rPr lang="en-US" sz="2000" dirty="0" smtClean="0">
                <a:solidFill>
                  <a:schemeClr val="tx1"/>
                </a:solidFill>
                <a:latin typeface="+mn-lt"/>
                <a:ea typeface="Calibri"/>
                <a:cs typeface="Calibri"/>
                <a:sym typeface="Calibri"/>
              </a:rPr>
              <a:t>behaviour.</a:t>
            </a:r>
            <a:endParaRPr lang="en-US" sz="2000" dirty="0">
              <a:solidFill>
                <a:schemeClr val="tx1"/>
              </a:solidFill>
              <a:latin typeface="+mn-lt"/>
              <a:ea typeface="Calibri"/>
              <a:cs typeface="Calibri"/>
              <a:sym typeface="Calibri"/>
            </a:endParaRPr>
          </a:p>
          <a:p>
            <a:pPr marL="520700" lvl="0" indent="-457200">
              <a:buSzPts val="2600"/>
              <a:buFont typeface="Arial" panose="020B0604020202020204" pitchFamily="34" charset="0"/>
              <a:buChar char="•"/>
            </a:pPr>
            <a:r>
              <a:rPr lang="en-US" sz="2000" dirty="0">
                <a:solidFill>
                  <a:schemeClr val="tx1"/>
                </a:solidFill>
                <a:latin typeface="+mn-lt"/>
                <a:ea typeface="Calibri"/>
                <a:cs typeface="Calibri"/>
                <a:sym typeface="Calibri"/>
              </a:rPr>
              <a:t>Gradual withdrawal from social </a:t>
            </a:r>
            <a:r>
              <a:rPr lang="en-US" sz="2000" dirty="0" smtClean="0">
                <a:solidFill>
                  <a:schemeClr val="tx1"/>
                </a:solidFill>
                <a:latin typeface="+mn-lt"/>
                <a:ea typeface="Calibri"/>
                <a:cs typeface="Calibri"/>
                <a:sym typeface="Calibri"/>
              </a:rPr>
              <a:t>circles.</a:t>
            </a:r>
            <a:endParaRPr lang="en-US" sz="2000" dirty="0">
              <a:solidFill>
                <a:schemeClr val="tx1"/>
              </a:solidFill>
              <a:latin typeface="+mn-lt"/>
              <a:ea typeface="Calibri"/>
              <a:cs typeface="Calibri"/>
              <a:sym typeface="Calibri"/>
            </a:endParaRPr>
          </a:p>
          <a:p>
            <a:pPr marL="520700" lvl="0" indent="-457200">
              <a:buSzPts val="2600"/>
              <a:buFont typeface="Arial" panose="020B0604020202020204" pitchFamily="34" charset="0"/>
              <a:buChar char="•"/>
            </a:pPr>
            <a:r>
              <a:rPr lang="en-US" sz="2000" dirty="0">
                <a:solidFill>
                  <a:schemeClr val="tx1"/>
                </a:solidFill>
                <a:latin typeface="+mn-lt"/>
                <a:ea typeface="Calibri"/>
                <a:cs typeface="Calibri"/>
                <a:sym typeface="Calibri"/>
              </a:rPr>
              <a:t>Drop in </a:t>
            </a:r>
            <a:r>
              <a:rPr lang="en-US" sz="2000" dirty="0" smtClean="0">
                <a:solidFill>
                  <a:schemeClr val="tx1"/>
                </a:solidFill>
                <a:latin typeface="+mn-lt"/>
                <a:ea typeface="Calibri"/>
                <a:cs typeface="Calibri"/>
                <a:sym typeface="Calibri"/>
              </a:rPr>
              <a:t>academics and grades.</a:t>
            </a:r>
          </a:p>
          <a:p>
            <a:pPr marL="520700" lvl="0" indent="-457200">
              <a:buSzPts val="2600"/>
              <a:buFont typeface="Arial" panose="020B0604020202020204" pitchFamily="34" charset="0"/>
              <a:buChar char="•"/>
            </a:pPr>
            <a:r>
              <a:rPr lang="en-US" sz="2000" dirty="0">
                <a:solidFill>
                  <a:schemeClr val="tx1"/>
                </a:solidFill>
                <a:latin typeface="+mn-lt"/>
                <a:ea typeface="Calibri"/>
                <a:cs typeface="Calibri"/>
                <a:sym typeface="Calibri"/>
              </a:rPr>
              <a:t>G</a:t>
            </a:r>
            <a:r>
              <a:rPr lang="en-US" sz="2000" dirty="0" smtClean="0">
                <a:solidFill>
                  <a:schemeClr val="tx1"/>
                </a:solidFill>
                <a:latin typeface="+mn-lt"/>
                <a:ea typeface="Calibri"/>
                <a:cs typeface="Calibri"/>
                <a:sym typeface="Calibri"/>
              </a:rPr>
              <a:t>iving up on extracurricular activities.</a:t>
            </a:r>
            <a:endParaRPr lang="en-US" sz="2000" dirty="0">
              <a:solidFill>
                <a:schemeClr val="tx1"/>
              </a:solidFill>
              <a:latin typeface="+mn-lt"/>
              <a:ea typeface="Calibri"/>
              <a:cs typeface="Calibri"/>
              <a:sym typeface="Calibri"/>
            </a:endParaRPr>
          </a:p>
          <a:p>
            <a:pPr marL="520700" lvl="0" indent="-457200">
              <a:buSzPts val="2600"/>
              <a:buFont typeface="Arial" panose="020B0604020202020204" pitchFamily="34" charset="0"/>
              <a:buChar char="•"/>
            </a:pPr>
            <a:r>
              <a:rPr lang="en-US" sz="2000" dirty="0">
                <a:solidFill>
                  <a:schemeClr val="tx1"/>
                </a:solidFill>
                <a:latin typeface="+mn-lt"/>
                <a:ea typeface="Calibri"/>
                <a:cs typeface="Calibri"/>
                <a:sym typeface="Calibri"/>
              </a:rPr>
              <a:t>Loss of interest in normal </a:t>
            </a:r>
            <a:r>
              <a:rPr lang="en-US" sz="2000" dirty="0" smtClean="0">
                <a:solidFill>
                  <a:schemeClr val="tx1"/>
                </a:solidFill>
                <a:latin typeface="+mn-lt"/>
                <a:ea typeface="Calibri"/>
                <a:cs typeface="Calibri"/>
                <a:sym typeface="Calibri"/>
              </a:rPr>
              <a:t>activities.</a:t>
            </a:r>
            <a:endParaRPr lang="en-US" sz="2000" dirty="0">
              <a:solidFill>
                <a:schemeClr val="tx1"/>
              </a:solidFill>
              <a:latin typeface="+mn-lt"/>
              <a:ea typeface="Calibri"/>
              <a:cs typeface="Calibri"/>
              <a:sym typeface="Calibri"/>
            </a:endParaRPr>
          </a:p>
        </p:txBody>
      </p:sp>
      <p:pic>
        <p:nvPicPr>
          <p:cNvPr id="276" name="Google Shape;276;p40" descr="red triangle with black exclamation mark in the middle" title="red caution sign"/>
          <p:cNvPicPr preferRelativeResize="0"/>
          <p:nvPr/>
        </p:nvPicPr>
        <p:blipFill>
          <a:blip r:embed="rId3">
            <a:alphaModFix/>
          </a:blip>
          <a:stretch>
            <a:fillRect/>
          </a:stretch>
        </p:blipFill>
        <p:spPr>
          <a:xfrm>
            <a:off x="6488769" y="1756461"/>
            <a:ext cx="1794425" cy="1794425"/>
          </a:xfrm>
          <a:prstGeom prst="rect">
            <a:avLst/>
          </a:prstGeom>
          <a:noFill/>
          <a:ln>
            <a:noFill/>
          </a:ln>
        </p:spPr>
      </p:pic>
    </p:spTree>
    <p:extLst>
      <p:ext uri="{BB962C8B-B14F-4D97-AF65-F5344CB8AC3E}">
        <p14:creationId xmlns:p14="http://schemas.microsoft.com/office/powerpoint/2010/main" val="2908968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 name="Title 1"/>
          <p:cNvSpPr>
            <a:spLocks noGrp="1"/>
          </p:cNvSpPr>
          <p:nvPr>
            <p:ph type="title"/>
          </p:nvPr>
        </p:nvSpPr>
        <p:spPr>
          <a:xfrm>
            <a:off x="1585910" y="218576"/>
            <a:ext cx="5829301" cy="84187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Addiction</a:t>
            </a:r>
            <a:endParaRPr lang="en-CA" b="1" dirty="0">
              <a:solidFill>
                <a:schemeClr val="tx1"/>
              </a:solidFill>
              <a:latin typeface="+mj-lt"/>
              <a:ea typeface="Calibri"/>
              <a:cs typeface="Calibri"/>
            </a:endParaRPr>
          </a:p>
        </p:txBody>
      </p:sp>
      <p:sp>
        <p:nvSpPr>
          <p:cNvPr id="3" name="TextBox 2"/>
          <p:cNvSpPr txBox="1"/>
          <p:nvPr/>
        </p:nvSpPr>
        <p:spPr>
          <a:xfrm>
            <a:off x="1092200" y="1173332"/>
            <a:ext cx="6244166" cy="2862322"/>
          </a:xfrm>
          <a:prstGeom prst="rect">
            <a:avLst/>
          </a:prstGeom>
          <a:noFill/>
        </p:spPr>
        <p:txBody>
          <a:bodyPr wrap="square" rtlCol="0">
            <a:spAutoFit/>
          </a:bodyPr>
          <a:lstStyle/>
          <a:p>
            <a:pPr lvl="0"/>
            <a:r>
              <a:rPr lang="en-US" sz="2000" dirty="0">
                <a:solidFill>
                  <a:schemeClr val="tx1"/>
                </a:solidFill>
                <a:latin typeface="+mn-lt"/>
                <a:ea typeface="Calibri"/>
                <a:cs typeface="Calibri"/>
                <a:sym typeface="Calibri"/>
              </a:rPr>
              <a:t>Addiction can cause serious harm to </a:t>
            </a:r>
            <a:r>
              <a:rPr lang="en-US" sz="2000" dirty="0" smtClean="0">
                <a:solidFill>
                  <a:schemeClr val="tx1"/>
                </a:solidFill>
                <a:latin typeface="+mn-lt"/>
                <a:ea typeface="Calibri"/>
                <a:cs typeface="Calibri"/>
                <a:sym typeface="Calibri"/>
              </a:rPr>
              <a:t>your physical and mental health. </a:t>
            </a:r>
          </a:p>
          <a:p>
            <a:pPr lvl="0"/>
            <a:endParaRPr lang="en-US" sz="2000" dirty="0">
              <a:solidFill>
                <a:schemeClr val="tx1"/>
              </a:solidFill>
              <a:latin typeface="+mn-lt"/>
              <a:ea typeface="Calibri"/>
              <a:cs typeface="Calibri"/>
              <a:sym typeface="Calibri"/>
            </a:endParaRPr>
          </a:p>
          <a:p>
            <a:pPr marL="406400" lvl="0" indent="-342900">
              <a:buSzPts val="2600"/>
              <a:buFont typeface="Arial" panose="020B0604020202020204" pitchFamily="34" charset="0"/>
              <a:buChar char="•"/>
            </a:pPr>
            <a:r>
              <a:rPr lang="en-US" sz="2000" dirty="0" smtClean="0">
                <a:latin typeface="+mn-lt"/>
                <a:ea typeface="Calibri"/>
                <a:cs typeface="Calibri"/>
                <a:sym typeface="Calibri"/>
              </a:rPr>
              <a:t>The </a:t>
            </a:r>
            <a:r>
              <a:rPr lang="en-US" sz="2000" b="1" dirty="0" smtClean="0">
                <a:latin typeface="+mn-lt"/>
                <a:ea typeface="Calibri"/>
                <a:cs typeface="Calibri"/>
                <a:sym typeface="Calibri"/>
              </a:rPr>
              <a:t>4Cs </a:t>
            </a:r>
            <a:r>
              <a:rPr lang="en-US" sz="2000" dirty="0" smtClean="0">
                <a:latin typeface="+mn-lt"/>
                <a:ea typeface="Calibri"/>
                <a:cs typeface="Calibri"/>
                <a:sym typeface="Calibri"/>
              </a:rPr>
              <a:t>of addiction:</a:t>
            </a:r>
            <a:endParaRPr lang="en-US" sz="2000" dirty="0">
              <a:latin typeface="+mn-lt"/>
              <a:ea typeface="Calibri"/>
              <a:cs typeface="Calibri"/>
              <a:sym typeface="Calibri"/>
            </a:endParaRPr>
          </a:p>
          <a:p>
            <a:pPr marL="914400" lvl="0" indent="-393700">
              <a:buSzPts val="2600"/>
              <a:buFont typeface="Calibri"/>
              <a:buChar char="➔"/>
            </a:pPr>
            <a:r>
              <a:rPr lang="en-US" sz="2000" b="1" dirty="0">
                <a:solidFill>
                  <a:schemeClr val="tx1"/>
                </a:solidFill>
                <a:latin typeface="+mn-lt"/>
                <a:ea typeface="Calibri"/>
                <a:cs typeface="Calibri"/>
                <a:sym typeface="Calibri"/>
              </a:rPr>
              <a:t>C</a:t>
            </a:r>
            <a:r>
              <a:rPr lang="en-US" sz="2000" dirty="0">
                <a:solidFill>
                  <a:schemeClr val="tx1"/>
                </a:solidFill>
                <a:latin typeface="+mn-lt"/>
                <a:ea typeface="Calibri"/>
                <a:cs typeface="Calibri"/>
                <a:sym typeface="Calibri"/>
              </a:rPr>
              <a:t>raving</a:t>
            </a:r>
          </a:p>
          <a:p>
            <a:pPr marL="914400" lvl="0" indent="-393700">
              <a:buSzPts val="2600"/>
              <a:buFont typeface="Calibri"/>
              <a:buChar char="➔"/>
            </a:pPr>
            <a:r>
              <a:rPr lang="en-US" sz="2000" dirty="0">
                <a:solidFill>
                  <a:schemeClr val="tx1"/>
                </a:solidFill>
                <a:latin typeface="+mn-lt"/>
                <a:ea typeface="Calibri"/>
                <a:cs typeface="Calibri"/>
                <a:sym typeface="Calibri"/>
              </a:rPr>
              <a:t>Loss of </a:t>
            </a:r>
            <a:r>
              <a:rPr lang="en-US" sz="2000" b="1" dirty="0">
                <a:solidFill>
                  <a:schemeClr val="tx1"/>
                </a:solidFill>
                <a:latin typeface="+mn-lt"/>
                <a:ea typeface="Calibri"/>
                <a:cs typeface="Calibri"/>
                <a:sym typeface="Calibri"/>
              </a:rPr>
              <a:t>C</a:t>
            </a:r>
            <a:r>
              <a:rPr lang="en-US" sz="2000" dirty="0">
                <a:solidFill>
                  <a:schemeClr val="tx1"/>
                </a:solidFill>
                <a:latin typeface="+mn-lt"/>
                <a:ea typeface="Calibri"/>
                <a:cs typeface="Calibri"/>
                <a:sym typeface="Calibri"/>
              </a:rPr>
              <a:t>ontrol over the amount or frequency of use</a:t>
            </a:r>
          </a:p>
          <a:p>
            <a:pPr marL="914400" lvl="0" indent="-393700">
              <a:buSzPts val="2600"/>
              <a:buFont typeface="Calibri"/>
              <a:buChar char="➔"/>
            </a:pPr>
            <a:r>
              <a:rPr lang="en-US" sz="2000" b="1" dirty="0">
                <a:solidFill>
                  <a:schemeClr val="tx1"/>
                </a:solidFill>
                <a:latin typeface="+mn-lt"/>
                <a:ea typeface="Calibri"/>
                <a:cs typeface="Calibri"/>
                <a:sym typeface="Calibri"/>
              </a:rPr>
              <a:t>C</a:t>
            </a:r>
            <a:r>
              <a:rPr lang="en-US" sz="2000" dirty="0">
                <a:solidFill>
                  <a:schemeClr val="tx1"/>
                </a:solidFill>
                <a:latin typeface="+mn-lt"/>
                <a:ea typeface="Calibri"/>
                <a:cs typeface="Calibri"/>
                <a:sym typeface="Calibri"/>
              </a:rPr>
              <a:t>ompulsion to use</a:t>
            </a:r>
          </a:p>
          <a:p>
            <a:pPr marL="914400" lvl="0" indent="-393700">
              <a:buSzPts val="2600"/>
              <a:buFont typeface="Calibri"/>
              <a:buChar char="➔"/>
            </a:pPr>
            <a:r>
              <a:rPr lang="en-US" sz="2000" dirty="0">
                <a:solidFill>
                  <a:schemeClr val="tx1"/>
                </a:solidFill>
                <a:latin typeface="+mn-lt"/>
                <a:ea typeface="Calibri"/>
                <a:cs typeface="Calibri"/>
                <a:sym typeface="Calibri"/>
              </a:rPr>
              <a:t>Use despite the </a:t>
            </a:r>
            <a:r>
              <a:rPr lang="en-US" sz="2000" b="1" dirty="0">
                <a:solidFill>
                  <a:schemeClr val="tx1"/>
                </a:solidFill>
                <a:latin typeface="+mn-lt"/>
                <a:ea typeface="Calibri"/>
                <a:cs typeface="Calibri"/>
                <a:sym typeface="Calibri"/>
              </a:rPr>
              <a:t>C</a:t>
            </a:r>
            <a:r>
              <a:rPr lang="en-US" sz="2000" dirty="0">
                <a:solidFill>
                  <a:schemeClr val="tx1"/>
                </a:solidFill>
                <a:latin typeface="+mn-lt"/>
                <a:ea typeface="Calibri"/>
                <a:cs typeface="Calibri"/>
                <a:sym typeface="Calibri"/>
              </a:rPr>
              <a:t>onsequences</a:t>
            </a:r>
          </a:p>
        </p:txBody>
      </p:sp>
      <p:pic>
        <p:nvPicPr>
          <p:cNvPr id="4" name="Google Shape;186;p30" descr="Person stuck in a bottle of pills" title="Addiction"/>
          <p:cNvPicPr preferRelativeResize="0"/>
          <p:nvPr/>
        </p:nvPicPr>
        <p:blipFill rotWithShape="1">
          <a:blip r:embed="rId3">
            <a:alphaModFix/>
          </a:blip>
          <a:srcRect l="23097" t="11543" r="23113" b="14366"/>
          <a:stretch/>
        </p:blipFill>
        <p:spPr>
          <a:xfrm>
            <a:off x="7336366" y="1625593"/>
            <a:ext cx="1413479" cy="1957800"/>
          </a:xfrm>
          <a:prstGeom prst="rect">
            <a:avLst/>
          </a:prstGeom>
          <a:noFill/>
          <a:ln>
            <a:noFill/>
          </a:ln>
        </p:spPr>
      </p:pic>
    </p:spTree>
    <p:extLst>
      <p:ext uri="{BB962C8B-B14F-4D97-AF65-F5344CB8AC3E}">
        <p14:creationId xmlns:p14="http://schemas.microsoft.com/office/powerpoint/2010/main" val="113154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Title 1"/>
          <p:cNvSpPr>
            <a:spLocks noGrp="1"/>
          </p:cNvSpPr>
          <p:nvPr>
            <p:ph type="title"/>
          </p:nvPr>
        </p:nvSpPr>
        <p:spPr>
          <a:xfrm>
            <a:off x="1657350" y="312661"/>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Signs of Addiction</a:t>
            </a:r>
            <a:endParaRPr lang="en-CA" b="1" dirty="0">
              <a:solidFill>
                <a:schemeClr val="tx1"/>
              </a:solidFill>
              <a:latin typeface="+mj-lt"/>
            </a:endParaRPr>
          </a:p>
        </p:txBody>
      </p:sp>
      <p:pic>
        <p:nvPicPr>
          <p:cNvPr id="4" name="Picture 3" descr="someone sitting"/>
          <p:cNvPicPr>
            <a:picLocks noChangeAspect="1"/>
          </p:cNvPicPr>
          <p:nvPr/>
        </p:nvPicPr>
        <p:blipFill rotWithShape="1">
          <a:blip r:embed="rId3">
            <a:extLst>
              <a:ext uri="{28A0092B-C50C-407E-A947-70E740481C1C}">
                <a14:useLocalDpi xmlns:a14="http://schemas.microsoft.com/office/drawing/2010/main" val="0"/>
              </a:ext>
            </a:extLst>
          </a:blip>
          <a:srcRect l="20216" r="18746"/>
          <a:stretch/>
        </p:blipFill>
        <p:spPr>
          <a:xfrm>
            <a:off x="417266" y="1549737"/>
            <a:ext cx="1408249" cy="2307186"/>
          </a:xfrm>
          <a:prstGeom prst="rect">
            <a:avLst/>
          </a:prstGeom>
        </p:spPr>
      </p:pic>
      <p:sp>
        <p:nvSpPr>
          <p:cNvPr id="5" name="TextBox 4"/>
          <p:cNvSpPr txBox="1"/>
          <p:nvPr/>
        </p:nvSpPr>
        <p:spPr>
          <a:xfrm>
            <a:off x="2310231" y="1579945"/>
            <a:ext cx="5532019" cy="2246769"/>
          </a:xfrm>
          <a:prstGeom prst="rect">
            <a:avLst/>
          </a:prstGeom>
          <a:noFill/>
        </p:spPr>
        <p:txBody>
          <a:bodyPr wrap="square" rtlCol="0">
            <a:spAutoFit/>
          </a:bodyPr>
          <a:lstStyle/>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Changes in personality and behaviour.</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Bloodshot eyes and frequent bloody noses.</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Shakes, tremors, or slurred speech.</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Changes in daily routines.</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Lack of concern for personal hygiene.</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Unusual need for money.</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Changes in friends and activities.</a:t>
            </a:r>
          </a:p>
        </p:txBody>
      </p:sp>
    </p:spTree>
    <p:extLst>
      <p:ext uri="{BB962C8B-B14F-4D97-AF65-F5344CB8AC3E}">
        <p14:creationId xmlns:p14="http://schemas.microsoft.com/office/powerpoint/2010/main" val="2936516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736332" y="176949"/>
            <a:ext cx="7698219" cy="90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Video: </a:t>
            </a:r>
            <a:r>
              <a:rPr lang="en" dirty="0">
                <a:solidFill>
                  <a:schemeClr val="tx1"/>
                </a:solidFill>
                <a:latin typeface="+mj-lt"/>
                <a:ea typeface="Calibri"/>
                <a:cs typeface="Calibri"/>
                <a:sym typeface="Calibri"/>
                <a:hlinkClick r:id="rId4"/>
              </a:rPr>
              <a:t>Addiction and the Brain – For Kids</a:t>
            </a:r>
            <a:r>
              <a:rPr lang="en" dirty="0" smtClean="0">
                <a:solidFill>
                  <a:schemeClr val="tx1"/>
                </a:solidFill>
                <a:latin typeface="+mj-lt"/>
                <a:ea typeface="Calibri"/>
                <a:cs typeface="Calibri"/>
                <a:sym typeface="Calibri"/>
                <a:hlinkClick r:id="rId4"/>
              </a:rPr>
              <a:t>!</a:t>
            </a:r>
            <a:endParaRPr lang="en-CA" dirty="0">
              <a:solidFill>
                <a:schemeClr val="tx1"/>
              </a:solidFill>
              <a:latin typeface="+mj-lt"/>
            </a:endParaRPr>
          </a:p>
        </p:txBody>
      </p:sp>
      <p:pic>
        <p:nvPicPr>
          <p:cNvPr id="7" name="Google Shape;85;p16" descr="video icon"/>
          <p:cNvPicPr preferRelativeResize="0"/>
          <p:nvPr/>
        </p:nvPicPr>
        <p:blipFill>
          <a:blip r:embed="rId5">
            <a:alphaModFix/>
          </a:blip>
          <a:stretch>
            <a:fillRect/>
          </a:stretch>
        </p:blipFill>
        <p:spPr>
          <a:xfrm>
            <a:off x="1474478" y="1214232"/>
            <a:ext cx="969622" cy="969600"/>
          </a:xfrm>
          <a:prstGeom prst="rect">
            <a:avLst/>
          </a:prstGeom>
          <a:noFill/>
          <a:ln>
            <a:noFill/>
          </a:ln>
        </p:spPr>
      </p:pic>
      <p:sp>
        <p:nvSpPr>
          <p:cNvPr id="6" name="TextBox 5"/>
          <p:cNvSpPr txBox="1"/>
          <p:nvPr/>
        </p:nvSpPr>
        <p:spPr>
          <a:xfrm>
            <a:off x="736332" y="2318126"/>
            <a:ext cx="2445915" cy="1323439"/>
          </a:xfrm>
          <a:prstGeom prst="rect">
            <a:avLst/>
          </a:prstGeom>
          <a:noFill/>
        </p:spPr>
        <p:txBody>
          <a:bodyPr wrap="square" rtlCol="0">
            <a:spAutoFit/>
          </a:bodyPr>
          <a:lstStyle/>
          <a:p>
            <a:pPr marL="400050" lvl="0" indent="-342900">
              <a:buClr>
                <a:schemeClr val="dk1"/>
              </a:buClr>
              <a:buSzPts val="2700"/>
              <a:buFont typeface="Arial" panose="020B0604020202020204" pitchFamily="34" charset="0"/>
              <a:buChar char="•"/>
            </a:pPr>
            <a:r>
              <a:rPr lang="en-US" sz="2000" dirty="0" smtClean="0">
                <a:solidFill>
                  <a:schemeClr val="tx1"/>
                </a:solidFill>
                <a:latin typeface="+mn-lt"/>
                <a:ea typeface="Calibri"/>
                <a:cs typeface="Calibri"/>
                <a:sym typeface="Calibri"/>
              </a:rPr>
              <a:t>What is an Addiction?</a:t>
            </a:r>
          </a:p>
          <a:p>
            <a:pPr marL="400050" lvl="0" indent="-342900">
              <a:buClr>
                <a:schemeClr val="dk1"/>
              </a:buClr>
              <a:buSzPts val="2700"/>
              <a:buFont typeface="Arial" panose="020B0604020202020204" pitchFamily="34" charset="0"/>
              <a:buChar char="•"/>
            </a:pPr>
            <a:r>
              <a:rPr lang="en-US" sz="2000" dirty="0" smtClean="0">
                <a:solidFill>
                  <a:schemeClr val="tx1"/>
                </a:solidFill>
                <a:latin typeface="+mn-lt"/>
                <a:ea typeface="Calibri"/>
                <a:cs typeface="Calibri"/>
                <a:sym typeface="Calibri"/>
              </a:rPr>
              <a:t>What does this do to our brain?</a:t>
            </a:r>
            <a:endParaRPr lang="en-US" sz="2000" dirty="0">
              <a:solidFill>
                <a:schemeClr val="tx1"/>
              </a:solidFill>
              <a:latin typeface="+mn-lt"/>
              <a:ea typeface="Calibri"/>
              <a:cs typeface="Calibri"/>
              <a:sym typeface="Calibri"/>
            </a:endParaRPr>
          </a:p>
        </p:txBody>
      </p:sp>
      <p:pic>
        <p:nvPicPr>
          <p:cNvPr id="3" name="s0bqT_hxMwI" descr="video on addiction and the brain - for kids"/>
          <p:cNvPicPr>
            <a:picLocks noRot="1" noChangeAspect="1"/>
          </p:cNvPicPr>
          <p:nvPr>
            <a:videoFile r:link="rId1"/>
          </p:nvPr>
        </p:nvPicPr>
        <p:blipFill>
          <a:blip r:embed="rId6"/>
          <a:stretch>
            <a:fillRect/>
          </a:stretch>
        </p:blipFill>
        <p:spPr>
          <a:xfrm>
            <a:off x="3658937" y="1273353"/>
            <a:ext cx="4775614" cy="2686283"/>
          </a:xfrm>
          <a:prstGeom prst="rect">
            <a:avLst/>
          </a:prstGeom>
        </p:spPr>
      </p:pic>
    </p:spTree>
    <p:extLst>
      <p:ext uri="{BB962C8B-B14F-4D97-AF65-F5344CB8AC3E}">
        <p14:creationId xmlns:p14="http://schemas.microsoft.com/office/powerpoint/2010/main" val="49529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3" name="Title 2"/>
          <p:cNvSpPr>
            <a:spLocks noGrp="1"/>
          </p:cNvSpPr>
          <p:nvPr>
            <p:ph type="ctrTitle"/>
          </p:nvPr>
        </p:nvSpPr>
        <p:spPr>
          <a:xfrm>
            <a:off x="587650" y="229686"/>
            <a:ext cx="7968700" cy="1744133"/>
          </a:xfrm>
        </p:spPr>
        <p:txBody>
          <a:bodyPr anchor="ctr">
            <a:normAutofit/>
          </a:bodyPr>
          <a:lstStyle/>
          <a:p>
            <a:r>
              <a:rPr lang="en" sz="4000" b="1" dirty="0">
                <a:latin typeface="+mj-lt"/>
                <a:ea typeface="Calibri"/>
                <a:cs typeface="Calibri"/>
                <a:sym typeface="Calibri"/>
              </a:rPr>
              <a:t>Assessing </a:t>
            </a:r>
            <a:r>
              <a:rPr lang="en" sz="4000" b="1" dirty="0" smtClean="0">
                <a:latin typeface="+mj-lt"/>
                <a:ea typeface="Calibri"/>
                <a:cs typeface="Calibri"/>
                <a:sym typeface="Calibri"/>
              </a:rPr>
              <a:t>Situations for Potential Dangers</a:t>
            </a:r>
            <a:endParaRPr lang="en-CA" sz="4000" dirty="0">
              <a:latin typeface="+mj-lt"/>
            </a:endParaRPr>
          </a:p>
        </p:txBody>
      </p:sp>
      <p:pic>
        <p:nvPicPr>
          <p:cNvPr id="4" name="Picture 3" descr="Red cubes that spell out RISK on a breaking rope" title="Ri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973819"/>
            <a:ext cx="3048000" cy="2060448"/>
          </a:xfrm>
          <a:prstGeom prst="rect">
            <a:avLst/>
          </a:prstGeom>
        </p:spPr>
      </p:pic>
    </p:spTree>
    <p:extLst>
      <p:ext uri="{BB962C8B-B14F-4D97-AF65-F5344CB8AC3E}">
        <p14:creationId xmlns:p14="http://schemas.microsoft.com/office/powerpoint/2010/main" val="1990124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p:cNvSpPr>
            <a:spLocks noGrp="1"/>
          </p:cNvSpPr>
          <p:nvPr>
            <p:ph type="title"/>
          </p:nvPr>
        </p:nvSpPr>
        <p:spPr>
          <a:xfrm>
            <a:off x="1826399" y="314064"/>
            <a:ext cx="5491200" cy="735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Drug Overdose</a:t>
            </a:r>
            <a:endParaRPr lang="en-CA" b="1" dirty="0">
              <a:solidFill>
                <a:schemeClr val="tx1"/>
              </a:solidFill>
              <a:latin typeface="+mj-lt"/>
            </a:endParaRPr>
          </a:p>
        </p:txBody>
      </p:sp>
      <p:sp>
        <p:nvSpPr>
          <p:cNvPr id="3" name="TextBox 2"/>
          <p:cNvSpPr txBox="1"/>
          <p:nvPr/>
        </p:nvSpPr>
        <p:spPr>
          <a:xfrm>
            <a:off x="1083734" y="1226338"/>
            <a:ext cx="5565529" cy="2862322"/>
          </a:xfrm>
          <a:prstGeom prst="rect">
            <a:avLst/>
          </a:prstGeom>
          <a:noFill/>
        </p:spPr>
        <p:txBody>
          <a:bodyPr wrap="square" rtlCol="0">
            <a:spAutoFit/>
          </a:bodyPr>
          <a:lstStyle/>
          <a:p>
            <a:r>
              <a:rPr lang="en-CA" sz="2000" b="1" dirty="0" smtClean="0">
                <a:latin typeface="+mn-lt"/>
              </a:rPr>
              <a:t>Signs of a drug overdose:</a:t>
            </a:r>
          </a:p>
          <a:p>
            <a:pPr marL="342900" indent="-342900">
              <a:buFont typeface="Arial" panose="020B0604020202020204" pitchFamily="34" charset="0"/>
              <a:buChar char="•"/>
            </a:pPr>
            <a:r>
              <a:rPr lang="en-CA" sz="2000" dirty="0" smtClean="0">
                <a:latin typeface="+mn-lt"/>
              </a:rPr>
              <a:t>Nausea/vomiting</a:t>
            </a:r>
          </a:p>
          <a:p>
            <a:pPr marL="342900" indent="-342900">
              <a:buFont typeface="Arial" panose="020B0604020202020204" pitchFamily="34" charset="0"/>
              <a:buChar char="•"/>
            </a:pPr>
            <a:r>
              <a:rPr lang="en-CA" sz="2000" dirty="0" smtClean="0">
                <a:latin typeface="+mn-lt"/>
              </a:rPr>
              <a:t>Severe stomach pain/abdominal cramps</a:t>
            </a:r>
          </a:p>
          <a:p>
            <a:pPr marL="342900" indent="-342900">
              <a:buFont typeface="Arial" panose="020B0604020202020204" pitchFamily="34" charset="0"/>
              <a:buChar char="•"/>
            </a:pPr>
            <a:r>
              <a:rPr lang="en-CA" sz="2000" dirty="0" smtClean="0">
                <a:latin typeface="+mn-lt"/>
              </a:rPr>
              <a:t>Diarrhea</a:t>
            </a:r>
          </a:p>
          <a:p>
            <a:pPr marL="342900" indent="-342900">
              <a:buFont typeface="Arial" panose="020B0604020202020204" pitchFamily="34" charset="0"/>
              <a:buChar char="•"/>
            </a:pPr>
            <a:r>
              <a:rPr lang="en-CA" sz="2000" dirty="0" smtClean="0">
                <a:latin typeface="+mn-lt"/>
              </a:rPr>
              <a:t>Chest pain</a:t>
            </a:r>
          </a:p>
          <a:p>
            <a:pPr marL="342900" indent="-342900">
              <a:buFont typeface="Arial" panose="020B0604020202020204" pitchFamily="34" charset="0"/>
              <a:buChar char="•"/>
            </a:pPr>
            <a:r>
              <a:rPr lang="en-CA" sz="2000" dirty="0" smtClean="0">
                <a:latin typeface="+mn-lt"/>
              </a:rPr>
              <a:t>Dizziness</a:t>
            </a:r>
          </a:p>
          <a:p>
            <a:pPr marL="342900" indent="-342900">
              <a:buFont typeface="Arial" panose="020B0604020202020204" pitchFamily="34" charset="0"/>
              <a:buChar char="•"/>
            </a:pPr>
            <a:r>
              <a:rPr lang="en-CA" sz="2000" dirty="0" smtClean="0">
                <a:latin typeface="+mn-lt"/>
              </a:rPr>
              <a:t>Loss of balance/ coordination</a:t>
            </a:r>
          </a:p>
          <a:p>
            <a:pPr marL="342900" indent="-342900">
              <a:buFont typeface="Arial" panose="020B0604020202020204" pitchFamily="34" charset="0"/>
              <a:buChar char="•"/>
            </a:pPr>
            <a:r>
              <a:rPr lang="en-CA" sz="2000" dirty="0" smtClean="0">
                <a:latin typeface="+mn-lt"/>
              </a:rPr>
              <a:t>Drowsiness and confusion</a:t>
            </a:r>
          </a:p>
          <a:p>
            <a:pPr marL="342900" indent="-342900">
              <a:buFont typeface="Arial" panose="020B0604020202020204" pitchFamily="34" charset="0"/>
              <a:buChar char="•"/>
            </a:pPr>
            <a:r>
              <a:rPr lang="en-CA" sz="2000" dirty="0" smtClean="0">
                <a:latin typeface="+mn-lt"/>
              </a:rPr>
              <a:t>Agitation</a:t>
            </a:r>
            <a:endParaRPr lang="en-CA" sz="2000" dirty="0">
              <a:latin typeface="+mn-lt"/>
            </a:endParaRPr>
          </a:p>
        </p:txBody>
      </p:sp>
      <p:pic>
        <p:nvPicPr>
          <p:cNvPr id="9" name="Picture 8" descr="needles with liquid drugs and prescription bottle with white pills coming out"/>
          <p:cNvPicPr>
            <a:picLocks noChangeAspect="1"/>
          </p:cNvPicPr>
          <p:nvPr/>
        </p:nvPicPr>
        <p:blipFill rotWithShape="1">
          <a:blip r:embed="rId3">
            <a:extLst>
              <a:ext uri="{28A0092B-C50C-407E-A947-70E740481C1C}">
                <a14:useLocalDpi xmlns:a14="http://schemas.microsoft.com/office/drawing/2010/main" val="0"/>
              </a:ext>
            </a:extLst>
          </a:blip>
          <a:srcRect t="22175" b="19801"/>
          <a:stretch/>
        </p:blipFill>
        <p:spPr>
          <a:xfrm flipH="1">
            <a:off x="5789447" y="1770811"/>
            <a:ext cx="3056304" cy="1773375"/>
          </a:xfrm>
          <a:prstGeom prst="rect">
            <a:avLst/>
          </a:prstGeom>
        </p:spPr>
      </p:pic>
    </p:spTree>
    <p:extLst>
      <p:ext uri="{BB962C8B-B14F-4D97-AF65-F5344CB8AC3E}">
        <p14:creationId xmlns:p14="http://schemas.microsoft.com/office/powerpoint/2010/main" val="3470541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p:cNvSpPr>
            <a:spLocks noGrp="1"/>
          </p:cNvSpPr>
          <p:nvPr>
            <p:ph type="title"/>
          </p:nvPr>
        </p:nvSpPr>
        <p:spPr>
          <a:xfrm>
            <a:off x="1995600" y="380657"/>
            <a:ext cx="5491200" cy="735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Alcohol Poisoning</a:t>
            </a:r>
            <a:endParaRPr lang="en-CA" b="1" dirty="0">
              <a:solidFill>
                <a:schemeClr val="tx1"/>
              </a:solidFill>
              <a:latin typeface="+mj-lt"/>
            </a:endParaRPr>
          </a:p>
        </p:txBody>
      </p:sp>
      <p:sp>
        <p:nvSpPr>
          <p:cNvPr id="5" name="TextBox 4"/>
          <p:cNvSpPr txBox="1"/>
          <p:nvPr/>
        </p:nvSpPr>
        <p:spPr>
          <a:xfrm>
            <a:off x="1503931" y="1339537"/>
            <a:ext cx="5631515" cy="2554545"/>
          </a:xfrm>
          <a:prstGeom prst="rect">
            <a:avLst/>
          </a:prstGeom>
          <a:noFill/>
        </p:spPr>
        <p:txBody>
          <a:bodyPr wrap="square" rtlCol="0">
            <a:spAutoFit/>
          </a:bodyPr>
          <a:lstStyle/>
          <a:p>
            <a:pPr lvl="0"/>
            <a:r>
              <a:rPr lang="en-US" sz="2000" b="1" dirty="0" smtClean="0">
                <a:solidFill>
                  <a:schemeClr val="tx1"/>
                </a:solidFill>
                <a:latin typeface="+mn-lt"/>
                <a:ea typeface="Calibri"/>
                <a:cs typeface="Calibri"/>
                <a:sym typeface="Calibri"/>
              </a:rPr>
              <a:t>Signs of alcohol poisoning:</a:t>
            </a:r>
            <a:endParaRPr lang="en-US" sz="2000" dirty="0">
              <a:solidFill>
                <a:schemeClr val="tx1"/>
              </a:solidFill>
              <a:latin typeface="+mn-lt"/>
              <a:ea typeface="Calibri"/>
              <a:cs typeface="Calibri"/>
              <a:sym typeface="Calibri"/>
            </a:endParaRPr>
          </a:p>
          <a:p>
            <a:pPr marL="914400" lvl="0" indent="-381000">
              <a:buSzPts val="2400"/>
              <a:buFont typeface="Calibri"/>
              <a:buChar char="●"/>
            </a:pPr>
            <a:r>
              <a:rPr lang="en-US" sz="2000" dirty="0">
                <a:solidFill>
                  <a:schemeClr val="tx1"/>
                </a:solidFill>
                <a:latin typeface="+mn-lt"/>
                <a:ea typeface="Calibri"/>
                <a:cs typeface="Calibri"/>
                <a:sym typeface="Calibri"/>
              </a:rPr>
              <a:t>Cold/clammy</a:t>
            </a:r>
          </a:p>
          <a:p>
            <a:pPr marL="914400" lvl="0" indent="-381000">
              <a:buSzPts val="2400"/>
              <a:buFont typeface="Calibri"/>
              <a:buChar char="●"/>
            </a:pPr>
            <a:r>
              <a:rPr lang="en-US" sz="2000" dirty="0">
                <a:solidFill>
                  <a:schemeClr val="tx1"/>
                </a:solidFill>
                <a:latin typeface="+mn-lt"/>
                <a:ea typeface="Calibri"/>
                <a:cs typeface="Calibri"/>
                <a:sym typeface="Calibri"/>
              </a:rPr>
              <a:t>Slow breathing</a:t>
            </a:r>
          </a:p>
          <a:p>
            <a:pPr marL="914400" lvl="0" indent="-381000">
              <a:buSzPts val="2400"/>
              <a:buFont typeface="Calibri"/>
              <a:buChar char="●"/>
            </a:pPr>
            <a:r>
              <a:rPr lang="en-US" sz="2000" dirty="0">
                <a:solidFill>
                  <a:schemeClr val="tx1"/>
                </a:solidFill>
                <a:latin typeface="+mn-lt"/>
                <a:ea typeface="Calibri"/>
                <a:cs typeface="Calibri"/>
                <a:sym typeface="Calibri"/>
              </a:rPr>
              <a:t>Vomiting</a:t>
            </a:r>
          </a:p>
          <a:p>
            <a:pPr marL="914400" lvl="0" indent="-381000">
              <a:buSzPts val="2400"/>
              <a:buFont typeface="Calibri"/>
              <a:buChar char="●"/>
            </a:pPr>
            <a:r>
              <a:rPr lang="en-US" sz="2000" dirty="0">
                <a:solidFill>
                  <a:schemeClr val="tx1"/>
                </a:solidFill>
                <a:latin typeface="+mn-lt"/>
                <a:ea typeface="Calibri"/>
                <a:cs typeface="Calibri"/>
                <a:sym typeface="Calibri"/>
              </a:rPr>
              <a:t>Confusion</a:t>
            </a:r>
          </a:p>
          <a:p>
            <a:pPr marL="914400" lvl="0" indent="-381000">
              <a:buSzPts val="2400"/>
              <a:buFont typeface="Calibri"/>
              <a:buChar char="●"/>
            </a:pPr>
            <a:r>
              <a:rPr lang="en-US" sz="2000" dirty="0">
                <a:solidFill>
                  <a:schemeClr val="tx1"/>
                </a:solidFill>
                <a:latin typeface="+mn-lt"/>
                <a:ea typeface="Calibri"/>
                <a:cs typeface="Calibri"/>
                <a:sym typeface="Calibri"/>
              </a:rPr>
              <a:t>Shakiness</a:t>
            </a:r>
          </a:p>
          <a:p>
            <a:pPr marL="914400" lvl="0" indent="-381000">
              <a:buSzPts val="2400"/>
              <a:buFont typeface="Calibri"/>
              <a:buChar char="●"/>
            </a:pPr>
            <a:r>
              <a:rPr lang="en-US" sz="2000" dirty="0">
                <a:solidFill>
                  <a:schemeClr val="tx1"/>
                </a:solidFill>
                <a:latin typeface="+mn-lt"/>
                <a:ea typeface="Calibri"/>
                <a:cs typeface="Calibri"/>
                <a:sym typeface="Calibri"/>
              </a:rPr>
              <a:t>Slow and Weak pulse</a:t>
            </a:r>
          </a:p>
          <a:p>
            <a:pPr marL="914400" lvl="0" indent="-381000">
              <a:buSzPts val="2400"/>
              <a:buFont typeface="Calibri"/>
              <a:buChar char="●"/>
            </a:pPr>
            <a:r>
              <a:rPr lang="en-US" sz="2000" dirty="0">
                <a:solidFill>
                  <a:schemeClr val="tx1"/>
                </a:solidFill>
                <a:latin typeface="+mn-lt"/>
                <a:ea typeface="Calibri"/>
                <a:cs typeface="Calibri"/>
                <a:sym typeface="Calibri"/>
              </a:rPr>
              <a:t>Unconsciousness (passed out)</a:t>
            </a:r>
          </a:p>
        </p:txBody>
      </p:sp>
      <p:pic>
        <p:nvPicPr>
          <p:cNvPr id="238" name="Google Shape;238;p34" descr="Green emoji that is nauseous" title="Nauseous Emoji"/>
          <p:cNvPicPr preferRelativeResize="0"/>
          <p:nvPr/>
        </p:nvPicPr>
        <p:blipFill>
          <a:blip r:embed="rId3">
            <a:alphaModFix/>
          </a:blip>
          <a:stretch>
            <a:fillRect/>
          </a:stretch>
        </p:blipFill>
        <p:spPr>
          <a:xfrm>
            <a:off x="5755852" y="1527873"/>
            <a:ext cx="1730948" cy="1733702"/>
          </a:xfrm>
          <a:prstGeom prst="rect">
            <a:avLst/>
          </a:prstGeom>
          <a:noFill/>
          <a:ln>
            <a:noFill/>
          </a:ln>
        </p:spPr>
      </p:pic>
    </p:spTree>
    <p:extLst>
      <p:ext uri="{BB962C8B-B14F-4D97-AF65-F5344CB8AC3E}">
        <p14:creationId xmlns:p14="http://schemas.microsoft.com/office/powerpoint/2010/main" val="2555131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431597"/>
            <a:ext cx="7729798" cy="12006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85;p16" descr="video icon"/>
          <p:cNvPicPr preferRelativeResize="0"/>
          <p:nvPr/>
        </p:nvPicPr>
        <p:blipFill>
          <a:blip r:embed="rId3">
            <a:alphaModFix/>
          </a:blip>
          <a:stretch>
            <a:fillRect/>
          </a:stretch>
        </p:blipFill>
        <p:spPr>
          <a:xfrm>
            <a:off x="707102" y="1872372"/>
            <a:ext cx="969622" cy="969600"/>
          </a:xfrm>
          <a:prstGeom prst="rect">
            <a:avLst/>
          </a:prstGeom>
          <a:noFill/>
          <a:ln>
            <a:noFill/>
          </a:ln>
        </p:spPr>
      </p:pic>
      <p:sp>
        <p:nvSpPr>
          <p:cNvPr id="3" name="TextBox 2"/>
          <p:cNvSpPr txBox="1"/>
          <p:nvPr/>
        </p:nvSpPr>
        <p:spPr>
          <a:xfrm>
            <a:off x="1994338" y="1872372"/>
            <a:ext cx="6442562"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will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8" name="Google Shape;86;p16" descr="checklist"/>
          <p:cNvPicPr preferRelativeResize="0"/>
          <p:nvPr/>
        </p:nvPicPr>
        <p:blipFill>
          <a:blip r:embed="rId4">
            <a:alphaModFix/>
          </a:blip>
          <a:stretch>
            <a:fillRect/>
          </a:stretch>
        </p:blipFill>
        <p:spPr>
          <a:xfrm>
            <a:off x="766165" y="3082144"/>
            <a:ext cx="841275" cy="841275"/>
          </a:xfrm>
          <a:prstGeom prst="rect">
            <a:avLst/>
          </a:prstGeom>
          <a:noFill/>
          <a:ln>
            <a:noFill/>
          </a:ln>
        </p:spPr>
      </p:pic>
      <p:sp>
        <p:nvSpPr>
          <p:cNvPr id="4" name="TextBox 3"/>
          <p:cNvSpPr txBox="1"/>
          <p:nvPr/>
        </p:nvSpPr>
        <p:spPr>
          <a:xfrm>
            <a:off x="1994339" y="3302726"/>
            <a:ext cx="6442562" cy="400110"/>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extLst>
      <p:ext uri="{BB962C8B-B14F-4D97-AF65-F5344CB8AC3E}">
        <p14:creationId xmlns:p14="http://schemas.microsoft.com/office/powerpoint/2010/main" val="273556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p:cNvSpPr>
            <a:spLocks noGrp="1"/>
          </p:cNvSpPr>
          <p:nvPr>
            <p:ph type="title"/>
          </p:nvPr>
        </p:nvSpPr>
        <p:spPr>
          <a:xfrm>
            <a:off x="1657350" y="450482"/>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cs typeface="Calibri" panose="020F0502020204030204" pitchFamily="34" charset="0"/>
              </a:rPr>
              <a:t>Cannabis Poisoning</a:t>
            </a:r>
            <a:endParaRPr lang="en-CA" b="1" dirty="0">
              <a:solidFill>
                <a:schemeClr val="tx1"/>
              </a:solidFill>
              <a:latin typeface="+mj-lt"/>
              <a:cs typeface="Calibri" panose="020F0502020204030204" pitchFamily="34" charset="0"/>
            </a:endParaRPr>
          </a:p>
        </p:txBody>
      </p:sp>
      <p:sp>
        <p:nvSpPr>
          <p:cNvPr id="5" name="TextBox 4"/>
          <p:cNvSpPr txBox="1"/>
          <p:nvPr/>
        </p:nvSpPr>
        <p:spPr>
          <a:xfrm>
            <a:off x="1052959" y="1550629"/>
            <a:ext cx="5673551" cy="2375009"/>
          </a:xfrm>
          <a:prstGeom prst="rect">
            <a:avLst/>
          </a:prstGeom>
          <a:noFill/>
        </p:spPr>
        <p:txBody>
          <a:bodyPr wrap="square" rtlCol="0">
            <a:spAutoFit/>
          </a:bodyPr>
          <a:lstStyle/>
          <a:p>
            <a:pPr marL="63500" lvl="0">
              <a:lnSpc>
                <a:spcPct val="115000"/>
              </a:lnSpc>
              <a:spcBef>
                <a:spcPts val="1000"/>
              </a:spcBef>
              <a:buSzPts val="2600"/>
            </a:pPr>
            <a:r>
              <a:rPr lang="en-CA" sz="2000" b="1" dirty="0" smtClean="0">
                <a:solidFill>
                  <a:schemeClr val="tx1"/>
                </a:solidFill>
                <a:latin typeface="+mn-lt"/>
                <a:ea typeface="Calibri"/>
                <a:cs typeface="Calibri"/>
                <a:sym typeface="Calibri"/>
              </a:rPr>
              <a:t>Symptoms of cannabis poisoning: </a:t>
            </a:r>
          </a:p>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C</a:t>
            </a:r>
            <a:r>
              <a:rPr lang="en-CA" sz="2000" dirty="0" smtClean="0">
                <a:solidFill>
                  <a:schemeClr val="tx1"/>
                </a:solidFill>
                <a:latin typeface="+mn-lt"/>
                <a:ea typeface="Calibri"/>
                <a:cs typeface="Calibri"/>
                <a:sym typeface="Calibri"/>
              </a:rPr>
              <a:t>hest pain</a:t>
            </a:r>
          </a:p>
          <a:p>
            <a:pPr marL="349250" lvl="0" indent="-285750">
              <a:lnSpc>
                <a:spcPct val="115000"/>
              </a:lnSpc>
              <a:spcBef>
                <a:spcPts val="1000"/>
              </a:spcBef>
              <a:buSzPts val="2600"/>
              <a:buFont typeface="Arial" panose="020B0604020202020204" pitchFamily="34" charset="0"/>
              <a:buChar char="•"/>
            </a:pPr>
            <a:r>
              <a:rPr lang="en-CA" sz="2000" dirty="0" smtClean="0">
                <a:solidFill>
                  <a:schemeClr val="tx1"/>
                </a:solidFill>
                <a:latin typeface="+mn-lt"/>
                <a:ea typeface="Calibri"/>
                <a:cs typeface="Calibri"/>
                <a:sym typeface="Calibri"/>
              </a:rPr>
              <a:t>Rapid heartbeat</a:t>
            </a:r>
          </a:p>
          <a:p>
            <a:pPr marL="349250" lvl="0" indent="-285750">
              <a:lnSpc>
                <a:spcPct val="115000"/>
              </a:lnSpc>
              <a:spcBef>
                <a:spcPts val="1000"/>
              </a:spcBef>
              <a:buSzPts val="2600"/>
              <a:buFont typeface="Arial" panose="020B0604020202020204" pitchFamily="34" charset="0"/>
              <a:buChar char="•"/>
            </a:pPr>
            <a:r>
              <a:rPr lang="en-CA" sz="2000" dirty="0" smtClean="0">
                <a:solidFill>
                  <a:schemeClr val="tx1"/>
                </a:solidFill>
                <a:latin typeface="+mn-lt"/>
                <a:ea typeface="Calibri"/>
                <a:cs typeface="Calibri"/>
                <a:sym typeface="Calibri"/>
              </a:rPr>
              <a:t>Nausea/vomiting</a:t>
            </a:r>
          </a:p>
          <a:p>
            <a:pPr marL="349250" lvl="0" indent="-285750">
              <a:lnSpc>
                <a:spcPct val="115000"/>
              </a:lnSpc>
              <a:spcBef>
                <a:spcPts val="1000"/>
              </a:spcBef>
              <a:buSzPts val="2600"/>
              <a:buFont typeface="Arial" panose="020B0604020202020204" pitchFamily="34" charset="0"/>
              <a:buChar char="•"/>
            </a:pPr>
            <a:r>
              <a:rPr lang="en-CA" sz="2000" dirty="0">
                <a:solidFill>
                  <a:schemeClr val="tx1"/>
                </a:solidFill>
                <a:latin typeface="+mn-lt"/>
                <a:ea typeface="Calibri"/>
                <a:cs typeface="Calibri"/>
                <a:sym typeface="Calibri"/>
              </a:rPr>
              <a:t>S</a:t>
            </a:r>
            <a:r>
              <a:rPr lang="en-CA" sz="2000" dirty="0" smtClean="0">
                <a:solidFill>
                  <a:schemeClr val="tx1"/>
                </a:solidFill>
                <a:latin typeface="+mn-lt"/>
                <a:ea typeface="Calibri"/>
                <a:cs typeface="Calibri"/>
                <a:sym typeface="Calibri"/>
              </a:rPr>
              <a:t>evere anxiety and/or panic attack.</a:t>
            </a:r>
          </a:p>
        </p:txBody>
      </p:sp>
      <p:pic>
        <p:nvPicPr>
          <p:cNvPr id="7" name="Picture 6" descr="person high on drugs"/>
          <p:cNvPicPr>
            <a:picLocks noChangeAspect="1"/>
          </p:cNvPicPr>
          <p:nvPr/>
        </p:nvPicPr>
        <p:blipFill rotWithShape="1">
          <a:blip r:embed="rId3">
            <a:extLst>
              <a:ext uri="{28A0092B-C50C-407E-A947-70E740481C1C}">
                <a14:useLocalDpi xmlns:a14="http://schemas.microsoft.com/office/drawing/2010/main" val="0"/>
              </a:ext>
            </a:extLst>
          </a:blip>
          <a:srcRect l="7996" t="8661" r="6994" b="6328"/>
          <a:stretch/>
        </p:blipFill>
        <p:spPr>
          <a:xfrm>
            <a:off x="6557177" y="1750625"/>
            <a:ext cx="1975019" cy="1975019"/>
          </a:xfrm>
          <a:prstGeom prst="rect">
            <a:avLst/>
          </a:prstGeom>
        </p:spPr>
      </p:pic>
    </p:spTree>
    <p:extLst>
      <p:ext uri="{BB962C8B-B14F-4D97-AF65-F5344CB8AC3E}">
        <p14:creationId xmlns:p14="http://schemas.microsoft.com/office/powerpoint/2010/main" val="3467494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p:cNvSpPr>
            <a:spLocks noGrp="1"/>
          </p:cNvSpPr>
          <p:nvPr>
            <p:ph type="title"/>
          </p:nvPr>
        </p:nvSpPr>
        <p:spPr>
          <a:xfrm>
            <a:off x="1825425" y="628175"/>
            <a:ext cx="5153876"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solidFill>
                  <a:schemeClr val="tx1"/>
                </a:solidFill>
                <a:latin typeface="+mj-lt"/>
                <a:ea typeface="Calibri"/>
                <a:cs typeface="Calibri"/>
                <a:sym typeface="Calibri"/>
              </a:rPr>
              <a:t>Guiding Question #2</a:t>
            </a:r>
            <a:endParaRPr lang="en-CA" dirty="0">
              <a:solidFill>
                <a:schemeClr val="tx1"/>
              </a:solidFill>
              <a:latin typeface="+mj-lt"/>
            </a:endParaRPr>
          </a:p>
        </p:txBody>
      </p:sp>
      <p:pic>
        <p:nvPicPr>
          <p:cNvPr id="7" name="Google Shape;75;p15" descr="pink question mark"/>
          <p:cNvPicPr preferRelativeResize="0"/>
          <p:nvPr/>
        </p:nvPicPr>
        <p:blipFill>
          <a:blip r:embed="rId3">
            <a:alphaModFix/>
          </a:blip>
          <a:stretch>
            <a:fillRect/>
          </a:stretch>
        </p:blipFill>
        <p:spPr>
          <a:xfrm>
            <a:off x="581775" y="1918609"/>
            <a:ext cx="1243650" cy="1243650"/>
          </a:xfrm>
          <a:prstGeom prst="rect">
            <a:avLst/>
          </a:prstGeom>
          <a:noFill/>
          <a:ln>
            <a:noFill/>
          </a:ln>
        </p:spPr>
      </p:pic>
      <p:sp>
        <p:nvSpPr>
          <p:cNvPr id="5" name="TextBox 4"/>
          <p:cNvSpPr txBox="1"/>
          <p:nvPr/>
        </p:nvSpPr>
        <p:spPr>
          <a:xfrm>
            <a:off x="1844713" y="2032602"/>
            <a:ext cx="5115300" cy="1015663"/>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are some tips </a:t>
            </a:r>
            <a:r>
              <a:rPr lang="en-US" sz="2000" dirty="0" smtClean="0">
                <a:solidFill>
                  <a:schemeClr val="tx1"/>
                </a:solidFill>
                <a:latin typeface="+mn-lt"/>
                <a:ea typeface="Calibri"/>
                <a:cs typeface="Calibri"/>
                <a:sym typeface="Calibri"/>
              </a:rPr>
              <a:t>to </a:t>
            </a:r>
            <a:r>
              <a:rPr lang="en-US" sz="2000" dirty="0">
                <a:solidFill>
                  <a:schemeClr val="tx1"/>
                </a:solidFill>
                <a:latin typeface="+mn-lt"/>
                <a:ea typeface="Calibri"/>
                <a:cs typeface="Calibri"/>
                <a:sym typeface="Calibri"/>
              </a:rPr>
              <a:t>reduce risks and prioritize safety during potentially unsafe situations?</a:t>
            </a:r>
            <a:endParaRPr lang="en-US" sz="12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28501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p:cNvSpPr>
            <a:spLocks noGrp="1"/>
          </p:cNvSpPr>
          <p:nvPr>
            <p:ph type="title"/>
          </p:nvPr>
        </p:nvSpPr>
        <p:spPr>
          <a:xfrm>
            <a:off x="1515787" y="362317"/>
            <a:ext cx="6603493" cy="9543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Driving Impaired</a:t>
            </a:r>
            <a:endParaRPr lang="en-CA" b="1" dirty="0">
              <a:solidFill>
                <a:schemeClr val="tx1"/>
              </a:solidFill>
              <a:latin typeface="+mj-lt"/>
            </a:endParaRPr>
          </a:p>
        </p:txBody>
      </p:sp>
      <p:pic>
        <p:nvPicPr>
          <p:cNvPr id="1026" name="Picture 2" descr="Drug-impaired driving laws apply to cars, trucks, boats, aircrafts and every other motor veh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48" y="1666076"/>
            <a:ext cx="3898283" cy="2038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2158" y="1408004"/>
            <a:ext cx="4343109" cy="2554545"/>
          </a:xfrm>
          <a:prstGeom prst="rect">
            <a:avLst/>
          </a:prstGeom>
          <a:noFill/>
        </p:spPr>
        <p:txBody>
          <a:bodyPr wrap="square" rtlCol="0">
            <a:spAutoFit/>
          </a:bodyPr>
          <a:lstStyle/>
          <a:p>
            <a:pPr marL="419100" lvl="0" indent="-342900">
              <a:buSzPts val="2400"/>
              <a:buFont typeface="Arial" panose="020B0604020202020204" pitchFamily="34" charset="0"/>
              <a:buChar char="•"/>
            </a:pPr>
            <a:r>
              <a:rPr lang="en-CA" sz="2000" dirty="0" smtClean="0">
                <a:solidFill>
                  <a:schemeClr val="tx1"/>
                </a:solidFill>
                <a:latin typeface="+mn-lt"/>
                <a:ea typeface="Calibri"/>
                <a:cs typeface="Calibri"/>
                <a:sym typeface="Calibri"/>
              </a:rPr>
              <a:t>Drug-impaired driving and driving under the influence of alcohol is </a:t>
            </a:r>
            <a:r>
              <a:rPr lang="en-CA" sz="2000" b="1" dirty="0" smtClean="0">
                <a:solidFill>
                  <a:schemeClr val="tx1"/>
                </a:solidFill>
                <a:latin typeface="+mn-lt"/>
                <a:ea typeface="Calibri"/>
                <a:cs typeface="Calibri"/>
                <a:sym typeface="Calibri"/>
              </a:rPr>
              <a:t>illegal. </a:t>
            </a:r>
          </a:p>
          <a:p>
            <a:pPr marL="419100" indent="-342900">
              <a:buSzPts val="2400"/>
              <a:buFont typeface="Arial" panose="020B0604020202020204" pitchFamily="34" charset="0"/>
              <a:buChar char="•"/>
            </a:pPr>
            <a:r>
              <a:rPr lang="en-CA" sz="2000" dirty="0" smtClean="0">
                <a:solidFill>
                  <a:schemeClr val="tx1"/>
                </a:solidFill>
                <a:latin typeface="+mn-lt"/>
                <a:ea typeface="Calibri"/>
                <a:cs typeface="Calibri"/>
                <a:sym typeface="Calibri"/>
              </a:rPr>
              <a:t>Driving under the influence of drugs or alcohol has consequences.</a:t>
            </a:r>
          </a:p>
          <a:p>
            <a:pPr marL="419100" indent="-342900">
              <a:buSzPts val="2400"/>
              <a:buFont typeface="Arial" panose="020B0604020202020204" pitchFamily="34" charset="0"/>
              <a:buChar char="•"/>
            </a:pPr>
            <a:r>
              <a:rPr lang="en-CA" sz="2000" dirty="0" smtClean="0">
                <a:solidFill>
                  <a:schemeClr val="tx1"/>
                </a:solidFill>
                <a:latin typeface="+mn-lt"/>
                <a:ea typeface="Calibri"/>
                <a:cs typeface="Calibri"/>
                <a:sym typeface="Calibri"/>
              </a:rPr>
              <a:t>Driving </a:t>
            </a:r>
            <a:r>
              <a:rPr lang="en-CA" sz="2000" dirty="0">
                <a:solidFill>
                  <a:schemeClr val="tx1"/>
                </a:solidFill>
                <a:latin typeface="+mn-lt"/>
                <a:ea typeface="Calibri"/>
                <a:cs typeface="Calibri"/>
                <a:sym typeface="Calibri"/>
              </a:rPr>
              <a:t>high or drunk is dangerous. </a:t>
            </a:r>
          </a:p>
        </p:txBody>
      </p:sp>
    </p:spTree>
    <p:extLst>
      <p:ext uri="{BB962C8B-B14F-4D97-AF65-F5344CB8AC3E}">
        <p14:creationId xmlns:p14="http://schemas.microsoft.com/office/powerpoint/2010/main" val="2739220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p:cNvSpPr>
            <a:spLocks noGrp="1"/>
          </p:cNvSpPr>
          <p:nvPr>
            <p:ph type="title"/>
          </p:nvPr>
        </p:nvSpPr>
        <p:spPr>
          <a:xfrm>
            <a:off x="1528152" y="219349"/>
            <a:ext cx="6411383" cy="9190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Safe Suggestions for Travel</a:t>
            </a:r>
            <a:endParaRPr lang="en-CA" b="1" dirty="0">
              <a:solidFill>
                <a:schemeClr val="tx1"/>
              </a:solidFill>
              <a:latin typeface="+mj-lt"/>
            </a:endParaRPr>
          </a:p>
        </p:txBody>
      </p:sp>
      <p:sp>
        <p:nvSpPr>
          <p:cNvPr id="4" name="TextBox 3"/>
          <p:cNvSpPr txBox="1"/>
          <p:nvPr/>
        </p:nvSpPr>
        <p:spPr>
          <a:xfrm>
            <a:off x="859284" y="1302847"/>
            <a:ext cx="7749118" cy="2554545"/>
          </a:xfrm>
          <a:prstGeom prst="rect">
            <a:avLst/>
          </a:prstGeom>
          <a:noFill/>
        </p:spPr>
        <p:txBody>
          <a:bodyPr wrap="square" rtlCol="0">
            <a:spAutoFit/>
          </a:bodyPr>
          <a:lstStyle/>
          <a:p>
            <a:pPr lvl="0"/>
            <a:r>
              <a:rPr lang="en-US" sz="2000" b="1" dirty="0">
                <a:ea typeface="Calibri"/>
                <a:cs typeface="Calibri"/>
                <a:sym typeface="Calibri"/>
              </a:rPr>
              <a:t>Plan to get home safely! </a:t>
            </a:r>
            <a:r>
              <a:rPr lang="en-US" sz="2000" dirty="0">
                <a:ea typeface="Calibri"/>
                <a:cs typeface="Calibri"/>
                <a:sym typeface="Calibri"/>
              </a:rPr>
              <a:t>Here are some safer options for getting home rather than driving </a:t>
            </a:r>
            <a:r>
              <a:rPr lang="en-US" sz="2000" dirty="0" smtClean="0">
                <a:ea typeface="Calibri"/>
                <a:cs typeface="Calibri"/>
                <a:sym typeface="Calibri"/>
              </a:rPr>
              <a:t>under the influence:</a:t>
            </a:r>
            <a:endParaRPr lang="en-US" sz="2000" dirty="0">
              <a:ea typeface="Calibri"/>
              <a:cs typeface="Calibri"/>
              <a:sym typeface="Calibri"/>
            </a:endParaRPr>
          </a:p>
          <a:p>
            <a:pPr marL="914400" lvl="0" indent="-368300">
              <a:buSzPts val="2200"/>
              <a:buFont typeface="Calibri"/>
              <a:buChar char="➔"/>
            </a:pPr>
            <a:r>
              <a:rPr lang="en-US" sz="2000" dirty="0">
                <a:ea typeface="Calibri"/>
                <a:cs typeface="Calibri"/>
                <a:sym typeface="Calibri"/>
              </a:rPr>
              <a:t>Have a designated driver</a:t>
            </a:r>
          </a:p>
          <a:p>
            <a:pPr marL="914400" lvl="0" indent="-368300">
              <a:buSzPts val="2200"/>
              <a:buFont typeface="Calibri"/>
              <a:buChar char="➔"/>
            </a:pPr>
            <a:r>
              <a:rPr lang="en-US" sz="2000" dirty="0">
                <a:ea typeface="Calibri"/>
                <a:cs typeface="Calibri"/>
                <a:sym typeface="Calibri"/>
              </a:rPr>
              <a:t>Call a friend or family member</a:t>
            </a:r>
          </a:p>
          <a:p>
            <a:pPr marL="914400" lvl="0" indent="-368300">
              <a:buSzPts val="2200"/>
              <a:buFont typeface="Calibri"/>
              <a:buChar char="➔"/>
            </a:pPr>
            <a:r>
              <a:rPr lang="en-US" sz="2000" dirty="0">
                <a:ea typeface="Calibri"/>
                <a:cs typeface="Calibri"/>
                <a:sym typeface="Calibri"/>
              </a:rPr>
              <a:t>Call a cab or ride-share</a:t>
            </a:r>
          </a:p>
          <a:p>
            <a:pPr marL="914400" lvl="0" indent="-368300">
              <a:buSzPts val="2200"/>
              <a:buFont typeface="Calibri"/>
              <a:buChar char="➔"/>
            </a:pPr>
            <a:r>
              <a:rPr lang="en-US" sz="2000" dirty="0">
                <a:ea typeface="Calibri"/>
                <a:cs typeface="Calibri"/>
                <a:sym typeface="Calibri"/>
              </a:rPr>
              <a:t>Take public transit</a:t>
            </a:r>
          </a:p>
          <a:p>
            <a:pPr marL="914400" lvl="0" indent="-368300">
              <a:buSzPts val="2200"/>
              <a:buFont typeface="Calibri"/>
              <a:buChar char="➔"/>
            </a:pPr>
            <a:r>
              <a:rPr lang="en-US" sz="2000" dirty="0">
                <a:ea typeface="Calibri"/>
                <a:cs typeface="Calibri"/>
                <a:sym typeface="Calibri"/>
              </a:rPr>
              <a:t>Stay over (if a possibility)</a:t>
            </a:r>
          </a:p>
          <a:p>
            <a:pPr marL="914400" lvl="0" indent="-368300">
              <a:buSzPts val="2200"/>
              <a:buFont typeface="Calibri"/>
              <a:buChar char="➔"/>
            </a:pPr>
            <a:r>
              <a:rPr lang="en-US" sz="2000" dirty="0">
                <a:ea typeface="Calibri"/>
                <a:cs typeface="Calibri"/>
                <a:sym typeface="Calibri"/>
              </a:rPr>
              <a:t>Last resort - walk home </a:t>
            </a:r>
            <a:r>
              <a:rPr lang="en-US" sz="2000" b="1" dirty="0">
                <a:ea typeface="Calibri"/>
                <a:cs typeface="Calibri"/>
                <a:sym typeface="Calibri"/>
              </a:rPr>
              <a:t>(never alone)</a:t>
            </a:r>
          </a:p>
        </p:txBody>
      </p:sp>
      <p:pic>
        <p:nvPicPr>
          <p:cNvPr id="5" name="Google Shape;246;p40" descr="safety first" title="Safety First"/>
          <p:cNvPicPr preferRelativeResize="0"/>
          <p:nvPr/>
        </p:nvPicPr>
        <p:blipFill>
          <a:blip r:embed="rId3">
            <a:alphaModFix/>
          </a:blip>
          <a:stretch>
            <a:fillRect/>
          </a:stretch>
        </p:blipFill>
        <p:spPr>
          <a:xfrm>
            <a:off x="6238862" y="1805941"/>
            <a:ext cx="2258508" cy="2268319"/>
          </a:xfrm>
          <a:prstGeom prst="rect">
            <a:avLst/>
          </a:prstGeom>
          <a:noFill/>
          <a:ln>
            <a:noFill/>
          </a:ln>
        </p:spPr>
      </p:pic>
    </p:spTree>
    <p:extLst>
      <p:ext uri="{BB962C8B-B14F-4D97-AF65-F5344CB8AC3E}">
        <p14:creationId xmlns:p14="http://schemas.microsoft.com/office/powerpoint/2010/main" val="3649546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p:cNvSpPr>
            <a:spLocks noGrp="1"/>
          </p:cNvSpPr>
          <p:nvPr>
            <p:ph type="title"/>
          </p:nvPr>
        </p:nvSpPr>
        <p:spPr>
          <a:xfrm>
            <a:off x="1598084" y="344857"/>
            <a:ext cx="5829300" cy="9190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Emergency Situations</a:t>
            </a:r>
            <a:endParaRPr lang="en-CA" b="1" dirty="0">
              <a:solidFill>
                <a:schemeClr val="tx1"/>
              </a:solidFill>
              <a:latin typeface="+mj-lt"/>
            </a:endParaRPr>
          </a:p>
        </p:txBody>
      </p:sp>
      <p:sp>
        <p:nvSpPr>
          <p:cNvPr id="4" name="TextBox 3"/>
          <p:cNvSpPr txBox="1"/>
          <p:nvPr/>
        </p:nvSpPr>
        <p:spPr>
          <a:xfrm>
            <a:off x="717331" y="1423086"/>
            <a:ext cx="8022092" cy="2554545"/>
          </a:xfrm>
          <a:prstGeom prst="rect">
            <a:avLst/>
          </a:prstGeom>
          <a:noFill/>
        </p:spPr>
        <p:txBody>
          <a:bodyPr wrap="square" rtlCol="0">
            <a:spAutoFit/>
          </a:bodyPr>
          <a:lstStyle/>
          <a:p>
            <a:pPr lvl="0"/>
            <a:r>
              <a:rPr lang="en-US" sz="2000" b="1" dirty="0">
                <a:solidFill>
                  <a:schemeClr val="tx1"/>
                </a:solidFill>
                <a:latin typeface="+mn-lt"/>
                <a:ea typeface="Calibri"/>
                <a:cs typeface="Calibri"/>
                <a:sym typeface="Calibri"/>
              </a:rPr>
              <a:t>If someone passes out after using </a:t>
            </a:r>
            <a:r>
              <a:rPr lang="en-US" sz="2000" b="1" dirty="0" smtClean="0">
                <a:solidFill>
                  <a:schemeClr val="tx1"/>
                </a:solidFill>
                <a:latin typeface="+mn-lt"/>
                <a:ea typeface="Calibri"/>
                <a:cs typeface="Calibri"/>
                <a:sym typeface="Calibri"/>
              </a:rPr>
              <a:t>any substances, </a:t>
            </a:r>
            <a:r>
              <a:rPr lang="en-US" sz="2000" b="1" dirty="0">
                <a:solidFill>
                  <a:schemeClr val="tx1"/>
                </a:solidFill>
                <a:latin typeface="+mn-lt"/>
                <a:ea typeface="Calibri"/>
                <a:cs typeface="Calibri"/>
                <a:sym typeface="Calibri"/>
              </a:rPr>
              <a:t>try to wake them up. If they don’t respond, do the following:</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Check for a </a:t>
            </a:r>
            <a:r>
              <a:rPr lang="en-US" sz="2000" dirty="0" smtClean="0">
                <a:solidFill>
                  <a:schemeClr val="tx1"/>
                </a:solidFill>
                <a:latin typeface="+mn-lt"/>
                <a:ea typeface="Calibri"/>
                <a:cs typeface="Calibri"/>
                <a:sym typeface="Calibri"/>
              </a:rPr>
              <a:t>pulse</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Make </a:t>
            </a:r>
            <a:r>
              <a:rPr lang="en-US" sz="2000" dirty="0">
                <a:solidFill>
                  <a:schemeClr val="tx1"/>
                </a:solidFill>
                <a:latin typeface="+mn-lt"/>
                <a:ea typeface="Calibri"/>
                <a:cs typeface="Calibri"/>
                <a:sym typeface="Calibri"/>
              </a:rPr>
              <a:t>sure the person is breathing</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Use the Bacchus Maneuver</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Stay with the person and </a:t>
            </a:r>
            <a:r>
              <a:rPr lang="en-US" sz="2000" b="1" dirty="0">
                <a:solidFill>
                  <a:schemeClr val="tx1"/>
                </a:solidFill>
                <a:latin typeface="+mn-lt"/>
                <a:ea typeface="Calibri"/>
                <a:cs typeface="Calibri"/>
                <a:sym typeface="Calibri"/>
              </a:rPr>
              <a:t>call 911</a:t>
            </a:r>
            <a:endParaRPr lang="en-US" sz="2000" dirty="0">
              <a:solidFill>
                <a:schemeClr val="tx1"/>
              </a:solidFill>
              <a:latin typeface="+mn-lt"/>
              <a:ea typeface="Calibri"/>
              <a:cs typeface="Calibri"/>
              <a:sym typeface="Calibri"/>
            </a:endParaRP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Notify </a:t>
            </a:r>
            <a:r>
              <a:rPr lang="en-US" sz="2000" dirty="0" smtClean="0">
                <a:solidFill>
                  <a:schemeClr val="tx1"/>
                </a:solidFill>
                <a:latin typeface="+mn-lt"/>
                <a:ea typeface="Calibri"/>
                <a:cs typeface="Calibri"/>
                <a:sym typeface="Calibri"/>
              </a:rPr>
              <a:t>parents or guardians as </a:t>
            </a:r>
            <a:r>
              <a:rPr lang="en-US" sz="2000" dirty="0">
                <a:solidFill>
                  <a:schemeClr val="tx1"/>
                </a:solidFill>
                <a:latin typeface="+mn-lt"/>
                <a:ea typeface="Calibri"/>
                <a:cs typeface="Calibri"/>
                <a:sym typeface="Calibri"/>
              </a:rPr>
              <a:t>soon as possible</a:t>
            </a:r>
          </a:p>
          <a:p>
            <a:pPr marL="419100" lvl="0" indent="-342900">
              <a:buSzPts val="2400"/>
              <a:buFont typeface="Arial" panose="020B0604020202020204" pitchFamily="34" charset="0"/>
              <a:buChar char="•"/>
            </a:pPr>
            <a:r>
              <a:rPr lang="en-US" sz="2000" dirty="0">
                <a:solidFill>
                  <a:schemeClr val="tx1"/>
                </a:solidFill>
                <a:latin typeface="+mn-lt"/>
                <a:ea typeface="Calibri"/>
                <a:cs typeface="Calibri"/>
                <a:sym typeface="Calibri"/>
              </a:rPr>
              <a:t>Never leave the person </a:t>
            </a:r>
            <a:r>
              <a:rPr lang="en-US" sz="2000" dirty="0" smtClean="0">
                <a:solidFill>
                  <a:schemeClr val="tx1"/>
                </a:solidFill>
                <a:latin typeface="+mn-lt"/>
                <a:ea typeface="Calibri"/>
                <a:cs typeface="Calibri"/>
                <a:sym typeface="Calibri"/>
              </a:rPr>
              <a:t>alone!</a:t>
            </a:r>
            <a:endParaRPr lang="en-US" sz="2000" dirty="0">
              <a:solidFill>
                <a:schemeClr val="tx1"/>
              </a:solidFill>
              <a:latin typeface="+mn-lt"/>
              <a:ea typeface="Calibri"/>
              <a:cs typeface="Calibri"/>
              <a:sym typeface="Calibri"/>
            </a:endParaRPr>
          </a:p>
        </p:txBody>
      </p:sp>
      <p:pic>
        <p:nvPicPr>
          <p:cNvPr id="3" name="Picture 2" descr="ambulance"/>
          <p:cNvPicPr>
            <a:picLocks noChangeAspect="1"/>
          </p:cNvPicPr>
          <p:nvPr/>
        </p:nvPicPr>
        <p:blipFill rotWithShape="1">
          <a:blip r:embed="rId3">
            <a:extLst>
              <a:ext uri="{28A0092B-C50C-407E-A947-70E740481C1C}">
                <a14:useLocalDpi xmlns:a14="http://schemas.microsoft.com/office/drawing/2010/main" val="0"/>
              </a:ext>
            </a:extLst>
          </a:blip>
          <a:srcRect l="8011" t="25533" r="6987" b="27101"/>
          <a:stretch/>
        </p:blipFill>
        <p:spPr>
          <a:xfrm flipH="1">
            <a:off x="6310775" y="2023702"/>
            <a:ext cx="2428648" cy="1353312"/>
          </a:xfrm>
          <a:prstGeom prst="rect">
            <a:avLst/>
          </a:prstGeom>
        </p:spPr>
      </p:pic>
    </p:spTree>
    <p:extLst>
      <p:ext uri="{BB962C8B-B14F-4D97-AF65-F5344CB8AC3E}">
        <p14:creationId xmlns:p14="http://schemas.microsoft.com/office/powerpoint/2010/main" val="2256952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Title 1"/>
          <p:cNvSpPr>
            <a:spLocks noGrp="1"/>
          </p:cNvSpPr>
          <p:nvPr>
            <p:ph type="title"/>
          </p:nvPr>
        </p:nvSpPr>
        <p:spPr>
          <a:xfrm>
            <a:off x="1657350" y="253802"/>
            <a:ext cx="5829300" cy="870226"/>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Bacchus Maneuver</a:t>
            </a:r>
            <a:endParaRPr lang="en-CA" b="1" dirty="0">
              <a:solidFill>
                <a:schemeClr val="tx1"/>
              </a:solidFill>
              <a:latin typeface="+mj-lt"/>
              <a:ea typeface="Calibri"/>
              <a:cs typeface="Calibri"/>
            </a:endParaRPr>
          </a:p>
        </p:txBody>
      </p:sp>
      <p:sp>
        <p:nvSpPr>
          <p:cNvPr id="3" name="TextBox 2"/>
          <p:cNvSpPr txBox="1"/>
          <p:nvPr/>
        </p:nvSpPr>
        <p:spPr>
          <a:xfrm>
            <a:off x="860366" y="1214582"/>
            <a:ext cx="7423268" cy="707886"/>
          </a:xfrm>
          <a:prstGeom prst="rect">
            <a:avLst/>
          </a:prstGeom>
          <a:noFill/>
        </p:spPr>
        <p:txBody>
          <a:bodyPr wrap="square" rtlCol="0">
            <a:spAutoFit/>
          </a:bodyPr>
          <a:lstStyle/>
          <a:p>
            <a:pPr algn="ctr"/>
            <a:r>
              <a:rPr lang="en-US" sz="2000" dirty="0">
                <a:latin typeface="+mn-lt"/>
                <a:ea typeface="Calibri"/>
                <a:cs typeface="Calibri"/>
                <a:sym typeface="Calibri"/>
              </a:rPr>
              <a:t>If someone loses consciousness after drinking </a:t>
            </a:r>
            <a:r>
              <a:rPr lang="en-US" sz="2000" dirty="0" smtClean="0">
                <a:latin typeface="+mn-lt"/>
                <a:ea typeface="Calibri"/>
                <a:cs typeface="Calibri"/>
                <a:sym typeface="Calibri"/>
              </a:rPr>
              <a:t>or using drugs, the </a:t>
            </a:r>
            <a:r>
              <a:rPr lang="en-US" sz="2000" dirty="0">
                <a:latin typeface="+mn-lt"/>
                <a:ea typeface="Calibri"/>
                <a:cs typeface="Calibri"/>
                <a:sym typeface="Calibri"/>
              </a:rPr>
              <a:t>Bacchus maneuver should be used. </a:t>
            </a:r>
          </a:p>
        </p:txBody>
      </p:sp>
      <p:pic>
        <p:nvPicPr>
          <p:cNvPr id="4" name="Picture 3" descr="1. Raise the person's arm closest to you above their head." title="Bacchus Maneu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66" y="2165147"/>
            <a:ext cx="2985944" cy="1188795"/>
          </a:xfrm>
          <a:prstGeom prst="rect">
            <a:avLst/>
          </a:prstGeom>
        </p:spPr>
      </p:pic>
      <p:pic>
        <p:nvPicPr>
          <p:cNvPr id="5" name="Picture 4" descr="2. Gently roll them toward you using their shoulder. Guard their head as you roll them. " title="Bacchus Maneuv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010" y="2119695"/>
            <a:ext cx="2867980" cy="1234596"/>
          </a:xfrm>
          <a:prstGeom prst="rect">
            <a:avLst/>
          </a:prstGeom>
        </p:spPr>
      </p:pic>
      <p:pic>
        <p:nvPicPr>
          <p:cNvPr id="6" name="Picture 5" descr="3. Tuck their nearest hand under the cheek and drop the top knee forward to stabilize" title="Bacchus Maneuv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990" y="2210249"/>
            <a:ext cx="2757608" cy="1143693"/>
          </a:xfrm>
          <a:prstGeom prst="rect">
            <a:avLst/>
          </a:prstGeom>
        </p:spPr>
      </p:pic>
      <p:pic>
        <p:nvPicPr>
          <p:cNvPr id="7" name="Picture 6" descr="Stay with the person and monitor closel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0069" y="3451856"/>
            <a:ext cx="3163862" cy="555290"/>
          </a:xfrm>
          <a:prstGeom prst="rect">
            <a:avLst/>
          </a:prstGeom>
        </p:spPr>
      </p:pic>
    </p:spTree>
    <p:extLst>
      <p:ext uri="{BB962C8B-B14F-4D97-AF65-F5344CB8AC3E}">
        <p14:creationId xmlns:p14="http://schemas.microsoft.com/office/powerpoint/2010/main" val="337565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p:cNvSpPr>
            <a:spLocks noGrp="1"/>
          </p:cNvSpPr>
          <p:nvPr>
            <p:ph type="title"/>
          </p:nvPr>
        </p:nvSpPr>
        <p:spPr>
          <a:xfrm>
            <a:off x="1826399" y="287524"/>
            <a:ext cx="5491200" cy="735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When to Get Help</a:t>
            </a:r>
            <a:endParaRPr lang="en-CA" b="1" dirty="0">
              <a:solidFill>
                <a:schemeClr val="tx1"/>
              </a:solidFill>
              <a:latin typeface="+mj-lt"/>
            </a:endParaRPr>
          </a:p>
        </p:txBody>
      </p:sp>
      <p:sp>
        <p:nvSpPr>
          <p:cNvPr id="3" name="TextBox 2"/>
          <p:cNvSpPr txBox="1"/>
          <p:nvPr/>
        </p:nvSpPr>
        <p:spPr>
          <a:xfrm>
            <a:off x="341803" y="1136607"/>
            <a:ext cx="4230196" cy="1323439"/>
          </a:xfrm>
          <a:prstGeom prst="rect">
            <a:avLst/>
          </a:prstGeom>
          <a:noFill/>
        </p:spPr>
        <p:txBody>
          <a:bodyPr wrap="square" rtlCol="0">
            <a:spAutoFit/>
          </a:bodyPr>
          <a:lstStyle/>
          <a:p>
            <a:pPr algn="ctr"/>
            <a:r>
              <a:rPr lang="en-CA" sz="2000" b="1" dirty="0" smtClean="0">
                <a:latin typeface="+mn-lt"/>
              </a:rPr>
              <a:t>If notice the following signs in someone who has used substances, you need to get help immediately. </a:t>
            </a:r>
            <a:endParaRPr lang="en-CA" sz="2000" b="1" dirty="0">
              <a:latin typeface="+mn-lt"/>
            </a:endParaRPr>
          </a:p>
        </p:txBody>
      </p:sp>
      <p:sp>
        <p:nvSpPr>
          <p:cNvPr id="4" name="TextBox 3"/>
          <p:cNvSpPr txBox="1"/>
          <p:nvPr/>
        </p:nvSpPr>
        <p:spPr>
          <a:xfrm>
            <a:off x="4571999" y="1221273"/>
            <a:ext cx="4250267" cy="2862322"/>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latin typeface="+mn-lt"/>
              </a:rPr>
              <a:t>Being unresponsive, but awake</a:t>
            </a:r>
          </a:p>
          <a:p>
            <a:pPr marL="285750" indent="-285750">
              <a:buFont typeface="Arial" panose="020B0604020202020204" pitchFamily="34" charset="0"/>
              <a:buChar char="•"/>
            </a:pPr>
            <a:r>
              <a:rPr lang="en-CA" sz="2000" dirty="0" smtClean="0">
                <a:latin typeface="+mn-lt"/>
              </a:rPr>
              <a:t>Limp body</a:t>
            </a:r>
          </a:p>
          <a:p>
            <a:pPr marL="285750" indent="-285750">
              <a:buFont typeface="Arial" panose="020B0604020202020204" pitchFamily="34" charset="0"/>
              <a:buChar char="•"/>
            </a:pPr>
            <a:r>
              <a:rPr lang="en-CA" sz="2000" dirty="0" smtClean="0">
                <a:latin typeface="+mn-lt"/>
              </a:rPr>
              <a:t>Seizures</a:t>
            </a:r>
          </a:p>
          <a:p>
            <a:pPr marL="285750" indent="-285750">
              <a:buFont typeface="Arial" panose="020B0604020202020204" pitchFamily="34" charset="0"/>
              <a:buChar char="•"/>
            </a:pPr>
            <a:r>
              <a:rPr lang="en-CA" sz="2000" dirty="0" smtClean="0">
                <a:latin typeface="+mn-lt"/>
              </a:rPr>
              <a:t>Slow or erratic pulse</a:t>
            </a:r>
          </a:p>
          <a:p>
            <a:pPr marL="285750" indent="-285750">
              <a:buFont typeface="Arial" panose="020B0604020202020204" pitchFamily="34" charset="0"/>
              <a:buChar char="•"/>
            </a:pPr>
            <a:r>
              <a:rPr lang="en-CA" sz="2000" dirty="0" smtClean="0">
                <a:latin typeface="+mn-lt"/>
              </a:rPr>
              <a:t>Difficulty breathing</a:t>
            </a:r>
          </a:p>
          <a:p>
            <a:pPr marL="285750" indent="-285750">
              <a:buFont typeface="Arial" panose="020B0604020202020204" pitchFamily="34" charset="0"/>
              <a:buChar char="•"/>
            </a:pPr>
            <a:r>
              <a:rPr lang="en-CA" sz="2000" dirty="0" smtClean="0">
                <a:latin typeface="+mn-lt"/>
              </a:rPr>
              <a:t>Choking</a:t>
            </a:r>
          </a:p>
          <a:p>
            <a:pPr marL="285750" indent="-285750">
              <a:buFont typeface="Arial" panose="020B0604020202020204" pitchFamily="34" charset="0"/>
              <a:buChar char="•"/>
            </a:pPr>
            <a:r>
              <a:rPr lang="en-CA" sz="2000" dirty="0" smtClean="0">
                <a:latin typeface="+mn-lt"/>
              </a:rPr>
              <a:t>Blue fingernails or lips</a:t>
            </a:r>
          </a:p>
          <a:p>
            <a:pPr marL="285750" indent="-285750">
              <a:buFont typeface="Arial" panose="020B0604020202020204" pitchFamily="34" charset="0"/>
              <a:buChar char="•"/>
            </a:pPr>
            <a:r>
              <a:rPr lang="en-CA" sz="2000" dirty="0" smtClean="0">
                <a:latin typeface="+mn-lt"/>
              </a:rPr>
              <a:t>Pale or clammy face</a:t>
            </a:r>
          </a:p>
          <a:p>
            <a:pPr marL="285750" indent="-285750">
              <a:buFont typeface="Arial" panose="020B0604020202020204" pitchFamily="34" charset="0"/>
              <a:buChar char="•"/>
            </a:pPr>
            <a:r>
              <a:rPr lang="en-CA" sz="2000" dirty="0" smtClean="0">
                <a:latin typeface="+mn-lt"/>
              </a:rPr>
              <a:t>Loss of consciousness</a:t>
            </a:r>
            <a:endParaRPr lang="en-CA" sz="2000" dirty="0">
              <a:latin typeface="+mn-lt"/>
            </a:endParaRPr>
          </a:p>
        </p:txBody>
      </p:sp>
      <p:pic>
        <p:nvPicPr>
          <p:cNvPr id="7" name="Picture 6" descr="person experiencing negative effects from drugs"/>
          <p:cNvPicPr>
            <a:picLocks noChangeAspect="1"/>
          </p:cNvPicPr>
          <p:nvPr/>
        </p:nvPicPr>
        <p:blipFill rotWithShape="1">
          <a:blip r:embed="rId3">
            <a:extLst>
              <a:ext uri="{28A0092B-C50C-407E-A947-70E740481C1C}">
                <a14:useLocalDpi xmlns:a14="http://schemas.microsoft.com/office/drawing/2010/main" val="0"/>
              </a:ext>
            </a:extLst>
          </a:blip>
          <a:srcRect l="9340" t="6600" r="11462" b="8150"/>
          <a:stretch/>
        </p:blipFill>
        <p:spPr>
          <a:xfrm>
            <a:off x="1647276" y="2460046"/>
            <a:ext cx="1619250" cy="1742943"/>
          </a:xfrm>
          <a:prstGeom prst="rect">
            <a:avLst/>
          </a:prstGeom>
        </p:spPr>
      </p:pic>
    </p:spTree>
    <p:extLst>
      <p:ext uri="{BB962C8B-B14F-4D97-AF65-F5344CB8AC3E}">
        <p14:creationId xmlns:p14="http://schemas.microsoft.com/office/powerpoint/2010/main" val="1693997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p:cNvSpPr>
            <a:spLocks noGrp="1"/>
          </p:cNvSpPr>
          <p:nvPr>
            <p:ph type="title"/>
          </p:nvPr>
        </p:nvSpPr>
        <p:spPr>
          <a:xfrm>
            <a:off x="1528152" y="219349"/>
            <a:ext cx="6411383" cy="9190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First Aid for a Suspected Overdose</a:t>
            </a:r>
            <a:endParaRPr lang="en-CA" b="1" dirty="0">
              <a:solidFill>
                <a:schemeClr val="tx1"/>
              </a:solidFill>
              <a:latin typeface="+mj-lt"/>
            </a:endParaRPr>
          </a:p>
        </p:txBody>
      </p:sp>
      <p:sp>
        <p:nvSpPr>
          <p:cNvPr id="4" name="TextBox 3"/>
          <p:cNvSpPr txBox="1"/>
          <p:nvPr/>
        </p:nvSpPr>
        <p:spPr>
          <a:xfrm>
            <a:off x="412749" y="1285914"/>
            <a:ext cx="6521450" cy="2554545"/>
          </a:xfrm>
          <a:prstGeom prst="rect">
            <a:avLst/>
          </a:prstGeom>
          <a:noFill/>
        </p:spPr>
        <p:txBody>
          <a:bodyPr wrap="square" rtlCol="0">
            <a:spAutoFit/>
          </a:bodyPr>
          <a:lstStyle/>
          <a:p>
            <a:pPr lvl="0"/>
            <a:r>
              <a:rPr lang="en-US" sz="2000" b="1" dirty="0" smtClean="0">
                <a:solidFill>
                  <a:schemeClr val="tx1"/>
                </a:solidFill>
                <a:latin typeface="+mn-lt"/>
                <a:ea typeface="Calibri"/>
                <a:cs typeface="Calibri"/>
                <a:sym typeface="Calibri"/>
              </a:rPr>
              <a:t>If you think someone is going through an overdose:</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Stay calm.</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Call 911 for an ambulance.</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If the person is unconscious but breathing, place them gently on their side in the recovery position.</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Continue checking their condition until help arrives.</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Do not try to make the person vomit.</a:t>
            </a:r>
          </a:p>
          <a:p>
            <a:pPr marL="419100" lvl="0" indent="-342900">
              <a:buSzPts val="2400"/>
              <a:buFont typeface="Arial" panose="020B0604020202020204" pitchFamily="34" charset="0"/>
              <a:buChar char="•"/>
            </a:pPr>
            <a:r>
              <a:rPr lang="en-US" sz="2000" dirty="0" smtClean="0">
                <a:solidFill>
                  <a:schemeClr val="tx1"/>
                </a:solidFill>
                <a:latin typeface="+mn-lt"/>
                <a:ea typeface="Calibri"/>
                <a:cs typeface="Calibri"/>
                <a:sym typeface="Calibri"/>
              </a:rPr>
              <a:t>Do not give them anything to eat or drink. </a:t>
            </a:r>
            <a:endParaRPr lang="en-US" sz="2000" dirty="0">
              <a:solidFill>
                <a:schemeClr val="tx1"/>
              </a:solidFill>
              <a:latin typeface="+mn-lt"/>
              <a:ea typeface="Calibri"/>
              <a:cs typeface="Calibri"/>
              <a:sym typeface="Calibri"/>
            </a:endParaRPr>
          </a:p>
        </p:txBody>
      </p:sp>
      <p:pic>
        <p:nvPicPr>
          <p:cNvPr id="6" name="Picture 5" descr="checklist and bottle of prescription medication"/>
          <p:cNvPicPr>
            <a:picLocks noChangeAspect="1"/>
          </p:cNvPicPr>
          <p:nvPr/>
        </p:nvPicPr>
        <p:blipFill rotWithShape="1">
          <a:blip r:embed="rId3">
            <a:extLst>
              <a:ext uri="{28A0092B-C50C-407E-A947-70E740481C1C}">
                <a14:useLocalDpi xmlns:a14="http://schemas.microsoft.com/office/drawing/2010/main" val="0"/>
              </a:ext>
            </a:extLst>
          </a:blip>
          <a:srcRect l="6809" t="8385" r="6547" b="6531"/>
          <a:stretch/>
        </p:blipFill>
        <p:spPr>
          <a:xfrm>
            <a:off x="6652324" y="1632518"/>
            <a:ext cx="2248453" cy="2207941"/>
          </a:xfrm>
          <a:prstGeom prst="rect">
            <a:avLst/>
          </a:prstGeom>
        </p:spPr>
      </p:pic>
    </p:spTree>
    <p:extLst>
      <p:ext uri="{BB962C8B-B14F-4D97-AF65-F5344CB8AC3E}">
        <p14:creationId xmlns:p14="http://schemas.microsoft.com/office/powerpoint/2010/main" val="2632940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5" name="Title 4"/>
          <p:cNvSpPr>
            <a:spLocks noGrp="1"/>
          </p:cNvSpPr>
          <p:nvPr>
            <p:ph type="title"/>
          </p:nvPr>
        </p:nvSpPr>
        <p:spPr>
          <a:xfrm>
            <a:off x="1657350" y="30805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Legislation</a:t>
            </a:r>
            <a:endParaRPr lang="en-CA" b="1" dirty="0">
              <a:latin typeface="+mj-lt"/>
              <a:ea typeface="+mn-ea"/>
              <a:cs typeface="+mn-cs"/>
            </a:endParaRPr>
          </a:p>
        </p:txBody>
      </p:sp>
      <p:sp>
        <p:nvSpPr>
          <p:cNvPr id="2" name="TextBox 1"/>
          <p:cNvSpPr txBox="1"/>
          <p:nvPr/>
        </p:nvSpPr>
        <p:spPr>
          <a:xfrm>
            <a:off x="395377" y="1519232"/>
            <a:ext cx="6472465" cy="2344231"/>
          </a:xfrm>
          <a:prstGeom prst="rect">
            <a:avLst/>
          </a:prstGeom>
          <a:noFill/>
        </p:spPr>
        <p:txBody>
          <a:bodyPr wrap="square" rtlCol="0">
            <a:spAutoFit/>
          </a:bodyPr>
          <a:lstStyle/>
          <a:p>
            <a:pPr marL="406400" lvl="0" indent="-342900">
              <a:lnSpc>
                <a:spcPct val="115000"/>
              </a:lnSpc>
              <a:spcBef>
                <a:spcPts val="1000"/>
              </a:spcBef>
              <a:buSzPts val="2600"/>
              <a:buFont typeface="Arial" panose="020B0604020202020204" pitchFamily="34" charset="0"/>
              <a:buChar char="•"/>
            </a:pPr>
            <a:r>
              <a:rPr lang="en-US" sz="2000" dirty="0">
                <a:solidFill>
                  <a:schemeClr val="tx1"/>
                </a:solidFill>
                <a:latin typeface="+mn-lt"/>
                <a:ea typeface="Calibri"/>
                <a:cs typeface="Calibri"/>
                <a:sym typeface="Calibri"/>
              </a:rPr>
              <a:t>The legal age to buy, use, and possess tobacco, alcohol and cannabis in Ontario is 19</a:t>
            </a:r>
            <a:r>
              <a:rPr lang="en-US" sz="2000" dirty="0" smtClean="0">
                <a:solidFill>
                  <a:schemeClr val="tx1"/>
                </a:solidFill>
                <a:latin typeface="+mn-lt"/>
                <a:ea typeface="Calibri"/>
                <a:cs typeface="Calibri"/>
                <a:sym typeface="Calibri"/>
              </a:rPr>
              <a:t>.</a:t>
            </a:r>
          </a:p>
          <a:p>
            <a:pPr marL="406400" lvl="0" indent="-342900">
              <a:lnSpc>
                <a:spcPct val="115000"/>
              </a:lnSpc>
              <a:spcBef>
                <a:spcPts val="1000"/>
              </a:spcBef>
              <a:buSzPts val="2600"/>
              <a:buFont typeface="Arial" panose="020B0604020202020204" pitchFamily="34" charset="0"/>
              <a:buChar char="•"/>
            </a:pPr>
            <a:r>
              <a:rPr lang="en-US" sz="2000" dirty="0" smtClean="0">
                <a:solidFill>
                  <a:schemeClr val="tx1"/>
                </a:solidFill>
                <a:latin typeface="+mn-lt"/>
                <a:ea typeface="Calibri"/>
                <a:cs typeface="Calibri"/>
                <a:sym typeface="Calibri"/>
              </a:rPr>
              <a:t>Anyone in the possession of illegal substances (i.e., cocaine, ecstasy, mushrooms) will be charged. </a:t>
            </a:r>
            <a:endParaRPr lang="en-US" sz="2000" dirty="0">
              <a:solidFill>
                <a:schemeClr val="tx1"/>
              </a:solidFill>
              <a:latin typeface="+mn-lt"/>
              <a:ea typeface="Calibri"/>
              <a:cs typeface="Calibri"/>
              <a:sym typeface="Calibri"/>
            </a:endParaRPr>
          </a:p>
          <a:p>
            <a:pPr marL="406400" lvl="0" indent="-342900">
              <a:lnSpc>
                <a:spcPct val="115000"/>
              </a:lnSpc>
              <a:buClr>
                <a:schemeClr val="dk1"/>
              </a:buClr>
              <a:buSzPts val="2600"/>
              <a:buFont typeface="Arial" panose="020B0604020202020204" pitchFamily="34" charset="0"/>
              <a:buChar char="•"/>
            </a:pPr>
            <a:r>
              <a:rPr lang="en-US" sz="2000" dirty="0">
                <a:solidFill>
                  <a:schemeClr val="tx1"/>
                </a:solidFill>
                <a:latin typeface="+mn-lt"/>
                <a:ea typeface="Calibri"/>
                <a:cs typeface="Calibri"/>
                <a:sym typeface="Calibri"/>
              </a:rPr>
              <a:t>Youth </a:t>
            </a:r>
            <a:r>
              <a:rPr lang="en-US" sz="2000" dirty="0" smtClean="0">
                <a:solidFill>
                  <a:schemeClr val="tx1"/>
                </a:solidFill>
                <a:latin typeface="+mn-lt"/>
                <a:ea typeface="Calibri"/>
                <a:cs typeface="Calibri"/>
                <a:sym typeface="Calibri"/>
              </a:rPr>
              <a:t>supplying any type of substance (i.e., drugs) to </a:t>
            </a:r>
            <a:r>
              <a:rPr lang="en-US" sz="2000" dirty="0">
                <a:solidFill>
                  <a:schemeClr val="tx1"/>
                </a:solidFill>
                <a:latin typeface="+mn-lt"/>
                <a:ea typeface="Calibri"/>
                <a:cs typeface="Calibri"/>
                <a:sym typeface="Calibri"/>
              </a:rPr>
              <a:t>those under 19 years - is not </a:t>
            </a:r>
            <a:r>
              <a:rPr lang="en-US" sz="2000" dirty="0" smtClean="0">
                <a:solidFill>
                  <a:schemeClr val="tx1"/>
                </a:solidFill>
                <a:latin typeface="+mn-lt"/>
                <a:ea typeface="Calibri"/>
                <a:cs typeface="Calibri"/>
                <a:sym typeface="Calibri"/>
              </a:rPr>
              <a:t>permitted.</a:t>
            </a:r>
            <a:endParaRPr lang="en-US" sz="2000" dirty="0">
              <a:solidFill>
                <a:schemeClr val="tx1"/>
              </a:solidFill>
              <a:latin typeface="+mn-lt"/>
              <a:ea typeface="Calibri"/>
              <a:cs typeface="Calibri"/>
              <a:sym typeface="Calibri"/>
            </a:endParaRPr>
          </a:p>
        </p:txBody>
      </p:sp>
      <p:pic>
        <p:nvPicPr>
          <p:cNvPr id="7" name="Google Shape;221;p36" descr="Red circle with a line crossing through a cigarette and vape " title="No smoking"/>
          <p:cNvPicPr preferRelativeResize="0"/>
          <p:nvPr/>
        </p:nvPicPr>
        <p:blipFill>
          <a:blip r:embed="rId3">
            <a:alphaModFix/>
          </a:blip>
          <a:stretch>
            <a:fillRect/>
          </a:stretch>
        </p:blipFill>
        <p:spPr>
          <a:xfrm>
            <a:off x="6867842" y="1703086"/>
            <a:ext cx="1994599" cy="1976524"/>
          </a:xfrm>
          <a:prstGeom prst="rect">
            <a:avLst/>
          </a:prstGeom>
          <a:noFill/>
          <a:ln>
            <a:noFill/>
          </a:ln>
        </p:spPr>
      </p:pic>
    </p:spTree>
    <p:extLst>
      <p:ext uri="{BB962C8B-B14F-4D97-AF65-F5344CB8AC3E}">
        <p14:creationId xmlns:p14="http://schemas.microsoft.com/office/powerpoint/2010/main" val="999665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p:cNvSpPr>
            <a:spLocks noGrp="1"/>
          </p:cNvSpPr>
          <p:nvPr>
            <p:ph type="title"/>
          </p:nvPr>
        </p:nvSpPr>
        <p:spPr>
          <a:xfrm>
            <a:off x="1664391" y="302938"/>
            <a:ext cx="5815216" cy="862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Public Rules and </a:t>
            </a:r>
            <a:r>
              <a:rPr lang="en-CA" b="1" dirty="0" smtClean="0">
                <a:solidFill>
                  <a:schemeClr val="tx1"/>
                </a:solidFill>
                <a:latin typeface="+mj-lt"/>
                <a:ea typeface="Calibri"/>
                <a:cs typeface="Calibri"/>
                <a:sym typeface="Calibri"/>
              </a:rPr>
              <a:t>Regulations</a:t>
            </a:r>
            <a:endParaRPr lang="en-CA" b="1" dirty="0">
              <a:solidFill>
                <a:schemeClr val="tx1"/>
              </a:solidFill>
              <a:latin typeface="+mj-lt"/>
            </a:endParaRPr>
          </a:p>
        </p:txBody>
      </p:sp>
      <p:sp>
        <p:nvSpPr>
          <p:cNvPr id="5" name="TextBox 4"/>
          <p:cNvSpPr txBox="1"/>
          <p:nvPr/>
        </p:nvSpPr>
        <p:spPr>
          <a:xfrm>
            <a:off x="852082" y="1446734"/>
            <a:ext cx="6203018" cy="2185919"/>
          </a:xfrm>
          <a:prstGeom prst="rect">
            <a:avLst/>
          </a:prstGeom>
          <a:noFill/>
        </p:spPr>
        <p:txBody>
          <a:bodyPr wrap="square" rtlCol="0">
            <a:spAutoFit/>
          </a:bodyPr>
          <a:lstStyle/>
          <a:p>
            <a:pPr marL="457200" lvl="0" indent="-381000">
              <a:lnSpc>
                <a:spcPct val="115000"/>
              </a:lnSpc>
              <a:spcBef>
                <a:spcPts val="1000"/>
              </a:spcBef>
              <a:buClr>
                <a:srgbClr val="262626"/>
              </a:buClr>
              <a:buSzPts val="2400"/>
              <a:buChar char="●"/>
            </a:pPr>
            <a:r>
              <a:rPr lang="en-US" sz="2000" dirty="0">
                <a:solidFill>
                  <a:schemeClr val="tx1"/>
                </a:solidFill>
                <a:latin typeface="+mn-lt"/>
                <a:ea typeface="Calibri"/>
                <a:cs typeface="Calibri"/>
                <a:sym typeface="Calibri"/>
              </a:rPr>
              <a:t>Smoking tobacco, cannabis and vaping products is </a:t>
            </a:r>
            <a:r>
              <a:rPr lang="en-US" sz="2000" b="1" dirty="0">
                <a:solidFill>
                  <a:schemeClr val="tx1"/>
                </a:solidFill>
                <a:latin typeface="+mn-lt"/>
                <a:ea typeface="Calibri"/>
                <a:cs typeface="Calibri"/>
                <a:sym typeface="Calibri"/>
              </a:rPr>
              <a:t>prohibited</a:t>
            </a:r>
            <a:r>
              <a:rPr lang="en-US" sz="2000" dirty="0">
                <a:solidFill>
                  <a:schemeClr val="tx1"/>
                </a:solidFill>
                <a:latin typeface="+mn-lt"/>
                <a:ea typeface="Calibri"/>
                <a:cs typeface="Calibri"/>
                <a:sym typeface="Calibri"/>
              </a:rPr>
              <a:t> in various public spaces, such as…</a:t>
            </a:r>
          </a:p>
          <a:p>
            <a:pPr marL="914400" lvl="1"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Beaches</a:t>
            </a:r>
          </a:p>
          <a:p>
            <a:pPr marL="914400" lvl="1"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Recreation trials</a:t>
            </a:r>
          </a:p>
          <a:p>
            <a:pPr marL="914400" lvl="1" indent="-381000">
              <a:lnSpc>
                <a:spcPct val="115000"/>
              </a:lnSpc>
              <a:buClr>
                <a:srgbClr val="262626"/>
              </a:buClr>
              <a:buSzPts val="2400"/>
              <a:buFont typeface="Calibri"/>
              <a:buChar char="○"/>
            </a:pPr>
            <a:r>
              <a:rPr lang="en-US" sz="2000" b="1" dirty="0">
                <a:solidFill>
                  <a:schemeClr val="tx1"/>
                </a:solidFill>
                <a:latin typeface="+mn-lt"/>
                <a:ea typeface="Calibri"/>
                <a:cs typeface="Calibri"/>
                <a:sym typeface="Calibri"/>
              </a:rPr>
              <a:t>Parks</a:t>
            </a:r>
            <a:r>
              <a:rPr lang="en-US" sz="2000" dirty="0">
                <a:solidFill>
                  <a:schemeClr val="tx1"/>
                </a:solidFill>
                <a:latin typeface="+mn-lt"/>
                <a:ea typeface="Calibri"/>
                <a:cs typeface="Calibri"/>
                <a:sym typeface="Calibri"/>
              </a:rPr>
              <a:t>, playgrounds and sports fields</a:t>
            </a:r>
          </a:p>
          <a:p>
            <a:pPr marL="914400" lvl="1" indent="-381000">
              <a:lnSpc>
                <a:spcPct val="115000"/>
              </a:lnSpc>
              <a:buClr>
                <a:srgbClr val="262626"/>
              </a:buClr>
              <a:buSzPts val="2400"/>
              <a:buFont typeface="Calibri"/>
              <a:buChar char="○"/>
            </a:pPr>
            <a:r>
              <a:rPr lang="en-US" sz="2000" dirty="0">
                <a:solidFill>
                  <a:schemeClr val="tx1"/>
                </a:solidFill>
                <a:latin typeface="+mn-lt"/>
                <a:ea typeface="Calibri"/>
                <a:cs typeface="Calibri"/>
                <a:sym typeface="Calibri"/>
              </a:rPr>
              <a:t>Splash pads and outdoor pools</a:t>
            </a:r>
          </a:p>
        </p:txBody>
      </p:sp>
      <p:pic>
        <p:nvPicPr>
          <p:cNvPr id="6" name="Google Shape;286;p43" descr="city"/>
          <p:cNvPicPr preferRelativeResize="0"/>
          <p:nvPr/>
        </p:nvPicPr>
        <p:blipFill>
          <a:blip r:embed="rId3">
            <a:alphaModFix/>
          </a:blip>
          <a:stretch>
            <a:fillRect/>
          </a:stretch>
        </p:blipFill>
        <p:spPr>
          <a:xfrm>
            <a:off x="7055100" y="2382425"/>
            <a:ext cx="1481275" cy="1528375"/>
          </a:xfrm>
          <a:prstGeom prst="rect">
            <a:avLst/>
          </a:prstGeom>
          <a:noFill/>
          <a:ln>
            <a:noFill/>
          </a:ln>
        </p:spPr>
      </p:pic>
    </p:spTree>
    <p:extLst>
      <p:ext uri="{BB962C8B-B14F-4D97-AF65-F5344CB8AC3E}">
        <p14:creationId xmlns:p14="http://schemas.microsoft.com/office/powerpoint/2010/main" val="252755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6" name="Title 5"/>
          <p:cNvSpPr>
            <a:spLocks noGrp="1"/>
          </p:cNvSpPr>
          <p:nvPr>
            <p:ph type="title"/>
          </p:nvPr>
        </p:nvSpPr>
        <p:spPr>
          <a:xfrm>
            <a:off x="707099" y="155370"/>
            <a:ext cx="7729812" cy="87854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Curriculum Expectations </a:t>
            </a:r>
            <a:r>
              <a:rPr lang="en-CA" dirty="0" smtClean="0">
                <a:latin typeface="+mj-lt"/>
              </a:rPr>
              <a:t>- Grade 8</a:t>
            </a:r>
            <a:endParaRPr lang="en-CA" b="1" dirty="0">
              <a:latin typeface="+mj-lt"/>
            </a:endParaRPr>
          </a:p>
        </p:txBody>
      </p:sp>
      <p:sp>
        <p:nvSpPr>
          <p:cNvPr id="4" name="TextBox 3"/>
          <p:cNvSpPr txBox="1"/>
          <p:nvPr/>
        </p:nvSpPr>
        <p:spPr>
          <a:xfrm>
            <a:off x="707098" y="1137328"/>
            <a:ext cx="7729812"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D1.2 - </a:t>
            </a:r>
            <a:r>
              <a:rPr lang="en-US" sz="2000" dirty="0">
                <a:solidFill>
                  <a:schemeClr val="tx1"/>
                </a:solidFill>
                <a:latin typeface="+mn-lt"/>
                <a:ea typeface="Calibri"/>
                <a:cs typeface="Calibri"/>
                <a:sym typeface="Calibri"/>
              </a:rPr>
              <a:t>Identify situations that could lead to injury or death, and describe </a:t>
            </a:r>
            <a:r>
              <a:rPr lang="en-US" sz="2000" dirty="0" err="1">
                <a:solidFill>
                  <a:schemeClr val="tx1"/>
                </a:solidFill>
                <a:latin typeface="+mn-lt"/>
                <a:ea typeface="Calibri"/>
                <a:cs typeface="Calibri"/>
                <a:sym typeface="Calibri"/>
              </a:rPr>
              <a:t>behaviours</a:t>
            </a:r>
            <a:r>
              <a:rPr lang="en-US" sz="2000" dirty="0">
                <a:solidFill>
                  <a:schemeClr val="tx1"/>
                </a:solidFill>
                <a:latin typeface="+mn-lt"/>
                <a:ea typeface="Calibri"/>
                <a:cs typeface="Calibri"/>
                <a:sym typeface="Calibri"/>
              </a:rPr>
              <a:t> that can help to reduce risk</a:t>
            </a:r>
            <a:r>
              <a:rPr lang="en-US" sz="2000" dirty="0" smtClean="0">
                <a:solidFill>
                  <a:schemeClr val="tx1"/>
                </a:solidFill>
                <a:latin typeface="+mn-lt"/>
                <a:ea typeface="Calibri"/>
                <a:cs typeface="Calibri"/>
                <a:sym typeface="Calibri"/>
              </a:rPr>
              <a:t>.</a:t>
            </a:r>
            <a:endParaRPr lang="en-US" sz="2000" b="1" dirty="0">
              <a:solidFill>
                <a:schemeClr val="tx1"/>
              </a:solidFill>
              <a:latin typeface="+mn-lt"/>
              <a:ea typeface="Calibri"/>
              <a:cs typeface="Calibri"/>
              <a:sym typeface="Calibri"/>
            </a:endParaRPr>
          </a:p>
        </p:txBody>
      </p:sp>
      <p:sp>
        <p:nvSpPr>
          <p:cNvPr id="5" name="TextBox 4"/>
          <p:cNvSpPr txBox="1"/>
          <p:nvPr/>
        </p:nvSpPr>
        <p:spPr>
          <a:xfrm>
            <a:off x="707098" y="1923700"/>
            <a:ext cx="7729812" cy="1323439"/>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D1.3 - </a:t>
            </a:r>
            <a:r>
              <a:rPr lang="en-US" sz="2000" dirty="0">
                <a:solidFill>
                  <a:schemeClr val="tx1"/>
                </a:solidFill>
                <a:latin typeface="+mn-lt"/>
                <a:ea typeface="Calibri"/>
                <a:cs typeface="Calibri"/>
                <a:sym typeface="Calibri"/>
              </a:rPr>
              <a:t>Identify and describe the warning signs of problematic substance use and related </a:t>
            </a:r>
            <a:r>
              <a:rPr lang="en-US" sz="2000" dirty="0" err="1">
                <a:solidFill>
                  <a:schemeClr val="tx1"/>
                </a:solidFill>
                <a:latin typeface="+mn-lt"/>
                <a:ea typeface="Calibri"/>
                <a:cs typeface="Calibri"/>
                <a:sym typeface="Calibri"/>
              </a:rPr>
              <a:t>behaviours</a:t>
            </a:r>
            <a:r>
              <a:rPr lang="en-US" sz="2000" dirty="0">
                <a:solidFill>
                  <a:schemeClr val="tx1"/>
                </a:solidFill>
                <a:latin typeface="+mn-lt"/>
                <a:ea typeface="Calibri"/>
                <a:cs typeface="Calibri"/>
                <a:sym typeface="Calibri"/>
              </a:rPr>
              <a:t> for a variety of activities and substances, including cannabis, and the consequences that can occur</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sp>
        <p:nvSpPr>
          <p:cNvPr id="8" name="TextBox 7"/>
          <p:cNvSpPr txBox="1"/>
          <p:nvPr/>
        </p:nvSpPr>
        <p:spPr>
          <a:xfrm>
            <a:off x="707098" y="3325626"/>
            <a:ext cx="7380612"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D2.2</a:t>
            </a:r>
            <a:r>
              <a:rPr lang="en-US" sz="2000" dirty="0">
                <a:solidFill>
                  <a:schemeClr val="tx1"/>
                </a:solidFill>
                <a:latin typeface="+mn-lt"/>
                <a:ea typeface="Calibri"/>
                <a:cs typeface="Calibri"/>
                <a:sym typeface="Calibri"/>
              </a:rPr>
              <a:t> </a:t>
            </a:r>
            <a:r>
              <a:rPr lang="en-US" sz="2000" b="1"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Demonstrate the ability to assess situations for potential dangers, and apply strategies for </a:t>
            </a:r>
            <a:r>
              <a:rPr lang="en-US" sz="2000" dirty="0" smtClean="0">
                <a:solidFill>
                  <a:schemeClr val="tx1"/>
                </a:solidFill>
                <a:latin typeface="+mn-lt"/>
                <a:ea typeface="Calibri"/>
                <a:cs typeface="Calibri"/>
                <a:sym typeface="Calibri"/>
              </a:rPr>
              <a:t>avoiding </a:t>
            </a:r>
            <a:r>
              <a:rPr lang="en-US" sz="2000" dirty="0">
                <a:solidFill>
                  <a:schemeClr val="tx1"/>
                </a:solidFill>
                <a:latin typeface="+mn-lt"/>
                <a:ea typeface="Calibri"/>
                <a:cs typeface="Calibri"/>
                <a:sym typeface="Calibri"/>
              </a:rPr>
              <a:t>dangerous situations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7" name="Google Shape;93;p17" descr="check mark"/>
          <p:cNvPicPr preferRelativeResize="0"/>
          <p:nvPr/>
        </p:nvPicPr>
        <p:blipFill>
          <a:blip r:embed="rId3">
            <a:alphaModFix/>
          </a:blip>
          <a:stretch>
            <a:fillRect/>
          </a:stretch>
        </p:blipFill>
        <p:spPr>
          <a:xfrm>
            <a:off x="7843207" y="3012386"/>
            <a:ext cx="1187405" cy="1074688"/>
          </a:xfrm>
          <a:prstGeom prst="rect">
            <a:avLst/>
          </a:prstGeom>
          <a:noFill/>
          <a:ln>
            <a:noFill/>
          </a:ln>
        </p:spPr>
      </p:pic>
    </p:spTree>
    <p:extLst>
      <p:ext uri="{BB962C8B-B14F-4D97-AF65-F5344CB8AC3E}">
        <p14:creationId xmlns:p14="http://schemas.microsoft.com/office/powerpoint/2010/main" val="442116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Title 1"/>
          <p:cNvSpPr>
            <a:spLocks noGrp="1"/>
          </p:cNvSpPr>
          <p:nvPr>
            <p:ph type="title"/>
          </p:nvPr>
        </p:nvSpPr>
        <p:spPr>
          <a:xfrm>
            <a:off x="668216" y="413292"/>
            <a:ext cx="7981797" cy="862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cs typeface="Calibri"/>
                <a:sym typeface="Calibri"/>
              </a:rPr>
              <a:t>Controlled Drugs and Substances Act </a:t>
            </a:r>
            <a:endParaRPr lang="en-CA" b="1" dirty="0">
              <a:solidFill>
                <a:schemeClr val="tx1"/>
              </a:solidFill>
              <a:latin typeface="+mj-lt"/>
            </a:endParaRPr>
          </a:p>
        </p:txBody>
      </p:sp>
      <p:pic>
        <p:nvPicPr>
          <p:cNvPr id="3" name="Picture 2" descr="person in handcuffs"/>
          <p:cNvPicPr>
            <a:picLocks noChangeAspect="1"/>
          </p:cNvPicPr>
          <p:nvPr/>
        </p:nvPicPr>
        <p:blipFill rotWithShape="1">
          <a:blip r:embed="rId3">
            <a:extLst>
              <a:ext uri="{28A0092B-C50C-407E-A947-70E740481C1C}">
                <a14:useLocalDpi xmlns:a14="http://schemas.microsoft.com/office/drawing/2010/main" val="0"/>
              </a:ext>
            </a:extLst>
          </a:blip>
          <a:srcRect l="13403" t="8746" r="14281" b="7551"/>
          <a:stretch/>
        </p:blipFill>
        <p:spPr>
          <a:xfrm>
            <a:off x="668216" y="1705708"/>
            <a:ext cx="1769936" cy="2048607"/>
          </a:xfrm>
          <a:prstGeom prst="rect">
            <a:avLst/>
          </a:prstGeom>
        </p:spPr>
      </p:pic>
      <p:sp>
        <p:nvSpPr>
          <p:cNvPr id="5" name="TextBox 4"/>
          <p:cNvSpPr txBox="1"/>
          <p:nvPr/>
        </p:nvSpPr>
        <p:spPr>
          <a:xfrm>
            <a:off x="2596055" y="1622015"/>
            <a:ext cx="6053958" cy="2215991"/>
          </a:xfrm>
          <a:prstGeom prst="rect">
            <a:avLst/>
          </a:prstGeom>
          <a:noFill/>
        </p:spPr>
        <p:txBody>
          <a:bodyPr wrap="square" rtlCol="0">
            <a:spAutoFit/>
          </a:bodyPr>
          <a:lstStyle/>
          <a:p>
            <a:pPr marL="406400" lvl="0" indent="-342900">
              <a:lnSpc>
                <a:spcPct val="115000"/>
              </a:lnSpc>
              <a:buClr>
                <a:schemeClr val="dk1"/>
              </a:buClr>
              <a:buSzPts val="2600"/>
              <a:buFont typeface="Arial" panose="020B0604020202020204" pitchFamily="34" charset="0"/>
              <a:buChar char="•"/>
            </a:pPr>
            <a:r>
              <a:rPr lang="en" sz="2000" dirty="0">
                <a:solidFill>
                  <a:schemeClr val="tx1"/>
                </a:solidFill>
                <a:latin typeface="+mn-lt"/>
                <a:ea typeface="Calibri"/>
                <a:cs typeface="Calibri"/>
                <a:sym typeface="Calibri"/>
              </a:rPr>
              <a:t>The government makes rules about what drugs are illegal in a law on </a:t>
            </a:r>
            <a:r>
              <a:rPr lang="en" sz="2000" b="1" dirty="0">
                <a:solidFill>
                  <a:schemeClr val="tx1"/>
                </a:solidFill>
                <a:latin typeface="+mn-lt"/>
                <a:ea typeface="Calibri"/>
                <a:cs typeface="Calibri"/>
                <a:sym typeface="Calibri"/>
              </a:rPr>
              <a:t>controlled substances. </a:t>
            </a:r>
            <a:endParaRPr lang="en" sz="2000" dirty="0">
              <a:solidFill>
                <a:schemeClr val="tx1"/>
              </a:solidFill>
              <a:latin typeface="+mn-lt"/>
              <a:ea typeface="Calibri"/>
              <a:cs typeface="Calibri"/>
              <a:sym typeface="Calibri"/>
            </a:endParaRPr>
          </a:p>
          <a:p>
            <a:pPr marL="406400" lvl="0" indent="-342900">
              <a:lnSpc>
                <a:spcPct val="115000"/>
              </a:lnSpc>
              <a:buClr>
                <a:schemeClr val="dk1"/>
              </a:buClr>
              <a:buSzPts val="2600"/>
              <a:buFont typeface="Arial" panose="020B0604020202020204" pitchFamily="34" charset="0"/>
              <a:buChar char="•"/>
            </a:pPr>
            <a:r>
              <a:rPr lang="en" sz="2000" dirty="0">
                <a:solidFill>
                  <a:schemeClr val="tx1"/>
                </a:solidFill>
                <a:latin typeface="+mn-lt"/>
                <a:ea typeface="Calibri"/>
                <a:cs typeface="Calibri"/>
                <a:sym typeface="Calibri"/>
              </a:rPr>
              <a:t>The </a:t>
            </a:r>
            <a:r>
              <a:rPr lang="en" sz="2000" b="1" dirty="0">
                <a:solidFill>
                  <a:schemeClr val="tx1"/>
                </a:solidFill>
                <a:latin typeface="+mn-lt"/>
                <a:ea typeface="Calibri"/>
                <a:cs typeface="Calibri"/>
                <a:sym typeface="Calibri"/>
              </a:rPr>
              <a:t>use</a:t>
            </a:r>
            <a:r>
              <a:rPr lang="en" sz="2000" dirty="0">
                <a:solidFill>
                  <a:schemeClr val="tx1"/>
                </a:solidFill>
                <a:latin typeface="+mn-lt"/>
                <a:ea typeface="Calibri"/>
                <a:cs typeface="Calibri"/>
                <a:sym typeface="Calibri"/>
              </a:rPr>
              <a:t> of certain drugs is illegal, unless prescribed by a doctor or medical professional.</a:t>
            </a:r>
          </a:p>
          <a:p>
            <a:pPr marL="406400" indent="-342900">
              <a:lnSpc>
                <a:spcPct val="115000"/>
              </a:lnSpc>
              <a:buClr>
                <a:schemeClr val="dk1"/>
              </a:buClr>
              <a:buSzPts val="2600"/>
              <a:buFont typeface="Arial" panose="020B0604020202020204" pitchFamily="34" charset="0"/>
              <a:buChar char="•"/>
            </a:pPr>
            <a:r>
              <a:rPr lang="en" sz="2000" dirty="0">
                <a:solidFill>
                  <a:schemeClr val="tx1"/>
                </a:solidFill>
                <a:latin typeface="+mn-lt"/>
                <a:ea typeface="Calibri"/>
                <a:cs typeface="Calibri"/>
                <a:sym typeface="Calibri"/>
              </a:rPr>
              <a:t>Also, the act of </a:t>
            </a:r>
            <a:r>
              <a:rPr lang="en" sz="2000" b="1" dirty="0">
                <a:solidFill>
                  <a:schemeClr val="tx1"/>
                </a:solidFill>
                <a:latin typeface="+mn-lt"/>
                <a:ea typeface="Calibri"/>
                <a:cs typeface="Calibri"/>
                <a:sym typeface="Calibri"/>
              </a:rPr>
              <a:t>selling</a:t>
            </a:r>
            <a:r>
              <a:rPr lang="en" sz="2000" dirty="0">
                <a:solidFill>
                  <a:schemeClr val="tx1"/>
                </a:solidFill>
                <a:latin typeface="+mn-lt"/>
                <a:ea typeface="Calibri"/>
                <a:cs typeface="Calibri"/>
                <a:sym typeface="Calibri"/>
              </a:rPr>
              <a:t> prescription drugs is illegal</a:t>
            </a:r>
            <a:r>
              <a:rPr lang="en" sz="2000" b="1" dirty="0">
                <a:solidFill>
                  <a:schemeClr val="tx1"/>
                </a:solidFill>
                <a:latin typeface="+mn-lt"/>
                <a:ea typeface="Calibri"/>
                <a:cs typeface="Calibri"/>
                <a:sym typeface="Calibri"/>
              </a:rPr>
              <a:t>. </a:t>
            </a:r>
          </a:p>
        </p:txBody>
      </p:sp>
    </p:spTree>
    <p:extLst>
      <p:ext uri="{BB962C8B-B14F-4D97-AF65-F5344CB8AC3E}">
        <p14:creationId xmlns:p14="http://schemas.microsoft.com/office/powerpoint/2010/main" val="3494453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p:cNvSpPr>
            <a:spLocks noGrp="1"/>
          </p:cNvSpPr>
          <p:nvPr>
            <p:ph type="title"/>
          </p:nvPr>
        </p:nvSpPr>
        <p:spPr>
          <a:xfrm>
            <a:off x="481172" y="205418"/>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Final Activity: Staying Safe</a:t>
            </a:r>
            <a:endParaRPr lang="en-CA" b="1" dirty="0">
              <a:solidFill>
                <a:schemeClr val="tx1"/>
              </a:solidFill>
              <a:latin typeface="+mj-lt"/>
            </a:endParaRPr>
          </a:p>
        </p:txBody>
      </p:sp>
      <p:pic>
        <p:nvPicPr>
          <p:cNvPr id="6" name="Google Shape;86;p16" descr="checklist"/>
          <p:cNvPicPr preferRelativeResize="0"/>
          <p:nvPr/>
        </p:nvPicPr>
        <p:blipFill>
          <a:blip r:embed="rId3">
            <a:alphaModFix/>
          </a:blip>
          <a:stretch>
            <a:fillRect/>
          </a:stretch>
        </p:blipFill>
        <p:spPr>
          <a:xfrm>
            <a:off x="7092472" y="29080"/>
            <a:ext cx="1255675" cy="1255675"/>
          </a:xfrm>
          <a:prstGeom prst="rect">
            <a:avLst/>
          </a:prstGeom>
          <a:noFill/>
          <a:ln>
            <a:noFill/>
          </a:ln>
        </p:spPr>
      </p:pic>
      <p:sp>
        <p:nvSpPr>
          <p:cNvPr id="5" name="TextBox 4"/>
          <p:cNvSpPr txBox="1"/>
          <p:nvPr/>
        </p:nvSpPr>
        <p:spPr>
          <a:xfrm>
            <a:off x="481172" y="1240567"/>
            <a:ext cx="8298761" cy="2826415"/>
          </a:xfrm>
          <a:prstGeom prst="rect">
            <a:avLst/>
          </a:prstGeom>
          <a:noFill/>
        </p:spPr>
        <p:txBody>
          <a:bodyPr wrap="square" rtlCol="0">
            <a:spAutoFit/>
          </a:bodyPr>
          <a:lstStyle/>
          <a:p>
            <a:pPr marL="76200" lvl="0">
              <a:lnSpc>
                <a:spcPct val="115000"/>
              </a:lnSpc>
              <a:spcBef>
                <a:spcPts val="1000"/>
              </a:spcBef>
              <a:buClr>
                <a:schemeClr val="dk1"/>
              </a:buClr>
              <a:buSzPts val="2400"/>
            </a:pPr>
            <a:r>
              <a:rPr lang="en-US" sz="2000" dirty="0" smtClean="0">
                <a:solidFill>
                  <a:schemeClr val="tx1"/>
                </a:solidFill>
                <a:latin typeface="+mn-lt"/>
                <a:ea typeface="Calibri"/>
                <a:cs typeface="Calibri"/>
                <a:sym typeface="Calibri"/>
              </a:rPr>
              <a:t>You’re at a friend’s house with some classmates from school for the year-end graduation party. You look around and notice that there are kids you don’t recognize. </a:t>
            </a:r>
            <a:endParaRPr lang="en-US" sz="2000" dirty="0">
              <a:solidFill>
                <a:schemeClr val="tx1"/>
              </a:solidFill>
              <a:latin typeface="+mn-lt"/>
              <a:ea typeface="Calibri"/>
              <a:cs typeface="Calibri"/>
              <a:sym typeface="Calibri"/>
            </a:endParaRPr>
          </a:p>
          <a:p>
            <a:pPr marL="76200" lvl="0">
              <a:lnSpc>
                <a:spcPct val="115000"/>
              </a:lnSpc>
              <a:spcBef>
                <a:spcPts val="1000"/>
              </a:spcBef>
              <a:buClr>
                <a:schemeClr val="dk1"/>
              </a:buClr>
              <a:buSzPts val="2400"/>
            </a:pPr>
            <a:r>
              <a:rPr lang="en-US" sz="2000" dirty="0" smtClean="0">
                <a:solidFill>
                  <a:schemeClr val="tx1"/>
                </a:solidFill>
                <a:latin typeface="+mn-lt"/>
                <a:ea typeface="Calibri"/>
                <a:cs typeface="Calibri"/>
                <a:sym typeface="Calibri"/>
              </a:rPr>
              <a:t>A few of them are sitting in a room sharing a small bag of pills. When you ask “what's in the bag?”, someone responds “ecstasy, do you want to try?”</a:t>
            </a:r>
          </a:p>
          <a:p>
            <a:pPr marL="419100" lvl="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Calibri"/>
                <a:cs typeface="Calibri"/>
                <a:sym typeface="Calibri"/>
              </a:rPr>
              <a:t>What can you do or say when being offered drugs?</a:t>
            </a:r>
            <a:endParaRPr lang="en-US" sz="20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516439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96186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b="1" dirty="0">
                <a:solidFill>
                  <a:schemeClr val="tx1"/>
                </a:solidFill>
                <a:latin typeface="+mj-lt"/>
                <a:ea typeface="Calibri"/>
                <a:cs typeface="Calibri"/>
                <a:sym typeface="Calibri"/>
              </a:rPr>
              <a:t>More Questions? Talk with Someone:</a:t>
            </a:r>
            <a:endParaRPr lang="en-CA" b="1" dirty="0">
              <a:solidFill>
                <a:schemeClr val="tx1"/>
              </a:solidFill>
              <a:latin typeface="+mj-lt"/>
              <a:ea typeface="Calibri"/>
              <a:cs typeface="Calibri"/>
            </a:endParaRPr>
          </a:p>
        </p:txBody>
      </p:sp>
      <p:sp>
        <p:nvSpPr>
          <p:cNvPr id="3" name="TextBox 2"/>
          <p:cNvSpPr txBox="1"/>
          <p:nvPr/>
        </p:nvSpPr>
        <p:spPr>
          <a:xfrm>
            <a:off x="850009" y="1710685"/>
            <a:ext cx="7729801" cy="1938992"/>
          </a:xfrm>
          <a:prstGeom prst="rect">
            <a:avLst/>
          </a:prstGeom>
          <a:noFill/>
        </p:spPr>
        <p:txBody>
          <a:bodyPr wrap="squar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Doctor or Health Care Provider</a:t>
            </a:r>
          </a:p>
          <a:p>
            <a:pPr marL="571500" indent="-457200">
              <a:buSzPts val="2200"/>
              <a:buFont typeface="Calibri"/>
              <a:buChar char="•"/>
            </a:pPr>
            <a:r>
              <a:rPr lang="en-US" sz="2000" dirty="0">
                <a:latin typeface="+mn-lt"/>
                <a:ea typeface="Calibri"/>
                <a:cs typeface="Calibri"/>
                <a:sym typeface="Calibri"/>
              </a:rPr>
              <a:t>Parents/Guardians</a:t>
            </a:r>
          </a:p>
          <a:p>
            <a:pPr marL="571500" indent="-457200">
              <a:buSzPts val="2200"/>
              <a:buFont typeface="Calibri"/>
              <a:buChar char="•"/>
            </a:pPr>
            <a:r>
              <a:rPr lang="en-US" sz="2000" dirty="0">
                <a:latin typeface="+mn-lt"/>
                <a:ea typeface="Calibri"/>
                <a:cs typeface="Calibri"/>
                <a:sym typeface="Calibri"/>
              </a:rPr>
              <a:t>School Health </a:t>
            </a:r>
            <a:r>
              <a:rPr lang="en-US" sz="2000" dirty="0" smtClean="0">
                <a:latin typeface="+mn-lt"/>
                <a:ea typeface="Calibri"/>
                <a:cs typeface="Calibri"/>
                <a:sym typeface="Calibri"/>
              </a:rPr>
              <a:t>Nurse</a:t>
            </a:r>
          </a:p>
          <a:p>
            <a:pPr marL="571500" indent="-457200">
              <a:buSzPts val="2200"/>
              <a:buFont typeface="Calibri"/>
              <a:buChar char="•"/>
            </a:pPr>
            <a:r>
              <a:rPr lang="en-US" sz="2000" dirty="0">
                <a:ea typeface="Calibri"/>
                <a:cs typeface="Calibri"/>
                <a:sym typeface="Calibri"/>
              </a:rPr>
              <a:t>Community Addictions Services of Niagara (CASON</a:t>
            </a:r>
            <a:r>
              <a:rPr lang="en-US" sz="2000" dirty="0" smtClean="0">
                <a:ea typeface="Calibri"/>
                <a:cs typeface="Calibri"/>
                <a:sym typeface="Calibri"/>
              </a:rPr>
              <a:t>)</a:t>
            </a:r>
            <a:endParaRPr lang="en-US" sz="2000" dirty="0">
              <a:latin typeface="+mn-lt"/>
              <a:ea typeface="Calibri"/>
              <a:cs typeface="Calibri"/>
              <a:sym typeface="Calibri"/>
            </a:endParaRPr>
          </a:p>
          <a:p>
            <a:pPr marL="57150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5" name="Google Shape;302;p44" descr="grey phone call icon"/>
          <p:cNvPicPr preferRelativeResize="0"/>
          <p:nvPr/>
        </p:nvPicPr>
        <p:blipFill>
          <a:blip r:embed="rId3">
            <a:alphaModFix/>
          </a:blip>
          <a:stretch>
            <a:fillRect/>
          </a:stretch>
        </p:blipFill>
        <p:spPr>
          <a:xfrm>
            <a:off x="5886624" y="1249249"/>
            <a:ext cx="1693438" cy="1674917"/>
          </a:xfrm>
          <a:prstGeom prst="rect">
            <a:avLst/>
          </a:prstGeom>
          <a:noFill/>
          <a:ln>
            <a:noFill/>
          </a:ln>
        </p:spPr>
      </p:pic>
    </p:spTree>
    <p:extLst>
      <p:ext uri="{BB962C8B-B14F-4D97-AF65-F5344CB8AC3E}">
        <p14:creationId xmlns:p14="http://schemas.microsoft.com/office/powerpoint/2010/main" val="3979722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090" y="286680"/>
            <a:ext cx="7729800" cy="870607"/>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solidFill>
                  <a:schemeClr val="tx1"/>
                </a:solidFill>
                <a:latin typeface="+mj-lt"/>
                <a:ea typeface="Calibri"/>
                <a:cs typeface="Calibri"/>
                <a:sym typeface="Calibri"/>
              </a:rPr>
              <a:t>Final Thoughts</a:t>
            </a:r>
            <a:endParaRPr lang="en-CA" b="1" dirty="0">
              <a:solidFill>
                <a:schemeClr val="tx1"/>
              </a:solidFill>
              <a:latin typeface="+mj-lt"/>
              <a:ea typeface="Calibri"/>
              <a:cs typeface="Calibri"/>
            </a:endParaRPr>
          </a:p>
        </p:txBody>
      </p:sp>
      <p:sp>
        <p:nvSpPr>
          <p:cNvPr id="3" name="TextBox 2"/>
          <p:cNvSpPr txBox="1"/>
          <p:nvPr/>
        </p:nvSpPr>
        <p:spPr>
          <a:xfrm>
            <a:off x="612496" y="1272483"/>
            <a:ext cx="6299106" cy="2826415"/>
          </a:xfrm>
          <a:prstGeom prst="rect">
            <a:avLst/>
          </a:prstGeom>
          <a:noFill/>
        </p:spPr>
        <p:txBody>
          <a:bodyPr wrap="square" rtlCol="0">
            <a:spAutoFit/>
          </a:bodyPr>
          <a:lstStyle/>
          <a:p>
            <a:pPr marL="342900" lvl="0" indent="-342900">
              <a:lnSpc>
                <a:spcPct val="115000"/>
              </a:lnSpc>
              <a:spcBef>
                <a:spcPts val="1000"/>
              </a:spcBef>
              <a:buClrTx/>
              <a:buSzPts val="2400"/>
              <a:buFont typeface="Wingdings" panose="05000000000000000000" pitchFamily="2" charset="2"/>
              <a:buChar char="ü"/>
            </a:pPr>
            <a:r>
              <a:rPr lang="en-US" sz="2000" dirty="0" smtClean="0">
                <a:solidFill>
                  <a:schemeClr val="tx1"/>
                </a:solidFill>
                <a:latin typeface="+mn-lt"/>
                <a:ea typeface="Calibri"/>
                <a:cs typeface="Calibri"/>
                <a:sym typeface="Calibri"/>
              </a:rPr>
              <a:t>Prolonged use of substances may cause mental health problems, substance use disorders, and addiction.</a:t>
            </a:r>
            <a:endParaRPr lang="en-US" sz="2000" dirty="0">
              <a:solidFill>
                <a:schemeClr val="tx1"/>
              </a:solidFill>
              <a:latin typeface="+mn-lt"/>
              <a:ea typeface="Calibri"/>
              <a:cs typeface="Calibri"/>
              <a:sym typeface="Calibri"/>
            </a:endParaRPr>
          </a:p>
          <a:p>
            <a:pPr marL="342900" lvl="0" indent="-342900">
              <a:lnSpc>
                <a:spcPct val="115000"/>
              </a:lnSpc>
              <a:spcBef>
                <a:spcPts val="1000"/>
              </a:spcBef>
              <a:buClrTx/>
              <a:buSzPts val="2400"/>
              <a:buFont typeface="Wingdings" panose="05000000000000000000" pitchFamily="2" charset="2"/>
              <a:buChar char="ü"/>
            </a:pPr>
            <a:r>
              <a:rPr lang="en-US" sz="2000" dirty="0">
                <a:solidFill>
                  <a:schemeClr val="tx1"/>
                </a:solidFill>
                <a:latin typeface="+mn-lt"/>
                <a:ea typeface="Calibri"/>
                <a:cs typeface="Calibri"/>
                <a:sym typeface="Calibri"/>
              </a:rPr>
              <a:t>It is illegal under the age of 19 to use, buy, or sell </a:t>
            </a:r>
            <a:r>
              <a:rPr lang="en-US" sz="2000" dirty="0" smtClean="0">
                <a:solidFill>
                  <a:schemeClr val="tx1"/>
                </a:solidFill>
                <a:latin typeface="+mn-lt"/>
                <a:ea typeface="Calibri"/>
                <a:cs typeface="Calibri"/>
                <a:sym typeface="Calibri"/>
              </a:rPr>
              <a:t>tobacco, cannabis, alcohol, or illegal substances.</a:t>
            </a:r>
          </a:p>
          <a:p>
            <a:pPr marL="342900" lvl="0" indent="-342900">
              <a:lnSpc>
                <a:spcPct val="115000"/>
              </a:lnSpc>
              <a:spcBef>
                <a:spcPts val="1000"/>
              </a:spcBef>
              <a:buClrTx/>
              <a:buSzPts val="2400"/>
              <a:buFont typeface="Wingdings" panose="05000000000000000000" pitchFamily="2" charset="2"/>
              <a:buChar char="ü"/>
            </a:pPr>
            <a:r>
              <a:rPr lang="en-US" sz="2000" dirty="0" smtClean="0">
                <a:solidFill>
                  <a:schemeClr val="tx1"/>
                </a:solidFill>
                <a:latin typeface="+mn-lt"/>
                <a:ea typeface="Calibri"/>
                <a:cs typeface="Calibri"/>
                <a:sym typeface="Calibri"/>
              </a:rPr>
              <a:t>Alcohol or cannabis poisoning, or a drug overdose can be fatal. </a:t>
            </a:r>
          </a:p>
        </p:txBody>
      </p:sp>
      <p:pic>
        <p:nvPicPr>
          <p:cNvPr id="5" name="Picture 4" descr="heart with a heart beat"/>
          <p:cNvPicPr>
            <a:picLocks noChangeAspect="1"/>
          </p:cNvPicPr>
          <p:nvPr/>
        </p:nvPicPr>
        <p:blipFill rotWithShape="1">
          <a:blip r:embed="rId3">
            <a:extLst>
              <a:ext uri="{28A0092B-C50C-407E-A947-70E740481C1C}">
                <a14:useLocalDpi xmlns:a14="http://schemas.microsoft.com/office/drawing/2010/main" val="0"/>
              </a:ext>
            </a:extLst>
          </a:blip>
          <a:srcRect l="9290" t="15374" r="8010" b="14217"/>
          <a:stretch/>
        </p:blipFill>
        <p:spPr>
          <a:xfrm>
            <a:off x="7006196" y="1849423"/>
            <a:ext cx="1964470" cy="1672537"/>
          </a:xfrm>
          <a:prstGeom prst="rect">
            <a:avLst/>
          </a:prstGeom>
        </p:spPr>
      </p:pic>
    </p:spTree>
    <p:extLst>
      <p:ext uri="{BB962C8B-B14F-4D97-AF65-F5344CB8AC3E}">
        <p14:creationId xmlns:p14="http://schemas.microsoft.com/office/powerpoint/2010/main" val="316386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8" name="Title 7"/>
          <p:cNvSpPr>
            <a:spLocks noGrp="1"/>
          </p:cNvSpPr>
          <p:nvPr>
            <p:ph type="ctrTitle"/>
          </p:nvPr>
        </p:nvSpPr>
        <p:spPr>
          <a:xfrm>
            <a:off x="309705" y="0"/>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latin typeface="+mj-lt"/>
            </a:endParaRPr>
          </a:p>
        </p:txBody>
      </p:sp>
      <p:pic>
        <p:nvPicPr>
          <p:cNvPr id="4" name="Google Shape;57;p13" descr="Orange and red circle with a line through it, over top of drups and a needle" title="Circle with a line through it"/>
          <p:cNvPicPr preferRelativeResize="0"/>
          <p:nvPr/>
        </p:nvPicPr>
        <p:blipFill>
          <a:blip r:embed="rId3">
            <a:alphaModFix/>
          </a:blip>
          <a:stretch>
            <a:fillRect/>
          </a:stretch>
        </p:blipFill>
        <p:spPr>
          <a:xfrm>
            <a:off x="3561652" y="1411853"/>
            <a:ext cx="2016706" cy="1981618"/>
          </a:xfrm>
          <a:prstGeom prst="rect">
            <a:avLst/>
          </a:prstGeom>
          <a:noFill/>
          <a:ln>
            <a:noFill/>
          </a:ln>
        </p:spPr>
      </p:pic>
      <p:sp>
        <p:nvSpPr>
          <p:cNvPr id="6" name="TextBox 5"/>
          <p:cNvSpPr txBox="1"/>
          <p:nvPr/>
        </p:nvSpPr>
        <p:spPr>
          <a:xfrm>
            <a:off x="2826580" y="3520471"/>
            <a:ext cx="3727302" cy="461665"/>
          </a:xfrm>
          <a:prstGeom prst="rect">
            <a:avLst/>
          </a:prstGeom>
          <a:noFill/>
        </p:spPr>
        <p:txBody>
          <a:bodyPr wrap="none" rtlCol="0">
            <a:spAutoFit/>
          </a:bodyPr>
          <a:lstStyle/>
          <a:p>
            <a:r>
              <a:rPr lang="en-CA" sz="2400" dirty="0">
                <a:latin typeface="+mn-lt"/>
                <a:ea typeface="Calibri"/>
                <a:cs typeface="Calibri"/>
                <a:sym typeface="Calibri"/>
              </a:rPr>
              <a:t>Substance Use – Grade 8</a:t>
            </a:r>
          </a:p>
        </p:txBody>
      </p:sp>
    </p:spTree>
    <p:extLst>
      <p:ext uri="{BB962C8B-B14F-4D97-AF65-F5344CB8AC3E}">
        <p14:creationId xmlns:p14="http://schemas.microsoft.com/office/powerpoint/2010/main" val="10774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p:cNvSpPr>
            <a:spLocks noGrp="1"/>
          </p:cNvSpPr>
          <p:nvPr>
            <p:ph type="title"/>
          </p:nvPr>
        </p:nvSpPr>
        <p:spPr>
          <a:xfrm>
            <a:off x="2492650" y="445025"/>
            <a:ext cx="4158700" cy="11786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Guiding Question </a:t>
            </a:r>
            <a:r>
              <a:rPr lang="en-CA" b="1" dirty="0">
                <a:solidFill>
                  <a:schemeClr val="tx1"/>
                </a:solidFill>
                <a:latin typeface="+mj-lt"/>
                <a:ea typeface="Calibri"/>
                <a:cs typeface="Calibri"/>
                <a:sym typeface="Calibri"/>
              </a:rPr>
              <a:t>#</a:t>
            </a:r>
            <a:r>
              <a:rPr lang="en-CA" b="1" dirty="0" smtClean="0">
                <a:solidFill>
                  <a:schemeClr val="tx1"/>
                </a:solidFill>
                <a:latin typeface="+mj-lt"/>
                <a:ea typeface="Calibri"/>
                <a:cs typeface="Calibri"/>
                <a:sym typeface="Calibri"/>
              </a:rPr>
              <a:t>1</a:t>
            </a:r>
            <a:endParaRPr lang="en-CA" dirty="0">
              <a:solidFill>
                <a:schemeClr val="tx1"/>
              </a:solidFill>
              <a:latin typeface="+mj-lt"/>
            </a:endParaRPr>
          </a:p>
        </p:txBody>
      </p:sp>
      <p:pic>
        <p:nvPicPr>
          <p:cNvPr id="6" name="Google Shape;75;p15" descr="pink question mark"/>
          <p:cNvPicPr preferRelativeResize="0"/>
          <p:nvPr/>
        </p:nvPicPr>
        <p:blipFill>
          <a:blip r:embed="rId3">
            <a:alphaModFix/>
          </a:blip>
          <a:stretch>
            <a:fillRect/>
          </a:stretch>
        </p:blipFill>
        <p:spPr>
          <a:xfrm>
            <a:off x="903748" y="2129158"/>
            <a:ext cx="1243650" cy="1243650"/>
          </a:xfrm>
          <a:prstGeom prst="rect">
            <a:avLst/>
          </a:prstGeom>
          <a:noFill/>
          <a:ln>
            <a:noFill/>
          </a:ln>
        </p:spPr>
      </p:pic>
      <p:sp>
        <p:nvSpPr>
          <p:cNvPr id="5" name="TextBox 4"/>
          <p:cNvSpPr txBox="1"/>
          <p:nvPr/>
        </p:nvSpPr>
        <p:spPr>
          <a:xfrm>
            <a:off x="2492650" y="2129158"/>
            <a:ext cx="4158700" cy="1015663"/>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a:t>
            </a:r>
            <a:r>
              <a:rPr lang="en-US" sz="2000" dirty="0" smtClean="0">
                <a:solidFill>
                  <a:schemeClr val="tx1"/>
                </a:solidFill>
                <a:latin typeface="+mn-lt"/>
                <a:ea typeface="Calibri"/>
                <a:cs typeface="Calibri"/>
                <a:sym typeface="Calibri"/>
              </a:rPr>
              <a:t>do you think </a:t>
            </a:r>
            <a:r>
              <a:rPr lang="en-US" sz="2000" dirty="0">
                <a:solidFill>
                  <a:schemeClr val="tx1"/>
                </a:solidFill>
                <a:latin typeface="+mn-lt"/>
                <a:ea typeface="Calibri"/>
                <a:cs typeface="Calibri"/>
                <a:sym typeface="Calibri"/>
              </a:rPr>
              <a:t>the term </a:t>
            </a:r>
            <a:r>
              <a:rPr lang="en-US" sz="2000" b="1" dirty="0">
                <a:solidFill>
                  <a:schemeClr val="tx1"/>
                </a:solidFill>
                <a:latin typeface="+mn-lt"/>
                <a:ea typeface="Calibri"/>
                <a:cs typeface="Calibri"/>
                <a:sym typeface="Calibri"/>
              </a:rPr>
              <a:t>substance use disorder</a:t>
            </a:r>
            <a:r>
              <a:rPr lang="en-US" sz="2000" dirty="0">
                <a:solidFill>
                  <a:schemeClr val="tx1"/>
                </a:solidFill>
                <a:latin typeface="+mn-lt"/>
                <a:ea typeface="Calibri"/>
                <a:cs typeface="Calibri"/>
                <a:sym typeface="Calibri"/>
              </a:rPr>
              <a:t> </a:t>
            </a:r>
            <a:r>
              <a:rPr lang="en-US" sz="2000" dirty="0" smtClean="0">
                <a:solidFill>
                  <a:schemeClr val="tx1"/>
                </a:solidFill>
                <a:latin typeface="+mn-lt"/>
                <a:ea typeface="Calibri"/>
                <a:cs typeface="Calibri"/>
                <a:sym typeface="Calibri"/>
              </a:rPr>
              <a:t>means?</a:t>
            </a:r>
            <a:endParaRPr lang="en-US" sz="12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27878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Title 3"/>
          <p:cNvSpPr>
            <a:spLocks noGrp="1"/>
          </p:cNvSpPr>
          <p:nvPr>
            <p:ph type="title"/>
          </p:nvPr>
        </p:nvSpPr>
        <p:spPr>
          <a:xfrm>
            <a:off x="1657350" y="467134"/>
            <a:ext cx="5829300" cy="9029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Definition of a Drug</a:t>
            </a:r>
            <a:endParaRPr lang="en-CA" b="1" dirty="0">
              <a:solidFill>
                <a:schemeClr val="tx1"/>
              </a:solidFill>
              <a:latin typeface="+mj-lt"/>
            </a:endParaRPr>
          </a:p>
        </p:txBody>
      </p:sp>
      <p:pic>
        <p:nvPicPr>
          <p:cNvPr id="7" name="Picture 6" descr="hand holding dr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87" y="1370049"/>
            <a:ext cx="2593069" cy="2593069"/>
          </a:xfrm>
          <a:prstGeom prst="rect">
            <a:avLst/>
          </a:prstGeom>
        </p:spPr>
      </p:pic>
      <p:sp>
        <p:nvSpPr>
          <p:cNvPr id="5" name="TextBox 4"/>
          <p:cNvSpPr txBox="1"/>
          <p:nvPr/>
        </p:nvSpPr>
        <p:spPr>
          <a:xfrm>
            <a:off x="3774050" y="2158753"/>
            <a:ext cx="4130386" cy="1015663"/>
          </a:xfrm>
          <a:prstGeom prst="rect">
            <a:avLst/>
          </a:prstGeom>
          <a:noFill/>
        </p:spPr>
        <p:txBody>
          <a:bodyPr wrap="square" rtlCol="0">
            <a:spAutoFit/>
          </a:bodyPr>
          <a:lstStyle/>
          <a:p>
            <a:pPr lvl="0" algn="ctr">
              <a:spcBef>
                <a:spcPts val="1000"/>
              </a:spcBef>
            </a:pPr>
            <a:r>
              <a:rPr lang="en-US" sz="2000" dirty="0">
                <a:solidFill>
                  <a:schemeClr val="tx1"/>
                </a:solidFill>
                <a:latin typeface="+mn-lt"/>
                <a:ea typeface="Calibri"/>
                <a:cs typeface="Calibri"/>
                <a:sym typeface="Calibri"/>
              </a:rPr>
              <a:t>“A drug is a substance, other than food, which changes the way a person thinks, feels and acts. </a:t>
            </a:r>
          </a:p>
        </p:txBody>
      </p:sp>
    </p:spTree>
    <p:extLst>
      <p:ext uri="{BB962C8B-B14F-4D97-AF65-F5344CB8AC3E}">
        <p14:creationId xmlns:p14="http://schemas.microsoft.com/office/powerpoint/2010/main" val="1797941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p:cNvSpPr>
            <a:spLocks noGrp="1"/>
          </p:cNvSpPr>
          <p:nvPr>
            <p:ph type="title"/>
          </p:nvPr>
        </p:nvSpPr>
        <p:spPr>
          <a:xfrm>
            <a:off x="985211" y="337071"/>
            <a:ext cx="7470215" cy="86519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Substances – Drugs</a:t>
            </a:r>
            <a:endParaRPr lang="en-CA" b="1" dirty="0">
              <a:solidFill>
                <a:schemeClr val="tx1"/>
              </a:solidFill>
              <a:latin typeface="+mj-lt"/>
            </a:endParaRPr>
          </a:p>
        </p:txBody>
      </p:sp>
      <p:sp>
        <p:nvSpPr>
          <p:cNvPr id="6" name="TextBox 5"/>
          <p:cNvSpPr txBox="1"/>
          <p:nvPr/>
        </p:nvSpPr>
        <p:spPr>
          <a:xfrm>
            <a:off x="985211" y="1674675"/>
            <a:ext cx="2597186" cy="1631216"/>
          </a:xfrm>
          <a:prstGeom prst="rect">
            <a:avLst/>
          </a:prstGeom>
          <a:noFill/>
        </p:spPr>
        <p:txBody>
          <a:bodyPr wrap="none" rtlCol="0">
            <a:spAutoFit/>
          </a:bodyPr>
          <a:lstStyle/>
          <a:p>
            <a:pPr marL="342900" indent="-342900">
              <a:buFont typeface="Wingdings" panose="05000000000000000000" pitchFamily="2" charset="2"/>
              <a:buChar char="à"/>
            </a:pPr>
            <a:r>
              <a:rPr lang="en-CA" sz="2000" dirty="0" smtClean="0">
                <a:latin typeface="+mn-lt"/>
                <a:sym typeface="Wingdings" panose="05000000000000000000" pitchFamily="2" charset="2"/>
              </a:rPr>
              <a:t>Prescription drugs</a:t>
            </a:r>
          </a:p>
          <a:p>
            <a:pPr marL="342900" indent="-342900">
              <a:buFont typeface="Wingdings" panose="05000000000000000000" pitchFamily="2" charset="2"/>
              <a:buChar char="à"/>
            </a:pPr>
            <a:r>
              <a:rPr lang="en-CA" sz="2000" dirty="0" smtClean="0">
                <a:latin typeface="+mn-lt"/>
                <a:sym typeface="Wingdings" panose="05000000000000000000" pitchFamily="2" charset="2"/>
              </a:rPr>
              <a:t>Designer drugs</a:t>
            </a:r>
          </a:p>
          <a:p>
            <a:pPr marL="342900" indent="-342900">
              <a:buFont typeface="Wingdings" panose="05000000000000000000" pitchFamily="2" charset="2"/>
              <a:buChar char="à"/>
            </a:pPr>
            <a:r>
              <a:rPr lang="en-CA" sz="2000" dirty="0" smtClean="0">
                <a:latin typeface="+mn-lt"/>
                <a:sym typeface="Wingdings" panose="05000000000000000000" pitchFamily="2" charset="2"/>
              </a:rPr>
              <a:t>Stimulants</a:t>
            </a:r>
            <a:endParaRPr lang="en-CA" sz="2000" dirty="0">
              <a:latin typeface="+mn-lt"/>
              <a:sym typeface="Wingdings" panose="05000000000000000000" pitchFamily="2" charset="2"/>
            </a:endParaRPr>
          </a:p>
          <a:p>
            <a:pPr marL="342900" indent="-342900">
              <a:buFont typeface="Wingdings" panose="05000000000000000000" pitchFamily="2" charset="2"/>
              <a:buChar char="à"/>
            </a:pPr>
            <a:r>
              <a:rPr lang="en-CA" sz="2000" dirty="0" smtClean="0">
                <a:latin typeface="+mn-lt"/>
                <a:sym typeface="Wingdings" panose="05000000000000000000" pitchFamily="2" charset="2"/>
              </a:rPr>
              <a:t>Sedatives</a:t>
            </a:r>
            <a:endParaRPr lang="en-CA" sz="2000" dirty="0">
              <a:latin typeface="+mn-lt"/>
              <a:sym typeface="Wingdings" panose="05000000000000000000" pitchFamily="2" charset="2"/>
            </a:endParaRPr>
          </a:p>
          <a:p>
            <a:pPr marL="342900" indent="-342900">
              <a:buFont typeface="Wingdings" panose="05000000000000000000" pitchFamily="2" charset="2"/>
              <a:buChar char="à"/>
            </a:pPr>
            <a:r>
              <a:rPr lang="en-CA" sz="2000" dirty="0" smtClean="0">
                <a:latin typeface="+mn-lt"/>
                <a:sym typeface="Wingdings" panose="05000000000000000000" pitchFamily="2" charset="2"/>
              </a:rPr>
              <a:t>Hallucinogens</a:t>
            </a:r>
          </a:p>
        </p:txBody>
      </p:sp>
      <p:pic>
        <p:nvPicPr>
          <p:cNvPr id="120" name="Google Shape;120;p21" descr="Orange prescription bottle, medicine, needle (red), pill package, yellow pills, red and white pills" title="Various Substances Used"/>
          <p:cNvPicPr preferRelativeResize="0"/>
          <p:nvPr/>
        </p:nvPicPr>
        <p:blipFill rotWithShape="1">
          <a:blip r:embed="rId3">
            <a:alphaModFix/>
          </a:blip>
          <a:srcRect t="21800"/>
          <a:stretch/>
        </p:blipFill>
        <p:spPr>
          <a:xfrm>
            <a:off x="3418260" y="1306557"/>
            <a:ext cx="3027450" cy="2367452"/>
          </a:xfrm>
          <a:prstGeom prst="rect">
            <a:avLst/>
          </a:prstGeom>
          <a:noFill/>
          <a:ln>
            <a:noFill/>
          </a:ln>
        </p:spPr>
      </p:pic>
      <p:sp>
        <p:nvSpPr>
          <p:cNvPr id="8" name="TextBox 7"/>
          <p:cNvSpPr txBox="1"/>
          <p:nvPr/>
        </p:nvSpPr>
        <p:spPr>
          <a:xfrm>
            <a:off x="6445710" y="1674675"/>
            <a:ext cx="1912703" cy="1631216"/>
          </a:xfrm>
          <a:prstGeom prst="rect">
            <a:avLst/>
          </a:prstGeom>
          <a:noFill/>
        </p:spPr>
        <p:txBody>
          <a:bodyPr wrap="none" rtlCol="0">
            <a:spAutoFit/>
          </a:bodyPr>
          <a:lstStyle/>
          <a:p>
            <a:pPr marL="285750" indent="-285750">
              <a:buFont typeface="Wingdings" panose="05000000000000000000" pitchFamily="2" charset="2"/>
              <a:buChar char="à"/>
            </a:pPr>
            <a:r>
              <a:rPr lang="en-CA" sz="2000" dirty="0" smtClean="0">
                <a:latin typeface="+mn-lt"/>
                <a:sym typeface="Wingdings" panose="05000000000000000000" pitchFamily="2" charset="2"/>
              </a:rPr>
              <a:t>Depressants</a:t>
            </a:r>
          </a:p>
          <a:p>
            <a:pPr marL="285750" indent="-285750">
              <a:buFont typeface="Wingdings" panose="05000000000000000000" pitchFamily="2" charset="2"/>
              <a:buChar char="à"/>
            </a:pPr>
            <a:r>
              <a:rPr lang="en-CA" sz="2000" dirty="0" smtClean="0">
                <a:latin typeface="+mn-lt"/>
                <a:sym typeface="Wingdings" panose="05000000000000000000" pitchFamily="2" charset="2"/>
              </a:rPr>
              <a:t>Alcohol</a:t>
            </a:r>
          </a:p>
          <a:p>
            <a:pPr marL="285750" indent="-285750">
              <a:buFont typeface="Wingdings" panose="05000000000000000000" pitchFamily="2" charset="2"/>
              <a:buChar char="à"/>
            </a:pPr>
            <a:r>
              <a:rPr lang="en-CA" sz="2000" dirty="0" smtClean="0">
                <a:latin typeface="+mn-lt"/>
                <a:sym typeface="Wingdings" panose="05000000000000000000" pitchFamily="2" charset="2"/>
              </a:rPr>
              <a:t>Tobacco</a:t>
            </a:r>
          </a:p>
          <a:p>
            <a:pPr marL="285750" indent="-285750">
              <a:buFont typeface="Wingdings" panose="05000000000000000000" pitchFamily="2" charset="2"/>
              <a:buChar char="à"/>
            </a:pPr>
            <a:r>
              <a:rPr lang="en-CA" sz="2000" dirty="0" smtClean="0">
                <a:latin typeface="+mn-lt"/>
                <a:sym typeface="Wingdings" panose="05000000000000000000" pitchFamily="2" charset="2"/>
              </a:rPr>
              <a:t>Vaping</a:t>
            </a:r>
          </a:p>
          <a:p>
            <a:pPr marL="285750" indent="-285750">
              <a:buFont typeface="Wingdings" panose="05000000000000000000" pitchFamily="2" charset="2"/>
              <a:buChar char="à"/>
            </a:pPr>
            <a:r>
              <a:rPr lang="en-CA" sz="2000" dirty="0" smtClean="0">
                <a:latin typeface="+mn-lt"/>
                <a:sym typeface="Wingdings" panose="05000000000000000000" pitchFamily="2" charset="2"/>
              </a:rPr>
              <a:t>Cannabis</a:t>
            </a:r>
            <a:endParaRPr lang="en-CA" sz="2000" dirty="0">
              <a:latin typeface="+mn-lt"/>
            </a:endParaRPr>
          </a:p>
        </p:txBody>
      </p:sp>
    </p:spTree>
    <p:extLst>
      <p:ext uri="{BB962C8B-B14F-4D97-AF65-F5344CB8AC3E}">
        <p14:creationId xmlns:p14="http://schemas.microsoft.com/office/powerpoint/2010/main" val="295499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itle 1"/>
          <p:cNvSpPr>
            <a:spLocks noGrp="1"/>
          </p:cNvSpPr>
          <p:nvPr>
            <p:ph type="title"/>
          </p:nvPr>
        </p:nvSpPr>
        <p:spPr>
          <a:xfrm>
            <a:off x="2894349" y="696229"/>
            <a:ext cx="5051100" cy="8989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Prescription Drugs</a:t>
            </a:r>
            <a:endParaRPr lang="en-CA" b="1" dirty="0">
              <a:solidFill>
                <a:schemeClr val="tx1"/>
              </a:solidFill>
              <a:latin typeface="+mj-lt"/>
            </a:endParaRPr>
          </a:p>
        </p:txBody>
      </p:sp>
      <p:pic>
        <p:nvPicPr>
          <p:cNvPr id="178" name="Google Shape;178;p26" descr="White, grey and blue prescripton bottle with blue and white pills" title="Prescription Bottle"/>
          <p:cNvPicPr preferRelativeResize="0"/>
          <p:nvPr/>
        </p:nvPicPr>
        <p:blipFill rotWithShape="1">
          <a:blip r:embed="rId3">
            <a:alphaModFix/>
          </a:blip>
          <a:srcRect l="11326" t="9527" r="19016" b="6600"/>
          <a:stretch/>
        </p:blipFill>
        <p:spPr>
          <a:xfrm>
            <a:off x="582896" y="1595204"/>
            <a:ext cx="1949200" cy="2347000"/>
          </a:xfrm>
          <a:prstGeom prst="rect">
            <a:avLst/>
          </a:prstGeom>
          <a:noFill/>
          <a:ln>
            <a:noFill/>
          </a:ln>
        </p:spPr>
      </p:pic>
      <p:sp>
        <p:nvSpPr>
          <p:cNvPr id="6" name="TextBox 5"/>
          <p:cNvSpPr txBox="1"/>
          <p:nvPr/>
        </p:nvSpPr>
        <p:spPr>
          <a:xfrm>
            <a:off x="2649139" y="1799208"/>
            <a:ext cx="5541521" cy="1938992"/>
          </a:xfrm>
          <a:prstGeom prst="rect">
            <a:avLst/>
          </a:prstGeom>
          <a:noFill/>
        </p:spPr>
        <p:txBody>
          <a:bodyPr wrap="square" rtlCol="0">
            <a:spAutoFit/>
          </a:bodyPr>
          <a:lstStyle/>
          <a:p>
            <a:pPr marL="349250" lvl="0" indent="-285750">
              <a:buSzPts val="2600"/>
              <a:buFont typeface="Arial" panose="020B0604020202020204" pitchFamily="34" charset="0"/>
              <a:buChar char="•"/>
            </a:pPr>
            <a:r>
              <a:rPr lang="en-US" sz="2000" dirty="0" smtClean="0">
                <a:solidFill>
                  <a:schemeClr val="tx1"/>
                </a:solidFill>
                <a:latin typeface="+mn-lt"/>
                <a:ea typeface="Calibri"/>
                <a:cs typeface="Calibri"/>
                <a:sym typeface="Calibri"/>
              </a:rPr>
              <a:t>The non-medical use of prescription drugs is taking and using someone else's prescribed medications.</a:t>
            </a:r>
          </a:p>
          <a:p>
            <a:pPr marL="349250" lvl="0" indent="-285750">
              <a:buSzPts val="2600"/>
              <a:buFont typeface="Arial" panose="020B0604020202020204" pitchFamily="34" charset="0"/>
              <a:buChar char="•"/>
            </a:pPr>
            <a:r>
              <a:rPr lang="en-US" sz="2000" dirty="0" smtClean="0">
                <a:solidFill>
                  <a:schemeClr val="tx1"/>
                </a:solidFill>
                <a:latin typeface="+mn-lt"/>
                <a:ea typeface="Calibri"/>
                <a:cs typeface="Calibri"/>
                <a:sym typeface="Calibri"/>
              </a:rPr>
              <a:t>This can </a:t>
            </a:r>
            <a:r>
              <a:rPr lang="en-US" sz="2000" dirty="0">
                <a:solidFill>
                  <a:schemeClr val="tx1"/>
                </a:solidFill>
                <a:latin typeface="+mn-lt"/>
                <a:ea typeface="Calibri"/>
                <a:cs typeface="Calibri"/>
                <a:sym typeface="Calibri"/>
              </a:rPr>
              <a:t>be just as dangerous as using illegal drugs.</a:t>
            </a:r>
          </a:p>
          <a:p>
            <a:pPr marL="349250" lvl="0" indent="-285750">
              <a:buSzPts val="2600"/>
              <a:buFont typeface="Arial" panose="020B0604020202020204" pitchFamily="34" charset="0"/>
              <a:buChar char="•"/>
            </a:pPr>
            <a:r>
              <a:rPr lang="en-US" sz="2000" dirty="0">
                <a:solidFill>
                  <a:schemeClr val="tx1"/>
                </a:solidFill>
                <a:latin typeface="+mn-lt"/>
                <a:ea typeface="Calibri"/>
                <a:cs typeface="Calibri"/>
                <a:sym typeface="Calibri"/>
              </a:rPr>
              <a:t>Never take someone else’s </a:t>
            </a:r>
            <a:r>
              <a:rPr lang="en-US" sz="2000" dirty="0" smtClean="0">
                <a:solidFill>
                  <a:schemeClr val="tx1"/>
                </a:solidFill>
                <a:latin typeface="+mn-lt"/>
                <a:ea typeface="Calibri"/>
                <a:cs typeface="Calibri"/>
                <a:sym typeface="Calibri"/>
              </a:rPr>
              <a:t>medications</a:t>
            </a:r>
            <a:r>
              <a:rPr lang="en-US" sz="2000" dirty="0">
                <a:solidFill>
                  <a:schemeClr val="tx1"/>
                </a:solidFill>
                <a:latin typeface="+mn-lt"/>
                <a:ea typeface="Calibri"/>
                <a:cs typeface="Calibri"/>
                <a:sym typeface="Calibri"/>
              </a:rPr>
              <a:t>! </a:t>
            </a:r>
          </a:p>
        </p:txBody>
      </p:sp>
    </p:spTree>
    <p:extLst>
      <p:ext uri="{BB962C8B-B14F-4D97-AF65-F5344CB8AC3E}">
        <p14:creationId xmlns:p14="http://schemas.microsoft.com/office/powerpoint/2010/main" val="3143754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5524</Words>
  <Application>Microsoft Office PowerPoint</Application>
  <PresentationFormat>On-screen Show (16:9)</PresentationFormat>
  <Paragraphs>588</Paragraphs>
  <Slides>43</Slides>
  <Notes>43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Simple Light</vt:lpstr>
      <vt:lpstr>Substance Use, Addictions and Related Behaviours</vt:lpstr>
      <vt:lpstr>Presentation Format</vt:lpstr>
      <vt:lpstr>Presentation Format</vt:lpstr>
      <vt:lpstr>Curriculum Expectations - Grade 8</vt:lpstr>
      <vt:lpstr>Substance Use, Addictions and Related Behaviours</vt:lpstr>
      <vt:lpstr>Guiding Question #1</vt:lpstr>
      <vt:lpstr>Definition of a Drug</vt:lpstr>
      <vt:lpstr>Substances – Drugs</vt:lpstr>
      <vt:lpstr>Prescription Drugs</vt:lpstr>
      <vt:lpstr>Designer Drugs</vt:lpstr>
      <vt:lpstr>Stimulants</vt:lpstr>
      <vt:lpstr>Sedatives</vt:lpstr>
      <vt:lpstr>Hallucinogens</vt:lpstr>
      <vt:lpstr>Depressants</vt:lpstr>
      <vt:lpstr>Alcohol</vt:lpstr>
      <vt:lpstr>Tobacco</vt:lpstr>
      <vt:lpstr>Vaping</vt:lpstr>
      <vt:lpstr>Cannabis</vt:lpstr>
      <vt:lpstr>Dangers of Substance Use</vt:lpstr>
      <vt:lpstr>Consequences of Drugs and Alcohol</vt:lpstr>
      <vt:lpstr>Think, Pair, Share</vt:lpstr>
      <vt:lpstr>Mental Health and Substance Use</vt:lpstr>
      <vt:lpstr>Warning Signs of  Substance Use Disorder</vt:lpstr>
      <vt:lpstr>Addiction</vt:lpstr>
      <vt:lpstr>Signs of Addiction</vt:lpstr>
      <vt:lpstr>Video: Addiction and the Brain – For Kids!</vt:lpstr>
      <vt:lpstr>Assessing Situations for Potential Dangers</vt:lpstr>
      <vt:lpstr>Drug Overdose</vt:lpstr>
      <vt:lpstr>Alcohol Poisoning</vt:lpstr>
      <vt:lpstr>Cannabis Poisoning</vt:lpstr>
      <vt:lpstr>Guiding Question #2</vt:lpstr>
      <vt:lpstr>Driving Impaired</vt:lpstr>
      <vt:lpstr>Safe Suggestions for Travel</vt:lpstr>
      <vt:lpstr>Emergency Situations</vt:lpstr>
      <vt:lpstr>Bacchus Maneuver</vt:lpstr>
      <vt:lpstr>When to Get Help</vt:lpstr>
      <vt:lpstr>First Aid for a Suspected Overdose</vt:lpstr>
      <vt:lpstr>Legislation</vt:lpstr>
      <vt:lpstr>Public Rules and Regulations</vt:lpstr>
      <vt:lpstr>Controlled Drugs and Substances Act </vt:lpstr>
      <vt:lpstr>Final Activity: Staying Safe</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MacCabe, Katie</cp:lastModifiedBy>
  <cp:revision>80</cp:revision>
  <dcterms:modified xsi:type="dcterms:W3CDTF">2022-05-10T20:01:12Z</dcterms:modified>
</cp:coreProperties>
</file>