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326" r:id="rId2"/>
    <p:sldId id="298" r:id="rId3"/>
    <p:sldId id="324" r:id="rId4"/>
    <p:sldId id="301" r:id="rId5"/>
    <p:sldId id="323" r:id="rId6"/>
    <p:sldId id="303" r:id="rId7"/>
    <p:sldId id="304" r:id="rId8"/>
    <p:sldId id="305" r:id="rId9"/>
    <p:sldId id="264" r:id="rId10"/>
    <p:sldId id="306" r:id="rId11"/>
    <p:sldId id="307" r:id="rId12"/>
    <p:sldId id="267" r:id="rId13"/>
    <p:sldId id="268" r:id="rId14"/>
    <p:sldId id="309" r:id="rId15"/>
    <p:sldId id="310" r:id="rId16"/>
    <p:sldId id="273" r:id="rId17"/>
    <p:sldId id="311" r:id="rId18"/>
    <p:sldId id="312" r:id="rId19"/>
    <p:sldId id="279" r:id="rId20"/>
    <p:sldId id="272" r:id="rId21"/>
    <p:sldId id="319" r:id="rId22"/>
    <p:sldId id="325" r:id="rId23"/>
    <p:sldId id="320" r:id="rId24"/>
    <p:sldId id="308" r:id="rId25"/>
    <p:sldId id="314" r:id="rId26"/>
    <p:sldId id="313" r:id="rId27"/>
    <p:sldId id="281" r:id="rId28"/>
    <p:sldId id="282" r:id="rId29"/>
    <p:sldId id="283" r:id="rId30"/>
    <p:sldId id="316" r:id="rId31"/>
    <p:sldId id="317" r:id="rId32"/>
    <p:sldId id="318" r:id="rId33"/>
    <p:sldId id="315" r:id="rId34"/>
    <p:sldId id="321" r:id="rId35"/>
    <p:sldId id="322"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Gill Sans"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wes, Catharine" initials="LC" lastIdx="12" clrIdx="0">
    <p:extLst>
      <p:ext uri="{19B8F6BF-5375-455C-9EA6-DF929625EA0E}">
        <p15:presenceInfo xmlns:p15="http://schemas.microsoft.com/office/powerpoint/2012/main" userId="S-1-5-21-494292953-1948397803-1850952788-204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64853" autoAdjust="0"/>
  </p:normalViewPr>
  <p:slideViewPr>
    <p:cSldViewPr snapToGrid="0">
      <p:cViewPr varScale="1">
        <p:scale>
          <a:sx n="112" d="100"/>
          <a:sy n="112" d="100"/>
        </p:scale>
        <p:origin x="164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hutterstock.com/image-photo/school-teenagers-consuming-drugs-alcohol-tobacco-201685486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anada.ca/en/services/health/campaigns/cannabis/health-effects.html#a7"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ntario.ca/page/health-effects-cannabi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youtu.be/AxYyxYJM434"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madd.ca/pages/impaired-driving/overview/cannabis-and-driving/"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shutterstock.com/image-photo/person-cannabis-joint-smoking-driving-concept-1842307048" TargetMode="External"/><Relationship Id="rId4" Type="http://schemas.openxmlformats.org/officeDocument/2006/relationships/hyperlink" Target="https://www.canada.ca/en/health-canada/services/drugs-medication/cannabis/health-effects/impairment-safety-risk.html"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amh.ca/en/health-info/mental-illness-and-addiction-index/cannabis"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canada.ca/en/health-canada/services/substance-use/get-help-problematic-substance-use.html"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anada.ca/en/health-canada/services/smoking-tobacco/vaping.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anada.ca/en/health-canada/services/smoking-tobacco/vaping.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niagararegion.ca/health/schools/youth-services.aspx"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justice.gc.ca/eng/cj-jp/cannabi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f7f6f6228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f7f6f6228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t>**The following slides (2-6) are for teacher use only**</a:t>
            </a:r>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dirty="0" smtClean="0"/>
              <a:t>Image from </a:t>
            </a:r>
            <a:r>
              <a:rPr lang="en-US" b="1" dirty="0" err="1" smtClean="0"/>
              <a:t>Canva</a:t>
            </a:r>
            <a:endParaRPr lang="en-US" b="1" dirty="0" smtClean="0"/>
          </a:p>
          <a:p>
            <a:pPr marL="0" lvl="0" indent="0" algn="l" rtl="0">
              <a:spcBef>
                <a:spcPts val="0"/>
              </a:spcBef>
              <a:spcAft>
                <a:spcPts val="0"/>
              </a:spcAft>
              <a:buClr>
                <a:schemeClr val="dk1"/>
              </a:buClr>
              <a:buSzPts val="1100"/>
              <a:buFont typeface="Arial"/>
              <a:buNone/>
            </a:pPr>
            <a:endParaRPr lang="en-US" b="1" dirty="0">
              <a:solidFill>
                <a:schemeClr val="dk1"/>
              </a:solidFill>
            </a:endParaRPr>
          </a:p>
        </p:txBody>
      </p:sp>
    </p:spTree>
    <p:extLst>
      <p:ext uri="{BB962C8B-B14F-4D97-AF65-F5344CB8AC3E}">
        <p14:creationId xmlns:p14="http://schemas.microsoft.com/office/powerpoint/2010/main" val="3188792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805ba594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f805ba594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1" i="0" u="none" strike="noStrike" cap="none" dirty="0" smtClean="0">
                <a:solidFill>
                  <a:srgbClr val="000000"/>
                </a:solidFill>
                <a:effectLst/>
                <a:latin typeface="Arial"/>
                <a:ea typeface="Arial"/>
                <a:cs typeface="Arial"/>
                <a:sym typeface="Arial"/>
              </a:rPr>
              <a:t>Learned in Junior (Grades 4-6):</a:t>
            </a:r>
            <a:endParaRPr lang="en-US" b="1"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Joint - Cannabis rolled in a paper similar to cigarette paper</a:t>
            </a:r>
          </a:p>
          <a:p>
            <a:pPr rtl="0" fontAlgn="base"/>
            <a:r>
              <a:rPr lang="en-US" sz="1100" b="0" i="0" u="none" strike="noStrike" cap="none" dirty="0" smtClean="0">
                <a:solidFill>
                  <a:srgbClr val="000000"/>
                </a:solidFill>
                <a:effectLst/>
                <a:latin typeface="Arial"/>
                <a:ea typeface="Arial"/>
                <a:cs typeface="Arial"/>
                <a:sym typeface="Arial"/>
              </a:rPr>
              <a:t>Water pipe or bong - Smoke is drawn through water before inhalation</a:t>
            </a:r>
          </a:p>
          <a:p>
            <a:pPr marL="158750" indent="0" rtl="0" fontAlgn="base">
              <a:buNone/>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rtl="0" fontAlgn="base">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93934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805ba594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f805ba594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smtClean="0"/>
              <a:t>The amount of THC will vary in each edible product… it depends on the amount of cannabis extract added. Individuals will</a:t>
            </a:r>
            <a:r>
              <a:rPr lang="en-US" sz="1200" baseline="0" dirty="0" smtClean="0"/>
              <a:t> use more then recommended because they don’t necessarily feel the effects at first, which will cause them to eat more looking for the effects… </a:t>
            </a:r>
          </a:p>
          <a:p>
            <a:pPr marL="0" lvl="0" indent="0" algn="l" rtl="0">
              <a:spcBef>
                <a:spcPts val="0"/>
              </a:spcBef>
              <a:spcAft>
                <a:spcPts val="0"/>
              </a:spcAft>
              <a:buNone/>
            </a:pPr>
            <a:endParaRPr lang="en-US" sz="120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1" dirty="0" smtClean="0"/>
              <a:t>Image from </a:t>
            </a:r>
            <a:r>
              <a:rPr lang="en-CA" sz="1200" b="1" dirty="0" err="1" smtClean="0"/>
              <a:t>Canva</a:t>
            </a:r>
            <a:endParaRPr lang="en-CA" sz="1200" b="1" dirty="0" smtClean="0"/>
          </a:p>
          <a:p>
            <a:pPr marL="0" lvl="0" indent="0" algn="l" rtl="0">
              <a:spcBef>
                <a:spcPts val="0"/>
              </a:spcBef>
              <a:spcAft>
                <a:spcPts val="0"/>
              </a:spcAft>
              <a:buNone/>
            </a:pPr>
            <a:endParaRPr lang="en-US" sz="1200" dirty="0"/>
          </a:p>
        </p:txBody>
      </p:sp>
    </p:spTree>
    <p:extLst>
      <p:ext uri="{BB962C8B-B14F-4D97-AF65-F5344CB8AC3E}">
        <p14:creationId xmlns:p14="http://schemas.microsoft.com/office/powerpoint/2010/main" val="1155072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f805ba595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f805ba595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805ba595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805ba595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smtClean="0">
                <a:solidFill>
                  <a:schemeClr val="dk1"/>
                </a:solidFill>
                <a:latin typeface="Calibri"/>
                <a:ea typeface="Calibri"/>
                <a:cs typeface="Calibri"/>
                <a:sym typeface="Calibri"/>
              </a:rPr>
              <a:t>NEW </a:t>
            </a:r>
            <a:r>
              <a:rPr lang="en" sz="1200" dirty="0">
                <a:solidFill>
                  <a:schemeClr val="dk1"/>
                </a:solidFill>
                <a:latin typeface="Calibri"/>
                <a:ea typeface="Calibri"/>
                <a:cs typeface="Calibri"/>
                <a:sym typeface="Calibri"/>
              </a:rPr>
              <a:t>→ Wasn't discussed in the junior cannabis PowerPoint</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dirty="0" smtClean="0"/>
              <a:t>Encouraged method of “dabbing”  </a:t>
            </a:r>
            <a:r>
              <a:rPr lang="en-CA" dirty="0" smtClean="0">
                <a:sym typeface="Wingdings" panose="05000000000000000000" pitchFamily="2" charset="2"/>
              </a:rPr>
              <a:t> refer to the graphic… it’s</a:t>
            </a:r>
            <a:r>
              <a:rPr lang="en-CA" baseline="0" dirty="0" smtClean="0">
                <a:sym typeface="Wingdings" panose="05000000000000000000" pitchFamily="2" charset="2"/>
              </a:rPr>
              <a:t> a type of dance move</a:t>
            </a:r>
          </a:p>
          <a:p>
            <a:pPr marL="0" lvl="0" indent="0" algn="l" rtl="0">
              <a:spcBef>
                <a:spcPts val="0"/>
              </a:spcBef>
              <a:spcAft>
                <a:spcPts val="0"/>
              </a:spcAft>
              <a:buNone/>
            </a:pPr>
            <a:endParaRPr lang="en-CA" baseline="0"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f805ba594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f805ba594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smtClean="0">
                <a:solidFill>
                  <a:schemeClr val="dk1"/>
                </a:solidFill>
                <a:latin typeface="Calibri"/>
                <a:ea typeface="Calibri"/>
                <a:cs typeface="Calibri"/>
                <a:sym typeface="Calibri"/>
              </a:rPr>
              <a:t>Refer to the Core Knowledge Content for the following information…</a:t>
            </a:r>
          </a:p>
          <a:p>
            <a:pPr marL="0" lvl="0" indent="0" algn="l" rtl="0">
              <a:lnSpc>
                <a:spcPct val="115000"/>
              </a:lnSpc>
              <a:spcBef>
                <a:spcPts val="0"/>
              </a:spcBef>
              <a:spcAft>
                <a:spcPts val="0"/>
              </a:spcAft>
              <a:buClr>
                <a:schemeClr val="dk1"/>
              </a:buClr>
              <a:buSzPts val="1100"/>
              <a:buFont typeface="Arial"/>
              <a:buNone/>
            </a:pPr>
            <a:r>
              <a:rPr lang="en-US" sz="1200" b="0" dirty="0" smtClean="0">
                <a:solidFill>
                  <a:schemeClr val="dk1"/>
                </a:solidFill>
                <a:latin typeface="Calibri"/>
                <a:ea typeface="Calibri"/>
                <a:cs typeface="Calibri"/>
                <a:sym typeface="Calibri"/>
              </a:rPr>
              <a:t>Teachers</a:t>
            </a:r>
            <a:r>
              <a:rPr lang="en-US" sz="1200" b="0" baseline="0" dirty="0" smtClean="0">
                <a:solidFill>
                  <a:schemeClr val="dk1"/>
                </a:solidFill>
                <a:latin typeface="Calibri"/>
                <a:ea typeface="Calibri"/>
                <a:cs typeface="Calibri"/>
                <a:sym typeface="Calibri"/>
              </a:rPr>
              <a:t> need to identify that there are both negative and positive short term effects of cannabis use. Usage and effects will vary from person to person. </a:t>
            </a:r>
            <a:endParaRPr lang="en-US" sz="1200" b="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b="1"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smtClean="0">
                <a:solidFill>
                  <a:schemeClr val="dk1"/>
                </a:solidFill>
                <a:latin typeface="Calibri"/>
                <a:ea typeface="Calibri"/>
                <a:cs typeface="Calibri"/>
                <a:sym typeface="Calibri"/>
              </a:rPr>
              <a:t>Short-term effects of cannabis include:</a:t>
            </a:r>
          </a:p>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rPr>
              <a:t>·</a:t>
            </a:r>
            <a:r>
              <a:rPr lang="en-US" sz="1200" dirty="0" smtClean="0">
                <a:solidFill>
                  <a:schemeClr val="dk1"/>
                </a:solidFill>
                <a:latin typeface="Calibri"/>
                <a:ea typeface="Calibri"/>
                <a:cs typeface="Calibri"/>
                <a:sym typeface="Calibri"/>
              </a:rPr>
              <a:t> Feeling happy (euphoria)</a:t>
            </a:r>
          </a:p>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rPr>
              <a:t>·</a:t>
            </a:r>
            <a:r>
              <a:rPr lang="en-US" sz="1200" dirty="0" smtClean="0">
                <a:solidFill>
                  <a:schemeClr val="dk1"/>
                </a:solidFill>
                <a:latin typeface="Calibri"/>
                <a:ea typeface="Calibri"/>
                <a:cs typeface="Calibri"/>
                <a:sym typeface="Calibri"/>
              </a:rPr>
              <a:t> Relaxation</a:t>
            </a:r>
          </a:p>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rPr>
              <a:t>·</a:t>
            </a:r>
            <a:r>
              <a:rPr lang="en-US" sz="1200" dirty="0" smtClean="0">
                <a:solidFill>
                  <a:schemeClr val="dk1"/>
                </a:solidFill>
                <a:latin typeface="Calibri"/>
                <a:ea typeface="Calibri"/>
                <a:cs typeface="Calibri"/>
                <a:sym typeface="Calibri"/>
              </a:rPr>
              <a:t> Increased sociability</a:t>
            </a:r>
          </a:p>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rPr>
              <a:t>·</a:t>
            </a:r>
            <a:r>
              <a:rPr lang="en-US" sz="1200" dirty="0" smtClean="0">
                <a:solidFill>
                  <a:schemeClr val="dk1"/>
                </a:solidFill>
                <a:latin typeface="Calibri"/>
                <a:ea typeface="Calibri"/>
                <a:cs typeface="Calibri"/>
                <a:sym typeface="Calibri"/>
              </a:rPr>
              <a:t> Heightened sensation</a:t>
            </a:r>
          </a:p>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rPr>
              <a:t>·</a:t>
            </a:r>
            <a:r>
              <a:rPr lang="en-US" sz="1200" dirty="0" smtClean="0">
                <a:solidFill>
                  <a:schemeClr val="dk1"/>
                </a:solidFill>
                <a:latin typeface="Calibri"/>
                <a:ea typeface="Calibri"/>
                <a:cs typeface="Calibri"/>
                <a:sym typeface="Calibri"/>
              </a:rPr>
              <a:t> Problems with memory and learning</a:t>
            </a:r>
          </a:p>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rPr>
              <a:t>·</a:t>
            </a:r>
            <a:r>
              <a:rPr lang="en-US" sz="1200" dirty="0" smtClean="0">
                <a:solidFill>
                  <a:schemeClr val="dk1"/>
                </a:solidFill>
                <a:latin typeface="Calibri"/>
                <a:ea typeface="Calibri"/>
                <a:cs typeface="Calibri"/>
                <a:sym typeface="Calibri"/>
              </a:rPr>
              <a:t> Distorted perception (sights, sounds, time, touch)</a:t>
            </a:r>
          </a:p>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rPr>
              <a:t>·</a:t>
            </a:r>
            <a:r>
              <a:rPr lang="en-US" sz="1200" dirty="0" smtClean="0">
                <a:solidFill>
                  <a:schemeClr val="dk1"/>
                </a:solidFill>
                <a:latin typeface="Calibri"/>
                <a:ea typeface="Calibri"/>
                <a:cs typeface="Calibri"/>
                <a:sym typeface="Calibri"/>
              </a:rPr>
              <a:t> Slows down reaction time</a:t>
            </a:r>
          </a:p>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rPr>
              <a:t>·</a:t>
            </a:r>
            <a:r>
              <a:rPr lang="en-US" sz="1200" dirty="0" smtClean="0">
                <a:solidFill>
                  <a:schemeClr val="dk1"/>
                </a:solidFill>
                <a:latin typeface="Calibri"/>
                <a:ea typeface="Calibri"/>
                <a:cs typeface="Calibri"/>
                <a:sym typeface="Calibri"/>
              </a:rPr>
              <a:t> Trouble with thinking and problem solving</a:t>
            </a:r>
          </a:p>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rPr>
              <a:t>·</a:t>
            </a:r>
            <a:r>
              <a:rPr lang="en-US" sz="1200" dirty="0" smtClean="0">
                <a:solidFill>
                  <a:schemeClr val="dk1"/>
                </a:solidFill>
                <a:latin typeface="Calibri"/>
                <a:ea typeface="Calibri"/>
                <a:cs typeface="Calibri"/>
                <a:sym typeface="Calibri"/>
              </a:rPr>
              <a:t> Body tremors</a:t>
            </a:r>
          </a:p>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rPr>
              <a:t>·</a:t>
            </a:r>
            <a:r>
              <a:rPr lang="en-US" sz="1200" dirty="0" smtClean="0">
                <a:solidFill>
                  <a:schemeClr val="dk1"/>
                </a:solidFill>
                <a:latin typeface="Calibri"/>
                <a:ea typeface="Calibri"/>
                <a:cs typeface="Calibri"/>
                <a:sym typeface="Calibri"/>
              </a:rPr>
              <a:t> Loss of motor coordination</a:t>
            </a:r>
          </a:p>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rPr>
              <a:t>·</a:t>
            </a:r>
            <a:r>
              <a:rPr lang="en-US" sz="1200" dirty="0" smtClean="0">
                <a:solidFill>
                  <a:schemeClr val="dk1"/>
                </a:solidFill>
                <a:latin typeface="Calibri"/>
                <a:ea typeface="Calibri"/>
                <a:cs typeface="Calibri"/>
                <a:sym typeface="Calibri"/>
              </a:rPr>
              <a:t> Increased heart rate</a:t>
            </a:r>
          </a:p>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rPr>
              <a:t>·</a:t>
            </a:r>
            <a:r>
              <a:rPr lang="en-US" sz="1200" dirty="0" smtClean="0">
                <a:solidFill>
                  <a:schemeClr val="dk1"/>
                </a:solidFill>
                <a:latin typeface="Calibri"/>
                <a:ea typeface="Calibri"/>
                <a:cs typeface="Calibri"/>
                <a:sym typeface="Calibri"/>
              </a:rPr>
              <a:t> Anxiety</a:t>
            </a:r>
          </a:p>
          <a:p>
            <a:pPr marL="0" lvl="0" indent="0" algn="l" rtl="0">
              <a:lnSpc>
                <a:spcPct val="115000"/>
              </a:lnSpc>
              <a:spcBef>
                <a:spcPts val="0"/>
              </a:spcBef>
              <a:spcAft>
                <a:spcPts val="0"/>
              </a:spcAft>
              <a:buNone/>
            </a:pPr>
            <a:r>
              <a:rPr lang="en-US" sz="1200" dirty="0" smtClean="0">
                <a:solidFill>
                  <a:schemeClr val="dk1"/>
                </a:solidFill>
              </a:rPr>
              <a:t>·</a:t>
            </a:r>
            <a:r>
              <a:rPr lang="en-US" sz="1200" dirty="0" smtClean="0">
                <a:solidFill>
                  <a:schemeClr val="dk1"/>
                </a:solidFill>
                <a:latin typeface="Calibri"/>
                <a:ea typeface="Calibri"/>
                <a:cs typeface="Calibri"/>
                <a:sym typeface="Calibri"/>
              </a:rPr>
              <a:t> Can trigger psychotic episodes </a:t>
            </a:r>
          </a:p>
          <a:p>
            <a:pPr marL="0" lvl="0" indent="0" algn="l" rtl="0">
              <a:lnSpc>
                <a:spcPct val="115000"/>
              </a:lnSpc>
              <a:spcBef>
                <a:spcPts val="0"/>
              </a:spcBef>
              <a:spcAft>
                <a:spcPts val="0"/>
              </a:spcAft>
              <a:buNone/>
            </a:pPr>
            <a:endParaRPr lang="en-US" sz="1200" dirty="0" smtClean="0">
              <a:solidFill>
                <a:schemeClr val="dk1"/>
              </a:solidFill>
              <a:latin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CA" sz="1200" b="1" dirty="0" smtClean="0"/>
              <a:t>Image from </a:t>
            </a:r>
            <a:r>
              <a:rPr lang="en-CA" sz="1200" b="1" dirty="0" err="1" smtClean="0"/>
              <a:t>Canva</a:t>
            </a:r>
            <a:endParaRPr lang="en-CA" sz="1200" b="1" dirty="0" smtClean="0"/>
          </a:p>
          <a:p>
            <a:pPr marL="0" lvl="0" indent="0" algn="l" rtl="0">
              <a:lnSpc>
                <a:spcPct val="115000"/>
              </a:lnSpc>
              <a:spcBef>
                <a:spcPts val="0"/>
              </a:spcBef>
              <a:spcAft>
                <a:spcPts val="0"/>
              </a:spcAft>
              <a:buNone/>
            </a:pPr>
            <a:endParaRPr lang="en-US" sz="1200" dirty="0"/>
          </a:p>
        </p:txBody>
      </p:sp>
    </p:spTree>
    <p:extLst>
      <p:ext uri="{BB962C8B-B14F-4D97-AF65-F5344CB8AC3E}">
        <p14:creationId xmlns:p14="http://schemas.microsoft.com/office/powerpoint/2010/main" val="3023125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f805ba5943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f805ba594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Potential health benefits from cannabis use have not been well studied and should be discussed with health care professionals.</a:t>
            </a:r>
            <a:r>
              <a:rPr lang="en-US" sz="1100" b="1" i="0" u="none" strike="noStrike" cap="none" baseline="0" dirty="0" smtClean="0">
                <a:solidFill>
                  <a:srgbClr val="000000"/>
                </a:solidFill>
                <a:effectLst/>
                <a:latin typeface="Arial"/>
                <a:ea typeface="Arial"/>
                <a:cs typeface="Arial"/>
                <a:sym typeface="Arial"/>
              </a:rPr>
              <a:t> </a:t>
            </a:r>
            <a:r>
              <a:rPr lang="en-US" sz="1100" b="0" i="0" u="none" strike="noStrike" cap="none" baseline="0" dirty="0" smtClean="0">
                <a:solidFill>
                  <a:srgbClr val="000000"/>
                </a:solidFill>
                <a:effectLst/>
                <a:latin typeface="Arial"/>
                <a:ea typeface="Arial"/>
                <a:cs typeface="Arial"/>
                <a:sym typeface="Arial"/>
              </a:rPr>
              <a:t>Refer to </a:t>
            </a:r>
            <a:r>
              <a:rPr lang="en-US" sz="1100" b="0" i="0" u="none" strike="noStrike" kern="1200" cap="none" baseline="0" dirty="0" smtClean="0">
                <a:solidFill>
                  <a:schemeClr val="tx1"/>
                </a:solidFill>
                <a:effectLst/>
                <a:latin typeface="Arial"/>
                <a:ea typeface="Calibri"/>
                <a:cs typeface="Arial"/>
                <a:sym typeface="Arial"/>
              </a:rPr>
              <a:t>Government of Canada (2021, September 3). Talking with teenagers about drugs. https://www.canada.ca/en/health-canada/services/substance-use/talking-about-drugs/talking-with-teenagers-about-drugs.html for great tips for talking with teens and youth about drugs, like cannabis. </a:t>
            </a:r>
            <a:endParaRPr lang="en" sz="1100" b="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100" b="1" i="0" u="none" strike="noStrike" cap="none" baseline="0" dirty="0" smtClean="0">
              <a:solidFill>
                <a:srgbClr val="000000"/>
              </a:solidFill>
              <a:effectLs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en-US" sz="1100" b="1" i="0" u="none" strike="noStrike" cap="none" baseline="0" dirty="0" smtClean="0">
              <a:solidFill>
                <a:srgbClr val="000000"/>
              </a:solidFill>
              <a:effectLst/>
              <a:latin typeface="Arial"/>
              <a:ea typeface="Calibri"/>
              <a:cs typeface="Arial"/>
              <a:sym typeface="Arial"/>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400" u="none" dirty="0" smtClean="0">
                <a:solidFill>
                  <a:schemeClr val="tx1"/>
                </a:solidFill>
                <a:latin typeface="Calibri"/>
                <a:ea typeface="Calibri"/>
                <a:cs typeface="Calibri"/>
                <a:sym typeface="Wingdings" panose="05000000000000000000" pitchFamily="2" charset="2"/>
              </a:rPr>
              <a:t>1 in 6 people who start</a:t>
            </a:r>
            <a:r>
              <a:rPr lang="en-US" sz="1400" u="none" baseline="0" dirty="0" smtClean="0">
                <a:solidFill>
                  <a:schemeClr val="tx1"/>
                </a:solidFill>
                <a:latin typeface="Calibri"/>
                <a:ea typeface="Calibri"/>
                <a:cs typeface="Calibri"/>
                <a:sym typeface="Wingdings" panose="05000000000000000000" pitchFamily="2" charset="2"/>
              </a:rPr>
              <a:t> using cannabis as a teenager will develop an addiction (reference)  [16] </a:t>
            </a:r>
            <a:r>
              <a:rPr lang="en-US" sz="1200" b="0" i="0" u="none" strike="noStrike" cap="none" dirty="0" err="1" smtClean="0">
                <a:solidFill>
                  <a:srgbClr val="000000"/>
                </a:solidFill>
                <a:effectLst/>
                <a:latin typeface="Arial"/>
                <a:ea typeface="Arial"/>
                <a:cs typeface="Arial"/>
                <a:sym typeface="Arial"/>
              </a:rPr>
              <a:t>Volkow</a:t>
            </a:r>
            <a:r>
              <a:rPr lang="en-US" sz="1200" b="0" i="0" u="none" strike="noStrike" cap="none" dirty="0" smtClean="0">
                <a:solidFill>
                  <a:srgbClr val="000000"/>
                </a:solidFill>
                <a:effectLst/>
                <a:latin typeface="Arial"/>
                <a:ea typeface="Arial"/>
                <a:cs typeface="Arial"/>
                <a:sym typeface="Arial"/>
              </a:rPr>
              <a:t> ND, Baler RD, Compton WM, Weiss SR. Adverse health effects of marijuana use. N </a:t>
            </a:r>
            <a:r>
              <a:rPr lang="en-US" sz="1200" b="0" i="0" u="none" strike="noStrike" cap="none" dirty="0" err="1" smtClean="0">
                <a:solidFill>
                  <a:srgbClr val="000000"/>
                </a:solidFill>
                <a:effectLst/>
                <a:latin typeface="Arial"/>
                <a:ea typeface="Arial"/>
                <a:cs typeface="Arial"/>
                <a:sym typeface="Arial"/>
              </a:rPr>
              <a:t>Engl</a:t>
            </a:r>
            <a:r>
              <a:rPr lang="en-US" sz="1200" b="0" i="0" u="none" strike="noStrike" cap="none" dirty="0" smtClean="0">
                <a:solidFill>
                  <a:srgbClr val="000000"/>
                </a:solidFill>
                <a:effectLst/>
                <a:latin typeface="Arial"/>
                <a:ea typeface="Arial"/>
                <a:cs typeface="Arial"/>
                <a:sym typeface="Arial"/>
              </a:rPr>
              <a:t> J Med 2014 Jun 5;370(23):2219-27.</a:t>
            </a:r>
            <a:endParaRPr lang="en-US" sz="1400" b="0" i="0" u="none" strike="noStrike" cap="none" baseline="0" dirty="0" smtClean="0">
              <a:solidFill>
                <a:schemeClr val="tx1"/>
              </a:solidFill>
              <a:effectLst/>
              <a:latin typeface="Calibri"/>
              <a:ea typeface="Arial"/>
              <a:cs typeface="Calibri"/>
              <a:sym typeface="Wingdings" panose="05000000000000000000" pitchFamily="2" charset="2"/>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US" sz="1400" b="0" i="0" u="none" strike="noStrike" cap="none" baseline="0" dirty="0" smtClean="0">
              <a:solidFill>
                <a:schemeClr val="tx1"/>
              </a:solidFill>
              <a:effectLst/>
              <a:latin typeface="Calibri"/>
              <a:ea typeface="Calibri"/>
              <a:cs typeface="Calibri"/>
              <a:sym typeface="Wingdings" panose="05000000000000000000" pitchFamily="2" charset="2"/>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400" b="1" i="0" u="none" strike="noStrike" cap="none" baseline="0" dirty="0" smtClean="0">
                <a:solidFill>
                  <a:schemeClr val="tx1"/>
                </a:solidFill>
                <a:effectLst/>
                <a:latin typeface="Calibri"/>
                <a:ea typeface="Calibri"/>
                <a:cs typeface="Calibri"/>
                <a:sym typeface="Wingdings" panose="05000000000000000000" pitchFamily="2" charset="2"/>
              </a:rPr>
              <a:t>References:</a:t>
            </a:r>
            <a:endParaRPr lang="en-US" sz="1200" b="0" u="none" dirty="0" smtClean="0">
              <a:solidFill>
                <a:schemeClr val="tx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US" sz="1200" b="0" u="none" dirty="0" smtClean="0">
                <a:solidFill>
                  <a:schemeClr val="tx1"/>
                </a:solidFill>
                <a:latin typeface="Calibri"/>
                <a:ea typeface="Calibri"/>
                <a:cs typeface="Calibri"/>
                <a:sym typeface="Calibri"/>
              </a:rPr>
              <a:t>Health Canada (2021,</a:t>
            </a:r>
            <a:r>
              <a:rPr lang="en-US" sz="1200" b="0" u="none" baseline="0" dirty="0" smtClean="0">
                <a:solidFill>
                  <a:schemeClr val="tx1"/>
                </a:solidFill>
                <a:latin typeface="Calibri"/>
                <a:ea typeface="Calibri"/>
                <a:cs typeface="Calibri"/>
                <a:sym typeface="Calibri"/>
              </a:rPr>
              <a:t> March 11). Government of Canada: Cannabis and your health. https://www.canada.ca/en/services/health/campaigns/cannabis/health-effects.html#a7</a:t>
            </a:r>
            <a:endParaRPr lang="en-US" sz="1200" b="0" u="none" dirty="0" smtClean="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US" sz="1200" b="0" u="none" dirty="0" smtClean="0">
                <a:solidFill>
                  <a:schemeClr val="dk1"/>
                </a:solidFill>
                <a:latin typeface="Calibri"/>
                <a:ea typeface="Calibri"/>
                <a:cs typeface="Calibri"/>
                <a:sym typeface="Calibri"/>
              </a:rPr>
              <a:t>Health</a:t>
            </a:r>
            <a:r>
              <a:rPr lang="en-US" sz="1200" b="0" u="none" baseline="0" dirty="0" smtClean="0">
                <a:solidFill>
                  <a:schemeClr val="dk1"/>
                </a:solidFill>
                <a:latin typeface="Calibri"/>
                <a:ea typeface="Calibri"/>
                <a:cs typeface="Calibri"/>
                <a:sym typeface="Calibri"/>
              </a:rPr>
              <a:t> Canada (2021, July 2). Government of Canada: Addiction to cannabis. https://www.canada.ca/en/health-canada/services/drugs-medication/cannabis/health-effects/addiction.html</a:t>
            </a:r>
            <a:endParaRPr lang="en-US" sz="1200" b="1" u="sng"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b="1"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smtClean="0">
                <a:solidFill>
                  <a:schemeClr val="dk1"/>
                </a:solidFill>
                <a:latin typeface="Calibri"/>
                <a:ea typeface="Calibri"/>
                <a:cs typeface="Calibri"/>
                <a:sym typeface="Calibri"/>
              </a:rPr>
              <a:t>Refer to the Core Knowledge Content for the following information…</a:t>
            </a:r>
          </a:p>
          <a:p>
            <a:pPr marL="0" lvl="0" indent="0" algn="l" rtl="0">
              <a:lnSpc>
                <a:spcPct val="115000"/>
              </a:lnSpc>
              <a:spcBef>
                <a:spcPts val="0"/>
              </a:spcBef>
              <a:spcAft>
                <a:spcPts val="0"/>
              </a:spcAft>
              <a:buClr>
                <a:schemeClr val="dk1"/>
              </a:buClr>
              <a:buSzPts val="1100"/>
              <a:buFont typeface="Arial"/>
              <a:buNone/>
            </a:pPr>
            <a:r>
              <a:rPr lang="en-US" sz="1200" b="1" dirty="0" smtClean="0">
                <a:solidFill>
                  <a:schemeClr val="dk1"/>
                </a:solidFill>
                <a:latin typeface="Calibri"/>
                <a:ea typeface="Calibri"/>
                <a:cs typeface="Calibri"/>
                <a:sym typeface="Calibri"/>
              </a:rPr>
              <a:t>Potential Long Term Effects:</a:t>
            </a:r>
          </a:p>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latin typeface="Calibri"/>
                <a:ea typeface="Calibri"/>
                <a:cs typeface="Calibri"/>
                <a:sym typeface="Calibri"/>
              </a:rPr>
              <a:t>Using cannabis regularly (daily or almost daily) and over a long time (several months or years) can:</a:t>
            </a:r>
          </a:p>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rPr>
              <a:t>•</a:t>
            </a:r>
            <a:r>
              <a:rPr lang="en-US" sz="1200" dirty="0" smtClean="0">
                <a:solidFill>
                  <a:schemeClr val="dk1"/>
                </a:solidFill>
                <a:latin typeface="Calibri"/>
                <a:ea typeface="Calibri"/>
                <a:cs typeface="Calibri"/>
                <a:sym typeface="Calibri"/>
              </a:rPr>
              <a:t>Hurt the lungs and make it harder to breathe</a:t>
            </a:r>
          </a:p>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rPr>
              <a:t>•</a:t>
            </a:r>
            <a:r>
              <a:rPr lang="en-US" sz="1200" dirty="0" smtClean="0">
                <a:solidFill>
                  <a:schemeClr val="dk1"/>
                </a:solidFill>
                <a:latin typeface="Calibri"/>
                <a:ea typeface="Calibri"/>
                <a:cs typeface="Calibri"/>
                <a:sym typeface="Calibri"/>
              </a:rPr>
              <a:t>Cannabis smoke contains many of the same harmful substances as tobacco smoke.</a:t>
            </a:r>
          </a:p>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rPr>
              <a:t>•</a:t>
            </a:r>
            <a:r>
              <a:rPr lang="en-US" sz="1200" dirty="0" smtClean="0">
                <a:solidFill>
                  <a:schemeClr val="dk1"/>
                </a:solidFill>
                <a:latin typeface="Calibri"/>
                <a:ea typeface="Calibri"/>
                <a:cs typeface="Calibri"/>
                <a:sym typeface="Calibri"/>
              </a:rPr>
              <a:t>Like smoking cigarettes, smoking cannabis can damage your lungs</a:t>
            </a:r>
          </a:p>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rPr>
              <a:t>•</a:t>
            </a:r>
            <a:r>
              <a:rPr lang="en-US" sz="1200" dirty="0" smtClean="0">
                <a:solidFill>
                  <a:schemeClr val="dk1"/>
                </a:solidFill>
                <a:latin typeface="Calibri"/>
                <a:ea typeface="Calibri"/>
                <a:cs typeface="Calibri"/>
                <a:sym typeface="Calibri"/>
              </a:rPr>
              <a:t>It can also make someone more likely to experience mental health problems (depression, anxiety, psychosis, and schizophrenia)</a:t>
            </a:r>
          </a:p>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rPr>
              <a:t>•</a:t>
            </a:r>
            <a:r>
              <a:rPr lang="en-US" sz="1200" dirty="0" smtClean="0">
                <a:solidFill>
                  <a:schemeClr val="dk1"/>
                </a:solidFill>
                <a:latin typeface="Calibri"/>
                <a:ea typeface="Calibri"/>
                <a:cs typeface="Calibri"/>
                <a:sym typeface="Calibri"/>
              </a:rPr>
              <a:t>Contrary to popular belief, marijuana is addictive.  Research suggests that those who start using at a younger age are at increased risk for addiction.</a:t>
            </a:r>
          </a:p>
          <a:p>
            <a:pPr marL="0" lvl="0" indent="0" algn="l" rtl="0">
              <a:lnSpc>
                <a:spcPct val="115000"/>
              </a:lnSpc>
              <a:spcBef>
                <a:spcPts val="0"/>
              </a:spcBef>
              <a:spcAft>
                <a:spcPts val="0"/>
              </a:spcAft>
              <a:buClr>
                <a:schemeClr val="dk1"/>
              </a:buClr>
              <a:buSzPts val="1100"/>
              <a:buFont typeface="Arial"/>
              <a:buNone/>
            </a:pPr>
            <a:endParaRPr lang="en-US" sz="1200" i="1"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i="1" dirty="0" smtClean="0">
                <a:solidFill>
                  <a:schemeClr val="dk1"/>
                </a:solidFill>
                <a:latin typeface="Calibri"/>
                <a:ea typeface="Calibri"/>
                <a:cs typeface="Calibri"/>
                <a:sym typeface="Calibri"/>
              </a:rPr>
              <a:t>Harm to the lungs and makes it harder to breathe:</a:t>
            </a:r>
          </a:p>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latin typeface="Calibri"/>
                <a:ea typeface="Calibri"/>
                <a:cs typeface="Calibri"/>
                <a:sym typeface="Calibri"/>
              </a:rPr>
              <a:t>Cannabis smoke contains many of the same harmful substances as tobacco smoke. Smoking cannabis deposits tar in the lungs, decreases oxygen available to the cells, causes coughing, and increases workload on the heart. It can result in chronic coughing, bronchitis and other respiratory issues. When smoked, cannabis contains 35 known carcinogens (substances capable of causing cancer in living tissue). Similar to tobacco, second hand smoke is a potential health harm. It is recommended that all individuals, especially high-risk groups avoid cannabis smoke exposure. High-risk groups include children and youth, pregnant women, older adults, individuals with asthma, individuals with chronic obstructive pulmonary disease, and individuals with heart conditions.</a:t>
            </a:r>
          </a:p>
          <a:p>
            <a:pPr marL="0" lvl="0" indent="0" algn="l" rtl="0">
              <a:lnSpc>
                <a:spcPct val="115000"/>
              </a:lnSpc>
              <a:spcBef>
                <a:spcPts val="0"/>
              </a:spcBef>
              <a:spcAft>
                <a:spcPts val="0"/>
              </a:spcAft>
              <a:buClr>
                <a:schemeClr val="dk1"/>
              </a:buClr>
              <a:buSzPts val="1100"/>
              <a:buFont typeface="Arial"/>
              <a:buNone/>
            </a:pPr>
            <a:endParaRPr lang="en-US" sz="1200" i="1"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i="1" dirty="0" smtClean="0">
                <a:solidFill>
                  <a:schemeClr val="dk1"/>
                </a:solidFill>
                <a:latin typeface="Calibri"/>
                <a:ea typeface="Calibri"/>
                <a:cs typeface="Calibri"/>
                <a:sym typeface="Calibri"/>
              </a:rPr>
              <a:t>Mental health:</a:t>
            </a:r>
          </a:p>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latin typeface="Calibri"/>
                <a:ea typeface="Calibri"/>
                <a:cs typeface="Calibri"/>
                <a:sym typeface="Calibri"/>
              </a:rPr>
              <a:t>Using cannabis regularly and continuously over time makes you more likely to experience anxiety, depression, psychosis, and schizophrenia. This is especially true for those who start using at a young age, use frequently, and/or have a personal or family history of psychosis and/or schizophrenia.</a:t>
            </a:r>
          </a:p>
          <a:p>
            <a:pPr marL="0" lvl="0" indent="0" algn="l" rtl="0">
              <a:lnSpc>
                <a:spcPct val="115000"/>
              </a:lnSpc>
              <a:spcBef>
                <a:spcPts val="0"/>
              </a:spcBef>
              <a:spcAft>
                <a:spcPts val="0"/>
              </a:spcAft>
              <a:buClr>
                <a:schemeClr val="dk1"/>
              </a:buClr>
              <a:buSzPts val="1100"/>
              <a:buFont typeface="Arial"/>
              <a:buNone/>
            </a:pPr>
            <a:endParaRPr lang="en-US" sz="1200" i="1"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i="1" dirty="0" smtClean="0">
                <a:solidFill>
                  <a:schemeClr val="dk1"/>
                </a:solidFill>
                <a:latin typeface="Calibri"/>
                <a:ea typeface="Calibri"/>
                <a:cs typeface="Calibri"/>
                <a:sym typeface="Calibri"/>
              </a:rPr>
              <a:t>Addiction:</a:t>
            </a:r>
            <a:endParaRPr lang="en-US" sz="12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latin typeface="Calibri"/>
                <a:ea typeface="Calibri"/>
                <a:cs typeface="Calibri"/>
                <a:sym typeface="Calibri"/>
              </a:rPr>
              <a:t>Cannabis can be habit-forming (addictive). In general, 5-9% of cannabis users will develop dependence on cannabis. However, this number increases to 17% for individuals who started using cannabis during adolescence. </a:t>
            </a:r>
          </a:p>
          <a:p>
            <a:pPr marL="0" lvl="0" indent="0" algn="l" rtl="0">
              <a:lnSpc>
                <a:spcPct val="115000"/>
              </a:lnSpc>
              <a:spcBef>
                <a:spcPts val="0"/>
              </a:spcBef>
              <a:spcAft>
                <a:spcPts val="0"/>
              </a:spcAft>
              <a:buClr>
                <a:schemeClr val="dk1"/>
              </a:buClr>
              <a:buSzPts val="1100"/>
              <a:buFont typeface="Arial"/>
              <a:buNone/>
            </a:pPr>
            <a:endParaRPr lang="en-US"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200" i="1" dirty="0" smtClean="0">
                <a:solidFill>
                  <a:schemeClr val="dk1"/>
                </a:solidFill>
                <a:latin typeface="Calibri"/>
                <a:ea typeface="Calibri"/>
                <a:cs typeface="Calibri"/>
                <a:sym typeface="Calibri"/>
              </a:rPr>
              <a:t>*The impact of using cannabis can be more serious in youth than adults* </a:t>
            </a:r>
            <a:endParaRPr lang="en-US" sz="1200" dirty="0" smtClean="0">
              <a:solidFill>
                <a:schemeClr val="dk1"/>
              </a:solidFill>
              <a:latin typeface="Calibri"/>
              <a:ea typeface="Calibri"/>
              <a:cs typeface="Calibri"/>
              <a:sym typeface="Calibri"/>
            </a:endParaRPr>
          </a:p>
          <a:p>
            <a:pPr marL="0" lvl="0" indent="0" algn="l" rtl="0">
              <a:spcBef>
                <a:spcPts val="0"/>
              </a:spcBef>
              <a:spcAft>
                <a:spcPts val="0"/>
              </a:spcAft>
              <a:buNone/>
            </a:pPr>
            <a:endParaRPr lang="en-US" sz="1200" dirty="0"/>
          </a:p>
        </p:txBody>
      </p:sp>
    </p:spTree>
    <p:extLst>
      <p:ext uri="{BB962C8B-B14F-4D97-AF65-F5344CB8AC3E}">
        <p14:creationId xmlns:p14="http://schemas.microsoft.com/office/powerpoint/2010/main" val="159057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f805ba595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f805ba595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f805ba594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f805ba594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latin typeface="Calibri"/>
                <a:ea typeface="Calibri"/>
                <a:cs typeface="Calibri"/>
                <a:sym typeface="Calibri"/>
              </a:rPr>
              <a:t>Turn to your seating buddy either across from you or beside you and talk about the following question.</a:t>
            </a:r>
          </a:p>
          <a:p>
            <a:pPr marL="0" lvl="0" indent="0" algn="l" rtl="0">
              <a:lnSpc>
                <a:spcPct val="115000"/>
              </a:lnSpc>
              <a:spcBef>
                <a:spcPts val="0"/>
              </a:spcBef>
              <a:spcAft>
                <a:spcPts val="0"/>
              </a:spcAft>
              <a:buNone/>
            </a:pPr>
            <a:endParaRPr lang="en-US" sz="1200" i="1"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i="1" dirty="0" smtClean="0">
                <a:solidFill>
                  <a:schemeClr val="dk1"/>
                </a:solidFill>
                <a:latin typeface="Calibri"/>
                <a:ea typeface="Calibri"/>
                <a:cs typeface="Calibri"/>
                <a:sym typeface="Calibri"/>
              </a:rPr>
              <a:t>What is the appeal of smoking weed? Why do youth try/use cannabis/marijuana? What do you think is the most popular form of using cannabis for your age group?</a:t>
            </a:r>
          </a:p>
          <a:p>
            <a:pPr marL="0" lvl="0" indent="0" algn="l" rtl="0">
              <a:lnSpc>
                <a:spcPct val="115000"/>
              </a:lnSpc>
              <a:spcBef>
                <a:spcPts val="0"/>
              </a:spcBef>
              <a:spcAft>
                <a:spcPts val="0"/>
              </a:spcAft>
              <a:buClr>
                <a:schemeClr val="dk1"/>
              </a:buClr>
              <a:buSzPts val="1100"/>
              <a:buFont typeface="Arial"/>
              <a:buNone/>
            </a:pPr>
            <a:endParaRPr lang="en-US" sz="1200" i="1"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sz="1200" b="1" dirty="0" smtClean="0"/>
              <a:t>Images from </a:t>
            </a:r>
            <a:r>
              <a:rPr lang="en-CA" sz="1200" b="1" dirty="0" err="1" smtClean="0"/>
              <a:t>Canva</a:t>
            </a:r>
            <a:endParaRPr lang="en-CA" sz="1200" b="1" dirty="0" smtClean="0"/>
          </a:p>
          <a:p>
            <a:pPr marL="0" lvl="0" indent="0" algn="l" rtl="0">
              <a:lnSpc>
                <a:spcPct val="115000"/>
              </a:lnSpc>
              <a:spcBef>
                <a:spcPts val="0"/>
              </a:spcBef>
              <a:spcAft>
                <a:spcPts val="0"/>
              </a:spcAft>
              <a:buClr>
                <a:schemeClr val="dk1"/>
              </a:buClr>
              <a:buSzPts val="1100"/>
              <a:buFont typeface="Arial"/>
              <a:buNone/>
            </a:pPr>
            <a:endParaRPr lang="en-US" sz="1200" i="1" dirty="0" smtClean="0">
              <a:solidFill>
                <a:schemeClr val="dk1"/>
              </a:solidFill>
              <a:latin typeface="Calibri"/>
              <a:ea typeface="Calibri"/>
              <a:cs typeface="Calibri"/>
              <a:sym typeface="Calibri"/>
            </a:endParaRPr>
          </a:p>
          <a:p>
            <a:pPr marL="0" lvl="0" indent="0" algn="l" rtl="0">
              <a:spcBef>
                <a:spcPts val="0"/>
              </a:spcBef>
              <a:spcAft>
                <a:spcPts val="0"/>
              </a:spcAft>
              <a:buNone/>
            </a:pPr>
            <a:endParaRPr lang="en-US" sz="1200" dirty="0"/>
          </a:p>
        </p:txBody>
      </p:sp>
    </p:spTree>
    <p:extLst>
      <p:ext uri="{BB962C8B-B14F-4D97-AF65-F5344CB8AC3E}">
        <p14:creationId xmlns:p14="http://schemas.microsoft.com/office/powerpoint/2010/main" val="1010449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f805ba5943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f805ba5943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The most common reason given for using cannabis is for the enjoyment of it- the feeling of getting high is relaxing for some.  Some youth are curious about the experience and want to try it for themselves- they think that it will help them fit in and be cool. </a:t>
            </a:r>
          </a:p>
          <a:p>
            <a:pPr marL="0" lvl="0" indent="0" algn="l" rtl="0">
              <a:lnSpc>
                <a:spcPct val="115000"/>
              </a:lnSpc>
              <a:spcBef>
                <a:spcPts val="0"/>
              </a:spcBef>
              <a:spcAft>
                <a:spcPts val="0"/>
              </a:spcAft>
              <a:buClr>
                <a:schemeClr val="dk1"/>
              </a:buClr>
              <a:buSzPts val="1100"/>
              <a:buFont typeface="Arial"/>
              <a:buNone/>
            </a:pPr>
            <a:endParaRPr lang="en-US" sz="11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However, we know that youth tend to want to spend time with those that have similar interests.  So, although some youth use cannabis because they feel pressured by their friends to do so, much of the time those who want to use cannabis choose to hang out with friends that are using cannabis already.  Still, others use it in an attempt to cope with stress, tension, anxiety and other mental health issues.  Maybe things at home are difficult and they feel there is no other way to deal with the situation.  Some youth use it in an attempt to help them sleep better.  On occasion, it might be prescribed as a pain reliever.</a:t>
            </a:r>
          </a:p>
          <a:p>
            <a:pPr marL="0" lvl="0" indent="0" algn="l" rtl="0">
              <a:lnSpc>
                <a:spcPct val="115000"/>
              </a:lnSpc>
              <a:spcBef>
                <a:spcPts val="0"/>
              </a:spcBef>
              <a:spcAft>
                <a:spcPts val="0"/>
              </a:spcAft>
              <a:buClr>
                <a:schemeClr val="dk1"/>
              </a:buClr>
              <a:buSzPts val="1100"/>
              <a:buFont typeface="Arial"/>
              <a:buNone/>
            </a:pPr>
            <a:endParaRPr lang="en-US" sz="11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1" u="sng" dirty="0" smtClean="0">
                <a:solidFill>
                  <a:schemeClr val="dk1"/>
                </a:solidFill>
                <a:latin typeface="Calibri"/>
                <a:ea typeface="Calibri"/>
                <a:cs typeface="Calibri"/>
                <a:sym typeface="Calibri"/>
              </a:rPr>
              <a:t>**Important**:</a:t>
            </a:r>
            <a:r>
              <a:rPr lang="en-US" sz="1100" b="1" u="sng" baseline="0" dirty="0" smtClean="0">
                <a:solidFill>
                  <a:schemeClr val="dk1"/>
                </a:solidFill>
                <a:latin typeface="Calibri"/>
                <a:ea typeface="Calibri"/>
                <a:cs typeface="Calibri"/>
                <a:sym typeface="Calibri"/>
              </a:rPr>
              <a:t> </a:t>
            </a:r>
            <a:r>
              <a:rPr lang="en-US" sz="1100" b="1" u="none" dirty="0" smtClean="0">
                <a:solidFill>
                  <a:schemeClr val="dk1"/>
                </a:solidFill>
                <a:latin typeface="Calibri"/>
                <a:ea typeface="Calibri"/>
                <a:cs typeface="Calibri"/>
                <a:sym typeface="Calibri"/>
              </a:rPr>
              <a:t>One</a:t>
            </a:r>
            <a:r>
              <a:rPr lang="en-US" sz="1100" b="1" baseline="0" dirty="0" smtClean="0">
                <a:solidFill>
                  <a:schemeClr val="dk1"/>
                </a:solidFill>
                <a:latin typeface="Calibri"/>
                <a:ea typeface="Calibri"/>
                <a:cs typeface="Calibri"/>
                <a:sym typeface="Calibri"/>
              </a:rPr>
              <a:t> thing to discuss with this grade level is that cannabis can be medically prescribed by a doctor/health care professional for many diseases, disorders and ailments. For more information check out: Government of Canada. (2020, October 28). Medical use of cannabis. https://www.canada.ca/en/health-canada/topics/cannabis-for-medical-purposes.html </a:t>
            </a:r>
          </a:p>
          <a:p>
            <a:pPr marL="0" lvl="0" indent="0" algn="l" rtl="0">
              <a:lnSpc>
                <a:spcPct val="115000"/>
              </a:lnSpc>
              <a:spcBef>
                <a:spcPts val="0"/>
              </a:spcBef>
              <a:spcAft>
                <a:spcPts val="0"/>
              </a:spcAft>
              <a:buClr>
                <a:schemeClr val="dk1"/>
              </a:buClr>
              <a:buSzPts val="1100"/>
              <a:buFont typeface="Arial"/>
              <a:buNone/>
            </a:pPr>
            <a:endParaRPr lang="en-US" sz="11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b="1" dirty="0" smtClean="0"/>
              <a:t>Photo</a:t>
            </a:r>
            <a:r>
              <a:rPr lang="en-CA" b="1" baseline="0" dirty="0" smtClean="0"/>
              <a:t> Reference: </a:t>
            </a:r>
            <a:r>
              <a:rPr lang="en-CA" b="0" baseline="0" dirty="0" smtClean="0"/>
              <a:t>Shutterstock_2016854864</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dirty="0" smtClean="0">
                <a:hlinkClick r:id="rId3"/>
              </a:rPr>
              <a:t>School Teenagers Consuming Drugs Alcohol Tobacco Stock Photo (Edit Now) 2016854864 (shutterstock.com)</a:t>
            </a:r>
            <a:r>
              <a:rPr lang="en-US" dirty="0" smtClean="0"/>
              <a:t> </a:t>
            </a:r>
            <a:r>
              <a:rPr lang="en-US" dirty="0" smtClean="0">
                <a:sym typeface="Wingdings" panose="05000000000000000000" pitchFamily="2" charset="2"/>
              </a:rPr>
              <a:t> https://www.shutterstock.com/image-photo/school-teenagers-consuming-drugs-alcohol-tobacco-2016854864 </a:t>
            </a:r>
            <a:endParaRPr lang="en-CA" b="1" dirty="0" smtClean="0"/>
          </a:p>
        </p:txBody>
      </p:sp>
    </p:spTree>
    <p:extLst>
      <p:ext uri="{BB962C8B-B14F-4D97-AF65-F5344CB8AC3E}">
        <p14:creationId xmlns:p14="http://schemas.microsoft.com/office/powerpoint/2010/main" val="327891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f805ba5951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f805ba5951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Stress that less than one quarter (19%) of students in grades 7-12 report using marijuana in the last year.  This means that about 80% of students do not use cannabis. (OSDUHS, 2017)</a:t>
            </a:r>
            <a:endParaRPr sz="12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There are a variety of reasons youth choose not to use cannabis.  Some fear the health consequences of using cannabis.  They may not like the thought of being high or the thought of feeling ‘out of control’.  Some youth are afraid of the fact that they might hurt themselves or someone else as a result of being high.</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Others who do not use, or stop using after trying, do so because they lose interest or don’t enjoy the feeling of being high.  Still others don’t use because of the legal consequences for using under age, or the risk of it interfering with their schooling, job, and extra-curricular activities like sports.  Also, some don’t want to risk being labeled as a drug user</a:t>
            </a:r>
            <a:r>
              <a:rPr lang="en" sz="1200" dirty="0" smtClean="0">
                <a:solidFill>
                  <a:schemeClr val="dk1"/>
                </a:solidFill>
                <a:latin typeface="Calibri"/>
                <a:ea typeface="Calibri"/>
                <a:cs typeface="Calibri"/>
                <a:sym typeface="Calibri"/>
              </a:rPr>
              <a:t>.</a:t>
            </a:r>
          </a:p>
          <a:p>
            <a:pPr marL="0" lvl="0" indent="0" algn="l" rtl="0">
              <a:lnSpc>
                <a:spcPct val="115000"/>
              </a:lnSpc>
              <a:spcBef>
                <a:spcPts val="0"/>
              </a:spcBef>
              <a:spcAft>
                <a:spcPts val="0"/>
              </a:spcAft>
              <a:buClr>
                <a:schemeClr val="dk1"/>
              </a:buClr>
              <a:buSzPts val="1100"/>
              <a:buFont typeface="Arial"/>
              <a:buNone/>
            </a:pPr>
            <a:endParaRPr lang="en"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sz="1200" b="1" dirty="0" smtClean="0"/>
              <a:t>Image from </a:t>
            </a:r>
            <a:r>
              <a:rPr lang="en-CA" sz="1200" b="1" dirty="0" err="1" smtClean="0"/>
              <a:t>Canva</a:t>
            </a:r>
            <a:endParaRPr lang="en-CA" sz="1200" b="1" dirty="0" smtClean="0"/>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d05d101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d05d101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Images from </a:t>
            </a:r>
            <a:r>
              <a:rPr lang="en-CA" b="1" dirty="0" err="1" smtClean="0"/>
              <a:t>Canva</a:t>
            </a:r>
            <a:endParaRPr lang="en-CA" b="1" dirty="0"/>
          </a:p>
        </p:txBody>
      </p:sp>
    </p:spTree>
    <p:extLst>
      <p:ext uri="{BB962C8B-B14F-4D97-AF65-F5344CB8AC3E}">
        <p14:creationId xmlns:p14="http://schemas.microsoft.com/office/powerpoint/2010/main" val="510117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f805ba5951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f805ba595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Encourage children to think about the types of addictions</a:t>
            </a:r>
            <a:r>
              <a:rPr lang="en-CA" baseline="0" dirty="0" smtClean="0"/>
              <a:t> that they’ve been exposed to (i.e., food, gambling, video games)</a:t>
            </a:r>
          </a:p>
          <a:p>
            <a:pPr marL="0" lvl="0" indent="0" algn="l" rtl="0">
              <a:spcBef>
                <a:spcPts val="0"/>
              </a:spcBef>
              <a:spcAft>
                <a:spcPts val="0"/>
              </a:spcAft>
              <a:buNone/>
            </a:pPr>
            <a:endParaRPr lang="en-CA" baseline="0" dirty="0" smtClean="0"/>
          </a:p>
          <a:p>
            <a:pPr marL="0" lvl="0" indent="0" algn="l" rtl="0">
              <a:spcBef>
                <a:spcPts val="0"/>
              </a:spcBef>
              <a:spcAft>
                <a:spcPts val="0"/>
              </a:spcAft>
              <a:buNone/>
            </a:pPr>
            <a:r>
              <a:rPr lang="en-US" sz="800" b="0" i="0" u="none" strike="noStrike" cap="none" dirty="0" smtClean="0">
                <a:solidFill>
                  <a:srgbClr val="000000"/>
                </a:solidFill>
                <a:latin typeface="Arial"/>
                <a:ea typeface="Calibri"/>
                <a:cs typeface="Calibri"/>
                <a:sym typeface="Calibri"/>
              </a:rPr>
              <a:t>People can be addicted to many things. </a:t>
            </a:r>
            <a:br>
              <a:rPr lang="en-US" sz="800" b="0" i="0" u="none" strike="noStrike" cap="none" dirty="0" smtClean="0">
                <a:solidFill>
                  <a:srgbClr val="000000"/>
                </a:solidFill>
                <a:latin typeface="Arial"/>
                <a:ea typeface="Calibri"/>
                <a:cs typeface="Calibri"/>
                <a:sym typeface="Calibri"/>
              </a:rPr>
            </a:br>
            <a:r>
              <a:rPr lang="en-US" sz="800" b="0" i="0" u="none" strike="noStrike" cap="none" dirty="0" smtClean="0">
                <a:solidFill>
                  <a:srgbClr val="000000"/>
                </a:solidFill>
                <a:latin typeface="Arial"/>
                <a:ea typeface="Calibri"/>
                <a:cs typeface="Calibri"/>
                <a:sym typeface="Calibri"/>
              </a:rPr>
              <a:t/>
            </a:r>
            <a:br>
              <a:rPr lang="en-US" sz="800" b="0" i="0" u="none" strike="noStrike" cap="none" dirty="0" smtClean="0">
                <a:solidFill>
                  <a:srgbClr val="000000"/>
                </a:solidFill>
                <a:latin typeface="Arial"/>
                <a:ea typeface="Calibri"/>
                <a:cs typeface="Calibri"/>
                <a:sym typeface="Calibri"/>
              </a:rPr>
            </a:br>
            <a:r>
              <a:rPr lang="en-US" sz="800" b="0" i="0" u="none" strike="noStrike" cap="none" dirty="0" smtClean="0">
                <a:solidFill>
                  <a:srgbClr val="000000"/>
                </a:solidFill>
                <a:latin typeface="Arial"/>
                <a:ea typeface="Calibri"/>
                <a:cs typeface="Calibri"/>
                <a:sym typeface="Calibri"/>
              </a:rPr>
              <a:t>Can you think of any addictions that you may have seen in the media or in society?</a:t>
            </a:r>
          </a:p>
          <a:p>
            <a:pPr marL="0" lvl="0" indent="0" algn="l" rtl="0">
              <a:spcBef>
                <a:spcPts val="0"/>
              </a:spcBef>
              <a:spcAft>
                <a:spcPts val="0"/>
              </a:spcAft>
              <a:buNone/>
            </a:pPr>
            <a:endParaRPr lang="en-US" sz="800" b="0" i="0" u="none" strike="noStrike" cap="none" dirty="0" smtClean="0">
              <a:solidFill>
                <a:srgbClr val="000000"/>
              </a:solidFill>
              <a:latin typeface="Arial"/>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8c4f5567a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8c4f5567a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Frequent and prolonged use of cannabis containing THC can contribute to mental health problems over time. Daily or near-daily use increases the risk of dependence and may bring on or worsen disorders related to anxiety and depression…</a:t>
            </a:r>
          </a:p>
          <a:p>
            <a:pPr marL="0" lvl="0" indent="0" algn="l" rtl="0">
              <a:lnSpc>
                <a:spcPct val="115000"/>
              </a:lnSpc>
              <a:spcBef>
                <a:spcPts val="0"/>
              </a:spcBef>
              <a:spcAft>
                <a:spcPts val="0"/>
              </a:spcAft>
              <a:buClr>
                <a:schemeClr val="dk1"/>
              </a:buClr>
              <a:buSzPts val="1100"/>
              <a:buFont typeface="Arial"/>
              <a:buNone/>
            </a:pPr>
            <a:endParaRPr lang="en-US" sz="11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No matter how you use cannabis, there are short- and long-term risks… The only way to avoid the risks is to not use cannabis at all</a:t>
            </a:r>
          </a:p>
          <a:p>
            <a:pPr marL="0" lvl="0" indent="0" algn="l" rtl="0">
              <a:lnSpc>
                <a:spcPct val="115000"/>
              </a:lnSpc>
              <a:spcBef>
                <a:spcPts val="0"/>
              </a:spcBef>
              <a:spcAft>
                <a:spcPts val="0"/>
              </a:spcAft>
              <a:buClr>
                <a:schemeClr val="dk1"/>
              </a:buClr>
              <a:buSzPts val="1100"/>
              <a:buFont typeface="Arial"/>
              <a:buNone/>
            </a:pPr>
            <a:r>
              <a:rPr lang="en-US" sz="1100" u="sng" dirty="0" smtClean="0">
                <a:solidFill>
                  <a:schemeClr val="hlink"/>
                </a:solidFill>
                <a:latin typeface="Calibri"/>
                <a:ea typeface="Calibri"/>
                <a:cs typeface="Calibri"/>
                <a:sym typeface="Calibri"/>
                <a:hlinkClick r:id="rId3"/>
              </a:rPr>
              <a:t>https://www.canada.ca/en/services/health/campaigns/cannabis/health-effects.html#a7</a:t>
            </a:r>
            <a:r>
              <a:rPr lang="en-US" sz="1100" dirty="0" smtClean="0">
                <a:solidFill>
                  <a:schemeClr val="dk1"/>
                </a:solidFill>
                <a:latin typeface="Calibri"/>
                <a:ea typeface="Calibri"/>
                <a:cs typeface="Calibri"/>
                <a:sym typeface="Calibri"/>
              </a:rPr>
              <a:t> </a:t>
            </a:r>
          </a:p>
          <a:p>
            <a:pPr marL="0" lvl="0" indent="0" algn="l" rtl="0">
              <a:lnSpc>
                <a:spcPct val="115000"/>
              </a:lnSpc>
              <a:spcBef>
                <a:spcPts val="0"/>
              </a:spcBef>
              <a:spcAft>
                <a:spcPts val="0"/>
              </a:spcAft>
              <a:buClr>
                <a:schemeClr val="dk1"/>
              </a:buClr>
              <a:buSzPts val="1100"/>
              <a:buFont typeface="Arial"/>
              <a:buNone/>
            </a:pPr>
            <a:endParaRPr lang="en-US" sz="11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b="1" dirty="0" smtClean="0"/>
              <a:t>Image from </a:t>
            </a:r>
            <a:r>
              <a:rPr lang="en-CA" b="1" dirty="0" err="1" smtClean="0"/>
              <a:t>Canva</a:t>
            </a:r>
            <a:endParaRPr lang="en-CA" b="1" dirty="0" smtClean="0"/>
          </a:p>
          <a:p>
            <a:pPr marL="0" lvl="0" indent="0" algn="l" rtl="0">
              <a:lnSpc>
                <a:spcPct val="115000"/>
              </a:lnSpc>
              <a:spcBef>
                <a:spcPts val="0"/>
              </a:spcBef>
              <a:spcAft>
                <a:spcPts val="0"/>
              </a:spcAft>
              <a:buClr>
                <a:schemeClr val="dk1"/>
              </a:buClr>
              <a:buSzPts val="1100"/>
              <a:buFont typeface="Arial"/>
              <a:buNone/>
            </a:pPr>
            <a:endParaRPr lang="en-US" sz="1100" dirty="0" smtClean="0">
              <a:solidFill>
                <a:schemeClr val="dk1"/>
              </a:solidFill>
              <a:latin typeface="Calibri"/>
              <a:ea typeface="Calibri"/>
              <a:cs typeface="Calibri"/>
              <a:sym typeface="Calibri"/>
            </a:endParaRP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390009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u="none" dirty="0" smtClean="0">
                <a:solidFill>
                  <a:schemeClr val="dk1"/>
                </a:solidFill>
                <a:latin typeface="Calibri"/>
                <a:ea typeface="Calibri"/>
                <a:cs typeface="Calibri"/>
                <a:sym typeface="Calibri"/>
              </a:rPr>
              <a:t>Some students who use cannabis often might show some warning signs of problematic</a:t>
            </a:r>
            <a:r>
              <a:rPr lang="en-US" sz="1100" b="0" u="none" baseline="0" dirty="0" smtClean="0">
                <a:solidFill>
                  <a:schemeClr val="dk1"/>
                </a:solidFill>
                <a:latin typeface="Calibri"/>
                <a:ea typeface="Calibri"/>
                <a:cs typeface="Calibri"/>
                <a:sym typeface="Calibri"/>
              </a:rPr>
              <a:t> substance use, such as missing class, changes in mood, failing to show up to work, not fulfilling responsibilities at home, giving up on social or extracurricular activities, and more.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u="none" baseline="0" dirty="0" smtClean="0">
              <a:solidFill>
                <a:schemeClr val="dk1"/>
              </a:solidFill>
              <a:latin typeface="Calibri"/>
              <a:ea typeface="Calibri"/>
              <a:cs typeface="Calibri"/>
              <a:sym typeface="Calibri"/>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u="none" dirty="0" smtClean="0">
              <a:solidFill>
                <a:schemeClr val="dk1"/>
              </a:solidFill>
              <a:latin typeface="Calibri"/>
              <a:ea typeface="Calibri"/>
              <a:cs typeface="Calibri"/>
              <a:sym typeface="Calibri"/>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u="none" dirty="0" smtClean="0">
                <a:solidFill>
                  <a:schemeClr val="dk1"/>
                </a:solidFill>
                <a:latin typeface="Calibri"/>
                <a:ea typeface="Calibri"/>
                <a:cs typeface="Calibri"/>
                <a:sym typeface="Calibri"/>
              </a:rPr>
              <a:t>Reference</a:t>
            </a:r>
            <a:r>
              <a:rPr lang="en-US" sz="1100" b="0" u="none" dirty="0" smtClean="0">
                <a:solidFill>
                  <a:schemeClr val="dk1"/>
                </a:solidFill>
                <a:latin typeface="Calibri"/>
                <a:ea typeface="Calibri"/>
                <a:cs typeface="Calibri"/>
                <a:sym typeface="Calibri"/>
              </a:rPr>
              <a:t>: Health</a:t>
            </a:r>
            <a:r>
              <a:rPr lang="en-US" sz="1100" b="0" u="none" baseline="0" dirty="0" smtClean="0">
                <a:solidFill>
                  <a:schemeClr val="dk1"/>
                </a:solidFill>
                <a:latin typeface="Calibri"/>
                <a:ea typeface="Calibri"/>
                <a:cs typeface="Calibri"/>
                <a:sym typeface="Calibri"/>
              </a:rPr>
              <a:t> Canada (2021, July 2). Government of Canada: Addiction to cannabis. https://www.canada.ca/en/health-canada/services/drugs-medication/cannabis/health-effects/addiction.html</a:t>
            </a:r>
            <a:endParaRPr lang="en-US" sz="1100" b="1" u="sng" dirty="0" smtClean="0">
              <a:solidFill>
                <a:schemeClr val="dk1"/>
              </a:solidFill>
              <a:latin typeface="Calibri"/>
              <a:ea typeface="Calibri"/>
              <a:cs typeface="Calibri"/>
              <a:sym typeface="Calibri"/>
            </a:endParaRPr>
          </a:p>
          <a:p>
            <a:pPr marL="158750" indent="0">
              <a:buNone/>
            </a:pPr>
            <a:endParaRPr lang="en-CA" dirty="0"/>
          </a:p>
        </p:txBody>
      </p:sp>
    </p:spTree>
    <p:extLst>
      <p:ext uri="{BB962C8B-B14F-4D97-AF65-F5344CB8AC3E}">
        <p14:creationId xmlns:p14="http://schemas.microsoft.com/office/powerpoint/2010/main" val="628044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8d69a370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8d69a370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200" b="0" u="none" dirty="0" smtClean="0">
                <a:solidFill>
                  <a:schemeClr val="tx1"/>
                </a:solidFill>
                <a:latin typeface="Calibri"/>
                <a:ea typeface="Calibri"/>
                <a:cs typeface="Calibri"/>
                <a:sym typeface="Calibri"/>
              </a:rPr>
              <a:t>Ministry</a:t>
            </a:r>
            <a:r>
              <a:rPr lang="en-US" sz="1200" b="0" u="none" baseline="0" dirty="0" smtClean="0">
                <a:solidFill>
                  <a:schemeClr val="tx1"/>
                </a:solidFill>
                <a:latin typeface="Calibri"/>
                <a:ea typeface="Calibri"/>
                <a:cs typeface="Calibri"/>
                <a:sym typeface="Calibri"/>
              </a:rPr>
              <a:t> of Health </a:t>
            </a:r>
            <a:r>
              <a:rPr lang="en-US" sz="1200" b="0" u="none" dirty="0" smtClean="0">
                <a:solidFill>
                  <a:schemeClr val="tx1"/>
                </a:solidFill>
                <a:latin typeface="Calibri"/>
                <a:ea typeface="Calibri"/>
                <a:cs typeface="Calibri"/>
                <a:sym typeface="Calibri"/>
              </a:rPr>
              <a:t>(2021,</a:t>
            </a:r>
            <a:r>
              <a:rPr lang="en-US" sz="1200" b="0" u="none" baseline="0" dirty="0" smtClean="0">
                <a:solidFill>
                  <a:schemeClr val="tx1"/>
                </a:solidFill>
                <a:latin typeface="Calibri"/>
                <a:ea typeface="Calibri"/>
                <a:cs typeface="Calibri"/>
                <a:sym typeface="Calibri"/>
              </a:rPr>
              <a:t> September 23). Government of Ontario: Health effects of cannabis. https://www.ontario.ca/page/health-effects-cannabis </a:t>
            </a:r>
            <a:endParaRPr lang="en-US" sz="1200" u="sng" dirty="0" smtClean="0">
              <a:solidFill>
                <a:schemeClr val="hlink"/>
              </a:solidFill>
              <a:latin typeface="Calibri"/>
              <a:ea typeface="Calibri"/>
              <a:cs typeface="Calibri"/>
              <a:sym typeface="Calibri"/>
              <a:hlinkClick r:id="rId3"/>
            </a:endParaRPr>
          </a:p>
        </p:txBody>
      </p:sp>
    </p:spTree>
    <p:extLst>
      <p:ext uri="{BB962C8B-B14F-4D97-AF65-F5344CB8AC3E}">
        <p14:creationId xmlns:p14="http://schemas.microsoft.com/office/powerpoint/2010/main" val="3178512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805ba5943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f805ba594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87227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f805ba594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f805ba594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ea typeface="Calibri"/>
                <a:cs typeface="Calibri"/>
                <a:sym typeface="Calibri"/>
              </a:rPr>
              <a:t>To access video</a:t>
            </a:r>
            <a:r>
              <a:rPr lang="en-US" sz="1100" baseline="0" dirty="0" smtClean="0">
                <a:ea typeface="Calibri"/>
                <a:cs typeface="Calibri"/>
                <a:sym typeface="Calibri"/>
              </a:rPr>
              <a:t> you must be in present mode to play OR</a:t>
            </a:r>
            <a:r>
              <a:rPr lang="en-US" sz="1100" dirty="0" smtClean="0">
                <a:ea typeface="Calibri"/>
                <a:cs typeface="Calibri"/>
                <a:sym typeface="Calibri"/>
              </a:rPr>
              <a:t> open the hyperlink in a</a:t>
            </a:r>
            <a:r>
              <a:rPr lang="en-US" sz="1100" baseline="0" dirty="0" smtClean="0">
                <a:ea typeface="Calibri"/>
                <a:cs typeface="Calibri"/>
                <a:sym typeface="Calibri"/>
              </a:rPr>
              <a:t> separate </a:t>
            </a:r>
            <a:r>
              <a:rPr lang="en-US" sz="1100" dirty="0" smtClean="0">
                <a:ea typeface="Calibri"/>
                <a:cs typeface="Calibri"/>
                <a:sym typeface="Calibri"/>
              </a:rPr>
              <a:t>Internet browser.</a:t>
            </a:r>
            <a:r>
              <a:rPr lang="en-US" sz="1100" baseline="0" dirty="0" smtClean="0">
                <a:ea typeface="Calibri"/>
                <a:cs typeface="Calibri"/>
                <a:sym typeface="Calibri"/>
              </a:rPr>
              <a:t> </a:t>
            </a: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Video link: </a:t>
            </a:r>
            <a:r>
              <a:rPr lang="en-US" sz="1100" b="0" i="0" u="sng" strike="noStrike" cap="none" dirty="0" smtClean="0">
                <a:solidFill>
                  <a:srgbClr val="000000"/>
                </a:solidFill>
                <a:effectLst/>
                <a:latin typeface="Arial"/>
                <a:ea typeface="Arial"/>
                <a:cs typeface="Arial"/>
                <a:sym typeface="Arial"/>
                <a:hlinkClick r:id="rId3"/>
              </a:rPr>
              <a:t>https://youtu.be/AxYyxYJM434</a:t>
            </a:r>
            <a:r>
              <a:rPr lang="en-US" sz="1100" b="0" i="0" u="none" strike="noStrike" cap="none" dirty="0" smtClean="0">
                <a:solidFill>
                  <a:srgbClr val="000000"/>
                </a:solidFill>
                <a:effectLst/>
                <a:latin typeface="Arial"/>
                <a:ea typeface="Arial"/>
                <a:cs typeface="Arial"/>
                <a:sym typeface="Arial"/>
              </a:rPr>
              <a:t> </a:t>
            </a:r>
          </a:p>
          <a:p>
            <a:pPr marL="158750" indent="0" rtl="0">
              <a:buNone/>
            </a:pPr>
            <a:r>
              <a:rPr lang="en-US" sz="1100" b="0" i="0" u="none" strike="noStrike" cap="none" dirty="0" smtClean="0">
                <a:solidFill>
                  <a:srgbClr val="000000"/>
                </a:solidFill>
                <a:effectLst/>
                <a:latin typeface="Arial"/>
                <a:ea typeface="Arial"/>
                <a:cs typeface="Arial"/>
                <a:sym typeface="Arial"/>
              </a:rPr>
              <a:t>Also hyperlinked in the title. </a:t>
            </a:r>
          </a:p>
          <a:p>
            <a:pPr marL="158750" indent="0" rtl="0">
              <a:buNone/>
            </a:pPr>
            <a:endParaRPr lang="en-US" sz="1100" b="1" i="0" u="none" strike="noStrike" cap="none" dirty="0" smtClean="0">
              <a:solidFill>
                <a:srgbClr val="000000"/>
              </a:solidFill>
              <a:effectLst/>
              <a:latin typeface="Arial"/>
              <a:ea typeface="Arial"/>
              <a:cs typeface="Arial"/>
              <a:sym typeface="Arial"/>
            </a:endParaRPr>
          </a:p>
          <a:p>
            <a:pPr marL="158750" indent="0" rtl="0">
              <a:buNone/>
            </a:pPr>
            <a:r>
              <a:rPr lang="en-US" sz="1100" b="1" i="0" u="none" strike="noStrike" cap="none" dirty="0" smtClean="0">
                <a:solidFill>
                  <a:srgbClr val="000000"/>
                </a:solidFill>
                <a:effectLst/>
                <a:latin typeface="Arial"/>
                <a:ea typeface="Arial"/>
                <a:cs typeface="Arial"/>
                <a:sym typeface="Arial"/>
              </a:rPr>
              <a:t>After the video is finished, ask: what did you find interesting when watching this video? </a:t>
            </a:r>
            <a:endParaRPr lang="en-US" sz="1100" b="0" i="0" u="none" strike="noStrike" cap="none" dirty="0" smtClean="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Cannabis can be harmful to your mental and physical health, including the development of the brain… </a:t>
            </a:r>
            <a:r>
              <a:rPr lang="en-US" sz="1100" b="0" i="0" u="none" strike="noStrike" cap="none" dirty="0" smtClean="0">
                <a:solidFill>
                  <a:schemeClr val="dk1"/>
                </a:solidFill>
                <a:latin typeface="Arial"/>
                <a:ea typeface="Calibri"/>
                <a:cs typeface="Calibri"/>
                <a:sym typeface="Calibri"/>
              </a:rPr>
              <a:t>Youth are particularly vulnerable because their brains are still growing.</a:t>
            </a:r>
          </a:p>
          <a:p>
            <a:pPr marL="457200" lvl="0" indent="-381000">
              <a:lnSpc>
                <a:spcPct val="115000"/>
              </a:lnSpc>
              <a:spcBef>
                <a:spcPts val="1000"/>
              </a:spcBef>
              <a:buClr>
                <a:schemeClr val="dk1"/>
              </a:buClr>
              <a:buSzPts val="2400"/>
              <a:buFont typeface="Calibri"/>
              <a:buChar char="●"/>
            </a:pPr>
            <a:r>
              <a:rPr lang="en-US" sz="1100" b="0" i="0" u="none" strike="noStrike" cap="none" dirty="0" smtClean="0">
                <a:solidFill>
                  <a:schemeClr val="dk1"/>
                </a:solidFill>
                <a:latin typeface="Arial"/>
                <a:ea typeface="Calibri"/>
                <a:cs typeface="Calibri"/>
                <a:sym typeface="Calibri"/>
              </a:rPr>
              <a:t>Cannabis can be harmful to the development of your brain</a:t>
            </a:r>
            <a:r>
              <a:rPr lang="en-US" sz="1100" b="0" i="0" u="none" strike="noStrike" cap="none" baseline="0" dirty="0" smtClean="0">
                <a:solidFill>
                  <a:schemeClr val="dk1"/>
                </a:solidFill>
                <a:latin typeface="Arial"/>
                <a:ea typeface="Calibri"/>
                <a:cs typeface="Calibri"/>
                <a:sym typeface="Calibri"/>
              </a:rPr>
              <a:t> because t</a:t>
            </a:r>
            <a:r>
              <a:rPr lang="en-US" sz="1100" b="0" i="0" u="none" strike="noStrike" cap="none" dirty="0" smtClean="0">
                <a:solidFill>
                  <a:schemeClr val="dk1"/>
                </a:solidFill>
                <a:latin typeface="Arial"/>
                <a:ea typeface="Calibri"/>
                <a:cs typeface="Calibri"/>
                <a:sym typeface="Calibri"/>
              </a:rPr>
              <a:t>he brain continues to develop until around the age of 25.</a:t>
            </a:r>
          </a:p>
          <a:p>
            <a:pPr marL="158750" indent="0" rtl="0">
              <a:buNone/>
            </a:pPr>
            <a:r>
              <a:rPr lang="en-US" b="0" dirty="0" smtClean="0">
                <a:effectLst/>
              </a:rPr>
              <a:t/>
            </a:r>
            <a:br>
              <a:rPr lang="en-US" b="0" dirty="0" smtClean="0">
                <a:effectLst/>
              </a:rPr>
            </a:br>
            <a:r>
              <a:rPr lang="en-US" sz="1100" b="0" i="1" u="none" strike="noStrike" cap="none" dirty="0" smtClean="0">
                <a:solidFill>
                  <a:srgbClr val="000000"/>
                </a:solidFill>
                <a:effectLst/>
                <a:latin typeface="Arial"/>
                <a:ea typeface="Arial"/>
                <a:cs typeface="Arial"/>
                <a:sym typeface="Arial"/>
              </a:rPr>
              <a:t>Brain development:</a:t>
            </a:r>
            <a:r>
              <a:rPr lang="en-US" sz="1100" b="0" i="0" u="none" strike="noStrike" cap="none" dirty="0" smtClean="0">
                <a:solidFill>
                  <a:srgbClr val="000000"/>
                </a:solidFill>
                <a:effectLst/>
                <a:latin typeface="Arial"/>
                <a:ea typeface="Arial"/>
                <a:cs typeface="Arial"/>
                <a:sym typeface="Arial"/>
              </a:rPr>
              <a:t> Adolescents may be at higher risk for negative effects associated with cannabis use because their brains are still developing; a process that continues until the mid-20s. Young users are also at increased risk for poor academic performance, injuries and/or other substance use problems. Because youth are at higher risk for negative health effects, Canada’s lower-risk cannabis use guidelines (2017) recommend abstaining from cannabis use. For those who choose to use cannabis despite known health risks, it is important to know that the negative effects can be reduced by delaying initiation of cannabis use.</a:t>
            </a:r>
            <a:endParaRPr lang="en-US" b="0" dirty="0" smtClean="0">
              <a:effectLst/>
            </a:endParaRPr>
          </a:p>
          <a:p>
            <a:pPr marL="158750" indent="0" rtl="0">
              <a:buNone/>
            </a:pP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Using cannabis when you’re younger can increase the risk of problems with your health, education and social life. The impact can be more serious in youth than adults because the teenage brain is still in construction until mid 20s. The brain isn’t fully developed until around the age of 25.</a:t>
            </a:r>
            <a:endParaRPr lang="en-US" b="0" dirty="0" smtClean="0">
              <a:effectLst/>
            </a:endParaRPr>
          </a:p>
          <a:p>
            <a:pPr marL="158750" indent="0" rtl="0">
              <a:buNone/>
            </a:pP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Some of the damages caused by cannabis are irreversible.</a:t>
            </a:r>
            <a:r>
              <a:rPr lang="en-US" dirty="0" smtClean="0"/>
              <a:t/>
            </a:r>
            <a:br>
              <a:rPr lang="en-US" dirty="0" smtClean="0"/>
            </a:br>
            <a:endParaRPr lang="en-US"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rtl="0">
              <a:buNone/>
            </a:pPr>
            <a:endParaRPr dirty="0"/>
          </a:p>
        </p:txBody>
      </p:sp>
    </p:spTree>
    <p:extLst>
      <p:ext uri="{BB962C8B-B14F-4D97-AF65-F5344CB8AC3E}">
        <p14:creationId xmlns:p14="http://schemas.microsoft.com/office/powerpoint/2010/main" val="1057566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f805ba594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f805ba594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latin typeface="Calibri"/>
                <a:ea typeface="Calibri"/>
                <a:cs typeface="Calibri"/>
                <a:sym typeface="Calibri"/>
              </a:rPr>
              <a:t>Turn to your seating buddy either across from you or beside you and talk about the following question.</a:t>
            </a:r>
          </a:p>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latin typeface="Calibri"/>
                <a:ea typeface="Calibri"/>
                <a:cs typeface="Calibri"/>
                <a:sym typeface="Calibri"/>
              </a:rPr>
              <a:t>This question is to get them thinking about dangerous situations when weed/marijuana/cannabis is involved, and that they need to identify and assess what to do in these potential situations… </a:t>
            </a:r>
          </a:p>
          <a:p>
            <a:pPr marL="0" lvl="0" indent="0" algn="l" rtl="0">
              <a:lnSpc>
                <a:spcPct val="115000"/>
              </a:lnSpc>
              <a:spcBef>
                <a:spcPts val="0"/>
              </a:spcBef>
              <a:spcAft>
                <a:spcPts val="0"/>
              </a:spcAft>
              <a:buClr>
                <a:schemeClr val="dk1"/>
              </a:buClr>
              <a:buSzPts val="1100"/>
              <a:buFont typeface="Arial"/>
              <a:buNone/>
            </a:pPr>
            <a:endParaRPr lang="en-US"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sz="1200" b="1" dirty="0" smtClean="0"/>
              <a:t>Image from </a:t>
            </a:r>
            <a:r>
              <a:rPr lang="en-CA" sz="1200" b="1" dirty="0" err="1" smtClean="0"/>
              <a:t>Canva</a:t>
            </a:r>
            <a:endParaRPr lang="en-CA" sz="1200" b="1" dirty="0" smtClean="0"/>
          </a:p>
          <a:p>
            <a:pPr marL="0" lvl="0" indent="0" algn="l" rtl="0">
              <a:lnSpc>
                <a:spcPct val="115000"/>
              </a:lnSpc>
              <a:spcBef>
                <a:spcPts val="0"/>
              </a:spcBef>
              <a:spcAft>
                <a:spcPts val="0"/>
              </a:spcAft>
              <a:buClr>
                <a:schemeClr val="dk1"/>
              </a:buClr>
              <a:buSzPts val="1100"/>
              <a:buFont typeface="Arial"/>
              <a:buNone/>
            </a:pPr>
            <a:endParaRPr lang="en-US" sz="1200" dirty="0" smtClean="0">
              <a:solidFill>
                <a:schemeClr val="dk1"/>
              </a:solidFill>
              <a:latin typeface="Calibri"/>
              <a:ea typeface="Calibri"/>
              <a:cs typeface="Calibri"/>
              <a:sym typeface="Calibri"/>
            </a:endParaRPr>
          </a:p>
          <a:p>
            <a:pPr marL="0" lvl="0" indent="0" algn="l" rtl="0">
              <a:spcBef>
                <a:spcPts val="0"/>
              </a:spcBef>
              <a:spcAft>
                <a:spcPts val="0"/>
              </a:spcAft>
              <a:buNone/>
            </a:pPr>
            <a:endParaRPr lang="en-US" sz="1200" b="1" dirty="0"/>
          </a:p>
        </p:txBody>
      </p:sp>
    </p:spTree>
    <p:extLst>
      <p:ext uri="{BB962C8B-B14F-4D97-AF65-F5344CB8AC3E}">
        <p14:creationId xmlns:p14="http://schemas.microsoft.com/office/powerpoint/2010/main" val="2797737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807ee65b0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f807ee65b0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dirty="0" smtClean="0">
                <a:solidFill>
                  <a:schemeClr val="dk1"/>
                </a:solidFill>
                <a:latin typeface="Calibri"/>
                <a:ea typeface="Calibri"/>
                <a:cs typeface="Calibri"/>
                <a:sym typeface="Calibri"/>
              </a:rPr>
              <a:t>How </a:t>
            </a:r>
            <a:r>
              <a:rPr lang="en" sz="1200" b="1" dirty="0">
                <a:solidFill>
                  <a:schemeClr val="dk1"/>
                </a:solidFill>
                <a:latin typeface="Calibri"/>
                <a:ea typeface="Calibri"/>
                <a:cs typeface="Calibri"/>
                <a:sym typeface="Calibri"/>
              </a:rPr>
              <a:t>Cannabis affects your ability to drive</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When you drive a vehicle, you need to be alert and focused. Consuming even small amounts of cannabis affects your ability to react and increases your chance of being in a crash. Drugs impair your ability to drive by:</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latin typeface="Calibri"/>
                <a:ea typeface="Calibri"/>
                <a:cs typeface="Calibri"/>
                <a:sym typeface="Calibri"/>
              </a:rPr>
              <a:t>affecting motor skills/abilities;</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latin typeface="Calibri"/>
                <a:ea typeface="Calibri"/>
                <a:cs typeface="Calibri"/>
                <a:sym typeface="Calibri"/>
              </a:rPr>
              <a:t>slowing reaction time;</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latin typeface="Calibri"/>
                <a:ea typeface="Calibri"/>
                <a:cs typeface="Calibri"/>
                <a:sym typeface="Calibri"/>
              </a:rPr>
              <a:t>impairing short term memory and concentration;</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latin typeface="Calibri"/>
                <a:ea typeface="Calibri"/>
                <a:cs typeface="Calibri"/>
                <a:sym typeface="Calibri"/>
              </a:rPr>
              <a:t>causing drivers to vary speed and to wander; and</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latin typeface="Calibri"/>
                <a:ea typeface="Calibri"/>
                <a:cs typeface="Calibri"/>
                <a:sym typeface="Calibri"/>
              </a:rPr>
              <a:t>reducing the ability to make decisions quickly or handle unexpected events.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Cannabis is not the only drug that affects your ability to drive. Other drugs, including cocaine or even prescribed drugs, such as opioids also pose a significant risk to your safety and the safety of your passengers, other drivers, cyclists, and pedestrians. Over-the-counter medications may also impair your ability to drive.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u="sng" dirty="0">
                <a:solidFill>
                  <a:schemeClr val="hlink"/>
                </a:solidFill>
                <a:latin typeface="Calibri"/>
                <a:ea typeface="Calibri"/>
                <a:cs typeface="Calibri"/>
                <a:sym typeface="Calibri"/>
                <a:hlinkClick r:id="rId3"/>
              </a:rPr>
              <a:t>https://madd.ca/pages/impaired-driving/overview/cannabis-and-driving/</a:t>
            </a:r>
            <a:r>
              <a:rPr lang="en"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u="sng" dirty="0">
                <a:solidFill>
                  <a:schemeClr val="hlink"/>
                </a:solidFill>
                <a:latin typeface="Calibri"/>
                <a:ea typeface="Calibri"/>
                <a:cs typeface="Calibri"/>
                <a:sym typeface="Calibri"/>
                <a:hlinkClick r:id="rId4"/>
              </a:rPr>
              <a:t>https://www.canada.ca/en/health-canada/services/drugs-medication/cannabis/health-effects/impairment-safety-risk.html</a:t>
            </a:r>
            <a:r>
              <a:rPr lang="en" sz="1200" dirty="0">
                <a:solidFill>
                  <a:schemeClr val="dk1"/>
                </a:solidFill>
                <a:latin typeface="Calibri"/>
                <a:ea typeface="Calibri"/>
                <a:cs typeface="Calibri"/>
                <a:sym typeface="Calibri"/>
              </a:rPr>
              <a:t> </a:t>
            </a:r>
            <a:endParaRPr lang="en" sz="12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lang="en" sz="1200" dirty="0" smtClean="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dirty="0" smtClean="0"/>
              <a:t>Photo</a:t>
            </a:r>
            <a:r>
              <a:rPr lang="en-CA" sz="1100" b="1" baseline="0" dirty="0" smtClean="0"/>
              <a:t> Reference: </a:t>
            </a:r>
            <a:r>
              <a:rPr lang="en-CA" sz="1100" b="0" baseline="0" dirty="0" smtClean="0"/>
              <a:t>Shutterstock_1842307048</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hlinkClick r:id="rId5"/>
              </a:rPr>
              <a:t>Person Cannabis Joint Smoking Driving Concept Stock Photo (Edit Now) 1842307048 (shutterstock.com)</a:t>
            </a:r>
            <a:r>
              <a:rPr lang="en-US" sz="1100" dirty="0" smtClean="0"/>
              <a:t> </a:t>
            </a:r>
            <a:r>
              <a:rPr lang="en-US" sz="1100" dirty="0" smtClean="0">
                <a:sym typeface="Wingdings" panose="05000000000000000000" pitchFamily="2" charset="2"/>
              </a:rPr>
              <a:t> https://www.shutterstock.com/image-photo/person-cannabis-joint-smoking-driving-concept-1842307048</a:t>
            </a:r>
            <a:endParaRPr lang="en-US" sz="1100" dirty="0" smtClean="0"/>
          </a:p>
          <a:p>
            <a:pPr marL="0" lvl="0" indent="0" algn="l" rtl="0">
              <a:lnSpc>
                <a:spcPct val="115000"/>
              </a:lnSpc>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f807ee65b0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f807ee65b0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smtClean="0"/>
              <a:t>Behavioural Signs:</a:t>
            </a:r>
          </a:p>
          <a:p>
            <a:pPr marL="171450" lvl="0" indent="-171450" algn="l" rtl="0">
              <a:lnSpc>
                <a:spcPct val="115000"/>
              </a:lnSpc>
              <a:spcBef>
                <a:spcPts val="0"/>
              </a:spcBef>
              <a:spcAft>
                <a:spcPts val="0"/>
              </a:spcAft>
              <a:buClr>
                <a:schemeClr val="dk1"/>
              </a:buClr>
              <a:buSzPts val="1100"/>
            </a:pPr>
            <a:r>
              <a:rPr lang="en" b="0" dirty="0" smtClean="0"/>
              <a:t>Delayed reaction time</a:t>
            </a:r>
          </a:p>
          <a:p>
            <a:pPr marL="171450" lvl="0" indent="-171450" algn="l" rtl="0">
              <a:lnSpc>
                <a:spcPct val="115000"/>
              </a:lnSpc>
              <a:spcBef>
                <a:spcPts val="0"/>
              </a:spcBef>
              <a:spcAft>
                <a:spcPts val="0"/>
              </a:spcAft>
              <a:buClr>
                <a:schemeClr val="dk1"/>
              </a:buClr>
              <a:buSzPts val="1100"/>
            </a:pPr>
            <a:r>
              <a:rPr lang="en" b="0" dirty="0" smtClean="0"/>
              <a:t>Paranoia</a:t>
            </a:r>
          </a:p>
          <a:p>
            <a:pPr marL="171450" lvl="0" indent="-171450" algn="l" rtl="0">
              <a:lnSpc>
                <a:spcPct val="115000"/>
              </a:lnSpc>
              <a:spcBef>
                <a:spcPts val="0"/>
              </a:spcBef>
              <a:spcAft>
                <a:spcPts val="0"/>
              </a:spcAft>
              <a:buClr>
                <a:schemeClr val="dk1"/>
              </a:buClr>
              <a:buSzPts val="1100"/>
            </a:pPr>
            <a:r>
              <a:rPr lang="en" b="0" dirty="0" smtClean="0"/>
              <a:t>Unfocused stares</a:t>
            </a:r>
          </a:p>
          <a:p>
            <a:pPr marL="171450" lvl="0" indent="-171450" algn="l" rtl="0">
              <a:lnSpc>
                <a:spcPct val="115000"/>
              </a:lnSpc>
              <a:spcBef>
                <a:spcPts val="0"/>
              </a:spcBef>
              <a:spcAft>
                <a:spcPts val="0"/>
              </a:spcAft>
              <a:buClr>
                <a:schemeClr val="dk1"/>
              </a:buClr>
              <a:buSzPts val="1100"/>
            </a:pPr>
            <a:r>
              <a:rPr lang="en" b="0" dirty="0" smtClean="0"/>
              <a:t>Poor</a:t>
            </a:r>
            <a:r>
              <a:rPr lang="en" b="0" baseline="0" dirty="0" smtClean="0"/>
              <a:t> coordination</a:t>
            </a:r>
          </a:p>
          <a:p>
            <a:pPr marL="171450" lvl="0" indent="-171450" algn="l" rtl="0">
              <a:lnSpc>
                <a:spcPct val="115000"/>
              </a:lnSpc>
              <a:spcBef>
                <a:spcPts val="0"/>
              </a:spcBef>
              <a:spcAft>
                <a:spcPts val="0"/>
              </a:spcAft>
              <a:buClr>
                <a:schemeClr val="dk1"/>
              </a:buClr>
              <a:buSzPts val="1100"/>
            </a:pPr>
            <a:r>
              <a:rPr lang="en" b="0" baseline="0" dirty="0" smtClean="0"/>
              <a:t>Impaired judgement</a:t>
            </a:r>
            <a:endParaRPr lang="en" b="0" dirty="0" smtClean="0"/>
          </a:p>
          <a:p>
            <a:pPr marL="0" lvl="0" indent="0" algn="l" rtl="0">
              <a:lnSpc>
                <a:spcPct val="115000"/>
              </a:lnSpc>
              <a:spcBef>
                <a:spcPts val="0"/>
              </a:spcBef>
              <a:spcAft>
                <a:spcPts val="0"/>
              </a:spcAft>
              <a:buClr>
                <a:schemeClr val="dk1"/>
              </a:buClr>
              <a:buSzPts val="1100"/>
              <a:buFont typeface="Arial"/>
              <a:buNone/>
            </a:pPr>
            <a:endParaRPr lang="en" dirty="0" smtClean="0"/>
          </a:p>
          <a:p>
            <a:pPr marL="0" lvl="0" indent="0" algn="l" rtl="0">
              <a:lnSpc>
                <a:spcPct val="115000"/>
              </a:lnSpc>
              <a:spcBef>
                <a:spcPts val="0"/>
              </a:spcBef>
              <a:spcAft>
                <a:spcPts val="0"/>
              </a:spcAft>
              <a:buClr>
                <a:schemeClr val="dk1"/>
              </a:buClr>
              <a:buSzPts val="1100"/>
              <a:buFont typeface="Arial"/>
              <a:buNone/>
            </a:pPr>
            <a:r>
              <a:rPr lang="en" dirty="0" smtClean="0"/>
              <a:t>Other </a:t>
            </a:r>
            <a:r>
              <a:rPr lang="en" dirty="0"/>
              <a:t>signs to look for:</a:t>
            </a:r>
            <a:endParaRPr dirty="0"/>
          </a:p>
          <a:p>
            <a:pPr marL="457200" lvl="0" indent="-298450" algn="l" rtl="0">
              <a:lnSpc>
                <a:spcPct val="115000"/>
              </a:lnSpc>
              <a:spcBef>
                <a:spcPts val="0"/>
              </a:spcBef>
              <a:spcAft>
                <a:spcPts val="0"/>
              </a:spcAft>
              <a:buSzPts val="1100"/>
              <a:buChar char="-"/>
            </a:pPr>
            <a:r>
              <a:rPr lang="en" dirty="0"/>
              <a:t>Irritated respiratory system (from smoking)</a:t>
            </a:r>
            <a:endParaRPr dirty="0"/>
          </a:p>
          <a:p>
            <a:pPr marL="457200" lvl="0" indent="-298450" algn="l" rtl="0">
              <a:lnSpc>
                <a:spcPct val="115000"/>
              </a:lnSpc>
              <a:spcBef>
                <a:spcPts val="0"/>
              </a:spcBef>
              <a:spcAft>
                <a:spcPts val="0"/>
              </a:spcAft>
              <a:buSzPts val="1100"/>
              <a:buChar char="-"/>
            </a:pPr>
            <a:r>
              <a:rPr lang="en" dirty="0"/>
              <a:t>Drowsiness or restlessness will depend on the amount consumed and the individual(s) response</a:t>
            </a:r>
            <a:endParaRPr dirty="0"/>
          </a:p>
          <a:p>
            <a:pPr marL="0" lvl="0" indent="0" algn="l" rtl="0">
              <a:lnSpc>
                <a:spcPct val="115000"/>
              </a:lnSpc>
              <a:spcBef>
                <a:spcPts val="0"/>
              </a:spcBef>
              <a:spcAft>
                <a:spcPts val="0"/>
              </a:spcAft>
              <a:buClr>
                <a:schemeClr val="dk1"/>
              </a:buClr>
              <a:buSzPts val="1100"/>
              <a:buFont typeface="Arial"/>
              <a:buNone/>
            </a:pPr>
            <a:endParaRPr lang="en" sz="1200" u="sng" dirty="0" smtClean="0">
              <a:solidFill>
                <a:schemeClr val="hlink"/>
              </a:solidFill>
              <a:latin typeface="Calibri"/>
              <a:ea typeface="Calibri"/>
              <a:cs typeface="Calibri"/>
              <a:sym typeface="Calibri"/>
              <a:hlinkClick r:id="rId3"/>
            </a:endParaRPr>
          </a:p>
          <a:p>
            <a:pPr marL="0" lvl="0" indent="0" algn="l" rtl="0">
              <a:lnSpc>
                <a:spcPct val="115000"/>
              </a:lnSpc>
              <a:spcBef>
                <a:spcPts val="0"/>
              </a:spcBef>
              <a:spcAft>
                <a:spcPts val="0"/>
              </a:spcAft>
              <a:buClr>
                <a:schemeClr val="dk1"/>
              </a:buClr>
              <a:buSzPts val="1100"/>
              <a:buFont typeface="Arial"/>
              <a:buNone/>
            </a:pPr>
            <a:r>
              <a:rPr lang="en" sz="1200" u="sng" dirty="0" smtClean="0">
                <a:solidFill>
                  <a:schemeClr val="hlink"/>
                </a:solidFill>
                <a:latin typeface="Calibri"/>
                <a:ea typeface="Calibri"/>
                <a:cs typeface="Calibri"/>
                <a:sym typeface="Calibri"/>
                <a:hlinkClick r:id="rId3"/>
              </a:rPr>
              <a:t>Cannabis </a:t>
            </a:r>
            <a:r>
              <a:rPr lang="en" sz="1200" u="sng" dirty="0">
                <a:solidFill>
                  <a:schemeClr val="hlink"/>
                </a:solidFill>
                <a:latin typeface="Calibri"/>
                <a:ea typeface="Calibri"/>
                <a:cs typeface="Calibri"/>
                <a:sym typeface="Calibri"/>
                <a:hlinkClick r:id="rId3"/>
              </a:rPr>
              <a:t>| </a:t>
            </a:r>
            <a:r>
              <a:rPr lang="en" sz="1200" u="sng" dirty="0" smtClean="0">
                <a:solidFill>
                  <a:schemeClr val="hlink"/>
                </a:solidFill>
                <a:latin typeface="Calibri"/>
                <a:ea typeface="Calibri"/>
                <a:cs typeface="Calibri"/>
                <a:sym typeface="Calibri"/>
                <a:hlinkClick r:id="rId3"/>
              </a:rPr>
              <a:t>CAMH</a:t>
            </a:r>
            <a:r>
              <a:rPr lang="en" sz="1200" u="none" dirty="0" smtClean="0">
                <a:solidFill>
                  <a:schemeClr val="hlink"/>
                </a:solidFill>
                <a:latin typeface="Calibri"/>
                <a:ea typeface="Calibri"/>
                <a:cs typeface="Calibri"/>
                <a:sym typeface="Calibri"/>
              </a:rPr>
              <a:t> </a:t>
            </a:r>
            <a:r>
              <a:rPr lang="en" sz="1200" u="none" dirty="0" smtClean="0">
                <a:solidFill>
                  <a:schemeClr val="hlink"/>
                </a:solidFill>
                <a:latin typeface="Calibri"/>
                <a:ea typeface="Calibri"/>
                <a:cs typeface="Calibri"/>
                <a:sym typeface="Wingdings" panose="05000000000000000000" pitchFamily="2" charset="2"/>
              </a:rPr>
              <a:t> </a:t>
            </a:r>
            <a:r>
              <a:rPr lang="en-CA" sz="1200" u="none" dirty="0" smtClean="0">
                <a:solidFill>
                  <a:schemeClr val="hlink"/>
                </a:solidFill>
                <a:latin typeface="Calibri"/>
                <a:ea typeface="Calibri"/>
                <a:cs typeface="Calibri"/>
                <a:sym typeface="Wingdings" panose="05000000000000000000" pitchFamily="2" charset="2"/>
              </a:rPr>
              <a:t>https://www.camh.ca/en/health-info/mental-illness-and-addiction-index/cannabis</a:t>
            </a:r>
            <a:endParaRPr sz="1200" u="sng" dirty="0">
              <a:solidFill>
                <a:schemeClr val="hlink"/>
              </a:solidFill>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Get help with substance use: </a:t>
            </a:r>
            <a:r>
              <a:rPr lang="en" sz="1200" u="sng" dirty="0">
                <a:solidFill>
                  <a:schemeClr val="hlink"/>
                </a:solidFill>
                <a:latin typeface="Calibri"/>
                <a:ea typeface="Calibri"/>
                <a:cs typeface="Calibri"/>
                <a:sym typeface="Calibri"/>
                <a:hlinkClick r:id="rId4"/>
              </a:rPr>
              <a:t>https://www.canada.ca/en/health-canada/services/substance-use/get-help-problematic-substance-use.html</a:t>
            </a:r>
            <a:r>
              <a:rPr lang="en" sz="1200" dirty="0">
                <a:solidFill>
                  <a:schemeClr val="dk1"/>
                </a:solidFill>
                <a:latin typeface="Calibri"/>
                <a:ea typeface="Calibri"/>
                <a:cs typeface="Calibri"/>
                <a:sym typeface="Calibri"/>
              </a:rPr>
              <a:t> </a:t>
            </a:r>
            <a:endParaRPr lang="en" sz="12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sz="1200" b="1" dirty="0" smtClean="0"/>
              <a:t>Image from </a:t>
            </a:r>
            <a:r>
              <a:rPr lang="en-CA" sz="1200" b="1" dirty="0" err="1" smtClean="0"/>
              <a:t>Canva</a:t>
            </a:r>
            <a:endParaRPr lang="en-CA" sz="1200" b="1" dirty="0" smtClean="0"/>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f807ee65b0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f807ee65b0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100" b="1" dirty="0" smtClean="0"/>
              <a:t>Photo</a:t>
            </a:r>
            <a:r>
              <a:rPr lang="en-CA" sz="1100" b="1" baseline="0" dirty="0" smtClean="0"/>
              <a:t> Reference: </a:t>
            </a:r>
            <a:r>
              <a:rPr lang="en-CA" sz="1100" b="0" baseline="0" dirty="0" smtClean="0"/>
              <a:t>Government of Canada. (2021, November 18). Don’t Drive Higher. https://www.canada.ca/en/campaign/don-t-drive-high.html</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fd05d1011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fd05d1011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21348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f805ba5943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f805ba594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dirty="0" smtClean="0">
                <a:solidFill>
                  <a:schemeClr val="dk1"/>
                </a:solidFill>
                <a:latin typeface="Calibri"/>
                <a:ea typeface="Calibri"/>
                <a:cs typeface="Calibri"/>
                <a:sym typeface="Calibri"/>
              </a:rPr>
              <a:t>(NO possession law </a:t>
            </a:r>
            <a:r>
              <a:rPr lang="en-US" sz="1100" dirty="0" smtClean="0">
                <a:solidFill>
                  <a:schemeClr val="dk1"/>
                </a:solidFill>
                <a:latin typeface="Calibri"/>
                <a:ea typeface="Calibri"/>
                <a:cs typeface="Calibri"/>
                <a:sym typeface="Calibri"/>
              </a:rPr>
              <a:t>exists for tobacco and e-cigarettes </a:t>
            </a:r>
            <a:r>
              <a:rPr lang="en-US" sz="1100" dirty="0" smtClean="0">
                <a:solidFill>
                  <a:schemeClr val="dk1"/>
                </a:solidFill>
              </a:rPr>
              <a:t>→ </a:t>
            </a:r>
            <a:r>
              <a:rPr lang="en-US" sz="1100" b="1" dirty="0" smtClean="0">
                <a:solidFill>
                  <a:schemeClr val="dk1"/>
                </a:solidFill>
                <a:latin typeface="Calibri"/>
                <a:ea typeface="Calibri"/>
                <a:cs typeface="Calibri"/>
                <a:sym typeface="Calibri"/>
              </a:rPr>
              <a:t>only to be shared with staff and parents**)</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In Ontario, e-cigarettes, tobacco and cannabis are all controlled under the Smoke Free Ontario Act.</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 </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Officers from Niagara Region Public Health conduct regular inspections of retailers to ensure compliance with the </a:t>
            </a:r>
            <a:r>
              <a:rPr lang="en-US" sz="1100" dirty="0" err="1" smtClean="0">
                <a:solidFill>
                  <a:schemeClr val="dk1"/>
                </a:solidFill>
                <a:latin typeface="Calibri"/>
                <a:ea typeface="Calibri"/>
                <a:cs typeface="Calibri"/>
                <a:sym typeface="Calibri"/>
              </a:rPr>
              <a:t>SFOA</a:t>
            </a:r>
            <a:r>
              <a:rPr lang="en-US" sz="1100" dirty="0" smtClean="0">
                <a:solidFill>
                  <a:schemeClr val="dk1"/>
                </a:solidFill>
                <a:latin typeface="Calibri"/>
                <a:ea typeface="Calibri"/>
                <a:cs typeface="Calibri"/>
                <a:sym typeface="Calibri"/>
              </a:rPr>
              <a:t>. Officers conduct “test shopping” to test a retailers willingness to sell an electronic cigarette device to a person who is less than 19 years old.</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 </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See Health Canada for more information</a:t>
            </a:r>
          </a:p>
          <a:p>
            <a:pPr marL="0" lvl="0" indent="0" algn="l" rtl="0">
              <a:lnSpc>
                <a:spcPct val="115000"/>
              </a:lnSpc>
              <a:spcBef>
                <a:spcPts val="0"/>
              </a:spcBef>
              <a:spcAft>
                <a:spcPts val="0"/>
              </a:spcAft>
              <a:buClr>
                <a:schemeClr val="dk1"/>
              </a:buClr>
              <a:buSzPts val="1100"/>
              <a:buFont typeface="Arial"/>
              <a:buNone/>
            </a:pPr>
            <a:r>
              <a:rPr lang="en-US" sz="1100" u="sng" dirty="0" smtClean="0">
                <a:solidFill>
                  <a:schemeClr val="hlink"/>
                </a:solidFill>
                <a:latin typeface="Calibri"/>
                <a:ea typeface="Calibri"/>
                <a:cs typeface="Calibri"/>
                <a:sym typeface="Calibri"/>
                <a:hlinkClick r:id="rId3"/>
              </a:rPr>
              <a:t>https://www.canada.ca/en/health-canada/services/smoking-tobacco/vaping.html</a:t>
            </a:r>
            <a:r>
              <a:rPr lang="en-US" sz="1100" dirty="0" smtClean="0">
                <a:solidFill>
                  <a:schemeClr val="dk1"/>
                </a:solidFill>
                <a:latin typeface="Calibri"/>
                <a:ea typeface="Calibri"/>
                <a:cs typeface="Calibri"/>
                <a:sym typeface="Calibri"/>
              </a:rPr>
              <a:t> </a:t>
            </a:r>
          </a:p>
          <a:p>
            <a:pPr marL="0" lvl="0" indent="0" algn="l" rtl="0">
              <a:lnSpc>
                <a:spcPct val="115000"/>
              </a:lnSpc>
              <a:spcBef>
                <a:spcPts val="0"/>
              </a:spcBef>
              <a:spcAft>
                <a:spcPts val="0"/>
              </a:spcAft>
              <a:buNone/>
            </a:pPr>
            <a:r>
              <a:rPr lang="en-US" sz="1100" b="1" dirty="0" smtClean="0">
                <a:solidFill>
                  <a:schemeClr val="dk1"/>
                </a:solidFill>
                <a:latin typeface="Calibri"/>
                <a:ea typeface="Calibri"/>
                <a:cs typeface="Calibri"/>
                <a:sym typeface="Calibri"/>
              </a:rPr>
              <a:t>***Ask the principal for any school-specific disciplinary measures in terms of suspensions or expulsions***</a:t>
            </a:r>
          </a:p>
          <a:p>
            <a:pPr marL="0" lvl="0" indent="0" algn="l" rtl="0">
              <a:lnSpc>
                <a:spcPct val="115000"/>
              </a:lnSpc>
              <a:spcBef>
                <a:spcPts val="0"/>
              </a:spcBef>
              <a:spcAft>
                <a:spcPts val="0"/>
              </a:spcAft>
              <a:buNone/>
            </a:pPr>
            <a:endParaRPr lang="en-US" sz="1100" b="1" dirty="0" smtClean="0">
              <a:solidFill>
                <a:schemeClr val="dk1"/>
              </a:solidFill>
              <a:latin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lnSpc>
                <a:spcPct val="115000"/>
              </a:lnSpc>
              <a:spcBef>
                <a:spcPts val="0"/>
              </a:spcBef>
              <a:spcAft>
                <a:spcPts val="0"/>
              </a:spcAft>
              <a:buNone/>
            </a:pP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524890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f805ba5943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f805ba594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Under this legislation, smoking, including vaping and cannabis products is prohibited on school property and an additional 20m from the school perimeter. Those who break this law can be charged with a $305 fine for the first offence (this can increase for multiple offences).</a:t>
            </a:r>
          </a:p>
          <a:p>
            <a:pPr marL="0" lvl="0" indent="0" algn="l" rtl="0">
              <a:lnSpc>
                <a:spcPct val="115000"/>
              </a:lnSpc>
              <a:spcBef>
                <a:spcPts val="0"/>
              </a:spcBef>
              <a:spcAft>
                <a:spcPts val="0"/>
              </a:spcAft>
              <a:buClr>
                <a:schemeClr val="dk1"/>
              </a:buClr>
              <a:buSzPts val="1100"/>
              <a:buFont typeface="Arial"/>
              <a:buNone/>
            </a:pPr>
            <a:endParaRPr lang="en-US" sz="11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In terms of sale and supply, Niagara Region Public Health is responsible for the day-to-day enforcement of the </a:t>
            </a:r>
            <a:r>
              <a:rPr lang="en-US" sz="1100" dirty="0" err="1" smtClean="0">
                <a:solidFill>
                  <a:schemeClr val="dk1"/>
                </a:solidFill>
                <a:latin typeface="Calibri"/>
                <a:ea typeface="Calibri"/>
                <a:cs typeface="Calibri"/>
                <a:sym typeface="Calibri"/>
              </a:rPr>
              <a:t>SFOA</a:t>
            </a:r>
            <a:r>
              <a:rPr lang="en-US" sz="1100" dirty="0" smtClean="0">
                <a:solidFill>
                  <a:schemeClr val="dk1"/>
                </a:solidFill>
                <a:latin typeface="Calibri"/>
                <a:ea typeface="Calibri"/>
                <a:cs typeface="Calibri"/>
                <a:sym typeface="Calibri"/>
              </a:rPr>
              <a:t>. This includes obtaining compliance through education and awareness to ensure that business owners are aware of the laws that apply to them.</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 </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Officers from Niagara Region Public Health conduct regular inspections of retailers to ensure compliance with the </a:t>
            </a:r>
            <a:r>
              <a:rPr lang="en-US" sz="1100" dirty="0" err="1" smtClean="0">
                <a:solidFill>
                  <a:schemeClr val="dk1"/>
                </a:solidFill>
                <a:latin typeface="Calibri"/>
                <a:ea typeface="Calibri"/>
                <a:cs typeface="Calibri"/>
                <a:sym typeface="Calibri"/>
              </a:rPr>
              <a:t>SFOA</a:t>
            </a:r>
            <a:r>
              <a:rPr lang="en-US" sz="1100" dirty="0" smtClean="0">
                <a:solidFill>
                  <a:schemeClr val="dk1"/>
                </a:solidFill>
                <a:latin typeface="Calibri"/>
                <a:ea typeface="Calibri"/>
                <a:cs typeface="Calibri"/>
                <a:sym typeface="Calibri"/>
              </a:rPr>
              <a:t>. Officers conduct “test shopping” to test a retailers willingness to sell to a person who is less than 19 years old.</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 </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A person who sells or supplies to a person under 19, may be subjected to a fine of $490.00. (Includes retailers, adults or youth supplying to those under 19 years)</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See Health Canada for more information</a:t>
            </a:r>
          </a:p>
          <a:p>
            <a:pPr marL="0" lvl="0" indent="0" algn="l" rtl="0">
              <a:lnSpc>
                <a:spcPct val="115000"/>
              </a:lnSpc>
              <a:spcBef>
                <a:spcPts val="0"/>
              </a:spcBef>
              <a:spcAft>
                <a:spcPts val="0"/>
              </a:spcAft>
              <a:buClr>
                <a:schemeClr val="dk1"/>
              </a:buClr>
              <a:buSzPts val="1100"/>
              <a:buFont typeface="Arial"/>
              <a:buNone/>
            </a:pPr>
            <a:r>
              <a:rPr lang="en-US" sz="1100" u="sng" dirty="0" smtClean="0">
                <a:solidFill>
                  <a:schemeClr val="hlink"/>
                </a:solidFill>
                <a:latin typeface="Calibri"/>
                <a:ea typeface="Calibri"/>
                <a:cs typeface="Calibri"/>
                <a:sym typeface="Calibri"/>
                <a:hlinkClick r:id="rId3"/>
              </a:rPr>
              <a:t>https://www.canada.ca/en/health-canada/services/smoking-tobacco/vaping.html</a:t>
            </a:r>
            <a:r>
              <a:rPr lang="en-US" sz="1100" dirty="0" smtClean="0">
                <a:solidFill>
                  <a:schemeClr val="dk1"/>
                </a:solidFill>
                <a:latin typeface="Calibri"/>
                <a:ea typeface="Calibri"/>
                <a:cs typeface="Calibri"/>
                <a:sym typeface="Calibri"/>
              </a:rPr>
              <a:t> </a:t>
            </a:r>
          </a:p>
          <a:p>
            <a:pPr marL="0" lvl="0" indent="0" algn="l" rtl="0">
              <a:lnSpc>
                <a:spcPct val="115000"/>
              </a:lnSpc>
              <a:spcBef>
                <a:spcPts val="0"/>
              </a:spcBef>
              <a:spcAft>
                <a:spcPts val="0"/>
              </a:spcAft>
              <a:buNone/>
            </a:pPr>
            <a:r>
              <a:rPr lang="en-US" sz="1100" b="1" dirty="0" smtClean="0">
                <a:solidFill>
                  <a:schemeClr val="dk1"/>
                </a:solidFill>
                <a:latin typeface="Calibri"/>
                <a:ea typeface="Calibri"/>
                <a:cs typeface="Calibri"/>
                <a:sym typeface="Calibri"/>
              </a:rPr>
              <a:t>***Ask the principal for any school-specific disciplinary measures in terms of suspensions or expulsions***</a:t>
            </a:r>
            <a:endParaRPr lang="en-US" dirty="0"/>
          </a:p>
        </p:txBody>
      </p:sp>
    </p:spTree>
    <p:extLst>
      <p:ext uri="{BB962C8B-B14F-4D97-AF65-F5344CB8AC3E}">
        <p14:creationId xmlns:p14="http://schemas.microsoft.com/office/powerpoint/2010/main" val="2339798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7449f8b4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f7449f8b4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smtClean="0">
                <a:solidFill>
                  <a:schemeClr val="dk1"/>
                </a:solidFill>
                <a:latin typeface="Calibri"/>
                <a:ea typeface="Calibri"/>
                <a:cs typeface="Calibri"/>
                <a:sym typeface="Calibri"/>
              </a:rPr>
              <a:t>The newly updated Niagara smoke and vape-free outdoor spaces bylaw now prohibits tobacco, cannabis and vaping products from being smoked or vaped in several public spaces including:</a:t>
            </a:r>
          </a:p>
          <a:p>
            <a:pPr marL="171450" lvl="0" indent="-171450" algn="l" rtl="0">
              <a:lnSpc>
                <a:spcPct val="115000"/>
              </a:lnSpc>
              <a:spcBef>
                <a:spcPts val="0"/>
              </a:spcBef>
              <a:spcAft>
                <a:spcPts val="0"/>
              </a:spcAft>
              <a:buClr>
                <a:schemeClr val="dk1"/>
              </a:buClr>
              <a:buSzPts val="1100"/>
              <a:buFontTx/>
              <a:buChar char="-"/>
            </a:pPr>
            <a:r>
              <a:rPr lang="en-US" sz="1200" dirty="0" smtClean="0">
                <a:solidFill>
                  <a:schemeClr val="dk1"/>
                </a:solidFill>
                <a:latin typeface="Calibri"/>
                <a:ea typeface="Calibri"/>
                <a:cs typeface="Calibri"/>
                <a:sym typeface="Calibri"/>
              </a:rPr>
              <a:t>Beaches (new)</a:t>
            </a:r>
          </a:p>
          <a:p>
            <a:pPr marL="171450" lvl="0" indent="-171450" algn="l" rtl="0">
              <a:lnSpc>
                <a:spcPct val="115000"/>
              </a:lnSpc>
              <a:spcBef>
                <a:spcPts val="0"/>
              </a:spcBef>
              <a:spcAft>
                <a:spcPts val="0"/>
              </a:spcAft>
              <a:buClr>
                <a:schemeClr val="dk1"/>
              </a:buClr>
              <a:buSzPts val="1100"/>
              <a:buFontTx/>
              <a:buChar char="-"/>
            </a:pPr>
            <a:r>
              <a:rPr lang="en-US" sz="1200" dirty="0" smtClean="0">
                <a:solidFill>
                  <a:schemeClr val="dk1"/>
                </a:solidFill>
                <a:latin typeface="Calibri"/>
                <a:ea typeface="Calibri"/>
                <a:cs typeface="Calibri"/>
                <a:sym typeface="Calibri"/>
              </a:rPr>
              <a:t>Recreation trails (new)</a:t>
            </a:r>
          </a:p>
          <a:p>
            <a:pPr marL="171450" lvl="0" indent="-171450" algn="l" rtl="0">
              <a:lnSpc>
                <a:spcPct val="115000"/>
              </a:lnSpc>
              <a:spcBef>
                <a:spcPts val="0"/>
              </a:spcBef>
              <a:spcAft>
                <a:spcPts val="0"/>
              </a:spcAft>
              <a:buClr>
                <a:schemeClr val="dk1"/>
              </a:buClr>
              <a:buSzPts val="1100"/>
              <a:buFontTx/>
              <a:buChar char="-"/>
            </a:pPr>
            <a:r>
              <a:rPr lang="en-US" sz="1200" dirty="0" smtClean="0">
                <a:solidFill>
                  <a:schemeClr val="dk1"/>
                </a:solidFill>
                <a:latin typeface="Calibri"/>
                <a:ea typeface="Calibri"/>
                <a:cs typeface="Calibri"/>
                <a:sym typeface="Calibri"/>
              </a:rPr>
              <a:t>Within nine </a:t>
            </a:r>
            <a:r>
              <a:rPr lang="en-US" sz="1200" dirty="0" err="1" smtClean="0">
                <a:solidFill>
                  <a:schemeClr val="dk1"/>
                </a:solidFill>
                <a:latin typeface="Calibri"/>
                <a:ea typeface="Calibri"/>
                <a:cs typeface="Calibri"/>
                <a:sym typeface="Calibri"/>
              </a:rPr>
              <a:t>metres</a:t>
            </a:r>
            <a:r>
              <a:rPr lang="en-US" sz="1200" dirty="0" smtClean="0">
                <a:solidFill>
                  <a:schemeClr val="dk1"/>
                </a:solidFill>
                <a:latin typeface="Calibri"/>
                <a:ea typeface="Calibri"/>
                <a:cs typeface="Calibri"/>
                <a:sym typeface="Calibri"/>
              </a:rPr>
              <a:t> of an entrance or exit of a publicly accessible place, building or workplace (new)</a:t>
            </a:r>
          </a:p>
          <a:p>
            <a:pPr marL="171450" lvl="0" indent="-171450" algn="l" rtl="0">
              <a:lnSpc>
                <a:spcPct val="115000"/>
              </a:lnSpc>
              <a:spcBef>
                <a:spcPts val="0"/>
              </a:spcBef>
              <a:spcAft>
                <a:spcPts val="0"/>
              </a:spcAft>
              <a:buClr>
                <a:schemeClr val="dk1"/>
              </a:buClr>
              <a:buSzPts val="1100"/>
              <a:buFontTx/>
              <a:buChar char="-"/>
            </a:pPr>
            <a:r>
              <a:rPr lang="en-US" sz="1200" dirty="0" smtClean="0">
                <a:solidFill>
                  <a:schemeClr val="dk1"/>
                </a:solidFill>
                <a:latin typeface="Calibri"/>
                <a:ea typeface="Calibri"/>
                <a:cs typeface="Calibri"/>
                <a:sym typeface="Calibri"/>
              </a:rPr>
              <a:t>Parks, playgrounds and sports fields</a:t>
            </a:r>
          </a:p>
          <a:p>
            <a:pPr marL="171450" lvl="0" indent="-171450" algn="l" rtl="0">
              <a:lnSpc>
                <a:spcPct val="115000"/>
              </a:lnSpc>
              <a:spcBef>
                <a:spcPts val="0"/>
              </a:spcBef>
              <a:spcAft>
                <a:spcPts val="0"/>
              </a:spcAft>
              <a:buClr>
                <a:schemeClr val="dk1"/>
              </a:buClr>
              <a:buSzPts val="1100"/>
              <a:buFontTx/>
              <a:buChar char="-"/>
            </a:pPr>
            <a:r>
              <a:rPr lang="en-US" sz="1200" dirty="0" smtClean="0">
                <a:solidFill>
                  <a:schemeClr val="dk1"/>
                </a:solidFill>
                <a:latin typeface="Calibri"/>
                <a:ea typeface="Calibri"/>
                <a:cs typeface="Calibri"/>
                <a:sym typeface="Calibri"/>
              </a:rPr>
              <a:t>Splash pads and outdoor pools</a:t>
            </a:r>
          </a:p>
          <a:p>
            <a:pPr marL="171450" lvl="0" indent="-171450" algn="l" rtl="0">
              <a:lnSpc>
                <a:spcPct val="115000"/>
              </a:lnSpc>
              <a:spcBef>
                <a:spcPts val="0"/>
              </a:spcBef>
              <a:spcAft>
                <a:spcPts val="0"/>
              </a:spcAft>
              <a:buClr>
                <a:schemeClr val="dk1"/>
              </a:buClr>
              <a:buSzPts val="1100"/>
              <a:buFontTx/>
              <a:buChar char="-"/>
            </a:pPr>
            <a:r>
              <a:rPr lang="en-US" sz="1200" dirty="0" smtClean="0">
                <a:solidFill>
                  <a:schemeClr val="dk1"/>
                </a:solidFill>
                <a:latin typeface="Calibri"/>
                <a:ea typeface="Calibri"/>
                <a:cs typeface="Calibri"/>
                <a:sym typeface="Calibri"/>
              </a:rPr>
              <a:t>Arenas and recreation centres</a:t>
            </a:r>
          </a:p>
          <a:p>
            <a:pPr marL="171450" lvl="0" indent="-171450" algn="l" rtl="0">
              <a:lnSpc>
                <a:spcPct val="115000"/>
              </a:lnSpc>
              <a:spcBef>
                <a:spcPts val="0"/>
              </a:spcBef>
              <a:spcAft>
                <a:spcPts val="0"/>
              </a:spcAft>
              <a:buClr>
                <a:schemeClr val="dk1"/>
              </a:buClr>
              <a:buSzPts val="1100"/>
              <a:buFontTx/>
              <a:buChar char="-"/>
            </a:pPr>
            <a:r>
              <a:rPr lang="en-US" sz="1200" dirty="0" smtClean="0">
                <a:solidFill>
                  <a:schemeClr val="dk1"/>
                </a:solidFill>
                <a:latin typeface="Calibri"/>
                <a:ea typeface="Calibri"/>
                <a:cs typeface="Calibri"/>
                <a:sym typeface="Calibri"/>
              </a:rPr>
              <a:t>Outdoor areas of municipal and regional buildings</a:t>
            </a:r>
          </a:p>
          <a:p>
            <a:pPr marL="171450" lvl="0" indent="-171450" algn="l" rtl="0">
              <a:lnSpc>
                <a:spcPct val="115000"/>
              </a:lnSpc>
              <a:spcBef>
                <a:spcPts val="0"/>
              </a:spcBef>
              <a:spcAft>
                <a:spcPts val="0"/>
              </a:spcAft>
              <a:buClr>
                <a:schemeClr val="dk1"/>
              </a:buClr>
              <a:buSzPts val="1100"/>
              <a:buFontTx/>
              <a:buChar char="-"/>
            </a:pPr>
            <a:r>
              <a:rPr lang="en-US" sz="1200" dirty="0" smtClean="0">
                <a:solidFill>
                  <a:schemeClr val="dk1"/>
                </a:solidFill>
                <a:latin typeface="Calibri"/>
                <a:ea typeface="Calibri"/>
                <a:cs typeface="Calibri"/>
                <a:sym typeface="Calibri"/>
              </a:rPr>
              <a:t>Bus shelters</a:t>
            </a:r>
          </a:p>
          <a:p>
            <a:pPr marL="171450" lvl="0" indent="-171450" algn="l" rtl="0">
              <a:lnSpc>
                <a:spcPct val="115000"/>
              </a:lnSpc>
              <a:spcBef>
                <a:spcPts val="0"/>
              </a:spcBef>
              <a:spcAft>
                <a:spcPts val="0"/>
              </a:spcAft>
              <a:buFontTx/>
              <a:buChar char="-"/>
            </a:pPr>
            <a:endParaRPr lang="en-US" sz="1200" dirty="0" smtClean="0">
              <a:solidFill>
                <a:schemeClr val="dk1"/>
              </a:solidFill>
              <a:latin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Tx/>
              <a:buNone/>
              <a:tabLst/>
              <a:defRPr/>
            </a:pPr>
            <a:r>
              <a:rPr lang="en-CA" sz="1200" b="1" dirty="0" smtClean="0"/>
              <a:t>Image from </a:t>
            </a:r>
            <a:r>
              <a:rPr lang="en-CA" sz="1200" b="1" dirty="0" err="1" smtClean="0"/>
              <a:t>Canva</a:t>
            </a:r>
            <a:endParaRPr lang="en-CA" sz="1200" b="1" dirty="0" smtClean="0"/>
          </a:p>
          <a:p>
            <a:pPr marL="0" lvl="0" indent="0" algn="l" rtl="0">
              <a:lnSpc>
                <a:spcPct val="115000"/>
              </a:lnSpc>
              <a:spcBef>
                <a:spcPts val="0"/>
              </a:spcBef>
              <a:spcAft>
                <a:spcPts val="0"/>
              </a:spcAft>
              <a:buFontTx/>
              <a:buNone/>
            </a:pPr>
            <a:endParaRPr lang="en-US" sz="1200" dirty="0"/>
          </a:p>
        </p:txBody>
      </p:sp>
    </p:spTree>
    <p:extLst>
      <p:ext uri="{BB962C8B-B14F-4D97-AF65-F5344CB8AC3E}">
        <p14:creationId xmlns:p14="http://schemas.microsoft.com/office/powerpoint/2010/main" val="2160360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f805ba594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f805ba594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Discuss different ways and tips for saying no:</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Say “no”.  Be assertive and clear. </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Walk away</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Broken record – You may be asked several times - keep repeating “no”.</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Say “no” different ways. For example, “I’m not interested” or “I don’t want to”</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Give an excuse or explanation if you want.  For example, “I don’t want to smoke weed because I don’t want to become addicted.” </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Offer an alternative activity.  For example, “I don’t want to smoke weed; how about we go to the mall?”</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Reverse the pressure.  For example, “Why are you pressuring me?”</a:t>
            </a:r>
          </a:p>
          <a:p>
            <a:pPr marL="152400" lvl="0" indent="0" algn="l" rtl="0">
              <a:lnSpc>
                <a:spcPct val="115000"/>
              </a:lnSpc>
              <a:spcBef>
                <a:spcPts val="0"/>
              </a:spcBef>
              <a:spcAft>
                <a:spcPts val="0"/>
              </a:spcAft>
              <a:buClr>
                <a:schemeClr val="dk1"/>
              </a:buClr>
              <a:buSzPts val="1200"/>
              <a:buNone/>
            </a:pPr>
            <a:endParaRPr lang="en-US" sz="1100" dirty="0" smtClean="0">
              <a:solidFill>
                <a:schemeClr val="dk1"/>
              </a:solidFill>
              <a:latin typeface="Calibri"/>
              <a:ea typeface="Calibri"/>
              <a:cs typeface="Calibri"/>
              <a:sym typeface="Calibri"/>
            </a:endParaRPr>
          </a:p>
          <a:p>
            <a:pPr marL="152400" marR="0" lvl="0" indent="0" algn="l" defTabSz="914400" rtl="0" eaLnBrk="1" fontAlgn="auto" latinLnBrk="0" hangingPunct="1">
              <a:lnSpc>
                <a:spcPct val="115000"/>
              </a:lnSpc>
              <a:spcBef>
                <a:spcPts val="0"/>
              </a:spcBef>
              <a:spcAft>
                <a:spcPts val="0"/>
              </a:spcAft>
              <a:buClr>
                <a:schemeClr val="dk1"/>
              </a:buClr>
              <a:buSzPts val="1200"/>
              <a:buFont typeface="Arial"/>
              <a:buNone/>
              <a:tabLst/>
              <a:defRPr/>
            </a:pPr>
            <a:r>
              <a:rPr lang="en-CA" b="1" dirty="0" smtClean="0"/>
              <a:t>Images from </a:t>
            </a:r>
            <a:r>
              <a:rPr lang="en-CA" b="1" dirty="0" err="1" smtClean="0"/>
              <a:t>Canva</a:t>
            </a:r>
            <a:endParaRPr lang="en-CA" b="1" dirty="0" smtClean="0"/>
          </a:p>
          <a:p>
            <a:pPr marL="152400" lvl="0" indent="0" algn="l" rtl="0">
              <a:lnSpc>
                <a:spcPct val="115000"/>
              </a:lnSpc>
              <a:spcBef>
                <a:spcPts val="0"/>
              </a:spcBef>
              <a:spcAft>
                <a:spcPts val="0"/>
              </a:spcAft>
              <a:buClr>
                <a:schemeClr val="dk1"/>
              </a:buClr>
              <a:buSzPts val="1200"/>
              <a:buNone/>
            </a:pPr>
            <a:endParaRPr lang="en-US" sz="1100" dirty="0" smtClean="0">
              <a:solidFill>
                <a:schemeClr val="dk1"/>
              </a:solidFill>
              <a:latin typeface="Calibri"/>
              <a:ea typeface="Calibri"/>
              <a:cs typeface="Calibri"/>
              <a:sym typeface="Calibri"/>
            </a:endParaRP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76332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f3404452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f3404452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sz="1200" dirty="0" smtClean="0">
                <a:solidFill>
                  <a:schemeClr val="dk1"/>
                </a:solidFill>
                <a:latin typeface="Calibri"/>
                <a:ea typeface="Calibri"/>
                <a:cs typeface="Calibri"/>
                <a:sym typeface="Calibri"/>
              </a:rPr>
              <a:t>CASON → 905-684-1183 or www.cason.ca</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Services for Youth - Niagara Region, </a:t>
            </a:r>
            <a:r>
              <a:rPr lang="en-US" sz="12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Ontario</a:t>
            </a:r>
            <a:r>
              <a:rPr lang="en-US" sz="1200" u="none" dirty="0" smtClean="0">
                <a:solidFill>
                  <a:srgbClr val="0097A7"/>
                </a:solidFill>
                <a:latin typeface="Calibri"/>
                <a:ea typeface="Calibri"/>
                <a:cs typeface="Calibri"/>
                <a:sym typeface="Calibri"/>
              </a:rPr>
              <a:t> </a:t>
            </a:r>
            <a:r>
              <a:rPr lang="en-US" sz="1200" u="none" dirty="0" smtClean="0">
                <a:solidFill>
                  <a:srgbClr val="0097A7"/>
                </a:solidFill>
                <a:latin typeface="Calibri"/>
                <a:ea typeface="Calibri"/>
                <a:cs typeface="Calibri"/>
                <a:sym typeface="Wingdings" panose="05000000000000000000" pitchFamily="2" charset="2"/>
              </a:rPr>
              <a:t> </a:t>
            </a:r>
            <a:r>
              <a:rPr lang="en-CA" sz="1200" dirty="0" smtClean="0">
                <a:hlinkClick r:id="rId3"/>
              </a:rPr>
              <a:t>https://www.niagararegion.ca/health/schools/youth-services.aspx</a:t>
            </a:r>
            <a:r>
              <a:rPr lang="en-CA" sz="1200" dirty="0" smtClean="0"/>
              <a:t> </a:t>
            </a:r>
          </a:p>
          <a:p>
            <a:pPr marL="0" lvl="0" indent="0" algn="l" rtl="0">
              <a:spcBef>
                <a:spcPts val="0"/>
              </a:spcBef>
              <a:spcAft>
                <a:spcPts val="0"/>
              </a:spcAft>
              <a:buClr>
                <a:schemeClr val="dk1"/>
              </a:buClr>
              <a:buSzPts val="1200"/>
              <a:buFont typeface="Calibri"/>
              <a:buNone/>
            </a:pPr>
            <a:endParaRPr lang="en-US" sz="1200"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dirty="0" err="1" smtClean="0">
                <a:solidFill>
                  <a:schemeClr val="dk1"/>
                </a:solidFill>
                <a:latin typeface="Calibri"/>
                <a:ea typeface="Calibri"/>
                <a:cs typeface="Calibri"/>
                <a:sym typeface="Calibri"/>
              </a:rPr>
              <a:t>PHN</a:t>
            </a:r>
            <a:r>
              <a:rPr lang="en-US" sz="1200" dirty="0" smtClean="0">
                <a:solidFill>
                  <a:schemeClr val="dk1"/>
                </a:solidFill>
                <a:latin typeface="Calibri"/>
                <a:ea typeface="Calibri"/>
                <a:cs typeface="Calibri"/>
                <a:sym typeface="Calibri"/>
              </a:rPr>
              <a:t> to be coming to classrooms to follow up and offer a question and answer discussion. </a:t>
            </a:r>
          </a:p>
          <a:p>
            <a:pPr marL="0" lvl="0" indent="0" algn="l" rtl="0">
              <a:lnSpc>
                <a:spcPct val="115000"/>
              </a:lnSpc>
              <a:spcBef>
                <a:spcPts val="0"/>
              </a:spcBef>
              <a:spcAft>
                <a:spcPts val="0"/>
              </a:spcAft>
              <a:buClr>
                <a:schemeClr val="dk1"/>
              </a:buClr>
              <a:buSzPts val="1100"/>
              <a:buFont typeface="Arial"/>
              <a:buNone/>
            </a:pPr>
            <a:endParaRPr lang="en-US" sz="12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smtClean="0">
                <a:solidFill>
                  <a:schemeClr val="dk1"/>
                </a:solidFill>
                <a:latin typeface="Calibri"/>
                <a:ea typeface="Calibri"/>
                <a:cs typeface="Calibri"/>
                <a:sym typeface="Calibri"/>
              </a:rPr>
              <a:t>If you ever have questions/concerns, need help or know someone who needs help, you can always talk to someone. There are many options out there available to you. A young person is less likely to use cannabis if they have one of the following support personnel mentioned above…</a:t>
            </a:r>
          </a:p>
          <a:p>
            <a:pPr marL="0" lvl="0" indent="0" algn="l" rtl="0">
              <a:lnSpc>
                <a:spcPct val="115000"/>
              </a:lnSpc>
              <a:spcBef>
                <a:spcPts val="0"/>
              </a:spcBef>
              <a:spcAft>
                <a:spcPts val="0"/>
              </a:spcAft>
              <a:buNone/>
            </a:pPr>
            <a:endParaRPr lang="en-US"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CA" sz="1200" b="1" dirty="0" smtClean="0"/>
              <a:t>Image from </a:t>
            </a:r>
            <a:r>
              <a:rPr lang="en-CA" sz="1200" b="1" dirty="0" err="1" smtClean="0"/>
              <a:t>Canva</a:t>
            </a:r>
            <a:endParaRPr lang="en-CA" sz="1200" b="1" dirty="0" smtClean="0"/>
          </a:p>
          <a:p>
            <a:pPr marL="0" lvl="0" indent="0" algn="l" rtl="0">
              <a:lnSpc>
                <a:spcPct val="115000"/>
              </a:lnSpc>
              <a:spcBef>
                <a:spcPts val="0"/>
              </a:spcBef>
              <a:spcAft>
                <a:spcPts val="0"/>
              </a:spcAft>
              <a:buNone/>
            </a:pPr>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33915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f3404452f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f3404452f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If </a:t>
            </a:r>
            <a:r>
              <a:rPr lang="en" sz="1200" dirty="0" smtClean="0">
                <a:solidFill>
                  <a:schemeClr val="dk1"/>
                </a:solidFill>
                <a:latin typeface="Calibri"/>
                <a:ea typeface="Calibri"/>
                <a:cs typeface="Calibri"/>
                <a:sym typeface="Calibri"/>
              </a:rPr>
              <a:t>you’re </a:t>
            </a:r>
            <a:r>
              <a:rPr lang="en" sz="1200" dirty="0">
                <a:solidFill>
                  <a:schemeClr val="dk1"/>
                </a:solidFill>
                <a:latin typeface="Calibri"/>
                <a:ea typeface="Calibri"/>
                <a:cs typeface="Calibri"/>
                <a:sym typeface="Calibri"/>
              </a:rPr>
              <a:t>in an uncomfortable situation, remember to use refusal skills or talk to someone you </a:t>
            </a:r>
            <a:r>
              <a:rPr lang="en" sz="1200" dirty="0" smtClean="0">
                <a:solidFill>
                  <a:schemeClr val="dk1"/>
                </a:solidFill>
                <a:latin typeface="Calibri"/>
                <a:ea typeface="Calibri"/>
                <a:cs typeface="Calibri"/>
                <a:sym typeface="Calibri"/>
              </a:rPr>
              <a:t>trust</a:t>
            </a:r>
          </a:p>
          <a:p>
            <a:pPr marL="0" lvl="0" indent="0" algn="l" rtl="0">
              <a:lnSpc>
                <a:spcPct val="115000"/>
              </a:lnSpc>
              <a:spcBef>
                <a:spcPts val="1000"/>
              </a:spcBef>
              <a:spcAft>
                <a:spcPts val="0"/>
              </a:spcAft>
              <a:buClr>
                <a:schemeClr val="dk1"/>
              </a:buClr>
              <a:buSzPts val="1100"/>
              <a:buFont typeface="Arial"/>
              <a:buNone/>
            </a:pPr>
            <a:endParaRPr lang="en" sz="1200" dirty="0" smtClean="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 sz="1200" dirty="0" smtClean="0">
                <a:solidFill>
                  <a:schemeClr val="dk1"/>
                </a:solidFill>
                <a:latin typeface="Calibri"/>
                <a:ea typeface="Calibri"/>
                <a:cs typeface="Calibri"/>
                <a:sym typeface="Calibri"/>
              </a:rPr>
              <a:t>NRPH Image</a:t>
            </a:r>
          </a:p>
        </p:txBody>
      </p:sp>
    </p:spTree>
    <p:extLst>
      <p:ext uri="{BB962C8B-B14F-4D97-AF65-F5344CB8AC3E}">
        <p14:creationId xmlns:p14="http://schemas.microsoft.com/office/powerpoint/2010/main" val="970624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51879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5933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f7f6f6228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f7f6f6228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smtClean="0">
                <a:solidFill>
                  <a:schemeClr val="dk1"/>
                </a:solidFill>
              </a:rPr>
              <a:t>**This is where the presentation officially begins**</a:t>
            </a:r>
          </a:p>
          <a:p>
            <a:pPr marL="0" lvl="0" indent="0" algn="l" rtl="0">
              <a:spcBef>
                <a:spcPts val="0"/>
              </a:spcBef>
              <a:spcAft>
                <a:spcPts val="0"/>
              </a:spcAft>
              <a:buClr>
                <a:schemeClr val="dk1"/>
              </a:buClr>
              <a:buSzPts val="1100"/>
              <a:buFont typeface="Arial"/>
              <a:buNone/>
            </a:pPr>
            <a:endParaRPr lang="en-US" b="1" dirty="0" smtClean="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Clr>
                <a:schemeClr val="dk1"/>
              </a:buClr>
              <a:buSzPts val="1100"/>
              <a:buFont typeface="Arial"/>
              <a:buNone/>
            </a:pPr>
            <a:endParaRPr lang="en-US" b="1" dirty="0">
              <a:solidFill>
                <a:schemeClr val="dk1"/>
              </a:solidFill>
            </a:endParaRPr>
          </a:p>
        </p:txBody>
      </p:sp>
    </p:spTree>
    <p:extLst>
      <p:ext uri="{BB962C8B-B14F-4D97-AF65-F5344CB8AC3E}">
        <p14:creationId xmlns:p14="http://schemas.microsoft.com/office/powerpoint/2010/main" val="1575193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f805ba594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f805ba594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0" i="0" u="none" strike="noStrike" cap="none" dirty="0" smtClean="0">
                <a:solidFill>
                  <a:srgbClr val="000000"/>
                </a:solidFill>
                <a:effectLst/>
                <a:latin typeface="Arial"/>
                <a:ea typeface="Arial"/>
                <a:cs typeface="Arial"/>
                <a:sym typeface="Arial"/>
              </a:rPr>
              <a:t>Turn to your table partner and discuss the following prompts…</a:t>
            </a:r>
            <a:endParaRPr lang="en-US" b="0" dirty="0" smtClean="0">
              <a:effectLst/>
            </a:endParaRPr>
          </a:p>
          <a:p>
            <a:pPr rtl="0"/>
            <a:r>
              <a:rPr lang="en-US" sz="1100" b="1" i="0" u="none" strike="noStrike" cap="none" dirty="0" smtClean="0">
                <a:solidFill>
                  <a:srgbClr val="000000"/>
                </a:solidFill>
                <a:effectLst/>
                <a:latin typeface="Arial"/>
                <a:ea typeface="Arial"/>
                <a:cs typeface="Arial"/>
                <a:sym typeface="Arial"/>
              </a:rPr>
              <a:t>Personal:</a:t>
            </a:r>
            <a:endParaRPr lang="en-US" b="0" dirty="0" smtClean="0">
              <a:effectLst/>
            </a:endParaRPr>
          </a:p>
          <a:p>
            <a:pPr rtl="0"/>
            <a:r>
              <a:rPr lang="en-US" sz="1100" b="0" i="1" u="none" strike="noStrike" cap="none" dirty="0" smtClean="0">
                <a:solidFill>
                  <a:srgbClr val="000000"/>
                </a:solidFill>
                <a:effectLst/>
                <a:latin typeface="Arial"/>
                <a:ea typeface="Arial"/>
                <a:cs typeface="Arial"/>
                <a:sym typeface="Arial"/>
              </a:rPr>
              <a:t>Cannabis Selling – if underage you could get caught, fined and/or go to jail then have a juvenile record;</a:t>
            </a:r>
            <a:endParaRPr lang="en-US" b="0" dirty="0" smtClean="0">
              <a:effectLst/>
            </a:endParaRPr>
          </a:p>
          <a:p>
            <a:pPr rtl="0"/>
            <a:r>
              <a:rPr lang="en-US" sz="1100" b="0" i="1" u="none" strike="noStrike" cap="none" dirty="0" smtClean="0">
                <a:solidFill>
                  <a:srgbClr val="000000"/>
                </a:solidFill>
                <a:effectLst/>
                <a:latin typeface="Arial"/>
                <a:ea typeface="Arial"/>
                <a:cs typeface="Arial"/>
                <a:sym typeface="Arial"/>
              </a:rPr>
              <a:t>Cannabis Use – if underage you could get fined</a:t>
            </a:r>
            <a:endParaRPr lang="en-US" b="0" dirty="0" smtClean="0">
              <a:effectLst/>
            </a:endParaRPr>
          </a:p>
          <a:p>
            <a:pPr rtl="0"/>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Societal:</a:t>
            </a:r>
            <a:endParaRPr lang="en-US" b="0" dirty="0" smtClean="0">
              <a:effectLst/>
            </a:endParaRPr>
          </a:p>
          <a:p>
            <a:pPr rtl="0"/>
            <a:r>
              <a:rPr lang="en-US" sz="1100" b="0" i="1" u="none" strike="noStrike" cap="none" dirty="0" smtClean="0">
                <a:solidFill>
                  <a:srgbClr val="000000"/>
                </a:solidFill>
                <a:effectLst/>
                <a:latin typeface="Arial"/>
                <a:ea typeface="Arial"/>
                <a:cs typeface="Arial"/>
                <a:sym typeface="Arial"/>
              </a:rPr>
              <a:t>Cannabis </a:t>
            </a:r>
            <a:r>
              <a:rPr lang="en-US" sz="1100" b="0" i="0" u="none" strike="noStrike" cap="none" dirty="0" smtClean="0">
                <a:solidFill>
                  <a:srgbClr val="000000"/>
                </a:solidFill>
                <a:effectLst/>
                <a:latin typeface="Arial"/>
                <a:ea typeface="Arial"/>
                <a:cs typeface="Arial"/>
                <a:sym typeface="Arial"/>
              </a:rPr>
              <a:t>→ </a:t>
            </a:r>
            <a:endParaRPr lang="en-US" b="0" dirty="0" smtClean="0">
              <a:effectLst/>
            </a:endParaRPr>
          </a:p>
          <a:p>
            <a:pPr rtl="0"/>
            <a:r>
              <a:rPr lang="en-US" sz="1100" b="0" i="1" u="none" strike="noStrike" cap="none" dirty="0" smtClean="0">
                <a:solidFill>
                  <a:srgbClr val="000000"/>
                </a:solidFill>
                <a:effectLst/>
                <a:latin typeface="Arial"/>
                <a:ea typeface="Arial"/>
                <a:cs typeface="Arial"/>
                <a:sym typeface="Arial"/>
              </a:rPr>
              <a:t>If used within a </a:t>
            </a:r>
            <a:r>
              <a:rPr lang="en-US" sz="1100" b="1" i="1" u="none" strike="noStrike" cap="none" dirty="0" smtClean="0">
                <a:solidFill>
                  <a:srgbClr val="000000"/>
                </a:solidFill>
                <a:effectLst/>
                <a:latin typeface="Arial"/>
                <a:ea typeface="Arial"/>
                <a:cs typeface="Arial"/>
                <a:sym typeface="Arial"/>
              </a:rPr>
              <a:t>prohibited</a:t>
            </a:r>
            <a:r>
              <a:rPr lang="en-US" sz="1100" b="0" i="1" u="none" strike="noStrike" cap="none" dirty="0" smtClean="0">
                <a:solidFill>
                  <a:srgbClr val="000000"/>
                </a:solidFill>
                <a:effectLst/>
                <a:latin typeface="Arial"/>
                <a:ea typeface="Arial"/>
                <a:cs typeface="Arial"/>
                <a:sym typeface="Arial"/>
              </a:rPr>
              <a:t> public place (i.e., beach, school-property, </a:t>
            </a:r>
            <a:r>
              <a:rPr lang="en-US" sz="1100" b="0" i="1" u="none" strike="noStrike" cap="none" dirty="0" err="1" smtClean="0">
                <a:solidFill>
                  <a:srgbClr val="000000"/>
                </a:solidFill>
                <a:effectLst/>
                <a:latin typeface="Arial"/>
                <a:ea typeface="Arial"/>
                <a:cs typeface="Arial"/>
                <a:sym typeface="Arial"/>
              </a:rPr>
              <a:t>etc</a:t>
            </a:r>
            <a:r>
              <a:rPr lang="en-US" sz="1100" b="0" i="1" u="none" strike="noStrike" cap="none" dirty="0" smtClean="0">
                <a:solidFill>
                  <a:srgbClr val="000000"/>
                </a:solidFill>
                <a:effectLst/>
                <a:latin typeface="Arial"/>
                <a:ea typeface="Arial"/>
                <a:cs typeface="Arial"/>
                <a:sym typeface="Arial"/>
              </a:rPr>
              <a:t>), there could be a large fine</a:t>
            </a:r>
            <a:endParaRPr lang="en-US" b="0" dirty="0" smtClean="0">
              <a:effectLst/>
            </a:endParaRPr>
          </a:p>
          <a:p>
            <a:pPr rtl="0"/>
            <a:r>
              <a:rPr lang="en-US" sz="1100" b="0" i="1" u="none" strike="noStrike" cap="none" dirty="0" smtClean="0">
                <a:solidFill>
                  <a:srgbClr val="000000"/>
                </a:solidFill>
                <a:effectLst/>
                <a:latin typeface="Arial"/>
                <a:ea typeface="Arial"/>
                <a:cs typeface="Arial"/>
                <a:sym typeface="Arial"/>
              </a:rPr>
              <a:t>If other people are using it, it may encourage others to also use it</a:t>
            </a:r>
            <a:endParaRPr lang="en-US" b="0" dirty="0" smtClean="0">
              <a:effectLst/>
            </a:endParaRPr>
          </a:p>
          <a:p>
            <a:pPr rtl="0"/>
            <a:r>
              <a:rPr lang="en-US" sz="1100" b="0" i="1" u="none" strike="noStrike" cap="none" dirty="0" smtClean="0">
                <a:solidFill>
                  <a:srgbClr val="000000"/>
                </a:solidFill>
                <a:effectLst/>
                <a:latin typeface="Arial"/>
                <a:ea typeface="Arial"/>
                <a:cs typeface="Arial"/>
                <a:sym typeface="Arial"/>
              </a:rPr>
              <a:t>Driving high (impairment) –which leads to potential serious situations, could cause a dangerous accident</a:t>
            </a:r>
            <a:endParaRPr lang="en-US" b="0" dirty="0" smtClean="0">
              <a:effectLst/>
            </a:endParaRPr>
          </a:p>
          <a:p>
            <a:pPr rtl="0"/>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Age restrictions</a:t>
            </a:r>
            <a:endParaRPr lang="en-US" b="0" dirty="0" smtClean="0">
              <a:effectLst/>
            </a:endParaRPr>
          </a:p>
          <a:p>
            <a:pPr rtl="0"/>
            <a:r>
              <a:rPr lang="en-US" sz="1100" b="0" i="0" u="none" strike="noStrike" cap="none" dirty="0" smtClean="0">
                <a:solidFill>
                  <a:srgbClr val="000000"/>
                </a:solidFill>
                <a:effectLst/>
                <a:latin typeface="Arial"/>
                <a:ea typeface="Arial"/>
                <a:cs typeface="Arial"/>
                <a:sym typeface="Arial"/>
              </a:rPr>
              <a:t>No person may sell or provide cannabis to any person under the age of 18. There are 2 criminal offences related to providing cannabis to youth, with maximum penalties of 14 years in jail:</a:t>
            </a:r>
            <a:endParaRPr lang="en-US" b="0" dirty="0" smtClean="0">
              <a:effectLst/>
            </a:endParaRPr>
          </a:p>
          <a:p>
            <a:pPr rtl="0"/>
            <a:r>
              <a:rPr lang="en-US" sz="1100" b="0" i="0" u="none" strike="noStrike" cap="none" dirty="0" smtClean="0">
                <a:solidFill>
                  <a:srgbClr val="000000"/>
                </a:solidFill>
                <a:effectLst/>
                <a:latin typeface="Arial"/>
                <a:ea typeface="Arial"/>
                <a:cs typeface="Arial"/>
                <a:sym typeface="Arial"/>
              </a:rPr>
              <a:t>•giving or selling cannabis to youth</a:t>
            </a:r>
            <a:endParaRPr lang="en-US" b="0" dirty="0" smtClean="0">
              <a:effectLst/>
            </a:endParaRPr>
          </a:p>
          <a:p>
            <a:pPr rtl="0"/>
            <a:r>
              <a:rPr lang="en-US" sz="1100" b="0" i="0" u="none" strike="noStrike" cap="none" dirty="0" smtClean="0">
                <a:solidFill>
                  <a:srgbClr val="000000"/>
                </a:solidFill>
                <a:effectLst/>
                <a:latin typeface="Arial"/>
                <a:ea typeface="Arial"/>
                <a:cs typeface="Arial"/>
                <a:sym typeface="Arial"/>
              </a:rPr>
              <a:t>•using a youth to commit a cannabis-related offence</a:t>
            </a:r>
            <a:endParaRPr lang="en-US" b="0" dirty="0" smtClean="0">
              <a:effectLst/>
            </a:endParaRPr>
          </a:p>
          <a:p>
            <a:pPr marL="158750" indent="0" rtl="0">
              <a:buNone/>
            </a:pPr>
            <a:endParaRPr lang="en-US" sz="1100" b="0" i="0" u="sng" strike="noStrike" cap="none" dirty="0" smtClean="0">
              <a:solidFill>
                <a:srgbClr val="000000"/>
              </a:solidFill>
              <a:effectLst/>
              <a:latin typeface="Arial"/>
              <a:ea typeface="Arial"/>
              <a:cs typeface="Arial"/>
              <a:sym typeface="Arial"/>
              <a:hlinkClick r:id="rId3"/>
            </a:endParaRPr>
          </a:p>
          <a:p>
            <a:pPr marL="158750" indent="0" rtl="0">
              <a:buNone/>
            </a:pPr>
            <a:r>
              <a:rPr lang="en-US" sz="1100" b="0" i="0" u="sng" strike="noStrike" cap="none" dirty="0" smtClean="0">
                <a:solidFill>
                  <a:srgbClr val="000000"/>
                </a:solidFill>
                <a:effectLst/>
                <a:latin typeface="Arial"/>
                <a:ea typeface="Arial"/>
                <a:cs typeface="Arial"/>
                <a:sym typeface="Arial"/>
                <a:hlinkClick r:id="rId3"/>
              </a:rPr>
              <a:t>Cannabis Legalization and Regulation (justice.gc.ca)</a:t>
            </a:r>
            <a:endParaRPr lang="en-US" sz="1100" b="0" i="0" u="sng" strike="noStrike" cap="none" dirty="0" smtClean="0">
              <a:solidFill>
                <a:srgbClr val="000000"/>
              </a:solidFill>
              <a:effectLst/>
              <a:latin typeface="Arial"/>
              <a:ea typeface="Arial"/>
              <a:cs typeface="Arial"/>
              <a:sym typeface="Arial"/>
            </a:endParaRPr>
          </a:p>
          <a:p>
            <a:pPr marL="158750" indent="0" rtl="0">
              <a:buNone/>
            </a:pPr>
            <a:endParaRPr lang="en-US" sz="1100" b="0" i="0" u="sng" strike="noStrike" cap="none" dirty="0" smtClean="0">
              <a:solidFill>
                <a:srgbClr val="000000"/>
              </a:solidFill>
              <a:effectLst/>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rtl="0">
              <a:buNone/>
            </a:pPr>
            <a:endParaRPr lang="en-US" b="0" dirty="0" smtClean="0">
              <a:effectLst/>
            </a:endParaRPr>
          </a:p>
        </p:txBody>
      </p:sp>
    </p:spTree>
    <p:extLst>
      <p:ext uri="{BB962C8B-B14F-4D97-AF65-F5344CB8AC3E}">
        <p14:creationId xmlns:p14="http://schemas.microsoft.com/office/powerpoint/2010/main" val="1523327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805ba594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805ba594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0" i="0" u="none" strike="noStrike" cap="none" dirty="0" smtClean="0">
                <a:solidFill>
                  <a:srgbClr val="000000"/>
                </a:solidFill>
                <a:effectLst/>
                <a:latin typeface="Arial"/>
                <a:ea typeface="Arial"/>
                <a:cs typeface="Arial"/>
                <a:sym typeface="Arial"/>
              </a:rPr>
              <a:t>Ask the students: </a:t>
            </a:r>
            <a:r>
              <a:rPr lang="en-US" sz="1100" b="0" i="1" u="none" strike="noStrike" cap="none" dirty="0" smtClean="0">
                <a:solidFill>
                  <a:srgbClr val="000000"/>
                </a:solidFill>
                <a:effectLst/>
                <a:latin typeface="Arial"/>
                <a:ea typeface="Arial"/>
                <a:cs typeface="Arial"/>
                <a:sym typeface="Arial"/>
              </a:rPr>
              <a:t>Are there any other names that you have heard of that are not on this list?</a:t>
            </a:r>
            <a:endParaRPr lang="en-US" sz="1200" b="0" i="0" u="none" strike="noStrike" cap="none" dirty="0" smtClean="0">
              <a:solidFill>
                <a:srgbClr val="000000"/>
              </a:solidFill>
              <a:effectLst/>
              <a:latin typeface="Arial"/>
              <a:ea typeface="Arial"/>
              <a:cs typeface="Arial"/>
              <a:sym typeface="Arial"/>
            </a:endParaRPr>
          </a:p>
          <a:p>
            <a:pPr marL="158750" indent="0" rtl="0">
              <a:buNone/>
            </a:pPr>
            <a:r>
              <a:rPr lang="en-US" sz="1200" b="0" dirty="0" smtClean="0">
                <a:effectLst/>
              </a:rPr>
              <a:t/>
            </a:r>
            <a:br>
              <a:rPr lang="en-US" sz="1200" b="0" dirty="0" smtClean="0">
                <a:effectLst/>
              </a:rPr>
            </a:br>
            <a:r>
              <a:rPr lang="en-US" sz="1100" b="0" i="0" u="none" strike="noStrike" cap="none" dirty="0" smtClean="0">
                <a:solidFill>
                  <a:srgbClr val="000000"/>
                </a:solidFill>
                <a:effectLst/>
                <a:latin typeface="Arial"/>
                <a:ea typeface="Arial"/>
                <a:cs typeface="Arial"/>
                <a:sym typeface="Arial"/>
              </a:rPr>
              <a:t>Cannabis is a psychoactive substance. </a:t>
            </a:r>
            <a:endParaRPr lang="en-US" sz="1200" b="0" dirty="0" smtClean="0">
              <a:effectLst/>
            </a:endParaRPr>
          </a:p>
          <a:p>
            <a:pPr marL="158750" indent="0" rtl="0">
              <a:buNone/>
            </a:pPr>
            <a:r>
              <a:rPr lang="en-US" sz="1200" b="0" dirty="0" smtClean="0">
                <a:effectLst/>
              </a:rPr>
              <a:t/>
            </a:r>
            <a:br>
              <a:rPr lang="en-US" sz="1200" b="0" dirty="0" smtClean="0">
                <a:effectLst/>
              </a:rPr>
            </a:br>
            <a:r>
              <a:rPr lang="en-US" sz="1100" b="0" i="0" u="none" strike="noStrike" cap="none" dirty="0" smtClean="0">
                <a:solidFill>
                  <a:srgbClr val="000000"/>
                </a:solidFill>
                <a:effectLst/>
                <a:latin typeface="Arial"/>
                <a:ea typeface="Arial"/>
                <a:cs typeface="Arial"/>
                <a:sym typeface="Arial"/>
              </a:rPr>
              <a:t>The effect of cannabis on your body depends on a number of things: how much you use, how often and how long you use it, how you consume it [smoke, vape, drink, eat, or other], your mood and existing mental health, your environment, your age, whether you’ve taken other drugs, and your medical condition and history. </a:t>
            </a:r>
          </a:p>
          <a:p>
            <a:pPr marL="158750" indent="0" rtl="0">
              <a:buNone/>
            </a:pPr>
            <a:endParaRPr lang="en-US" sz="1100" b="0" i="0" u="none" strike="noStrike" cap="none" dirty="0" smtClean="0">
              <a:solidFill>
                <a:srgbClr val="000000"/>
              </a:solidFill>
              <a:effectLst/>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1" dirty="0" smtClean="0"/>
              <a:t>Image from </a:t>
            </a:r>
            <a:r>
              <a:rPr lang="en-CA" sz="1200" b="1" dirty="0" err="1" smtClean="0"/>
              <a:t>Canva</a:t>
            </a:r>
            <a:endParaRPr lang="en-CA" sz="1200" b="1" dirty="0" smtClean="0"/>
          </a:p>
          <a:p>
            <a:pPr marL="158750" indent="0" rtl="0">
              <a:buNone/>
            </a:pPr>
            <a:r>
              <a:rPr lang="en-US" sz="1200" dirty="0" smtClean="0"/>
              <a:t/>
            </a:r>
            <a:br>
              <a:rPr lang="en-US" sz="1200" dirty="0" smtClean="0"/>
            </a:br>
            <a:endParaRPr dirty="0"/>
          </a:p>
        </p:txBody>
      </p:sp>
    </p:spTree>
    <p:extLst>
      <p:ext uri="{BB962C8B-B14F-4D97-AF65-F5344CB8AC3E}">
        <p14:creationId xmlns:p14="http://schemas.microsoft.com/office/powerpoint/2010/main" val="90058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805ba595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805ba595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The two most commonly known cannabinoids found in cannabis are </a:t>
            </a:r>
            <a:r>
              <a:rPr lang="en" sz="1200" dirty="0" smtClean="0">
                <a:solidFill>
                  <a:schemeClr val="dk1"/>
                </a:solidFill>
                <a:latin typeface="Calibri"/>
                <a:ea typeface="Calibri"/>
                <a:cs typeface="Calibri"/>
                <a:sym typeface="Calibri"/>
              </a:rPr>
              <a:t>THC (</a:t>
            </a:r>
            <a:r>
              <a:rPr lang="en-CA" sz="1100" b="1" i="0" u="none" strike="noStrike" cap="none" dirty="0" smtClean="0">
                <a:solidFill>
                  <a:srgbClr val="000000"/>
                </a:solidFill>
                <a:effectLst/>
                <a:latin typeface="Arial"/>
                <a:ea typeface="Arial"/>
                <a:cs typeface="Arial"/>
                <a:sym typeface="Arial"/>
              </a:rPr>
              <a:t>Tetrahydrocannabinol</a:t>
            </a:r>
            <a:r>
              <a:rPr lang="en" sz="1200" dirty="0" smtClean="0">
                <a:solidFill>
                  <a:schemeClr val="dk1"/>
                </a:solidFill>
                <a:latin typeface="Calibri"/>
                <a:ea typeface="Calibri"/>
                <a:cs typeface="Calibri"/>
                <a:sym typeface="Calibri"/>
              </a:rPr>
              <a:t>) </a:t>
            </a:r>
            <a:r>
              <a:rPr lang="en" sz="1200" dirty="0">
                <a:solidFill>
                  <a:schemeClr val="dk1"/>
                </a:solidFill>
                <a:latin typeface="Calibri"/>
                <a:ea typeface="Calibri"/>
                <a:cs typeface="Calibri"/>
                <a:sym typeface="Calibri"/>
              </a:rPr>
              <a:t>and </a:t>
            </a:r>
            <a:r>
              <a:rPr lang="en" sz="1200" dirty="0" smtClean="0">
                <a:solidFill>
                  <a:schemeClr val="dk1"/>
                </a:solidFill>
                <a:latin typeface="Calibri"/>
                <a:ea typeface="Calibri"/>
                <a:cs typeface="Calibri"/>
                <a:sym typeface="Calibri"/>
              </a:rPr>
              <a:t>CBD (</a:t>
            </a:r>
            <a:r>
              <a:rPr lang="en-CA" sz="1100" b="1" i="0" u="none" strike="noStrike" cap="none" dirty="0" err="1" smtClean="0">
                <a:solidFill>
                  <a:srgbClr val="000000"/>
                </a:solidFill>
                <a:effectLst/>
                <a:latin typeface="Arial"/>
                <a:ea typeface="Calibri"/>
                <a:cs typeface="Arial"/>
                <a:sym typeface="Arial"/>
              </a:rPr>
              <a:t>C</a:t>
            </a:r>
            <a:r>
              <a:rPr lang="en-CA" sz="1100" b="1" i="0" u="none" strike="noStrike" cap="none" dirty="0" err="1" smtClean="0">
                <a:solidFill>
                  <a:srgbClr val="000000"/>
                </a:solidFill>
                <a:effectLst/>
                <a:latin typeface="Arial"/>
                <a:ea typeface="Arial"/>
                <a:cs typeface="Arial"/>
                <a:sym typeface="Arial"/>
              </a:rPr>
              <a:t>annabidiol</a:t>
            </a:r>
            <a:r>
              <a:rPr lang="en" sz="1200" dirty="0" smtClean="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THC is responsible for changing your mood and state. It is responsible for giving the body a “high”. The level of THC can affect the body –the higher the level, the more harm it can cause to the body, both physically and mentally</a:t>
            </a:r>
            <a:r>
              <a:rPr lang="en" sz="1200" dirty="0" smtClean="0">
                <a:solidFill>
                  <a:schemeClr val="dk1"/>
                </a:solidFill>
                <a:latin typeface="Calibri"/>
                <a:ea typeface="Calibri"/>
                <a:cs typeface="Calibri"/>
                <a:sym typeface="Calibri"/>
              </a:rPr>
              <a:t>.</a:t>
            </a:r>
          </a:p>
          <a:p>
            <a:pPr marL="914400" lvl="1" indent="-304800" algn="l" rtl="0">
              <a:lnSpc>
                <a:spcPct val="115000"/>
              </a:lnSpc>
              <a:spcBef>
                <a:spcPts val="0"/>
              </a:spcBef>
              <a:spcAft>
                <a:spcPts val="0"/>
              </a:spcAft>
              <a:buClr>
                <a:schemeClr val="dk1"/>
              </a:buClr>
              <a:buSzPts val="1200"/>
              <a:buFont typeface="Calibri"/>
              <a:buChar char="-"/>
            </a:pPr>
            <a:r>
              <a:rPr lang="en" sz="1200" dirty="0" smtClean="0">
                <a:solidFill>
                  <a:schemeClr val="dk1"/>
                </a:solidFill>
                <a:latin typeface="Calibri"/>
                <a:ea typeface="Calibri"/>
                <a:cs typeface="Calibri"/>
                <a:sym typeface="Calibri"/>
              </a:rPr>
              <a:t>THC is a common short form for </a:t>
            </a:r>
            <a:r>
              <a:rPr lang="en-CA" sz="1200" b="1" i="0" u="none" strike="noStrike" cap="none" dirty="0" smtClean="0">
                <a:solidFill>
                  <a:srgbClr val="000000"/>
                </a:solidFill>
                <a:effectLst/>
                <a:latin typeface="Arial"/>
                <a:ea typeface="Arial"/>
                <a:cs typeface="Arial"/>
                <a:sym typeface="Arial"/>
              </a:rPr>
              <a:t>Tetrahydrocannabinol</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CBD does not produce a high or intoxication and can be used as a treatment for people that suffer with chronic pain conditions (such as arthritis and cancer-related symptoms</a:t>
            </a:r>
            <a:r>
              <a:rPr lang="en" sz="1200" dirty="0" smtClean="0">
                <a:solidFill>
                  <a:schemeClr val="dk1"/>
                </a:solidFill>
                <a:latin typeface="Calibri"/>
                <a:ea typeface="Calibri"/>
                <a:cs typeface="Calibri"/>
                <a:sym typeface="Calibri"/>
              </a:rPr>
              <a:t>).</a:t>
            </a:r>
          </a:p>
          <a:p>
            <a:pPr marL="914400" lvl="1" indent="-304800" algn="l" rtl="0">
              <a:lnSpc>
                <a:spcPct val="115000"/>
              </a:lnSpc>
              <a:spcBef>
                <a:spcPts val="0"/>
              </a:spcBef>
              <a:spcAft>
                <a:spcPts val="0"/>
              </a:spcAft>
              <a:buClr>
                <a:schemeClr val="dk1"/>
              </a:buClr>
              <a:buSzPts val="1200"/>
              <a:buFont typeface="Calibri"/>
              <a:buChar char="-"/>
            </a:pPr>
            <a:r>
              <a:rPr lang="en" sz="1200" dirty="0" smtClean="0">
                <a:solidFill>
                  <a:schemeClr val="dk1"/>
                </a:solidFill>
                <a:latin typeface="Calibri"/>
                <a:ea typeface="Calibri"/>
                <a:cs typeface="Calibri"/>
                <a:sym typeface="Calibri"/>
              </a:rPr>
              <a:t>CBD</a:t>
            </a:r>
            <a:r>
              <a:rPr lang="en" sz="1200" baseline="0" dirty="0" smtClean="0">
                <a:solidFill>
                  <a:schemeClr val="dk1"/>
                </a:solidFill>
                <a:latin typeface="Calibri"/>
                <a:ea typeface="Calibri"/>
                <a:cs typeface="Calibri"/>
                <a:sym typeface="Calibri"/>
              </a:rPr>
              <a:t> is a common short form for </a:t>
            </a:r>
            <a:r>
              <a:rPr lang="en-CA" sz="1100" b="1" i="0" u="none" strike="noStrike" cap="none" baseline="0" dirty="0" err="1" smtClean="0">
                <a:solidFill>
                  <a:srgbClr val="000000"/>
                </a:solidFill>
                <a:effectLst/>
                <a:latin typeface="Arial"/>
                <a:ea typeface="Calibri"/>
                <a:cs typeface="Arial"/>
                <a:sym typeface="Arial"/>
              </a:rPr>
              <a:t>C</a:t>
            </a:r>
            <a:r>
              <a:rPr lang="en-CA" sz="1100" b="1" i="0" u="none" strike="noStrike" cap="none" dirty="0" err="1" smtClean="0">
                <a:solidFill>
                  <a:srgbClr val="000000"/>
                </a:solidFill>
                <a:effectLst/>
                <a:latin typeface="Arial"/>
                <a:ea typeface="Arial"/>
                <a:cs typeface="Arial"/>
                <a:sym typeface="Arial"/>
              </a:rPr>
              <a:t>annabidiol</a:t>
            </a:r>
            <a:r>
              <a:rPr lang="en-CA" sz="1100" b="1" i="0" u="none" strike="noStrike" cap="none" dirty="0" smtClean="0">
                <a:solidFill>
                  <a:srgbClr val="000000"/>
                </a:solidFill>
                <a:effectLst/>
                <a:latin typeface="Arial"/>
                <a:ea typeface="Arial"/>
                <a:cs typeface="Arial"/>
                <a:sym typeface="Arial"/>
              </a:rPr>
              <a:t> </a:t>
            </a:r>
            <a:endParaRPr dirty="0">
              <a:solidFill>
                <a:schemeClr val="dk1"/>
              </a:solidFill>
            </a:endParaRPr>
          </a:p>
          <a:p>
            <a:pPr marL="0" lvl="0" indent="0" algn="l" rtl="0">
              <a:spcBef>
                <a:spcPts val="0"/>
              </a:spcBef>
              <a:spcAft>
                <a:spcPts val="0"/>
              </a:spcAft>
              <a:buNone/>
            </a:pPr>
            <a:endParaRPr lang="en-CA" b="0" dirty="0" smtClean="0"/>
          </a:p>
          <a:p>
            <a:pPr marL="0" lvl="0" indent="0" algn="l" rtl="0">
              <a:spcBef>
                <a:spcPts val="0"/>
              </a:spcBef>
              <a:spcAft>
                <a:spcPts val="0"/>
              </a:spcAft>
              <a:buNone/>
            </a:pPr>
            <a:r>
              <a:rPr lang="en-CA" b="0" dirty="0" smtClean="0"/>
              <a:t>Reference: Government</a:t>
            </a:r>
            <a:r>
              <a:rPr lang="en-CA" b="0" baseline="0" dirty="0" smtClean="0"/>
              <a:t> of Canada. (2018, October 17.). About cannabis. https://www.canada.ca/en/health-canada/services/drugs-medication/cannabis/about.html</a:t>
            </a:r>
          </a:p>
          <a:p>
            <a:pPr marL="0" lvl="0" indent="0" algn="l" rtl="0">
              <a:spcBef>
                <a:spcPts val="0"/>
              </a:spcBef>
              <a:spcAft>
                <a:spcPts val="0"/>
              </a:spcAft>
              <a:buNone/>
            </a:pPr>
            <a:endParaRPr lang="en-CA" b="0" dirty="0" smtClean="0"/>
          </a:p>
          <a:p>
            <a:pPr marL="0" lvl="0" indent="0" algn="l" rtl="0">
              <a:spcBef>
                <a:spcPts val="0"/>
              </a:spcBef>
              <a:spcAft>
                <a:spcPts val="0"/>
              </a:spcAft>
              <a:buNone/>
            </a:pPr>
            <a:r>
              <a:rPr lang="en-CA" b="1" dirty="0" smtClean="0"/>
              <a:t>Image from </a:t>
            </a:r>
            <a:r>
              <a:rPr lang="en-CA" b="1" dirty="0" err="1" smtClean="0"/>
              <a:t>Canva</a:t>
            </a:r>
            <a:endParaRPr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0" y="-171450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video" Target="https://www.youtube.com/embed/AxYyxYJM434" TargetMode="Externa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hyperlink" Target="https://youtu.be/AxYyxYJM43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4" name="Title 3"/>
          <p:cNvSpPr>
            <a:spLocks noGrp="1"/>
          </p:cNvSpPr>
          <p:nvPr>
            <p:ph type="ctrTitle"/>
          </p:nvPr>
        </p:nvSpPr>
        <p:spPr>
          <a:xfrm>
            <a:off x="311700" y="274276"/>
            <a:ext cx="8520600" cy="1574398"/>
          </a:xfrm>
        </p:spPr>
        <p:txBody>
          <a:bodyPr anchor="ctr">
            <a:normAutofit/>
          </a:bodyPr>
          <a:lstStyle/>
          <a:p>
            <a:r>
              <a:rPr lang="en-US" sz="4000" b="1" dirty="0">
                <a:solidFill>
                  <a:schemeClr val="tx1"/>
                </a:solidFill>
                <a:latin typeface="+mj-lt"/>
              </a:rPr>
              <a:t>Substance Use, Addictions and Related </a:t>
            </a:r>
            <a:r>
              <a:rPr lang="en-US" sz="4000" b="1" dirty="0" smtClean="0">
                <a:solidFill>
                  <a:schemeClr val="tx1"/>
                </a:solidFill>
                <a:latin typeface="+mj-lt"/>
              </a:rPr>
              <a:t>Behaviour</a:t>
            </a:r>
            <a:endParaRPr lang="en-CA" sz="4000" dirty="0">
              <a:solidFill>
                <a:schemeClr val="tx1"/>
              </a:solidFill>
              <a:latin typeface="+mj-lt"/>
            </a:endParaRPr>
          </a:p>
        </p:txBody>
      </p:sp>
      <p:pic>
        <p:nvPicPr>
          <p:cNvPr id="57" name="Google Shape;57;p13" title="Marijuana Leaf"/>
          <p:cNvPicPr preferRelativeResize="0"/>
          <p:nvPr/>
        </p:nvPicPr>
        <p:blipFill>
          <a:blip r:embed="rId3">
            <a:alphaModFix/>
          </a:blip>
          <a:stretch>
            <a:fillRect/>
          </a:stretch>
        </p:blipFill>
        <p:spPr>
          <a:xfrm>
            <a:off x="3838719" y="1854075"/>
            <a:ext cx="1466562" cy="1416000"/>
          </a:xfrm>
          <a:prstGeom prst="rect">
            <a:avLst/>
          </a:prstGeom>
          <a:noFill/>
          <a:ln>
            <a:noFill/>
          </a:ln>
        </p:spPr>
      </p:pic>
      <p:sp>
        <p:nvSpPr>
          <p:cNvPr id="5" name="Subtitle 4"/>
          <p:cNvSpPr>
            <a:spLocks noGrp="1"/>
          </p:cNvSpPr>
          <p:nvPr>
            <p:ph type="subTitle" idx="1"/>
          </p:nvPr>
        </p:nvSpPr>
        <p:spPr>
          <a:xfrm>
            <a:off x="311700" y="3270075"/>
            <a:ext cx="8520600" cy="792600"/>
          </a:xfrm>
        </p:spPr>
        <p:txBody>
          <a:bodyPr anchor="ctr">
            <a:normAutofit/>
          </a:bodyPr>
          <a:lstStyle/>
          <a:p>
            <a:r>
              <a:rPr lang="en-CA" sz="2400" dirty="0" smtClean="0">
                <a:solidFill>
                  <a:schemeClr val="tx1"/>
                </a:solidFill>
                <a:latin typeface="+mn-lt"/>
                <a:ea typeface="Calibri"/>
                <a:cs typeface="Calibri"/>
                <a:sym typeface="Calibri"/>
              </a:rPr>
              <a:t>Cannabis: </a:t>
            </a:r>
            <a:r>
              <a:rPr lang="en-CA" sz="2400" dirty="0">
                <a:solidFill>
                  <a:schemeClr val="tx1"/>
                </a:solidFill>
                <a:latin typeface="+mn-lt"/>
                <a:ea typeface="Calibri"/>
                <a:cs typeface="Calibri"/>
                <a:sym typeface="Calibri"/>
              </a:rPr>
              <a:t>Grades </a:t>
            </a:r>
            <a:r>
              <a:rPr lang="en-CA" sz="2400" dirty="0" smtClean="0">
                <a:solidFill>
                  <a:schemeClr val="tx1"/>
                </a:solidFill>
                <a:latin typeface="+mn-lt"/>
                <a:ea typeface="Calibri"/>
                <a:cs typeface="Calibri"/>
                <a:sym typeface="Calibri"/>
              </a:rPr>
              <a:t>7/8 </a:t>
            </a:r>
            <a:endParaRPr lang="en-CA" sz="2400" dirty="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3509670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 name="Title 1"/>
          <p:cNvSpPr>
            <a:spLocks noGrp="1"/>
          </p:cNvSpPr>
          <p:nvPr>
            <p:ph type="title"/>
          </p:nvPr>
        </p:nvSpPr>
        <p:spPr>
          <a:xfrm>
            <a:off x="1657350" y="445025"/>
            <a:ext cx="5829300" cy="7873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Smoking - Review</a:t>
            </a:r>
            <a:endParaRPr lang="en-CA" b="1" dirty="0">
              <a:latin typeface="+mj-lt"/>
            </a:endParaRPr>
          </a:p>
        </p:txBody>
      </p:sp>
      <p:sp>
        <p:nvSpPr>
          <p:cNvPr id="6" name="TextBox 5"/>
          <p:cNvSpPr txBox="1"/>
          <p:nvPr/>
        </p:nvSpPr>
        <p:spPr>
          <a:xfrm>
            <a:off x="873348" y="1563782"/>
            <a:ext cx="6187327" cy="2015936"/>
          </a:xfrm>
          <a:prstGeom prst="rect">
            <a:avLst/>
          </a:prstGeom>
          <a:noFill/>
        </p:spPr>
        <p:txBody>
          <a:bodyPr wrap="square" rtlCol="0">
            <a:spAutoFit/>
          </a:bodyPr>
          <a:lstStyle/>
          <a:p>
            <a:pPr lvl="0">
              <a:spcBef>
                <a:spcPts val="1000"/>
              </a:spcBef>
              <a:buClr>
                <a:schemeClr val="dk1"/>
              </a:buClr>
              <a:buSzPts val="2600"/>
            </a:pPr>
            <a:r>
              <a:rPr lang="en-US" sz="2000" dirty="0">
                <a:solidFill>
                  <a:schemeClr val="dk1"/>
                </a:solidFill>
                <a:latin typeface="+mn-lt"/>
                <a:ea typeface="Calibri"/>
                <a:cs typeface="Calibri"/>
                <a:sym typeface="Calibri"/>
              </a:rPr>
              <a:t>Cannabis is most commonly smoked </a:t>
            </a:r>
            <a:r>
              <a:rPr lang="en-US" sz="2000" dirty="0" smtClean="0">
                <a:solidFill>
                  <a:schemeClr val="dk1"/>
                </a:solidFill>
                <a:latin typeface="+mn-lt"/>
                <a:ea typeface="Calibri"/>
                <a:cs typeface="Calibri"/>
                <a:sym typeface="Calibri"/>
              </a:rPr>
              <a:t>in </a:t>
            </a:r>
            <a:r>
              <a:rPr lang="en-US" sz="2000" dirty="0">
                <a:solidFill>
                  <a:schemeClr val="dk1"/>
                </a:solidFill>
                <a:latin typeface="+mn-lt"/>
                <a:ea typeface="Calibri"/>
                <a:cs typeface="Calibri"/>
                <a:sym typeface="Calibri"/>
              </a:rPr>
              <a:t>a:</a:t>
            </a:r>
          </a:p>
          <a:p>
            <a:pPr marL="520700" lvl="1" indent="-342900">
              <a:spcBef>
                <a:spcPts val="1000"/>
              </a:spcBef>
              <a:buClr>
                <a:schemeClr val="dk1"/>
              </a:buClr>
              <a:buSzPts val="2600"/>
              <a:buFont typeface="Arial" panose="020B0604020202020204" pitchFamily="34" charset="0"/>
              <a:buChar char="•"/>
            </a:pPr>
            <a:r>
              <a:rPr lang="en-US" sz="2000" dirty="0">
                <a:solidFill>
                  <a:schemeClr val="dk1"/>
                </a:solidFill>
                <a:latin typeface="+mn-lt"/>
                <a:ea typeface="Calibri"/>
                <a:cs typeface="Calibri"/>
                <a:sym typeface="Calibri"/>
              </a:rPr>
              <a:t>Joint, pipe or bong</a:t>
            </a:r>
          </a:p>
          <a:p>
            <a:pPr marL="520700" lvl="1" indent="-342900">
              <a:spcBef>
                <a:spcPts val="1000"/>
              </a:spcBef>
              <a:buClr>
                <a:schemeClr val="dk1"/>
              </a:buClr>
              <a:buSzPts val="2600"/>
              <a:buFont typeface="Arial" panose="020B0604020202020204" pitchFamily="34" charset="0"/>
              <a:buChar char="•"/>
            </a:pPr>
            <a:r>
              <a:rPr lang="en-US" sz="2000" b="1" dirty="0" err="1">
                <a:solidFill>
                  <a:schemeClr val="dk1"/>
                </a:solidFill>
                <a:latin typeface="+mn-lt"/>
                <a:ea typeface="Calibri"/>
                <a:cs typeface="Calibri"/>
                <a:sym typeface="Calibri"/>
              </a:rPr>
              <a:t>Spliff</a:t>
            </a:r>
            <a:r>
              <a:rPr lang="en-US" sz="2000" dirty="0">
                <a:solidFill>
                  <a:schemeClr val="dk1"/>
                </a:solidFill>
                <a:latin typeface="+mn-lt"/>
                <a:ea typeface="Calibri"/>
                <a:cs typeface="Calibri"/>
                <a:sym typeface="Calibri"/>
              </a:rPr>
              <a:t> - Cannabis is mixed with tobacco and rolled in a paper that is similar to cigarette paper</a:t>
            </a:r>
          </a:p>
          <a:p>
            <a:pPr marL="520700" lvl="1" indent="-342900">
              <a:spcBef>
                <a:spcPts val="1000"/>
              </a:spcBef>
              <a:buClr>
                <a:schemeClr val="dk1"/>
              </a:buClr>
              <a:buSzPts val="2600"/>
              <a:buFont typeface="Arial" panose="020B0604020202020204" pitchFamily="34" charset="0"/>
              <a:buChar char="•"/>
            </a:pPr>
            <a:r>
              <a:rPr lang="en-US" sz="2000" b="1" dirty="0">
                <a:solidFill>
                  <a:schemeClr val="dk1"/>
                </a:solidFill>
                <a:latin typeface="+mn-lt"/>
                <a:ea typeface="Calibri"/>
                <a:cs typeface="Calibri"/>
                <a:sym typeface="Calibri"/>
              </a:rPr>
              <a:t>Blunt</a:t>
            </a:r>
            <a:r>
              <a:rPr lang="en-US" sz="2000" dirty="0">
                <a:solidFill>
                  <a:schemeClr val="dk1"/>
                </a:solidFill>
                <a:latin typeface="+mn-lt"/>
                <a:ea typeface="Calibri"/>
                <a:cs typeface="Calibri"/>
                <a:sym typeface="Calibri"/>
              </a:rPr>
              <a:t> - Cannabis is rolled in cigar paper</a:t>
            </a:r>
          </a:p>
        </p:txBody>
      </p:sp>
      <p:pic>
        <p:nvPicPr>
          <p:cNvPr id="5" name="Google Shape;127;p22" descr="Green bong with weed leaf" title="Bong"/>
          <p:cNvPicPr preferRelativeResize="0"/>
          <p:nvPr/>
        </p:nvPicPr>
        <p:blipFill rotWithShape="1">
          <a:blip r:embed="rId3">
            <a:alphaModFix/>
          </a:blip>
          <a:srcRect l="17079" r="11307"/>
          <a:stretch/>
        </p:blipFill>
        <p:spPr>
          <a:xfrm>
            <a:off x="7060675" y="1356875"/>
            <a:ext cx="1740100" cy="2429750"/>
          </a:xfrm>
          <a:prstGeom prst="rect">
            <a:avLst/>
          </a:prstGeom>
          <a:noFill/>
          <a:ln>
            <a:noFill/>
          </a:ln>
        </p:spPr>
      </p:pic>
    </p:spTree>
    <p:extLst>
      <p:ext uri="{BB962C8B-B14F-4D97-AF65-F5344CB8AC3E}">
        <p14:creationId xmlns:p14="http://schemas.microsoft.com/office/powerpoint/2010/main" val="813343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2" name="Title 1"/>
          <p:cNvSpPr>
            <a:spLocks noGrp="1"/>
          </p:cNvSpPr>
          <p:nvPr>
            <p:ph type="title"/>
          </p:nvPr>
        </p:nvSpPr>
        <p:spPr>
          <a:xfrm>
            <a:off x="1657350" y="588461"/>
            <a:ext cx="5829300" cy="7528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Food and Drinks</a:t>
            </a:r>
            <a:endParaRPr lang="en-CA" b="1" dirty="0">
              <a:latin typeface="+mj-lt"/>
            </a:endParaRPr>
          </a:p>
        </p:txBody>
      </p:sp>
      <p:pic>
        <p:nvPicPr>
          <p:cNvPr id="6" name="Google Shape;134;p23" descr="Cannabis-infused chocolate bar with weed leaf" title="Chocolate Bar"/>
          <p:cNvPicPr preferRelativeResize="0"/>
          <p:nvPr/>
        </p:nvPicPr>
        <p:blipFill>
          <a:blip r:embed="rId3">
            <a:alphaModFix/>
          </a:blip>
          <a:stretch>
            <a:fillRect/>
          </a:stretch>
        </p:blipFill>
        <p:spPr>
          <a:xfrm>
            <a:off x="486688" y="1682206"/>
            <a:ext cx="2150700" cy="2150700"/>
          </a:xfrm>
          <a:prstGeom prst="rect">
            <a:avLst/>
          </a:prstGeom>
          <a:noFill/>
          <a:ln>
            <a:noFill/>
          </a:ln>
        </p:spPr>
      </p:pic>
      <p:sp>
        <p:nvSpPr>
          <p:cNvPr id="5" name="TextBox 4"/>
          <p:cNvSpPr txBox="1"/>
          <p:nvPr/>
        </p:nvSpPr>
        <p:spPr>
          <a:xfrm>
            <a:off x="2637388" y="1826532"/>
            <a:ext cx="6073475" cy="1508105"/>
          </a:xfrm>
          <a:prstGeom prst="rect">
            <a:avLst/>
          </a:prstGeom>
          <a:noFill/>
        </p:spPr>
        <p:txBody>
          <a:bodyPr wrap="square" rtlCol="0">
            <a:spAutoFit/>
          </a:bodyPr>
          <a:lstStyle/>
          <a:p>
            <a:pPr marL="228600" lvl="0" indent="-279400">
              <a:lnSpc>
                <a:spcPct val="115000"/>
              </a:lnSpc>
              <a:spcBef>
                <a:spcPts val="1000"/>
              </a:spcBef>
              <a:buClr>
                <a:schemeClr val="dk1"/>
              </a:buClr>
              <a:buSzPts val="2600"/>
              <a:buFont typeface="Calibri"/>
              <a:buChar char="✔"/>
            </a:pPr>
            <a:r>
              <a:rPr lang="en-US" sz="2000" dirty="0">
                <a:solidFill>
                  <a:schemeClr val="tx1"/>
                </a:solidFill>
                <a:latin typeface="+mn-lt"/>
                <a:ea typeface="Calibri"/>
                <a:cs typeface="Calibri"/>
                <a:sym typeface="Calibri"/>
              </a:rPr>
              <a:t>Cannabis can be made into edible products such as brownies, gummies, tea, butter.</a:t>
            </a:r>
          </a:p>
          <a:p>
            <a:pPr marL="228600" lvl="0" indent="-279400">
              <a:lnSpc>
                <a:spcPct val="115000"/>
              </a:lnSpc>
              <a:buClr>
                <a:schemeClr val="dk1"/>
              </a:buClr>
              <a:buSzPts val="2600"/>
              <a:buFont typeface="Calibri"/>
              <a:buChar char="✔"/>
            </a:pPr>
            <a:r>
              <a:rPr lang="en-US" sz="2000" dirty="0">
                <a:solidFill>
                  <a:schemeClr val="tx1"/>
                </a:solidFill>
                <a:latin typeface="+mn-lt"/>
                <a:ea typeface="Calibri"/>
                <a:cs typeface="Calibri"/>
                <a:sym typeface="Calibri"/>
              </a:rPr>
              <a:t>It </a:t>
            </a:r>
            <a:r>
              <a:rPr lang="en-US" sz="2000" dirty="0" smtClean="0">
                <a:solidFill>
                  <a:schemeClr val="tx1"/>
                </a:solidFill>
                <a:latin typeface="+mn-lt"/>
                <a:ea typeface="Calibri"/>
                <a:cs typeface="Calibri"/>
                <a:sym typeface="Calibri"/>
              </a:rPr>
              <a:t>can take </a:t>
            </a:r>
            <a:r>
              <a:rPr lang="en-US" sz="2000" dirty="0">
                <a:solidFill>
                  <a:schemeClr val="tx1"/>
                </a:solidFill>
                <a:latin typeface="+mn-lt"/>
                <a:ea typeface="Calibri"/>
                <a:cs typeface="Calibri"/>
                <a:sym typeface="Calibri"/>
              </a:rPr>
              <a:t>up to 4 hours to feel the “high” </a:t>
            </a:r>
            <a:r>
              <a:rPr lang="en-US" sz="2000" dirty="0" smtClean="0">
                <a:solidFill>
                  <a:schemeClr val="tx1"/>
                </a:solidFill>
                <a:latin typeface="+mn-lt"/>
                <a:ea typeface="Calibri"/>
                <a:cs typeface="Calibri"/>
                <a:sym typeface="Calibri"/>
              </a:rPr>
              <a:t>affect.</a:t>
            </a:r>
            <a:endParaRPr lang="en-US" sz="2000" dirty="0">
              <a:solidFill>
                <a:schemeClr val="tx1"/>
              </a:solidFill>
              <a:latin typeface="+mn-lt"/>
              <a:ea typeface="Calibri"/>
              <a:cs typeface="Calibri"/>
              <a:sym typeface="Calibri"/>
            </a:endParaRPr>
          </a:p>
          <a:p>
            <a:pPr marL="685800" lvl="2" indent="-279400">
              <a:lnSpc>
                <a:spcPct val="115000"/>
              </a:lnSpc>
              <a:buClr>
                <a:schemeClr val="dk1"/>
              </a:buClr>
              <a:buSzPts val="2600"/>
              <a:buFont typeface="Calibri"/>
              <a:buChar char="•"/>
            </a:pPr>
            <a:r>
              <a:rPr lang="en-US" sz="2000" dirty="0">
                <a:solidFill>
                  <a:schemeClr val="tx1"/>
                </a:solidFill>
                <a:latin typeface="+mn-lt"/>
                <a:ea typeface="Calibri"/>
                <a:cs typeface="Calibri"/>
                <a:sym typeface="Calibri"/>
              </a:rPr>
              <a:t>This can lead to overconsumption</a:t>
            </a:r>
          </a:p>
        </p:txBody>
      </p:sp>
    </p:spTree>
    <p:extLst>
      <p:ext uri="{BB962C8B-B14F-4D97-AF65-F5344CB8AC3E}">
        <p14:creationId xmlns:p14="http://schemas.microsoft.com/office/powerpoint/2010/main" val="2418886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2" name="Title 1"/>
          <p:cNvSpPr>
            <a:spLocks noGrp="1"/>
          </p:cNvSpPr>
          <p:nvPr>
            <p:ph type="title"/>
          </p:nvPr>
        </p:nvSpPr>
        <p:spPr>
          <a:xfrm>
            <a:off x="2252120" y="275277"/>
            <a:ext cx="4730401" cy="8283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Vaporizing</a:t>
            </a:r>
            <a:endParaRPr lang="en-CA" b="1" dirty="0">
              <a:latin typeface="+mj-lt"/>
            </a:endParaRPr>
          </a:p>
        </p:txBody>
      </p:sp>
      <p:sp>
        <p:nvSpPr>
          <p:cNvPr id="6" name="TextBox 5"/>
          <p:cNvSpPr txBox="1"/>
          <p:nvPr/>
        </p:nvSpPr>
        <p:spPr>
          <a:xfrm>
            <a:off x="981628" y="1445752"/>
            <a:ext cx="6345798" cy="2323713"/>
          </a:xfrm>
          <a:prstGeom prst="rect">
            <a:avLst/>
          </a:prstGeom>
          <a:noFill/>
        </p:spPr>
        <p:txBody>
          <a:bodyPr wrap="square" rtlCol="0">
            <a:spAutoFit/>
          </a:bodyPr>
          <a:lstStyle/>
          <a:p>
            <a:pPr marL="318" lvl="0">
              <a:spcBef>
                <a:spcPts val="1000"/>
              </a:spcBef>
              <a:buClr>
                <a:schemeClr val="dk1"/>
              </a:buClr>
              <a:buSzPts val="2400"/>
            </a:pPr>
            <a:r>
              <a:rPr lang="en-US" sz="2000" dirty="0">
                <a:solidFill>
                  <a:srgbClr val="262626"/>
                </a:solidFill>
                <a:latin typeface="+mn-lt"/>
                <a:ea typeface="Calibri"/>
                <a:cs typeface="Calibri"/>
                <a:sym typeface="Calibri"/>
              </a:rPr>
              <a:t>This is another common form of inhalation using a vaporizer or vaping device.</a:t>
            </a:r>
          </a:p>
          <a:p>
            <a:pPr marL="533400" lvl="1" indent="-342900">
              <a:spcBef>
                <a:spcPts val="1000"/>
              </a:spcBef>
              <a:buClr>
                <a:srgbClr val="262626"/>
              </a:buClr>
              <a:buSzPts val="2400"/>
              <a:buFont typeface="Wingdings" panose="05000000000000000000" pitchFamily="2" charset="2"/>
              <a:buChar char="§"/>
            </a:pPr>
            <a:r>
              <a:rPr lang="en-US" sz="2000" b="1" dirty="0">
                <a:solidFill>
                  <a:srgbClr val="262626"/>
                </a:solidFill>
                <a:latin typeface="+mn-lt"/>
                <a:ea typeface="Calibri"/>
                <a:cs typeface="Calibri"/>
                <a:sym typeface="Calibri"/>
              </a:rPr>
              <a:t>Dried</a:t>
            </a:r>
            <a:r>
              <a:rPr lang="en-US" sz="2000" i="1" dirty="0">
                <a:solidFill>
                  <a:srgbClr val="262626"/>
                </a:solidFill>
                <a:latin typeface="+mn-lt"/>
                <a:ea typeface="Calibri"/>
                <a:cs typeface="Calibri"/>
                <a:sym typeface="Calibri"/>
              </a:rPr>
              <a:t> </a:t>
            </a:r>
            <a:r>
              <a:rPr lang="en-US" sz="2000" dirty="0">
                <a:solidFill>
                  <a:srgbClr val="262626"/>
                </a:solidFill>
                <a:latin typeface="+mn-lt"/>
                <a:ea typeface="Calibri"/>
                <a:cs typeface="Calibri"/>
                <a:sym typeface="Calibri"/>
              </a:rPr>
              <a:t>Cannabis</a:t>
            </a:r>
          </a:p>
          <a:p>
            <a:pPr marL="533400" lvl="1" indent="-342900">
              <a:spcBef>
                <a:spcPts val="1000"/>
              </a:spcBef>
              <a:buClr>
                <a:srgbClr val="262626"/>
              </a:buClr>
              <a:buSzPts val="2400"/>
              <a:buFont typeface="Wingdings" panose="05000000000000000000" pitchFamily="2" charset="2"/>
              <a:buChar char="§"/>
            </a:pPr>
            <a:r>
              <a:rPr lang="en-US" sz="2000" b="1" dirty="0">
                <a:solidFill>
                  <a:srgbClr val="262626"/>
                </a:solidFill>
                <a:latin typeface="+mn-lt"/>
                <a:ea typeface="Calibri"/>
                <a:cs typeface="Calibri"/>
                <a:sym typeface="Calibri"/>
              </a:rPr>
              <a:t>Liquid</a:t>
            </a:r>
            <a:r>
              <a:rPr lang="en-US" sz="2000" dirty="0">
                <a:solidFill>
                  <a:srgbClr val="262626"/>
                </a:solidFill>
                <a:latin typeface="+mn-lt"/>
                <a:ea typeface="Calibri"/>
                <a:cs typeface="Calibri"/>
                <a:sym typeface="Calibri"/>
              </a:rPr>
              <a:t> </a:t>
            </a:r>
            <a:r>
              <a:rPr lang="en-US" sz="2000" dirty="0" smtClean="0">
                <a:solidFill>
                  <a:srgbClr val="262626"/>
                </a:solidFill>
                <a:latin typeface="+mn-lt"/>
                <a:ea typeface="Calibri"/>
                <a:cs typeface="Calibri"/>
                <a:sym typeface="Calibri"/>
              </a:rPr>
              <a:t>Cannabis</a:t>
            </a:r>
          </a:p>
          <a:p>
            <a:pPr lvl="0">
              <a:spcBef>
                <a:spcPts val="1000"/>
              </a:spcBef>
              <a:buClr>
                <a:schemeClr val="dk1"/>
              </a:buClr>
              <a:buSzPts val="2400"/>
            </a:pPr>
            <a:r>
              <a:rPr lang="en-US" sz="2000" dirty="0" smtClean="0">
                <a:solidFill>
                  <a:srgbClr val="262626"/>
                </a:solidFill>
                <a:latin typeface="+mn-lt"/>
                <a:ea typeface="Calibri"/>
                <a:cs typeface="Calibri"/>
                <a:sym typeface="Calibri"/>
              </a:rPr>
              <a:t>The </a:t>
            </a:r>
            <a:r>
              <a:rPr lang="en-US" sz="2000" dirty="0">
                <a:solidFill>
                  <a:srgbClr val="262626"/>
                </a:solidFill>
                <a:latin typeface="+mn-lt"/>
                <a:ea typeface="Calibri"/>
                <a:cs typeface="Calibri"/>
                <a:sym typeface="Calibri"/>
              </a:rPr>
              <a:t>effects will vary depending on whether dried or liquid cannabis is used. </a:t>
            </a:r>
          </a:p>
        </p:txBody>
      </p:sp>
      <p:pic>
        <p:nvPicPr>
          <p:cNvPr id="5" name="Google Shape;63;p14" descr="smoke"/>
          <p:cNvPicPr preferRelativeResize="0"/>
          <p:nvPr/>
        </p:nvPicPr>
        <p:blipFill>
          <a:blip r:embed="rId4">
            <a:alphaModFix/>
          </a:blip>
          <a:stretch>
            <a:fillRect/>
          </a:stretch>
        </p:blipFill>
        <p:spPr>
          <a:xfrm>
            <a:off x="7247612" y="1762509"/>
            <a:ext cx="1690200" cy="16902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2" name="Title 1"/>
          <p:cNvSpPr>
            <a:spLocks noGrp="1"/>
          </p:cNvSpPr>
          <p:nvPr>
            <p:ph type="title"/>
          </p:nvPr>
        </p:nvSpPr>
        <p:spPr>
          <a:xfrm>
            <a:off x="1108406" y="370950"/>
            <a:ext cx="3776100" cy="82922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Dabbing</a:t>
            </a:r>
            <a:endParaRPr lang="en-CA" b="1" dirty="0">
              <a:latin typeface="+mj-lt"/>
            </a:endParaRPr>
          </a:p>
        </p:txBody>
      </p:sp>
      <p:sp>
        <p:nvSpPr>
          <p:cNvPr id="9" name="TextBox 8"/>
          <p:cNvSpPr txBox="1"/>
          <p:nvPr/>
        </p:nvSpPr>
        <p:spPr>
          <a:xfrm>
            <a:off x="443308" y="1516698"/>
            <a:ext cx="5599658" cy="1887696"/>
          </a:xfrm>
          <a:prstGeom prst="rect">
            <a:avLst/>
          </a:prstGeom>
          <a:noFill/>
        </p:spPr>
        <p:txBody>
          <a:bodyPr wrap="square" rtlCol="0">
            <a:spAutoFit/>
          </a:bodyPr>
          <a:lstStyle/>
          <a:p>
            <a:pPr marL="343218" lvl="0" indent="-342900">
              <a:spcBef>
                <a:spcPts val="1000"/>
              </a:spcBef>
              <a:buClr>
                <a:schemeClr val="dk1"/>
              </a:buClr>
              <a:buSzPts val="2400"/>
              <a:buFont typeface="Arial" panose="020B0604020202020204" pitchFamily="34" charset="0"/>
              <a:buChar char="•"/>
            </a:pPr>
            <a:r>
              <a:rPr lang="en-US" sz="2000" dirty="0">
                <a:solidFill>
                  <a:schemeClr val="tx1"/>
                </a:solidFill>
                <a:latin typeface="+mn-lt"/>
                <a:ea typeface="Calibri"/>
                <a:cs typeface="Calibri"/>
                <a:sym typeface="Calibri"/>
              </a:rPr>
              <a:t>This refers to the practice of breathing in very hot </a:t>
            </a:r>
            <a:r>
              <a:rPr lang="en-US" sz="2000" dirty="0" err="1" smtClean="0">
                <a:solidFill>
                  <a:schemeClr val="tx1"/>
                </a:solidFill>
                <a:latin typeface="+mn-lt"/>
                <a:ea typeface="Calibri"/>
                <a:cs typeface="Calibri"/>
                <a:sym typeface="Calibri"/>
              </a:rPr>
              <a:t>vapour</a:t>
            </a:r>
            <a:r>
              <a:rPr lang="en-US" sz="2000" dirty="0" smtClean="0">
                <a:solidFill>
                  <a:schemeClr val="tx1"/>
                </a:solidFill>
                <a:latin typeface="+mn-lt"/>
                <a:ea typeface="Calibri"/>
                <a:cs typeface="Calibri"/>
                <a:sym typeface="Calibri"/>
              </a:rPr>
              <a:t> </a:t>
            </a:r>
            <a:r>
              <a:rPr lang="en-US" sz="2000" dirty="0">
                <a:solidFill>
                  <a:schemeClr val="tx1"/>
                </a:solidFill>
                <a:latin typeface="+mn-lt"/>
                <a:ea typeface="Calibri"/>
                <a:cs typeface="Calibri"/>
                <a:sym typeface="Calibri"/>
              </a:rPr>
              <a:t>from heating cannabis concentrates.</a:t>
            </a:r>
          </a:p>
          <a:p>
            <a:pPr marL="533400" lvl="1" indent="-342900">
              <a:spcBef>
                <a:spcPts val="1000"/>
              </a:spcBef>
              <a:buClr>
                <a:srgbClr val="262626"/>
              </a:buClr>
              <a:buSzPts val="2400"/>
              <a:buFont typeface="Arial" panose="020B0604020202020204" pitchFamily="34" charset="0"/>
              <a:buChar char="•"/>
            </a:pPr>
            <a:r>
              <a:rPr lang="en-US" sz="2000" dirty="0">
                <a:solidFill>
                  <a:schemeClr val="tx1"/>
                </a:solidFill>
                <a:latin typeface="+mn-lt"/>
                <a:ea typeface="Calibri"/>
                <a:cs typeface="Calibri"/>
                <a:sym typeface="Calibri"/>
              </a:rPr>
              <a:t>Examples: hash, wax, tinctures and oils</a:t>
            </a:r>
          </a:p>
          <a:p>
            <a:pPr marL="342900" lvl="0" indent="-342900">
              <a:spcBef>
                <a:spcPts val="1000"/>
              </a:spcBef>
              <a:buClr>
                <a:srgbClr val="262626"/>
              </a:buClr>
              <a:buSzPts val="2400"/>
              <a:buFont typeface="Arial" panose="020B0604020202020204" pitchFamily="34" charset="0"/>
              <a:buChar char="•"/>
            </a:pPr>
            <a:r>
              <a:rPr lang="en-US" sz="2000" dirty="0">
                <a:solidFill>
                  <a:schemeClr val="tx1"/>
                </a:solidFill>
                <a:latin typeface="+mn-lt"/>
                <a:ea typeface="Calibri"/>
                <a:cs typeface="Calibri"/>
                <a:sym typeface="Calibri"/>
              </a:rPr>
              <a:t>These contain a high concentration of </a:t>
            </a:r>
            <a:r>
              <a:rPr lang="en-US" sz="2000" dirty="0" smtClean="0">
                <a:solidFill>
                  <a:schemeClr val="tx1"/>
                </a:solidFill>
                <a:latin typeface="+mn-lt"/>
                <a:ea typeface="Calibri"/>
                <a:cs typeface="Calibri"/>
                <a:sym typeface="Calibri"/>
              </a:rPr>
              <a:t>THC.</a:t>
            </a:r>
            <a:endParaRPr lang="en-US" sz="2000" dirty="0">
              <a:solidFill>
                <a:schemeClr val="tx1"/>
              </a:solidFill>
              <a:latin typeface="+mn-lt"/>
              <a:ea typeface="Calibri"/>
              <a:cs typeface="Calibri"/>
              <a:sym typeface="Calibri"/>
            </a:endParaRPr>
          </a:p>
        </p:txBody>
      </p:sp>
      <p:sp>
        <p:nvSpPr>
          <p:cNvPr id="7" name="Oval 6"/>
          <p:cNvSpPr/>
          <p:nvPr/>
        </p:nvSpPr>
        <p:spPr>
          <a:xfrm>
            <a:off x="5792359" y="284907"/>
            <a:ext cx="2765353" cy="1089319"/>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1600" b="1" dirty="0">
                <a:solidFill>
                  <a:schemeClr val="tx1"/>
                </a:solidFill>
              </a:rPr>
              <a:t>Encouraged Method of “Dabbing</a:t>
            </a:r>
            <a:r>
              <a:rPr lang="en-CA" sz="1600" b="1" dirty="0" smtClean="0">
                <a:solidFill>
                  <a:schemeClr val="tx1"/>
                </a:solidFill>
              </a:rPr>
              <a:t>”</a:t>
            </a:r>
            <a:endParaRPr lang="en-CA" sz="1600" b="1" dirty="0">
              <a:solidFill>
                <a:schemeClr val="tx1"/>
              </a:solidFill>
            </a:endParaRPr>
          </a:p>
        </p:txBody>
      </p:sp>
      <p:sp>
        <p:nvSpPr>
          <p:cNvPr id="8" name="Down Arrow 7" descr="down arrow"/>
          <p:cNvSpPr/>
          <p:nvPr/>
        </p:nvSpPr>
        <p:spPr>
          <a:xfrm>
            <a:off x="6930446" y="1377224"/>
            <a:ext cx="489181" cy="117732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0" name="Google Shape;150;p25" descr="female in blue dabbing"/>
          <p:cNvPicPr preferRelativeResize="0"/>
          <p:nvPr/>
        </p:nvPicPr>
        <p:blipFill rotWithShape="1">
          <a:blip r:embed="rId4">
            <a:alphaModFix/>
          </a:blip>
          <a:srcRect r="38910"/>
          <a:stretch/>
        </p:blipFill>
        <p:spPr>
          <a:xfrm>
            <a:off x="6592329" y="2460546"/>
            <a:ext cx="1165412" cy="1717307"/>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2" name="Title 1"/>
          <p:cNvSpPr>
            <a:spLocks noGrp="1"/>
          </p:cNvSpPr>
          <p:nvPr>
            <p:ph type="title"/>
          </p:nvPr>
        </p:nvSpPr>
        <p:spPr>
          <a:xfrm>
            <a:off x="1657350" y="100227"/>
            <a:ext cx="5829300" cy="90087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Potential Short Term Effects</a:t>
            </a:r>
            <a:endParaRPr lang="en-CA" b="1" dirty="0">
              <a:latin typeface="+mj-lt"/>
            </a:endParaRPr>
          </a:p>
        </p:txBody>
      </p:sp>
      <p:sp>
        <p:nvSpPr>
          <p:cNvPr id="6" name="TextBox 5"/>
          <p:cNvSpPr txBox="1"/>
          <p:nvPr/>
        </p:nvSpPr>
        <p:spPr>
          <a:xfrm>
            <a:off x="1542419" y="1104241"/>
            <a:ext cx="6059161" cy="2923877"/>
          </a:xfrm>
          <a:prstGeom prst="rect">
            <a:avLst/>
          </a:prstGeom>
          <a:noFill/>
        </p:spPr>
        <p:txBody>
          <a:bodyPr wrap="square" rtlCol="0">
            <a:spAutoFit/>
          </a:bodyPr>
          <a:lstStyle/>
          <a:p>
            <a:pPr marL="457200" lvl="0" indent="-368300">
              <a:lnSpc>
                <a:spcPct val="115000"/>
              </a:lnSpc>
              <a:spcBef>
                <a:spcPts val="1000"/>
              </a:spcBef>
              <a:buSzPts val="2200"/>
              <a:buFont typeface="Calibri"/>
              <a:buChar char="●"/>
            </a:pPr>
            <a:r>
              <a:rPr lang="en-US" sz="2000" dirty="0">
                <a:solidFill>
                  <a:srgbClr val="262626"/>
                </a:solidFill>
                <a:latin typeface="+mn-lt"/>
                <a:ea typeface="Calibri"/>
                <a:cs typeface="Calibri"/>
                <a:sym typeface="Calibri"/>
              </a:rPr>
              <a:t>Loss of coordination and delayed reaction time</a:t>
            </a:r>
          </a:p>
          <a:p>
            <a:pPr marL="457200" lvl="0" indent="-368300">
              <a:lnSpc>
                <a:spcPct val="115000"/>
              </a:lnSpc>
              <a:buSzPts val="2200"/>
              <a:buFont typeface="Calibri"/>
              <a:buChar char="●"/>
            </a:pPr>
            <a:r>
              <a:rPr lang="en-US" sz="2000" dirty="0">
                <a:solidFill>
                  <a:srgbClr val="262626"/>
                </a:solidFill>
                <a:latin typeface="+mn-lt"/>
                <a:ea typeface="Calibri"/>
                <a:cs typeface="Calibri"/>
                <a:sym typeface="Calibri"/>
              </a:rPr>
              <a:t>Decreased concentration</a:t>
            </a:r>
          </a:p>
          <a:p>
            <a:pPr marL="457200" lvl="0" indent="-368300">
              <a:lnSpc>
                <a:spcPct val="115000"/>
              </a:lnSpc>
              <a:buSzPts val="2200"/>
              <a:buFont typeface="Calibri"/>
              <a:buChar char="●"/>
            </a:pPr>
            <a:r>
              <a:rPr lang="en-US" sz="2000" dirty="0">
                <a:solidFill>
                  <a:srgbClr val="262626"/>
                </a:solidFill>
                <a:latin typeface="+mn-lt"/>
                <a:ea typeface="Calibri"/>
                <a:cs typeface="Calibri"/>
                <a:sym typeface="Calibri"/>
              </a:rPr>
              <a:t>Feelings of anxiety, fear, and panic</a:t>
            </a:r>
          </a:p>
          <a:p>
            <a:pPr marL="457200" lvl="0" indent="-368300">
              <a:lnSpc>
                <a:spcPct val="115000"/>
              </a:lnSpc>
              <a:buSzPts val="2200"/>
              <a:buFont typeface="Calibri"/>
              <a:buChar char="●"/>
            </a:pPr>
            <a:r>
              <a:rPr lang="en-US" sz="2000" dirty="0">
                <a:solidFill>
                  <a:srgbClr val="262626"/>
                </a:solidFill>
                <a:latin typeface="+mn-lt"/>
                <a:ea typeface="Calibri"/>
                <a:cs typeface="Calibri"/>
                <a:sym typeface="Calibri"/>
              </a:rPr>
              <a:t>Increased hunger/appetite</a:t>
            </a:r>
          </a:p>
          <a:p>
            <a:pPr marL="457200" lvl="0" indent="-368300">
              <a:lnSpc>
                <a:spcPct val="115000"/>
              </a:lnSpc>
              <a:buSzPts val="2200"/>
              <a:buFont typeface="Calibri"/>
              <a:buChar char="●"/>
            </a:pPr>
            <a:r>
              <a:rPr lang="en-US" sz="2000" dirty="0">
                <a:solidFill>
                  <a:srgbClr val="262626"/>
                </a:solidFill>
                <a:latin typeface="+mn-lt"/>
                <a:ea typeface="Calibri"/>
                <a:cs typeface="Calibri"/>
                <a:sym typeface="Calibri"/>
              </a:rPr>
              <a:t>Increased heart rate</a:t>
            </a:r>
          </a:p>
          <a:p>
            <a:pPr marL="457200" lvl="0" indent="-368300">
              <a:lnSpc>
                <a:spcPct val="115000"/>
              </a:lnSpc>
              <a:buSzPts val="2200"/>
              <a:buFont typeface="Calibri"/>
              <a:buChar char="●"/>
            </a:pPr>
            <a:r>
              <a:rPr lang="en-US" sz="2000" dirty="0">
                <a:solidFill>
                  <a:srgbClr val="262626"/>
                </a:solidFill>
                <a:latin typeface="+mn-lt"/>
                <a:ea typeface="Calibri"/>
                <a:cs typeface="Calibri"/>
                <a:sym typeface="Calibri"/>
              </a:rPr>
              <a:t>Altered sense of time</a:t>
            </a:r>
          </a:p>
          <a:p>
            <a:pPr marL="457200" lvl="0" indent="-368300">
              <a:lnSpc>
                <a:spcPct val="115000"/>
              </a:lnSpc>
              <a:buSzPts val="2200"/>
              <a:buFont typeface="Calibri"/>
              <a:buChar char="●"/>
            </a:pPr>
            <a:r>
              <a:rPr lang="en-US" sz="2000" dirty="0">
                <a:solidFill>
                  <a:srgbClr val="262626"/>
                </a:solidFill>
                <a:latin typeface="+mn-lt"/>
                <a:ea typeface="Calibri"/>
                <a:cs typeface="Calibri"/>
                <a:sym typeface="Calibri"/>
              </a:rPr>
              <a:t>Relaxed/ increased sociability</a:t>
            </a:r>
          </a:p>
          <a:p>
            <a:pPr marL="457200" lvl="0" indent="-368300">
              <a:lnSpc>
                <a:spcPct val="115000"/>
              </a:lnSpc>
              <a:buSzPts val="2200"/>
              <a:buFont typeface="Calibri"/>
              <a:buChar char="●"/>
            </a:pPr>
            <a:r>
              <a:rPr lang="en-US" sz="2000" dirty="0">
                <a:solidFill>
                  <a:srgbClr val="262626"/>
                </a:solidFill>
                <a:latin typeface="+mn-lt"/>
                <a:ea typeface="Calibri"/>
                <a:cs typeface="Calibri"/>
                <a:sym typeface="Calibri"/>
              </a:rPr>
              <a:t>Feeling happy (euphoric)</a:t>
            </a:r>
            <a:endParaRPr lang="en-US" sz="2000" dirty="0">
              <a:latin typeface="+mn-lt"/>
              <a:ea typeface="Calibri"/>
              <a:cs typeface="Calibri"/>
              <a:sym typeface="Calibri"/>
            </a:endParaRPr>
          </a:p>
        </p:txBody>
      </p:sp>
      <p:pic>
        <p:nvPicPr>
          <p:cNvPr id="5" name="Google Shape;165;p27" descr="Person experiencing negative symptoms"/>
          <p:cNvPicPr preferRelativeResize="0"/>
          <p:nvPr/>
        </p:nvPicPr>
        <p:blipFill>
          <a:blip r:embed="rId3">
            <a:alphaModFix/>
          </a:blip>
          <a:stretch>
            <a:fillRect/>
          </a:stretch>
        </p:blipFill>
        <p:spPr>
          <a:xfrm>
            <a:off x="6218080" y="1825833"/>
            <a:ext cx="2767000" cy="2767000"/>
          </a:xfrm>
          <a:prstGeom prst="rect">
            <a:avLst/>
          </a:prstGeom>
          <a:noFill/>
          <a:ln>
            <a:noFill/>
          </a:ln>
        </p:spPr>
      </p:pic>
    </p:spTree>
    <p:extLst>
      <p:ext uri="{BB962C8B-B14F-4D97-AF65-F5344CB8AC3E}">
        <p14:creationId xmlns:p14="http://schemas.microsoft.com/office/powerpoint/2010/main" val="3742017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2" name="Title 1"/>
          <p:cNvSpPr>
            <a:spLocks noGrp="1"/>
          </p:cNvSpPr>
          <p:nvPr>
            <p:ph type="title"/>
          </p:nvPr>
        </p:nvSpPr>
        <p:spPr>
          <a:xfrm>
            <a:off x="1901771" y="403263"/>
            <a:ext cx="58293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Potential Long Term Effects</a:t>
            </a:r>
            <a:endParaRPr lang="en-CA" b="1" dirty="0">
              <a:latin typeface="+mj-lt"/>
            </a:endParaRPr>
          </a:p>
        </p:txBody>
      </p:sp>
      <p:sp>
        <p:nvSpPr>
          <p:cNvPr id="5" name="TextBox 4"/>
          <p:cNvSpPr txBox="1"/>
          <p:nvPr/>
        </p:nvSpPr>
        <p:spPr>
          <a:xfrm>
            <a:off x="552640" y="1699285"/>
            <a:ext cx="5386914" cy="1508105"/>
          </a:xfrm>
          <a:prstGeom prst="rect">
            <a:avLst/>
          </a:prstGeom>
          <a:noFill/>
        </p:spPr>
        <p:txBody>
          <a:bodyPr wrap="square" rtlCol="0">
            <a:spAutoFit/>
          </a:bodyPr>
          <a:lstStyle/>
          <a:p>
            <a:pPr marL="457200" lvl="0" indent="-393700">
              <a:lnSpc>
                <a:spcPct val="115000"/>
              </a:lnSpc>
              <a:spcBef>
                <a:spcPts val="1000"/>
              </a:spcBef>
              <a:buSzPts val="2600"/>
              <a:buFont typeface="Arial" panose="020B0604020202020204" pitchFamily="34" charset="0"/>
              <a:buChar char="•"/>
            </a:pPr>
            <a:r>
              <a:rPr lang="en-US" sz="2000" dirty="0" smtClean="0">
                <a:solidFill>
                  <a:schemeClr val="tx1"/>
                </a:solidFill>
                <a:latin typeface="+mn-lt"/>
                <a:ea typeface="Calibri"/>
                <a:cs typeface="Calibri"/>
                <a:sym typeface="Calibri"/>
              </a:rPr>
              <a:t>Cannabis smoke is harmful to the lungs and can cause breathing problems.</a:t>
            </a:r>
          </a:p>
          <a:p>
            <a:pPr marL="457200" lvl="0" indent="-393700">
              <a:lnSpc>
                <a:spcPct val="115000"/>
              </a:lnSpc>
              <a:buSzPts val="2600"/>
              <a:buFont typeface="Arial" panose="020B0604020202020204" pitchFamily="34" charset="0"/>
              <a:buChar char="•"/>
            </a:pPr>
            <a:r>
              <a:rPr lang="en-US" sz="2000" dirty="0" smtClean="0">
                <a:solidFill>
                  <a:schemeClr val="tx1"/>
                </a:solidFill>
                <a:latin typeface="+mn-lt"/>
                <a:ea typeface="Calibri"/>
                <a:cs typeface="Calibri"/>
                <a:sym typeface="Calibri"/>
              </a:rPr>
              <a:t>Cannabis use can lead to mental health problems </a:t>
            </a:r>
            <a:r>
              <a:rPr lang="en-US" sz="2000" dirty="0">
                <a:solidFill>
                  <a:schemeClr val="tx1"/>
                </a:solidFill>
                <a:latin typeface="+mn-lt"/>
                <a:ea typeface="Calibri"/>
                <a:cs typeface="Calibri"/>
                <a:sym typeface="Calibri"/>
              </a:rPr>
              <a:t>and </a:t>
            </a:r>
            <a:r>
              <a:rPr lang="en-US" sz="2000" dirty="0" smtClean="0">
                <a:solidFill>
                  <a:schemeClr val="tx1"/>
                </a:solidFill>
                <a:latin typeface="+mn-lt"/>
                <a:ea typeface="Calibri"/>
                <a:cs typeface="Calibri"/>
                <a:sym typeface="Calibri"/>
              </a:rPr>
              <a:t>addiction.</a:t>
            </a:r>
            <a:endParaRPr lang="en-US" sz="2000" dirty="0">
              <a:solidFill>
                <a:schemeClr val="tx1"/>
              </a:solidFill>
              <a:latin typeface="+mn-lt"/>
              <a:ea typeface="Calibri"/>
              <a:cs typeface="Calibri"/>
              <a:sym typeface="Calibri"/>
            </a:endParaRPr>
          </a:p>
        </p:txBody>
      </p:sp>
      <p:sp>
        <p:nvSpPr>
          <p:cNvPr id="4" name="TextBox 3"/>
          <p:cNvSpPr txBox="1"/>
          <p:nvPr/>
        </p:nvSpPr>
        <p:spPr>
          <a:xfrm>
            <a:off x="6174056" y="1891645"/>
            <a:ext cx="2512744" cy="1477328"/>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1800" dirty="0" smtClean="0"/>
              <a:t>1 in 6 people who start using cannabis as a teenager will develop an addiction (Health Canada, 2021)</a:t>
            </a:r>
            <a:endParaRPr lang="en-CA" sz="1800" dirty="0"/>
          </a:p>
        </p:txBody>
      </p:sp>
    </p:spTree>
    <p:extLst>
      <p:ext uri="{BB962C8B-B14F-4D97-AF65-F5344CB8AC3E}">
        <p14:creationId xmlns:p14="http://schemas.microsoft.com/office/powerpoint/2010/main" val="3394851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2" name="Title 1"/>
          <p:cNvSpPr>
            <a:spLocks noGrp="1"/>
          </p:cNvSpPr>
          <p:nvPr>
            <p:ph type="title"/>
          </p:nvPr>
        </p:nvSpPr>
        <p:spPr>
          <a:xfrm>
            <a:off x="1958155" y="319004"/>
            <a:ext cx="5739000" cy="92210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Addiction</a:t>
            </a:r>
            <a:endParaRPr lang="en-CA" b="1" dirty="0">
              <a:latin typeface="+mj-lt"/>
            </a:endParaRPr>
          </a:p>
        </p:txBody>
      </p:sp>
      <p:pic>
        <p:nvPicPr>
          <p:cNvPr id="186" name="Google Shape;186;p30" descr="Person stuck in a bottle of pills" title="Addiction"/>
          <p:cNvPicPr preferRelativeResize="0"/>
          <p:nvPr/>
        </p:nvPicPr>
        <p:blipFill rotWithShape="1">
          <a:blip r:embed="rId4">
            <a:alphaModFix/>
          </a:blip>
          <a:srcRect l="23097" t="11543" r="23113" b="14366"/>
          <a:stretch/>
        </p:blipFill>
        <p:spPr>
          <a:xfrm>
            <a:off x="561912" y="1652755"/>
            <a:ext cx="1421325" cy="1957800"/>
          </a:xfrm>
          <a:prstGeom prst="rect">
            <a:avLst/>
          </a:prstGeom>
          <a:noFill/>
          <a:ln>
            <a:noFill/>
          </a:ln>
        </p:spPr>
      </p:pic>
      <p:sp>
        <p:nvSpPr>
          <p:cNvPr id="5" name="TextBox 4"/>
          <p:cNvSpPr txBox="1"/>
          <p:nvPr/>
        </p:nvSpPr>
        <p:spPr>
          <a:xfrm>
            <a:off x="2406316" y="1923769"/>
            <a:ext cx="4842679" cy="707886"/>
          </a:xfrm>
          <a:prstGeom prst="rect">
            <a:avLst/>
          </a:prstGeom>
          <a:noFill/>
        </p:spPr>
        <p:txBody>
          <a:bodyPr wrap="square" rtlCol="0">
            <a:spAutoFit/>
          </a:bodyPr>
          <a:lstStyle/>
          <a:p>
            <a:pPr lvl="0" algn="ctr"/>
            <a:r>
              <a:rPr lang="en-US" sz="2000" dirty="0">
                <a:solidFill>
                  <a:schemeClr val="tx1"/>
                </a:solidFill>
                <a:latin typeface="+mn-lt"/>
                <a:ea typeface="Calibri"/>
                <a:cs typeface="Calibri"/>
                <a:sym typeface="Calibri"/>
              </a:rPr>
              <a:t>An </a:t>
            </a:r>
            <a:r>
              <a:rPr lang="en-US" sz="2000" b="1" dirty="0">
                <a:solidFill>
                  <a:schemeClr val="tx1"/>
                </a:solidFill>
                <a:latin typeface="+mn-lt"/>
                <a:ea typeface="Calibri"/>
                <a:cs typeface="Calibri"/>
                <a:sym typeface="Calibri"/>
              </a:rPr>
              <a:t>addiction</a:t>
            </a:r>
            <a:r>
              <a:rPr lang="en-US" sz="2000" dirty="0">
                <a:solidFill>
                  <a:schemeClr val="tx1"/>
                </a:solidFill>
                <a:latin typeface="+mn-lt"/>
                <a:ea typeface="Calibri"/>
                <a:cs typeface="Calibri"/>
                <a:sym typeface="Calibri"/>
              </a:rPr>
              <a:t> is an urge to do something that is hard to control or stop.</a:t>
            </a:r>
            <a:endParaRPr lang="en-US" sz="1200" dirty="0">
              <a:solidFill>
                <a:schemeClr val="tx1"/>
              </a:solidFill>
              <a:latin typeface="+mn-lt"/>
              <a:ea typeface="Gill Sans"/>
              <a:cs typeface="Gill Sans"/>
              <a:sym typeface="Gill San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2" name="Title 1"/>
          <p:cNvSpPr>
            <a:spLocks noGrp="1"/>
          </p:cNvSpPr>
          <p:nvPr>
            <p:ph type="title"/>
          </p:nvPr>
        </p:nvSpPr>
        <p:spPr>
          <a:xfrm>
            <a:off x="1965150" y="528875"/>
            <a:ext cx="5213700" cy="1011167"/>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Think, Pair, Share</a:t>
            </a:r>
            <a:endParaRPr lang="en-CA" b="1" dirty="0">
              <a:latin typeface="+mj-lt"/>
            </a:endParaRPr>
          </a:p>
        </p:txBody>
      </p:sp>
      <p:pic>
        <p:nvPicPr>
          <p:cNvPr id="7" name="Google Shape;74;p15" descr="Talking bubbles"/>
          <p:cNvPicPr preferRelativeResize="0"/>
          <p:nvPr/>
        </p:nvPicPr>
        <p:blipFill>
          <a:blip r:embed="rId3">
            <a:alphaModFix/>
          </a:blip>
          <a:stretch>
            <a:fillRect/>
          </a:stretch>
        </p:blipFill>
        <p:spPr>
          <a:xfrm>
            <a:off x="245265" y="814634"/>
            <a:ext cx="1555499" cy="1635409"/>
          </a:xfrm>
          <a:prstGeom prst="rect">
            <a:avLst/>
          </a:prstGeom>
          <a:noFill/>
          <a:ln>
            <a:noFill/>
          </a:ln>
        </p:spPr>
      </p:pic>
      <p:sp>
        <p:nvSpPr>
          <p:cNvPr id="5" name="TextBox 4"/>
          <p:cNvSpPr txBox="1"/>
          <p:nvPr/>
        </p:nvSpPr>
        <p:spPr>
          <a:xfrm>
            <a:off x="1965150" y="2096100"/>
            <a:ext cx="5213700" cy="707886"/>
          </a:xfrm>
          <a:prstGeom prst="rect">
            <a:avLst/>
          </a:prstGeom>
          <a:noFill/>
        </p:spPr>
        <p:txBody>
          <a:bodyPr wrap="square" rtlCol="0">
            <a:spAutoFit/>
          </a:bodyPr>
          <a:lstStyle/>
          <a:p>
            <a:pPr marL="228600" lvl="0" algn="ctr"/>
            <a:r>
              <a:rPr lang="en-US" sz="2000" dirty="0" smtClean="0">
                <a:solidFill>
                  <a:schemeClr val="tx1"/>
                </a:solidFill>
                <a:latin typeface="+mn-lt"/>
                <a:ea typeface="Calibri"/>
                <a:cs typeface="Calibri"/>
                <a:sym typeface="Calibri"/>
              </a:rPr>
              <a:t>What do you think is the appeal of smoking cannabis?</a:t>
            </a:r>
            <a:endParaRPr lang="en-US" sz="2000" dirty="0">
              <a:solidFill>
                <a:schemeClr val="tx1"/>
              </a:solidFill>
              <a:latin typeface="+mn-lt"/>
              <a:ea typeface="Calibri"/>
              <a:cs typeface="Calibri"/>
              <a:sym typeface="Calibri"/>
            </a:endParaRPr>
          </a:p>
        </p:txBody>
      </p:sp>
      <p:pic>
        <p:nvPicPr>
          <p:cNvPr id="6" name="Picture 5" descr="cannabis"/>
          <p:cNvPicPr>
            <a:picLocks noChangeAspect="1"/>
          </p:cNvPicPr>
          <p:nvPr/>
        </p:nvPicPr>
        <p:blipFill rotWithShape="1">
          <a:blip r:embed="rId4">
            <a:extLst>
              <a:ext uri="{28A0092B-C50C-407E-A947-70E740481C1C}">
                <a14:useLocalDpi xmlns:a14="http://schemas.microsoft.com/office/drawing/2010/main" val="0"/>
              </a:ext>
            </a:extLst>
          </a:blip>
          <a:srcRect l="7633" t="3778" r="3623" b="5667"/>
          <a:stretch/>
        </p:blipFill>
        <p:spPr>
          <a:xfrm>
            <a:off x="7178850" y="2450043"/>
            <a:ext cx="1489819" cy="1520224"/>
          </a:xfrm>
          <a:prstGeom prst="rect">
            <a:avLst/>
          </a:prstGeom>
        </p:spPr>
      </p:pic>
    </p:spTree>
    <p:extLst>
      <p:ext uri="{BB962C8B-B14F-4D97-AF65-F5344CB8AC3E}">
        <p14:creationId xmlns:p14="http://schemas.microsoft.com/office/powerpoint/2010/main" val="263123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2" name="Title 1"/>
          <p:cNvSpPr>
            <a:spLocks noGrp="1"/>
          </p:cNvSpPr>
          <p:nvPr>
            <p:ph type="title"/>
          </p:nvPr>
        </p:nvSpPr>
        <p:spPr>
          <a:xfrm>
            <a:off x="1657350" y="422634"/>
            <a:ext cx="58293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Appeal to Youth</a:t>
            </a:r>
            <a:endParaRPr lang="en-CA" b="1" dirty="0">
              <a:latin typeface="+mj-lt"/>
            </a:endParaRPr>
          </a:p>
        </p:txBody>
      </p:sp>
      <p:pic>
        <p:nvPicPr>
          <p:cNvPr id="5" name="Picture 4" descr="Teenagers at school consuming drugs and hanging out" title="Teenagers doing Dru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31" y="1665515"/>
            <a:ext cx="3058194" cy="2033699"/>
          </a:xfrm>
          <a:prstGeom prst="rect">
            <a:avLst/>
          </a:prstGeom>
        </p:spPr>
      </p:pic>
      <p:sp>
        <p:nvSpPr>
          <p:cNvPr id="6" name="TextBox 5"/>
          <p:cNvSpPr txBox="1"/>
          <p:nvPr/>
        </p:nvSpPr>
        <p:spPr>
          <a:xfrm>
            <a:off x="4005010" y="1631981"/>
            <a:ext cx="4858253" cy="2067233"/>
          </a:xfrm>
          <a:prstGeom prst="rect">
            <a:avLst/>
          </a:prstGeom>
          <a:noFill/>
        </p:spPr>
        <p:txBody>
          <a:bodyPr wrap="square" rtlCol="0">
            <a:spAutoFit/>
          </a:bodyPr>
          <a:lstStyle/>
          <a:p>
            <a:pPr lvl="0">
              <a:spcBef>
                <a:spcPts val="1000"/>
              </a:spcBef>
            </a:pPr>
            <a:r>
              <a:rPr lang="en-US" sz="2000" dirty="0">
                <a:solidFill>
                  <a:schemeClr val="tx1"/>
                </a:solidFill>
                <a:latin typeface="+mn-lt"/>
                <a:ea typeface="Calibri"/>
                <a:cs typeface="Calibri"/>
                <a:sym typeface="Calibri"/>
              </a:rPr>
              <a:t>Reasons youth try or use cannabis are often because they think:</a:t>
            </a:r>
          </a:p>
          <a:p>
            <a:pPr marL="457200" lvl="0" indent="-381000">
              <a:spcBef>
                <a:spcPts val="1000"/>
              </a:spcBef>
              <a:buClrTx/>
              <a:buSzPts val="2400"/>
              <a:buFont typeface="Calibri"/>
              <a:buChar char="●"/>
            </a:pPr>
            <a:r>
              <a:rPr lang="en-US" sz="2000" dirty="0">
                <a:solidFill>
                  <a:schemeClr val="tx1"/>
                </a:solidFill>
                <a:latin typeface="+mn-lt"/>
                <a:ea typeface="Calibri"/>
                <a:cs typeface="Calibri"/>
                <a:sym typeface="Calibri"/>
              </a:rPr>
              <a:t>It is going to be fun </a:t>
            </a:r>
          </a:p>
          <a:p>
            <a:pPr marL="457200" lvl="0" indent="-381000">
              <a:buClrTx/>
              <a:buSzPts val="2400"/>
              <a:buFont typeface="Calibri"/>
              <a:buChar char="●"/>
            </a:pPr>
            <a:r>
              <a:rPr lang="en-US" sz="2000" dirty="0">
                <a:solidFill>
                  <a:schemeClr val="tx1"/>
                </a:solidFill>
                <a:latin typeface="+mn-lt"/>
                <a:ea typeface="Calibri"/>
                <a:cs typeface="Calibri"/>
                <a:sym typeface="Calibri"/>
              </a:rPr>
              <a:t>It is something new to try</a:t>
            </a:r>
          </a:p>
          <a:p>
            <a:pPr marL="457200" lvl="0" indent="-381000">
              <a:buClrTx/>
              <a:buSzPts val="2400"/>
              <a:buFont typeface="Calibri"/>
              <a:buChar char="●"/>
            </a:pPr>
            <a:r>
              <a:rPr lang="en-US" sz="2000" dirty="0">
                <a:solidFill>
                  <a:schemeClr val="tx1"/>
                </a:solidFill>
                <a:latin typeface="+mn-lt"/>
                <a:ea typeface="Calibri"/>
                <a:cs typeface="Calibri"/>
                <a:sym typeface="Calibri"/>
              </a:rPr>
              <a:t>It might help them fit in and be cool</a:t>
            </a:r>
          </a:p>
          <a:p>
            <a:pPr marL="457200" lvl="0" indent="-381000">
              <a:buClrTx/>
              <a:buSzPts val="2400"/>
              <a:buFont typeface="Calibri"/>
              <a:buChar char="●"/>
            </a:pPr>
            <a:r>
              <a:rPr lang="en-US" sz="2000" dirty="0">
                <a:solidFill>
                  <a:schemeClr val="tx1"/>
                </a:solidFill>
                <a:latin typeface="+mn-lt"/>
                <a:ea typeface="Calibri"/>
                <a:cs typeface="Calibri"/>
                <a:sym typeface="Calibri"/>
              </a:rPr>
              <a:t>It will help with stress and anxiety</a:t>
            </a:r>
          </a:p>
        </p:txBody>
      </p:sp>
    </p:spTree>
    <p:extLst>
      <p:ext uri="{BB962C8B-B14F-4D97-AF65-F5344CB8AC3E}">
        <p14:creationId xmlns:p14="http://schemas.microsoft.com/office/powerpoint/2010/main" val="1409231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2" name="Title 1"/>
          <p:cNvSpPr>
            <a:spLocks noGrp="1"/>
          </p:cNvSpPr>
          <p:nvPr>
            <p:ph type="title"/>
          </p:nvPr>
        </p:nvSpPr>
        <p:spPr>
          <a:xfrm>
            <a:off x="609600" y="170597"/>
            <a:ext cx="7768230" cy="700941"/>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Reasons Youth Avoid Using Cannabis</a:t>
            </a:r>
            <a:endParaRPr lang="en-CA" b="1" dirty="0">
              <a:latin typeface="+mj-lt"/>
            </a:endParaRPr>
          </a:p>
        </p:txBody>
      </p:sp>
      <p:sp>
        <p:nvSpPr>
          <p:cNvPr id="6" name="TextBox 5"/>
          <p:cNvSpPr txBox="1"/>
          <p:nvPr/>
        </p:nvSpPr>
        <p:spPr>
          <a:xfrm>
            <a:off x="609600" y="1032797"/>
            <a:ext cx="7953286" cy="3016210"/>
          </a:xfrm>
          <a:prstGeom prst="rect">
            <a:avLst/>
          </a:prstGeom>
          <a:noFill/>
        </p:spPr>
        <p:txBody>
          <a:bodyPr wrap="square" rtlCol="0">
            <a:spAutoFit/>
          </a:bodyPr>
          <a:lstStyle/>
          <a:p>
            <a:pPr marL="76200">
              <a:spcBef>
                <a:spcPts val="1000"/>
              </a:spcBef>
              <a:buClr>
                <a:schemeClr val="dk1"/>
              </a:buClr>
              <a:buSzPts val="2400"/>
            </a:pPr>
            <a:r>
              <a:rPr lang="en-US" sz="2000" dirty="0">
                <a:solidFill>
                  <a:schemeClr val="tx1"/>
                </a:solidFill>
                <a:latin typeface="+mn-lt"/>
                <a:ea typeface="Calibri"/>
                <a:cs typeface="Calibri"/>
                <a:sym typeface="Calibri"/>
              </a:rPr>
              <a:t>Reasons youth do not </a:t>
            </a:r>
            <a:r>
              <a:rPr lang="en-US" sz="2000" dirty="0" smtClean="0">
                <a:solidFill>
                  <a:schemeClr val="tx1"/>
                </a:solidFill>
                <a:latin typeface="+mn-lt"/>
                <a:ea typeface="Calibri"/>
                <a:cs typeface="Calibri"/>
                <a:sym typeface="Calibri"/>
              </a:rPr>
              <a:t>use </a:t>
            </a:r>
            <a:r>
              <a:rPr lang="en-US" sz="2000" dirty="0">
                <a:solidFill>
                  <a:schemeClr val="tx1"/>
                </a:solidFill>
                <a:latin typeface="+mn-lt"/>
                <a:ea typeface="Calibri"/>
                <a:cs typeface="Calibri"/>
                <a:sym typeface="Calibri"/>
              </a:rPr>
              <a:t>cannabis </a:t>
            </a:r>
            <a:r>
              <a:rPr lang="en-US" sz="2000" dirty="0" smtClean="0">
                <a:solidFill>
                  <a:schemeClr val="tx1"/>
                </a:solidFill>
                <a:latin typeface="+mn-lt"/>
                <a:ea typeface="Calibri"/>
                <a:cs typeface="Calibri"/>
                <a:sym typeface="Calibri"/>
              </a:rPr>
              <a:t>include:</a:t>
            </a:r>
            <a:endParaRPr lang="en" sz="2000" dirty="0">
              <a:solidFill>
                <a:schemeClr val="tx1"/>
              </a:solidFill>
              <a:latin typeface="+mn-lt"/>
              <a:ea typeface="Calibri"/>
              <a:cs typeface="Calibri"/>
              <a:sym typeface="Calibri"/>
            </a:endParaRPr>
          </a:p>
          <a:p>
            <a:pPr marL="419100" lvl="0" indent="-342900">
              <a:spcBef>
                <a:spcPts val="1000"/>
              </a:spcBef>
              <a:buClr>
                <a:schemeClr val="dk1"/>
              </a:buClr>
              <a:buSzPts val="2400"/>
              <a:buFont typeface="Arial" panose="020B0604020202020204" pitchFamily="34" charset="0"/>
              <a:buChar char="•"/>
            </a:pPr>
            <a:r>
              <a:rPr lang="en" sz="2000" dirty="0">
                <a:solidFill>
                  <a:schemeClr val="tx1"/>
                </a:solidFill>
                <a:latin typeface="+mn-lt"/>
                <a:ea typeface="Calibri"/>
                <a:cs typeface="Calibri"/>
                <a:sym typeface="Calibri"/>
              </a:rPr>
              <a:t>It can negatively affect their health</a:t>
            </a:r>
          </a:p>
          <a:p>
            <a:pPr marL="419100" lvl="0" indent="-342900">
              <a:spcBef>
                <a:spcPts val="1000"/>
              </a:spcBef>
              <a:buClr>
                <a:schemeClr val="dk1"/>
              </a:buClr>
              <a:buSzPts val="2400"/>
              <a:buFont typeface="Arial" panose="020B0604020202020204" pitchFamily="34" charset="0"/>
              <a:buChar char="•"/>
            </a:pPr>
            <a:r>
              <a:rPr lang="en" sz="2000" dirty="0">
                <a:solidFill>
                  <a:schemeClr val="tx1"/>
                </a:solidFill>
                <a:latin typeface="+mn-lt"/>
                <a:ea typeface="Calibri"/>
                <a:cs typeface="Calibri"/>
                <a:sym typeface="Calibri"/>
              </a:rPr>
              <a:t>There is a fear of judgement</a:t>
            </a:r>
          </a:p>
          <a:p>
            <a:pPr marL="419100" lvl="0" indent="-342900">
              <a:spcBef>
                <a:spcPts val="1000"/>
              </a:spcBef>
              <a:buClr>
                <a:schemeClr val="dk1"/>
              </a:buClr>
              <a:buSzPts val="2400"/>
              <a:buFont typeface="Arial" panose="020B0604020202020204" pitchFamily="34" charset="0"/>
              <a:buChar char="•"/>
            </a:pPr>
            <a:r>
              <a:rPr lang="en" sz="2000" dirty="0">
                <a:solidFill>
                  <a:schemeClr val="tx1"/>
                </a:solidFill>
                <a:latin typeface="+mn-lt"/>
                <a:ea typeface="Calibri"/>
                <a:cs typeface="Calibri"/>
                <a:sym typeface="Calibri"/>
              </a:rPr>
              <a:t>It’s against the law</a:t>
            </a:r>
          </a:p>
          <a:p>
            <a:pPr marL="419100" lvl="0" indent="-342900">
              <a:spcBef>
                <a:spcPts val="1000"/>
              </a:spcBef>
              <a:buClr>
                <a:schemeClr val="dk1"/>
              </a:buClr>
              <a:buSzPts val="2400"/>
              <a:buFont typeface="Arial" panose="020B0604020202020204" pitchFamily="34" charset="0"/>
              <a:buChar char="•"/>
            </a:pPr>
            <a:r>
              <a:rPr lang="en" sz="2000" dirty="0">
                <a:solidFill>
                  <a:schemeClr val="tx1"/>
                </a:solidFill>
                <a:latin typeface="+mn-lt"/>
                <a:ea typeface="Calibri"/>
                <a:cs typeface="Calibri"/>
                <a:sym typeface="Calibri"/>
              </a:rPr>
              <a:t>They are not interested</a:t>
            </a:r>
          </a:p>
          <a:p>
            <a:pPr marL="419100" lvl="0" indent="-342900">
              <a:spcBef>
                <a:spcPts val="1000"/>
              </a:spcBef>
              <a:buClr>
                <a:schemeClr val="dk1"/>
              </a:buClr>
              <a:buSzPts val="2400"/>
              <a:buFont typeface="Arial" panose="020B0604020202020204" pitchFamily="34" charset="0"/>
              <a:buChar char="•"/>
            </a:pPr>
            <a:r>
              <a:rPr lang="en" sz="2000" dirty="0" smtClean="0">
                <a:solidFill>
                  <a:schemeClr val="tx1"/>
                </a:solidFill>
                <a:latin typeface="+mn-lt"/>
                <a:ea typeface="Calibri"/>
                <a:cs typeface="Calibri"/>
                <a:sym typeface="Calibri"/>
              </a:rPr>
              <a:t>They </a:t>
            </a:r>
            <a:r>
              <a:rPr lang="en" sz="2000" dirty="0">
                <a:solidFill>
                  <a:schemeClr val="tx1"/>
                </a:solidFill>
                <a:latin typeface="+mn-lt"/>
                <a:ea typeface="Calibri"/>
                <a:cs typeface="Calibri"/>
                <a:sym typeface="Calibri"/>
              </a:rPr>
              <a:t>could get hurt while under the influence of </a:t>
            </a:r>
            <a:r>
              <a:rPr lang="en" sz="2000" dirty="0" smtClean="0">
                <a:solidFill>
                  <a:schemeClr val="tx1"/>
                </a:solidFill>
                <a:latin typeface="+mn-lt"/>
                <a:ea typeface="Calibri"/>
                <a:cs typeface="Calibri"/>
                <a:sym typeface="Calibri"/>
              </a:rPr>
              <a:t>cannabis</a:t>
            </a:r>
          </a:p>
          <a:p>
            <a:pPr marL="419100" lvl="0" indent="-342900">
              <a:spcBef>
                <a:spcPts val="1000"/>
              </a:spcBef>
              <a:buClr>
                <a:schemeClr val="dk1"/>
              </a:buClr>
              <a:buSzPts val="2400"/>
              <a:buFont typeface="Arial" panose="020B0604020202020204" pitchFamily="34" charset="0"/>
              <a:buChar char="•"/>
            </a:pPr>
            <a:r>
              <a:rPr lang="en" sz="2000" dirty="0" smtClean="0">
                <a:solidFill>
                  <a:schemeClr val="tx1"/>
                </a:solidFill>
                <a:latin typeface="+mn-lt"/>
                <a:ea typeface="Calibri"/>
                <a:cs typeface="Calibri"/>
                <a:sym typeface="Calibri"/>
              </a:rPr>
              <a:t>It will impact their performance with school, their job, or in sports</a:t>
            </a:r>
            <a:endParaRPr lang="en" sz="2000" dirty="0">
              <a:solidFill>
                <a:schemeClr val="tx1"/>
              </a:solidFill>
              <a:latin typeface="+mn-lt"/>
              <a:ea typeface="Calibri"/>
              <a:cs typeface="Calibri"/>
              <a:sym typeface="Calibri"/>
            </a:endParaRPr>
          </a:p>
        </p:txBody>
      </p:sp>
      <p:pic>
        <p:nvPicPr>
          <p:cNvPr id="5" name="Google Shape;229;p36" descr="Red circle with line crossing through a cannabis leaf" title="Circle with line through Cannabis Leaf"/>
          <p:cNvPicPr preferRelativeResize="0"/>
          <p:nvPr/>
        </p:nvPicPr>
        <p:blipFill>
          <a:blip r:embed="rId4">
            <a:alphaModFix/>
          </a:blip>
          <a:stretch>
            <a:fillRect/>
          </a:stretch>
        </p:blipFill>
        <p:spPr>
          <a:xfrm>
            <a:off x="6007436" y="1032797"/>
            <a:ext cx="2067896" cy="2064494"/>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2" name="Title 1"/>
          <p:cNvSpPr>
            <a:spLocks noGrp="1"/>
          </p:cNvSpPr>
          <p:nvPr>
            <p:ph type="title"/>
          </p:nvPr>
        </p:nvSpPr>
        <p:spPr>
          <a:xfrm>
            <a:off x="707102" y="431597"/>
            <a:ext cx="7729798" cy="120060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Presentation Format</a:t>
            </a:r>
            <a:endParaRPr lang="en-CA" b="1" dirty="0">
              <a:solidFill>
                <a:schemeClr val="tx1"/>
              </a:solidFill>
              <a:latin typeface="+mj-lt"/>
            </a:endParaRPr>
          </a:p>
        </p:txBody>
      </p:sp>
      <p:pic>
        <p:nvPicPr>
          <p:cNvPr id="7" name="Google Shape;75;p15" descr="pink question mark"/>
          <p:cNvPicPr preferRelativeResize="0"/>
          <p:nvPr/>
        </p:nvPicPr>
        <p:blipFill>
          <a:blip r:embed="rId3">
            <a:alphaModFix/>
          </a:blip>
          <a:stretch>
            <a:fillRect/>
          </a:stretch>
        </p:blipFill>
        <p:spPr>
          <a:xfrm>
            <a:off x="775777" y="1884668"/>
            <a:ext cx="832250" cy="832250"/>
          </a:xfrm>
          <a:prstGeom prst="rect">
            <a:avLst/>
          </a:prstGeom>
          <a:noFill/>
          <a:ln>
            <a:noFill/>
          </a:ln>
        </p:spPr>
      </p:pic>
      <p:sp>
        <p:nvSpPr>
          <p:cNvPr id="8" name="TextBox 7"/>
          <p:cNvSpPr txBox="1"/>
          <p:nvPr/>
        </p:nvSpPr>
        <p:spPr>
          <a:xfrm>
            <a:off x="1887523" y="1792962"/>
            <a:ext cx="6549375"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Guiding Questions: </a:t>
            </a:r>
            <a:r>
              <a:rPr lang="en-US" sz="2000" dirty="0">
                <a:solidFill>
                  <a:schemeClr val="tx1"/>
                </a:solidFill>
                <a:latin typeface="+mn-lt"/>
                <a:ea typeface="Calibri"/>
                <a:cs typeface="Calibri"/>
                <a:sym typeface="Calibri"/>
              </a:rPr>
              <a:t>Big idea questions that students can brainstorm and share previous knowledge or new information with. </a:t>
            </a:r>
          </a:p>
        </p:txBody>
      </p:sp>
      <p:pic>
        <p:nvPicPr>
          <p:cNvPr id="11" name="Google Shape;74;p15" descr="Talking bubbles"/>
          <p:cNvPicPr preferRelativeResize="0"/>
          <p:nvPr/>
        </p:nvPicPr>
        <p:blipFill>
          <a:blip r:embed="rId4">
            <a:alphaModFix/>
          </a:blip>
          <a:stretch>
            <a:fillRect/>
          </a:stretch>
        </p:blipFill>
        <p:spPr>
          <a:xfrm>
            <a:off x="638427" y="2935201"/>
            <a:ext cx="969600" cy="969600"/>
          </a:xfrm>
          <a:prstGeom prst="rect">
            <a:avLst/>
          </a:prstGeom>
          <a:noFill/>
          <a:ln>
            <a:noFill/>
          </a:ln>
        </p:spPr>
      </p:pic>
      <p:sp>
        <p:nvSpPr>
          <p:cNvPr id="12" name="TextBox 11"/>
          <p:cNvSpPr txBox="1"/>
          <p:nvPr/>
        </p:nvSpPr>
        <p:spPr>
          <a:xfrm>
            <a:off x="1887524" y="2912169"/>
            <a:ext cx="6549375"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Think, Pair, Share: </a:t>
            </a:r>
            <a:r>
              <a:rPr lang="en-US" sz="2000" dirty="0">
                <a:solidFill>
                  <a:schemeClr val="tx1"/>
                </a:solidFill>
                <a:latin typeface="+mn-lt"/>
                <a:ea typeface="Calibri"/>
                <a:cs typeface="Calibri"/>
                <a:sym typeface="Calibri"/>
              </a:rPr>
              <a:t>Opportunity for students to work with partner or group and share ideas based on a prompt. </a:t>
            </a:r>
          </a:p>
        </p:txBody>
      </p:sp>
    </p:spTree>
    <p:extLst>
      <p:ext uri="{BB962C8B-B14F-4D97-AF65-F5344CB8AC3E}">
        <p14:creationId xmlns:p14="http://schemas.microsoft.com/office/powerpoint/2010/main" val="2276877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2" name="Title 1"/>
          <p:cNvSpPr>
            <a:spLocks noGrp="1"/>
          </p:cNvSpPr>
          <p:nvPr>
            <p:ph type="title"/>
          </p:nvPr>
        </p:nvSpPr>
        <p:spPr>
          <a:xfrm>
            <a:off x="3256547" y="620467"/>
            <a:ext cx="4829752" cy="767175"/>
          </a:xfrm>
        </p:spPr>
        <p:style>
          <a:lnRef idx="2">
            <a:schemeClr val="dk1"/>
          </a:lnRef>
          <a:fillRef idx="1">
            <a:schemeClr val="lt1"/>
          </a:fillRef>
          <a:effectRef idx="0">
            <a:schemeClr val="dk1"/>
          </a:effectRef>
          <a:fontRef idx="minor">
            <a:schemeClr val="dk1"/>
          </a:fontRef>
        </p:style>
        <p:txBody>
          <a:bodyPr>
            <a:normAutofit/>
          </a:bodyPr>
          <a:lstStyle/>
          <a:p>
            <a:r>
              <a:rPr lang="en-US" sz="2800" b="1" dirty="0" smtClean="0">
                <a:solidFill>
                  <a:srgbClr val="000000"/>
                </a:solidFill>
                <a:latin typeface="+mj-lt"/>
                <a:ea typeface="Calibri"/>
                <a:cs typeface="Calibri"/>
                <a:sym typeface="Calibri"/>
              </a:rPr>
              <a:t>Guiding Question #2</a:t>
            </a:r>
            <a:endParaRPr lang="en-CA" sz="2800" b="1" dirty="0">
              <a:latin typeface="+mj-lt"/>
            </a:endParaRPr>
          </a:p>
        </p:txBody>
      </p:sp>
      <p:pic>
        <p:nvPicPr>
          <p:cNvPr id="177" name="Google Shape;177;p29" descr="Yellow sticky note" title="Sticky Note"/>
          <p:cNvPicPr preferRelativeResize="0"/>
          <p:nvPr/>
        </p:nvPicPr>
        <p:blipFill>
          <a:blip r:embed="rId4">
            <a:alphaModFix/>
          </a:blip>
          <a:stretch>
            <a:fillRect/>
          </a:stretch>
        </p:blipFill>
        <p:spPr>
          <a:xfrm rot="-1136876">
            <a:off x="513264" y="468215"/>
            <a:ext cx="2108817" cy="2108817"/>
          </a:xfrm>
          <a:prstGeom prst="rect">
            <a:avLst/>
          </a:prstGeom>
          <a:noFill/>
          <a:ln>
            <a:noFill/>
          </a:ln>
        </p:spPr>
      </p:pic>
      <p:pic>
        <p:nvPicPr>
          <p:cNvPr id="5" name="Google Shape;75;p15" descr="pink question mark"/>
          <p:cNvPicPr preferRelativeResize="0"/>
          <p:nvPr/>
        </p:nvPicPr>
        <p:blipFill>
          <a:blip r:embed="rId5">
            <a:alphaModFix/>
          </a:blip>
          <a:stretch>
            <a:fillRect/>
          </a:stretch>
        </p:blipFill>
        <p:spPr>
          <a:xfrm>
            <a:off x="2075075" y="1630175"/>
            <a:ext cx="832250" cy="832250"/>
          </a:xfrm>
          <a:prstGeom prst="rect">
            <a:avLst/>
          </a:prstGeom>
          <a:noFill/>
          <a:ln>
            <a:noFill/>
          </a:ln>
        </p:spPr>
      </p:pic>
      <p:sp>
        <p:nvSpPr>
          <p:cNvPr id="3" name="TextBox 2"/>
          <p:cNvSpPr txBox="1"/>
          <p:nvPr/>
        </p:nvSpPr>
        <p:spPr>
          <a:xfrm>
            <a:off x="3256546" y="1744926"/>
            <a:ext cx="4829753" cy="1631216"/>
          </a:xfrm>
          <a:prstGeom prst="rect">
            <a:avLst/>
          </a:prstGeom>
          <a:noFill/>
        </p:spPr>
        <p:txBody>
          <a:bodyPr wrap="square" rtlCol="0">
            <a:spAutoFit/>
          </a:bodyPr>
          <a:lstStyle/>
          <a:p>
            <a:pPr lvl="0" algn="ctr"/>
            <a:r>
              <a:rPr lang="en-US" sz="2000" dirty="0" smtClean="0">
                <a:solidFill>
                  <a:schemeClr val="tx1"/>
                </a:solidFill>
                <a:latin typeface="+mn-lt"/>
                <a:ea typeface="Calibri"/>
                <a:cs typeface="Calibri"/>
                <a:sym typeface="Calibri"/>
              </a:rPr>
              <a:t>People </a:t>
            </a:r>
            <a:r>
              <a:rPr lang="en-US" sz="2000" dirty="0">
                <a:solidFill>
                  <a:schemeClr val="tx1"/>
                </a:solidFill>
                <a:latin typeface="+mn-lt"/>
                <a:ea typeface="Calibri"/>
                <a:cs typeface="Calibri"/>
                <a:sym typeface="Calibri"/>
              </a:rPr>
              <a:t>can be addicted to many things. </a:t>
            </a:r>
            <a:br>
              <a:rPr lang="en-US" sz="2000" dirty="0">
                <a:solidFill>
                  <a:schemeClr val="tx1"/>
                </a:solidFill>
                <a:latin typeface="+mn-lt"/>
                <a:ea typeface="Calibri"/>
                <a:cs typeface="Calibri"/>
                <a:sym typeface="Calibri"/>
              </a:rPr>
            </a:br>
            <a:r>
              <a:rPr lang="en-US" sz="2000" dirty="0">
                <a:solidFill>
                  <a:schemeClr val="tx1"/>
                </a:solidFill>
                <a:latin typeface="+mn-lt"/>
                <a:ea typeface="Calibri"/>
                <a:cs typeface="Calibri"/>
                <a:sym typeface="Calibri"/>
              </a:rPr>
              <a:t/>
            </a:r>
            <a:br>
              <a:rPr lang="en-US" sz="2000" dirty="0">
                <a:solidFill>
                  <a:schemeClr val="tx1"/>
                </a:solidFill>
                <a:latin typeface="+mn-lt"/>
                <a:ea typeface="Calibri"/>
                <a:cs typeface="Calibri"/>
                <a:sym typeface="Calibri"/>
              </a:rPr>
            </a:br>
            <a:r>
              <a:rPr lang="en-US" sz="2000" dirty="0">
                <a:solidFill>
                  <a:schemeClr val="tx1"/>
                </a:solidFill>
                <a:latin typeface="+mn-lt"/>
                <a:ea typeface="Calibri"/>
                <a:cs typeface="Calibri"/>
                <a:sym typeface="Calibri"/>
              </a:rPr>
              <a:t>Can you think of any addictions that you may have seen in the media or in society</a:t>
            </a:r>
            <a:r>
              <a:rPr lang="en-US" sz="2000" dirty="0" smtClean="0">
                <a:solidFill>
                  <a:schemeClr val="tx1"/>
                </a:solidFill>
                <a:latin typeface="+mn-lt"/>
                <a:ea typeface="Calibri"/>
                <a:cs typeface="Calibri"/>
                <a:sym typeface="Calibri"/>
              </a:rPr>
              <a:t>?</a:t>
            </a:r>
            <a:endParaRPr lang="en-US" sz="2000" dirty="0">
              <a:solidFill>
                <a:schemeClr val="tx1"/>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 name="Title 1"/>
          <p:cNvSpPr>
            <a:spLocks noGrp="1"/>
          </p:cNvSpPr>
          <p:nvPr>
            <p:ph type="title"/>
          </p:nvPr>
        </p:nvSpPr>
        <p:spPr>
          <a:xfrm>
            <a:off x="1533899" y="439317"/>
            <a:ext cx="6076200" cy="10257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US" b="1" dirty="0" smtClean="0">
                <a:solidFill>
                  <a:schemeClr val="tx1"/>
                </a:solidFill>
                <a:latin typeface="+mj-lt"/>
                <a:ea typeface="Calibri"/>
                <a:cs typeface="Calibri"/>
                <a:sym typeface="Calibri"/>
              </a:rPr>
              <a:t>Mental Health and Substance Use</a:t>
            </a:r>
            <a:endParaRPr lang="en-CA" b="1" dirty="0">
              <a:solidFill>
                <a:schemeClr val="tx1"/>
              </a:solidFill>
              <a:latin typeface="+mj-lt"/>
            </a:endParaRPr>
          </a:p>
        </p:txBody>
      </p:sp>
      <p:sp>
        <p:nvSpPr>
          <p:cNvPr id="4" name="TextBox 3"/>
          <p:cNvSpPr txBox="1"/>
          <p:nvPr/>
        </p:nvSpPr>
        <p:spPr>
          <a:xfrm>
            <a:off x="970171" y="1845886"/>
            <a:ext cx="5030579" cy="1862048"/>
          </a:xfrm>
          <a:prstGeom prst="rect">
            <a:avLst/>
          </a:prstGeom>
          <a:noFill/>
        </p:spPr>
        <p:txBody>
          <a:bodyPr wrap="square" rtlCol="0">
            <a:spAutoFit/>
          </a:bodyPr>
          <a:lstStyle/>
          <a:p>
            <a:pPr marL="457200" lvl="0" indent="-381000">
              <a:lnSpc>
                <a:spcPct val="115000"/>
              </a:lnSpc>
              <a:spcBef>
                <a:spcPts val="1000"/>
              </a:spcBef>
              <a:buSzPts val="2400"/>
              <a:buFont typeface="Calibri"/>
              <a:buChar char="●"/>
            </a:pPr>
            <a:r>
              <a:rPr lang="en-US" sz="2000" dirty="0">
                <a:solidFill>
                  <a:schemeClr val="tx1"/>
                </a:solidFill>
                <a:latin typeface="+mn-lt"/>
                <a:ea typeface="Calibri"/>
                <a:cs typeface="Calibri"/>
                <a:sym typeface="Calibri"/>
              </a:rPr>
              <a:t>There is a direct link between mental health problems and problematic substance use.</a:t>
            </a:r>
          </a:p>
          <a:p>
            <a:pPr marL="457200" lvl="0" indent="-381000">
              <a:lnSpc>
                <a:spcPct val="115000"/>
              </a:lnSpc>
              <a:buSzPts val="2400"/>
              <a:buFont typeface="Calibri"/>
              <a:buChar char="●"/>
            </a:pPr>
            <a:r>
              <a:rPr lang="en-US" sz="2000" dirty="0">
                <a:solidFill>
                  <a:schemeClr val="tx1"/>
                </a:solidFill>
                <a:latin typeface="+mn-lt"/>
                <a:ea typeface="Calibri"/>
                <a:cs typeface="Calibri"/>
                <a:sym typeface="Calibri"/>
              </a:rPr>
              <a:t>Using cannabis often can result in </a:t>
            </a:r>
            <a:r>
              <a:rPr lang="en-US" sz="2000" b="1" dirty="0">
                <a:solidFill>
                  <a:schemeClr val="tx1"/>
                </a:solidFill>
                <a:latin typeface="+mn-lt"/>
                <a:ea typeface="Calibri"/>
                <a:cs typeface="Calibri"/>
                <a:sym typeface="Calibri"/>
              </a:rPr>
              <a:t>dependence </a:t>
            </a:r>
            <a:r>
              <a:rPr lang="en-US" sz="2000" dirty="0">
                <a:solidFill>
                  <a:schemeClr val="tx1"/>
                </a:solidFill>
                <a:latin typeface="+mn-lt"/>
                <a:ea typeface="Calibri"/>
                <a:cs typeface="Calibri"/>
                <a:sym typeface="Calibri"/>
              </a:rPr>
              <a:t>or </a:t>
            </a:r>
            <a:r>
              <a:rPr lang="en-US" sz="2000" b="1" dirty="0">
                <a:solidFill>
                  <a:schemeClr val="tx1"/>
                </a:solidFill>
                <a:latin typeface="+mn-lt"/>
                <a:ea typeface="Calibri"/>
                <a:cs typeface="Calibri"/>
                <a:sym typeface="Calibri"/>
              </a:rPr>
              <a:t>addiction</a:t>
            </a:r>
            <a:r>
              <a:rPr lang="en-US" sz="2000" b="1" dirty="0" smtClean="0">
                <a:solidFill>
                  <a:schemeClr val="tx1"/>
                </a:solidFill>
                <a:latin typeface="+mn-lt"/>
                <a:ea typeface="Calibri"/>
                <a:cs typeface="Calibri"/>
                <a:sym typeface="Calibri"/>
              </a:rPr>
              <a:t>.</a:t>
            </a:r>
            <a:endParaRPr lang="en-US" sz="2000" b="1" dirty="0">
              <a:solidFill>
                <a:schemeClr val="tx1"/>
              </a:solidFill>
              <a:latin typeface="+mn-lt"/>
              <a:ea typeface="Calibri"/>
              <a:cs typeface="Calibri"/>
              <a:sym typeface="Calibri"/>
            </a:endParaRPr>
          </a:p>
        </p:txBody>
      </p:sp>
      <p:pic>
        <p:nvPicPr>
          <p:cNvPr id="6" name="Google Shape;198;p32" descr="brain with stress" title="Brain"/>
          <p:cNvPicPr preferRelativeResize="0"/>
          <p:nvPr/>
        </p:nvPicPr>
        <p:blipFill>
          <a:blip r:embed="rId3">
            <a:alphaModFix/>
          </a:blip>
          <a:stretch>
            <a:fillRect/>
          </a:stretch>
        </p:blipFill>
        <p:spPr>
          <a:xfrm>
            <a:off x="6204911" y="1609778"/>
            <a:ext cx="2252653" cy="2334264"/>
          </a:xfrm>
          <a:prstGeom prst="rect">
            <a:avLst/>
          </a:prstGeom>
          <a:noFill/>
          <a:ln>
            <a:noFill/>
          </a:ln>
        </p:spPr>
      </p:pic>
    </p:spTree>
    <p:extLst>
      <p:ext uri="{BB962C8B-B14F-4D97-AF65-F5344CB8AC3E}">
        <p14:creationId xmlns:p14="http://schemas.microsoft.com/office/powerpoint/2010/main" val="3671854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23606"/>
            <a:ext cx="8520600" cy="847994"/>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Signs of Problematic Cannabis Use</a:t>
            </a:r>
            <a:endParaRPr lang="en-CA" b="1" dirty="0">
              <a:latin typeface="+mj-lt"/>
            </a:endParaRPr>
          </a:p>
        </p:txBody>
      </p:sp>
      <p:sp>
        <p:nvSpPr>
          <p:cNvPr id="3" name="Text Placeholder 2"/>
          <p:cNvSpPr>
            <a:spLocks noGrp="1"/>
          </p:cNvSpPr>
          <p:nvPr>
            <p:ph type="body" idx="1"/>
          </p:nvPr>
        </p:nvSpPr>
        <p:spPr>
          <a:xfrm>
            <a:off x="328612" y="1495375"/>
            <a:ext cx="8520600" cy="2606605"/>
          </a:xfrm>
        </p:spPr>
        <p:txBody>
          <a:bodyPr>
            <a:noAutofit/>
          </a:bodyPr>
          <a:lstStyle/>
          <a:p>
            <a:pPr marL="114300" indent="0">
              <a:buClrTx/>
              <a:buNone/>
            </a:pPr>
            <a:r>
              <a:rPr lang="en-US" sz="2000" dirty="0" smtClean="0">
                <a:solidFill>
                  <a:schemeClr val="tx1"/>
                </a:solidFill>
                <a:ea typeface="Calibri"/>
                <a:cs typeface="Calibri"/>
                <a:sym typeface="Calibri"/>
              </a:rPr>
              <a:t>The following are signs to be aware of if you think a friend, family member or peer may be addicted to cannabis:</a:t>
            </a:r>
          </a:p>
          <a:p>
            <a:pPr>
              <a:buClrTx/>
            </a:pPr>
            <a:r>
              <a:rPr lang="en-US" sz="2000" dirty="0" smtClean="0">
                <a:solidFill>
                  <a:schemeClr val="tx1"/>
                </a:solidFill>
                <a:ea typeface="Calibri"/>
                <a:cs typeface="Calibri"/>
                <a:sym typeface="Calibri"/>
              </a:rPr>
              <a:t>Failing </a:t>
            </a:r>
            <a:r>
              <a:rPr lang="en-US" sz="2000" dirty="0">
                <a:solidFill>
                  <a:schemeClr val="tx1"/>
                </a:solidFill>
                <a:ea typeface="Calibri"/>
                <a:cs typeface="Calibri"/>
                <a:sym typeface="Calibri"/>
              </a:rPr>
              <a:t>to </a:t>
            </a:r>
            <a:r>
              <a:rPr lang="en-US" sz="2000" dirty="0" smtClean="0">
                <a:solidFill>
                  <a:schemeClr val="tx1"/>
                </a:solidFill>
                <a:ea typeface="Calibri"/>
                <a:cs typeface="Calibri"/>
                <a:sym typeface="Calibri"/>
              </a:rPr>
              <a:t>show up and fulfill responsibilities at:</a:t>
            </a:r>
          </a:p>
          <a:p>
            <a:pPr lvl="1">
              <a:buClrTx/>
            </a:pPr>
            <a:r>
              <a:rPr lang="en-US" sz="2000" dirty="0">
                <a:solidFill>
                  <a:schemeClr val="tx1"/>
                </a:solidFill>
                <a:ea typeface="Calibri"/>
                <a:cs typeface="Calibri"/>
                <a:sym typeface="Calibri"/>
              </a:rPr>
              <a:t>W</a:t>
            </a:r>
            <a:r>
              <a:rPr lang="en-US" sz="2000" dirty="0" smtClean="0">
                <a:solidFill>
                  <a:schemeClr val="tx1"/>
                </a:solidFill>
                <a:ea typeface="Calibri"/>
                <a:cs typeface="Calibri"/>
                <a:sym typeface="Calibri"/>
              </a:rPr>
              <a:t>ork </a:t>
            </a:r>
          </a:p>
          <a:p>
            <a:pPr lvl="1">
              <a:buClrTx/>
            </a:pPr>
            <a:r>
              <a:rPr lang="en-US" sz="2000" dirty="0">
                <a:solidFill>
                  <a:schemeClr val="tx1"/>
                </a:solidFill>
                <a:ea typeface="Calibri"/>
                <a:cs typeface="Calibri"/>
                <a:sym typeface="Calibri"/>
              </a:rPr>
              <a:t>H</a:t>
            </a:r>
            <a:r>
              <a:rPr lang="en-US" sz="2000" dirty="0" smtClean="0">
                <a:solidFill>
                  <a:schemeClr val="tx1"/>
                </a:solidFill>
                <a:ea typeface="Calibri"/>
                <a:cs typeface="Calibri"/>
                <a:sym typeface="Calibri"/>
              </a:rPr>
              <a:t>ome </a:t>
            </a:r>
          </a:p>
          <a:p>
            <a:pPr lvl="1">
              <a:buClrTx/>
            </a:pPr>
            <a:r>
              <a:rPr lang="en-US" sz="2000" dirty="0">
                <a:solidFill>
                  <a:schemeClr val="tx1"/>
                </a:solidFill>
                <a:ea typeface="Calibri"/>
                <a:cs typeface="Calibri"/>
                <a:sym typeface="Calibri"/>
              </a:rPr>
              <a:t>S</a:t>
            </a:r>
            <a:r>
              <a:rPr lang="en-US" sz="2000" dirty="0" smtClean="0">
                <a:solidFill>
                  <a:schemeClr val="tx1"/>
                </a:solidFill>
                <a:ea typeface="Calibri"/>
                <a:cs typeface="Calibri"/>
                <a:sym typeface="Calibri"/>
              </a:rPr>
              <a:t>chool</a:t>
            </a:r>
          </a:p>
          <a:p>
            <a:pPr>
              <a:buClrTx/>
            </a:pPr>
            <a:r>
              <a:rPr lang="en-US" sz="2000" dirty="0" smtClean="0">
                <a:solidFill>
                  <a:schemeClr val="tx1"/>
                </a:solidFill>
                <a:ea typeface="Calibri"/>
                <a:cs typeface="Calibri"/>
                <a:sym typeface="Calibri"/>
              </a:rPr>
              <a:t>Giving up important social, personal or recreational activities.</a:t>
            </a:r>
            <a:endParaRPr lang="en-US" sz="2000" dirty="0">
              <a:solidFill>
                <a:schemeClr val="tx1"/>
              </a:solidFill>
              <a:ea typeface="Calibri"/>
              <a:cs typeface="Calibri"/>
              <a:sym typeface="Calibri"/>
            </a:endParaRPr>
          </a:p>
        </p:txBody>
      </p:sp>
    </p:spTree>
    <p:extLst>
      <p:ext uri="{BB962C8B-B14F-4D97-AF65-F5344CB8AC3E}">
        <p14:creationId xmlns:p14="http://schemas.microsoft.com/office/powerpoint/2010/main" val="3857282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 name="Title 1"/>
          <p:cNvSpPr>
            <a:spLocks noGrp="1"/>
          </p:cNvSpPr>
          <p:nvPr>
            <p:ph type="title"/>
          </p:nvPr>
        </p:nvSpPr>
        <p:spPr>
          <a:xfrm>
            <a:off x="1709655" y="264537"/>
            <a:ext cx="58293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US" b="1" dirty="0" smtClean="0">
                <a:solidFill>
                  <a:schemeClr val="tx1"/>
                </a:solidFill>
                <a:latin typeface="+mj-lt"/>
                <a:ea typeface="Calibri"/>
                <a:cs typeface="Calibri"/>
                <a:sym typeface="Calibri"/>
              </a:rPr>
              <a:t>Mental Health Risks</a:t>
            </a:r>
            <a:endParaRPr lang="en-CA" b="1" dirty="0">
              <a:solidFill>
                <a:schemeClr val="tx1"/>
              </a:solidFill>
              <a:latin typeface="+mj-lt"/>
            </a:endParaRPr>
          </a:p>
        </p:txBody>
      </p:sp>
      <p:sp>
        <p:nvSpPr>
          <p:cNvPr id="5" name="TextBox 4"/>
          <p:cNvSpPr txBox="1"/>
          <p:nvPr/>
        </p:nvSpPr>
        <p:spPr>
          <a:xfrm>
            <a:off x="529840" y="1499773"/>
            <a:ext cx="5819236" cy="2344231"/>
          </a:xfrm>
          <a:prstGeom prst="rect">
            <a:avLst/>
          </a:prstGeom>
          <a:noFill/>
        </p:spPr>
        <p:txBody>
          <a:bodyPr wrap="square" rtlCol="0">
            <a:spAutoFit/>
          </a:bodyPr>
          <a:lstStyle/>
          <a:p>
            <a:pPr marL="76200" lvl="0">
              <a:lnSpc>
                <a:spcPct val="115000"/>
              </a:lnSpc>
              <a:spcBef>
                <a:spcPts val="1000"/>
              </a:spcBef>
              <a:buClr>
                <a:srgbClr val="262626"/>
              </a:buClr>
              <a:buSzPts val="2400"/>
            </a:pPr>
            <a:r>
              <a:rPr lang="en-US" sz="2000" dirty="0" smtClean="0">
                <a:solidFill>
                  <a:schemeClr val="tx1"/>
                </a:solidFill>
                <a:latin typeface="+mn-lt"/>
                <a:ea typeface="Calibri"/>
                <a:cs typeface="Calibri"/>
                <a:sym typeface="Calibri"/>
              </a:rPr>
              <a:t>Those who use cannabis often might experience:</a:t>
            </a:r>
          </a:p>
          <a:p>
            <a:pPr marL="457200" lvl="0" indent="-381000">
              <a:lnSpc>
                <a:spcPct val="115000"/>
              </a:lnSpc>
              <a:spcBef>
                <a:spcPts val="1000"/>
              </a:spcBef>
              <a:buClr>
                <a:srgbClr val="262626"/>
              </a:buClr>
              <a:buSzPts val="2400"/>
              <a:buFont typeface="Calibri"/>
              <a:buChar char="●"/>
            </a:pPr>
            <a:r>
              <a:rPr lang="en-US" sz="2000" dirty="0" smtClean="0">
                <a:solidFill>
                  <a:schemeClr val="tx1"/>
                </a:solidFill>
                <a:latin typeface="+mn-lt"/>
                <a:ea typeface="Calibri"/>
                <a:cs typeface="Calibri"/>
                <a:sym typeface="Calibri"/>
              </a:rPr>
              <a:t>Mild </a:t>
            </a:r>
            <a:r>
              <a:rPr lang="en-US" sz="2000" dirty="0">
                <a:solidFill>
                  <a:schemeClr val="tx1"/>
                </a:solidFill>
                <a:latin typeface="+mn-lt"/>
                <a:ea typeface="Calibri"/>
                <a:cs typeface="Calibri"/>
                <a:sym typeface="Calibri"/>
              </a:rPr>
              <a:t>or temporary symptoms of anxiety</a:t>
            </a:r>
          </a:p>
          <a:p>
            <a:pPr marL="457200" lvl="0" indent="-381000">
              <a:lnSpc>
                <a:spcPct val="115000"/>
              </a:lnSpc>
              <a:buClr>
                <a:srgbClr val="262626"/>
              </a:buClr>
              <a:buSzPts val="2400"/>
              <a:buFont typeface="Calibri"/>
              <a:buChar char="●"/>
            </a:pPr>
            <a:r>
              <a:rPr lang="en-US" sz="2000" dirty="0">
                <a:solidFill>
                  <a:schemeClr val="tx1"/>
                </a:solidFill>
                <a:latin typeface="+mn-lt"/>
                <a:ea typeface="Calibri"/>
                <a:cs typeface="Calibri"/>
                <a:sym typeface="Calibri"/>
              </a:rPr>
              <a:t>Paranoia and delusional beliefs</a:t>
            </a:r>
          </a:p>
          <a:p>
            <a:pPr marL="457200" lvl="0" indent="-381000">
              <a:lnSpc>
                <a:spcPct val="115000"/>
              </a:lnSpc>
              <a:buClr>
                <a:srgbClr val="262626"/>
              </a:buClr>
              <a:buSzPts val="2400"/>
              <a:buFont typeface="Calibri"/>
              <a:buChar char="●"/>
            </a:pPr>
            <a:r>
              <a:rPr lang="en-US" sz="2000" dirty="0">
                <a:solidFill>
                  <a:schemeClr val="tx1"/>
                </a:solidFill>
                <a:latin typeface="+mn-lt"/>
                <a:ea typeface="Calibri"/>
                <a:cs typeface="Calibri"/>
                <a:sym typeface="Calibri"/>
              </a:rPr>
              <a:t>Higher risk of suicide, depression, and anxiety</a:t>
            </a:r>
          </a:p>
          <a:p>
            <a:pPr marL="457200" lvl="0" indent="-381000">
              <a:lnSpc>
                <a:spcPct val="115000"/>
              </a:lnSpc>
              <a:buClr>
                <a:srgbClr val="262626"/>
              </a:buClr>
              <a:buSzPts val="2400"/>
              <a:buFont typeface="Calibri"/>
              <a:buChar char="●"/>
            </a:pPr>
            <a:r>
              <a:rPr lang="en-US" sz="2000" dirty="0">
                <a:solidFill>
                  <a:schemeClr val="tx1"/>
                </a:solidFill>
                <a:latin typeface="+mn-lt"/>
                <a:ea typeface="Calibri"/>
                <a:cs typeface="Calibri"/>
                <a:sym typeface="Calibri"/>
              </a:rPr>
              <a:t>Potential permanent brain damage</a:t>
            </a:r>
          </a:p>
          <a:p>
            <a:pPr marL="457200" lvl="0" indent="-381000">
              <a:lnSpc>
                <a:spcPct val="115000"/>
              </a:lnSpc>
              <a:buClr>
                <a:srgbClr val="262626"/>
              </a:buClr>
              <a:buSzPts val="2400"/>
              <a:buFont typeface="Calibri"/>
              <a:buChar char="●"/>
            </a:pPr>
            <a:r>
              <a:rPr lang="en-US" sz="2000" dirty="0">
                <a:solidFill>
                  <a:schemeClr val="tx1"/>
                </a:solidFill>
                <a:latin typeface="+mn-lt"/>
                <a:ea typeface="Calibri"/>
                <a:cs typeface="Calibri"/>
                <a:sym typeface="Calibri"/>
              </a:rPr>
              <a:t>Cannabis-induced psychosis</a:t>
            </a:r>
          </a:p>
        </p:txBody>
      </p:sp>
      <p:sp>
        <p:nvSpPr>
          <p:cNvPr id="6" name="TextBox 5"/>
          <p:cNvSpPr txBox="1"/>
          <p:nvPr/>
        </p:nvSpPr>
        <p:spPr>
          <a:xfrm>
            <a:off x="6742631" y="1640838"/>
            <a:ext cx="2017406" cy="2062103"/>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1600" dirty="0" smtClean="0"/>
              <a:t>People who use cannabis before the age of 16, have a higher chance of developing schizophrenia or psychosis (Ministry of Health, 2021)</a:t>
            </a:r>
            <a:endParaRPr lang="en-CA" sz="1600" dirty="0"/>
          </a:p>
        </p:txBody>
      </p:sp>
    </p:spTree>
    <p:extLst>
      <p:ext uri="{BB962C8B-B14F-4D97-AF65-F5344CB8AC3E}">
        <p14:creationId xmlns:p14="http://schemas.microsoft.com/office/powerpoint/2010/main" val="1754268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2" name="Title 1"/>
          <p:cNvSpPr>
            <a:spLocks noGrp="1"/>
          </p:cNvSpPr>
          <p:nvPr>
            <p:ph type="title"/>
          </p:nvPr>
        </p:nvSpPr>
        <p:spPr>
          <a:xfrm>
            <a:off x="1882238" y="96982"/>
            <a:ext cx="5391001" cy="1073078"/>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Why Does This Matter?</a:t>
            </a:r>
            <a:endParaRPr lang="en-CA" b="1" dirty="0">
              <a:latin typeface="+mj-lt"/>
            </a:endParaRPr>
          </a:p>
        </p:txBody>
      </p:sp>
      <p:sp>
        <p:nvSpPr>
          <p:cNvPr id="6" name="TextBox 5"/>
          <p:cNvSpPr txBox="1"/>
          <p:nvPr/>
        </p:nvSpPr>
        <p:spPr>
          <a:xfrm>
            <a:off x="499521" y="1258292"/>
            <a:ext cx="7738100" cy="2708434"/>
          </a:xfrm>
          <a:prstGeom prst="rect">
            <a:avLst/>
          </a:prstGeom>
          <a:noFill/>
        </p:spPr>
        <p:txBody>
          <a:bodyPr wrap="square" rtlCol="0">
            <a:spAutoFit/>
          </a:bodyPr>
          <a:lstStyle/>
          <a:p>
            <a:pPr marL="228600" lvl="0" indent="-165100">
              <a:spcBef>
                <a:spcPts val="600"/>
              </a:spcBef>
              <a:buClr>
                <a:schemeClr val="dk1"/>
              </a:buClr>
              <a:buSzPts val="2200"/>
              <a:buFont typeface="Calibri"/>
              <a:buChar char="•"/>
            </a:pPr>
            <a:r>
              <a:rPr lang="en-US" sz="2000" dirty="0">
                <a:solidFill>
                  <a:schemeClr val="tx1"/>
                </a:solidFill>
                <a:latin typeface="+mn-lt"/>
                <a:ea typeface="Calibri"/>
                <a:cs typeface="Calibri"/>
                <a:sym typeface="Calibri"/>
              </a:rPr>
              <a:t>Cannabis can be harmful to mental and physical </a:t>
            </a:r>
            <a:r>
              <a:rPr lang="en-US" sz="2000" dirty="0" smtClean="0">
                <a:solidFill>
                  <a:schemeClr val="tx1"/>
                </a:solidFill>
                <a:latin typeface="+mn-lt"/>
                <a:ea typeface="Calibri"/>
                <a:cs typeface="Calibri"/>
                <a:sym typeface="Calibri"/>
              </a:rPr>
              <a:t>health.</a:t>
            </a:r>
            <a:endParaRPr lang="en-US" sz="2000" dirty="0">
              <a:solidFill>
                <a:schemeClr val="tx1"/>
              </a:solidFill>
              <a:latin typeface="+mn-lt"/>
              <a:ea typeface="Calibri"/>
              <a:cs typeface="Calibri"/>
              <a:sym typeface="Calibri"/>
            </a:endParaRPr>
          </a:p>
          <a:p>
            <a:pPr marL="228600" lvl="0" indent="-165100">
              <a:spcBef>
                <a:spcPts val="600"/>
              </a:spcBef>
              <a:buClr>
                <a:srgbClr val="262626"/>
              </a:buClr>
              <a:buSzPts val="2200"/>
              <a:buFont typeface="Calibri"/>
              <a:buChar char="•"/>
            </a:pPr>
            <a:r>
              <a:rPr lang="en-US" sz="2000" dirty="0">
                <a:solidFill>
                  <a:schemeClr val="tx1"/>
                </a:solidFill>
                <a:latin typeface="+mn-lt"/>
                <a:ea typeface="Calibri"/>
                <a:cs typeface="Calibri"/>
                <a:sym typeface="Calibri"/>
              </a:rPr>
              <a:t>The risks of cannabis-related harms are increased when </a:t>
            </a:r>
            <a:r>
              <a:rPr lang="en-US" sz="2000" dirty="0" smtClean="0">
                <a:solidFill>
                  <a:schemeClr val="tx1"/>
                </a:solidFill>
                <a:latin typeface="+mn-lt"/>
                <a:ea typeface="Calibri"/>
                <a:cs typeface="Calibri"/>
                <a:sym typeface="Calibri"/>
              </a:rPr>
              <a:t>used:</a:t>
            </a:r>
            <a:endParaRPr lang="en-US" sz="2000" dirty="0">
              <a:solidFill>
                <a:schemeClr val="tx1"/>
              </a:solidFill>
              <a:latin typeface="+mn-lt"/>
              <a:ea typeface="Calibri"/>
              <a:cs typeface="Calibri"/>
              <a:sym typeface="Calibri"/>
            </a:endParaRPr>
          </a:p>
          <a:p>
            <a:pPr marL="774700" lvl="2" indent="-342900">
              <a:spcBef>
                <a:spcPts val="600"/>
              </a:spcBef>
              <a:buClr>
                <a:srgbClr val="262626"/>
              </a:buClr>
              <a:buSzPts val="2200"/>
              <a:buFont typeface="Wingdings" panose="05000000000000000000" pitchFamily="2" charset="2"/>
              <a:buChar char="q"/>
            </a:pPr>
            <a:r>
              <a:rPr lang="en-US" sz="2000" dirty="0">
                <a:solidFill>
                  <a:schemeClr val="tx1"/>
                </a:solidFill>
                <a:latin typeface="+mn-lt"/>
                <a:ea typeface="Calibri"/>
                <a:cs typeface="Calibri"/>
                <a:sym typeface="Calibri"/>
              </a:rPr>
              <a:t>Frequently</a:t>
            </a:r>
          </a:p>
          <a:p>
            <a:pPr marL="774700" lvl="2" indent="-342900">
              <a:spcBef>
                <a:spcPts val="600"/>
              </a:spcBef>
              <a:buClr>
                <a:srgbClr val="262626"/>
              </a:buClr>
              <a:buSzPts val="2200"/>
              <a:buFont typeface="Wingdings" panose="05000000000000000000" pitchFamily="2" charset="2"/>
              <a:buChar char="q"/>
            </a:pPr>
            <a:r>
              <a:rPr lang="en-US" sz="2000" dirty="0">
                <a:solidFill>
                  <a:schemeClr val="tx1"/>
                </a:solidFill>
                <a:latin typeface="+mn-lt"/>
                <a:ea typeface="Calibri"/>
                <a:cs typeface="Calibri"/>
                <a:sym typeface="Calibri"/>
              </a:rPr>
              <a:t>At a young age</a:t>
            </a:r>
          </a:p>
          <a:p>
            <a:pPr marL="774700" lvl="2" indent="-342900">
              <a:spcBef>
                <a:spcPts val="600"/>
              </a:spcBef>
              <a:buClr>
                <a:srgbClr val="262626"/>
              </a:buClr>
              <a:buSzPts val="2200"/>
              <a:buFont typeface="Wingdings" panose="05000000000000000000" pitchFamily="2" charset="2"/>
              <a:buChar char="q"/>
            </a:pPr>
            <a:r>
              <a:rPr lang="en-US" sz="2000" dirty="0">
                <a:solidFill>
                  <a:schemeClr val="tx1"/>
                </a:solidFill>
                <a:latin typeface="+mn-lt"/>
                <a:ea typeface="Calibri"/>
                <a:cs typeface="Calibri"/>
                <a:sym typeface="Calibri"/>
              </a:rPr>
              <a:t>In large amounts</a:t>
            </a:r>
          </a:p>
          <a:p>
            <a:pPr marL="774700" lvl="2" indent="-342900">
              <a:spcBef>
                <a:spcPts val="600"/>
              </a:spcBef>
              <a:buClr>
                <a:srgbClr val="262626"/>
              </a:buClr>
              <a:buSzPts val="2200"/>
              <a:buFont typeface="Wingdings" panose="05000000000000000000" pitchFamily="2" charset="2"/>
              <a:buChar char="q"/>
            </a:pPr>
            <a:r>
              <a:rPr lang="en-US" sz="2000" dirty="0">
                <a:solidFill>
                  <a:schemeClr val="tx1"/>
                </a:solidFill>
                <a:latin typeface="+mn-lt"/>
                <a:ea typeface="Calibri"/>
                <a:cs typeface="Calibri"/>
                <a:sym typeface="Calibri"/>
              </a:rPr>
              <a:t>In combination with other drugs</a:t>
            </a:r>
          </a:p>
          <a:p>
            <a:pPr marL="228600" indent="-165100">
              <a:spcBef>
                <a:spcPts val="600"/>
              </a:spcBef>
              <a:buClr>
                <a:srgbClr val="262626"/>
              </a:buClr>
              <a:buSzPts val="2200"/>
              <a:buFont typeface="Calibri"/>
              <a:buChar char="•"/>
            </a:pPr>
            <a:r>
              <a:rPr lang="en-US" sz="2000" dirty="0">
                <a:solidFill>
                  <a:schemeClr val="tx1"/>
                </a:solidFill>
                <a:latin typeface="+mn-lt"/>
                <a:ea typeface="Calibri"/>
                <a:cs typeface="Calibri"/>
                <a:sym typeface="Calibri"/>
              </a:rPr>
              <a:t>Products with high amounts of THC can also increase </a:t>
            </a:r>
            <a:r>
              <a:rPr lang="en-US" sz="2000" dirty="0" smtClean="0">
                <a:solidFill>
                  <a:schemeClr val="tx1"/>
                </a:solidFill>
                <a:latin typeface="+mn-lt"/>
                <a:ea typeface="Calibri"/>
                <a:cs typeface="Calibri"/>
                <a:sym typeface="Calibri"/>
              </a:rPr>
              <a:t>risks.</a:t>
            </a:r>
            <a:endParaRPr lang="en-US" sz="2000" dirty="0">
              <a:solidFill>
                <a:schemeClr val="tx1"/>
              </a:solidFill>
              <a:latin typeface="+mn-lt"/>
              <a:ea typeface="Calibri"/>
              <a:cs typeface="Calibri"/>
              <a:sym typeface="Calibri"/>
            </a:endParaRPr>
          </a:p>
        </p:txBody>
      </p:sp>
      <p:pic>
        <p:nvPicPr>
          <p:cNvPr id="5" name="Google Shape;192;p31" descr="warning sign"/>
          <p:cNvPicPr preferRelativeResize="0"/>
          <p:nvPr/>
        </p:nvPicPr>
        <p:blipFill>
          <a:blip r:embed="rId3">
            <a:alphaModFix/>
          </a:blip>
          <a:stretch>
            <a:fillRect/>
          </a:stretch>
        </p:blipFill>
        <p:spPr>
          <a:xfrm>
            <a:off x="6818931" y="2032963"/>
            <a:ext cx="1576109" cy="1542186"/>
          </a:xfrm>
          <a:prstGeom prst="rect">
            <a:avLst/>
          </a:prstGeom>
          <a:noFill/>
          <a:ln>
            <a:noFill/>
          </a:ln>
        </p:spPr>
      </p:pic>
    </p:spTree>
    <p:extLst>
      <p:ext uri="{BB962C8B-B14F-4D97-AF65-F5344CB8AC3E}">
        <p14:creationId xmlns:p14="http://schemas.microsoft.com/office/powerpoint/2010/main" val="156918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 name="Title 1"/>
          <p:cNvSpPr>
            <a:spLocks noGrp="1"/>
          </p:cNvSpPr>
          <p:nvPr>
            <p:ph type="title"/>
          </p:nvPr>
        </p:nvSpPr>
        <p:spPr>
          <a:xfrm>
            <a:off x="451498" y="320633"/>
            <a:ext cx="7363223" cy="969600"/>
          </a:xfrm>
        </p:spPr>
        <p:style>
          <a:lnRef idx="2">
            <a:schemeClr val="dk1"/>
          </a:lnRef>
          <a:fillRef idx="1">
            <a:schemeClr val="lt1"/>
          </a:fillRef>
          <a:effectRef idx="0">
            <a:schemeClr val="dk1"/>
          </a:effectRef>
          <a:fontRef idx="minor">
            <a:schemeClr val="dk1"/>
          </a:fontRef>
        </p:style>
        <p:txBody>
          <a:bodyPr anchor="ctr">
            <a:noAutofit/>
          </a:bodyPr>
          <a:lstStyle/>
          <a:p>
            <a:r>
              <a:rPr lang="en-CA" b="1" dirty="0" smtClean="0">
                <a:latin typeface="+mj-lt"/>
              </a:rPr>
              <a:t>Video:</a:t>
            </a:r>
            <a:r>
              <a:rPr lang="en-US" u="sng" dirty="0">
                <a:solidFill>
                  <a:schemeClr val="accent5"/>
                </a:solidFill>
                <a:latin typeface="+mj-lt"/>
                <a:ea typeface="Calibri"/>
                <a:cs typeface="Calibri"/>
                <a:sym typeface="Calibri"/>
                <a:hlinkClick r:id="rId4">
                  <a:extLst>
                    <a:ext uri="{A12FA001-AC4F-418D-AE19-62706E023703}">
                      <ahyp:hlinkClr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Talking About Weed…And Your Brain</a:t>
            </a:r>
            <a:r>
              <a:rPr lang="en-US" dirty="0">
                <a:solidFill>
                  <a:srgbClr val="262626"/>
                </a:solidFill>
                <a:latin typeface="+mj-lt"/>
                <a:ea typeface="Calibri"/>
                <a:cs typeface="Calibri"/>
                <a:sym typeface="Calibri"/>
              </a:rPr>
              <a:t> </a:t>
            </a:r>
            <a:endParaRPr lang="en-CA" b="1" dirty="0">
              <a:latin typeface="+mj-lt"/>
            </a:endParaRPr>
          </a:p>
        </p:txBody>
      </p:sp>
      <p:pic>
        <p:nvPicPr>
          <p:cNvPr id="6" name="Google Shape;85;p16" descr="video icon"/>
          <p:cNvPicPr preferRelativeResize="0"/>
          <p:nvPr/>
        </p:nvPicPr>
        <p:blipFill>
          <a:blip r:embed="rId5">
            <a:alphaModFix/>
          </a:blip>
          <a:stretch>
            <a:fillRect/>
          </a:stretch>
        </p:blipFill>
        <p:spPr>
          <a:xfrm>
            <a:off x="7740548" y="320633"/>
            <a:ext cx="969622" cy="969600"/>
          </a:xfrm>
          <a:prstGeom prst="rect">
            <a:avLst/>
          </a:prstGeom>
          <a:noFill/>
          <a:ln>
            <a:noFill/>
          </a:ln>
        </p:spPr>
      </p:pic>
      <p:sp>
        <p:nvSpPr>
          <p:cNvPr id="7" name="TextBox 6"/>
          <p:cNvSpPr txBox="1"/>
          <p:nvPr/>
        </p:nvSpPr>
        <p:spPr>
          <a:xfrm>
            <a:off x="451498" y="1478573"/>
            <a:ext cx="4240818" cy="2472472"/>
          </a:xfrm>
          <a:prstGeom prst="rect">
            <a:avLst/>
          </a:prstGeom>
          <a:noFill/>
        </p:spPr>
        <p:txBody>
          <a:bodyPr wrap="square" rtlCol="0">
            <a:spAutoFit/>
          </a:bodyPr>
          <a:lstStyle/>
          <a:p>
            <a:pPr marL="76200" lvl="0">
              <a:lnSpc>
                <a:spcPct val="115000"/>
              </a:lnSpc>
              <a:spcBef>
                <a:spcPts val="1000"/>
              </a:spcBef>
              <a:buClr>
                <a:schemeClr val="dk1"/>
              </a:buClr>
              <a:buSzPts val="2400"/>
            </a:pPr>
            <a:r>
              <a:rPr lang="en-US" sz="2000" dirty="0" smtClean="0">
                <a:solidFill>
                  <a:schemeClr val="dk1"/>
                </a:solidFill>
                <a:latin typeface="+mn-lt"/>
                <a:ea typeface="Calibri"/>
                <a:cs typeface="Calibri"/>
                <a:sym typeface="Calibri"/>
              </a:rPr>
              <a:t>While watching the video, listen and try to answer the following question:</a:t>
            </a:r>
          </a:p>
          <a:p>
            <a:pPr marL="457200" lvl="0" indent="-381000">
              <a:lnSpc>
                <a:spcPct val="115000"/>
              </a:lnSpc>
              <a:spcBef>
                <a:spcPts val="1000"/>
              </a:spcBef>
              <a:buClr>
                <a:schemeClr val="dk1"/>
              </a:buClr>
              <a:buSzPts val="2400"/>
              <a:buFont typeface="Calibri"/>
              <a:buChar char="●"/>
            </a:pPr>
            <a:r>
              <a:rPr lang="en-US" sz="2000" dirty="0" smtClean="0">
                <a:solidFill>
                  <a:schemeClr val="dk1"/>
                </a:solidFill>
                <a:latin typeface="+mn-lt"/>
                <a:ea typeface="Calibri"/>
                <a:cs typeface="Calibri"/>
                <a:sym typeface="Calibri"/>
              </a:rPr>
              <a:t>Why is using cannabis at a young age harmful?</a:t>
            </a:r>
          </a:p>
          <a:p>
            <a:pPr marL="457200" lvl="0" indent="-381000">
              <a:lnSpc>
                <a:spcPct val="115000"/>
              </a:lnSpc>
              <a:spcBef>
                <a:spcPts val="1000"/>
              </a:spcBef>
              <a:buClr>
                <a:schemeClr val="dk1"/>
              </a:buClr>
              <a:buSzPts val="2400"/>
              <a:buFont typeface="Calibri"/>
              <a:buChar char="●"/>
            </a:pPr>
            <a:r>
              <a:rPr lang="en-US" sz="2000" dirty="0" smtClean="0">
                <a:solidFill>
                  <a:schemeClr val="dk1"/>
                </a:solidFill>
                <a:latin typeface="+mn-lt"/>
                <a:cs typeface="Calibri"/>
                <a:sym typeface="Calibri"/>
              </a:rPr>
              <a:t>What does it do to our brains?</a:t>
            </a:r>
            <a:endParaRPr lang="en-US" sz="1800" dirty="0">
              <a:latin typeface="+mn-lt"/>
            </a:endParaRPr>
          </a:p>
        </p:txBody>
      </p:sp>
      <p:pic>
        <p:nvPicPr>
          <p:cNvPr id="4" name="AxYyxYJM434" descr="video on talking about weed and your brain"/>
          <p:cNvPicPr>
            <a:picLocks noRot="1" noChangeAspect="1"/>
          </p:cNvPicPr>
          <p:nvPr>
            <a:videoFile r:link="rId1"/>
          </p:nvPr>
        </p:nvPicPr>
        <p:blipFill>
          <a:blip r:embed="rId6"/>
          <a:stretch>
            <a:fillRect/>
          </a:stretch>
        </p:blipFill>
        <p:spPr>
          <a:xfrm>
            <a:off x="4692316" y="1541214"/>
            <a:ext cx="4172781" cy="2347189"/>
          </a:xfrm>
          <a:prstGeom prst="rect">
            <a:avLst/>
          </a:prstGeom>
        </p:spPr>
      </p:pic>
    </p:spTree>
    <p:extLst>
      <p:ext uri="{BB962C8B-B14F-4D97-AF65-F5344CB8AC3E}">
        <p14:creationId xmlns:p14="http://schemas.microsoft.com/office/powerpoint/2010/main" val="12069531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 name="Title 1"/>
          <p:cNvSpPr>
            <a:spLocks noGrp="1"/>
          </p:cNvSpPr>
          <p:nvPr>
            <p:ph type="title"/>
          </p:nvPr>
        </p:nvSpPr>
        <p:spPr>
          <a:xfrm>
            <a:off x="2014350" y="598200"/>
            <a:ext cx="5115300" cy="8715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Guiding Question #3</a:t>
            </a:r>
            <a:endParaRPr lang="en-CA" b="1" dirty="0">
              <a:latin typeface="+mj-lt"/>
            </a:endParaRPr>
          </a:p>
        </p:txBody>
      </p:sp>
      <p:pic>
        <p:nvPicPr>
          <p:cNvPr id="5" name="Google Shape;75;p15" descr="pink question mark"/>
          <p:cNvPicPr preferRelativeResize="0"/>
          <p:nvPr/>
        </p:nvPicPr>
        <p:blipFill>
          <a:blip r:embed="rId3">
            <a:alphaModFix/>
          </a:blip>
          <a:stretch>
            <a:fillRect/>
          </a:stretch>
        </p:blipFill>
        <p:spPr>
          <a:xfrm>
            <a:off x="634341" y="1845429"/>
            <a:ext cx="1243650" cy="1243650"/>
          </a:xfrm>
          <a:prstGeom prst="rect">
            <a:avLst/>
          </a:prstGeom>
          <a:noFill/>
          <a:ln>
            <a:noFill/>
          </a:ln>
        </p:spPr>
      </p:pic>
      <p:sp>
        <p:nvSpPr>
          <p:cNvPr id="6" name="TextBox 5"/>
          <p:cNvSpPr txBox="1"/>
          <p:nvPr/>
        </p:nvSpPr>
        <p:spPr>
          <a:xfrm>
            <a:off x="2014350" y="1959423"/>
            <a:ext cx="5115300" cy="1015663"/>
          </a:xfrm>
          <a:prstGeom prst="rect">
            <a:avLst/>
          </a:prstGeom>
          <a:noFill/>
        </p:spPr>
        <p:txBody>
          <a:bodyPr wrap="square" rtlCol="0">
            <a:spAutoFit/>
          </a:bodyPr>
          <a:lstStyle/>
          <a:p>
            <a:pPr lvl="0" algn="ctr"/>
            <a:r>
              <a:rPr lang="en-US" sz="2000" dirty="0">
                <a:solidFill>
                  <a:schemeClr val="tx1"/>
                </a:solidFill>
                <a:latin typeface="+mn-lt"/>
                <a:ea typeface="Calibri"/>
                <a:cs typeface="Calibri"/>
                <a:sym typeface="Calibri"/>
              </a:rPr>
              <a:t>What types of situations, </a:t>
            </a:r>
            <a:r>
              <a:rPr lang="en-US" sz="2000" dirty="0" smtClean="0">
                <a:solidFill>
                  <a:schemeClr val="tx1"/>
                </a:solidFill>
                <a:latin typeface="+mn-lt"/>
                <a:ea typeface="Calibri"/>
                <a:cs typeface="Calibri"/>
                <a:sym typeface="Calibri"/>
              </a:rPr>
              <a:t>after using cannabis</a:t>
            </a:r>
            <a:r>
              <a:rPr lang="en-US" sz="2000" dirty="0">
                <a:solidFill>
                  <a:schemeClr val="tx1"/>
                </a:solidFill>
                <a:latin typeface="+mn-lt"/>
                <a:ea typeface="Calibri"/>
                <a:cs typeface="Calibri"/>
                <a:sym typeface="Calibri"/>
              </a:rPr>
              <a:t>, do you think are dangerous and would lead to injury or death?</a:t>
            </a:r>
          </a:p>
        </p:txBody>
      </p:sp>
    </p:spTree>
    <p:extLst>
      <p:ext uri="{BB962C8B-B14F-4D97-AF65-F5344CB8AC3E}">
        <p14:creationId xmlns:p14="http://schemas.microsoft.com/office/powerpoint/2010/main" val="1485384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
        <p:nvSpPr>
          <p:cNvPr id="3" name="Title 2"/>
          <p:cNvSpPr>
            <a:spLocks noGrp="1"/>
          </p:cNvSpPr>
          <p:nvPr>
            <p:ph type="title"/>
          </p:nvPr>
        </p:nvSpPr>
        <p:spPr>
          <a:xfrm>
            <a:off x="1653979" y="404418"/>
            <a:ext cx="5836041" cy="8622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Assessing Potential Situations</a:t>
            </a:r>
            <a:endParaRPr lang="en-CA" b="1" dirty="0">
              <a:latin typeface="+mj-lt"/>
            </a:endParaRPr>
          </a:p>
        </p:txBody>
      </p:sp>
      <p:sp>
        <p:nvSpPr>
          <p:cNvPr id="5" name="TextBox 4"/>
          <p:cNvSpPr txBox="1"/>
          <p:nvPr/>
        </p:nvSpPr>
        <p:spPr>
          <a:xfrm>
            <a:off x="505327" y="1367329"/>
            <a:ext cx="7402804" cy="2569934"/>
          </a:xfrm>
          <a:prstGeom prst="rect">
            <a:avLst/>
          </a:prstGeom>
          <a:noFill/>
        </p:spPr>
        <p:txBody>
          <a:bodyPr wrap="square" rtlCol="0">
            <a:spAutoFit/>
          </a:bodyPr>
          <a:lstStyle/>
          <a:p>
            <a:pPr marL="457200" lvl="0" indent="-381000">
              <a:lnSpc>
                <a:spcPct val="115000"/>
              </a:lnSpc>
              <a:spcBef>
                <a:spcPts val="1000"/>
              </a:spcBef>
              <a:buClrTx/>
              <a:buSzPts val="2400"/>
              <a:buFont typeface="Calibri"/>
              <a:buChar char="●"/>
            </a:pPr>
            <a:r>
              <a:rPr lang="en-US" sz="2000" dirty="0" smtClean="0">
                <a:solidFill>
                  <a:schemeClr val="tx1"/>
                </a:solidFill>
                <a:latin typeface="+mn-lt"/>
                <a:ea typeface="Calibri"/>
                <a:cs typeface="Calibri"/>
                <a:sym typeface="Calibri"/>
              </a:rPr>
              <a:t>Using </a:t>
            </a:r>
            <a:r>
              <a:rPr lang="en-US" sz="2000" dirty="0">
                <a:solidFill>
                  <a:schemeClr val="tx1"/>
                </a:solidFill>
                <a:latin typeface="+mn-lt"/>
                <a:ea typeface="Calibri"/>
                <a:cs typeface="Calibri"/>
                <a:sym typeface="Calibri"/>
              </a:rPr>
              <a:t>c</a:t>
            </a:r>
            <a:r>
              <a:rPr lang="en-US" sz="2000" dirty="0" smtClean="0">
                <a:solidFill>
                  <a:schemeClr val="tx1"/>
                </a:solidFill>
                <a:latin typeface="+mn-lt"/>
                <a:ea typeface="Calibri"/>
                <a:cs typeface="Calibri"/>
                <a:sym typeface="Calibri"/>
              </a:rPr>
              <a:t>annabis </a:t>
            </a:r>
            <a:r>
              <a:rPr lang="en-US" sz="2000" dirty="0">
                <a:solidFill>
                  <a:schemeClr val="tx1"/>
                </a:solidFill>
                <a:latin typeface="+mn-lt"/>
                <a:ea typeface="Calibri"/>
                <a:cs typeface="Calibri"/>
                <a:sym typeface="Calibri"/>
              </a:rPr>
              <a:t>can increase the risk of accidents that lead to injury or death during some activities.</a:t>
            </a:r>
          </a:p>
          <a:p>
            <a:pPr marL="914400" lvl="1" indent="-381000">
              <a:lnSpc>
                <a:spcPct val="115000"/>
              </a:lnSpc>
              <a:buClr>
                <a:srgbClr val="262626"/>
              </a:buClr>
              <a:buSzPts val="2400"/>
              <a:buFont typeface="Calibri"/>
              <a:buChar char="○"/>
            </a:pPr>
            <a:r>
              <a:rPr lang="en-US" sz="2000" b="1" dirty="0">
                <a:solidFill>
                  <a:schemeClr val="tx1"/>
                </a:solidFill>
                <a:latin typeface="+mn-lt"/>
                <a:ea typeface="Calibri"/>
                <a:cs typeface="Calibri"/>
                <a:sym typeface="Calibri"/>
              </a:rPr>
              <a:t>Examples</a:t>
            </a:r>
            <a:r>
              <a:rPr lang="en-US" sz="2000" dirty="0">
                <a:solidFill>
                  <a:schemeClr val="tx1"/>
                </a:solidFill>
                <a:latin typeface="+mn-lt"/>
                <a:ea typeface="Calibri"/>
                <a:cs typeface="Calibri"/>
                <a:sym typeface="Calibri"/>
              </a:rPr>
              <a:t>:</a:t>
            </a:r>
          </a:p>
          <a:p>
            <a:pPr marL="1371600" lvl="2" indent="-381000">
              <a:lnSpc>
                <a:spcPct val="115000"/>
              </a:lnSpc>
              <a:buSzPts val="2400"/>
              <a:buFont typeface="Calibri"/>
              <a:buChar char="■"/>
            </a:pPr>
            <a:r>
              <a:rPr lang="en-US" sz="2000" dirty="0">
                <a:solidFill>
                  <a:schemeClr val="tx1"/>
                </a:solidFill>
                <a:latin typeface="+mn-lt"/>
                <a:ea typeface="Calibri"/>
                <a:cs typeface="Calibri"/>
                <a:sym typeface="Calibri"/>
              </a:rPr>
              <a:t>Driving</a:t>
            </a:r>
          </a:p>
          <a:p>
            <a:pPr marL="1371600" lvl="2" indent="-381000">
              <a:lnSpc>
                <a:spcPct val="115000"/>
              </a:lnSpc>
              <a:buSzPts val="2400"/>
              <a:buFont typeface="Calibri"/>
              <a:buChar char="■"/>
            </a:pPr>
            <a:r>
              <a:rPr lang="en-US" sz="2000" dirty="0">
                <a:solidFill>
                  <a:schemeClr val="tx1"/>
                </a:solidFill>
                <a:latin typeface="+mn-lt"/>
                <a:ea typeface="Calibri"/>
                <a:cs typeface="Calibri"/>
                <a:sym typeface="Calibri"/>
              </a:rPr>
              <a:t>Skiing</a:t>
            </a:r>
          </a:p>
          <a:p>
            <a:pPr marL="1371600" lvl="2" indent="-381000">
              <a:lnSpc>
                <a:spcPct val="115000"/>
              </a:lnSpc>
              <a:buSzPts val="2400"/>
              <a:buFont typeface="Calibri"/>
              <a:buChar char="■"/>
            </a:pPr>
            <a:r>
              <a:rPr lang="en-US" sz="2000" dirty="0">
                <a:solidFill>
                  <a:schemeClr val="tx1"/>
                </a:solidFill>
                <a:latin typeface="+mn-lt"/>
                <a:ea typeface="Calibri"/>
                <a:cs typeface="Calibri"/>
                <a:sym typeface="Calibri"/>
              </a:rPr>
              <a:t>Biking</a:t>
            </a:r>
          </a:p>
          <a:p>
            <a:pPr marL="1371600" lvl="2" indent="-381000">
              <a:lnSpc>
                <a:spcPct val="115000"/>
              </a:lnSpc>
              <a:buSzPts val="2400"/>
              <a:buFont typeface="Calibri"/>
              <a:buChar char="■"/>
            </a:pPr>
            <a:r>
              <a:rPr lang="en-US" sz="2000" dirty="0">
                <a:solidFill>
                  <a:schemeClr val="tx1"/>
                </a:solidFill>
                <a:latin typeface="+mn-lt"/>
                <a:ea typeface="Calibri"/>
                <a:cs typeface="Calibri"/>
                <a:sym typeface="Calibri"/>
              </a:rPr>
              <a:t>Swimming</a:t>
            </a:r>
          </a:p>
        </p:txBody>
      </p:sp>
      <p:pic>
        <p:nvPicPr>
          <p:cNvPr id="2" name="Picture 1" descr="Person with a cannabis joint smoking and driving" title="Smoking and Driv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2875" y="2048136"/>
            <a:ext cx="2832275" cy="1889127"/>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5"/>
        <p:cNvGrpSpPr/>
        <p:nvPr/>
      </p:nvGrpSpPr>
      <p:grpSpPr>
        <a:xfrm>
          <a:off x="0" y="0"/>
          <a:ext cx="0" cy="0"/>
          <a:chOff x="0" y="0"/>
          <a:chExt cx="0" cy="0"/>
        </a:xfrm>
      </p:grpSpPr>
      <p:sp>
        <p:nvSpPr>
          <p:cNvPr id="3" name="Title 2"/>
          <p:cNvSpPr>
            <a:spLocks noGrp="1"/>
          </p:cNvSpPr>
          <p:nvPr>
            <p:ph type="title"/>
          </p:nvPr>
        </p:nvSpPr>
        <p:spPr>
          <a:xfrm>
            <a:off x="692943" y="301744"/>
            <a:ext cx="7672486" cy="862199"/>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Knowing the Signs of Cannabis Impairment</a:t>
            </a:r>
            <a:endParaRPr lang="en-CA" b="1" dirty="0">
              <a:latin typeface="+mj-lt"/>
            </a:endParaRPr>
          </a:p>
        </p:txBody>
      </p:sp>
      <p:pic>
        <p:nvPicPr>
          <p:cNvPr id="5" name="Google Shape;276;p40" descr="red triangle with black exclamation mark in the middle" title="red caution sign"/>
          <p:cNvPicPr preferRelativeResize="0"/>
          <p:nvPr/>
        </p:nvPicPr>
        <p:blipFill>
          <a:blip r:embed="rId4">
            <a:alphaModFix/>
          </a:blip>
          <a:stretch>
            <a:fillRect/>
          </a:stretch>
        </p:blipFill>
        <p:spPr>
          <a:xfrm>
            <a:off x="6342405" y="1470253"/>
            <a:ext cx="1930058" cy="1933598"/>
          </a:xfrm>
          <a:prstGeom prst="rect">
            <a:avLst/>
          </a:prstGeom>
          <a:noFill/>
          <a:ln>
            <a:noFill/>
          </a:ln>
        </p:spPr>
      </p:pic>
      <p:sp>
        <p:nvSpPr>
          <p:cNvPr id="6" name="TextBox 5"/>
          <p:cNvSpPr txBox="1"/>
          <p:nvPr/>
        </p:nvSpPr>
        <p:spPr>
          <a:xfrm>
            <a:off x="692943" y="1470253"/>
            <a:ext cx="6422232" cy="2344231"/>
          </a:xfrm>
          <a:prstGeom prst="rect">
            <a:avLst/>
          </a:prstGeom>
          <a:noFill/>
        </p:spPr>
        <p:txBody>
          <a:bodyPr wrap="square" rtlCol="0">
            <a:spAutoFit/>
          </a:bodyPr>
          <a:lstStyle/>
          <a:p>
            <a:pPr lvl="0">
              <a:lnSpc>
                <a:spcPct val="115000"/>
              </a:lnSpc>
              <a:spcBef>
                <a:spcPts val="1000"/>
              </a:spcBef>
              <a:buClr>
                <a:schemeClr val="dk1"/>
              </a:buClr>
              <a:buSzPts val="1100"/>
            </a:pPr>
            <a:r>
              <a:rPr lang="en-US" sz="2000" dirty="0">
                <a:solidFill>
                  <a:schemeClr val="dk1"/>
                </a:solidFill>
                <a:latin typeface="+mn-lt"/>
                <a:ea typeface="Calibri"/>
                <a:cs typeface="Calibri"/>
                <a:sym typeface="Calibri"/>
              </a:rPr>
              <a:t>Physical effects </a:t>
            </a:r>
            <a:r>
              <a:rPr lang="en-US" sz="2000" dirty="0" smtClean="0">
                <a:solidFill>
                  <a:schemeClr val="dk1"/>
                </a:solidFill>
                <a:latin typeface="+mn-lt"/>
                <a:ea typeface="Calibri"/>
                <a:cs typeface="Calibri"/>
                <a:sym typeface="Calibri"/>
              </a:rPr>
              <a:t>when </a:t>
            </a:r>
            <a:r>
              <a:rPr lang="en-US" sz="2000" dirty="0">
                <a:solidFill>
                  <a:schemeClr val="dk1"/>
                </a:solidFill>
                <a:latin typeface="+mn-lt"/>
                <a:ea typeface="Calibri"/>
                <a:cs typeface="Calibri"/>
                <a:sym typeface="Calibri"/>
              </a:rPr>
              <a:t>someone </a:t>
            </a:r>
            <a:r>
              <a:rPr lang="en-US" sz="2000" dirty="0" smtClean="0">
                <a:solidFill>
                  <a:schemeClr val="dk1"/>
                </a:solidFill>
                <a:latin typeface="+mn-lt"/>
                <a:ea typeface="Calibri"/>
                <a:cs typeface="Calibri"/>
                <a:sym typeface="Calibri"/>
              </a:rPr>
              <a:t>uses </a:t>
            </a:r>
            <a:r>
              <a:rPr lang="en-US" sz="2000" dirty="0">
                <a:solidFill>
                  <a:schemeClr val="dk1"/>
                </a:solidFill>
                <a:latin typeface="+mn-lt"/>
                <a:ea typeface="Calibri"/>
                <a:cs typeface="Calibri"/>
                <a:sym typeface="Calibri"/>
              </a:rPr>
              <a:t>cannabis:</a:t>
            </a:r>
          </a:p>
          <a:p>
            <a:pPr marL="457200" lvl="0" indent="-381000">
              <a:lnSpc>
                <a:spcPct val="115000"/>
              </a:lnSpc>
              <a:spcBef>
                <a:spcPts val="1000"/>
              </a:spcBef>
              <a:buClr>
                <a:schemeClr val="dk1"/>
              </a:buClr>
              <a:buSzPts val="2400"/>
              <a:buFont typeface="Calibri"/>
              <a:buChar char="●"/>
            </a:pPr>
            <a:r>
              <a:rPr lang="en-US" sz="2000" dirty="0">
                <a:solidFill>
                  <a:schemeClr val="dk1"/>
                </a:solidFill>
                <a:latin typeface="+mn-lt"/>
                <a:ea typeface="Calibri"/>
                <a:cs typeface="Calibri"/>
                <a:sym typeface="Calibri"/>
              </a:rPr>
              <a:t>Red eyes</a:t>
            </a:r>
          </a:p>
          <a:p>
            <a:pPr marL="457200" lvl="0" indent="-381000">
              <a:lnSpc>
                <a:spcPct val="115000"/>
              </a:lnSpc>
              <a:buClr>
                <a:schemeClr val="dk1"/>
              </a:buClr>
              <a:buSzPts val="2400"/>
              <a:buFont typeface="Calibri"/>
              <a:buChar char="●"/>
            </a:pPr>
            <a:r>
              <a:rPr lang="en-US" sz="2000" dirty="0">
                <a:solidFill>
                  <a:schemeClr val="dk1"/>
                </a:solidFill>
                <a:latin typeface="+mn-lt"/>
                <a:ea typeface="Calibri"/>
                <a:cs typeface="Calibri"/>
                <a:sym typeface="Calibri"/>
              </a:rPr>
              <a:t>Dry mouth and throat</a:t>
            </a:r>
          </a:p>
          <a:p>
            <a:pPr marL="457200" lvl="0" indent="-381000">
              <a:lnSpc>
                <a:spcPct val="115000"/>
              </a:lnSpc>
              <a:buClr>
                <a:schemeClr val="dk1"/>
              </a:buClr>
              <a:buSzPts val="2400"/>
              <a:buFont typeface="Calibri"/>
              <a:buChar char="●"/>
            </a:pPr>
            <a:r>
              <a:rPr lang="en-US" sz="2000" dirty="0">
                <a:solidFill>
                  <a:schemeClr val="dk1"/>
                </a:solidFill>
                <a:latin typeface="+mn-lt"/>
                <a:ea typeface="Calibri"/>
                <a:cs typeface="Calibri"/>
                <a:sym typeface="Calibri"/>
              </a:rPr>
              <a:t>Drowsiness or restlessness</a:t>
            </a:r>
          </a:p>
          <a:p>
            <a:pPr marL="457200" lvl="0" indent="-381000">
              <a:lnSpc>
                <a:spcPct val="115000"/>
              </a:lnSpc>
              <a:buClr>
                <a:schemeClr val="dk1"/>
              </a:buClr>
              <a:buSzPts val="2400"/>
              <a:buFont typeface="Calibri"/>
              <a:buChar char="●"/>
            </a:pPr>
            <a:r>
              <a:rPr lang="en-US" sz="2000" dirty="0">
                <a:solidFill>
                  <a:schemeClr val="dk1"/>
                </a:solidFill>
                <a:latin typeface="+mn-lt"/>
                <a:ea typeface="Calibri"/>
                <a:cs typeface="Calibri"/>
                <a:sym typeface="Calibri"/>
              </a:rPr>
              <a:t>Increase in appetite and heart rate</a:t>
            </a:r>
          </a:p>
          <a:p>
            <a:pPr marL="457200" lvl="0" indent="-381000">
              <a:lnSpc>
                <a:spcPct val="115000"/>
              </a:lnSpc>
              <a:buClr>
                <a:schemeClr val="dk1"/>
              </a:buClr>
              <a:buSzPts val="2400"/>
              <a:buFont typeface="Calibri"/>
              <a:buChar char="●"/>
            </a:pPr>
            <a:r>
              <a:rPr lang="en-US" sz="2000" dirty="0">
                <a:solidFill>
                  <a:schemeClr val="dk1"/>
                </a:solidFill>
                <a:latin typeface="+mn-lt"/>
                <a:ea typeface="Calibri"/>
                <a:cs typeface="Calibri"/>
                <a:sym typeface="Calibri"/>
              </a:rPr>
              <a:t>Decrease in blood pressure, balance and stability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2"/>
        <p:cNvGrpSpPr/>
        <p:nvPr/>
      </p:nvGrpSpPr>
      <p:grpSpPr>
        <a:xfrm>
          <a:off x="0" y="0"/>
          <a:ext cx="0" cy="0"/>
          <a:chOff x="0" y="0"/>
          <a:chExt cx="0" cy="0"/>
        </a:xfrm>
      </p:grpSpPr>
      <p:sp>
        <p:nvSpPr>
          <p:cNvPr id="2" name="Title 1"/>
          <p:cNvSpPr>
            <a:spLocks noGrp="1"/>
          </p:cNvSpPr>
          <p:nvPr>
            <p:ph type="title"/>
          </p:nvPr>
        </p:nvSpPr>
        <p:spPr>
          <a:xfrm>
            <a:off x="311700" y="262182"/>
            <a:ext cx="8520600" cy="5727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Don’t drive high. </a:t>
            </a:r>
            <a:endParaRPr lang="en-CA" b="1" dirty="0">
              <a:latin typeface="+mj-lt"/>
            </a:endParaRPr>
          </a:p>
        </p:txBody>
      </p:sp>
      <p:pic>
        <p:nvPicPr>
          <p:cNvPr id="253" name="Google Shape;253;p40" descr="Your life can change in an instant. Don't drive high. " title="Don't Drive High Campaign"/>
          <p:cNvPicPr preferRelativeResize="0"/>
          <p:nvPr/>
        </p:nvPicPr>
        <p:blipFill>
          <a:blip r:embed="rId4">
            <a:alphaModFix/>
          </a:blip>
          <a:stretch>
            <a:fillRect/>
          </a:stretch>
        </p:blipFill>
        <p:spPr>
          <a:xfrm>
            <a:off x="152400" y="1081331"/>
            <a:ext cx="8839200" cy="278945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4" name="Title 3"/>
          <p:cNvSpPr>
            <a:spLocks noGrp="1"/>
          </p:cNvSpPr>
          <p:nvPr>
            <p:ph type="title"/>
          </p:nvPr>
        </p:nvSpPr>
        <p:spPr>
          <a:xfrm>
            <a:off x="311700" y="445024"/>
            <a:ext cx="8520600" cy="110447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Presentation Format</a:t>
            </a:r>
            <a:endParaRPr lang="en-CA" b="1" dirty="0">
              <a:solidFill>
                <a:schemeClr val="tx1"/>
              </a:solidFill>
              <a:latin typeface="+mj-lt"/>
            </a:endParaRPr>
          </a:p>
        </p:txBody>
      </p:sp>
      <p:pic>
        <p:nvPicPr>
          <p:cNvPr id="7" name="Google Shape;85;p16" descr="video icon"/>
          <p:cNvPicPr preferRelativeResize="0"/>
          <p:nvPr/>
        </p:nvPicPr>
        <p:blipFill>
          <a:blip r:embed="rId3">
            <a:alphaModFix/>
          </a:blip>
          <a:stretch>
            <a:fillRect/>
          </a:stretch>
        </p:blipFill>
        <p:spPr>
          <a:xfrm>
            <a:off x="701991" y="1831021"/>
            <a:ext cx="969622" cy="969600"/>
          </a:xfrm>
          <a:prstGeom prst="rect">
            <a:avLst/>
          </a:prstGeom>
          <a:noFill/>
          <a:ln>
            <a:noFill/>
          </a:ln>
        </p:spPr>
      </p:pic>
      <p:sp>
        <p:nvSpPr>
          <p:cNvPr id="8" name="TextBox 7"/>
          <p:cNvSpPr txBox="1"/>
          <p:nvPr/>
        </p:nvSpPr>
        <p:spPr>
          <a:xfrm>
            <a:off x="1994338" y="1872372"/>
            <a:ext cx="6442562"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Videos: </a:t>
            </a:r>
            <a:r>
              <a:rPr lang="en-US" sz="2000" dirty="0">
                <a:solidFill>
                  <a:schemeClr val="tx1"/>
                </a:solidFill>
                <a:latin typeface="+mn-lt"/>
                <a:ea typeface="Calibri"/>
                <a:cs typeface="Calibri"/>
                <a:sym typeface="Calibri"/>
              </a:rPr>
              <a:t>Students will watch a short video clip that connects with topic. Discussion can follow before or after videos</a:t>
            </a:r>
            <a:r>
              <a:rPr lang="en-US" sz="2000" dirty="0" smtClean="0">
                <a:solidFill>
                  <a:schemeClr val="tx1"/>
                </a:solidFill>
                <a:latin typeface="+mn-lt"/>
                <a:ea typeface="Calibri"/>
                <a:cs typeface="Calibri"/>
                <a:sym typeface="Calibri"/>
              </a:rPr>
              <a:t>.</a:t>
            </a:r>
            <a:endParaRPr lang="en-US" sz="2000" dirty="0">
              <a:solidFill>
                <a:schemeClr val="tx1"/>
              </a:solidFill>
              <a:latin typeface="+mn-lt"/>
              <a:ea typeface="Calibri"/>
              <a:cs typeface="Calibri"/>
              <a:sym typeface="Calibri"/>
            </a:endParaRPr>
          </a:p>
        </p:txBody>
      </p:sp>
      <p:pic>
        <p:nvPicPr>
          <p:cNvPr id="9" name="Google Shape;86;p16" descr="checklist"/>
          <p:cNvPicPr preferRelativeResize="0"/>
          <p:nvPr/>
        </p:nvPicPr>
        <p:blipFill>
          <a:blip r:embed="rId4">
            <a:alphaModFix/>
          </a:blip>
          <a:stretch>
            <a:fillRect/>
          </a:stretch>
        </p:blipFill>
        <p:spPr>
          <a:xfrm>
            <a:off x="766165" y="3082144"/>
            <a:ext cx="841275" cy="841275"/>
          </a:xfrm>
          <a:prstGeom prst="rect">
            <a:avLst/>
          </a:prstGeom>
          <a:noFill/>
          <a:ln>
            <a:noFill/>
          </a:ln>
        </p:spPr>
      </p:pic>
      <p:sp>
        <p:nvSpPr>
          <p:cNvPr id="10" name="TextBox 9"/>
          <p:cNvSpPr txBox="1"/>
          <p:nvPr/>
        </p:nvSpPr>
        <p:spPr>
          <a:xfrm>
            <a:off x="1994339" y="3302726"/>
            <a:ext cx="6442562" cy="400110"/>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Final Activity: </a:t>
            </a:r>
            <a:r>
              <a:rPr lang="en-US" sz="2000" dirty="0">
                <a:solidFill>
                  <a:schemeClr val="tx1"/>
                </a:solidFill>
                <a:latin typeface="+mn-lt"/>
                <a:ea typeface="Calibri"/>
                <a:cs typeface="Calibri"/>
                <a:sym typeface="Calibri"/>
              </a:rPr>
              <a:t>Activity that concludes the presentation. </a:t>
            </a:r>
          </a:p>
        </p:txBody>
      </p:sp>
    </p:spTree>
    <p:extLst>
      <p:ext uri="{BB962C8B-B14F-4D97-AF65-F5344CB8AC3E}">
        <p14:creationId xmlns:p14="http://schemas.microsoft.com/office/powerpoint/2010/main" val="751926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Title 1"/>
          <p:cNvSpPr>
            <a:spLocks noGrp="1"/>
          </p:cNvSpPr>
          <p:nvPr>
            <p:ph type="title"/>
          </p:nvPr>
        </p:nvSpPr>
        <p:spPr>
          <a:xfrm>
            <a:off x="1657350" y="263938"/>
            <a:ext cx="58293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Legislation</a:t>
            </a:r>
            <a:endParaRPr lang="en-CA" b="1" dirty="0">
              <a:latin typeface="+mj-lt"/>
            </a:endParaRPr>
          </a:p>
        </p:txBody>
      </p:sp>
      <p:sp>
        <p:nvSpPr>
          <p:cNvPr id="6" name="TextBox 5"/>
          <p:cNvSpPr txBox="1"/>
          <p:nvPr/>
        </p:nvSpPr>
        <p:spPr>
          <a:xfrm>
            <a:off x="625642" y="1529750"/>
            <a:ext cx="5791199" cy="2215991"/>
          </a:xfrm>
          <a:prstGeom prst="rect">
            <a:avLst/>
          </a:prstGeom>
          <a:noFill/>
        </p:spPr>
        <p:txBody>
          <a:bodyPr wrap="square" rtlCol="0">
            <a:spAutoFit/>
          </a:bodyPr>
          <a:lstStyle/>
          <a:p>
            <a:pPr marL="457200" lvl="0" indent="-381000">
              <a:lnSpc>
                <a:spcPct val="115000"/>
              </a:lnSpc>
              <a:spcBef>
                <a:spcPts val="1000"/>
              </a:spcBef>
              <a:buSzPts val="2400"/>
              <a:buFont typeface="Arial" panose="020B0604020202020204" pitchFamily="34" charset="0"/>
              <a:buChar char="•"/>
            </a:pPr>
            <a:r>
              <a:rPr lang="en-US" sz="2000" dirty="0">
                <a:solidFill>
                  <a:schemeClr val="tx1"/>
                </a:solidFill>
                <a:latin typeface="+mn-lt"/>
                <a:ea typeface="Calibri"/>
                <a:cs typeface="Calibri"/>
                <a:sym typeface="Calibri"/>
              </a:rPr>
              <a:t>The legal age to buy, use, possess and grow cannabis in Ontario is </a:t>
            </a:r>
            <a:r>
              <a:rPr lang="en-US" sz="2000" dirty="0" smtClean="0">
                <a:solidFill>
                  <a:schemeClr val="tx1"/>
                </a:solidFill>
                <a:latin typeface="+mn-lt"/>
                <a:ea typeface="Calibri"/>
                <a:cs typeface="Calibri"/>
                <a:sym typeface="Calibri"/>
              </a:rPr>
              <a:t>19.</a:t>
            </a:r>
            <a:endParaRPr lang="en-US" sz="2000" dirty="0">
              <a:solidFill>
                <a:schemeClr val="tx1"/>
              </a:solidFill>
              <a:latin typeface="+mn-lt"/>
              <a:ea typeface="Calibri"/>
              <a:cs typeface="Calibri"/>
              <a:sym typeface="Calibri"/>
            </a:endParaRPr>
          </a:p>
          <a:p>
            <a:pPr marL="914400" indent="-381000">
              <a:lnSpc>
                <a:spcPct val="115000"/>
              </a:lnSpc>
              <a:buSzPts val="2400"/>
              <a:buFont typeface="Courier New" panose="02070309020205020404" pitchFamily="49" charset="0"/>
              <a:buChar char="o"/>
            </a:pPr>
            <a:r>
              <a:rPr lang="en-US" sz="2000" dirty="0">
                <a:solidFill>
                  <a:schemeClr val="tx1"/>
                </a:solidFill>
                <a:latin typeface="+mn-lt"/>
                <a:ea typeface="Calibri"/>
                <a:cs typeface="Calibri"/>
                <a:sym typeface="Calibri"/>
              </a:rPr>
              <a:t>Same for the sale of tobacco and </a:t>
            </a:r>
            <a:r>
              <a:rPr lang="en-US" sz="2000" dirty="0" smtClean="0">
                <a:solidFill>
                  <a:schemeClr val="tx1"/>
                </a:solidFill>
                <a:latin typeface="+mn-lt"/>
                <a:ea typeface="Calibri"/>
                <a:cs typeface="Calibri"/>
                <a:sym typeface="Calibri"/>
              </a:rPr>
              <a:t>alcohol.</a:t>
            </a:r>
            <a:endParaRPr lang="en-US" sz="2000" dirty="0">
              <a:solidFill>
                <a:schemeClr val="tx1"/>
              </a:solidFill>
              <a:latin typeface="+mn-lt"/>
              <a:ea typeface="Calibri"/>
              <a:cs typeface="Calibri"/>
              <a:sym typeface="Calibri"/>
            </a:endParaRPr>
          </a:p>
          <a:p>
            <a:pPr marL="457200" lvl="0" indent="-381000">
              <a:lnSpc>
                <a:spcPct val="115000"/>
              </a:lnSpc>
              <a:buSzPts val="2400"/>
              <a:buFont typeface="Arial" panose="020B0604020202020204" pitchFamily="34" charset="0"/>
              <a:buChar char="•"/>
            </a:pPr>
            <a:r>
              <a:rPr lang="en-US" sz="2000" dirty="0" smtClean="0">
                <a:solidFill>
                  <a:schemeClr val="tx1"/>
                </a:solidFill>
                <a:latin typeface="+mn-lt"/>
                <a:ea typeface="Calibri"/>
                <a:cs typeface="Calibri"/>
                <a:sym typeface="Calibri"/>
              </a:rPr>
              <a:t>In Ontario, cannabis, tobacco and electronic cigarettes are </a:t>
            </a:r>
            <a:r>
              <a:rPr lang="en-US" sz="2000" b="1" dirty="0" smtClean="0">
                <a:solidFill>
                  <a:schemeClr val="tx1"/>
                </a:solidFill>
                <a:latin typeface="+mn-lt"/>
                <a:ea typeface="Calibri"/>
                <a:cs typeface="Calibri"/>
                <a:sym typeface="Calibri"/>
              </a:rPr>
              <a:t>controlled</a:t>
            </a:r>
            <a:r>
              <a:rPr lang="en-US" sz="2000" dirty="0" smtClean="0">
                <a:solidFill>
                  <a:schemeClr val="tx1"/>
                </a:solidFill>
                <a:latin typeface="+mn-lt"/>
                <a:ea typeface="Calibri"/>
                <a:cs typeface="Calibri"/>
                <a:sym typeface="Calibri"/>
              </a:rPr>
              <a:t> under the Smoke Free Ontario Act. </a:t>
            </a:r>
            <a:endParaRPr lang="en-US" sz="2000" dirty="0">
              <a:solidFill>
                <a:schemeClr val="tx1"/>
              </a:solidFill>
              <a:latin typeface="+mn-lt"/>
              <a:ea typeface="Calibri"/>
              <a:cs typeface="Calibri"/>
              <a:sym typeface="Calibri"/>
            </a:endParaRPr>
          </a:p>
        </p:txBody>
      </p:sp>
      <p:pic>
        <p:nvPicPr>
          <p:cNvPr id="5" name="Google Shape;217;p31" descr="Red circle with a line crossing through a cigarette" title="No smoking"/>
          <p:cNvPicPr preferRelativeResize="0"/>
          <p:nvPr/>
        </p:nvPicPr>
        <p:blipFill>
          <a:blip r:embed="rId3">
            <a:alphaModFix/>
          </a:blip>
          <a:stretch>
            <a:fillRect/>
          </a:stretch>
        </p:blipFill>
        <p:spPr>
          <a:xfrm>
            <a:off x="6587440" y="1778344"/>
            <a:ext cx="1798419" cy="1718804"/>
          </a:xfrm>
          <a:prstGeom prst="rect">
            <a:avLst/>
          </a:prstGeom>
          <a:noFill/>
          <a:ln>
            <a:noFill/>
          </a:ln>
        </p:spPr>
      </p:pic>
    </p:spTree>
    <p:extLst>
      <p:ext uri="{BB962C8B-B14F-4D97-AF65-F5344CB8AC3E}">
        <p14:creationId xmlns:p14="http://schemas.microsoft.com/office/powerpoint/2010/main" val="17063043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Title 1"/>
          <p:cNvSpPr>
            <a:spLocks noGrp="1"/>
          </p:cNvSpPr>
          <p:nvPr>
            <p:ph type="title"/>
          </p:nvPr>
        </p:nvSpPr>
        <p:spPr>
          <a:xfrm>
            <a:off x="1641307" y="247896"/>
            <a:ext cx="58293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Smoke Free Ontario Act</a:t>
            </a:r>
            <a:endParaRPr lang="en-CA" b="1" dirty="0">
              <a:latin typeface="+mj-lt"/>
            </a:endParaRPr>
          </a:p>
        </p:txBody>
      </p:sp>
      <p:sp>
        <p:nvSpPr>
          <p:cNvPr id="4" name="TextBox 3"/>
          <p:cNvSpPr txBox="1"/>
          <p:nvPr/>
        </p:nvSpPr>
        <p:spPr>
          <a:xfrm>
            <a:off x="1147584" y="1385276"/>
            <a:ext cx="6816746" cy="2569934"/>
          </a:xfrm>
          <a:prstGeom prst="rect">
            <a:avLst/>
          </a:prstGeom>
          <a:noFill/>
        </p:spPr>
        <p:txBody>
          <a:bodyPr wrap="square" rtlCol="0">
            <a:spAutoFit/>
          </a:bodyPr>
          <a:lstStyle/>
          <a:p>
            <a:pPr marL="419100" lvl="0" indent="-342900">
              <a:lnSpc>
                <a:spcPct val="115000"/>
              </a:lnSpc>
              <a:spcBef>
                <a:spcPts val="1000"/>
              </a:spcBef>
              <a:buSzPts val="2400"/>
              <a:buFont typeface="Arial" panose="020B0604020202020204" pitchFamily="34" charset="0"/>
              <a:buChar char="•"/>
            </a:pPr>
            <a:r>
              <a:rPr lang="en-US" sz="2000" dirty="0">
                <a:solidFill>
                  <a:schemeClr val="tx1"/>
                </a:solidFill>
                <a:latin typeface="+mn-lt"/>
                <a:ea typeface="Calibri"/>
                <a:cs typeface="Calibri"/>
                <a:sym typeface="Calibri"/>
              </a:rPr>
              <a:t>Cannabis is </a:t>
            </a:r>
            <a:r>
              <a:rPr lang="en-US" sz="2000" b="1" dirty="0">
                <a:solidFill>
                  <a:schemeClr val="tx1"/>
                </a:solidFill>
                <a:latin typeface="+mn-lt"/>
                <a:ea typeface="Calibri"/>
                <a:cs typeface="Calibri"/>
                <a:sym typeface="Calibri"/>
              </a:rPr>
              <a:t>not allowed </a:t>
            </a:r>
            <a:r>
              <a:rPr lang="en-US" sz="2000" dirty="0">
                <a:solidFill>
                  <a:schemeClr val="tx1"/>
                </a:solidFill>
                <a:latin typeface="+mn-lt"/>
                <a:ea typeface="Calibri"/>
                <a:cs typeface="Calibri"/>
                <a:sym typeface="Calibri"/>
              </a:rPr>
              <a:t>in schools, on school property, at school-related activities, or within </a:t>
            </a:r>
            <a:r>
              <a:rPr lang="en-US" sz="2000" b="1" dirty="0">
                <a:solidFill>
                  <a:schemeClr val="tx1"/>
                </a:solidFill>
                <a:latin typeface="+mn-lt"/>
                <a:ea typeface="Calibri"/>
                <a:cs typeface="Calibri"/>
                <a:sym typeface="Calibri"/>
              </a:rPr>
              <a:t>20m</a:t>
            </a:r>
            <a:r>
              <a:rPr lang="en-US" sz="2000" dirty="0">
                <a:solidFill>
                  <a:schemeClr val="tx1"/>
                </a:solidFill>
                <a:latin typeface="+mn-lt"/>
                <a:ea typeface="Calibri"/>
                <a:cs typeface="Calibri"/>
                <a:sym typeface="Calibri"/>
              </a:rPr>
              <a:t> of the school perimeter.</a:t>
            </a:r>
          </a:p>
          <a:p>
            <a:pPr marL="914400" lvl="1" indent="-381000">
              <a:lnSpc>
                <a:spcPct val="115000"/>
              </a:lnSpc>
              <a:buSzPts val="2400"/>
              <a:buFont typeface="Calibri"/>
              <a:buChar char="○"/>
            </a:pPr>
            <a:r>
              <a:rPr lang="en-US" sz="2000" dirty="0">
                <a:solidFill>
                  <a:schemeClr val="tx1"/>
                </a:solidFill>
                <a:latin typeface="+mn-lt"/>
                <a:ea typeface="Calibri"/>
                <a:cs typeface="Calibri"/>
                <a:sym typeface="Calibri"/>
              </a:rPr>
              <a:t>Fine = </a:t>
            </a:r>
            <a:r>
              <a:rPr lang="en-US" sz="2000" b="1" dirty="0">
                <a:solidFill>
                  <a:schemeClr val="tx1"/>
                </a:solidFill>
                <a:latin typeface="+mn-lt"/>
                <a:ea typeface="Calibri"/>
                <a:cs typeface="Calibri"/>
                <a:sym typeface="Calibri"/>
              </a:rPr>
              <a:t>$305 </a:t>
            </a:r>
            <a:r>
              <a:rPr lang="en-US" sz="2000" dirty="0">
                <a:solidFill>
                  <a:schemeClr val="tx1"/>
                </a:solidFill>
                <a:latin typeface="+mn-lt"/>
                <a:ea typeface="Calibri"/>
                <a:cs typeface="Calibri"/>
                <a:sym typeface="Calibri"/>
              </a:rPr>
              <a:t>for first offence.</a:t>
            </a:r>
          </a:p>
          <a:p>
            <a:pPr marL="419100" lvl="0" indent="-342900">
              <a:lnSpc>
                <a:spcPct val="115000"/>
              </a:lnSpc>
              <a:buSzPts val="2400"/>
              <a:buFont typeface="Arial" panose="020B0604020202020204" pitchFamily="34" charset="0"/>
              <a:buChar char="•"/>
            </a:pPr>
            <a:r>
              <a:rPr lang="en-US" sz="2000" dirty="0">
                <a:solidFill>
                  <a:schemeClr val="tx1"/>
                </a:solidFill>
                <a:latin typeface="+mn-lt"/>
                <a:ea typeface="Calibri"/>
                <a:cs typeface="Calibri"/>
                <a:sym typeface="Calibri"/>
              </a:rPr>
              <a:t>It is </a:t>
            </a:r>
            <a:r>
              <a:rPr lang="en-US" sz="2000" dirty="0" smtClean="0">
                <a:solidFill>
                  <a:schemeClr val="tx1"/>
                </a:solidFill>
                <a:latin typeface="+mn-lt"/>
                <a:ea typeface="Calibri"/>
                <a:cs typeface="Calibri"/>
                <a:sym typeface="Calibri"/>
              </a:rPr>
              <a:t>illegal </a:t>
            </a:r>
            <a:r>
              <a:rPr lang="en-US" sz="2000" dirty="0">
                <a:solidFill>
                  <a:schemeClr val="tx1"/>
                </a:solidFill>
                <a:latin typeface="+mn-lt"/>
                <a:ea typeface="Calibri"/>
                <a:cs typeface="Calibri"/>
                <a:sym typeface="Calibri"/>
              </a:rPr>
              <a:t>to supply cannabis products to those under 19 years.</a:t>
            </a:r>
          </a:p>
          <a:p>
            <a:pPr marL="914400" lvl="1" indent="-381000">
              <a:lnSpc>
                <a:spcPct val="115000"/>
              </a:lnSpc>
              <a:buSzPts val="2400"/>
              <a:buFont typeface="Calibri"/>
              <a:buChar char="○"/>
            </a:pPr>
            <a:r>
              <a:rPr lang="en-US" sz="2000" dirty="0">
                <a:solidFill>
                  <a:schemeClr val="tx1"/>
                </a:solidFill>
                <a:latin typeface="+mn-lt"/>
                <a:ea typeface="Calibri"/>
                <a:cs typeface="Calibri"/>
                <a:sym typeface="Calibri"/>
              </a:rPr>
              <a:t>Fine = </a:t>
            </a:r>
            <a:r>
              <a:rPr lang="en-US" sz="2000" b="1" dirty="0">
                <a:solidFill>
                  <a:schemeClr val="tx1"/>
                </a:solidFill>
                <a:latin typeface="+mn-lt"/>
                <a:ea typeface="Calibri"/>
                <a:cs typeface="Calibri"/>
                <a:sym typeface="Calibri"/>
              </a:rPr>
              <a:t>$490</a:t>
            </a:r>
            <a:r>
              <a:rPr lang="en-US" sz="2000" dirty="0">
                <a:solidFill>
                  <a:schemeClr val="tx1"/>
                </a:solidFill>
                <a:latin typeface="+mn-lt"/>
                <a:ea typeface="Calibri"/>
                <a:cs typeface="Calibri"/>
                <a:sym typeface="Calibri"/>
              </a:rPr>
              <a:t> for first </a:t>
            </a:r>
            <a:r>
              <a:rPr lang="en-US" sz="2000" dirty="0" smtClean="0">
                <a:solidFill>
                  <a:schemeClr val="tx1"/>
                </a:solidFill>
                <a:latin typeface="+mn-lt"/>
                <a:ea typeface="Calibri"/>
                <a:cs typeface="Calibri"/>
                <a:sym typeface="Calibri"/>
              </a:rPr>
              <a:t>offence.</a:t>
            </a:r>
          </a:p>
        </p:txBody>
      </p:sp>
    </p:spTree>
    <p:extLst>
      <p:ext uri="{BB962C8B-B14F-4D97-AF65-F5344CB8AC3E}">
        <p14:creationId xmlns:p14="http://schemas.microsoft.com/office/powerpoint/2010/main" val="329283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 name="Title 1"/>
          <p:cNvSpPr>
            <a:spLocks noGrp="1"/>
          </p:cNvSpPr>
          <p:nvPr>
            <p:ph type="title"/>
          </p:nvPr>
        </p:nvSpPr>
        <p:spPr>
          <a:xfrm>
            <a:off x="1664389" y="359085"/>
            <a:ext cx="5815218" cy="8622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solidFill>
                  <a:schemeClr val="tx1"/>
                </a:solidFill>
                <a:latin typeface="+mj-lt"/>
                <a:ea typeface="Calibri"/>
                <a:cs typeface="Calibri"/>
                <a:sym typeface="Calibri"/>
              </a:rPr>
              <a:t>Public Rules and </a:t>
            </a:r>
            <a:r>
              <a:rPr lang="en-CA" b="1" dirty="0" smtClean="0">
                <a:solidFill>
                  <a:schemeClr val="tx1"/>
                </a:solidFill>
                <a:latin typeface="+mj-lt"/>
                <a:ea typeface="Calibri"/>
                <a:cs typeface="Calibri"/>
                <a:sym typeface="Calibri"/>
              </a:rPr>
              <a:t>Regulations</a:t>
            </a:r>
            <a:endParaRPr lang="en-CA" b="1" dirty="0">
              <a:solidFill>
                <a:schemeClr val="tx1"/>
              </a:solidFill>
              <a:latin typeface="+mj-lt"/>
            </a:endParaRPr>
          </a:p>
        </p:txBody>
      </p:sp>
      <p:sp>
        <p:nvSpPr>
          <p:cNvPr id="5" name="TextBox 4"/>
          <p:cNvSpPr txBox="1"/>
          <p:nvPr/>
        </p:nvSpPr>
        <p:spPr>
          <a:xfrm>
            <a:off x="723392" y="1565101"/>
            <a:ext cx="7232742" cy="1862048"/>
          </a:xfrm>
          <a:prstGeom prst="rect">
            <a:avLst/>
          </a:prstGeom>
          <a:noFill/>
        </p:spPr>
        <p:txBody>
          <a:bodyPr wrap="square" rtlCol="0">
            <a:spAutoFit/>
          </a:bodyPr>
          <a:lstStyle/>
          <a:p>
            <a:pPr marL="419100" lvl="0" indent="-342900">
              <a:lnSpc>
                <a:spcPct val="115000"/>
              </a:lnSpc>
              <a:spcBef>
                <a:spcPts val="1000"/>
              </a:spcBef>
              <a:buClr>
                <a:srgbClr val="262626"/>
              </a:buClr>
              <a:buSzPts val="2400"/>
              <a:buFont typeface="Arial" panose="020B0604020202020204" pitchFamily="34" charset="0"/>
              <a:buChar char="•"/>
            </a:pPr>
            <a:r>
              <a:rPr lang="en-US" sz="2000" dirty="0">
                <a:solidFill>
                  <a:schemeClr val="tx1"/>
                </a:solidFill>
                <a:latin typeface="+mn-lt"/>
                <a:ea typeface="Calibri"/>
                <a:cs typeface="Calibri"/>
                <a:sym typeface="Calibri"/>
              </a:rPr>
              <a:t>C</a:t>
            </a:r>
            <a:r>
              <a:rPr lang="en-US" sz="2000" dirty="0" smtClean="0">
                <a:solidFill>
                  <a:schemeClr val="tx1"/>
                </a:solidFill>
                <a:latin typeface="+mn-lt"/>
                <a:ea typeface="Calibri"/>
                <a:cs typeface="Calibri"/>
                <a:sym typeface="Calibri"/>
              </a:rPr>
              <a:t>annabis is </a:t>
            </a:r>
            <a:r>
              <a:rPr lang="en-US" sz="2000" b="1" dirty="0" smtClean="0">
                <a:solidFill>
                  <a:schemeClr val="tx1"/>
                </a:solidFill>
                <a:latin typeface="+mn-lt"/>
                <a:ea typeface="Calibri"/>
                <a:cs typeface="Calibri"/>
                <a:sym typeface="Calibri"/>
              </a:rPr>
              <a:t>prohibited </a:t>
            </a:r>
            <a:r>
              <a:rPr lang="en-US" sz="2000" dirty="0" smtClean="0">
                <a:solidFill>
                  <a:schemeClr val="tx1"/>
                </a:solidFill>
                <a:latin typeface="+mn-lt"/>
                <a:ea typeface="Calibri"/>
                <a:cs typeface="Calibri"/>
                <a:sym typeface="Calibri"/>
              </a:rPr>
              <a:t>in most public spaces, including…</a:t>
            </a:r>
            <a:endParaRPr lang="en-US" sz="2000" dirty="0">
              <a:solidFill>
                <a:schemeClr val="tx1"/>
              </a:solidFill>
              <a:latin typeface="+mn-lt"/>
              <a:ea typeface="Calibri"/>
              <a:cs typeface="Calibri"/>
              <a:sym typeface="Calibri"/>
            </a:endParaRPr>
          </a:p>
          <a:p>
            <a:pPr marL="876300" lvl="1" indent="-342900">
              <a:lnSpc>
                <a:spcPct val="115000"/>
              </a:lnSpc>
              <a:buClr>
                <a:srgbClr val="262626"/>
              </a:buClr>
              <a:buSzPts val="2400"/>
              <a:buFont typeface="Courier New" panose="02070309020205020404" pitchFamily="49" charset="0"/>
              <a:buChar char="o"/>
            </a:pPr>
            <a:r>
              <a:rPr lang="en-US" sz="2000" dirty="0">
                <a:solidFill>
                  <a:schemeClr val="tx1"/>
                </a:solidFill>
                <a:latin typeface="+mn-lt"/>
                <a:ea typeface="Calibri"/>
                <a:cs typeface="Calibri"/>
                <a:sym typeface="Calibri"/>
              </a:rPr>
              <a:t>Beaches</a:t>
            </a:r>
          </a:p>
          <a:p>
            <a:pPr marL="876300" lvl="1" indent="-342900">
              <a:lnSpc>
                <a:spcPct val="115000"/>
              </a:lnSpc>
              <a:buClr>
                <a:srgbClr val="262626"/>
              </a:buClr>
              <a:buSzPts val="2400"/>
              <a:buFont typeface="Courier New" panose="02070309020205020404" pitchFamily="49" charset="0"/>
              <a:buChar char="o"/>
            </a:pPr>
            <a:r>
              <a:rPr lang="en-US" sz="2000" dirty="0">
                <a:solidFill>
                  <a:schemeClr val="tx1"/>
                </a:solidFill>
                <a:latin typeface="+mn-lt"/>
                <a:ea typeface="Calibri"/>
                <a:cs typeface="Calibri"/>
                <a:sym typeface="Calibri"/>
              </a:rPr>
              <a:t>Recreation trails</a:t>
            </a:r>
          </a:p>
          <a:p>
            <a:pPr marL="876300" lvl="1" indent="-342900">
              <a:lnSpc>
                <a:spcPct val="115000"/>
              </a:lnSpc>
              <a:buClr>
                <a:srgbClr val="262626"/>
              </a:buClr>
              <a:buSzPts val="2400"/>
              <a:buFont typeface="Courier New" panose="02070309020205020404" pitchFamily="49" charset="0"/>
              <a:buChar char="o"/>
            </a:pPr>
            <a:r>
              <a:rPr lang="en-US" sz="2000" dirty="0">
                <a:solidFill>
                  <a:schemeClr val="tx1"/>
                </a:solidFill>
                <a:latin typeface="+mn-lt"/>
                <a:ea typeface="Calibri"/>
                <a:cs typeface="Calibri"/>
                <a:sym typeface="Calibri"/>
              </a:rPr>
              <a:t>Parks, playgrounds and sports fields</a:t>
            </a:r>
          </a:p>
          <a:p>
            <a:pPr marL="876300" lvl="1" indent="-342900">
              <a:lnSpc>
                <a:spcPct val="115000"/>
              </a:lnSpc>
              <a:buClr>
                <a:srgbClr val="262626"/>
              </a:buClr>
              <a:buSzPts val="2400"/>
              <a:buFont typeface="Courier New" panose="02070309020205020404" pitchFamily="49" charset="0"/>
              <a:buChar char="o"/>
            </a:pPr>
            <a:r>
              <a:rPr lang="en-US" sz="2000" dirty="0">
                <a:solidFill>
                  <a:schemeClr val="tx1"/>
                </a:solidFill>
                <a:latin typeface="+mn-lt"/>
                <a:ea typeface="Calibri"/>
                <a:cs typeface="Calibri"/>
                <a:sym typeface="Calibri"/>
              </a:rPr>
              <a:t>Splash pads and outdoor </a:t>
            </a:r>
            <a:r>
              <a:rPr lang="en-US" sz="2000" dirty="0" smtClean="0">
                <a:solidFill>
                  <a:schemeClr val="tx1"/>
                </a:solidFill>
                <a:latin typeface="+mn-lt"/>
                <a:ea typeface="Calibri"/>
                <a:cs typeface="Calibri"/>
                <a:sym typeface="Calibri"/>
              </a:rPr>
              <a:t>pools</a:t>
            </a:r>
            <a:endParaRPr lang="en-US" sz="2000" dirty="0">
              <a:solidFill>
                <a:schemeClr val="tx1"/>
              </a:solidFill>
              <a:latin typeface="+mn-lt"/>
              <a:ea typeface="Calibri"/>
              <a:cs typeface="Calibri"/>
              <a:sym typeface="Calibri"/>
            </a:endParaRPr>
          </a:p>
        </p:txBody>
      </p:sp>
      <p:pic>
        <p:nvPicPr>
          <p:cNvPr id="6" name="Google Shape;286;p43" descr="city"/>
          <p:cNvPicPr preferRelativeResize="0"/>
          <p:nvPr/>
        </p:nvPicPr>
        <p:blipFill>
          <a:blip r:embed="rId3">
            <a:alphaModFix/>
          </a:blip>
          <a:stretch>
            <a:fillRect/>
          </a:stretch>
        </p:blipFill>
        <p:spPr>
          <a:xfrm>
            <a:off x="6918367" y="2382425"/>
            <a:ext cx="1481275" cy="1528375"/>
          </a:xfrm>
          <a:prstGeom prst="rect">
            <a:avLst/>
          </a:prstGeom>
          <a:noFill/>
          <a:ln>
            <a:noFill/>
          </a:ln>
        </p:spPr>
      </p:pic>
    </p:spTree>
    <p:extLst>
      <p:ext uri="{BB962C8B-B14F-4D97-AF65-F5344CB8AC3E}">
        <p14:creationId xmlns:p14="http://schemas.microsoft.com/office/powerpoint/2010/main" val="1614035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 name="Title 1"/>
          <p:cNvSpPr>
            <a:spLocks noGrp="1"/>
          </p:cNvSpPr>
          <p:nvPr>
            <p:ph type="title"/>
          </p:nvPr>
        </p:nvSpPr>
        <p:spPr>
          <a:xfrm>
            <a:off x="1499436" y="410093"/>
            <a:ext cx="6718414" cy="962667"/>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Final Activity: Refusal Skills Scenario</a:t>
            </a:r>
            <a:endParaRPr lang="en-CA" b="1" dirty="0">
              <a:latin typeface="+mj-lt"/>
            </a:endParaRPr>
          </a:p>
        </p:txBody>
      </p:sp>
      <p:pic>
        <p:nvPicPr>
          <p:cNvPr id="6" name="Google Shape;86;p16" descr="checklist"/>
          <p:cNvPicPr preferRelativeResize="0"/>
          <p:nvPr/>
        </p:nvPicPr>
        <p:blipFill>
          <a:blip r:embed="rId3">
            <a:alphaModFix/>
          </a:blip>
          <a:stretch>
            <a:fillRect/>
          </a:stretch>
        </p:blipFill>
        <p:spPr>
          <a:xfrm>
            <a:off x="287333" y="376554"/>
            <a:ext cx="1074742" cy="1029743"/>
          </a:xfrm>
          <a:prstGeom prst="rect">
            <a:avLst/>
          </a:prstGeom>
          <a:noFill/>
          <a:ln>
            <a:noFill/>
          </a:ln>
        </p:spPr>
      </p:pic>
      <p:sp>
        <p:nvSpPr>
          <p:cNvPr id="7" name="TextBox 6"/>
          <p:cNvSpPr txBox="1"/>
          <p:nvPr/>
        </p:nvSpPr>
        <p:spPr>
          <a:xfrm>
            <a:off x="391607" y="1622438"/>
            <a:ext cx="6378162" cy="2215991"/>
          </a:xfrm>
          <a:prstGeom prst="rect">
            <a:avLst/>
          </a:prstGeom>
          <a:noFill/>
        </p:spPr>
        <p:txBody>
          <a:bodyPr wrap="square" rtlCol="0">
            <a:spAutoFit/>
          </a:bodyPr>
          <a:lstStyle/>
          <a:p>
            <a:pPr lvl="0">
              <a:lnSpc>
                <a:spcPct val="115000"/>
              </a:lnSpc>
            </a:pPr>
            <a:r>
              <a:rPr lang="en-US" sz="2000" dirty="0">
                <a:solidFill>
                  <a:schemeClr val="tx1"/>
                </a:solidFill>
                <a:latin typeface="+mn-lt"/>
                <a:ea typeface="Calibri"/>
                <a:cs typeface="Calibri"/>
                <a:sym typeface="Calibri"/>
              </a:rPr>
              <a:t>You are at the park with a bunch of friends from school. You notice that they are all smoking marijuana.</a:t>
            </a:r>
          </a:p>
          <a:p>
            <a:pPr lvl="0">
              <a:lnSpc>
                <a:spcPct val="115000"/>
              </a:lnSpc>
            </a:pPr>
            <a:endParaRPr lang="en-US" sz="2000" dirty="0">
              <a:solidFill>
                <a:schemeClr val="tx1"/>
              </a:solidFill>
              <a:latin typeface="+mn-lt"/>
              <a:ea typeface="Calibri"/>
              <a:cs typeface="Calibri"/>
              <a:sym typeface="Calibri"/>
            </a:endParaRPr>
          </a:p>
          <a:p>
            <a:pPr lvl="0">
              <a:lnSpc>
                <a:spcPct val="115000"/>
              </a:lnSpc>
            </a:pPr>
            <a:r>
              <a:rPr lang="en-US" sz="2000" dirty="0">
                <a:solidFill>
                  <a:schemeClr val="tx1"/>
                </a:solidFill>
                <a:latin typeface="+mn-lt"/>
                <a:ea typeface="Calibri"/>
                <a:cs typeface="Calibri"/>
                <a:sym typeface="Calibri"/>
              </a:rPr>
              <a:t>One of your peers offers you a joint. </a:t>
            </a:r>
          </a:p>
          <a:p>
            <a:pPr lvl="0">
              <a:lnSpc>
                <a:spcPct val="115000"/>
              </a:lnSpc>
            </a:pPr>
            <a:endParaRPr lang="en-US" sz="2000" dirty="0">
              <a:solidFill>
                <a:schemeClr val="tx1"/>
              </a:solidFill>
              <a:latin typeface="+mn-lt"/>
              <a:ea typeface="Calibri"/>
              <a:cs typeface="Calibri"/>
              <a:sym typeface="Calibri"/>
            </a:endParaRPr>
          </a:p>
          <a:p>
            <a:pPr lvl="0">
              <a:lnSpc>
                <a:spcPct val="115000"/>
              </a:lnSpc>
            </a:pPr>
            <a:r>
              <a:rPr lang="en-US" sz="2000" dirty="0">
                <a:solidFill>
                  <a:schemeClr val="tx1"/>
                </a:solidFill>
                <a:latin typeface="+mn-lt"/>
                <a:ea typeface="Calibri"/>
                <a:cs typeface="Calibri"/>
                <a:sym typeface="Calibri"/>
              </a:rPr>
              <a:t>What could you do or say </a:t>
            </a:r>
            <a:r>
              <a:rPr lang="en-US" sz="2000" dirty="0" smtClean="0">
                <a:solidFill>
                  <a:schemeClr val="tx1"/>
                </a:solidFill>
                <a:latin typeface="+mn-lt"/>
                <a:ea typeface="Calibri"/>
                <a:cs typeface="Calibri"/>
                <a:sym typeface="Calibri"/>
              </a:rPr>
              <a:t>in </a:t>
            </a:r>
            <a:r>
              <a:rPr lang="en-US" sz="2000" dirty="0">
                <a:solidFill>
                  <a:schemeClr val="tx1"/>
                </a:solidFill>
                <a:latin typeface="+mn-lt"/>
                <a:ea typeface="Calibri"/>
                <a:cs typeface="Calibri"/>
                <a:sym typeface="Calibri"/>
              </a:rPr>
              <a:t>this </a:t>
            </a:r>
            <a:r>
              <a:rPr lang="en-US" sz="2000" dirty="0" smtClean="0">
                <a:solidFill>
                  <a:schemeClr val="tx1"/>
                </a:solidFill>
                <a:latin typeface="+mn-lt"/>
                <a:ea typeface="Calibri"/>
                <a:cs typeface="Calibri"/>
                <a:sym typeface="Calibri"/>
              </a:rPr>
              <a:t>situation to refuse?</a:t>
            </a:r>
            <a:endParaRPr lang="en-US" sz="2000" dirty="0">
              <a:solidFill>
                <a:schemeClr val="tx1"/>
              </a:solidFill>
              <a:latin typeface="+mn-lt"/>
              <a:ea typeface="Calibri"/>
              <a:cs typeface="Calibri"/>
              <a:sym typeface="Calibri"/>
            </a:endParaRPr>
          </a:p>
        </p:txBody>
      </p:sp>
      <p:pic>
        <p:nvPicPr>
          <p:cNvPr id="237" name="Google Shape;237;p37" descr="red circle with a line crossing through someone's hand stating no" title="Red circle with line through a hand"/>
          <p:cNvPicPr preferRelativeResize="0"/>
          <p:nvPr/>
        </p:nvPicPr>
        <p:blipFill>
          <a:blip r:embed="rId4">
            <a:alphaModFix/>
          </a:blip>
          <a:stretch>
            <a:fillRect/>
          </a:stretch>
        </p:blipFill>
        <p:spPr>
          <a:xfrm>
            <a:off x="6649452" y="2014591"/>
            <a:ext cx="1760872" cy="1736484"/>
          </a:xfrm>
          <a:prstGeom prst="rect">
            <a:avLst/>
          </a:prstGeom>
          <a:noFill/>
          <a:ln>
            <a:noFill/>
          </a:ln>
        </p:spPr>
      </p:pic>
    </p:spTree>
    <p:extLst>
      <p:ext uri="{BB962C8B-B14F-4D97-AF65-F5344CB8AC3E}">
        <p14:creationId xmlns:p14="http://schemas.microsoft.com/office/powerpoint/2010/main" val="27990518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2" name="Title 1"/>
          <p:cNvSpPr>
            <a:spLocks noGrp="1"/>
          </p:cNvSpPr>
          <p:nvPr>
            <p:ph type="title"/>
          </p:nvPr>
        </p:nvSpPr>
        <p:spPr>
          <a:xfrm>
            <a:off x="850000" y="287389"/>
            <a:ext cx="7729811" cy="118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US" b="1" dirty="0" smtClean="0">
                <a:solidFill>
                  <a:schemeClr val="tx1"/>
                </a:solidFill>
                <a:latin typeface="+mj-lt"/>
                <a:ea typeface="Calibri"/>
                <a:cs typeface="Calibri"/>
                <a:sym typeface="Calibri"/>
              </a:rPr>
              <a:t>More Questions? Talk With Someone:</a:t>
            </a:r>
            <a:endParaRPr lang="en-CA" b="1" dirty="0">
              <a:solidFill>
                <a:schemeClr val="tx1"/>
              </a:solidFill>
              <a:latin typeface="+mj-lt"/>
            </a:endParaRPr>
          </a:p>
        </p:txBody>
      </p:sp>
      <p:sp>
        <p:nvSpPr>
          <p:cNvPr id="5" name="TextBox 4"/>
          <p:cNvSpPr txBox="1"/>
          <p:nvPr/>
        </p:nvSpPr>
        <p:spPr>
          <a:xfrm>
            <a:off x="850000" y="1845975"/>
            <a:ext cx="7729801" cy="1938992"/>
          </a:xfrm>
          <a:prstGeom prst="rect">
            <a:avLst/>
          </a:prstGeom>
          <a:noFill/>
        </p:spPr>
        <p:txBody>
          <a:bodyPr wrap="square" rtlCol="0">
            <a:spAutoFit/>
          </a:bodyPr>
          <a:lstStyle/>
          <a:p>
            <a:pPr marL="571500" lvl="0" indent="-457200">
              <a:buSzPts val="2200"/>
              <a:buFont typeface="Calibri"/>
              <a:buChar char="•"/>
            </a:pPr>
            <a:r>
              <a:rPr lang="en-US" sz="2000" dirty="0" smtClean="0">
                <a:solidFill>
                  <a:schemeClr val="tx1"/>
                </a:solidFill>
                <a:latin typeface="+mn-lt"/>
                <a:ea typeface="Calibri"/>
                <a:cs typeface="Calibri"/>
                <a:sym typeface="Calibri"/>
              </a:rPr>
              <a:t>Teacher/Principal</a:t>
            </a:r>
            <a:endParaRPr lang="en-US" sz="2000" dirty="0">
              <a:solidFill>
                <a:schemeClr val="tx1"/>
              </a:solidFill>
              <a:latin typeface="+mn-lt"/>
              <a:ea typeface="Calibri"/>
              <a:cs typeface="Calibri"/>
              <a:sym typeface="Calibri"/>
            </a:endParaRPr>
          </a:p>
          <a:p>
            <a:pPr marL="571500" lvl="0" indent="-457200">
              <a:buSzPts val="2200"/>
              <a:buFont typeface="Calibri"/>
              <a:buChar char="•"/>
            </a:pPr>
            <a:r>
              <a:rPr lang="en-US" sz="2000" dirty="0">
                <a:solidFill>
                  <a:schemeClr val="tx1"/>
                </a:solidFill>
                <a:latin typeface="+mn-lt"/>
                <a:ea typeface="Calibri"/>
                <a:cs typeface="Calibri"/>
                <a:sym typeface="Calibri"/>
              </a:rPr>
              <a:t>Doctor or Health Care Provider</a:t>
            </a:r>
          </a:p>
          <a:p>
            <a:pPr marL="571500" indent="-457200">
              <a:buSzPts val="2200"/>
              <a:buFont typeface="Calibri"/>
              <a:buChar char="•"/>
            </a:pPr>
            <a:r>
              <a:rPr lang="en-US" sz="2000" dirty="0">
                <a:solidFill>
                  <a:schemeClr val="tx1"/>
                </a:solidFill>
                <a:latin typeface="+mn-lt"/>
                <a:ea typeface="Calibri"/>
                <a:cs typeface="Calibri"/>
                <a:sym typeface="Calibri"/>
              </a:rPr>
              <a:t>Parents/Guardians</a:t>
            </a:r>
          </a:p>
          <a:p>
            <a:pPr marL="571500" indent="-457200">
              <a:buSzPts val="2200"/>
              <a:buFont typeface="Calibri"/>
              <a:buChar char="•"/>
            </a:pPr>
            <a:r>
              <a:rPr lang="en-US" sz="2000" dirty="0">
                <a:solidFill>
                  <a:schemeClr val="tx1"/>
                </a:solidFill>
                <a:latin typeface="+mn-lt"/>
                <a:ea typeface="Calibri"/>
                <a:cs typeface="Calibri"/>
                <a:sym typeface="Calibri"/>
              </a:rPr>
              <a:t>School Health </a:t>
            </a:r>
            <a:r>
              <a:rPr lang="en-US" sz="2000" dirty="0" smtClean="0">
                <a:solidFill>
                  <a:schemeClr val="tx1"/>
                </a:solidFill>
                <a:latin typeface="+mn-lt"/>
                <a:ea typeface="Calibri"/>
                <a:cs typeface="Calibri"/>
                <a:sym typeface="Calibri"/>
              </a:rPr>
              <a:t>Nurse</a:t>
            </a:r>
          </a:p>
          <a:p>
            <a:pPr marL="571500" indent="-457200">
              <a:buSzPts val="2200"/>
              <a:buFont typeface="Calibri"/>
              <a:buChar char="•"/>
            </a:pPr>
            <a:r>
              <a:rPr lang="en-US" sz="2000" dirty="0">
                <a:solidFill>
                  <a:schemeClr val="tx1"/>
                </a:solidFill>
                <a:ea typeface="Calibri"/>
                <a:cs typeface="Calibri"/>
                <a:sym typeface="Calibri"/>
              </a:rPr>
              <a:t>Community Addictions Services of Niagara (CASON</a:t>
            </a:r>
            <a:r>
              <a:rPr lang="en-US" sz="2000" dirty="0" smtClean="0">
                <a:solidFill>
                  <a:schemeClr val="tx1"/>
                </a:solidFill>
                <a:ea typeface="Calibri"/>
                <a:cs typeface="Calibri"/>
                <a:sym typeface="Calibri"/>
              </a:rPr>
              <a:t>)</a:t>
            </a:r>
            <a:endParaRPr lang="en-US" sz="2000" dirty="0">
              <a:solidFill>
                <a:schemeClr val="tx1"/>
              </a:solidFill>
              <a:latin typeface="+mn-lt"/>
              <a:ea typeface="Calibri"/>
              <a:cs typeface="Calibri"/>
              <a:sym typeface="Calibri"/>
            </a:endParaRPr>
          </a:p>
          <a:p>
            <a:pPr marL="571500" indent="-457200">
              <a:buSzPts val="2200"/>
              <a:buFont typeface="Calibri"/>
              <a:buChar char="•"/>
            </a:pPr>
            <a:r>
              <a:rPr lang="en-US" sz="2000" dirty="0" smtClean="0">
                <a:solidFill>
                  <a:schemeClr val="tx1"/>
                </a:solidFill>
                <a:latin typeface="+mn-lt"/>
                <a:ea typeface="Calibri"/>
                <a:cs typeface="Calibri"/>
                <a:sym typeface="Calibri"/>
              </a:rPr>
              <a:t>Kids Help Phone</a:t>
            </a:r>
            <a:endParaRPr lang="en-US" sz="2000" dirty="0">
              <a:solidFill>
                <a:schemeClr val="tx1"/>
              </a:solidFill>
              <a:latin typeface="+mn-lt"/>
              <a:ea typeface="Calibri"/>
              <a:cs typeface="Calibri"/>
              <a:sym typeface="Calibri"/>
            </a:endParaRPr>
          </a:p>
        </p:txBody>
      </p:sp>
      <p:pic>
        <p:nvPicPr>
          <p:cNvPr id="302" name="Google Shape;302;p44" descr="grey phone call icon"/>
          <p:cNvPicPr preferRelativeResize="0"/>
          <p:nvPr/>
        </p:nvPicPr>
        <p:blipFill>
          <a:blip r:embed="rId3">
            <a:alphaModFix/>
          </a:blip>
          <a:stretch>
            <a:fillRect/>
          </a:stretch>
        </p:blipFill>
        <p:spPr>
          <a:xfrm>
            <a:off x="6001598" y="1475989"/>
            <a:ext cx="1620784" cy="1614470"/>
          </a:xfrm>
          <a:prstGeom prst="rect">
            <a:avLst/>
          </a:prstGeom>
          <a:noFill/>
          <a:ln>
            <a:noFill/>
          </a:ln>
        </p:spPr>
      </p:pic>
    </p:spTree>
    <p:extLst>
      <p:ext uri="{BB962C8B-B14F-4D97-AF65-F5344CB8AC3E}">
        <p14:creationId xmlns:p14="http://schemas.microsoft.com/office/powerpoint/2010/main" val="23746271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2" name="Title 1"/>
          <p:cNvSpPr>
            <a:spLocks noGrp="1"/>
          </p:cNvSpPr>
          <p:nvPr>
            <p:ph type="title"/>
          </p:nvPr>
        </p:nvSpPr>
        <p:spPr>
          <a:xfrm>
            <a:off x="707100" y="163247"/>
            <a:ext cx="7729800" cy="731044"/>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Final Thoughts</a:t>
            </a:r>
            <a:endParaRPr lang="en-CA" b="1" dirty="0">
              <a:solidFill>
                <a:schemeClr val="tx1"/>
              </a:solidFill>
              <a:latin typeface="+mj-lt"/>
            </a:endParaRPr>
          </a:p>
        </p:txBody>
      </p:sp>
      <p:sp>
        <p:nvSpPr>
          <p:cNvPr id="5" name="TextBox 4"/>
          <p:cNvSpPr txBox="1"/>
          <p:nvPr/>
        </p:nvSpPr>
        <p:spPr>
          <a:xfrm>
            <a:off x="707100" y="950192"/>
            <a:ext cx="7729800" cy="2472472"/>
          </a:xfrm>
          <a:prstGeom prst="rect">
            <a:avLst/>
          </a:prstGeom>
          <a:noFill/>
        </p:spPr>
        <p:txBody>
          <a:bodyPr wrap="square" rtlCol="0">
            <a:spAutoFit/>
          </a:bodyPr>
          <a:lstStyle/>
          <a:p>
            <a:pPr marL="228600" lvl="0" indent="-279400">
              <a:lnSpc>
                <a:spcPct val="115000"/>
              </a:lnSpc>
              <a:spcBef>
                <a:spcPts val="1000"/>
              </a:spcBef>
              <a:buClr>
                <a:schemeClr val="dk1"/>
              </a:buClr>
              <a:buSzPts val="2600"/>
              <a:buFont typeface="Calibri"/>
              <a:buChar char="✔"/>
            </a:pPr>
            <a:r>
              <a:rPr lang="en-US" sz="2000" dirty="0" smtClean="0">
                <a:solidFill>
                  <a:schemeClr val="tx1"/>
                </a:solidFill>
                <a:latin typeface="+mn-lt"/>
                <a:ea typeface="Calibri"/>
                <a:cs typeface="Calibri"/>
                <a:sym typeface="Calibri"/>
              </a:rPr>
              <a:t>Cannabis </a:t>
            </a:r>
            <a:r>
              <a:rPr lang="en-US" sz="2000" dirty="0">
                <a:solidFill>
                  <a:schemeClr val="tx1"/>
                </a:solidFill>
                <a:latin typeface="+mn-lt"/>
                <a:ea typeface="Calibri"/>
                <a:cs typeface="Calibri"/>
                <a:sym typeface="Calibri"/>
              </a:rPr>
              <a:t>has serious health effects, especially </a:t>
            </a:r>
            <a:r>
              <a:rPr lang="en-US" sz="2000" dirty="0" smtClean="0">
                <a:solidFill>
                  <a:schemeClr val="tx1"/>
                </a:solidFill>
                <a:latin typeface="+mn-lt"/>
                <a:ea typeface="Calibri"/>
                <a:cs typeface="Calibri"/>
                <a:sym typeface="Calibri"/>
              </a:rPr>
              <a:t>on development of the </a:t>
            </a:r>
            <a:r>
              <a:rPr lang="en-US" sz="2000" dirty="0">
                <a:solidFill>
                  <a:schemeClr val="tx1"/>
                </a:solidFill>
                <a:latin typeface="+mn-lt"/>
                <a:ea typeface="Calibri"/>
                <a:cs typeface="Calibri"/>
                <a:sym typeface="Calibri"/>
              </a:rPr>
              <a:t>brain and </a:t>
            </a:r>
            <a:r>
              <a:rPr lang="en-US" sz="2000" dirty="0" smtClean="0">
                <a:solidFill>
                  <a:schemeClr val="tx1"/>
                </a:solidFill>
                <a:latin typeface="+mn-lt"/>
                <a:ea typeface="Calibri"/>
                <a:cs typeface="Calibri"/>
                <a:sym typeface="Calibri"/>
              </a:rPr>
              <a:t>ones’ mental </a:t>
            </a:r>
            <a:r>
              <a:rPr lang="en-US" sz="2000" dirty="0">
                <a:solidFill>
                  <a:schemeClr val="tx1"/>
                </a:solidFill>
                <a:latin typeface="+mn-lt"/>
                <a:ea typeface="Calibri"/>
                <a:cs typeface="Calibri"/>
                <a:sym typeface="Calibri"/>
              </a:rPr>
              <a:t>health. </a:t>
            </a:r>
            <a:endParaRPr lang="en-US" sz="2000" dirty="0" smtClean="0">
              <a:solidFill>
                <a:schemeClr val="tx1"/>
              </a:solidFill>
              <a:latin typeface="+mn-lt"/>
              <a:ea typeface="Calibri"/>
              <a:cs typeface="Calibri"/>
              <a:sym typeface="Calibri"/>
            </a:endParaRPr>
          </a:p>
          <a:p>
            <a:pPr marL="228600" indent="-279400">
              <a:lnSpc>
                <a:spcPct val="115000"/>
              </a:lnSpc>
              <a:spcBef>
                <a:spcPts val="1000"/>
              </a:spcBef>
              <a:buClr>
                <a:schemeClr val="dk1"/>
              </a:buClr>
              <a:buSzPts val="2600"/>
              <a:buFont typeface="Calibri"/>
              <a:buChar char="✔"/>
            </a:pPr>
            <a:r>
              <a:rPr lang="en-US" sz="2000" dirty="0" smtClean="0">
                <a:solidFill>
                  <a:schemeClr val="tx1"/>
                </a:solidFill>
                <a:latin typeface="+mn-lt"/>
                <a:ea typeface="Calibri"/>
                <a:cs typeface="Calibri"/>
                <a:sym typeface="Calibri"/>
              </a:rPr>
              <a:t>The </a:t>
            </a:r>
            <a:r>
              <a:rPr lang="en-US" sz="2000" dirty="0">
                <a:solidFill>
                  <a:schemeClr val="tx1"/>
                </a:solidFill>
                <a:latin typeface="+mn-lt"/>
                <a:ea typeface="Calibri"/>
                <a:cs typeface="Calibri"/>
                <a:sym typeface="Calibri"/>
              </a:rPr>
              <a:t>only way to avoid </a:t>
            </a:r>
            <a:r>
              <a:rPr lang="en-US" sz="2000" dirty="0" smtClean="0">
                <a:solidFill>
                  <a:schemeClr val="tx1"/>
                </a:solidFill>
                <a:latin typeface="+mn-lt"/>
                <a:ea typeface="Calibri"/>
                <a:cs typeface="Calibri"/>
                <a:sym typeface="Calibri"/>
              </a:rPr>
              <a:t>the negative short-</a:t>
            </a:r>
            <a:r>
              <a:rPr lang="en-US" sz="2000" i="1" dirty="0" smtClean="0">
                <a:solidFill>
                  <a:schemeClr val="tx1"/>
                </a:solidFill>
                <a:latin typeface="+mn-lt"/>
                <a:ea typeface="Calibri"/>
                <a:cs typeface="Calibri"/>
                <a:sym typeface="Calibri"/>
              </a:rPr>
              <a:t> </a:t>
            </a:r>
            <a:r>
              <a:rPr lang="en-US" sz="2000" dirty="0">
                <a:solidFill>
                  <a:schemeClr val="tx1"/>
                </a:solidFill>
                <a:latin typeface="+mn-lt"/>
                <a:ea typeface="Calibri"/>
                <a:cs typeface="Calibri"/>
                <a:sym typeface="Calibri"/>
              </a:rPr>
              <a:t>and long-term risks is to not use cannabis at all</a:t>
            </a:r>
            <a:r>
              <a:rPr lang="en-US" sz="2000" dirty="0" smtClean="0">
                <a:solidFill>
                  <a:schemeClr val="tx1"/>
                </a:solidFill>
                <a:latin typeface="+mn-lt"/>
                <a:ea typeface="Calibri"/>
                <a:cs typeface="Calibri"/>
                <a:sym typeface="Calibri"/>
              </a:rPr>
              <a:t>.</a:t>
            </a:r>
          </a:p>
          <a:p>
            <a:pPr marL="228600" indent="-279400">
              <a:lnSpc>
                <a:spcPct val="115000"/>
              </a:lnSpc>
              <a:spcBef>
                <a:spcPts val="1000"/>
              </a:spcBef>
              <a:buClr>
                <a:schemeClr val="dk1"/>
              </a:buClr>
              <a:buSzPts val="2600"/>
              <a:buFont typeface="Calibri"/>
              <a:buChar char="✔"/>
            </a:pPr>
            <a:r>
              <a:rPr lang="en-US" sz="2000" dirty="0" smtClean="0">
                <a:solidFill>
                  <a:schemeClr val="tx1"/>
                </a:solidFill>
                <a:ea typeface="Calibri"/>
                <a:cs typeface="Calibri"/>
                <a:sym typeface="Calibri"/>
              </a:rPr>
              <a:t>It is against the law to buy</a:t>
            </a:r>
            <a:r>
              <a:rPr lang="en-US" sz="2000" dirty="0">
                <a:solidFill>
                  <a:schemeClr val="tx1"/>
                </a:solidFill>
                <a:ea typeface="Calibri"/>
                <a:cs typeface="Calibri"/>
                <a:sym typeface="Calibri"/>
              </a:rPr>
              <a:t>, use, </a:t>
            </a:r>
            <a:r>
              <a:rPr lang="en-US" sz="2000" dirty="0" smtClean="0">
                <a:solidFill>
                  <a:schemeClr val="tx1"/>
                </a:solidFill>
                <a:ea typeface="Calibri"/>
                <a:cs typeface="Calibri"/>
                <a:sym typeface="Calibri"/>
              </a:rPr>
              <a:t>and sell cannabis </a:t>
            </a:r>
            <a:r>
              <a:rPr lang="en-US" sz="2000" dirty="0">
                <a:solidFill>
                  <a:schemeClr val="tx1"/>
                </a:solidFill>
                <a:ea typeface="Calibri"/>
                <a:cs typeface="Calibri"/>
                <a:sym typeface="Calibri"/>
              </a:rPr>
              <a:t>in Ontario </a:t>
            </a:r>
            <a:r>
              <a:rPr lang="en-US" sz="2000" dirty="0" smtClean="0">
                <a:solidFill>
                  <a:schemeClr val="tx1"/>
                </a:solidFill>
                <a:ea typeface="Calibri"/>
                <a:cs typeface="Calibri"/>
                <a:sym typeface="Calibri"/>
              </a:rPr>
              <a:t>under the age of </a:t>
            </a:r>
            <a:r>
              <a:rPr lang="en-US" sz="2000" dirty="0">
                <a:solidFill>
                  <a:schemeClr val="tx1"/>
                </a:solidFill>
                <a:ea typeface="Calibri"/>
                <a:cs typeface="Calibri"/>
                <a:sym typeface="Calibri"/>
              </a:rPr>
              <a:t>19</a:t>
            </a:r>
            <a:r>
              <a:rPr lang="en-US" sz="2000" dirty="0" smtClean="0">
                <a:solidFill>
                  <a:schemeClr val="tx1"/>
                </a:solidFill>
                <a:ea typeface="Calibri"/>
                <a:cs typeface="Calibri"/>
                <a:sym typeface="Calibri"/>
              </a:rPr>
              <a:t>.</a:t>
            </a:r>
            <a:endParaRPr lang="en-US" sz="2000" dirty="0">
              <a:solidFill>
                <a:schemeClr val="tx1"/>
              </a:solidFill>
              <a:ea typeface="Calibri"/>
              <a:cs typeface="Calibri"/>
              <a:sym typeface="Calibri"/>
            </a:endParaRPr>
          </a:p>
        </p:txBody>
      </p:sp>
      <p:pic>
        <p:nvPicPr>
          <p:cNvPr id="310" name="Google Shape;310;p45" descr="Blue box with the words Be educated. Be responsible. " title="Be Educated. Be Responsible."/>
          <p:cNvPicPr preferRelativeResize="0"/>
          <p:nvPr/>
        </p:nvPicPr>
        <p:blipFill>
          <a:blip r:embed="rId3">
            <a:alphaModFix/>
          </a:blip>
          <a:stretch>
            <a:fillRect/>
          </a:stretch>
        </p:blipFill>
        <p:spPr>
          <a:xfrm>
            <a:off x="3621881" y="3063589"/>
            <a:ext cx="4815019" cy="972823"/>
          </a:xfrm>
          <a:prstGeom prst="rect">
            <a:avLst/>
          </a:prstGeom>
          <a:noFill/>
          <a:ln>
            <a:noFill/>
          </a:ln>
        </p:spPr>
      </p:pic>
    </p:spTree>
    <p:extLst>
      <p:ext uri="{BB962C8B-B14F-4D97-AF65-F5344CB8AC3E}">
        <p14:creationId xmlns:p14="http://schemas.microsoft.com/office/powerpoint/2010/main" val="820919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09646" y="112549"/>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Curriculum Expectations </a:t>
            </a:r>
            <a:r>
              <a:rPr lang="en-CA" dirty="0">
                <a:solidFill>
                  <a:schemeClr val="tx1"/>
                </a:solidFill>
                <a:latin typeface="+mj-lt"/>
                <a:ea typeface="Calibri"/>
                <a:cs typeface="Calibri"/>
                <a:sym typeface="Calibri"/>
              </a:rPr>
              <a:t>-</a:t>
            </a:r>
            <a:r>
              <a:rPr lang="en-CA" b="1" dirty="0">
                <a:solidFill>
                  <a:schemeClr val="tx1"/>
                </a:solidFill>
                <a:latin typeface="+mj-lt"/>
                <a:ea typeface="Calibri"/>
                <a:cs typeface="Calibri"/>
                <a:sym typeface="Calibri"/>
              </a:rPr>
              <a:t> </a:t>
            </a:r>
            <a:r>
              <a:rPr lang="en-CA" dirty="0">
                <a:solidFill>
                  <a:schemeClr val="tx1"/>
                </a:solidFill>
                <a:latin typeface="+mj-lt"/>
                <a:ea typeface="Calibri"/>
                <a:cs typeface="Calibri"/>
                <a:sym typeface="Calibri"/>
              </a:rPr>
              <a:t>Grade </a:t>
            </a:r>
            <a:r>
              <a:rPr lang="en-CA" dirty="0" smtClean="0">
                <a:solidFill>
                  <a:schemeClr val="tx1"/>
                </a:solidFill>
                <a:latin typeface="+mj-lt"/>
                <a:ea typeface="Calibri"/>
                <a:cs typeface="Calibri"/>
                <a:sym typeface="Calibri"/>
              </a:rPr>
              <a:t>7</a:t>
            </a:r>
            <a:endParaRPr lang="en-CA" dirty="0">
              <a:solidFill>
                <a:schemeClr val="tx1"/>
              </a:solidFill>
              <a:latin typeface="+mj-lt"/>
            </a:endParaRPr>
          </a:p>
        </p:txBody>
      </p:sp>
      <p:sp>
        <p:nvSpPr>
          <p:cNvPr id="6" name="TextBox 5"/>
          <p:cNvSpPr txBox="1"/>
          <p:nvPr/>
        </p:nvSpPr>
        <p:spPr>
          <a:xfrm>
            <a:off x="309646" y="1123318"/>
            <a:ext cx="8520599" cy="1631216"/>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D1.2 - </a:t>
            </a:r>
            <a:r>
              <a:rPr lang="en-US" sz="2000" dirty="0">
                <a:solidFill>
                  <a:schemeClr val="tx1"/>
                </a:solidFill>
                <a:latin typeface="+mn-lt"/>
                <a:ea typeface="Calibri"/>
                <a:cs typeface="Calibri"/>
                <a:sym typeface="Calibri"/>
              </a:rPr>
              <a:t>Demonstrate an understanding of linkages between mental health problems and problematic substance use, as well as between brain development and cannabis use, and identify school and community resources that can provide support for mental health concerns relating to substance use, addictions, and related behaviours</a:t>
            </a:r>
            <a:r>
              <a:rPr lang="en-US" sz="2000" dirty="0" smtClean="0">
                <a:solidFill>
                  <a:schemeClr val="tx1"/>
                </a:solidFill>
                <a:latin typeface="+mn-lt"/>
                <a:ea typeface="Calibri"/>
                <a:cs typeface="Calibri"/>
                <a:sym typeface="Calibri"/>
              </a:rPr>
              <a:t>.</a:t>
            </a:r>
            <a:endParaRPr lang="en-US" sz="2000" dirty="0">
              <a:solidFill>
                <a:schemeClr val="tx1"/>
              </a:solidFill>
              <a:latin typeface="+mn-lt"/>
              <a:ea typeface="Calibri"/>
              <a:cs typeface="Calibri"/>
              <a:sym typeface="Calibri"/>
            </a:endParaRPr>
          </a:p>
        </p:txBody>
      </p:sp>
      <p:sp>
        <p:nvSpPr>
          <p:cNvPr id="8" name="TextBox 7"/>
          <p:cNvSpPr txBox="1"/>
          <p:nvPr/>
        </p:nvSpPr>
        <p:spPr>
          <a:xfrm>
            <a:off x="309646" y="2945728"/>
            <a:ext cx="7014652"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D3.2 -</a:t>
            </a:r>
            <a:r>
              <a:rPr lang="en-US" sz="2000" dirty="0">
                <a:solidFill>
                  <a:schemeClr val="tx1"/>
                </a:solidFill>
                <a:latin typeface="+mn-lt"/>
                <a:ea typeface="Calibri"/>
                <a:cs typeface="Calibri"/>
                <a:sym typeface="Calibri"/>
              </a:rPr>
              <a:t> </a:t>
            </a:r>
            <a:r>
              <a:rPr lang="en-US" sz="2000" dirty="0" err="1">
                <a:solidFill>
                  <a:schemeClr val="tx1"/>
                </a:solidFill>
                <a:latin typeface="+mn-lt"/>
                <a:ea typeface="Calibri"/>
                <a:cs typeface="Calibri"/>
                <a:sym typeface="Calibri"/>
              </a:rPr>
              <a:t>Analyse</a:t>
            </a:r>
            <a:r>
              <a:rPr lang="en-US" sz="2000" dirty="0">
                <a:solidFill>
                  <a:schemeClr val="tx1"/>
                </a:solidFill>
                <a:latin typeface="+mn-lt"/>
                <a:ea typeface="Calibri"/>
                <a:cs typeface="Calibri"/>
                <a:sym typeface="Calibri"/>
              </a:rPr>
              <a:t> the personal and societal implications of issues related to substance use, addictions, and related behaviours</a:t>
            </a:r>
            <a:r>
              <a:rPr lang="en-US" sz="2000" dirty="0" smtClean="0">
                <a:solidFill>
                  <a:schemeClr val="tx1"/>
                </a:solidFill>
                <a:latin typeface="+mn-lt"/>
                <a:ea typeface="Calibri"/>
                <a:cs typeface="Calibri"/>
                <a:sym typeface="Calibri"/>
              </a:rPr>
              <a:t>.</a:t>
            </a:r>
            <a:endParaRPr lang="en-US" sz="2000" dirty="0">
              <a:solidFill>
                <a:schemeClr val="tx1"/>
              </a:solidFill>
              <a:latin typeface="+mn-lt"/>
              <a:ea typeface="Calibri"/>
              <a:cs typeface="Calibri"/>
              <a:sym typeface="Calibri"/>
            </a:endParaRPr>
          </a:p>
        </p:txBody>
      </p:sp>
      <p:pic>
        <p:nvPicPr>
          <p:cNvPr id="9" name="Google Shape;93;p17" descr="check mark"/>
          <p:cNvPicPr preferRelativeResize="0"/>
          <p:nvPr/>
        </p:nvPicPr>
        <p:blipFill>
          <a:blip r:embed="rId3">
            <a:alphaModFix/>
          </a:blip>
          <a:stretch>
            <a:fillRect/>
          </a:stretch>
        </p:blipFill>
        <p:spPr>
          <a:xfrm>
            <a:off x="7324298" y="2886703"/>
            <a:ext cx="1187405" cy="1074688"/>
          </a:xfrm>
          <a:prstGeom prst="rect">
            <a:avLst/>
          </a:prstGeom>
          <a:noFill/>
          <a:ln>
            <a:noFill/>
          </a:ln>
        </p:spPr>
      </p:pic>
    </p:spTree>
    <p:extLst>
      <p:ext uri="{BB962C8B-B14F-4D97-AF65-F5344CB8AC3E}">
        <p14:creationId xmlns:p14="http://schemas.microsoft.com/office/powerpoint/2010/main" val="221692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0756" y="120120"/>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Curriculum Expectations </a:t>
            </a:r>
            <a:r>
              <a:rPr lang="en-CA" dirty="0">
                <a:solidFill>
                  <a:schemeClr val="tx1"/>
                </a:solidFill>
                <a:latin typeface="+mj-lt"/>
                <a:ea typeface="Calibri"/>
                <a:cs typeface="Calibri"/>
                <a:sym typeface="Calibri"/>
              </a:rPr>
              <a:t>- Grade </a:t>
            </a:r>
            <a:r>
              <a:rPr lang="en-CA" dirty="0" smtClean="0">
                <a:solidFill>
                  <a:schemeClr val="tx1"/>
                </a:solidFill>
                <a:latin typeface="+mj-lt"/>
                <a:ea typeface="Calibri"/>
                <a:cs typeface="Calibri"/>
                <a:sym typeface="Calibri"/>
              </a:rPr>
              <a:t>8</a:t>
            </a:r>
            <a:endParaRPr lang="en-CA" dirty="0">
              <a:solidFill>
                <a:schemeClr val="tx1"/>
              </a:solidFill>
              <a:latin typeface="+mj-lt"/>
            </a:endParaRPr>
          </a:p>
        </p:txBody>
      </p:sp>
      <p:sp>
        <p:nvSpPr>
          <p:cNvPr id="7" name="TextBox 6"/>
          <p:cNvSpPr txBox="1"/>
          <p:nvPr/>
        </p:nvSpPr>
        <p:spPr>
          <a:xfrm>
            <a:off x="310756" y="1137328"/>
            <a:ext cx="8520600" cy="707886"/>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D1.2 - </a:t>
            </a:r>
            <a:r>
              <a:rPr lang="en-US" sz="2000" dirty="0">
                <a:solidFill>
                  <a:schemeClr val="tx1"/>
                </a:solidFill>
                <a:latin typeface="+mn-lt"/>
                <a:ea typeface="Calibri"/>
                <a:cs typeface="Calibri"/>
                <a:sym typeface="Calibri"/>
              </a:rPr>
              <a:t>Identify situations that could lead to injury or death, and describe behaviours that can help to reduce risk</a:t>
            </a:r>
            <a:r>
              <a:rPr lang="en-US" sz="2000" dirty="0" smtClean="0">
                <a:solidFill>
                  <a:schemeClr val="tx1"/>
                </a:solidFill>
                <a:latin typeface="+mn-lt"/>
                <a:ea typeface="Calibri"/>
                <a:cs typeface="Calibri"/>
                <a:sym typeface="Calibri"/>
              </a:rPr>
              <a:t>.</a:t>
            </a:r>
            <a:endParaRPr lang="en-US" sz="2000" b="1" dirty="0">
              <a:solidFill>
                <a:schemeClr val="tx1"/>
              </a:solidFill>
              <a:latin typeface="+mn-lt"/>
              <a:ea typeface="Calibri"/>
              <a:cs typeface="Calibri"/>
              <a:sym typeface="Calibri"/>
            </a:endParaRPr>
          </a:p>
        </p:txBody>
      </p:sp>
      <p:sp>
        <p:nvSpPr>
          <p:cNvPr id="8" name="TextBox 7"/>
          <p:cNvSpPr txBox="1"/>
          <p:nvPr/>
        </p:nvSpPr>
        <p:spPr>
          <a:xfrm>
            <a:off x="310756" y="1948625"/>
            <a:ext cx="7533833" cy="1323439"/>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D1.3 - </a:t>
            </a:r>
            <a:r>
              <a:rPr lang="en-US" sz="2000" dirty="0">
                <a:solidFill>
                  <a:schemeClr val="tx1"/>
                </a:solidFill>
                <a:latin typeface="+mn-lt"/>
                <a:ea typeface="Calibri"/>
                <a:cs typeface="Calibri"/>
                <a:sym typeface="Calibri"/>
              </a:rPr>
              <a:t>Identify and describe the warning signs of problematic substance use and related behaviours for a variety of activities and substances, including cannabis, and the consequences that can occur</a:t>
            </a:r>
            <a:r>
              <a:rPr lang="en-US" sz="2000" dirty="0" smtClean="0">
                <a:solidFill>
                  <a:schemeClr val="tx1"/>
                </a:solidFill>
                <a:latin typeface="+mn-lt"/>
                <a:ea typeface="Calibri"/>
                <a:cs typeface="Calibri"/>
                <a:sym typeface="Calibri"/>
              </a:rPr>
              <a:t>.</a:t>
            </a:r>
            <a:endParaRPr lang="en-US" sz="2000" dirty="0">
              <a:solidFill>
                <a:schemeClr val="tx1"/>
              </a:solidFill>
              <a:latin typeface="+mn-lt"/>
              <a:ea typeface="Calibri"/>
              <a:cs typeface="Calibri"/>
              <a:sym typeface="Calibri"/>
            </a:endParaRPr>
          </a:p>
        </p:txBody>
      </p:sp>
      <p:sp>
        <p:nvSpPr>
          <p:cNvPr id="9" name="TextBox 8"/>
          <p:cNvSpPr txBox="1"/>
          <p:nvPr/>
        </p:nvSpPr>
        <p:spPr>
          <a:xfrm>
            <a:off x="328661" y="3325626"/>
            <a:ext cx="7759049" cy="707886"/>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D2.2</a:t>
            </a:r>
            <a:r>
              <a:rPr lang="en-US" sz="2000" dirty="0">
                <a:solidFill>
                  <a:schemeClr val="tx1"/>
                </a:solidFill>
                <a:latin typeface="+mn-lt"/>
                <a:ea typeface="Calibri"/>
                <a:cs typeface="Calibri"/>
                <a:sym typeface="Calibri"/>
              </a:rPr>
              <a:t> </a:t>
            </a:r>
            <a:r>
              <a:rPr lang="en-US" sz="2000" b="1" dirty="0">
                <a:solidFill>
                  <a:schemeClr val="tx1"/>
                </a:solidFill>
                <a:latin typeface="+mn-lt"/>
                <a:ea typeface="Calibri"/>
                <a:cs typeface="Calibri"/>
                <a:sym typeface="Calibri"/>
              </a:rPr>
              <a:t>- </a:t>
            </a:r>
            <a:r>
              <a:rPr lang="en-US" sz="2000" dirty="0">
                <a:solidFill>
                  <a:schemeClr val="tx1"/>
                </a:solidFill>
                <a:latin typeface="+mn-lt"/>
                <a:ea typeface="Calibri"/>
                <a:cs typeface="Calibri"/>
                <a:sym typeface="Calibri"/>
              </a:rPr>
              <a:t>Demonstrate the ability to assess situations for potential dangers, and apply strategies for avoid dangerous situations</a:t>
            </a:r>
            <a:r>
              <a:rPr lang="en-US" sz="2000" dirty="0" smtClean="0">
                <a:solidFill>
                  <a:schemeClr val="tx1"/>
                </a:solidFill>
                <a:latin typeface="+mn-lt"/>
                <a:ea typeface="Calibri"/>
                <a:cs typeface="Calibri"/>
                <a:sym typeface="Calibri"/>
              </a:rPr>
              <a:t>.</a:t>
            </a:r>
            <a:endParaRPr lang="en-US" sz="2000" dirty="0">
              <a:solidFill>
                <a:schemeClr val="tx1"/>
              </a:solidFill>
              <a:latin typeface="+mn-lt"/>
              <a:ea typeface="Calibri"/>
              <a:cs typeface="Calibri"/>
              <a:sym typeface="Calibri"/>
            </a:endParaRPr>
          </a:p>
        </p:txBody>
      </p:sp>
      <p:pic>
        <p:nvPicPr>
          <p:cNvPr id="13" name="Google Shape;93;p17" descr="check mark"/>
          <p:cNvPicPr preferRelativeResize="0"/>
          <p:nvPr/>
        </p:nvPicPr>
        <p:blipFill>
          <a:blip r:embed="rId3">
            <a:alphaModFix/>
          </a:blip>
          <a:stretch>
            <a:fillRect/>
          </a:stretch>
        </p:blipFill>
        <p:spPr>
          <a:xfrm>
            <a:off x="7738281" y="2839913"/>
            <a:ext cx="1336991" cy="1218116"/>
          </a:xfrm>
          <a:prstGeom prst="rect">
            <a:avLst/>
          </a:prstGeom>
          <a:noFill/>
          <a:ln>
            <a:noFill/>
          </a:ln>
        </p:spPr>
      </p:pic>
    </p:spTree>
    <p:extLst>
      <p:ext uri="{BB962C8B-B14F-4D97-AF65-F5344CB8AC3E}">
        <p14:creationId xmlns:p14="http://schemas.microsoft.com/office/powerpoint/2010/main" val="2835553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4" name="Title 3"/>
          <p:cNvSpPr>
            <a:spLocks noGrp="1"/>
          </p:cNvSpPr>
          <p:nvPr>
            <p:ph type="ctrTitle"/>
          </p:nvPr>
        </p:nvSpPr>
        <p:spPr>
          <a:xfrm>
            <a:off x="311700" y="274276"/>
            <a:ext cx="8520600" cy="1574398"/>
          </a:xfrm>
        </p:spPr>
        <p:txBody>
          <a:bodyPr anchor="ctr">
            <a:normAutofit/>
          </a:bodyPr>
          <a:lstStyle/>
          <a:p>
            <a:r>
              <a:rPr lang="en-US" sz="4000" b="1" dirty="0">
                <a:solidFill>
                  <a:schemeClr val="tx1"/>
                </a:solidFill>
                <a:latin typeface="+mj-lt"/>
              </a:rPr>
              <a:t>Substance Use, Addictions and Related </a:t>
            </a:r>
            <a:r>
              <a:rPr lang="en-US" sz="4000" b="1" dirty="0" smtClean="0">
                <a:solidFill>
                  <a:schemeClr val="tx1"/>
                </a:solidFill>
                <a:latin typeface="+mj-lt"/>
              </a:rPr>
              <a:t>Behaviour</a:t>
            </a:r>
            <a:endParaRPr lang="en-CA" sz="4000" dirty="0">
              <a:solidFill>
                <a:schemeClr val="tx1"/>
              </a:solidFill>
              <a:latin typeface="+mj-lt"/>
            </a:endParaRPr>
          </a:p>
        </p:txBody>
      </p:sp>
      <p:pic>
        <p:nvPicPr>
          <p:cNvPr id="57" name="Google Shape;57;p13" title="Marijuana Leaf"/>
          <p:cNvPicPr preferRelativeResize="0"/>
          <p:nvPr/>
        </p:nvPicPr>
        <p:blipFill>
          <a:blip r:embed="rId3">
            <a:alphaModFix/>
          </a:blip>
          <a:stretch>
            <a:fillRect/>
          </a:stretch>
        </p:blipFill>
        <p:spPr>
          <a:xfrm>
            <a:off x="3838719" y="1854075"/>
            <a:ext cx="1466562" cy="1416000"/>
          </a:xfrm>
          <a:prstGeom prst="rect">
            <a:avLst/>
          </a:prstGeom>
          <a:noFill/>
          <a:ln>
            <a:noFill/>
          </a:ln>
        </p:spPr>
      </p:pic>
      <p:sp>
        <p:nvSpPr>
          <p:cNvPr id="5" name="Subtitle 4"/>
          <p:cNvSpPr>
            <a:spLocks noGrp="1"/>
          </p:cNvSpPr>
          <p:nvPr>
            <p:ph type="subTitle" idx="1"/>
          </p:nvPr>
        </p:nvSpPr>
        <p:spPr>
          <a:xfrm>
            <a:off x="311700" y="3270075"/>
            <a:ext cx="8520600" cy="792600"/>
          </a:xfrm>
        </p:spPr>
        <p:txBody>
          <a:bodyPr anchor="ctr">
            <a:normAutofit/>
          </a:bodyPr>
          <a:lstStyle/>
          <a:p>
            <a:r>
              <a:rPr lang="en-CA" sz="2400" dirty="0" smtClean="0">
                <a:solidFill>
                  <a:schemeClr val="tx1"/>
                </a:solidFill>
                <a:latin typeface="+mn-lt"/>
                <a:ea typeface="Calibri"/>
                <a:cs typeface="Calibri"/>
                <a:sym typeface="Calibri"/>
              </a:rPr>
              <a:t>Cannabis: </a:t>
            </a:r>
            <a:r>
              <a:rPr lang="en-CA" sz="2400" dirty="0">
                <a:solidFill>
                  <a:schemeClr val="tx1"/>
                </a:solidFill>
                <a:latin typeface="+mn-lt"/>
                <a:ea typeface="Calibri"/>
                <a:cs typeface="Calibri"/>
                <a:sym typeface="Calibri"/>
              </a:rPr>
              <a:t>Grades </a:t>
            </a:r>
            <a:r>
              <a:rPr lang="en-CA" sz="2400" dirty="0" smtClean="0">
                <a:solidFill>
                  <a:schemeClr val="tx1"/>
                </a:solidFill>
                <a:latin typeface="+mn-lt"/>
                <a:ea typeface="Calibri"/>
                <a:cs typeface="Calibri"/>
                <a:sym typeface="Calibri"/>
              </a:rPr>
              <a:t>7/8 </a:t>
            </a:r>
            <a:endParaRPr lang="en-CA" sz="2400" dirty="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2425551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p:cNvSpPr>
            <a:spLocks noGrp="1"/>
          </p:cNvSpPr>
          <p:nvPr>
            <p:ph type="title"/>
          </p:nvPr>
        </p:nvSpPr>
        <p:spPr>
          <a:xfrm>
            <a:off x="2014350" y="615150"/>
            <a:ext cx="5115300" cy="871500"/>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Guiding Question #1</a:t>
            </a:r>
            <a:endParaRPr lang="en-CA" b="1" dirty="0">
              <a:latin typeface="+mj-lt"/>
            </a:endParaRPr>
          </a:p>
        </p:txBody>
      </p:sp>
      <p:pic>
        <p:nvPicPr>
          <p:cNvPr id="5" name="Google Shape;75;p15" descr="pink question mark"/>
          <p:cNvPicPr preferRelativeResize="0"/>
          <p:nvPr/>
        </p:nvPicPr>
        <p:blipFill>
          <a:blip r:embed="rId3">
            <a:alphaModFix/>
          </a:blip>
          <a:stretch>
            <a:fillRect/>
          </a:stretch>
        </p:blipFill>
        <p:spPr>
          <a:xfrm>
            <a:off x="533633" y="2073909"/>
            <a:ext cx="1243650" cy="1243650"/>
          </a:xfrm>
          <a:prstGeom prst="rect">
            <a:avLst/>
          </a:prstGeom>
          <a:noFill/>
          <a:ln>
            <a:noFill/>
          </a:ln>
        </p:spPr>
      </p:pic>
      <p:sp>
        <p:nvSpPr>
          <p:cNvPr id="6" name="TextBox 5"/>
          <p:cNvSpPr txBox="1"/>
          <p:nvPr/>
        </p:nvSpPr>
        <p:spPr>
          <a:xfrm flipH="1">
            <a:off x="2014350" y="1749321"/>
            <a:ext cx="6528071" cy="1892826"/>
          </a:xfrm>
          <a:prstGeom prst="rect">
            <a:avLst/>
          </a:prstGeom>
          <a:noFill/>
        </p:spPr>
        <p:txBody>
          <a:bodyPr wrap="square" rtlCol="0">
            <a:spAutoFit/>
          </a:bodyPr>
          <a:lstStyle/>
          <a:p>
            <a:pPr lvl="0">
              <a:lnSpc>
                <a:spcPct val="115000"/>
              </a:lnSpc>
              <a:spcBef>
                <a:spcPts val="1000"/>
              </a:spcBef>
            </a:pPr>
            <a:r>
              <a:rPr lang="en-US" sz="2000" b="1" dirty="0">
                <a:solidFill>
                  <a:schemeClr val="tx1"/>
                </a:solidFill>
                <a:latin typeface="+mn-lt"/>
                <a:ea typeface="Calibri"/>
                <a:cs typeface="Calibri"/>
                <a:sym typeface="Calibri"/>
              </a:rPr>
              <a:t>Personal Implications:</a:t>
            </a:r>
          </a:p>
          <a:p>
            <a:pPr marL="457200" lvl="0" indent="-381000">
              <a:lnSpc>
                <a:spcPct val="115000"/>
              </a:lnSpc>
              <a:spcBef>
                <a:spcPts val="1000"/>
              </a:spcBef>
              <a:buClrTx/>
              <a:buSzPts val="2400"/>
              <a:buFont typeface="Calibri"/>
              <a:buChar char="●"/>
            </a:pPr>
            <a:r>
              <a:rPr lang="en-US" sz="2000" dirty="0">
                <a:solidFill>
                  <a:schemeClr val="tx1"/>
                </a:solidFill>
                <a:latin typeface="+mn-lt"/>
                <a:ea typeface="Calibri"/>
                <a:cs typeface="Calibri"/>
                <a:sym typeface="Calibri"/>
              </a:rPr>
              <a:t>How can using cannabis impact you personally?</a:t>
            </a:r>
          </a:p>
          <a:p>
            <a:pPr lvl="0">
              <a:lnSpc>
                <a:spcPct val="115000"/>
              </a:lnSpc>
              <a:spcBef>
                <a:spcPts val="1000"/>
              </a:spcBef>
              <a:buSzPts val="1100"/>
            </a:pPr>
            <a:r>
              <a:rPr lang="en-US" sz="2000" b="1" dirty="0">
                <a:solidFill>
                  <a:schemeClr val="tx1"/>
                </a:solidFill>
                <a:latin typeface="+mn-lt"/>
                <a:ea typeface="Calibri"/>
                <a:cs typeface="Calibri"/>
                <a:sym typeface="Calibri"/>
              </a:rPr>
              <a:t>Societal Implications:</a:t>
            </a:r>
          </a:p>
          <a:p>
            <a:pPr marL="457200" lvl="0" indent="-381000">
              <a:lnSpc>
                <a:spcPct val="115000"/>
              </a:lnSpc>
              <a:spcBef>
                <a:spcPts val="1000"/>
              </a:spcBef>
              <a:buClrTx/>
              <a:buSzPts val="2400"/>
              <a:buFont typeface="Calibri"/>
              <a:buChar char="●"/>
            </a:pPr>
            <a:r>
              <a:rPr lang="en-US" sz="2000" dirty="0">
                <a:solidFill>
                  <a:schemeClr val="tx1"/>
                </a:solidFill>
                <a:latin typeface="+mn-lt"/>
                <a:ea typeface="Calibri"/>
                <a:cs typeface="Calibri"/>
                <a:sym typeface="Calibri"/>
              </a:rPr>
              <a:t>How do you think cannabis could impact a </a:t>
            </a:r>
            <a:r>
              <a:rPr lang="en-US" sz="2000" u="sng" dirty="0">
                <a:solidFill>
                  <a:schemeClr val="tx1"/>
                </a:solidFill>
                <a:latin typeface="+mn-lt"/>
                <a:ea typeface="Calibri"/>
                <a:cs typeface="Calibri"/>
                <a:sym typeface="Calibri"/>
              </a:rPr>
              <a:t>society</a:t>
            </a:r>
            <a:r>
              <a:rPr lang="en-US" sz="2000" dirty="0">
                <a:solidFill>
                  <a:schemeClr val="tx1"/>
                </a:solidFill>
                <a:latin typeface="+mn-lt"/>
                <a:ea typeface="Calibri"/>
                <a:cs typeface="Calibri"/>
                <a:sym typeface="Calibri"/>
              </a:rPr>
              <a:t>?</a:t>
            </a:r>
          </a:p>
        </p:txBody>
      </p:sp>
    </p:spTree>
    <p:extLst>
      <p:ext uri="{BB962C8B-B14F-4D97-AF65-F5344CB8AC3E}">
        <p14:creationId xmlns:p14="http://schemas.microsoft.com/office/powerpoint/2010/main" val="1510511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Title 1"/>
          <p:cNvSpPr>
            <a:spLocks noGrp="1"/>
          </p:cNvSpPr>
          <p:nvPr>
            <p:ph type="title"/>
          </p:nvPr>
        </p:nvSpPr>
        <p:spPr>
          <a:xfrm>
            <a:off x="1665670" y="503798"/>
            <a:ext cx="5829301"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What is Cannabis? - Review</a:t>
            </a:r>
            <a:endParaRPr lang="en-CA" b="1" dirty="0">
              <a:latin typeface="+mj-lt"/>
            </a:endParaRPr>
          </a:p>
        </p:txBody>
      </p:sp>
      <p:sp>
        <p:nvSpPr>
          <p:cNvPr id="5" name="TextBox 4"/>
          <p:cNvSpPr txBox="1"/>
          <p:nvPr/>
        </p:nvSpPr>
        <p:spPr>
          <a:xfrm>
            <a:off x="472998" y="1751823"/>
            <a:ext cx="6722918" cy="1938992"/>
          </a:xfrm>
          <a:prstGeom prst="rect">
            <a:avLst/>
          </a:prstGeom>
          <a:noFill/>
        </p:spPr>
        <p:txBody>
          <a:bodyPr wrap="square" rtlCol="0">
            <a:spAutoFit/>
          </a:bodyPr>
          <a:lstStyle/>
          <a:p>
            <a:pPr marL="457200" lvl="0" indent="-368300">
              <a:buClr>
                <a:srgbClr val="262626"/>
              </a:buClr>
              <a:buSzPts val="2200"/>
              <a:buFont typeface="Calibri"/>
              <a:buChar char="●"/>
            </a:pPr>
            <a:r>
              <a:rPr lang="en-US" sz="2000" dirty="0">
                <a:solidFill>
                  <a:schemeClr val="tx1"/>
                </a:solidFill>
                <a:latin typeface="+mn-lt"/>
                <a:ea typeface="Calibri"/>
                <a:cs typeface="Calibri"/>
                <a:sym typeface="Calibri"/>
              </a:rPr>
              <a:t>The most common form of cannabis is the dried flowers and leaves of the cannabis sativa plant.</a:t>
            </a:r>
          </a:p>
          <a:p>
            <a:pPr marL="914400" lvl="1" indent="-368300">
              <a:buClr>
                <a:srgbClr val="262626"/>
              </a:buClr>
              <a:buSzPts val="2200"/>
              <a:buFont typeface="Calibri"/>
              <a:buChar char="○"/>
            </a:pPr>
            <a:r>
              <a:rPr lang="en-US" sz="2000" dirty="0">
                <a:solidFill>
                  <a:schemeClr val="tx1"/>
                </a:solidFill>
                <a:latin typeface="+mn-lt"/>
                <a:ea typeface="Calibri"/>
                <a:cs typeface="Calibri"/>
                <a:sym typeface="Calibri"/>
              </a:rPr>
              <a:t>Other forms: bud, joints, oils, edibles</a:t>
            </a:r>
          </a:p>
          <a:p>
            <a:pPr marL="457200" lvl="0" indent="-368300">
              <a:buClr>
                <a:srgbClr val="262626"/>
              </a:buClr>
              <a:buSzPts val="2200"/>
              <a:buFont typeface="Calibri"/>
              <a:buChar char="●"/>
            </a:pPr>
            <a:r>
              <a:rPr lang="en-US" sz="2000" b="1" dirty="0">
                <a:solidFill>
                  <a:schemeClr val="tx1"/>
                </a:solidFill>
                <a:latin typeface="+mn-lt"/>
                <a:ea typeface="Calibri"/>
                <a:cs typeface="Calibri"/>
                <a:sym typeface="Calibri"/>
              </a:rPr>
              <a:t>Other common names:</a:t>
            </a:r>
            <a:r>
              <a:rPr lang="en-US" sz="2000" dirty="0">
                <a:solidFill>
                  <a:schemeClr val="tx1"/>
                </a:solidFill>
                <a:latin typeface="+mn-lt"/>
                <a:ea typeface="Calibri"/>
                <a:cs typeface="Calibri"/>
                <a:sym typeface="Calibri"/>
              </a:rPr>
              <a:t> marijuana, pot, </a:t>
            </a:r>
            <a:r>
              <a:rPr lang="en-US" sz="2000" dirty="0" smtClean="0">
                <a:solidFill>
                  <a:schemeClr val="tx1"/>
                </a:solidFill>
                <a:latin typeface="+mn-lt"/>
                <a:ea typeface="Calibri"/>
                <a:cs typeface="Calibri"/>
                <a:sym typeface="Calibri"/>
              </a:rPr>
              <a:t>dope, weed</a:t>
            </a:r>
            <a:r>
              <a:rPr lang="en-US" sz="2000" dirty="0">
                <a:solidFill>
                  <a:schemeClr val="tx1"/>
                </a:solidFill>
                <a:latin typeface="+mn-lt"/>
                <a:ea typeface="Calibri"/>
                <a:cs typeface="Calibri"/>
                <a:sym typeface="Calibri"/>
              </a:rPr>
              <a:t>, grass, hash, Mary Jane, reefer, </a:t>
            </a:r>
            <a:r>
              <a:rPr lang="en-US" sz="2000" dirty="0" smtClean="0">
                <a:solidFill>
                  <a:schemeClr val="tx1"/>
                </a:solidFill>
                <a:latin typeface="+mn-lt"/>
                <a:ea typeface="Calibri"/>
                <a:cs typeface="Calibri"/>
                <a:sym typeface="Calibri"/>
              </a:rPr>
              <a:t>bud.</a:t>
            </a:r>
            <a:endParaRPr lang="en-US" sz="2000" dirty="0">
              <a:solidFill>
                <a:schemeClr val="tx1"/>
              </a:solidFill>
              <a:latin typeface="+mn-lt"/>
              <a:ea typeface="Calibri"/>
              <a:cs typeface="Calibri"/>
              <a:sym typeface="Calibri"/>
            </a:endParaRPr>
          </a:p>
          <a:p>
            <a:pPr marL="457200" lvl="0" indent="-368300">
              <a:buClr>
                <a:srgbClr val="262626"/>
              </a:buClr>
              <a:buSzPts val="2200"/>
              <a:buFont typeface="Calibri"/>
              <a:buChar char="●"/>
            </a:pPr>
            <a:r>
              <a:rPr lang="en-US" sz="2000" dirty="0">
                <a:solidFill>
                  <a:schemeClr val="tx1"/>
                </a:solidFill>
                <a:latin typeface="+mn-lt"/>
                <a:ea typeface="Calibri"/>
                <a:cs typeface="Calibri"/>
                <a:sym typeface="Calibri"/>
              </a:rPr>
              <a:t>Cannabis is a psychoactive </a:t>
            </a:r>
            <a:r>
              <a:rPr lang="en-US" sz="2000" dirty="0" smtClean="0">
                <a:solidFill>
                  <a:schemeClr val="tx1"/>
                </a:solidFill>
                <a:latin typeface="+mn-lt"/>
                <a:ea typeface="Calibri"/>
                <a:cs typeface="Calibri"/>
                <a:sym typeface="Calibri"/>
              </a:rPr>
              <a:t>substance.</a:t>
            </a:r>
            <a:endParaRPr lang="en-US" sz="1600" dirty="0">
              <a:solidFill>
                <a:schemeClr val="tx1"/>
              </a:solidFill>
              <a:latin typeface="+mn-lt"/>
              <a:ea typeface="Gill Sans"/>
              <a:cs typeface="Gill Sans"/>
              <a:sym typeface="Gill Sans"/>
            </a:endParaRPr>
          </a:p>
        </p:txBody>
      </p:sp>
      <p:pic>
        <p:nvPicPr>
          <p:cNvPr id="4" name="Google Shape;126;p22" descr="cannabis oil with dropper" title="Cannabis Oil"/>
          <p:cNvPicPr preferRelativeResize="0"/>
          <p:nvPr/>
        </p:nvPicPr>
        <p:blipFill>
          <a:blip r:embed="rId3">
            <a:alphaModFix/>
          </a:blip>
          <a:stretch>
            <a:fillRect/>
          </a:stretch>
        </p:blipFill>
        <p:spPr>
          <a:xfrm>
            <a:off x="6735170" y="1751823"/>
            <a:ext cx="2307425" cy="2307425"/>
          </a:xfrm>
          <a:prstGeom prst="rect">
            <a:avLst/>
          </a:prstGeom>
          <a:noFill/>
          <a:ln>
            <a:noFill/>
          </a:ln>
        </p:spPr>
      </p:pic>
    </p:spTree>
    <p:extLst>
      <p:ext uri="{BB962C8B-B14F-4D97-AF65-F5344CB8AC3E}">
        <p14:creationId xmlns:p14="http://schemas.microsoft.com/office/powerpoint/2010/main" val="4087431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2" name="Title 1"/>
          <p:cNvSpPr>
            <a:spLocks noGrp="1"/>
          </p:cNvSpPr>
          <p:nvPr>
            <p:ph type="title"/>
          </p:nvPr>
        </p:nvSpPr>
        <p:spPr>
          <a:xfrm>
            <a:off x="2374633" y="552384"/>
            <a:ext cx="4428600" cy="8622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Cannabinoids</a:t>
            </a:r>
            <a:endParaRPr lang="en-CA" b="1" dirty="0"/>
          </a:p>
        </p:txBody>
      </p:sp>
      <p:pic>
        <p:nvPicPr>
          <p:cNvPr id="120" name="Google Shape;120;p21" descr="Green chemical compound for cannabinoids, also known as CBD" title="Chemical Compound for CBD"/>
          <p:cNvPicPr preferRelativeResize="0"/>
          <p:nvPr/>
        </p:nvPicPr>
        <p:blipFill rotWithShape="1">
          <a:blip r:embed="rId4">
            <a:alphaModFix/>
          </a:blip>
          <a:srcRect t="20856" b="21751"/>
          <a:stretch/>
        </p:blipFill>
        <p:spPr>
          <a:xfrm>
            <a:off x="337355" y="1868773"/>
            <a:ext cx="2857500" cy="1640000"/>
          </a:xfrm>
          <a:prstGeom prst="rect">
            <a:avLst/>
          </a:prstGeom>
          <a:noFill/>
          <a:ln>
            <a:noFill/>
          </a:ln>
        </p:spPr>
      </p:pic>
      <p:sp>
        <p:nvSpPr>
          <p:cNvPr id="5" name="TextBox 4"/>
          <p:cNvSpPr txBox="1"/>
          <p:nvPr/>
        </p:nvSpPr>
        <p:spPr>
          <a:xfrm>
            <a:off x="3194855" y="1877557"/>
            <a:ext cx="5323503" cy="1631216"/>
          </a:xfrm>
          <a:prstGeom prst="rect">
            <a:avLst/>
          </a:prstGeom>
          <a:noFill/>
        </p:spPr>
        <p:txBody>
          <a:bodyPr wrap="square" rtlCol="0">
            <a:spAutoFit/>
          </a:bodyPr>
          <a:lstStyle/>
          <a:p>
            <a:pPr lvl="0"/>
            <a:r>
              <a:rPr lang="en-US" sz="2000" dirty="0">
                <a:solidFill>
                  <a:schemeClr val="tx1"/>
                </a:solidFill>
                <a:latin typeface="+mn-lt"/>
                <a:ea typeface="Calibri"/>
                <a:cs typeface="Calibri"/>
                <a:sym typeface="Calibri"/>
              </a:rPr>
              <a:t>The chemicals found in a cannabis plant are called </a:t>
            </a:r>
            <a:r>
              <a:rPr lang="en-US" sz="2000" b="1" dirty="0">
                <a:solidFill>
                  <a:schemeClr val="tx1"/>
                </a:solidFill>
                <a:latin typeface="+mn-lt"/>
                <a:ea typeface="Calibri"/>
                <a:cs typeface="Calibri"/>
                <a:sym typeface="Calibri"/>
              </a:rPr>
              <a:t>cannabinoids</a:t>
            </a:r>
            <a:r>
              <a:rPr lang="en-US" sz="2000" dirty="0">
                <a:solidFill>
                  <a:schemeClr val="tx1"/>
                </a:solidFill>
                <a:latin typeface="+mn-lt"/>
                <a:ea typeface="Calibri"/>
                <a:cs typeface="Calibri"/>
                <a:sym typeface="Calibri"/>
              </a:rPr>
              <a:t>. </a:t>
            </a:r>
          </a:p>
          <a:p>
            <a:pPr lvl="0"/>
            <a:endParaRPr lang="en-US" sz="2000" dirty="0">
              <a:solidFill>
                <a:schemeClr val="tx1"/>
              </a:solidFill>
              <a:latin typeface="+mn-lt"/>
              <a:ea typeface="Calibri"/>
              <a:cs typeface="Calibri"/>
              <a:sym typeface="Calibri"/>
            </a:endParaRPr>
          </a:p>
          <a:p>
            <a:pPr lvl="0"/>
            <a:r>
              <a:rPr lang="en-US" sz="2000" dirty="0">
                <a:solidFill>
                  <a:schemeClr val="tx1"/>
                </a:solidFill>
                <a:latin typeface="+mn-lt"/>
                <a:ea typeface="Calibri"/>
                <a:cs typeface="Calibri"/>
                <a:sym typeface="Calibri"/>
              </a:rPr>
              <a:t>Two of the more commonly known chemicals in cannabis are THC and CBD.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11468</TotalTime>
  <Words>4503</Words>
  <Application>Microsoft Office PowerPoint</Application>
  <PresentationFormat>On-screen Show (16:9)</PresentationFormat>
  <Paragraphs>402</Paragraphs>
  <Slides>35</Slides>
  <Notes>35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Gill Sans</vt:lpstr>
      <vt:lpstr>Wingdings</vt:lpstr>
      <vt:lpstr>Courier New</vt:lpstr>
      <vt:lpstr>Simple Light</vt:lpstr>
      <vt:lpstr>Substance Use, Addictions and Related Behaviour</vt:lpstr>
      <vt:lpstr>Presentation Format</vt:lpstr>
      <vt:lpstr>Presentation Format</vt:lpstr>
      <vt:lpstr>Curriculum Expectations - Grade 7</vt:lpstr>
      <vt:lpstr>Curriculum Expectations - Grade 8</vt:lpstr>
      <vt:lpstr>Substance Use, Addictions and Related Behaviour</vt:lpstr>
      <vt:lpstr>Guiding Question #1</vt:lpstr>
      <vt:lpstr>What is Cannabis? - Review</vt:lpstr>
      <vt:lpstr>Cannabinoids</vt:lpstr>
      <vt:lpstr>Smoking - Review</vt:lpstr>
      <vt:lpstr>Food and Drinks</vt:lpstr>
      <vt:lpstr>Vaporizing</vt:lpstr>
      <vt:lpstr>Dabbing</vt:lpstr>
      <vt:lpstr>Potential Short Term Effects</vt:lpstr>
      <vt:lpstr>Potential Long Term Effects</vt:lpstr>
      <vt:lpstr>Addiction</vt:lpstr>
      <vt:lpstr>Think, Pair, Share</vt:lpstr>
      <vt:lpstr>Appeal to Youth</vt:lpstr>
      <vt:lpstr>Reasons Youth Avoid Using Cannabis</vt:lpstr>
      <vt:lpstr>Guiding Question #2</vt:lpstr>
      <vt:lpstr>Mental Health and Substance Use</vt:lpstr>
      <vt:lpstr>Signs of Problematic Cannabis Use</vt:lpstr>
      <vt:lpstr>Mental Health Risks</vt:lpstr>
      <vt:lpstr>Why Does This Matter?</vt:lpstr>
      <vt:lpstr>Video:Talking About Weed…And Your Brain </vt:lpstr>
      <vt:lpstr>Guiding Question #3</vt:lpstr>
      <vt:lpstr>Assessing Potential Situations</vt:lpstr>
      <vt:lpstr>Knowing the Signs of Cannabis Impairment</vt:lpstr>
      <vt:lpstr>Don’t drive high. </vt:lpstr>
      <vt:lpstr>Legislation</vt:lpstr>
      <vt:lpstr>Smoke Free Ontario Act</vt:lpstr>
      <vt:lpstr>Public Rules and Regulations</vt:lpstr>
      <vt:lpstr>Final Activity: Refusal Skills Scenario</vt:lpstr>
      <vt:lpstr>More Questions? Talk With Someone:</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Use, Addictions and Related Behaviour</dc:title>
  <dc:creator>Robinson, Mackenzie</dc:creator>
  <cp:lastModifiedBy>Robinson, Mackenzie</cp:lastModifiedBy>
  <cp:revision>94</cp:revision>
  <dcterms:modified xsi:type="dcterms:W3CDTF">2022-01-21T18:10:27Z</dcterms:modified>
</cp:coreProperties>
</file>