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91" r:id="rId2"/>
    <p:sldId id="289" r:id="rId3"/>
    <p:sldId id="290" r:id="rId4"/>
    <p:sldId id="285" r:id="rId5"/>
    <p:sldId id="287" r:id="rId6"/>
    <p:sldId id="292" r:id="rId7"/>
    <p:sldId id="263" r:id="rId8"/>
    <p:sldId id="264" r:id="rId9"/>
    <p:sldId id="265" r:id="rId10"/>
    <p:sldId id="266" r:id="rId11"/>
    <p:sldId id="267" r:id="rId12"/>
    <p:sldId id="268" r:id="rId13"/>
    <p:sldId id="270" r:id="rId14"/>
    <p:sldId id="271" r:id="rId15"/>
    <p:sldId id="269"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Roboto"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son, Mackenzie" initials="RM" lastIdx="1" clrIdx="0">
    <p:extLst>
      <p:ext uri="{19B8F6BF-5375-455C-9EA6-DF929625EA0E}">
        <p15:presenceInfo xmlns:p15="http://schemas.microsoft.com/office/powerpoint/2012/main" userId="S-1-5-21-494292953-1948397803-1850952788-872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102" autoAdjust="0"/>
  </p:normalViewPr>
  <p:slideViewPr>
    <p:cSldViewPr snapToGrid="0">
      <p:cViewPr varScale="1">
        <p:scale>
          <a:sx n="113" d="100"/>
          <a:sy n="113" d="100"/>
        </p:scale>
        <p:origin x="92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hutterstock.com/image-photo/education-learning-concept-portrait-tired-bored-1902686608"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youtube.com/watch?v=1Luw2tiMuLk"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niagararegion.ca/health/schools/youth-services.aspx"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f7f6f6228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f7f6f6228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smtClean="0"/>
              <a:t>**The following slides (2-6) are for teacher use only**</a:t>
            </a:r>
          </a:p>
          <a:p>
            <a:pPr marL="0" lvl="0" indent="0" algn="l" rtl="0">
              <a:spcBef>
                <a:spcPts val="0"/>
              </a:spcBef>
              <a:spcAft>
                <a:spcPts val="0"/>
              </a:spcAft>
              <a:buNone/>
            </a:pPr>
            <a:endParaRPr lang="en"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Clr>
                <a:schemeClr val="dk1"/>
              </a:buClr>
              <a:buSzPts val="1100"/>
              <a:buFont typeface="Arial"/>
              <a:buNone/>
            </a:pPr>
            <a:endParaRPr lang="en-US" b="1" dirty="0">
              <a:solidFill>
                <a:schemeClr val="dk1"/>
              </a:solidFill>
            </a:endParaRPr>
          </a:p>
        </p:txBody>
      </p:sp>
    </p:spTree>
    <p:extLst>
      <p:ext uri="{BB962C8B-B14F-4D97-AF65-F5344CB8AC3E}">
        <p14:creationId xmlns:p14="http://schemas.microsoft.com/office/powerpoint/2010/main" val="3257005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f805ba5943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f805ba5943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1100" b="1" i="0" u="none" strike="noStrike" cap="none" baseline="0" dirty="0" smtClean="0">
                <a:solidFill>
                  <a:srgbClr val="000000"/>
                </a:solidFill>
                <a:effectLst/>
                <a:latin typeface="Arial"/>
                <a:ea typeface="Arial"/>
                <a:cs typeface="Arial"/>
                <a:sym typeface="Arial"/>
              </a:rPr>
              <a:t>Photo Reference:</a:t>
            </a:r>
            <a:r>
              <a:rPr lang="en-CA" sz="1100" b="0" i="0" u="none" strike="noStrike" cap="none" baseline="0" dirty="0" smtClean="0">
                <a:solidFill>
                  <a:srgbClr val="000000"/>
                </a:solidFill>
                <a:effectLst/>
                <a:latin typeface="Arial"/>
                <a:ea typeface="Arial"/>
                <a:cs typeface="Arial"/>
                <a:sym typeface="Arial"/>
              </a:rPr>
              <a:t> Shutterstock_592173896</a:t>
            </a:r>
          </a:p>
          <a:p>
            <a:pPr marL="0" lvl="0" indent="0" algn="l" rtl="0">
              <a:spcBef>
                <a:spcPts val="0"/>
              </a:spcBef>
              <a:spcAft>
                <a:spcPts val="0"/>
              </a:spcAft>
              <a:buNone/>
            </a:pPr>
            <a:r>
              <a:rPr lang="en-CA" dirty="0" smtClean="0"/>
              <a:t>https://www.shutterstock.com/image-photo/cigarette-handmade-cannabis-592173896</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f805ba5943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f805ba594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Sometimes when people use edibles the effects can take up to 4 hours to feel the “high”, this may cause the person to think that the drug isn’t working and leads to an overcomption of the edible. Also, the amount of THC varies in each edible as well as the effects may depend on the amount of cannabis extract added. </a:t>
            </a:r>
            <a:endParaRPr lang="en" sz="1200" dirty="0" smtClean="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 sz="1200" dirty="0" smtClean="0">
              <a:solidFill>
                <a:schemeClr val="dk1"/>
              </a:solidFill>
              <a:latin typeface="Calibri"/>
              <a:cs typeface="Calibri"/>
              <a:sym typeface="Calibri"/>
            </a:endParaRPr>
          </a:p>
          <a:p>
            <a:pPr marL="0" lvl="0" indent="0" algn="l" rtl="0">
              <a:spcBef>
                <a:spcPts val="0"/>
              </a:spcBef>
              <a:spcAft>
                <a:spcPts val="0"/>
              </a:spcAft>
              <a:buNone/>
            </a:pPr>
            <a:r>
              <a:rPr lang="en-CA" b="1" dirty="0" smtClean="0"/>
              <a:t>Image from </a:t>
            </a:r>
            <a:r>
              <a:rPr lang="en-CA" b="1" dirty="0" err="1" smtClean="0"/>
              <a:t>Canva</a:t>
            </a:r>
            <a:endParaRPr b="1"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f805ba594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f805ba594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b="1" dirty="0" smtClean="0">
                <a:solidFill>
                  <a:schemeClr val="dk1"/>
                </a:solidFill>
                <a:latin typeface="Calibri"/>
                <a:ea typeface="Calibri"/>
                <a:cs typeface="Calibri"/>
                <a:sym typeface="Calibri"/>
              </a:rPr>
              <a:t>Cannabis can have positive </a:t>
            </a:r>
            <a:r>
              <a:rPr lang="en" sz="1200" b="1" u="sng" dirty="0" smtClean="0">
                <a:solidFill>
                  <a:schemeClr val="dk1"/>
                </a:solidFill>
                <a:latin typeface="Calibri"/>
                <a:ea typeface="Calibri"/>
                <a:cs typeface="Calibri"/>
                <a:sym typeface="Calibri"/>
              </a:rPr>
              <a:t>and</a:t>
            </a:r>
            <a:r>
              <a:rPr lang="en" sz="1200" b="1" u="none" baseline="0" dirty="0" smtClean="0">
                <a:solidFill>
                  <a:schemeClr val="dk1"/>
                </a:solidFill>
                <a:latin typeface="Calibri"/>
                <a:ea typeface="Calibri"/>
                <a:cs typeface="Calibri"/>
                <a:sym typeface="Calibri"/>
              </a:rPr>
              <a:t> negative effects. </a:t>
            </a:r>
          </a:p>
          <a:p>
            <a:pPr marL="0" lvl="0" indent="0" algn="l" rtl="0">
              <a:spcBef>
                <a:spcPts val="0"/>
              </a:spcBef>
              <a:spcAft>
                <a:spcPts val="0"/>
              </a:spcAft>
              <a:buClr>
                <a:schemeClr val="dk1"/>
              </a:buClr>
              <a:buSzPts val="1100"/>
              <a:buFont typeface="Arial"/>
              <a:buNone/>
            </a:pPr>
            <a:endParaRPr lang="en" sz="1200" b="1" dirty="0" smtClean="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dirty="0" smtClean="0">
                <a:solidFill>
                  <a:schemeClr val="dk1"/>
                </a:solidFill>
                <a:latin typeface="Calibri"/>
                <a:ea typeface="Calibri"/>
                <a:cs typeface="Calibri"/>
                <a:sym typeface="Calibri"/>
              </a:rPr>
              <a:t>Turn </a:t>
            </a:r>
            <a:r>
              <a:rPr lang="en" sz="1200" dirty="0">
                <a:solidFill>
                  <a:schemeClr val="dk1"/>
                </a:solidFill>
                <a:latin typeface="Calibri"/>
                <a:ea typeface="Calibri"/>
                <a:cs typeface="Calibri"/>
                <a:sym typeface="Calibri"/>
              </a:rPr>
              <a:t>to your seating buddy either across from you or beside you and talk about the following question.</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i="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i="1" dirty="0">
                <a:solidFill>
                  <a:schemeClr val="dk1"/>
                </a:solidFill>
                <a:latin typeface="Calibri"/>
                <a:ea typeface="Calibri"/>
                <a:cs typeface="Calibri"/>
                <a:sym typeface="Calibri"/>
              </a:rPr>
              <a:t>Possible Response:</a:t>
            </a:r>
            <a:endParaRPr sz="1200" i="1"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dirty="0">
                <a:solidFill>
                  <a:schemeClr val="dk1"/>
                </a:solidFill>
                <a:latin typeface="Calibri"/>
                <a:ea typeface="Calibri"/>
                <a:cs typeface="Calibri"/>
                <a:sym typeface="Calibri"/>
              </a:rPr>
              <a:t>Cannabis can change the way you see and feel things – distances can seem shorter or longer than they really are, and things that are serious can seem funny. Larger amounts can lead to feelings of losing control, panic, or confusion. Physical effects include red eyes, dry mouth, a higher heart rate, and a feeling of hunger. Using cannabis often and over the long term can lead to being physically dependent on it, and it can also have adverse effects on brain development and mental health. After people stop using cannabis, they can experience withdrawal symptoms, which can include feeling irritable, anxious, or nauseated, not having an appetite, or not being able to sleep well. </a:t>
            </a:r>
            <a:endParaRPr lang="en" sz="1200"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lang="en" sz="1200"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dirty="0" smtClean="0">
                <a:solidFill>
                  <a:schemeClr val="dk1"/>
                </a:solidFill>
                <a:latin typeface="Calibri"/>
                <a:ea typeface="Calibri"/>
                <a:cs typeface="Calibri"/>
                <a:sym typeface="Calibri"/>
              </a:rPr>
              <a:t>However, cannabis can have positive effects to for some individuals,</a:t>
            </a:r>
            <a:r>
              <a:rPr lang="en" sz="1200" baseline="0" dirty="0" smtClean="0">
                <a:solidFill>
                  <a:schemeClr val="dk1"/>
                </a:solidFill>
                <a:latin typeface="Calibri"/>
                <a:ea typeface="Calibri"/>
                <a:cs typeface="Calibri"/>
                <a:sym typeface="Calibri"/>
              </a:rPr>
              <a:t> especially those who are prescribed it by a medical health professiona;/doctor. </a:t>
            </a:r>
          </a:p>
          <a:p>
            <a:pPr marL="0" lvl="0" indent="0" algn="l" rtl="0">
              <a:lnSpc>
                <a:spcPct val="115000"/>
              </a:lnSpc>
              <a:spcBef>
                <a:spcPts val="0"/>
              </a:spcBef>
              <a:spcAft>
                <a:spcPts val="0"/>
              </a:spcAft>
              <a:buNone/>
            </a:pPr>
            <a:endParaRPr lang="en" sz="1200" baseline="0"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sz="1200" b="1" u="sng" dirty="0" smtClean="0">
                <a:solidFill>
                  <a:schemeClr val="dk1"/>
                </a:solidFill>
                <a:latin typeface="Calibri"/>
                <a:ea typeface="Calibri"/>
                <a:cs typeface="Calibri"/>
                <a:sym typeface="Calibri"/>
              </a:rPr>
              <a:t>**Important**:</a:t>
            </a:r>
            <a:r>
              <a:rPr lang="en-US" sz="1200" b="1" u="sng" baseline="0" dirty="0" smtClean="0">
                <a:solidFill>
                  <a:schemeClr val="dk1"/>
                </a:solidFill>
                <a:latin typeface="Calibri"/>
                <a:ea typeface="Calibri"/>
                <a:cs typeface="Calibri"/>
                <a:sym typeface="Calibri"/>
              </a:rPr>
              <a:t> </a:t>
            </a:r>
            <a:r>
              <a:rPr lang="en-US" sz="1200" b="1" u="none" dirty="0" smtClean="0">
                <a:solidFill>
                  <a:schemeClr val="dk1"/>
                </a:solidFill>
                <a:latin typeface="Calibri"/>
                <a:ea typeface="Calibri"/>
                <a:cs typeface="Calibri"/>
                <a:sym typeface="Calibri"/>
              </a:rPr>
              <a:t>One</a:t>
            </a:r>
            <a:r>
              <a:rPr lang="en-US" sz="1200" b="1" baseline="0" dirty="0" smtClean="0">
                <a:solidFill>
                  <a:schemeClr val="dk1"/>
                </a:solidFill>
                <a:latin typeface="Calibri"/>
                <a:ea typeface="Calibri"/>
                <a:cs typeface="Calibri"/>
                <a:sym typeface="Calibri"/>
              </a:rPr>
              <a:t> thing to discuss with this grade level is that cannabis can be medically prescribed by a doctor/health care professional for many diseases, disorders and ailments. One way cannabis is used when prescribed is with creams/oils. For more information check out: Government of Canada. (2020, October 28). Medical use of cannabis. https://www.canada.ca/en/health-canada/topics/cannabis-for-medical-purposes.html </a:t>
            </a:r>
          </a:p>
          <a:p>
            <a:pPr marL="0" lvl="0" indent="0" algn="l" rtl="0">
              <a:lnSpc>
                <a:spcPct val="115000"/>
              </a:lnSpc>
              <a:spcBef>
                <a:spcPts val="0"/>
              </a:spcBef>
              <a:spcAft>
                <a:spcPts val="0"/>
              </a:spcAft>
              <a:buNone/>
            </a:pPr>
            <a:endParaRPr lang="en" sz="1200"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lang="en" sz="1200" dirty="0" smtClean="0">
              <a:solidFill>
                <a:schemeClr val="dk1"/>
              </a:solidFill>
              <a:latin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lnSpc>
                <a:spcPct val="115000"/>
              </a:lnSpc>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f805ba5943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f805ba5943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i="1" dirty="0" smtClean="0">
                <a:solidFill>
                  <a:schemeClr val="dk1"/>
                </a:solidFill>
                <a:latin typeface="Calibri"/>
                <a:ea typeface="Calibri"/>
                <a:cs typeface="Calibri"/>
                <a:sym typeface="Calibri"/>
              </a:rPr>
              <a:t>Note </a:t>
            </a:r>
            <a:r>
              <a:rPr lang="en" sz="1200" b="1" i="1" dirty="0">
                <a:solidFill>
                  <a:schemeClr val="dk1"/>
                </a:solidFill>
                <a:latin typeface="Calibri"/>
                <a:ea typeface="Calibri"/>
                <a:cs typeface="Calibri"/>
                <a:sym typeface="Calibri"/>
              </a:rPr>
              <a:t>that many of these effects can impact you while playing sports or doing other activities.</a:t>
            </a:r>
            <a:endParaRPr sz="1200" b="1" i="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Side Note: Because of all of these effects, it is dangerous to drive or ride a bike after using cannabis.</a:t>
            </a:r>
            <a:endParaRPr sz="1200" dirty="0">
              <a:solidFill>
                <a:schemeClr val="dk1"/>
              </a:solidFill>
              <a:latin typeface="Calibri"/>
              <a:ea typeface="Calibri"/>
              <a:cs typeface="Calibri"/>
              <a:sym typeface="Calibri"/>
            </a:endParaRPr>
          </a:p>
          <a:p>
            <a:pPr marL="0" lvl="0" indent="0" algn="l" rtl="0">
              <a:spcBef>
                <a:spcPts val="0"/>
              </a:spcBef>
              <a:spcAft>
                <a:spcPts val="0"/>
              </a:spcAft>
              <a:buFontTx/>
              <a:buNone/>
            </a:pPr>
            <a:endParaRPr lang="en-CA" baseline="0" dirty="0" smtClean="0"/>
          </a:p>
          <a:p>
            <a:pPr marL="0" lvl="0" indent="0" algn="l" rtl="0">
              <a:lnSpc>
                <a:spcPct val="115000"/>
              </a:lnSpc>
              <a:spcBef>
                <a:spcPts val="0"/>
              </a:spcBef>
              <a:spcAft>
                <a:spcPts val="0"/>
              </a:spcAft>
              <a:buClr>
                <a:schemeClr val="dk1"/>
              </a:buClr>
              <a:buSzPts val="1100"/>
              <a:buFont typeface="Arial"/>
              <a:buNone/>
            </a:pPr>
            <a:r>
              <a:rPr lang="en-US" sz="1100" b="1" dirty="0" smtClean="0">
                <a:solidFill>
                  <a:schemeClr val="dk1"/>
                </a:solidFill>
                <a:latin typeface="Calibri"/>
                <a:ea typeface="Calibri"/>
                <a:cs typeface="Calibri"/>
                <a:sym typeface="Calibri"/>
              </a:rPr>
              <a:t>Short-term effects of cannabis include:</a:t>
            </a:r>
          </a:p>
          <a:p>
            <a:pPr marL="171450" lvl="0" indent="-171450" algn="l" rtl="0">
              <a:lnSpc>
                <a:spcPct val="115000"/>
              </a:lnSpc>
              <a:spcBef>
                <a:spcPts val="0"/>
              </a:spcBef>
              <a:spcAft>
                <a:spcPts val="0"/>
              </a:spcAft>
              <a:buClr>
                <a:schemeClr val="dk1"/>
              </a:buClr>
              <a:buSzPts val="1100"/>
            </a:pPr>
            <a:r>
              <a:rPr lang="en-US" sz="1100" dirty="0" smtClean="0">
                <a:solidFill>
                  <a:schemeClr val="dk1"/>
                </a:solidFill>
                <a:latin typeface="Calibri"/>
                <a:ea typeface="Calibri"/>
                <a:cs typeface="Calibri"/>
                <a:sym typeface="Calibri"/>
              </a:rPr>
              <a:t>Feeling happy (euphoria)</a:t>
            </a:r>
          </a:p>
          <a:p>
            <a:pPr marL="171450" lvl="0" indent="-171450" algn="l" rtl="0">
              <a:lnSpc>
                <a:spcPct val="115000"/>
              </a:lnSpc>
              <a:spcBef>
                <a:spcPts val="0"/>
              </a:spcBef>
              <a:spcAft>
                <a:spcPts val="0"/>
              </a:spcAft>
              <a:buClr>
                <a:schemeClr val="dk1"/>
              </a:buClr>
              <a:buSzPts val="1100"/>
            </a:pPr>
            <a:r>
              <a:rPr lang="en-US" sz="1100" dirty="0" smtClean="0">
                <a:solidFill>
                  <a:schemeClr val="dk1"/>
                </a:solidFill>
                <a:latin typeface="Calibri"/>
                <a:ea typeface="Calibri"/>
                <a:cs typeface="Calibri"/>
                <a:sym typeface="Calibri"/>
              </a:rPr>
              <a:t>Relaxation</a:t>
            </a:r>
          </a:p>
          <a:p>
            <a:pPr marL="171450" lvl="0" indent="-171450" algn="l" rtl="0">
              <a:lnSpc>
                <a:spcPct val="115000"/>
              </a:lnSpc>
              <a:spcBef>
                <a:spcPts val="0"/>
              </a:spcBef>
              <a:spcAft>
                <a:spcPts val="0"/>
              </a:spcAft>
              <a:buClr>
                <a:schemeClr val="dk1"/>
              </a:buClr>
              <a:buSzPts val="1100"/>
            </a:pPr>
            <a:r>
              <a:rPr lang="en-US" sz="1100" dirty="0" smtClean="0">
                <a:solidFill>
                  <a:schemeClr val="dk1"/>
                </a:solidFill>
                <a:latin typeface="Calibri"/>
                <a:ea typeface="Calibri"/>
                <a:cs typeface="Calibri"/>
                <a:sym typeface="Calibri"/>
              </a:rPr>
              <a:t>Increased sociability</a:t>
            </a:r>
          </a:p>
          <a:p>
            <a:pPr marL="171450" lvl="0" indent="-171450" algn="l" rtl="0">
              <a:lnSpc>
                <a:spcPct val="115000"/>
              </a:lnSpc>
              <a:spcBef>
                <a:spcPts val="0"/>
              </a:spcBef>
              <a:spcAft>
                <a:spcPts val="0"/>
              </a:spcAft>
              <a:buClr>
                <a:schemeClr val="dk1"/>
              </a:buClr>
              <a:buSzPts val="1100"/>
            </a:pPr>
            <a:r>
              <a:rPr lang="en-US" sz="1100" dirty="0" smtClean="0">
                <a:solidFill>
                  <a:schemeClr val="dk1"/>
                </a:solidFill>
                <a:latin typeface="Calibri"/>
                <a:ea typeface="Calibri"/>
                <a:cs typeface="Calibri"/>
                <a:sym typeface="Calibri"/>
              </a:rPr>
              <a:t>Heightened sensation</a:t>
            </a:r>
          </a:p>
          <a:p>
            <a:pPr marL="171450" lvl="0" indent="-171450" algn="l" rtl="0">
              <a:lnSpc>
                <a:spcPct val="115000"/>
              </a:lnSpc>
              <a:spcBef>
                <a:spcPts val="0"/>
              </a:spcBef>
              <a:spcAft>
                <a:spcPts val="0"/>
              </a:spcAft>
              <a:buClr>
                <a:schemeClr val="dk1"/>
              </a:buClr>
              <a:buSzPts val="1100"/>
            </a:pPr>
            <a:r>
              <a:rPr lang="en-US" sz="1100" dirty="0" smtClean="0">
                <a:solidFill>
                  <a:schemeClr val="dk1"/>
                </a:solidFill>
                <a:latin typeface="Calibri"/>
                <a:ea typeface="Calibri"/>
                <a:cs typeface="Calibri"/>
                <a:sym typeface="Calibri"/>
              </a:rPr>
              <a:t>Problems with memory and learning</a:t>
            </a:r>
          </a:p>
          <a:p>
            <a:pPr marL="171450" lvl="0" indent="-171450" algn="l" rtl="0">
              <a:lnSpc>
                <a:spcPct val="115000"/>
              </a:lnSpc>
              <a:spcBef>
                <a:spcPts val="0"/>
              </a:spcBef>
              <a:spcAft>
                <a:spcPts val="0"/>
              </a:spcAft>
              <a:buClr>
                <a:schemeClr val="dk1"/>
              </a:buClr>
              <a:buSzPts val="1100"/>
            </a:pPr>
            <a:r>
              <a:rPr lang="en-US" sz="1100" dirty="0" smtClean="0">
                <a:solidFill>
                  <a:schemeClr val="dk1"/>
                </a:solidFill>
                <a:latin typeface="Calibri"/>
                <a:ea typeface="Calibri"/>
                <a:cs typeface="Calibri"/>
                <a:sym typeface="Calibri"/>
              </a:rPr>
              <a:t>Distorted perception (sights, sounds, time, touch)</a:t>
            </a:r>
          </a:p>
          <a:p>
            <a:pPr marL="171450" lvl="0" indent="-171450" algn="l" rtl="0">
              <a:lnSpc>
                <a:spcPct val="115000"/>
              </a:lnSpc>
              <a:spcBef>
                <a:spcPts val="0"/>
              </a:spcBef>
              <a:spcAft>
                <a:spcPts val="0"/>
              </a:spcAft>
              <a:buClr>
                <a:schemeClr val="dk1"/>
              </a:buClr>
              <a:buSzPts val="1100"/>
            </a:pPr>
            <a:r>
              <a:rPr lang="en-US" sz="1100" dirty="0" smtClean="0">
                <a:solidFill>
                  <a:schemeClr val="dk1"/>
                </a:solidFill>
                <a:latin typeface="Calibri"/>
                <a:ea typeface="Calibri"/>
                <a:cs typeface="Calibri"/>
                <a:sym typeface="Calibri"/>
              </a:rPr>
              <a:t>Slows down reaction time</a:t>
            </a:r>
          </a:p>
          <a:p>
            <a:pPr marL="171450" lvl="0" indent="-171450" algn="l" rtl="0">
              <a:lnSpc>
                <a:spcPct val="115000"/>
              </a:lnSpc>
              <a:spcBef>
                <a:spcPts val="0"/>
              </a:spcBef>
              <a:spcAft>
                <a:spcPts val="0"/>
              </a:spcAft>
              <a:buClr>
                <a:schemeClr val="dk1"/>
              </a:buClr>
              <a:buSzPts val="1100"/>
            </a:pPr>
            <a:r>
              <a:rPr lang="en-US" sz="1100" dirty="0" smtClean="0">
                <a:solidFill>
                  <a:schemeClr val="dk1"/>
                </a:solidFill>
                <a:latin typeface="Calibri"/>
                <a:ea typeface="Calibri"/>
                <a:cs typeface="Calibri"/>
                <a:sym typeface="Calibri"/>
              </a:rPr>
              <a:t>Trouble with thinking and problem solving</a:t>
            </a:r>
          </a:p>
          <a:p>
            <a:pPr marL="171450" lvl="0" indent="-171450" algn="l" rtl="0">
              <a:lnSpc>
                <a:spcPct val="115000"/>
              </a:lnSpc>
              <a:spcBef>
                <a:spcPts val="0"/>
              </a:spcBef>
              <a:spcAft>
                <a:spcPts val="0"/>
              </a:spcAft>
              <a:buClr>
                <a:schemeClr val="dk1"/>
              </a:buClr>
              <a:buSzPts val="1100"/>
            </a:pPr>
            <a:r>
              <a:rPr lang="en-US" sz="1100" dirty="0" smtClean="0">
                <a:solidFill>
                  <a:schemeClr val="dk1"/>
                </a:solidFill>
                <a:latin typeface="Calibri"/>
                <a:ea typeface="Calibri"/>
                <a:cs typeface="Calibri"/>
                <a:sym typeface="Calibri"/>
              </a:rPr>
              <a:t>Body tremors</a:t>
            </a:r>
          </a:p>
          <a:p>
            <a:pPr marL="171450" lvl="0" indent="-171450" algn="l" rtl="0">
              <a:lnSpc>
                <a:spcPct val="115000"/>
              </a:lnSpc>
              <a:spcBef>
                <a:spcPts val="0"/>
              </a:spcBef>
              <a:spcAft>
                <a:spcPts val="0"/>
              </a:spcAft>
              <a:buClr>
                <a:schemeClr val="dk1"/>
              </a:buClr>
              <a:buSzPts val="1100"/>
            </a:pPr>
            <a:r>
              <a:rPr lang="en-US" sz="1100" dirty="0" smtClean="0">
                <a:solidFill>
                  <a:schemeClr val="dk1"/>
                </a:solidFill>
                <a:latin typeface="Calibri"/>
                <a:ea typeface="Calibri"/>
                <a:cs typeface="Calibri"/>
                <a:sym typeface="Calibri"/>
              </a:rPr>
              <a:t>Loss of motor coordination</a:t>
            </a:r>
          </a:p>
          <a:p>
            <a:pPr marL="171450" lvl="0" indent="-171450" algn="l" rtl="0">
              <a:lnSpc>
                <a:spcPct val="115000"/>
              </a:lnSpc>
              <a:spcBef>
                <a:spcPts val="0"/>
              </a:spcBef>
              <a:spcAft>
                <a:spcPts val="0"/>
              </a:spcAft>
              <a:buClr>
                <a:schemeClr val="dk1"/>
              </a:buClr>
              <a:buSzPts val="1100"/>
            </a:pPr>
            <a:r>
              <a:rPr lang="en-US" sz="1100" dirty="0" smtClean="0">
                <a:solidFill>
                  <a:schemeClr val="dk1"/>
                </a:solidFill>
                <a:latin typeface="Calibri"/>
                <a:ea typeface="Calibri"/>
                <a:cs typeface="Calibri"/>
                <a:sym typeface="Calibri"/>
              </a:rPr>
              <a:t>Increased heart rate</a:t>
            </a:r>
          </a:p>
          <a:p>
            <a:pPr marL="171450" lvl="0" indent="-171450" algn="l" rtl="0">
              <a:lnSpc>
                <a:spcPct val="115000"/>
              </a:lnSpc>
              <a:spcBef>
                <a:spcPts val="0"/>
              </a:spcBef>
              <a:spcAft>
                <a:spcPts val="0"/>
              </a:spcAft>
              <a:buClr>
                <a:schemeClr val="dk1"/>
              </a:buClr>
              <a:buSzPts val="1100"/>
            </a:pPr>
            <a:r>
              <a:rPr lang="en-US" sz="1100" dirty="0" smtClean="0">
                <a:solidFill>
                  <a:schemeClr val="dk1"/>
                </a:solidFill>
                <a:latin typeface="Calibri"/>
                <a:ea typeface="Calibri"/>
                <a:cs typeface="Calibri"/>
                <a:sym typeface="Calibri"/>
              </a:rPr>
              <a:t>Anxiety</a:t>
            </a:r>
          </a:p>
          <a:p>
            <a:pPr marL="171450" lvl="0" indent="-171450" algn="l" rtl="0">
              <a:lnSpc>
                <a:spcPct val="115000"/>
              </a:lnSpc>
              <a:spcBef>
                <a:spcPts val="0"/>
              </a:spcBef>
              <a:spcAft>
                <a:spcPts val="0"/>
              </a:spcAft>
            </a:pPr>
            <a:r>
              <a:rPr lang="en-US" sz="1100" dirty="0" smtClean="0">
                <a:solidFill>
                  <a:schemeClr val="dk1"/>
                </a:solidFill>
                <a:latin typeface="Calibri"/>
                <a:ea typeface="Calibri"/>
                <a:cs typeface="Calibri"/>
                <a:sym typeface="Calibri"/>
              </a:rPr>
              <a:t>Can trigger psychotic episodes </a:t>
            </a:r>
          </a:p>
          <a:p>
            <a:pPr marL="171450" lvl="0" indent="-171450" algn="l" rtl="0">
              <a:lnSpc>
                <a:spcPct val="115000"/>
              </a:lnSpc>
              <a:spcBef>
                <a:spcPts val="0"/>
              </a:spcBef>
              <a:spcAft>
                <a:spcPts val="0"/>
              </a:spcAft>
            </a:pPr>
            <a:r>
              <a:rPr lang="en-CA" baseline="0" dirty="0" smtClean="0"/>
              <a:t>Increased hunger/appetite</a:t>
            </a:r>
          </a:p>
          <a:p>
            <a:pPr marL="171450" lvl="0" indent="-171450" algn="l" rtl="0">
              <a:lnSpc>
                <a:spcPct val="115000"/>
              </a:lnSpc>
              <a:spcBef>
                <a:spcPts val="0"/>
              </a:spcBef>
              <a:spcAft>
                <a:spcPts val="0"/>
              </a:spcAft>
            </a:pPr>
            <a:r>
              <a:rPr lang="en-CA" baseline="0" dirty="0" smtClean="0"/>
              <a:t>Altered sense of time</a:t>
            </a:r>
          </a:p>
          <a:p>
            <a:pPr marL="171450" lvl="0" indent="-171450" algn="l" rtl="0">
              <a:lnSpc>
                <a:spcPct val="115000"/>
              </a:lnSpc>
              <a:spcBef>
                <a:spcPts val="0"/>
              </a:spcBef>
              <a:spcAft>
                <a:spcPts val="0"/>
              </a:spcAft>
            </a:pPr>
            <a:endParaRPr lang="en-CA" baseline="0" dirty="0" smtClean="0"/>
          </a:p>
          <a:p>
            <a:pPr marL="0" lvl="0" indent="0" algn="l" rtl="0">
              <a:lnSpc>
                <a:spcPct val="115000"/>
              </a:lnSpc>
              <a:spcBef>
                <a:spcPts val="0"/>
              </a:spcBef>
              <a:spcAft>
                <a:spcPts val="0"/>
              </a:spcAft>
              <a:buNone/>
            </a:pPr>
            <a:r>
              <a:rPr lang="en-CA" baseline="0" dirty="0" smtClean="0"/>
              <a:t>Remind students that these are </a:t>
            </a:r>
            <a:r>
              <a:rPr lang="en-CA" b="1" baseline="0" dirty="0" smtClean="0"/>
              <a:t>potential</a:t>
            </a:r>
            <a:r>
              <a:rPr lang="en-CA" b="0" baseline="0" dirty="0" smtClean="0"/>
              <a:t> effects and that those who try cannabis, the reactions and the way the body processes it will be different for every individual. </a:t>
            </a:r>
            <a:endParaRPr lang="en-CA" baseline="0" dirty="0" smtClean="0"/>
          </a:p>
          <a:p>
            <a:pPr marL="0" lvl="0" indent="0" algn="l" rtl="0">
              <a:lnSpc>
                <a:spcPct val="115000"/>
              </a:lnSpc>
              <a:spcBef>
                <a:spcPts val="0"/>
              </a:spcBef>
              <a:spcAft>
                <a:spcPts val="0"/>
              </a:spcAft>
              <a:buNone/>
            </a:pPr>
            <a:endParaRPr lang="en-US" sz="1100" dirty="0" smtClean="0"/>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CA" b="1" dirty="0" smtClean="0"/>
              <a:t>Photo</a:t>
            </a:r>
            <a:r>
              <a:rPr lang="en-CA" b="1" baseline="0" dirty="0" smtClean="0"/>
              <a:t> Reference: </a:t>
            </a:r>
            <a:r>
              <a:rPr lang="en-CA" b="0" baseline="0" dirty="0" smtClean="0"/>
              <a:t>Shutterstock_1902686608</a:t>
            </a:r>
            <a:endParaRPr lang="en-US" sz="1100" dirty="0" smtClean="0"/>
          </a:p>
          <a:p>
            <a:pPr marL="0" lvl="0" indent="0" algn="l" rtl="0">
              <a:spcBef>
                <a:spcPts val="0"/>
              </a:spcBef>
              <a:spcAft>
                <a:spcPts val="0"/>
              </a:spcAft>
              <a:buFontTx/>
              <a:buNone/>
            </a:pPr>
            <a:r>
              <a:rPr lang="en-US" dirty="0" smtClean="0">
                <a:hlinkClick r:id="rId3"/>
              </a:rPr>
              <a:t>Education Learning Concept Portrait Tired Bored Stock Photo (Edit Now) 1902686608 (shutterstock.com)</a:t>
            </a:r>
            <a:r>
              <a:rPr lang="en-US" dirty="0" smtClean="0"/>
              <a:t> </a:t>
            </a:r>
            <a:r>
              <a:rPr lang="en-US" dirty="0" smtClean="0">
                <a:sym typeface="Wingdings" panose="05000000000000000000" pitchFamily="2" charset="2"/>
              </a:rPr>
              <a:t> https://www.shutterstock.com/image-photo/education-learning-concept-portrait-tired-bored-1902686608 </a:t>
            </a:r>
            <a:endParaRPr lang="en-CA" baseline="0" dirty="0" smtClean="0"/>
          </a:p>
          <a:p>
            <a:pPr marL="171450" lvl="0" indent="-171450" algn="l" rtl="0">
              <a:spcBef>
                <a:spcPts val="0"/>
              </a:spcBef>
              <a:spcAft>
                <a:spcPts val="0"/>
              </a:spcAft>
              <a:buFontTx/>
              <a:buChar char="-"/>
            </a:pPr>
            <a:endParaRPr lang="en-CA"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f805ba5943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f805ba5943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smtClean="0">
                <a:solidFill>
                  <a:schemeClr val="dk1"/>
                </a:solidFill>
                <a:latin typeface="Calibri"/>
                <a:ea typeface="Calibri"/>
                <a:cs typeface="Calibri"/>
                <a:sym typeface="Calibri"/>
              </a:rPr>
              <a:t>Cannabis </a:t>
            </a:r>
            <a:r>
              <a:rPr lang="en" sz="1200" dirty="0">
                <a:solidFill>
                  <a:schemeClr val="dk1"/>
                </a:solidFill>
                <a:latin typeface="Calibri"/>
                <a:ea typeface="Calibri"/>
                <a:cs typeface="Calibri"/>
                <a:sym typeface="Calibri"/>
              </a:rPr>
              <a:t>smoke contains carcinogens (cancer causing chemicals)→  Risk of developing Cancer</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Using cannabis regularly (daily or almost daily) and over a long time (several months or years) can:</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Char char="●"/>
            </a:pPr>
            <a:r>
              <a:rPr lang="en" sz="1200" dirty="0">
                <a:solidFill>
                  <a:schemeClr val="dk1"/>
                </a:solidFill>
                <a:latin typeface="Calibri"/>
                <a:ea typeface="Calibri"/>
                <a:cs typeface="Calibri"/>
                <a:sym typeface="Calibri"/>
              </a:rPr>
              <a:t>Hurt the lungs and make it harder to breathe</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Char char="●"/>
            </a:pPr>
            <a:r>
              <a:rPr lang="en" sz="1200" dirty="0">
                <a:solidFill>
                  <a:schemeClr val="dk1"/>
                </a:solidFill>
                <a:latin typeface="Calibri"/>
                <a:ea typeface="Calibri"/>
                <a:cs typeface="Calibri"/>
                <a:sym typeface="Calibri"/>
              </a:rPr>
              <a:t>Cannabis smoke contains many of the same harmful substances as tobacco smoke.</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Char char="●"/>
            </a:pPr>
            <a:r>
              <a:rPr lang="en" sz="1200" dirty="0">
                <a:solidFill>
                  <a:schemeClr val="dk1"/>
                </a:solidFill>
                <a:latin typeface="Calibri"/>
                <a:ea typeface="Calibri"/>
                <a:cs typeface="Calibri"/>
                <a:sym typeface="Calibri"/>
              </a:rPr>
              <a:t>Like </a:t>
            </a:r>
            <a:r>
              <a:rPr lang="en" sz="1200" dirty="0" smtClean="0">
                <a:solidFill>
                  <a:schemeClr val="dk1"/>
                </a:solidFill>
                <a:latin typeface="Calibri"/>
                <a:ea typeface="Calibri"/>
                <a:cs typeface="Calibri"/>
                <a:sym typeface="Calibri"/>
              </a:rPr>
              <a:t>smoking </a:t>
            </a:r>
            <a:r>
              <a:rPr lang="en" sz="1200" dirty="0">
                <a:solidFill>
                  <a:schemeClr val="dk1"/>
                </a:solidFill>
                <a:latin typeface="Calibri"/>
                <a:ea typeface="Calibri"/>
                <a:cs typeface="Calibri"/>
                <a:sym typeface="Calibri"/>
              </a:rPr>
              <a:t>cigarettes, smoking cannabis can damage your lungs </a:t>
            </a:r>
            <a:endParaRPr lang="en" sz="1200" dirty="0" smtClean="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Char char="●"/>
            </a:pPr>
            <a:endParaRPr lang="en" sz="1200" dirty="0" smtClean="0">
              <a:solidFill>
                <a:schemeClr val="dk1"/>
              </a:solidFill>
              <a:latin typeface="Calibri"/>
              <a:cs typeface="Calibri"/>
              <a:sym typeface="Calibri"/>
            </a:endParaRPr>
          </a:p>
          <a:p>
            <a:pPr marL="152400" lvl="0" indent="0" algn="l" rtl="0">
              <a:lnSpc>
                <a:spcPct val="115000"/>
              </a:lnSpc>
              <a:spcBef>
                <a:spcPts val="0"/>
              </a:spcBef>
              <a:spcAft>
                <a:spcPts val="0"/>
              </a:spcAft>
              <a:buClr>
                <a:schemeClr val="dk1"/>
              </a:buClr>
              <a:buSzPts val="1200"/>
              <a:buNone/>
            </a:pPr>
            <a:r>
              <a:rPr lang="en" sz="1100" i="1" dirty="0" smtClean="0">
                <a:solidFill>
                  <a:srgbClr val="000000"/>
                </a:solidFill>
                <a:latin typeface="Arial"/>
                <a:cs typeface="Arial"/>
                <a:sym typeface="Arial"/>
              </a:rPr>
              <a:t>**The</a:t>
            </a:r>
            <a:r>
              <a:rPr lang="en" sz="1100" i="1" baseline="0" dirty="0" smtClean="0">
                <a:solidFill>
                  <a:srgbClr val="000000"/>
                </a:solidFill>
                <a:latin typeface="Arial"/>
                <a:cs typeface="Arial"/>
                <a:sym typeface="Arial"/>
              </a:rPr>
              <a:t> impact of using cannabis can be more serious in youths than adults**</a:t>
            </a:r>
            <a:endParaRPr lang="en" sz="1200" i="1" baseline="0" dirty="0" smtClean="0">
              <a:solidFill>
                <a:schemeClr val="dk1"/>
              </a:solidFill>
              <a:latin typeface="Calibri"/>
              <a:cs typeface="Calibri"/>
              <a:sym typeface="Calibri"/>
            </a:endParaRPr>
          </a:p>
          <a:p>
            <a:pPr marL="152400" lvl="0" indent="0" algn="l" rtl="0">
              <a:lnSpc>
                <a:spcPct val="115000"/>
              </a:lnSpc>
              <a:spcBef>
                <a:spcPts val="0"/>
              </a:spcBef>
              <a:spcAft>
                <a:spcPts val="0"/>
              </a:spcAft>
              <a:buClr>
                <a:schemeClr val="dk1"/>
              </a:buClr>
              <a:buSzPts val="1200"/>
              <a:buNone/>
            </a:pPr>
            <a:endParaRPr lang="en" sz="1200" i="1" baseline="0" dirty="0" smtClean="0">
              <a:solidFill>
                <a:schemeClr val="dk1"/>
              </a:solidFill>
              <a:latin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100" b="0" u="none" dirty="0" smtClean="0">
                <a:solidFill>
                  <a:schemeClr val="tx1"/>
                </a:solidFill>
                <a:latin typeface="Calibri"/>
                <a:ea typeface="Calibri"/>
                <a:cs typeface="Calibri"/>
                <a:sym typeface="Calibri"/>
              </a:rPr>
              <a:t>1 in 10 adults who use cannabis will develop an addiction to it (Health Canada, 2021). </a:t>
            </a: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endParaRPr lang="en-US" sz="1100" b="0" u="none" dirty="0" smtClean="0">
              <a:solidFill>
                <a:schemeClr val="tx1"/>
              </a:solidFill>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100" b="1" u="none" dirty="0" smtClean="0">
                <a:solidFill>
                  <a:schemeClr val="tx1"/>
                </a:solidFill>
                <a:latin typeface="Calibri"/>
                <a:ea typeface="Calibri"/>
                <a:cs typeface="Calibri"/>
                <a:sym typeface="Calibri"/>
              </a:rPr>
              <a:t>Reference: </a:t>
            </a:r>
            <a:r>
              <a:rPr lang="en-US" sz="1100" b="0" u="none" dirty="0" smtClean="0">
                <a:solidFill>
                  <a:schemeClr val="tx1"/>
                </a:solidFill>
                <a:latin typeface="Calibri"/>
                <a:ea typeface="Calibri"/>
                <a:cs typeface="Calibri"/>
                <a:sym typeface="Calibri"/>
              </a:rPr>
              <a:t>Health Canada (2021,</a:t>
            </a:r>
            <a:r>
              <a:rPr lang="en-US" sz="1100" b="0" u="none" baseline="0" dirty="0" smtClean="0">
                <a:solidFill>
                  <a:schemeClr val="tx1"/>
                </a:solidFill>
                <a:latin typeface="Calibri"/>
                <a:ea typeface="Calibri"/>
                <a:cs typeface="Calibri"/>
                <a:sym typeface="Calibri"/>
              </a:rPr>
              <a:t> March 11). Government of Canada: Cannabis and your health. https://www.canada.ca/en/services/health/campaigns/cannabis/health-effects.html#a7</a:t>
            </a:r>
            <a:endParaRPr lang="en-US" sz="1100" b="0" u="none" dirty="0" smtClean="0">
              <a:solidFill>
                <a:schemeClr val="tx1"/>
              </a:solidFill>
              <a:latin typeface="Calibri"/>
              <a:ea typeface="Calibri"/>
              <a:cs typeface="Calibri"/>
              <a:sym typeface="Calibri"/>
            </a:endParaRPr>
          </a:p>
          <a:p>
            <a:pPr marL="152400" lvl="0" indent="0" algn="l" rtl="0">
              <a:lnSpc>
                <a:spcPct val="115000"/>
              </a:lnSpc>
              <a:spcBef>
                <a:spcPts val="0"/>
              </a:spcBef>
              <a:spcAft>
                <a:spcPts val="0"/>
              </a:spcAft>
              <a:buClr>
                <a:schemeClr val="dk1"/>
              </a:buClr>
              <a:buSzPts val="1200"/>
              <a:buNone/>
            </a:pPr>
            <a:endParaRPr lang="en" sz="1100" i="1" baseline="0" dirty="0" smtClean="0">
              <a:solidFill>
                <a:srgbClr val="000000"/>
              </a:solidFill>
              <a:latin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f805ba594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f805ba594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200" b="0" i="0" u="none" strike="noStrike" cap="none" baseline="0" dirty="0" smtClean="0">
                <a:solidFill>
                  <a:srgbClr val="000000"/>
                </a:solidFill>
                <a:effectLst/>
                <a:latin typeface="Arial"/>
                <a:ea typeface="Arial"/>
                <a:cs typeface="Arial"/>
                <a:sym typeface="Arial"/>
              </a:rPr>
              <a:t>Refer to </a:t>
            </a:r>
            <a:r>
              <a:rPr lang="en-US" sz="1200" b="0" i="0" u="none" strike="noStrike" kern="1200" cap="none" baseline="0" dirty="0" smtClean="0">
                <a:solidFill>
                  <a:schemeClr val="tx1"/>
                </a:solidFill>
                <a:effectLst/>
                <a:latin typeface="Arial"/>
                <a:ea typeface="Calibri"/>
                <a:cs typeface="Arial"/>
                <a:sym typeface="Arial"/>
              </a:rPr>
              <a:t>Government of Canada (2021, September 3). Talking with teenagers about drugs. https://www.canada.ca/en/health-canada/services/substance-use/talking-about-drugs/talking-with-teenagers-about-drugs.html for great tips for talking with teens and youth about drugs, like cannabis. </a:t>
            </a:r>
            <a:endParaRPr lang="en" sz="1200" b="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 sz="120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smtClean="0">
                <a:solidFill>
                  <a:schemeClr val="dk1"/>
                </a:solidFill>
                <a:latin typeface="Calibri"/>
                <a:ea typeface="Calibri"/>
                <a:cs typeface="Calibri"/>
                <a:sym typeface="Calibri"/>
              </a:rPr>
              <a:t>Starting </a:t>
            </a:r>
            <a:r>
              <a:rPr lang="en" sz="1200" dirty="0">
                <a:solidFill>
                  <a:schemeClr val="dk1"/>
                </a:solidFill>
                <a:latin typeface="Calibri"/>
                <a:ea typeface="Calibri"/>
                <a:cs typeface="Calibri"/>
                <a:sym typeface="Calibri"/>
              </a:rPr>
              <a:t>to use Cannabis at an early age, frequently and in large amount can be harmful… </a:t>
            </a:r>
            <a:r>
              <a:rPr lang="en-CA" dirty="0" smtClean="0"/>
              <a:t>Brains are still developing until the age of 25, so adolescence and youth are particularly vulnerable. </a:t>
            </a:r>
          </a:p>
          <a:p>
            <a:pPr marL="0" lvl="0" indent="0" algn="l" rtl="0">
              <a:spcBef>
                <a:spcPts val="0"/>
              </a:spcBef>
              <a:spcAft>
                <a:spcPts val="0"/>
              </a:spcAft>
              <a:buNone/>
            </a:pPr>
            <a:endParaRPr lang="en-CA" dirty="0" smtClean="0"/>
          </a:p>
          <a:p>
            <a:pPr marL="0" lvl="0" indent="0" algn="l" rtl="0">
              <a:spcBef>
                <a:spcPts val="0"/>
              </a:spcBef>
              <a:spcAft>
                <a:spcPts val="0"/>
              </a:spcAft>
              <a:buNone/>
            </a:pPr>
            <a:r>
              <a:rPr lang="en-CA" dirty="0" smtClean="0"/>
              <a:t>However,</a:t>
            </a:r>
            <a:r>
              <a:rPr lang="en-CA" baseline="0" dirty="0" smtClean="0"/>
              <a:t> the overall potential health benefits from cannabis use have not been well studied and should be discussed with health care professionals. </a:t>
            </a:r>
          </a:p>
          <a:p>
            <a:pPr marL="0" lvl="0" indent="0" algn="l" rtl="0">
              <a:spcBef>
                <a:spcPts val="0"/>
              </a:spcBef>
              <a:spcAft>
                <a:spcPts val="0"/>
              </a:spcAft>
              <a:buNone/>
            </a:pP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f805ba5943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f805ba5943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Cannabis can have school-related challenges.... </a:t>
            </a:r>
            <a:endParaRPr dirty="0">
              <a:solidFill>
                <a:schemeClr val="dk1"/>
              </a:solidFill>
            </a:endParaRPr>
          </a:p>
          <a:p>
            <a:pPr marL="0" lvl="0" indent="0" algn="l" rtl="0">
              <a:spcBef>
                <a:spcPts val="0"/>
              </a:spcBef>
              <a:spcAft>
                <a:spcPts val="0"/>
              </a:spcAft>
              <a:buNone/>
            </a:pP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f805ba5943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f805ba5943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0" dirty="0" smtClean="0">
                <a:solidFill>
                  <a:schemeClr val="dk1"/>
                </a:solidFill>
                <a:latin typeface="Calibri"/>
                <a:ea typeface="Calibri"/>
                <a:cs typeface="Calibri"/>
                <a:sym typeface="Calibri"/>
              </a:rPr>
              <a:t>Talk</a:t>
            </a:r>
            <a:r>
              <a:rPr lang="en" sz="1200" b="0" baseline="0" dirty="0" smtClean="0">
                <a:solidFill>
                  <a:schemeClr val="dk1"/>
                </a:solidFill>
                <a:latin typeface="Calibri"/>
                <a:ea typeface="Calibri"/>
                <a:cs typeface="Calibri"/>
                <a:sym typeface="Calibri"/>
              </a:rPr>
              <a:t> with a  friend or your table group about the following prompt! </a:t>
            </a:r>
            <a:endParaRPr lang="en" sz="1200" b="0"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 sz="1200" b="1"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dirty="0" smtClean="0">
                <a:solidFill>
                  <a:schemeClr val="dk1"/>
                </a:solidFill>
                <a:latin typeface="Calibri"/>
                <a:ea typeface="Calibri"/>
                <a:cs typeface="Calibri"/>
                <a:sym typeface="Calibri"/>
              </a:rPr>
              <a:t>Teacher </a:t>
            </a:r>
            <a:r>
              <a:rPr lang="en" sz="1200" b="1" dirty="0">
                <a:solidFill>
                  <a:schemeClr val="dk1"/>
                </a:solidFill>
                <a:latin typeface="Calibri"/>
                <a:ea typeface="Calibri"/>
                <a:cs typeface="Calibri"/>
                <a:sym typeface="Calibri"/>
              </a:rPr>
              <a:t>Prompt: </a:t>
            </a:r>
            <a:r>
              <a:rPr lang="en" sz="1200" i="1" dirty="0">
                <a:solidFill>
                  <a:schemeClr val="dk1"/>
                </a:solidFill>
                <a:latin typeface="Calibri"/>
                <a:ea typeface="Calibri"/>
                <a:cs typeface="Calibri"/>
                <a:sym typeface="Calibri"/>
              </a:rPr>
              <a:t>What are some examples of things that might influence someone to smoke (specifically cannabis) or not to smoke?</a:t>
            </a:r>
            <a:endParaRPr sz="1200" i="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Follow up discussion</a:t>
            </a:r>
            <a:r>
              <a:rPr lang="en" sz="1200" dirty="0">
                <a:solidFill>
                  <a:schemeClr val="dk1"/>
                </a:solidFill>
                <a:latin typeface="Calibri"/>
                <a:ea typeface="Calibri"/>
                <a:cs typeface="Calibri"/>
                <a:sym typeface="Calibri"/>
              </a:rPr>
              <a:t>: If you had a friend who was thinking about using drugs because they see the older kids using them, what could you tell them to do instead</a:t>
            </a:r>
            <a:r>
              <a:rPr lang="en" sz="1200" dirty="0" smtClean="0">
                <a:solidFill>
                  <a:schemeClr val="dk1"/>
                </a:solidFill>
                <a:latin typeface="Calibri"/>
                <a:ea typeface="Calibri"/>
                <a:cs typeface="Calibri"/>
                <a:sym typeface="Calibri"/>
              </a:rPr>
              <a:t>?</a:t>
            </a:r>
          </a:p>
          <a:p>
            <a:pPr marL="0" lvl="0" indent="0" algn="l" rtl="0">
              <a:lnSpc>
                <a:spcPct val="115000"/>
              </a:lnSpc>
              <a:spcBef>
                <a:spcPts val="0"/>
              </a:spcBef>
              <a:spcAft>
                <a:spcPts val="0"/>
              </a:spcAft>
              <a:buClr>
                <a:schemeClr val="dk1"/>
              </a:buClr>
              <a:buSzPts val="1100"/>
              <a:buFont typeface="Arial"/>
              <a:buNone/>
            </a:pPr>
            <a:endParaRPr lang="en" sz="1200"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CA" sz="1200" b="1" dirty="0" smtClean="0"/>
              <a:t>Images from </a:t>
            </a:r>
            <a:r>
              <a:rPr lang="en-CA" sz="1200" b="1" dirty="0" err="1" smtClean="0"/>
              <a:t>Canva</a:t>
            </a:r>
            <a:endParaRPr lang="en-CA" sz="1200" b="1" dirty="0" smtClean="0"/>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f805ba5943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f805ba5943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CA" b="1" dirty="0" smtClean="0"/>
              <a:t>Image from </a:t>
            </a:r>
            <a:r>
              <a:rPr lang="en-CA" b="1" dirty="0" err="1" smtClean="0"/>
              <a:t>Canva</a:t>
            </a:r>
            <a:endParaRPr lang="en-CA" b="1" dirty="0" smtClean="0"/>
          </a:p>
          <a:p>
            <a:pPr marL="0" lvl="0" indent="0" algn="l" rtl="0">
              <a:lnSpc>
                <a:spcPct val="115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f805ba5943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f805ba5943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dirty="0" smtClean="0">
                <a:solidFill>
                  <a:schemeClr val="dk1"/>
                </a:solidFill>
                <a:latin typeface="Calibri"/>
                <a:ea typeface="Calibri"/>
                <a:cs typeface="Calibri"/>
                <a:sym typeface="Calibri"/>
              </a:rPr>
              <a:t>**</a:t>
            </a:r>
            <a:r>
              <a:rPr lang="en" sz="1200" b="1" dirty="0">
                <a:solidFill>
                  <a:schemeClr val="dk1"/>
                </a:solidFill>
                <a:latin typeface="Calibri"/>
                <a:ea typeface="Calibri"/>
                <a:cs typeface="Calibri"/>
                <a:sym typeface="Calibri"/>
              </a:rPr>
              <a:t>Refer to the Cannabis Core Knowledge Content**</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Individual motives for cannabis use:</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i="1" dirty="0">
                <a:solidFill>
                  <a:schemeClr val="dk1"/>
                </a:solidFill>
                <a:latin typeface="Calibri"/>
                <a:ea typeface="Calibri"/>
                <a:cs typeface="Calibri"/>
                <a:sym typeface="Calibri"/>
              </a:rPr>
              <a:t>Enjoyment and pleasure: </a:t>
            </a:r>
            <a:r>
              <a:rPr lang="en" sz="1200" dirty="0">
                <a:solidFill>
                  <a:schemeClr val="dk1"/>
                </a:solidFill>
                <a:latin typeface="Calibri"/>
                <a:ea typeface="Calibri"/>
                <a:cs typeface="Calibri"/>
                <a:sym typeface="Calibri"/>
              </a:rPr>
              <a:t>The most common reasons given by youth for cannabis use include general enjoyment, being social, getting ‘high’, and to relax.</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i="1" dirty="0">
                <a:solidFill>
                  <a:schemeClr val="dk1"/>
                </a:solidFill>
                <a:latin typeface="Calibri"/>
                <a:ea typeface="Calibri"/>
                <a:cs typeface="Calibri"/>
                <a:sym typeface="Calibri"/>
              </a:rPr>
              <a:t>Experimentation: </a:t>
            </a:r>
            <a:r>
              <a:rPr lang="en" sz="1200" dirty="0">
                <a:solidFill>
                  <a:schemeClr val="dk1"/>
                </a:solidFill>
                <a:latin typeface="Calibri"/>
                <a:ea typeface="Calibri"/>
                <a:cs typeface="Calibri"/>
                <a:sym typeface="Calibri"/>
              </a:rPr>
              <a:t>First time cannabis use among youth is often the result of experimentation and curiosity. Young people who indicate that experimentation is the primary motivator may discontinue use after trying cannabis, tend to use less frequently, and are less prone to developing substance use disorders compared to individuals who use cannabis for coping and recreational purposes.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i="1" dirty="0" smtClean="0">
                <a:solidFill>
                  <a:schemeClr val="dk1"/>
                </a:solidFill>
                <a:latin typeface="Calibri"/>
                <a:ea typeface="Calibri"/>
                <a:cs typeface="Calibri"/>
                <a:sym typeface="Calibri"/>
              </a:rPr>
              <a:t>Conformity (Fitting in with Peers): </a:t>
            </a:r>
            <a:r>
              <a:rPr lang="en" sz="1200" dirty="0">
                <a:solidFill>
                  <a:schemeClr val="dk1"/>
                </a:solidFill>
                <a:latin typeface="Calibri"/>
                <a:ea typeface="Calibri"/>
                <a:cs typeface="Calibri"/>
                <a:sym typeface="Calibri"/>
              </a:rPr>
              <a:t>Youth are motivated to use cannabis for the purpose of ‘fitting in’ with peers. Research indicates that youth are drawn to network with peers that have the same desires and interests. Therefore, youth who are interested in cannabis use are more likely to connect with those that are interested in or are already using cannabis.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i="1" dirty="0">
                <a:solidFill>
                  <a:schemeClr val="dk1"/>
                </a:solidFill>
                <a:latin typeface="Calibri"/>
                <a:ea typeface="Calibri"/>
                <a:cs typeface="Calibri"/>
                <a:sym typeface="Calibri"/>
              </a:rPr>
              <a:t>Coping: </a:t>
            </a:r>
            <a:r>
              <a:rPr lang="en" sz="1200" dirty="0">
                <a:solidFill>
                  <a:schemeClr val="dk1"/>
                </a:solidFill>
                <a:latin typeface="Calibri"/>
                <a:ea typeface="Calibri"/>
                <a:cs typeface="Calibri"/>
                <a:sym typeface="Calibri"/>
              </a:rPr>
              <a:t>Youth state that they use cannabis for the purpose of stress and tension reduction. Youth who use cannabis primarily as a coping technique tend to have worse mental health, and experience more distress and stressful life events than their peers who use cannabis for recreational or social reasons. </a:t>
            </a:r>
            <a:endParaRPr lang="en" sz="1200"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 sz="1200"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CA" sz="1200" b="1" dirty="0" smtClean="0"/>
              <a:t>Image from </a:t>
            </a:r>
            <a:r>
              <a:rPr lang="en-CA" sz="1200" b="1" dirty="0" err="1" smtClean="0"/>
              <a:t>Canva</a:t>
            </a:r>
            <a:endParaRPr lang="en-CA" sz="1200" b="1" dirty="0" smtClean="0"/>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fd05d101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fd05d101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Images from </a:t>
            </a:r>
            <a:r>
              <a:rPr lang="en-CA" b="1" dirty="0" err="1" smtClean="0"/>
              <a:t>Canva</a:t>
            </a:r>
            <a:endParaRPr lang="en-CA" b="1"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748836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f805ba5943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f805ba5943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dirty="0" smtClean="0">
                <a:solidFill>
                  <a:schemeClr val="dk1"/>
                </a:solidFill>
                <a:latin typeface="Calibri"/>
                <a:ea typeface="Calibri"/>
                <a:cs typeface="Calibri"/>
                <a:sym typeface="Calibri"/>
              </a:rPr>
              <a:t>**</a:t>
            </a:r>
            <a:r>
              <a:rPr lang="en" sz="1200" b="1" dirty="0">
                <a:solidFill>
                  <a:schemeClr val="dk1"/>
                </a:solidFill>
                <a:latin typeface="Calibri"/>
                <a:ea typeface="Calibri"/>
                <a:cs typeface="Calibri"/>
                <a:sym typeface="Calibri"/>
              </a:rPr>
              <a:t>Refer to the Cannabis Core Knowledge Content**</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 sz="1200" b="1"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200" b="1" i="1" u="none" strike="noStrike" cap="none" dirty="0" smtClean="0">
                <a:solidFill>
                  <a:srgbClr val="000000"/>
                </a:solidFill>
                <a:latin typeface="Arial"/>
                <a:ea typeface="Calibri"/>
                <a:cs typeface="Calibri"/>
                <a:sym typeface="Calibri"/>
              </a:rPr>
              <a:t>Critical Thinking Question:</a:t>
            </a:r>
            <a:r>
              <a:rPr lang="en-US" sz="1200" b="1" i="0" u="none" strike="noStrike" cap="none" dirty="0" smtClean="0">
                <a:solidFill>
                  <a:srgbClr val="000000"/>
                </a:solidFill>
                <a:latin typeface="Arial"/>
                <a:ea typeface="Calibri"/>
                <a:cs typeface="Calibri"/>
                <a:sym typeface="Calibri"/>
              </a:rPr>
              <a:t> How realistic are the messages we see in the media about using cannabis? </a:t>
            </a:r>
          </a:p>
          <a:p>
            <a:pPr marL="0" lvl="0" indent="0" algn="l" rtl="0">
              <a:lnSpc>
                <a:spcPct val="115000"/>
              </a:lnSpc>
              <a:spcBef>
                <a:spcPts val="0"/>
              </a:spcBef>
              <a:spcAft>
                <a:spcPts val="0"/>
              </a:spcAft>
              <a:buClr>
                <a:schemeClr val="dk1"/>
              </a:buClr>
              <a:buSzPts val="1100"/>
              <a:buFont typeface="Arial"/>
              <a:buNone/>
            </a:pPr>
            <a:endParaRPr lang="en" sz="1200" b="1"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dirty="0" smtClean="0">
                <a:solidFill>
                  <a:schemeClr val="dk1"/>
                </a:solidFill>
                <a:latin typeface="Calibri"/>
                <a:ea typeface="Calibri"/>
                <a:cs typeface="Calibri"/>
                <a:sym typeface="Calibri"/>
              </a:rPr>
              <a:t>Social </a:t>
            </a:r>
            <a:r>
              <a:rPr lang="en" sz="1200" b="1" dirty="0">
                <a:solidFill>
                  <a:schemeClr val="dk1"/>
                </a:solidFill>
                <a:latin typeface="Calibri"/>
                <a:ea typeface="Calibri"/>
                <a:cs typeface="Calibri"/>
                <a:sym typeface="Calibri"/>
              </a:rPr>
              <a:t>factors influencing cannabis use:</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i="1" dirty="0">
                <a:solidFill>
                  <a:schemeClr val="dk1"/>
                </a:solidFill>
                <a:latin typeface="Calibri"/>
                <a:ea typeface="Calibri"/>
                <a:cs typeface="Calibri"/>
                <a:sym typeface="Calibri"/>
              </a:rPr>
              <a:t>Family and parental network: </a:t>
            </a:r>
            <a:r>
              <a:rPr lang="en" sz="1200" dirty="0">
                <a:solidFill>
                  <a:schemeClr val="dk1"/>
                </a:solidFill>
                <a:latin typeface="Calibri"/>
                <a:ea typeface="Calibri"/>
                <a:cs typeface="Calibri"/>
                <a:sym typeface="Calibri"/>
              </a:rPr>
              <a:t>Factors such as family structure (i.e., divorce, separation, single parent), and family quality and management practices (i.e., supervision, communication, parenting style, parental substance use) are major contributing factors to cannabis use among youth. In Canada, adolescents with a disrupted family status are approximately 65% more likely to use cannabis than youth from intact families.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Youth from dysfunctional families often have more stress in their lives and are more prone to adopting poor coping strategies when faced with stress, especially if there is a lack of family support. Furthermore, if adults in their lives are using cannabis to deal with stress, youth can be influenced to expect stress-relieving properties from cannabis.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i="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i="1" dirty="0">
                <a:solidFill>
                  <a:schemeClr val="dk1"/>
                </a:solidFill>
                <a:latin typeface="Calibri"/>
                <a:ea typeface="Calibri"/>
                <a:cs typeface="Calibri"/>
                <a:sym typeface="Calibri"/>
              </a:rPr>
              <a:t>Peer network: </a:t>
            </a:r>
            <a:r>
              <a:rPr lang="en" sz="1200" dirty="0">
                <a:solidFill>
                  <a:schemeClr val="dk1"/>
                </a:solidFill>
                <a:latin typeface="Calibri"/>
                <a:ea typeface="Calibri"/>
                <a:cs typeface="Calibri"/>
                <a:sym typeface="Calibri"/>
              </a:rPr>
              <a:t>Peer pressure and peer preference need to be considered when discussing how peer networks influence cannabis use. Peer pressure assumes that youth are being pressured into engaging in cannabis use. Peer preference suggests that individuals with an interest in using cannabis seek friends who support this choice. Therefore, peer networks may create a more conducive space for youth to do what they already want to do.</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i="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i="1" dirty="0">
                <a:solidFill>
                  <a:schemeClr val="dk1"/>
                </a:solidFill>
                <a:latin typeface="Calibri"/>
                <a:ea typeface="Calibri"/>
                <a:cs typeface="Calibri"/>
                <a:sym typeface="Calibri"/>
              </a:rPr>
              <a:t>Social norms: </a:t>
            </a:r>
            <a:r>
              <a:rPr lang="en" sz="1200" dirty="0">
                <a:solidFill>
                  <a:schemeClr val="dk1"/>
                </a:solidFill>
                <a:latin typeface="Calibri"/>
                <a:ea typeface="Calibri"/>
                <a:cs typeface="Calibri"/>
                <a:sym typeface="Calibri"/>
              </a:rPr>
              <a:t>There are 5 indicators that signal the normalization of recreational and occasional cannabis use:</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1. Increasing access and availability</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2. Increasing prevalence of use</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3. Increasing tolerant attitudes towards people who use cannabis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4. Cultural accommodation</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5. Policies of legalization and regulation of cannabis markets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Since social acceptance of cannabis use is increasing more generally in North America, norms around appropriate cannabis use need to be promoted. Appropriate cannabis use norms should cover the topics of cannabis use and driving, mindfulness of appropriate times and places for use, respecting the rights of others (specifically non-users) and always storing cannabis responsibly.</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Critical Thinking Question (Possible Response):</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On shows and in movies, you see people having fun, being sociable, doing cool things while drinking or using cannabis, or drinking and smoking because they feel stressed. You do not often see images in the media of someone who has passed out or who has caused a car crash or who is in an abusive relationship because of alcohol or cannabis. I can think of other ways to manage stress – such as talking to a friend or throwing a ball for my dog. </a:t>
            </a:r>
            <a:endParaRPr lang="en" sz="1200"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 sz="1200"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CA" sz="1200" b="1" dirty="0" smtClean="0"/>
              <a:t>Image from </a:t>
            </a:r>
            <a:r>
              <a:rPr lang="en-CA" sz="1200" b="1" dirty="0" err="1" smtClean="0"/>
              <a:t>Canva</a:t>
            </a:r>
            <a:endParaRPr lang="en-CA" sz="1200" b="1" dirty="0" smtClean="0"/>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f805ba5943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f805ba5943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Adults have the ability to influence youths decisions about cannabis use...</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One suggestion for families would be to establish clear family rules regarding cannabis/marijuana. A parents’ opinion matters. If a parent feels that cannabis use is wrong, their child is far less likely to use it.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f805ba5943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f805ba5943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smtClean="0">
                <a:ea typeface="Calibri"/>
                <a:cs typeface="Calibri"/>
                <a:sym typeface="Calibri"/>
              </a:rPr>
              <a:t>To access video</a:t>
            </a:r>
            <a:r>
              <a:rPr lang="en-US" sz="1100" baseline="0" dirty="0" smtClean="0">
                <a:ea typeface="Calibri"/>
                <a:cs typeface="Calibri"/>
                <a:sym typeface="Calibri"/>
              </a:rPr>
              <a:t> you must be in present mode to play OR</a:t>
            </a:r>
            <a:r>
              <a:rPr lang="en-US" sz="1100" dirty="0" smtClean="0">
                <a:ea typeface="Calibri"/>
                <a:cs typeface="Calibri"/>
                <a:sym typeface="Calibri"/>
              </a:rPr>
              <a:t> open the hyperlink in a</a:t>
            </a:r>
            <a:r>
              <a:rPr lang="en-US" sz="1100" baseline="0" dirty="0" smtClean="0">
                <a:ea typeface="Calibri"/>
                <a:cs typeface="Calibri"/>
                <a:sym typeface="Calibri"/>
              </a:rPr>
              <a:t> separate </a:t>
            </a:r>
            <a:r>
              <a:rPr lang="en-US" sz="1100" dirty="0" smtClean="0">
                <a:ea typeface="Calibri"/>
                <a:cs typeface="Calibri"/>
                <a:sym typeface="Calibri"/>
              </a:rPr>
              <a:t>Internet browser.</a:t>
            </a:r>
            <a:r>
              <a:rPr lang="en-US" sz="1100" baseline="0" dirty="0" smtClean="0">
                <a:ea typeface="Calibri"/>
                <a:cs typeface="Calibri"/>
                <a:sym typeface="Calibri"/>
              </a:rPr>
              <a:t> </a:t>
            </a:r>
            <a:endParaRPr lang="en-US" sz="1100" b="0" i="0" u="none" strike="noStrike" cap="none" dirty="0" smtClean="0">
              <a:solidFill>
                <a:srgbClr val="000000"/>
              </a:solidFill>
              <a:effectLst/>
              <a:latin typeface="Arial"/>
              <a:ea typeface="Arial"/>
              <a:cs typeface="Arial"/>
              <a:sym typeface="Arial"/>
            </a:endParaRPr>
          </a:p>
          <a:p>
            <a:pPr marL="158750" indent="0" rtl="0">
              <a:buNone/>
            </a:pPr>
            <a:r>
              <a:rPr lang="en-US" sz="1100" b="0" i="0" u="none" strike="noStrike" cap="none" dirty="0" smtClean="0">
                <a:solidFill>
                  <a:srgbClr val="000000"/>
                </a:solidFill>
                <a:effectLst/>
                <a:latin typeface="Arial"/>
                <a:ea typeface="Arial"/>
                <a:cs typeface="Arial"/>
                <a:sym typeface="Arial"/>
              </a:rPr>
              <a:t>Video link: </a:t>
            </a:r>
            <a:r>
              <a:rPr lang="en-CA" dirty="0" smtClean="0">
                <a:hlinkClick r:id="rId3"/>
              </a:rPr>
              <a:t>http://www.youtube.com/watch?v=1Luw2tiMuLk</a:t>
            </a:r>
            <a:endParaRPr lang="en-US" sz="1100" b="0" i="0" u="sng" strike="noStrike" cap="none" dirty="0" smtClean="0">
              <a:solidFill>
                <a:srgbClr val="000000"/>
              </a:solidFill>
              <a:effectLst/>
              <a:latin typeface="Arial"/>
              <a:ea typeface="Arial"/>
              <a:cs typeface="Arial"/>
              <a:sym typeface="Arial"/>
            </a:endParaRPr>
          </a:p>
          <a:p>
            <a:pPr marL="158750" indent="0" rtl="0">
              <a:buNone/>
            </a:pPr>
            <a:r>
              <a:rPr lang="en-US" sz="1100" b="0" i="0" u="none" strike="noStrike" cap="none" dirty="0" smtClean="0">
                <a:solidFill>
                  <a:srgbClr val="000000"/>
                </a:solidFill>
                <a:effectLst/>
                <a:latin typeface="Arial"/>
                <a:ea typeface="Arial"/>
                <a:cs typeface="Arial"/>
                <a:sym typeface="Arial"/>
              </a:rPr>
              <a:t>Also hyperlinked in the title.</a:t>
            </a:r>
          </a:p>
          <a:p>
            <a:pPr marL="158750" indent="0" rtl="0">
              <a:buNone/>
            </a:pPr>
            <a:endParaRPr lang="en" dirty="0" smtClean="0"/>
          </a:p>
          <a:p>
            <a:pPr marL="0" lvl="0" indent="0" algn="l" rtl="0">
              <a:spcBef>
                <a:spcPts val="0"/>
              </a:spcBef>
              <a:spcAft>
                <a:spcPts val="0"/>
              </a:spcAft>
              <a:buNone/>
            </a:pPr>
            <a:r>
              <a:rPr lang="en" dirty="0" smtClean="0"/>
              <a:t>In </a:t>
            </a:r>
            <a:r>
              <a:rPr lang="en" dirty="0"/>
              <a:t>the video, it discusses the Endocannabinoid system, as well as THC and how the endocannabinoid systems work with using cannabis… remind students that they aren’t require to know all of the information presented.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b="1" dirty="0"/>
              <a:t>Teacher Tip:</a:t>
            </a:r>
            <a:r>
              <a:rPr lang="en" dirty="0"/>
              <a:t> </a:t>
            </a:r>
            <a:endParaRPr dirty="0"/>
          </a:p>
          <a:p>
            <a:pPr marL="0" lvl="0" indent="0" algn="l" rtl="0">
              <a:spcBef>
                <a:spcPts val="0"/>
              </a:spcBef>
              <a:spcAft>
                <a:spcPts val="0"/>
              </a:spcAft>
              <a:buNone/>
            </a:pPr>
            <a:r>
              <a:rPr lang="en" dirty="0"/>
              <a:t>Watch the video on your own first, write down the major important points you got from the video, then use them to prompt students after the class watches </a:t>
            </a:r>
            <a:r>
              <a:rPr lang="en" dirty="0" smtClean="0"/>
              <a:t>altogether</a:t>
            </a:r>
          </a:p>
          <a:p>
            <a:pPr marL="0" lvl="0" indent="0" algn="l" rtl="0">
              <a:spcBef>
                <a:spcPts val="0"/>
              </a:spcBef>
              <a:spcAft>
                <a:spcPts val="0"/>
              </a:spcAft>
              <a:buNone/>
            </a:pPr>
            <a:endParaRPr lang="en"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f805ba5943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f805ba5943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dirty="0" smtClean="0">
                <a:solidFill>
                  <a:schemeClr val="dk1"/>
                </a:solidFill>
                <a:latin typeface="Calibri"/>
                <a:ea typeface="Calibri"/>
                <a:cs typeface="Calibri"/>
                <a:sym typeface="Calibri"/>
              </a:rPr>
              <a:t>The newly updated Niagara smoke and vape-free outdoor spaces bylaw now prohibits tobacco, cannabis and vaping products from being smoked or vaped in several public spaces including:</a:t>
            </a:r>
          </a:p>
          <a:p>
            <a:pPr marL="0" lvl="0" indent="0" algn="l" rtl="0">
              <a:lnSpc>
                <a:spcPct val="115000"/>
              </a:lnSpc>
              <a:spcBef>
                <a:spcPts val="0"/>
              </a:spcBef>
              <a:spcAft>
                <a:spcPts val="0"/>
              </a:spcAft>
              <a:buClr>
                <a:schemeClr val="dk1"/>
              </a:buClr>
              <a:buSzPts val="1100"/>
              <a:buFont typeface="Arial"/>
              <a:buNone/>
            </a:pPr>
            <a:r>
              <a:rPr lang="en-US" sz="1100" dirty="0" smtClean="0">
                <a:solidFill>
                  <a:schemeClr val="dk1"/>
                </a:solidFill>
                <a:latin typeface="Calibri"/>
                <a:ea typeface="Calibri"/>
                <a:cs typeface="Calibri"/>
                <a:sym typeface="Calibri"/>
              </a:rPr>
              <a:t>- Beaches (new)</a:t>
            </a:r>
          </a:p>
          <a:p>
            <a:pPr marL="0" lvl="0" indent="0" algn="l" rtl="0">
              <a:lnSpc>
                <a:spcPct val="115000"/>
              </a:lnSpc>
              <a:spcBef>
                <a:spcPts val="0"/>
              </a:spcBef>
              <a:spcAft>
                <a:spcPts val="0"/>
              </a:spcAft>
              <a:buClr>
                <a:schemeClr val="dk1"/>
              </a:buClr>
              <a:buSzPts val="1100"/>
              <a:buFont typeface="Arial"/>
              <a:buNone/>
            </a:pPr>
            <a:r>
              <a:rPr lang="en-US" sz="1100" dirty="0" smtClean="0">
                <a:solidFill>
                  <a:schemeClr val="dk1"/>
                </a:solidFill>
                <a:latin typeface="Calibri"/>
                <a:ea typeface="Calibri"/>
                <a:cs typeface="Calibri"/>
                <a:sym typeface="Calibri"/>
              </a:rPr>
              <a:t>- Recreation trails (new)</a:t>
            </a:r>
          </a:p>
          <a:p>
            <a:pPr marL="0" lvl="0" indent="0" algn="l" rtl="0">
              <a:lnSpc>
                <a:spcPct val="115000"/>
              </a:lnSpc>
              <a:spcBef>
                <a:spcPts val="0"/>
              </a:spcBef>
              <a:spcAft>
                <a:spcPts val="0"/>
              </a:spcAft>
              <a:buClr>
                <a:schemeClr val="dk1"/>
              </a:buClr>
              <a:buSzPts val="1100"/>
              <a:buFont typeface="Arial"/>
              <a:buNone/>
            </a:pPr>
            <a:r>
              <a:rPr lang="en-US" sz="1100" dirty="0" smtClean="0">
                <a:solidFill>
                  <a:schemeClr val="dk1"/>
                </a:solidFill>
                <a:latin typeface="Calibri"/>
                <a:ea typeface="Calibri"/>
                <a:cs typeface="Calibri"/>
                <a:sym typeface="Calibri"/>
              </a:rPr>
              <a:t>- Within nine </a:t>
            </a:r>
            <a:r>
              <a:rPr lang="en-US" sz="1100" dirty="0" err="1" smtClean="0">
                <a:solidFill>
                  <a:schemeClr val="dk1"/>
                </a:solidFill>
                <a:latin typeface="Calibri"/>
                <a:ea typeface="Calibri"/>
                <a:cs typeface="Calibri"/>
                <a:sym typeface="Calibri"/>
              </a:rPr>
              <a:t>metres</a:t>
            </a:r>
            <a:r>
              <a:rPr lang="en-US" sz="1100" dirty="0" smtClean="0">
                <a:solidFill>
                  <a:schemeClr val="dk1"/>
                </a:solidFill>
                <a:latin typeface="Calibri"/>
                <a:ea typeface="Calibri"/>
                <a:cs typeface="Calibri"/>
                <a:sym typeface="Calibri"/>
              </a:rPr>
              <a:t> of an entrance or exit of a publicly accessible place, building or workplace (new)</a:t>
            </a:r>
          </a:p>
          <a:p>
            <a:pPr marL="0" lvl="0" indent="0" algn="l" rtl="0">
              <a:lnSpc>
                <a:spcPct val="115000"/>
              </a:lnSpc>
              <a:spcBef>
                <a:spcPts val="0"/>
              </a:spcBef>
              <a:spcAft>
                <a:spcPts val="0"/>
              </a:spcAft>
              <a:buClr>
                <a:schemeClr val="dk1"/>
              </a:buClr>
              <a:buSzPts val="1100"/>
              <a:buFont typeface="Arial"/>
              <a:buNone/>
            </a:pPr>
            <a:r>
              <a:rPr lang="en-US" sz="1100" dirty="0" smtClean="0">
                <a:solidFill>
                  <a:schemeClr val="dk1"/>
                </a:solidFill>
                <a:latin typeface="Calibri"/>
                <a:ea typeface="Calibri"/>
                <a:cs typeface="Calibri"/>
                <a:sym typeface="Calibri"/>
              </a:rPr>
              <a:t>- Parks, playgrounds and sports fields</a:t>
            </a:r>
          </a:p>
          <a:p>
            <a:pPr marL="0" lvl="0" indent="0" algn="l" rtl="0">
              <a:lnSpc>
                <a:spcPct val="115000"/>
              </a:lnSpc>
              <a:spcBef>
                <a:spcPts val="0"/>
              </a:spcBef>
              <a:spcAft>
                <a:spcPts val="0"/>
              </a:spcAft>
              <a:buClr>
                <a:schemeClr val="dk1"/>
              </a:buClr>
              <a:buSzPts val="1100"/>
              <a:buFont typeface="Arial"/>
              <a:buNone/>
            </a:pPr>
            <a:r>
              <a:rPr lang="en-US" sz="1100" dirty="0" smtClean="0">
                <a:solidFill>
                  <a:schemeClr val="dk1"/>
                </a:solidFill>
                <a:latin typeface="Calibri"/>
                <a:ea typeface="Calibri"/>
                <a:cs typeface="Calibri"/>
                <a:sym typeface="Calibri"/>
              </a:rPr>
              <a:t>- Splash pads and outdoor pools</a:t>
            </a:r>
          </a:p>
          <a:p>
            <a:pPr marL="0" lvl="0" indent="0" algn="l" rtl="0">
              <a:lnSpc>
                <a:spcPct val="115000"/>
              </a:lnSpc>
              <a:spcBef>
                <a:spcPts val="0"/>
              </a:spcBef>
              <a:spcAft>
                <a:spcPts val="0"/>
              </a:spcAft>
              <a:buClr>
                <a:schemeClr val="dk1"/>
              </a:buClr>
              <a:buSzPts val="1100"/>
              <a:buFont typeface="Arial"/>
              <a:buNone/>
            </a:pPr>
            <a:r>
              <a:rPr lang="en-US" sz="1100" dirty="0" smtClean="0">
                <a:solidFill>
                  <a:schemeClr val="dk1"/>
                </a:solidFill>
                <a:latin typeface="Calibri"/>
                <a:ea typeface="Calibri"/>
                <a:cs typeface="Calibri"/>
                <a:sym typeface="Calibri"/>
              </a:rPr>
              <a:t>- Arenas and recreation centres</a:t>
            </a:r>
          </a:p>
          <a:p>
            <a:pPr marL="0" lvl="0" indent="0" algn="l" rtl="0">
              <a:lnSpc>
                <a:spcPct val="115000"/>
              </a:lnSpc>
              <a:spcBef>
                <a:spcPts val="0"/>
              </a:spcBef>
              <a:spcAft>
                <a:spcPts val="0"/>
              </a:spcAft>
              <a:buClr>
                <a:schemeClr val="dk1"/>
              </a:buClr>
              <a:buSzPts val="1100"/>
              <a:buFont typeface="Arial"/>
              <a:buNone/>
            </a:pPr>
            <a:r>
              <a:rPr lang="en-US" sz="1100" dirty="0" smtClean="0">
                <a:solidFill>
                  <a:schemeClr val="dk1"/>
                </a:solidFill>
                <a:latin typeface="Calibri"/>
                <a:ea typeface="Calibri"/>
                <a:cs typeface="Calibri"/>
                <a:sym typeface="Calibri"/>
              </a:rPr>
              <a:t>- Outdoor areas of municipal and regional buildings</a:t>
            </a:r>
          </a:p>
          <a:p>
            <a:pPr marL="171450" lvl="0" indent="-171450" algn="l" rtl="0">
              <a:lnSpc>
                <a:spcPct val="115000"/>
              </a:lnSpc>
              <a:spcBef>
                <a:spcPts val="0"/>
              </a:spcBef>
              <a:spcAft>
                <a:spcPts val="0"/>
              </a:spcAft>
              <a:buFontTx/>
              <a:buChar char="-"/>
            </a:pPr>
            <a:r>
              <a:rPr lang="en-US" sz="1100" dirty="0" smtClean="0">
                <a:solidFill>
                  <a:schemeClr val="dk1"/>
                </a:solidFill>
                <a:latin typeface="Calibri"/>
                <a:ea typeface="Calibri"/>
                <a:cs typeface="Calibri"/>
                <a:sym typeface="Calibri"/>
              </a:rPr>
              <a:t>Bus shelters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f805ba5943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f805ba5943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solidFill>
                  <a:schemeClr val="dk1"/>
                </a:solidFill>
              </a:rPr>
              <a:t>Exit Task </a:t>
            </a:r>
            <a:endParaRPr b="1"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Discuss different ways and tips for saying no (refusal skills):</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Char char="●"/>
            </a:pPr>
            <a:r>
              <a:rPr lang="en" sz="1200" dirty="0">
                <a:solidFill>
                  <a:schemeClr val="dk1"/>
                </a:solidFill>
                <a:latin typeface="Calibri"/>
                <a:ea typeface="Calibri"/>
                <a:cs typeface="Calibri"/>
                <a:sym typeface="Calibri"/>
              </a:rPr>
              <a:t>Say “no”.  Be assertive and clear. </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Char char="●"/>
            </a:pPr>
            <a:r>
              <a:rPr lang="en" sz="1200" dirty="0">
                <a:solidFill>
                  <a:schemeClr val="dk1"/>
                </a:solidFill>
                <a:latin typeface="Calibri"/>
                <a:ea typeface="Calibri"/>
                <a:cs typeface="Calibri"/>
                <a:sym typeface="Calibri"/>
              </a:rPr>
              <a:t>Walk away</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Char char="●"/>
            </a:pPr>
            <a:r>
              <a:rPr lang="en" sz="1200" dirty="0">
                <a:solidFill>
                  <a:schemeClr val="dk1"/>
                </a:solidFill>
                <a:latin typeface="Calibri"/>
                <a:ea typeface="Calibri"/>
                <a:cs typeface="Calibri"/>
                <a:sym typeface="Calibri"/>
              </a:rPr>
              <a:t>Broken record – You may be asked several times - keep repeating “no”.</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Char char="●"/>
            </a:pPr>
            <a:r>
              <a:rPr lang="en" sz="1200" dirty="0">
                <a:solidFill>
                  <a:schemeClr val="dk1"/>
                </a:solidFill>
                <a:latin typeface="Calibri"/>
                <a:ea typeface="Calibri"/>
                <a:cs typeface="Calibri"/>
                <a:sym typeface="Calibri"/>
              </a:rPr>
              <a:t>Say “no” different ways. For example, “I’m not interested” or “I don’t want to”</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Char char="●"/>
            </a:pPr>
            <a:r>
              <a:rPr lang="en" sz="1200" dirty="0">
                <a:solidFill>
                  <a:schemeClr val="dk1"/>
                </a:solidFill>
                <a:latin typeface="Calibri"/>
                <a:ea typeface="Calibri"/>
                <a:cs typeface="Calibri"/>
                <a:sym typeface="Calibri"/>
              </a:rPr>
              <a:t>Give an excuse or explanation if you want.  For example, “I don’t want to smoke weed because I don’t want to become addicted.” </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Char char="●"/>
            </a:pPr>
            <a:r>
              <a:rPr lang="en" sz="1200" dirty="0">
                <a:solidFill>
                  <a:schemeClr val="dk1"/>
                </a:solidFill>
                <a:latin typeface="Calibri"/>
                <a:ea typeface="Calibri"/>
                <a:cs typeface="Calibri"/>
                <a:sym typeface="Calibri"/>
              </a:rPr>
              <a:t>Offer an alternative activity.  For example, “I don’t want to smoke weed; how about we go to the mall?”</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Char char="●"/>
            </a:pPr>
            <a:r>
              <a:rPr lang="en" sz="1200" dirty="0">
                <a:solidFill>
                  <a:schemeClr val="dk1"/>
                </a:solidFill>
                <a:latin typeface="Calibri"/>
                <a:ea typeface="Calibri"/>
                <a:cs typeface="Calibri"/>
                <a:sym typeface="Calibri"/>
              </a:rPr>
              <a:t>Reverse the pressure.  For example, “Why are you pressuring me?”</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Some peers may try to influence you to do drugs, or to start smoking or vaping, by saying it’s cool to do them, or sometimes you may just want to be part of a crowd that’s into those things. To avoid this kind of influence, you have to be a strong individual, think about what you really want and what you value, and make up your own mind about things. Even if someone tells you ‘everyone is doing it’, your decisions are your own, and so are the consequences. But peers can be a positive influence too. Hanging out with friends who don’t use drugs and don’t smoke or vape can keep you from starting </a:t>
            </a:r>
            <a:endParaRPr lang="en" sz="1200"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 sz="1200" b="1" dirty="0" smtClean="0">
              <a:solidFill>
                <a:schemeClr val="dk1"/>
              </a:solidFill>
              <a:latin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CA" b="1" dirty="0" smtClean="0"/>
              <a:t>Images from </a:t>
            </a:r>
            <a:r>
              <a:rPr lang="en-CA" b="1" dirty="0" err="1" smtClean="0"/>
              <a:t>Canva</a:t>
            </a:r>
            <a:endParaRPr lang="en-CA" b="1" dirty="0" smtClean="0"/>
          </a:p>
          <a:p>
            <a:pPr marL="0" lvl="0" indent="0" algn="l" rtl="0">
              <a:lnSpc>
                <a:spcPct val="115000"/>
              </a:lnSpc>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f328fd42c3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f328fd42c3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sz="1200" dirty="0">
                <a:solidFill>
                  <a:schemeClr val="dk1"/>
                </a:solidFill>
                <a:latin typeface="Calibri"/>
                <a:ea typeface="Calibri"/>
                <a:cs typeface="Calibri"/>
                <a:sym typeface="Calibri"/>
              </a:rPr>
              <a:t>CASON → 905-684-1183 or </a:t>
            </a:r>
            <a:r>
              <a:rPr lang="en" sz="1200" dirty="0" smtClean="0">
                <a:solidFill>
                  <a:schemeClr val="dk1"/>
                </a:solidFill>
                <a:latin typeface="Calibri"/>
                <a:ea typeface="Calibri"/>
                <a:cs typeface="Calibri"/>
                <a:sym typeface="Calibri"/>
              </a:rPr>
              <a:t>www.cason.ca</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u="sng" dirty="0" smtClean="0">
                <a:solidFill>
                  <a:srgbClr val="0097A7"/>
                </a:solidFill>
                <a:latin typeface="Calibri"/>
                <a:ea typeface="Calibri"/>
                <a:cs typeface="Calibri"/>
                <a:sym typeface="Calibri"/>
                <a:hlinkClick r:id="rId3">
                  <a:extLst>
                    <a:ext uri="{A12FA001-AC4F-418D-AE19-62706E023703}">
                      <ahyp:hlinkClr xmlns:lc="http://schemas.openxmlformats.org/drawingml/2006/lockedCanvas"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Services for Youth - Niagara Region, </a:t>
            </a:r>
            <a:r>
              <a:rPr lang="en-US" sz="1200" u="sng" dirty="0" smtClean="0">
                <a:solidFill>
                  <a:srgbClr val="0097A7"/>
                </a:solidFill>
                <a:latin typeface="Calibri"/>
                <a:ea typeface="Calibri"/>
                <a:cs typeface="Calibri"/>
                <a:sym typeface="Calibri"/>
                <a:hlinkClick r:id="rId3">
                  <a:extLst>
                    <a:ext uri="{A12FA001-AC4F-418D-AE19-62706E023703}">
                      <ahyp:hlinkClr xmlns:lc="http://schemas.openxmlformats.org/drawingml/2006/lockedCanvas"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Ontario</a:t>
            </a:r>
            <a:r>
              <a:rPr lang="en-US" sz="1200" u="none" dirty="0" smtClean="0">
                <a:solidFill>
                  <a:srgbClr val="0097A7"/>
                </a:solidFill>
                <a:latin typeface="Calibri"/>
                <a:ea typeface="Calibri"/>
                <a:cs typeface="Calibri"/>
                <a:sym typeface="Calibri"/>
              </a:rPr>
              <a:t> </a:t>
            </a:r>
            <a:r>
              <a:rPr lang="en-US" sz="1200" u="none" dirty="0" smtClean="0">
                <a:solidFill>
                  <a:srgbClr val="0097A7"/>
                </a:solidFill>
                <a:latin typeface="Calibri"/>
                <a:ea typeface="Calibri"/>
                <a:cs typeface="Calibri"/>
                <a:sym typeface="Wingdings" panose="05000000000000000000" pitchFamily="2" charset="2"/>
              </a:rPr>
              <a:t> </a:t>
            </a:r>
            <a:r>
              <a:rPr lang="en-CA" sz="1200" dirty="0" smtClean="0">
                <a:hlinkClick r:id="rId3"/>
              </a:rPr>
              <a:t>https://www.niagararegion.ca/health/schools/youth-services.aspx</a:t>
            </a:r>
            <a:r>
              <a:rPr lang="en-CA" sz="1200" dirty="0" smtClean="0"/>
              <a:t>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 sz="1200" dirty="0">
                <a:solidFill>
                  <a:schemeClr val="dk1"/>
                </a:solidFill>
                <a:latin typeface="Calibri"/>
                <a:ea typeface="Calibri"/>
                <a:cs typeface="Calibri"/>
                <a:sym typeface="Calibri"/>
              </a:rPr>
              <a:t>PHN to be coming to classrooms to follow up and offer a question and answer discussion.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dirty="0">
                <a:solidFill>
                  <a:schemeClr val="dk1"/>
                </a:solidFill>
                <a:latin typeface="Calibri"/>
                <a:ea typeface="Calibri"/>
                <a:cs typeface="Calibri"/>
                <a:sym typeface="Calibri"/>
              </a:rPr>
              <a:t>If you ever have questions/concerns, need help or know someone who needs help, you can always talk to someone. There are many options out there available to you. A young person is less likely to use cannabis if they have one of the following support personnel mentioned above</a:t>
            </a:r>
            <a:r>
              <a:rPr lang="en" sz="1200" dirty="0" smtClean="0">
                <a:solidFill>
                  <a:schemeClr val="dk1"/>
                </a:solidFill>
                <a:latin typeface="Calibri"/>
                <a:ea typeface="Calibri"/>
                <a:cs typeface="Calibri"/>
                <a:sym typeface="Calibri"/>
              </a:rPr>
              <a:t>…</a:t>
            </a:r>
          </a:p>
          <a:p>
            <a:pPr marL="0" lvl="0" indent="0" algn="l" rtl="0">
              <a:lnSpc>
                <a:spcPct val="115000"/>
              </a:lnSpc>
              <a:spcBef>
                <a:spcPts val="0"/>
              </a:spcBef>
              <a:spcAft>
                <a:spcPts val="0"/>
              </a:spcAft>
              <a:buNone/>
            </a:pPr>
            <a:endParaRPr lang="en" sz="1200"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CA" sz="1200" b="1" dirty="0" smtClean="0"/>
              <a:t>Image from </a:t>
            </a:r>
            <a:r>
              <a:rPr lang="en-CA" sz="1200" b="1" dirty="0" err="1" smtClean="0"/>
              <a:t>Canva</a:t>
            </a:r>
            <a:endParaRPr lang="en-CA" sz="1200" b="1" dirty="0" smtClean="0"/>
          </a:p>
          <a:p>
            <a:pPr marL="0" lvl="0" indent="0" algn="l" rtl="0">
              <a:lnSpc>
                <a:spcPct val="115000"/>
              </a:lnSpc>
              <a:spcBef>
                <a:spcPts val="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f805ba5943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f805ba5943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If your in an uncomfortable </a:t>
            </a:r>
            <a:r>
              <a:rPr lang="en" sz="1200" dirty="0" smtClean="0">
                <a:solidFill>
                  <a:schemeClr val="dk1"/>
                </a:solidFill>
                <a:latin typeface="Calibri"/>
                <a:ea typeface="Calibri"/>
                <a:cs typeface="Calibri"/>
                <a:sym typeface="Calibri"/>
              </a:rPr>
              <a:t>situation</a:t>
            </a:r>
            <a:r>
              <a:rPr lang="en" sz="1200" dirty="0">
                <a:solidFill>
                  <a:schemeClr val="dk1"/>
                </a:solidFill>
                <a:latin typeface="Calibri"/>
                <a:ea typeface="Calibri"/>
                <a:cs typeface="Calibri"/>
                <a:sym typeface="Calibri"/>
              </a:rPr>
              <a:t>, remember to use refusal skills or talk to someone you </a:t>
            </a:r>
            <a:r>
              <a:rPr lang="en" sz="1200" dirty="0" smtClean="0">
                <a:solidFill>
                  <a:schemeClr val="dk1"/>
                </a:solidFill>
                <a:latin typeface="Calibri"/>
                <a:ea typeface="Calibri"/>
                <a:cs typeface="Calibri"/>
                <a:sym typeface="Calibri"/>
              </a:rPr>
              <a:t>trust</a:t>
            </a:r>
          </a:p>
          <a:p>
            <a:pPr marL="0" lvl="0" indent="0" algn="l" rtl="0">
              <a:lnSpc>
                <a:spcPct val="115000"/>
              </a:lnSpc>
              <a:spcBef>
                <a:spcPts val="1000"/>
              </a:spcBef>
              <a:spcAft>
                <a:spcPts val="0"/>
              </a:spcAft>
              <a:buClr>
                <a:schemeClr val="dk1"/>
              </a:buClr>
              <a:buSzPts val="1100"/>
              <a:buFont typeface="Arial"/>
              <a:buNone/>
            </a:pPr>
            <a:endParaRPr lang="en" sz="1200" dirty="0" smtClean="0">
              <a:solidFill>
                <a:schemeClr val="dk1"/>
              </a:solidFill>
              <a:latin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 sz="1200" dirty="0" smtClean="0">
                <a:solidFill>
                  <a:schemeClr val="dk1"/>
                </a:solidFill>
                <a:latin typeface="Calibri"/>
                <a:cs typeface="Calibri"/>
                <a:sym typeface="Calibri"/>
              </a:rPr>
              <a:t>NRPH Image</a:t>
            </a:r>
            <a:endParaRPr sz="1200" dirty="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fd05d1011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fd05d1011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Images from </a:t>
            </a:r>
            <a:r>
              <a:rPr lang="en-CA" b="1" dirty="0" err="1" smtClean="0"/>
              <a:t>Canva</a:t>
            </a:r>
            <a:endParaRPr lang="en-CA" b="1"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245717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02770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082521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f7f6f6228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f7f6f6228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dirty="0" smtClean="0">
                <a:solidFill>
                  <a:schemeClr val="dk1"/>
                </a:solidFill>
              </a:rPr>
              <a:t>**This is where the presentation officially begins**</a:t>
            </a:r>
          </a:p>
          <a:p>
            <a:pPr marL="0" lvl="0" indent="0" algn="l" rtl="0">
              <a:spcBef>
                <a:spcPts val="0"/>
              </a:spcBef>
              <a:spcAft>
                <a:spcPts val="0"/>
              </a:spcAft>
              <a:buClr>
                <a:schemeClr val="dk1"/>
              </a:buClr>
              <a:buSzPts val="1100"/>
              <a:buFont typeface="Arial"/>
              <a:buNone/>
            </a:pPr>
            <a:endParaRPr lang="en-US" b="1" dirty="0" smtClean="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Clr>
                <a:schemeClr val="dk1"/>
              </a:buClr>
              <a:buSzPts val="1100"/>
              <a:buFont typeface="Arial"/>
              <a:buNone/>
            </a:pPr>
            <a:endParaRPr lang="en-US" b="1" dirty="0">
              <a:solidFill>
                <a:schemeClr val="dk1"/>
              </a:solidFill>
            </a:endParaRPr>
          </a:p>
        </p:txBody>
      </p:sp>
    </p:spTree>
    <p:extLst>
      <p:ext uri="{BB962C8B-B14F-4D97-AF65-F5344CB8AC3E}">
        <p14:creationId xmlns:p14="http://schemas.microsoft.com/office/powerpoint/2010/main" val="3149702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f805ba594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f805ba594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smtClean="0"/>
              <a:t>Image from </a:t>
            </a:r>
            <a:r>
              <a:rPr lang="en-CA" b="1" dirty="0" err="1" smtClean="0"/>
              <a:t>Canva</a:t>
            </a:r>
            <a:endParaRPr b="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f805ba594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f805ba594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Ask the students: </a:t>
            </a:r>
            <a:r>
              <a:rPr lang="en" sz="1200" i="1" dirty="0">
                <a:solidFill>
                  <a:schemeClr val="dk1"/>
                </a:solidFill>
                <a:latin typeface="Calibri"/>
                <a:ea typeface="Calibri"/>
                <a:cs typeface="Calibri"/>
                <a:sym typeface="Calibri"/>
              </a:rPr>
              <a:t>Are there any other names that you have heard of that are not on this list?</a:t>
            </a:r>
            <a:endParaRPr sz="1200" i="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CA" sz="1200" i="1" dirty="0" smtClean="0">
              <a:solidFill>
                <a:schemeClr val="dk1"/>
              </a:solidFill>
              <a:latin typeface="Calibri"/>
              <a:ea typeface="Calibri"/>
              <a:cs typeface="Calibri"/>
              <a:sym typeface="Calibri"/>
            </a:endParaRPr>
          </a:p>
          <a:p>
            <a:pPr marL="171450" lvl="0" indent="-171450" algn="l" rtl="0">
              <a:lnSpc>
                <a:spcPct val="115000"/>
              </a:lnSpc>
              <a:spcBef>
                <a:spcPts val="0"/>
              </a:spcBef>
              <a:spcAft>
                <a:spcPts val="0"/>
              </a:spcAft>
              <a:buClr>
                <a:schemeClr val="dk1"/>
              </a:buClr>
              <a:buSzPts val="1100"/>
            </a:pPr>
            <a:r>
              <a:rPr lang="en-CA" sz="1200" i="1" dirty="0" smtClean="0">
                <a:solidFill>
                  <a:schemeClr val="dk1"/>
                </a:solidFill>
                <a:latin typeface="Calibri"/>
                <a:ea typeface="Calibri"/>
                <a:cs typeface="Calibri"/>
                <a:sym typeface="Calibri"/>
              </a:rPr>
              <a:t>Cannabis plant = Sativa Plant</a:t>
            </a:r>
          </a:p>
          <a:p>
            <a:pPr marL="171450" lvl="0" indent="-171450" algn="l" rtl="0">
              <a:lnSpc>
                <a:spcPct val="115000"/>
              </a:lnSpc>
              <a:spcBef>
                <a:spcPts val="0"/>
              </a:spcBef>
              <a:spcAft>
                <a:spcPts val="0"/>
              </a:spcAft>
              <a:buClr>
                <a:schemeClr val="dk1"/>
              </a:buClr>
              <a:buSzPts val="1100"/>
            </a:pPr>
            <a:endParaRPr sz="1200" i="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Briefly explain that there is a chemical that is extracted from the plant called cannabinoids. The two most commonly known cannabinoids found in cannabis are </a:t>
            </a:r>
            <a:r>
              <a:rPr lang="en-CA" sz="1400" dirty="0" smtClean="0">
                <a:solidFill>
                  <a:schemeClr val="dk1"/>
                </a:solidFill>
                <a:latin typeface="Calibri"/>
                <a:ea typeface="Calibri"/>
                <a:cs typeface="Calibri"/>
                <a:sym typeface="Calibri"/>
              </a:rPr>
              <a:t>THC (</a:t>
            </a:r>
            <a:r>
              <a:rPr lang="en-CA" sz="1200" b="1" i="0" u="none" strike="noStrike" cap="none" dirty="0" smtClean="0">
                <a:solidFill>
                  <a:srgbClr val="000000"/>
                </a:solidFill>
                <a:effectLst/>
                <a:latin typeface="Arial"/>
                <a:ea typeface="Arial"/>
                <a:cs typeface="Arial"/>
                <a:sym typeface="Arial"/>
              </a:rPr>
              <a:t>Tetrahydrocannabinol</a:t>
            </a:r>
            <a:r>
              <a:rPr lang="en-CA" sz="1400" dirty="0" smtClean="0">
                <a:solidFill>
                  <a:schemeClr val="dk1"/>
                </a:solidFill>
                <a:latin typeface="Calibri"/>
                <a:ea typeface="Calibri"/>
                <a:cs typeface="Calibri"/>
                <a:sym typeface="Calibri"/>
              </a:rPr>
              <a:t>) and CBD (</a:t>
            </a:r>
            <a:r>
              <a:rPr lang="en-CA" sz="1200" b="1" i="0" u="none" strike="noStrike" cap="none" dirty="0" err="1" smtClean="0">
                <a:solidFill>
                  <a:srgbClr val="000000"/>
                </a:solidFill>
                <a:effectLst/>
                <a:latin typeface="Arial"/>
                <a:ea typeface="Calibri"/>
                <a:cs typeface="Arial"/>
                <a:sym typeface="Arial"/>
              </a:rPr>
              <a:t>C</a:t>
            </a:r>
            <a:r>
              <a:rPr lang="en-CA" sz="1200" b="1" i="0" u="none" strike="noStrike" cap="none" dirty="0" err="1" smtClean="0">
                <a:solidFill>
                  <a:srgbClr val="000000"/>
                </a:solidFill>
                <a:effectLst/>
                <a:latin typeface="Arial"/>
                <a:ea typeface="Arial"/>
                <a:cs typeface="Arial"/>
                <a:sym typeface="Arial"/>
              </a:rPr>
              <a:t>annabidiol</a:t>
            </a:r>
            <a:r>
              <a:rPr lang="en-CA" sz="1400" dirty="0" smtClean="0">
                <a:solidFill>
                  <a:schemeClr val="dk1"/>
                </a:solidFill>
                <a:latin typeface="Calibri"/>
                <a:ea typeface="Calibri"/>
                <a:cs typeface="Calibri"/>
                <a:sym typeface="Calibri"/>
              </a:rPr>
              <a:t>).</a:t>
            </a:r>
          </a:p>
          <a:p>
            <a:pPr marL="0" lvl="0" indent="0" algn="l" rtl="0">
              <a:lnSpc>
                <a:spcPct val="115000"/>
              </a:lnSpc>
              <a:spcBef>
                <a:spcPts val="0"/>
              </a:spcBef>
              <a:spcAft>
                <a:spcPts val="0"/>
              </a:spcAft>
              <a:buClr>
                <a:schemeClr val="dk1"/>
              </a:buClr>
              <a:buSzPts val="1100"/>
              <a:buFont typeface="Arial"/>
              <a:buNone/>
            </a:pPr>
            <a:r>
              <a:rPr lang="en" sz="1200" dirty="0" smtClean="0">
                <a:solidFill>
                  <a:schemeClr val="dk1"/>
                </a:solidFill>
                <a:latin typeface="Calibri"/>
                <a:ea typeface="Calibri"/>
                <a:cs typeface="Calibri"/>
                <a:sym typeface="Calibri"/>
              </a:rPr>
              <a:t>THC </a:t>
            </a:r>
            <a:r>
              <a:rPr lang="en" sz="1200" dirty="0">
                <a:solidFill>
                  <a:schemeClr val="dk1"/>
                </a:solidFill>
                <a:latin typeface="Calibri"/>
                <a:ea typeface="Calibri"/>
                <a:cs typeface="Calibri"/>
                <a:sym typeface="Calibri"/>
              </a:rPr>
              <a:t>is responsible for changing your mood and state. It is responsible for giving the body a “high”. The level of THC can affect the body –the higher the level, the more harm it can cause to the body, both physically and mentally.</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CBD does not produce a high or intoxication and can be used as a treatment for people that suffer with chronic pain conditions (such as arthritis and cancer-related symptoms).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Cannabis is a psychoactive substance. The effect of cannabis on your body depends on a number of things: how much you use, how often and how long you use it, how you consume it [smoke, vape, drink, eat, or other], your mood and existing mental health, your environment, your age, whether you’ve taken other drugs, and your medical condition and history.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i="0" u="none" strike="noStrike" cap="none" baseline="0" dirty="0" smtClean="0">
                <a:solidFill>
                  <a:srgbClr val="000000"/>
                </a:solidFill>
                <a:effectLst/>
                <a:latin typeface="Arial"/>
                <a:ea typeface="Arial"/>
                <a:cs typeface="Arial"/>
                <a:sym typeface="Arial"/>
              </a:rPr>
              <a:t>Image from </a:t>
            </a:r>
            <a:r>
              <a:rPr lang="en-CA" sz="1100" b="1" i="0" u="none" strike="noStrike" cap="none" baseline="0" dirty="0" err="1" smtClean="0">
                <a:solidFill>
                  <a:srgbClr val="000000"/>
                </a:solidFill>
                <a:effectLst/>
                <a:latin typeface="Arial"/>
                <a:ea typeface="Arial"/>
                <a:cs typeface="Arial"/>
                <a:sym typeface="Arial"/>
              </a:rPr>
              <a:t>Canva</a:t>
            </a:r>
            <a:endParaRPr lang="en" sz="1100" dirty="0" smtClean="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f805ba5943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f805ba594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Cannabis is most commonly smoked as a cigarette or joint. However, vaporizing and vaping is another way people use cannabis which involves breathing in dried/liquid cannabis vapours through a vaporizer or vaping device.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345612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3">
            <a:alphaModFix/>
          </a:blip>
          <a:stretch>
            <a:fillRect/>
          </a:stretch>
        </p:blipFill>
        <p:spPr>
          <a:xfrm>
            <a:off x="0" y="-1714500"/>
            <a:ext cx="9144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video" Target="https://www.youtube.com/embed/1Luw2tiMuLk" TargetMode="External"/><Relationship Id="rId6" Type="http://schemas.openxmlformats.org/officeDocument/2006/relationships/image" Target="../media/image5.png"/><Relationship Id="rId5" Type="http://schemas.openxmlformats.org/officeDocument/2006/relationships/hyperlink" Target="http://www.youtube.com/watch?v=1Luw2tiMuLk" TargetMode="Externa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4" name="Title 3"/>
          <p:cNvSpPr>
            <a:spLocks noGrp="1"/>
          </p:cNvSpPr>
          <p:nvPr>
            <p:ph type="ctrTitle"/>
          </p:nvPr>
        </p:nvSpPr>
        <p:spPr>
          <a:xfrm>
            <a:off x="311700" y="126750"/>
            <a:ext cx="8520600" cy="1727325"/>
          </a:xfrm>
        </p:spPr>
        <p:txBody>
          <a:bodyPr anchor="ctr">
            <a:normAutofit/>
          </a:bodyPr>
          <a:lstStyle/>
          <a:p>
            <a:r>
              <a:rPr lang="en-US" sz="4000" b="1" dirty="0">
                <a:solidFill>
                  <a:schemeClr val="tx1"/>
                </a:solidFill>
                <a:latin typeface="+mj-lt"/>
              </a:rPr>
              <a:t>Substance Use, Addictions and Related </a:t>
            </a:r>
            <a:r>
              <a:rPr lang="en-US" sz="4000" b="1" dirty="0" smtClean="0">
                <a:solidFill>
                  <a:schemeClr val="tx1"/>
                </a:solidFill>
                <a:latin typeface="+mj-lt"/>
              </a:rPr>
              <a:t>Behaviour</a:t>
            </a:r>
            <a:endParaRPr lang="en-CA" sz="4000" dirty="0">
              <a:solidFill>
                <a:schemeClr val="tx1"/>
              </a:solidFill>
              <a:latin typeface="+mj-lt"/>
            </a:endParaRPr>
          </a:p>
        </p:txBody>
      </p:sp>
      <p:pic>
        <p:nvPicPr>
          <p:cNvPr id="57" name="Google Shape;57;p13" title="Marijuana Leaf"/>
          <p:cNvPicPr preferRelativeResize="0"/>
          <p:nvPr/>
        </p:nvPicPr>
        <p:blipFill>
          <a:blip r:embed="rId3">
            <a:alphaModFix/>
          </a:blip>
          <a:stretch>
            <a:fillRect/>
          </a:stretch>
        </p:blipFill>
        <p:spPr>
          <a:xfrm>
            <a:off x="3838719" y="1854075"/>
            <a:ext cx="1466562" cy="1416000"/>
          </a:xfrm>
          <a:prstGeom prst="rect">
            <a:avLst/>
          </a:prstGeom>
          <a:noFill/>
          <a:ln>
            <a:noFill/>
          </a:ln>
        </p:spPr>
      </p:pic>
      <p:sp>
        <p:nvSpPr>
          <p:cNvPr id="5" name="Subtitle 4"/>
          <p:cNvSpPr>
            <a:spLocks noGrp="1"/>
          </p:cNvSpPr>
          <p:nvPr>
            <p:ph type="subTitle" idx="1"/>
          </p:nvPr>
        </p:nvSpPr>
        <p:spPr>
          <a:xfrm>
            <a:off x="2923113" y="3270075"/>
            <a:ext cx="3297774" cy="792600"/>
          </a:xfrm>
        </p:spPr>
        <p:txBody>
          <a:bodyPr anchor="ctr">
            <a:normAutofit/>
          </a:bodyPr>
          <a:lstStyle/>
          <a:p>
            <a:r>
              <a:rPr lang="en-CA" sz="2400" dirty="0" smtClean="0">
                <a:solidFill>
                  <a:schemeClr val="tx1"/>
                </a:solidFill>
                <a:latin typeface="+mn-lt"/>
                <a:ea typeface="Calibri"/>
                <a:cs typeface="Calibri"/>
                <a:sym typeface="Calibri"/>
              </a:rPr>
              <a:t>Cannabis: </a:t>
            </a:r>
            <a:r>
              <a:rPr lang="en-CA" sz="2400" dirty="0">
                <a:solidFill>
                  <a:schemeClr val="tx1"/>
                </a:solidFill>
                <a:latin typeface="+mn-lt"/>
                <a:ea typeface="Calibri"/>
                <a:cs typeface="Calibri"/>
                <a:sym typeface="Calibri"/>
              </a:rPr>
              <a:t>Grades 4-6 </a:t>
            </a:r>
          </a:p>
        </p:txBody>
      </p:sp>
    </p:spTree>
    <p:extLst>
      <p:ext uri="{BB962C8B-B14F-4D97-AF65-F5344CB8AC3E}">
        <p14:creationId xmlns:p14="http://schemas.microsoft.com/office/powerpoint/2010/main" val="2680389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0"/>
        <p:cNvGrpSpPr/>
        <p:nvPr/>
      </p:nvGrpSpPr>
      <p:grpSpPr>
        <a:xfrm>
          <a:off x="0" y="0"/>
          <a:ext cx="0" cy="0"/>
          <a:chOff x="0" y="0"/>
          <a:chExt cx="0" cy="0"/>
        </a:xfrm>
      </p:grpSpPr>
      <p:sp>
        <p:nvSpPr>
          <p:cNvPr id="2" name="Title 1"/>
          <p:cNvSpPr>
            <a:spLocks noGrp="1"/>
          </p:cNvSpPr>
          <p:nvPr>
            <p:ph type="title"/>
          </p:nvPr>
        </p:nvSpPr>
        <p:spPr>
          <a:xfrm>
            <a:off x="1657350" y="445025"/>
            <a:ext cx="5829300" cy="7873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Smoking</a:t>
            </a:r>
            <a:endParaRPr lang="en-CA" b="1" dirty="0">
              <a:latin typeface="+mj-lt"/>
            </a:endParaRPr>
          </a:p>
        </p:txBody>
      </p:sp>
      <p:sp>
        <p:nvSpPr>
          <p:cNvPr id="5" name="TextBox 4"/>
          <p:cNvSpPr txBox="1"/>
          <p:nvPr/>
        </p:nvSpPr>
        <p:spPr>
          <a:xfrm>
            <a:off x="542338" y="1684947"/>
            <a:ext cx="5401262" cy="1862048"/>
          </a:xfrm>
          <a:prstGeom prst="rect">
            <a:avLst/>
          </a:prstGeom>
          <a:noFill/>
        </p:spPr>
        <p:txBody>
          <a:bodyPr wrap="square" rtlCol="0">
            <a:spAutoFit/>
          </a:bodyPr>
          <a:lstStyle/>
          <a:p>
            <a:pPr marL="457200" lvl="0" indent="-381000">
              <a:lnSpc>
                <a:spcPct val="115000"/>
              </a:lnSpc>
              <a:buSzPts val="2400"/>
              <a:buFont typeface="Calibri"/>
              <a:buChar char="●"/>
            </a:pPr>
            <a:r>
              <a:rPr lang="en-US" sz="2000" dirty="0">
                <a:solidFill>
                  <a:schemeClr val="tx1"/>
                </a:solidFill>
                <a:latin typeface="+mn-lt"/>
                <a:ea typeface="Calibri"/>
                <a:cs typeface="Calibri"/>
                <a:sym typeface="Calibri"/>
              </a:rPr>
              <a:t>Cannabis is most commonly smoked as a</a:t>
            </a:r>
          </a:p>
          <a:p>
            <a:pPr marL="914400" lvl="1" indent="-381000">
              <a:lnSpc>
                <a:spcPct val="115000"/>
              </a:lnSpc>
              <a:buSzPts val="2400"/>
              <a:buFont typeface="Calibri"/>
              <a:buChar char="○"/>
            </a:pPr>
            <a:r>
              <a:rPr lang="en-US" sz="2000" b="1" dirty="0">
                <a:solidFill>
                  <a:schemeClr val="tx1"/>
                </a:solidFill>
                <a:latin typeface="+mn-lt"/>
                <a:ea typeface="Calibri"/>
                <a:cs typeface="Calibri"/>
                <a:sym typeface="Calibri"/>
              </a:rPr>
              <a:t>Joint</a:t>
            </a:r>
            <a:r>
              <a:rPr lang="en-US" sz="2000" dirty="0">
                <a:solidFill>
                  <a:schemeClr val="tx1"/>
                </a:solidFill>
                <a:latin typeface="+mn-lt"/>
                <a:ea typeface="Calibri"/>
                <a:cs typeface="Calibri"/>
                <a:sym typeface="Calibri"/>
              </a:rPr>
              <a:t> – Cannabis rolled in a paper similar to cigarette paper</a:t>
            </a:r>
          </a:p>
          <a:p>
            <a:pPr marL="914400" lvl="1" indent="-381000">
              <a:lnSpc>
                <a:spcPct val="115000"/>
              </a:lnSpc>
              <a:buSzPts val="2400"/>
              <a:buFont typeface="Calibri"/>
              <a:buChar char="○"/>
            </a:pPr>
            <a:r>
              <a:rPr lang="en-US" sz="2000" b="1" dirty="0">
                <a:solidFill>
                  <a:schemeClr val="tx1"/>
                </a:solidFill>
                <a:latin typeface="+mn-lt"/>
                <a:ea typeface="Calibri"/>
                <a:cs typeface="Calibri"/>
                <a:sym typeface="Calibri"/>
              </a:rPr>
              <a:t>Water pipe </a:t>
            </a:r>
            <a:r>
              <a:rPr lang="en-US" sz="2000" dirty="0">
                <a:solidFill>
                  <a:schemeClr val="tx1"/>
                </a:solidFill>
                <a:latin typeface="+mn-lt"/>
                <a:ea typeface="Calibri"/>
                <a:cs typeface="Calibri"/>
                <a:sym typeface="Calibri"/>
              </a:rPr>
              <a:t>or </a:t>
            </a:r>
            <a:r>
              <a:rPr lang="en-US" sz="2000" b="1" dirty="0">
                <a:solidFill>
                  <a:schemeClr val="tx1"/>
                </a:solidFill>
                <a:latin typeface="+mn-lt"/>
                <a:ea typeface="Calibri"/>
                <a:cs typeface="Calibri"/>
                <a:sym typeface="Calibri"/>
              </a:rPr>
              <a:t>bong</a:t>
            </a:r>
            <a:r>
              <a:rPr lang="en-US" sz="2000" dirty="0">
                <a:solidFill>
                  <a:schemeClr val="tx1"/>
                </a:solidFill>
                <a:latin typeface="+mn-lt"/>
                <a:ea typeface="Calibri"/>
                <a:cs typeface="Calibri"/>
                <a:sym typeface="Calibri"/>
              </a:rPr>
              <a:t> – Smoke is drawn through water before inhalation</a:t>
            </a:r>
          </a:p>
        </p:txBody>
      </p:sp>
      <p:pic>
        <p:nvPicPr>
          <p:cNvPr id="133" name="Google Shape;133;p23" descr="marijuana joint between two fingers" title="Marijuana Joint"/>
          <p:cNvPicPr preferRelativeResize="0"/>
          <p:nvPr/>
        </p:nvPicPr>
        <p:blipFill>
          <a:blip r:embed="rId4">
            <a:alphaModFix/>
          </a:blip>
          <a:stretch>
            <a:fillRect/>
          </a:stretch>
        </p:blipFill>
        <p:spPr>
          <a:xfrm>
            <a:off x="6199038" y="1797296"/>
            <a:ext cx="2456025" cy="163735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7"/>
        <p:cNvGrpSpPr/>
        <p:nvPr/>
      </p:nvGrpSpPr>
      <p:grpSpPr>
        <a:xfrm>
          <a:off x="0" y="0"/>
          <a:ext cx="0" cy="0"/>
          <a:chOff x="0" y="0"/>
          <a:chExt cx="0" cy="0"/>
        </a:xfrm>
      </p:grpSpPr>
      <p:sp>
        <p:nvSpPr>
          <p:cNvPr id="2" name="Title 1"/>
          <p:cNvSpPr>
            <a:spLocks noGrp="1"/>
          </p:cNvSpPr>
          <p:nvPr>
            <p:ph type="title"/>
          </p:nvPr>
        </p:nvSpPr>
        <p:spPr>
          <a:xfrm>
            <a:off x="1657350" y="445025"/>
            <a:ext cx="5829300" cy="7528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Food and Drinks</a:t>
            </a:r>
            <a:endParaRPr lang="en-CA" b="1" dirty="0">
              <a:latin typeface="+mj-lt"/>
            </a:endParaRPr>
          </a:p>
        </p:txBody>
      </p:sp>
      <p:sp>
        <p:nvSpPr>
          <p:cNvPr id="5" name="TextBox 4"/>
          <p:cNvSpPr txBox="1"/>
          <p:nvPr/>
        </p:nvSpPr>
        <p:spPr>
          <a:xfrm>
            <a:off x="529580" y="1565721"/>
            <a:ext cx="5639947" cy="2215991"/>
          </a:xfrm>
          <a:prstGeom prst="rect">
            <a:avLst/>
          </a:prstGeom>
          <a:noFill/>
        </p:spPr>
        <p:txBody>
          <a:bodyPr wrap="square" rtlCol="0">
            <a:spAutoFit/>
          </a:bodyPr>
          <a:lstStyle/>
          <a:p>
            <a:pPr marL="457200" lvl="0" indent="-381000">
              <a:lnSpc>
                <a:spcPct val="115000"/>
              </a:lnSpc>
              <a:buSzPts val="2400"/>
              <a:buFont typeface="Calibri"/>
              <a:buChar char="●"/>
            </a:pPr>
            <a:r>
              <a:rPr lang="en-US" sz="2000" dirty="0">
                <a:solidFill>
                  <a:schemeClr val="tx1"/>
                </a:solidFill>
                <a:latin typeface="+mn-lt"/>
                <a:ea typeface="Calibri"/>
                <a:cs typeface="Calibri"/>
                <a:sym typeface="Calibri"/>
              </a:rPr>
              <a:t>Cannabis can be made into edible products such as tea and butter, as well as </a:t>
            </a:r>
            <a:r>
              <a:rPr lang="en-US" sz="2000" dirty="0" smtClean="0">
                <a:solidFill>
                  <a:schemeClr val="tx1"/>
                </a:solidFill>
                <a:latin typeface="+mn-lt"/>
                <a:ea typeface="Calibri"/>
                <a:cs typeface="Calibri"/>
                <a:sym typeface="Calibri"/>
              </a:rPr>
              <a:t>foods.</a:t>
            </a:r>
          </a:p>
          <a:p>
            <a:pPr marL="457200" lvl="0" indent="-381000">
              <a:lnSpc>
                <a:spcPct val="115000"/>
              </a:lnSpc>
              <a:buSzPts val="2400"/>
              <a:buFont typeface="Calibri"/>
              <a:buChar char="●"/>
            </a:pPr>
            <a:r>
              <a:rPr lang="en-US" sz="2000" dirty="0" smtClean="0">
                <a:solidFill>
                  <a:schemeClr val="tx1"/>
                </a:solidFill>
                <a:latin typeface="+mn-lt"/>
                <a:ea typeface="Calibri"/>
                <a:cs typeface="Calibri"/>
                <a:sym typeface="Calibri"/>
              </a:rPr>
              <a:t>It </a:t>
            </a:r>
            <a:r>
              <a:rPr lang="en-US" sz="2000" dirty="0" smtClean="0">
                <a:solidFill>
                  <a:schemeClr val="tx1"/>
                </a:solidFill>
                <a:latin typeface="+mn-lt"/>
                <a:ea typeface="Calibri"/>
                <a:cs typeface="Calibri"/>
                <a:sym typeface="Calibri"/>
              </a:rPr>
              <a:t>can take </a:t>
            </a:r>
            <a:r>
              <a:rPr lang="en-US" sz="2000" dirty="0">
                <a:solidFill>
                  <a:schemeClr val="tx1"/>
                </a:solidFill>
                <a:latin typeface="+mn-lt"/>
                <a:ea typeface="Calibri"/>
                <a:cs typeface="Calibri"/>
                <a:sym typeface="Calibri"/>
              </a:rPr>
              <a:t>up to 4 hours to feel the “high” </a:t>
            </a:r>
            <a:r>
              <a:rPr lang="en-US" sz="2000" dirty="0" smtClean="0">
                <a:solidFill>
                  <a:schemeClr val="tx1"/>
                </a:solidFill>
                <a:latin typeface="+mn-lt"/>
                <a:ea typeface="Calibri"/>
                <a:cs typeface="Calibri"/>
                <a:sym typeface="Calibri"/>
              </a:rPr>
              <a:t>effect.</a:t>
            </a:r>
            <a:endParaRPr lang="en-US" sz="2000" dirty="0">
              <a:solidFill>
                <a:schemeClr val="tx1"/>
              </a:solidFill>
              <a:latin typeface="+mn-lt"/>
              <a:ea typeface="Calibri"/>
              <a:cs typeface="Calibri"/>
              <a:sym typeface="Calibri"/>
            </a:endParaRPr>
          </a:p>
          <a:p>
            <a:pPr marL="457200" lvl="0" indent="-381000">
              <a:lnSpc>
                <a:spcPct val="115000"/>
              </a:lnSpc>
              <a:buSzPts val="2400"/>
              <a:buFont typeface="Calibri"/>
              <a:buChar char="●"/>
            </a:pPr>
            <a:r>
              <a:rPr lang="en-US" sz="2000" dirty="0">
                <a:solidFill>
                  <a:schemeClr val="tx1"/>
                </a:solidFill>
                <a:latin typeface="+mn-lt"/>
                <a:ea typeface="Calibri"/>
                <a:cs typeface="Calibri"/>
                <a:sym typeface="Calibri"/>
              </a:rPr>
              <a:t>The amount of THC varies in each edible </a:t>
            </a:r>
            <a:r>
              <a:rPr lang="en-US" sz="2000" dirty="0" smtClean="0">
                <a:solidFill>
                  <a:schemeClr val="tx1"/>
                </a:solidFill>
                <a:latin typeface="+mn-lt"/>
                <a:ea typeface="Calibri"/>
                <a:cs typeface="Calibri"/>
                <a:sym typeface="Calibri"/>
              </a:rPr>
              <a:t>product.</a:t>
            </a:r>
            <a:endParaRPr lang="en-US" sz="2000" dirty="0">
              <a:solidFill>
                <a:schemeClr val="tx1"/>
              </a:solidFill>
              <a:latin typeface="+mn-lt"/>
              <a:ea typeface="Calibri"/>
              <a:cs typeface="Calibri"/>
              <a:sym typeface="Calibri"/>
            </a:endParaRPr>
          </a:p>
        </p:txBody>
      </p:sp>
      <p:pic>
        <p:nvPicPr>
          <p:cNvPr id="3" name="Picture 2" descr="weed tea"/>
          <p:cNvPicPr>
            <a:picLocks noChangeAspect="1"/>
          </p:cNvPicPr>
          <p:nvPr/>
        </p:nvPicPr>
        <p:blipFill rotWithShape="1">
          <a:blip r:embed="rId4">
            <a:extLst>
              <a:ext uri="{28A0092B-C50C-407E-A947-70E740481C1C}">
                <a14:useLocalDpi xmlns:a14="http://schemas.microsoft.com/office/drawing/2010/main" val="0"/>
              </a:ext>
            </a:extLst>
          </a:blip>
          <a:srcRect l="6767" t="10012" r="6486" b="11101"/>
          <a:stretch/>
        </p:blipFill>
        <p:spPr>
          <a:xfrm>
            <a:off x="6304548" y="1707232"/>
            <a:ext cx="2125579" cy="193297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4"/>
        <p:cNvGrpSpPr/>
        <p:nvPr/>
      </p:nvGrpSpPr>
      <p:grpSpPr>
        <a:xfrm>
          <a:off x="0" y="0"/>
          <a:ext cx="0" cy="0"/>
          <a:chOff x="0" y="0"/>
          <a:chExt cx="0" cy="0"/>
        </a:xfrm>
      </p:grpSpPr>
      <p:sp>
        <p:nvSpPr>
          <p:cNvPr id="2" name="Title 1"/>
          <p:cNvSpPr>
            <a:spLocks noGrp="1"/>
          </p:cNvSpPr>
          <p:nvPr>
            <p:ph type="title"/>
          </p:nvPr>
        </p:nvSpPr>
        <p:spPr>
          <a:xfrm>
            <a:off x="2014350" y="598200"/>
            <a:ext cx="5115300" cy="8715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Guiding Question #2</a:t>
            </a:r>
            <a:endParaRPr lang="en-CA" b="1" dirty="0">
              <a:latin typeface="+mj-lt"/>
            </a:endParaRPr>
          </a:p>
        </p:txBody>
      </p:sp>
      <p:pic>
        <p:nvPicPr>
          <p:cNvPr id="5" name="Google Shape;75;p15" descr="pink question mark"/>
          <p:cNvPicPr preferRelativeResize="0"/>
          <p:nvPr/>
        </p:nvPicPr>
        <p:blipFill>
          <a:blip r:embed="rId4">
            <a:alphaModFix/>
          </a:blip>
          <a:stretch>
            <a:fillRect/>
          </a:stretch>
        </p:blipFill>
        <p:spPr>
          <a:xfrm>
            <a:off x="770700" y="1787119"/>
            <a:ext cx="1243650" cy="1243650"/>
          </a:xfrm>
          <a:prstGeom prst="rect">
            <a:avLst/>
          </a:prstGeom>
          <a:noFill/>
          <a:ln>
            <a:noFill/>
          </a:ln>
        </p:spPr>
      </p:pic>
      <p:sp>
        <p:nvSpPr>
          <p:cNvPr id="6" name="TextBox 5"/>
          <p:cNvSpPr txBox="1"/>
          <p:nvPr/>
        </p:nvSpPr>
        <p:spPr>
          <a:xfrm>
            <a:off x="2014350" y="2139919"/>
            <a:ext cx="5115300" cy="1015663"/>
          </a:xfrm>
          <a:prstGeom prst="rect">
            <a:avLst/>
          </a:prstGeom>
          <a:noFill/>
        </p:spPr>
        <p:txBody>
          <a:bodyPr wrap="square" rtlCol="0">
            <a:spAutoFit/>
          </a:bodyPr>
          <a:lstStyle/>
          <a:p>
            <a:pPr marL="228600" lvl="0" algn="ctr"/>
            <a:r>
              <a:rPr lang="en-US" sz="2000" dirty="0">
                <a:solidFill>
                  <a:schemeClr val="tx1"/>
                </a:solidFill>
                <a:ea typeface="Calibri"/>
                <a:cs typeface="Calibri"/>
                <a:sym typeface="Calibri"/>
              </a:rPr>
              <a:t>How can cannabis affect your health? </a:t>
            </a:r>
            <a:endParaRPr lang="en-US" sz="2000" dirty="0" smtClean="0">
              <a:solidFill>
                <a:schemeClr val="tx1"/>
              </a:solidFill>
              <a:ea typeface="Calibri"/>
              <a:cs typeface="Calibri"/>
              <a:sym typeface="Calibri"/>
            </a:endParaRPr>
          </a:p>
          <a:p>
            <a:pPr marL="228600" lvl="0" algn="ctr"/>
            <a:r>
              <a:rPr lang="en-US" sz="2000" dirty="0" smtClean="0">
                <a:solidFill>
                  <a:schemeClr val="tx1"/>
                </a:solidFill>
                <a:latin typeface="+mn-lt"/>
                <a:ea typeface="Calibri"/>
                <a:cs typeface="Calibri"/>
                <a:sym typeface="Calibri"/>
              </a:rPr>
              <a:t>Do you think cannabis has positive or negative effects?</a:t>
            </a:r>
            <a:endParaRPr lang="en-US" sz="2000" dirty="0">
              <a:solidFill>
                <a:schemeClr val="tx1"/>
              </a:solidFill>
              <a:latin typeface="+mn-lt"/>
              <a:ea typeface="Calibri"/>
              <a:cs typeface="Calibri"/>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8"/>
        <p:cNvGrpSpPr/>
        <p:nvPr/>
      </p:nvGrpSpPr>
      <p:grpSpPr>
        <a:xfrm>
          <a:off x="0" y="0"/>
          <a:ext cx="0" cy="0"/>
          <a:chOff x="0" y="0"/>
          <a:chExt cx="0" cy="0"/>
        </a:xfrm>
      </p:grpSpPr>
      <p:sp>
        <p:nvSpPr>
          <p:cNvPr id="2" name="Title 1"/>
          <p:cNvSpPr>
            <a:spLocks noGrp="1"/>
          </p:cNvSpPr>
          <p:nvPr>
            <p:ph type="title"/>
          </p:nvPr>
        </p:nvSpPr>
        <p:spPr>
          <a:xfrm>
            <a:off x="1657350" y="209100"/>
            <a:ext cx="5829300" cy="900872"/>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Potential Short Term Effects</a:t>
            </a:r>
            <a:endParaRPr lang="en-CA" b="1" dirty="0">
              <a:latin typeface="+mj-lt"/>
            </a:endParaRPr>
          </a:p>
        </p:txBody>
      </p:sp>
      <p:sp>
        <p:nvSpPr>
          <p:cNvPr id="5" name="TextBox 4"/>
          <p:cNvSpPr txBox="1"/>
          <p:nvPr/>
        </p:nvSpPr>
        <p:spPr>
          <a:xfrm>
            <a:off x="1023428" y="1304767"/>
            <a:ext cx="4671519" cy="2569934"/>
          </a:xfrm>
          <a:prstGeom prst="rect">
            <a:avLst/>
          </a:prstGeom>
          <a:noFill/>
        </p:spPr>
        <p:txBody>
          <a:bodyPr wrap="square" rtlCol="0">
            <a:spAutoFit/>
          </a:bodyPr>
          <a:lstStyle/>
          <a:p>
            <a:pPr marL="457200" lvl="0" indent="-368300">
              <a:lnSpc>
                <a:spcPct val="115000"/>
              </a:lnSpc>
              <a:spcBef>
                <a:spcPts val="1000"/>
              </a:spcBef>
              <a:buSzPts val="2200"/>
              <a:buFont typeface="Calibri"/>
              <a:buChar char="●"/>
            </a:pPr>
            <a:r>
              <a:rPr lang="en-US" sz="2000" dirty="0">
                <a:solidFill>
                  <a:schemeClr val="tx1"/>
                </a:solidFill>
                <a:latin typeface="+mn-lt"/>
                <a:ea typeface="Calibri"/>
                <a:cs typeface="Calibri"/>
                <a:sym typeface="Calibri"/>
              </a:rPr>
              <a:t>Loss of coordination</a:t>
            </a:r>
          </a:p>
          <a:p>
            <a:pPr marL="457200" lvl="0" indent="-368300">
              <a:lnSpc>
                <a:spcPct val="115000"/>
              </a:lnSpc>
              <a:buSzPts val="2200"/>
              <a:buFont typeface="Calibri"/>
              <a:buChar char="●"/>
            </a:pPr>
            <a:r>
              <a:rPr lang="en-US" sz="2000" dirty="0">
                <a:solidFill>
                  <a:schemeClr val="tx1"/>
                </a:solidFill>
                <a:latin typeface="+mn-lt"/>
                <a:ea typeface="Calibri"/>
                <a:cs typeface="Calibri"/>
                <a:sym typeface="Calibri"/>
              </a:rPr>
              <a:t>Delayed reaction time</a:t>
            </a:r>
          </a:p>
          <a:p>
            <a:pPr marL="457200" lvl="0" indent="-368300">
              <a:lnSpc>
                <a:spcPct val="115000"/>
              </a:lnSpc>
              <a:buSzPts val="2200"/>
              <a:buFont typeface="Calibri"/>
              <a:buChar char="●"/>
            </a:pPr>
            <a:r>
              <a:rPr lang="en-US" sz="2000" dirty="0">
                <a:solidFill>
                  <a:schemeClr val="tx1"/>
                </a:solidFill>
                <a:latin typeface="+mn-lt"/>
                <a:ea typeface="Calibri"/>
                <a:cs typeface="Calibri"/>
                <a:sym typeface="Calibri"/>
              </a:rPr>
              <a:t>Decreased concentration</a:t>
            </a:r>
          </a:p>
          <a:p>
            <a:pPr marL="457200" lvl="0" indent="-368300">
              <a:lnSpc>
                <a:spcPct val="115000"/>
              </a:lnSpc>
              <a:buSzPts val="2200"/>
              <a:buFont typeface="Calibri"/>
              <a:buChar char="●"/>
            </a:pPr>
            <a:r>
              <a:rPr lang="en-US" sz="2000" dirty="0">
                <a:solidFill>
                  <a:schemeClr val="tx1"/>
                </a:solidFill>
                <a:latin typeface="+mn-lt"/>
                <a:ea typeface="Calibri"/>
                <a:cs typeface="Calibri"/>
                <a:sym typeface="Calibri"/>
              </a:rPr>
              <a:t>Increased heart rate</a:t>
            </a:r>
          </a:p>
          <a:p>
            <a:pPr marL="457200" lvl="0" indent="-368300">
              <a:lnSpc>
                <a:spcPct val="115000"/>
              </a:lnSpc>
              <a:buSzPts val="2200"/>
              <a:buFont typeface="Calibri"/>
              <a:buChar char="●"/>
            </a:pPr>
            <a:r>
              <a:rPr lang="en-US" sz="2000" dirty="0">
                <a:solidFill>
                  <a:schemeClr val="tx1"/>
                </a:solidFill>
                <a:latin typeface="+mn-lt"/>
                <a:ea typeface="Calibri"/>
                <a:cs typeface="Calibri"/>
                <a:sym typeface="Calibri"/>
              </a:rPr>
              <a:t>Relaxed/ increased sociability</a:t>
            </a:r>
          </a:p>
          <a:p>
            <a:pPr marL="457200" lvl="0" indent="-368300">
              <a:lnSpc>
                <a:spcPct val="115000"/>
              </a:lnSpc>
              <a:buSzPts val="2200"/>
              <a:buFont typeface="Calibri"/>
              <a:buChar char="●"/>
            </a:pPr>
            <a:r>
              <a:rPr lang="en-US" sz="2000" dirty="0">
                <a:solidFill>
                  <a:schemeClr val="tx1"/>
                </a:solidFill>
                <a:latin typeface="+mn-lt"/>
                <a:ea typeface="Calibri"/>
                <a:cs typeface="Calibri"/>
                <a:sym typeface="Calibri"/>
              </a:rPr>
              <a:t>Feeling happy (euphoric)</a:t>
            </a:r>
          </a:p>
          <a:p>
            <a:pPr marL="457200" indent="-368300">
              <a:lnSpc>
                <a:spcPct val="115000"/>
              </a:lnSpc>
              <a:buSzPts val="2200"/>
              <a:buFont typeface="Calibri"/>
              <a:buChar char="●"/>
            </a:pPr>
            <a:r>
              <a:rPr lang="en-US" sz="2000" dirty="0">
                <a:solidFill>
                  <a:schemeClr val="tx1"/>
                </a:solidFill>
                <a:latin typeface="+mn-lt"/>
                <a:ea typeface="Calibri"/>
                <a:cs typeface="Calibri"/>
                <a:sym typeface="Calibri"/>
              </a:rPr>
              <a:t>Feelings of anxiety, fear, and panic</a:t>
            </a:r>
          </a:p>
        </p:txBody>
      </p:sp>
      <p:pic>
        <p:nvPicPr>
          <p:cNvPr id="3" name="Picture 2" descr="education setting with a student learning that is tired and bored" title="Kid Bor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4981" y="1381244"/>
            <a:ext cx="2947473" cy="196596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5"/>
        <p:cNvGrpSpPr/>
        <p:nvPr/>
      </p:nvGrpSpPr>
      <p:grpSpPr>
        <a:xfrm>
          <a:off x="0" y="0"/>
          <a:ext cx="0" cy="0"/>
          <a:chOff x="0" y="0"/>
          <a:chExt cx="0" cy="0"/>
        </a:xfrm>
      </p:grpSpPr>
      <p:sp>
        <p:nvSpPr>
          <p:cNvPr id="2" name="Title 1"/>
          <p:cNvSpPr>
            <a:spLocks noGrp="1"/>
          </p:cNvSpPr>
          <p:nvPr>
            <p:ph type="title"/>
          </p:nvPr>
        </p:nvSpPr>
        <p:spPr>
          <a:xfrm>
            <a:off x="1657350" y="284825"/>
            <a:ext cx="5829300" cy="9030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Potential Long Term Effects</a:t>
            </a:r>
            <a:endParaRPr lang="en-CA" b="1" dirty="0">
              <a:latin typeface="+mj-lt"/>
            </a:endParaRPr>
          </a:p>
        </p:txBody>
      </p:sp>
      <p:sp>
        <p:nvSpPr>
          <p:cNvPr id="5" name="TextBox 4"/>
          <p:cNvSpPr txBox="1"/>
          <p:nvPr/>
        </p:nvSpPr>
        <p:spPr>
          <a:xfrm>
            <a:off x="496493" y="1326580"/>
            <a:ext cx="5759927" cy="2569934"/>
          </a:xfrm>
          <a:prstGeom prst="rect">
            <a:avLst/>
          </a:prstGeom>
          <a:noFill/>
        </p:spPr>
        <p:txBody>
          <a:bodyPr wrap="square" rtlCol="0">
            <a:spAutoFit/>
          </a:bodyPr>
          <a:lstStyle/>
          <a:p>
            <a:pPr marL="457200" lvl="0" indent="-381000">
              <a:lnSpc>
                <a:spcPct val="115000"/>
              </a:lnSpc>
              <a:spcBef>
                <a:spcPts val="1000"/>
              </a:spcBef>
              <a:buSzPts val="2400"/>
              <a:buFont typeface="Calibri"/>
              <a:buChar char="●"/>
            </a:pPr>
            <a:r>
              <a:rPr lang="en-US" sz="2000" dirty="0" smtClean="0">
                <a:solidFill>
                  <a:schemeClr val="tx1"/>
                </a:solidFill>
                <a:latin typeface="+mn-lt"/>
                <a:ea typeface="Calibri"/>
                <a:cs typeface="Calibri"/>
                <a:sym typeface="Calibri"/>
              </a:rPr>
              <a:t>Smoking cannabis is harmful </a:t>
            </a:r>
            <a:r>
              <a:rPr lang="en-US" sz="2000" dirty="0">
                <a:solidFill>
                  <a:schemeClr val="tx1"/>
                </a:solidFill>
                <a:latin typeface="+mn-lt"/>
                <a:ea typeface="Calibri"/>
                <a:cs typeface="Calibri"/>
                <a:sym typeface="Calibri"/>
              </a:rPr>
              <a:t>to the lungs</a:t>
            </a:r>
          </a:p>
          <a:p>
            <a:pPr marL="914400" lvl="1" indent="-381000">
              <a:lnSpc>
                <a:spcPct val="115000"/>
              </a:lnSpc>
              <a:buSzPts val="2400"/>
              <a:buFont typeface="Calibri"/>
              <a:buChar char="○"/>
            </a:pPr>
            <a:r>
              <a:rPr lang="en-US" sz="2000" dirty="0" smtClean="0">
                <a:solidFill>
                  <a:schemeClr val="tx1"/>
                </a:solidFill>
                <a:latin typeface="+mn-lt"/>
                <a:ea typeface="Calibri"/>
                <a:cs typeface="Calibri"/>
                <a:sym typeface="Calibri"/>
              </a:rPr>
              <a:t>It can </a:t>
            </a:r>
            <a:r>
              <a:rPr lang="en-US" sz="2000" dirty="0">
                <a:solidFill>
                  <a:schemeClr val="tx1"/>
                </a:solidFill>
                <a:latin typeface="+mn-lt"/>
                <a:ea typeface="Calibri"/>
                <a:cs typeface="Calibri"/>
                <a:sym typeface="Calibri"/>
              </a:rPr>
              <a:t>cause problems with breathing</a:t>
            </a:r>
          </a:p>
          <a:p>
            <a:pPr marL="914400" lvl="1" indent="-381000">
              <a:lnSpc>
                <a:spcPct val="115000"/>
              </a:lnSpc>
              <a:buSzPts val="2400"/>
              <a:buFont typeface="Calibri"/>
              <a:buChar char="○"/>
            </a:pPr>
            <a:r>
              <a:rPr lang="en-US" sz="2000" dirty="0" smtClean="0">
                <a:solidFill>
                  <a:schemeClr val="tx1"/>
                </a:solidFill>
                <a:latin typeface="+mn-lt"/>
                <a:ea typeface="Calibri"/>
                <a:cs typeface="Calibri"/>
                <a:sym typeface="Calibri"/>
              </a:rPr>
              <a:t>Smoke from cannabis </a:t>
            </a:r>
            <a:r>
              <a:rPr lang="en-US" sz="2000" dirty="0">
                <a:solidFill>
                  <a:schemeClr val="tx1"/>
                </a:solidFill>
                <a:latin typeface="+mn-lt"/>
                <a:ea typeface="Calibri"/>
                <a:cs typeface="Calibri"/>
                <a:sym typeface="Calibri"/>
              </a:rPr>
              <a:t>contains harmful substances</a:t>
            </a:r>
          </a:p>
          <a:p>
            <a:pPr marL="457200" lvl="0" indent="-381000">
              <a:lnSpc>
                <a:spcPct val="115000"/>
              </a:lnSpc>
              <a:buClr>
                <a:srgbClr val="262626"/>
              </a:buClr>
              <a:buSzPts val="2400"/>
              <a:buFont typeface="Calibri"/>
              <a:buChar char="●"/>
            </a:pPr>
            <a:r>
              <a:rPr lang="en-US" sz="2000" dirty="0" smtClean="0">
                <a:solidFill>
                  <a:schemeClr val="tx1"/>
                </a:solidFill>
                <a:latin typeface="+mn-lt"/>
                <a:ea typeface="Calibri"/>
                <a:cs typeface="Calibri"/>
                <a:sym typeface="Calibri"/>
              </a:rPr>
              <a:t>It affects </a:t>
            </a:r>
            <a:r>
              <a:rPr lang="en-US" sz="2000" dirty="0">
                <a:solidFill>
                  <a:schemeClr val="tx1"/>
                </a:solidFill>
                <a:latin typeface="+mn-lt"/>
                <a:ea typeface="Calibri"/>
                <a:cs typeface="Calibri"/>
                <a:sym typeface="Calibri"/>
              </a:rPr>
              <a:t>mental health and wellbeing </a:t>
            </a:r>
          </a:p>
          <a:p>
            <a:pPr marL="914400" lvl="1" indent="-381000">
              <a:lnSpc>
                <a:spcPct val="115000"/>
              </a:lnSpc>
              <a:buClr>
                <a:srgbClr val="262626"/>
              </a:buClr>
              <a:buSzPts val="2400"/>
              <a:buFont typeface="Calibri"/>
              <a:buChar char="○"/>
            </a:pPr>
            <a:r>
              <a:rPr lang="en-US" sz="2000" dirty="0">
                <a:solidFill>
                  <a:schemeClr val="tx1"/>
                </a:solidFill>
                <a:latin typeface="+mn-lt"/>
                <a:ea typeface="Calibri"/>
                <a:cs typeface="Calibri"/>
                <a:sym typeface="Calibri"/>
              </a:rPr>
              <a:t>(depression, anxiety, psychosis, others)</a:t>
            </a:r>
          </a:p>
          <a:p>
            <a:pPr marL="457200" lvl="0" indent="-381000">
              <a:lnSpc>
                <a:spcPct val="115000"/>
              </a:lnSpc>
              <a:buSzPts val="2400"/>
              <a:buFont typeface="Calibri"/>
              <a:buChar char="●"/>
            </a:pPr>
            <a:r>
              <a:rPr lang="en-US" sz="2000" dirty="0" smtClean="0">
                <a:solidFill>
                  <a:schemeClr val="tx1"/>
                </a:solidFill>
                <a:latin typeface="+mn-lt"/>
                <a:ea typeface="Calibri"/>
                <a:cs typeface="Calibri"/>
                <a:sym typeface="Calibri"/>
              </a:rPr>
              <a:t>There is a possibility </a:t>
            </a:r>
            <a:r>
              <a:rPr lang="en-US" sz="2000" dirty="0">
                <a:solidFill>
                  <a:schemeClr val="tx1"/>
                </a:solidFill>
                <a:latin typeface="+mn-lt"/>
                <a:ea typeface="Calibri"/>
                <a:cs typeface="Calibri"/>
                <a:sym typeface="Calibri"/>
              </a:rPr>
              <a:t>of becoming addicted…</a:t>
            </a:r>
          </a:p>
        </p:txBody>
      </p:sp>
      <p:sp>
        <p:nvSpPr>
          <p:cNvPr id="6" name="TextBox 5"/>
          <p:cNvSpPr txBox="1"/>
          <p:nvPr/>
        </p:nvSpPr>
        <p:spPr>
          <a:xfrm>
            <a:off x="6492231" y="1795939"/>
            <a:ext cx="2279236" cy="1631216"/>
          </a:xfrm>
          <a:prstGeom prst="rect">
            <a:avLst/>
          </a:prstGeom>
          <a:ln w="63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2000" b="1" dirty="0" smtClean="0"/>
              <a:t>The effects from using cannabis can be more serious in youth than in adults. </a:t>
            </a:r>
            <a:endParaRPr lang="en-CA" sz="20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
        <p:cNvGrpSpPr/>
        <p:nvPr/>
      </p:nvGrpSpPr>
      <p:grpSpPr>
        <a:xfrm>
          <a:off x="0" y="0"/>
          <a:ext cx="0" cy="0"/>
          <a:chOff x="0" y="0"/>
          <a:chExt cx="0" cy="0"/>
        </a:xfrm>
      </p:grpSpPr>
      <p:sp>
        <p:nvSpPr>
          <p:cNvPr id="2" name="Title 1"/>
          <p:cNvSpPr>
            <a:spLocks noGrp="1"/>
          </p:cNvSpPr>
          <p:nvPr>
            <p:ph type="title"/>
          </p:nvPr>
        </p:nvSpPr>
        <p:spPr>
          <a:xfrm>
            <a:off x="841950" y="373920"/>
            <a:ext cx="5802130" cy="887254"/>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Potential Health Effects</a:t>
            </a:r>
            <a:endParaRPr lang="en-CA" b="1" dirty="0">
              <a:latin typeface="+mj-lt"/>
            </a:endParaRPr>
          </a:p>
        </p:txBody>
      </p:sp>
      <p:sp>
        <p:nvSpPr>
          <p:cNvPr id="6" name="TextBox 5"/>
          <p:cNvSpPr txBox="1"/>
          <p:nvPr/>
        </p:nvSpPr>
        <p:spPr>
          <a:xfrm>
            <a:off x="841950" y="1557281"/>
            <a:ext cx="5802130" cy="2215991"/>
          </a:xfrm>
          <a:prstGeom prst="rect">
            <a:avLst/>
          </a:prstGeom>
          <a:noFill/>
        </p:spPr>
        <p:txBody>
          <a:bodyPr wrap="square" rtlCol="0">
            <a:spAutoFit/>
          </a:bodyPr>
          <a:lstStyle/>
          <a:p>
            <a:pPr marL="457200" lvl="0" indent="-393700">
              <a:lnSpc>
                <a:spcPct val="115000"/>
              </a:lnSpc>
              <a:spcBef>
                <a:spcPts val="1000"/>
              </a:spcBef>
              <a:buSzPts val="2600"/>
              <a:buFont typeface="Calibri"/>
              <a:buChar char="●"/>
            </a:pPr>
            <a:r>
              <a:rPr lang="en-US" sz="2000" dirty="0">
                <a:solidFill>
                  <a:schemeClr val="tx1"/>
                </a:solidFill>
                <a:latin typeface="+mn-lt"/>
                <a:ea typeface="Calibri"/>
                <a:cs typeface="Calibri"/>
                <a:sym typeface="Calibri"/>
              </a:rPr>
              <a:t>No matter how you use cannabis, there are always potential short- and long-term health risks.</a:t>
            </a:r>
          </a:p>
          <a:p>
            <a:pPr marL="457200" lvl="0" indent="-393700">
              <a:lnSpc>
                <a:spcPct val="115000"/>
              </a:lnSpc>
              <a:buSzPts val="2600"/>
              <a:buFont typeface="Calibri"/>
              <a:buChar char="●"/>
            </a:pPr>
            <a:r>
              <a:rPr lang="en-US" sz="2000" dirty="0">
                <a:solidFill>
                  <a:schemeClr val="tx1"/>
                </a:solidFill>
                <a:latin typeface="+mn-lt"/>
                <a:ea typeface="Calibri"/>
                <a:cs typeface="Calibri"/>
                <a:sym typeface="Calibri"/>
              </a:rPr>
              <a:t>Cannabis can cause negative </a:t>
            </a:r>
            <a:r>
              <a:rPr lang="en-US" sz="2000" dirty="0" smtClean="0">
                <a:solidFill>
                  <a:schemeClr val="tx1"/>
                </a:solidFill>
                <a:latin typeface="+mn-lt"/>
                <a:ea typeface="Calibri"/>
                <a:cs typeface="Calibri"/>
                <a:sym typeface="Calibri"/>
              </a:rPr>
              <a:t>effects </a:t>
            </a:r>
            <a:r>
              <a:rPr lang="en-US" sz="2000" dirty="0">
                <a:solidFill>
                  <a:schemeClr val="tx1"/>
                </a:solidFill>
                <a:latin typeface="+mn-lt"/>
                <a:ea typeface="Calibri"/>
                <a:cs typeface="Calibri"/>
                <a:sym typeface="Calibri"/>
              </a:rPr>
              <a:t>to mental and physical health, including the development of your brain.</a:t>
            </a:r>
          </a:p>
        </p:txBody>
      </p:sp>
      <p:pic>
        <p:nvPicPr>
          <p:cNvPr id="5" name="Google Shape;216;p34" descr="medical chart"/>
          <p:cNvPicPr preferRelativeResize="0"/>
          <p:nvPr/>
        </p:nvPicPr>
        <p:blipFill>
          <a:blip r:embed="rId4">
            <a:alphaModFix/>
          </a:blip>
          <a:stretch>
            <a:fillRect/>
          </a:stretch>
        </p:blipFill>
        <p:spPr>
          <a:xfrm>
            <a:off x="6644080" y="1557281"/>
            <a:ext cx="2057400" cy="205740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3"/>
        <p:cNvGrpSpPr/>
        <p:nvPr/>
      </p:nvGrpSpPr>
      <p:grpSpPr>
        <a:xfrm>
          <a:off x="0" y="0"/>
          <a:ext cx="0" cy="0"/>
          <a:chOff x="0" y="0"/>
          <a:chExt cx="0" cy="0"/>
        </a:xfrm>
      </p:grpSpPr>
      <p:sp>
        <p:nvSpPr>
          <p:cNvPr id="2" name="Title 1"/>
          <p:cNvSpPr>
            <a:spLocks noGrp="1"/>
          </p:cNvSpPr>
          <p:nvPr>
            <p:ph type="title"/>
          </p:nvPr>
        </p:nvSpPr>
        <p:spPr>
          <a:xfrm>
            <a:off x="360135" y="460220"/>
            <a:ext cx="8301263" cy="792848"/>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Why Does This Matter?</a:t>
            </a:r>
            <a:endParaRPr lang="en-CA" b="1" dirty="0">
              <a:latin typeface="+mj-lt"/>
            </a:endParaRPr>
          </a:p>
        </p:txBody>
      </p:sp>
      <p:sp>
        <p:nvSpPr>
          <p:cNvPr id="6" name="TextBox 5"/>
          <p:cNvSpPr txBox="1"/>
          <p:nvPr/>
        </p:nvSpPr>
        <p:spPr>
          <a:xfrm>
            <a:off x="2248201" y="1534786"/>
            <a:ext cx="6413197" cy="2215991"/>
          </a:xfrm>
          <a:prstGeom prst="rect">
            <a:avLst/>
          </a:prstGeom>
          <a:noFill/>
        </p:spPr>
        <p:txBody>
          <a:bodyPr wrap="square" rtlCol="0">
            <a:spAutoFit/>
          </a:bodyPr>
          <a:lstStyle/>
          <a:p>
            <a:pPr marL="228600" lvl="0" indent="-266700">
              <a:lnSpc>
                <a:spcPct val="115000"/>
              </a:lnSpc>
              <a:spcBef>
                <a:spcPts val="1000"/>
              </a:spcBef>
              <a:buSzPts val="2400"/>
              <a:buFont typeface="Calibri"/>
              <a:buChar char="•"/>
            </a:pPr>
            <a:r>
              <a:rPr lang="en-US" sz="2000" dirty="0">
                <a:solidFill>
                  <a:schemeClr val="tx1"/>
                </a:solidFill>
                <a:latin typeface="+mn-lt"/>
                <a:ea typeface="Calibri"/>
                <a:cs typeface="Calibri"/>
                <a:sym typeface="Calibri"/>
              </a:rPr>
              <a:t>Cannabis use can have impacts on your ability to learn.</a:t>
            </a:r>
          </a:p>
          <a:p>
            <a:pPr marL="228600" lvl="0" indent="-266700">
              <a:lnSpc>
                <a:spcPct val="115000"/>
              </a:lnSpc>
              <a:buSzPts val="2400"/>
              <a:buFont typeface="Calibri"/>
              <a:buChar char="•"/>
            </a:pPr>
            <a:r>
              <a:rPr lang="en-US" sz="2000" dirty="0">
                <a:solidFill>
                  <a:schemeClr val="tx1"/>
                </a:solidFill>
                <a:latin typeface="+mn-lt"/>
                <a:ea typeface="Calibri"/>
                <a:cs typeface="Calibri"/>
                <a:sym typeface="Calibri"/>
              </a:rPr>
              <a:t>It can cause problems with concentration and attention, remembering things, and making decisions.</a:t>
            </a:r>
          </a:p>
          <a:p>
            <a:pPr marL="228600" lvl="0" indent="-266700">
              <a:lnSpc>
                <a:spcPct val="115000"/>
              </a:lnSpc>
              <a:buSzPts val="2400"/>
              <a:buFont typeface="Calibri"/>
              <a:buChar char="•"/>
            </a:pPr>
            <a:r>
              <a:rPr lang="en-US" sz="2000" dirty="0">
                <a:solidFill>
                  <a:schemeClr val="tx1"/>
                </a:solidFill>
                <a:latin typeface="+mn-lt"/>
                <a:ea typeface="Calibri"/>
                <a:cs typeface="Calibri"/>
                <a:sym typeface="Calibri"/>
              </a:rPr>
              <a:t>It can affect your academic performance and grades. </a:t>
            </a:r>
          </a:p>
        </p:txBody>
      </p:sp>
      <p:pic>
        <p:nvPicPr>
          <p:cNvPr id="5" name="Google Shape;192;p31" descr="warning sign"/>
          <p:cNvPicPr preferRelativeResize="0"/>
          <p:nvPr/>
        </p:nvPicPr>
        <p:blipFill>
          <a:blip r:embed="rId4">
            <a:alphaModFix/>
          </a:blip>
          <a:stretch>
            <a:fillRect/>
          </a:stretch>
        </p:blipFill>
        <p:spPr>
          <a:xfrm>
            <a:off x="360135" y="1842423"/>
            <a:ext cx="1651004" cy="1600716"/>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0"/>
        <p:cNvGrpSpPr/>
        <p:nvPr/>
      </p:nvGrpSpPr>
      <p:grpSpPr>
        <a:xfrm>
          <a:off x="0" y="0"/>
          <a:ext cx="0" cy="0"/>
          <a:chOff x="0" y="0"/>
          <a:chExt cx="0" cy="0"/>
        </a:xfrm>
      </p:grpSpPr>
      <p:sp>
        <p:nvSpPr>
          <p:cNvPr id="2" name="Title 1"/>
          <p:cNvSpPr>
            <a:spLocks noGrp="1"/>
          </p:cNvSpPr>
          <p:nvPr>
            <p:ph type="title"/>
          </p:nvPr>
        </p:nvSpPr>
        <p:spPr>
          <a:xfrm>
            <a:off x="1965150" y="528875"/>
            <a:ext cx="5213700" cy="11886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Think, Pair, Share</a:t>
            </a:r>
            <a:endParaRPr lang="en-CA" b="1" dirty="0">
              <a:latin typeface="+mj-lt"/>
            </a:endParaRPr>
          </a:p>
        </p:txBody>
      </p:sp>
      <p:pic>
        <p:nvPicPr>
          <p:cNvPr id="6" name="Google Shape;74;p15" descr="Talking bubbles"/>
          <p:cNvPicPr preferRelativeResize="0"/>
          <p:nvPr/>
        </p:nvPicPr>
        <p:blipFill>
          <a:blip r:embed="rId4">
            <a:alphaModFix/>
          </a:blip>
          <a:stretch>
            <a:fillRect/>
          </a:stretch>
        </p:blipFill>
        <p:spPr>
          <a:xfrm>
            <a:off x="481937" y="1918001"/>
            <a:ext cx="1483213" cy="1624920"/>
          </a:xfrm>
          <a:prstGeom prst="rect">
            <a:avLst/>
          </a:prstGeom>
          <a:noFill/>
          <a:ln>
            <a:noFill/>
          </a:ln>
        </p:spPr>
      </p:pic>
      <p:sp>
        <p:nvSpPr>
          <p:cNvPr id="5" name="TextBox 4"/>
          <p:cNvSpPr txBox="1"/>
          <p:nvPr/>
        </p:nvSpPr>
        <p:spPr>
          <a:xfrm>
            <a:off x="1965150" y="2376518"/>
            <a:ext cx="5213700" cy="707886"/>
          </a:xfrm>
          <a:prstGeom prst="rect">
            <a:avLst/>
          </a:prstGeom>
          <a:noFill/>
        </p:spPr>
        <p:txBody>
          <a:bodyPr wrap="square" rtlCol="0">
            <a:spAutoFit/>
          </a:bodyPr>
          <a:lstStyle/>
          <a:p>
            <a:pPr marL="228600" lvl="0" algn="ctr"/>
            <a:r>
              <a:rPr lang="en-US" sz="2000" dirty="0" smtClean="0">
                <a:solidFill>
                  <a:schemeClr val="tx1"/>
                </a:solidFill>
                <a:latin typeface="+mn-lt"/>
                <a:ea typeface="Calibri"/>
                <a:cs typeface="Calibri"/>
                <a:sym typeface="Calibri"/>
              </a:rPr>
              <a:t>Why do you think someone would want to try or use cannabis?</a:t>
            </a:r>
            <a:endParaRPr lang="en-US" sz="2000" dirty="0">
              <a:solidFill>
                <a:schemeClr val="tx1"/>
              </a:solidFill>
              <a:latin typeface="+mn-lt"/>
              <a:ea typeface="Calibri"/>
              <a:cs typeface="Calibri"/>
              <a:sym typeface="Calibri"/>
            </a:endParaRPr>
          </a:p>
        </p:txBody>
      </p:sp>
      <p:pic>
        <p:nvPicPr>
          <p:cNvPr id="7" name="Picture 6" descr="person smok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8850" y="2099275"/>
            <a:ext cx="1443646" cy="144364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8"/>
        <p:cNvGrpSpPr/>
        <p:nvPr/>
      </p:nvGrpSpPr>
      <p:grpSpPr>
        <a:xfrm>
          <a:off x="0" y="0"/>
          <a:ext cx="0" cy="0"/>
          <a:chOff x="0" y="0"/>
          <a:chExt cx="0" cy="0"/>
        </a:xfrm>
      </p:grpSpPr>
      <p:sp>
        <p:nvSpPr>
          <p:cNvPr id="2" name="Title 1"/>
          <p:cNvSpPr>
            <a:spLocks noGrp="1"/>
          </p:cNvSpPr>
          <p:nvPr>
            <p:ph type="title"/>
          </p:nvPr>
        </p:nvSpPr>
        <p:spPr>
          <a:xfrm>
            <a:off x="1657350" y="304800"/>
            <a:ext cx="5829300" cy="9030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Peer Influences</a:t>
            </a:r>
            <a:endParaRPr lang="en-CA" b="1" dirty="0">
              <a:latin typeface="+mj-lt"/>
            </a:endParaRPr>
          </a:p>
        </p:txBody>
      </p:sp>
      <p:sp>
        <p:nvSpPr>
          <p:cNvPr id="5" name="TextBox 4"/>
          <p:cNvSpPr txBox="1"/>
          <p:nvPr/>
        </p:nvSpPr>
        <p:spPr>
          <a:xfrm>
            <a:off x="1414210" y="1396356"/>
            <a:ext cx="6315576" cy="800219"/>
          </a:xfrm>
          <a:prstGeom prst="rect">
            <a:avLst/>
          </a:prstGeom>
          <a:noFill/>
        </p:spPr>
        <p:txBody>
          <a:bodyPr wrap="square" rtlCol="0">
            <a:spAutoFit/>
          </a:bodyPr>
          <a:lstStyle/>
          <a:p>
            <a:pPr lvl="0" algn="ctr">
              <a:lnSpc>
                <a:spcPct val="115000"/>
              </a:lnSpc>
              <a:spcBef>
                <a:spcPts val="1000"/>
              </a:spcBef>
            </a:pPr>
            <a:r>
              <a:rPr lang="en-US" sz="2000" dirty="0">
                <a:solidFill>
                  <a:schemeClr val="tx1"/>
                </a:solidFill>
                <a:latin typeface="+mn-lt"/>
                <a:ea typeface="Calibri"/>
                <a:cs typeface="Calibri"/>
                <a:sym typeface="Calibri"/>
              </a:rPr>
              <a:t>It can sometimes be difficult to say no to friends or peers without offending them or </a:t>
            </a:r>
            <a:r>
              <a:rPr lang="en-US" sz="2000" dirty="0" smtClean="0">
                <a:solidFill>
                  <a:schemeClr val="tx1"/>
                </a:solidFill>
                <a:latin typeface="+mn-lt"/>
                <a:ea typeface="Calibri"/>
                <a:cs typeface="Calibri"/>
                <a:sym typeface="Calibri"/>
              </a:rPr>
              <a:t>feeling </a:t>
            </a:r>
            <a:r>
              <a:rPr lang="en-US" sz="2000" dirty="0">
                <a:solidFill>
                  <a:schemeClr val="tx1"/>
                </a:solidFill>
                <a:latin typeface="+mn-lt"/>
                <a:ea typeface="Calibri"/>
                <a:cs typeface="Calibri"/>
                <a:sym typeface="Calibri"/>
              </a:rPr>
              <a:t>singled out…</a:t>
            </a:r>
          </a:p>
        </p:txBody>
      </p:sp>
      <p:pic>
        <p:nvPicPr>
          <p:cNvPr id="191" name="Google Shape;191;p31" descr="Diverse people in a circle" title="People in a circle"/>
          <p:cNvPicPr preferRelativeResize="0"/>
          <p:nvPr/>
        </p:nvPicPr>
        <p:blipFill rotWithShape="1">
          <a:blip r:embed="rId4">
            <a:alphaModFix/>
          </a:blip>
          <a:srcRect l="22036" t="20507" r="20109" b="23262"/>
          <a:stretch/>
        </p:blipFill>
        <p:spPr>
          <a:xfrm>
            <a:off x="3743411" y="2385132"/>
            <a:ext cx="1657175" cy="1610625"/>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5"/>
        <p:cNvGrpSpPr/>
        <p:nvPr/>
      </p:nvGrpSpPr>
      <p:grpSpPr>
        <a:xfrm>
          <a:off x="0" y="0"/>
          <a:ext cx="0" cy="0"/>
          <a:chOff x="0" y="0"/>
          <a:chExt cx="0" cy="0"/>
        </a:xfrm>
      </p:grpSpPr>
      <p:sp>
        <p:nvSpPr>
          <p:cNvPr id="2" name="Title 1"/>
          <p:cNvSpPr>
            <a:spLocks noGrp="1"/>
          </p:cNvSpPr>
          <p:nvPr>
            <p:ph type="title"/>
          </p:nvPr>
        </p:nvSpPr>
        <p:spPr>
          <a:xfrm>
            <a:off x="1657350" y="264850"/>
            <a:ext cx="5829300" cy="902999"/>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Personal Factors</a:t>
            </a:r>
            <a:endParaRPr lang="en-CA" b="1" dirty="0">
              <a:latin typeface="+mj-lt"/>
            </a:endParaRPr>
          </a:p>
        </p:txBody>
      </p:sp>
      <p:sp>
        <p:nvSpPr>
          <p:cNvPr id="5" name="TextBox 4"/>
          <p:cNvSpPr txBox="1"/>
          <p:nvPr/>
        </p:nvSpPr>
        <p:spPr>
          <a:xfrm>
            <a:off x="1657350" y="1475504"/>
            <a:ext cx="4158700" cy="1508105"/>
          </a:xfrm>
          <a:prstGeom prst="rect">
            <a:avLst/>
          </a:prstGeom>
          <a:noFill/>
        </p:spPr>
        <p:txBody>
          <a:bodyPr wrap="square" rtlCol="0">
            <a:spAutoFit/>
          </a:bodyPr>
          <a:lstStyle/>
          <a:p>
            <a:pPr marL="457200" lvl="0" indent="-393700">
              <a:lnSpc>
                <a:spcPct val="115000"/>
              </a:lnSpc>
              <a:spcBef>
                <a:spcPts val="1000"/>
              </a:spcBef>
              <a:buSzPts val="2600"/>
              <a:buFont typeface="Calibri"/>
              <a:buChar char="●"/>
            </a:pPr>
            <a:r>
              <a:rPr lang="en-US" sz="2000" dirty="0">
                <a:solidFill>
                  <a:schemeClr val="tx1"/>
                </a:solidFill>
                <a:latin typeface="+mn-lt"/>
                <a:ea typeface="Calibri"/>
                <a:cs typeface="Calibri"/>
                <a:sym typeface="Calibri"/>
              </a:rPr>
              <a:t>Enjoyment and pleasure</a:t>
            </a:r>
          </a:p>
          <a:p>
            <a:pPr marL="457200" lvl="0" indent="-393700">
              <a:lnSpc>
                <a:spcPct val="115000"/>
              </a:lnSpc>
              <a:buSzPts val="2600"/>
              <a:buFont typeface="Calibri"/>
              <a:buChar char="●"/>
            </a:pPr>
            <a:r>
              <a:rPr lang="en-US" sz="2000" dirty="0" smtClean="0">
                <a:solidFill>
                  <a:schemeClr val="tx1"/>
                </a:solidFill>
                <a:latin typeface="+mn-lt"/>
                <a:ea typeface="Calibri"/>
                <a:cs typeface="Calibri"/>
                <a:sym typeface="Calibri"/>
              </a:rPr>
              <a:t>Experimenting</a:t>
            </a:r>
            <a:endParaRPr lang="en-US" sz="2000" dirty="0">
              <a:solidFill>
                <a:schemeClr val="tx1"/>
              </a:solidFill>
              <a:latin typeface="+mn-lt"/>
              <a:ea typeface="Calibri"/>
              <a:cs typeface="Calibri"/>
              <a:sym typeface="Calibri"/>
            </a:endParaRPr>
          </a:p>
          <a:p>
            <a:pPr marL="457200" lvl="0" indent="-393700">
              <a:lnSpc>
                <a:spcPct val="115000"/>
              </a:lnSpc>
              <a:buSzPts val="2600"/>
              <a:buFont typeface="Calibri"/>
              <a:buChar char="●"/>
            </a:pPr>
            <a:r>
              <a:rPr lang="en-US" sz="2000" dirty="0" smtClean="0">
                <a:solidFill>
                  <a:schemeClr val="tx1"/>
                </a:solidFill>
                <a:latin typeface="+mn-lt"/>
                <a:ea typeface="Calibri"/>
                <a:cs typeface="Calibri"/>
                <a:sym typeface="Calibri"/>
              </a:rPr>
              <a:t>Fitting in with Peers</a:t>
            </a:r>
            <a:endParaRPr lang="en-US" sz="2000" dirty="0">
              <a:solidFill>
                <a:schemeClr val="tx1"/>
              </a:solidFill>
              <a:latin typeface="+mn-lt"/>
              <a:ea typeface="Calibri"/>
              <a:cs typeface="Calibri"/>
              <a:sym typeface="Calibri"/>
            </a:endParaRPr>
          </a:p>
          <a:p>
            <a:pPr marL="457200" lvl="0" indent="-393700">
              <a:lnSpc>
                <a:spcPct val="115000"/>
              </a:lnSpc>
              <a:buSzPts val="2600"/>
              <a:buFont typeface="Calibri"/>
              <a:buChar char="●"/>
            </a:pPr>
            <a:r>
              <a:rPr lang="en-US" sz="2000" dirty="0">
                <a:solidFill>
                  <a:schemeClr val="tx1"/>
                </a:solidFill>
                <a:latin typeface="+mn-lt"/>
                <a:ea typeface="Calibri"/>
                <a:cs typeface="Calibri"/>
                <a:sym typeface="Calibri"/>
              </a:rPr>
              <a:t>Stress and Coping</a:t>
            </a:r>
          </a:p>
        </p:txBody>
      </p:sp>
      <p:pic>
        <p:nvPicPr>
          <p:cNvPr id="6" name="Picture 5" descr="friends smoking out of a hookah"/>
          <p:cNvPicPr>
            <a:picLocks noChangeAspect="1"/>
          </p:cNvPicPr>
          <p:nvPr/>
        </p:nvPicPr>
        <p:blipFill rotWithShape="1">
          <a:blip r:embed="rId4">
            <a:extLst>
              <a:ext uri="{28A0092B-C50C-407E-A947-70E740481C1C}">
                <a14:useLocalDpi xmlns:a14="http://schemas.microsoft.com/office/drawing/2010/main" val="0"/>
              </a:ext>
            </a:extLst>
          </a:blip>
          <a:srcRect l="9299" t="21561" r="7560" b="21388"/>
          <a:stretch/>
        </p:blipFill>
        <p:spPr>
          <a:xfrm>
            <a:off x="5234278" y="1894027"/>
            <a:ext cx="2925862" cy="200770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2" name="Title 1"/>
          <p:cNvSpPr>
            <a:spLocks noGrp="1"/>
          </p:cNvSpPr>
          <p:nvPr>
            <p:ph type="title"/>
          </p:nvPr>
        </p:nvSpPr>
        <p:spPr>
          <a:xfrm>
            <a:off x="707102" y="431597"/>
            <a:ext cx="7729798" cy="1200603"/>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Presentation Format</a:t>
            </a:r>
            <a:endParaRPr lang="en-CA" b="1" dirty="0">
              <a:solidFill>
                <a:schemeClr val="tx1"/>
              </a:solidFill>
              <a:latin typeface="+mj-lt"/>
            </a:endParaRPr>
          </a:p>
        </p:txBody>
      </p:sp>
      <p:pic>
        <p:nvPicPr>
          <p:cNvPr id="13" name="Google Shape;75;p15" descr="pink question mark"/>
          <p:cNvPicPr preferRelativeResize="0"/>
          <p:nvPr/>
        </p:nvPicPr>
        <p:blipFill>
          <a:blip r:embed="rId3">
            <a:alphaModFix/>
          </a:blip>
          <a:stretch>
            <a:fillRect/>
          </a:stretch>
        </p:blipFill>
        <p:spPr>
          <a:xfrm>
            <a:off x="775777" y="1884668"/>
            <a:ext cx="832250" cy="832250"/>
          </a:xfrm>
          <a:prstGeom prst="rect">
            <a:avLst/>
          </a:prstGeom>
          <a:noFill/>
          <a:ln>
            <a:noFill/>
          </a:ln>
        </p:spPr>
      </p:pic>
      <p:sp>
        <p:nvSpPr>
          <p:cNvPr id="14" name="TextBox 13"/>
          <p:cNvSpPr txBox="1"/>
          <p:nvPr/>
        </p:nvSpPr>
        <p:spPr>
          <a:xfrm>
            <a:off x="1887523" y="1792962"/>
            <a:ext cx="6549375" cy="1015663"/>
          </a:xfrm>
          <a:prstGeom prst="rect">
            <a:avLst/>
          </a:prstGeom>
          <a:noFill/>
        </p:spPr>
        <p:txBody>
          <a:bodyPr wrap="square" rtlCol="0">
            <a:spAutoFit/>
          </a:bodyPr>
          <a:lstStyle/>
          <a:p>
            <a:r>
              <a:rPr lang="en-US" sz="2000" b="1" dirty="0">
                <a:solidFill>
                  <a:schemeClr val="tx1"/>
                </a:solidFill>
                <a:latin typeface="+mn-lt"/>
                <a:ea typeface="Calibri"/>
                <a:cs typeface="Calibri"/>
                <a:sym typeface="Calibri"/>
              </a:rPr>
              <a:t>Guiding Questions: </a:t>
            </a:r>
            <a:r>
              <a:rPr lang="en-US" sz="2000" dirty="0">
                <a:solidFill>
                  <a:schemeClr val="tx1"/>
                </a:solidFill>
                <a:latin typeface="+mn-lt"/>
                <a:ea typeface="Calibri"/>
                <a:cs typeface="Calibri"/>
                <a:sym typeface="Calibri"/>
              </a:rPr>
              <a:t>Big idea questions that students can brainstorm and share previous knowledge or new information with. </a:t>
            </a:r>
          </a:p>
        </p:txBody>
      </p:sp>
      <p:pic>
        <p:nvPicPr>
          <p:cNvPr id="15" name="Google Shape;74;p15" descr="Talking bubbles"/>
          <p:cNvPicPr preferRelativeResize="0"/>
          <p:nvPr/>
        </p:nvPicPr>
        <p:blipFill>
          <a:blip r:embed="rId4">
            <a:alphaModFix/>
          </a:blip>
          <a:stretch>
            <a:fillRect/>
          </a:stretch>
        </p:blipFill>
        <p:spPr>
          <a:xfrm>
            <a:off x="638427" y="2935201"/>
            <a:ext cx="969600" cy="969600"/>
          </a:xfrm>
          <a:prstGeom prst="rect">
            <a:avLst/>
          </a:prstGeom>
          <a:noFill/>
          <a:ln>
            <a:noFill/>
          </a:ln>
        </p:spPr>
      </p:pic>
      <p:sp>
        <p:nvSpPr>
          <p:cNvPr id="16" name="TextBox 15"/>
          <p:cNvSpPr txBox="1"/>
          <p:nvPr/>
        </p:nvSpPr>
        <p:spPr>
          <a:xfrm>
            <a:off x="1887524" y="2912169"/>
            <a:ext cx="6549375" cy="1015663"/>
          </a:xfrm>
          <a:prstGeom prst="rect">
            <a:avLst/>
          </a:prstGeom>
          <a:noFill/>
        </p:spPr>
        <p:txBody>
          <a:bodyPr wrap="square" rtlCol="0">
            <a:spAutoFit/>
          </a:bodyPr>
          <a:lstStyle/>
          <a:p>
            <a:r>
              <a:rPr lang="en-US" sz="2000" b="1" dirty="0">
                <a:solidFill>
                  <a:schemeClr val="tx1"/>
                </a:solidFill>
                <a:latin typeface="+mn-lt"/>
                <a:ea typeface="Calibri"/>
                <a:cs typeface="Calibri"/>
                <a:sym typeface="Calibri"/>
              </a:rPr>
              <a:t>Think, Pair, Share: </a:t>
            </a:r>
            <a:r>
              <a:rPr lang="en-US" sz="2000" dirty="0">
                <a:solidFill>
                  <a:schemeClr val="tx1"/>
                </a:solidFill>
                <a:latin typeface="+mn-lt"/>
                <a:ea typeface="Calibri"/>
                <a:cs typeface="Calibri"/>
                <a:sym typeface="Calibri"/>
              </a:rPr>
              <a:t>Opportunity for students to work with partner or group and share ideas based on a prompt. </a:t>
            </a:r>
          </a:p>
        </p:txBody>
      </p:sp>
    </p:spTree>
    <p:extLst>
      <p:ext uri="{BB962C8B-B14F-4D97-AF65-F5344CB8AC3E}">
        <p14:creationId xmlns:p14="http://schemas.microsoft.com/office/powerpoint/2010/main" val="16194809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2"/>
        <p:cNvGrpSpPr/>
        <p:nvPr/>
      </p:nvGrpSpPr>
      <p:grpSpPr>
        <a:xfrm>
          <a:off x="0" y="0"/>
          <a:ext cx="0" cy="0"/>
          <a:chOff x="0" y="0"/>
          <a:chExt cx="0" cy="0"/>
        </a:xfrm>
      </p:grpSpPr>
      <p:sp>
        <p:nvSpPr>
          <p:cNvPr id="2" name="Title 1"/>
          <p:cNvSpPr>
            <a:spLocks noGrp="1"/>
          </p:cNvSpPr>
          <p:nvPr>
            <p:ph type="title"/>
          </p:nvPr>
        </p:nvSpPr>
        <p:spPr>
          <a:xfrm>
            <a:off x="1657350" y="304800"/>
            <a:ext cx="5829300" cy="9030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Societal Factors</a:t>
            </a:r>
            <a:endParaRPr lang="en-CA" b="1" dirty="0">
              <a:latin typeface="+mj-lt"/>
            </a:endParaRPr>
          </a:p>
        </p:txBody>
      </p:sp>
      <p:sp>
        <p:nvSpPr>
          <p:cNvPr id="5" name="TextBox 4"/>
          <p:cNvSpPr txBox="1"/>
          <p:nvPr/>
        </p:nvSpPr>
        <p:spPr>
          <a:xfrm>
            <a:off x="1657350" y="1475504"/>
            <a:ext cx="4158700" cy="1508105"/>
          </a:xfrm>
          <a:prstGeom prst="rect">
            <a:avLst/>
          </a:prstGeom>
          <a:noFill/>
        </p:spPr>
        <p:txBody>
          <a:bodyPr wrap="square" rtlCol="0">
            <a:spAutoFit/>
          </a:bodyPr>
          <a:lstStyle/>
          <a:p>
            <a:pPr marL="457200" lvl="0" indent="-393700">
              <a:lnSpc>
                <a:spcPct val="115000"/>
              </a:lnSpc>
              <a:spcBef>
                <a:spcPts val="1000"/>
              </a:spcBef>
              <a:buSzPts val="2600"/>
              <a:buFont typeface="Calibri"/>
              <a:buChar char="●"/>
            </a:pPr>
            <a:r>
              <a:rPr lang="en-US" sz="2000" dirty="0">
                <a:solidFill>
                  <a:schemeClr val="tx1"/>
                </a:solidFill>
                <a:latin typeface="+mn-lt"/>
                <a:ea typeface="Calibri"/>
                <a:cs typeface="Calibri"/>
                <a:sym typeface="Calibri"/>
              </a:rPr>
              <a:t>Family and parental network</a:t>
            </a:r>
          </a:p>
          <a:p>
            <a:pPr marL="457200" lvl="0" indent="-393700">
              <a:lnSpc>
                <a:spcPct val="115000"/>
              </a:lnSpc>
              <a:buSzPts val="2600"/>
              <a:buFont typeface="Calibri"/>
              <a:buChar char="●"/>
            </a:pPr>
            <a:r>
              <a:rPr lang="en-US" sz="2000" dirty="0">
                <a:solidFill>
                  <a:schemeClr val="tx1"/>
                </a:solidFill>
                <a:latin typeface="+mn-lt"/>
                <a:ea typeface="Calibri"/>
                <a:cs typeface="Calibri"/>
                <a:sym typeface="Calibri"/>
              </a:rPr>
              <a:t>Peer </a:t>
            </a:r>
            <a:r>
              <a:rPr lang="en-US" sz="2000" dirty="0" smtClean="0">
                <a:solidFill>
                  <a:schemeClr val="tx1"/>
                </a:solidFill>
                <a:latin typeface="+mn-lt"/>
                <a:ea typeface="Calibri"/>
                <a:cs typeface="Calibri"/>
                <a:sym typeface="Calibri"/>
              </a:rPr>
              <a:t>pressure</a:t>
            </a:r>
            <a:endParaRPr lang="en-US" sz="2000" dirty="0">
              <a:solidFill>
                <a:schemeClr val="tx1"/>
              </a:solidFill>
              <a:latin typeface="+mn-lt"/>
              <a:ea typeface="Calibri"/>
              <a:cs typeface="Calibri"/>
              <a:sym typeface="Calibri"/>
            </a:endParaRPr>
          </a:p>
          <a:p>
            <a:pPr marL="457200" lvl="0" indent="-393700">
              <a:lnSpc>
                <a:spcPct val="115000"/>
              </a:lnSpc>
              <a:buSzPts val="2600"/>
              <a:buFont typeface="Calibri"/>
              <a:buChar char="●"/>
            </a:pPr>
            <a:r>
              <a:rPr lang="en-US" sz="2000" dirty="0">
                <a:solidFill>
                  <a:schemeClr val="tx1"/>
                </a:solidFill>
                <a:latin typeface="+mn-lt"/>
                <a:ea typeface="Calibri"/>
                <a:cs typeface="Calibri"/>
                <a:sym typeface="Calibri"/>
              </a:rPr>
              <a:t>Social Norms</a:t>
            </a:r>
          </a:p>
          <a:p>
            <a:pPr marL="457200" lvl="0" indent="-393700">
              <a:lnSpc>
                <a:spcPct val="115000"/>
              </a:lnSpc>
              <a:buSzPts val="2600"/>
              <a:buFont typeface="Calibri"/>
              <a:buChar char="●"/>
            </a:pPr>
            <a:r>
              <a:rPr lang="en-US" sz="2000" dirty="0">
                <a:solidFill>
                  <a:schemeClr val="tx1"/>
                </a:solidFill>
                <a:latin typeface="+mn-lt"/>
                <a:ea typeface="Calibri"/>
                <a:cs typeface="Calibri"/>
                <a:sym typeface="Calibri"/>
              </a:rPr>
              <a:t>Media</a:t>
            </a:r>
          </a:p>
        </p:txBody>
      </p:sp>
      <p:pic>
        <p:nvPicPr>
          <p:cNvPr id="207" name="Google Shape;207;p33" descr="Three people chatting to each other via phone call" title="People chatting"/>
          <p:cNvPicPr preferRelativeResize="0"/>
          <p:nvPr/>
        </p:nvPicPr>
        <p:blipFill rotWithShape="1">
          <a:blip r:embed="rId4">
            <a:alphaModFix/>
          </a:blip>
          <a:srcRect b="23286"/>
          <a:stretch/>
        </p:blipFill>
        <p:spPr>
          <a:xfrm>
            <a:off x="5095839" y="1976758"/>
            <a:ext cx="2546550" cy="1953558"/>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1"/>
        <p:cNvGrpSpPr/>
        <p:nvPr/>
      </p:nvGrpSpPr>
      <p:grpSpPr>
        <a:xfrm>
          <a:off x="0" y="0"/>
          <a:ext cx="0" cy="0"/>
          <a:chOff x="0" y="0"/>
          <a:chExt cx="0" cy="0"/>
        </a:xfrm>
      </p:grpSpPr>
      <p:sp>
        <p:nvSpPr>
          <p:cNvPr id="2" name="Title 1"/>
          <p:cNvSpPr>
            <a:spLocks noGrp="1"/>
          </p:cNvSpPr>
          <p:nvPr>
            <p:ph type="title"/>
          </p:nvPr>
        </p:nvSpPr>
        <p:spPr>
          <a:xfrm>
            <a:off x="1657350" y="304800"/>
            <a:ext cx="5829300" cy="9030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How Can Adults Help?</a:t>
            </a:r>
            <a:endParaRPr lang="en-CA" b="1" dirty="0">
              <a:latin typeface="+mj-lt"/>
            </a:endParaRPr>
          </a:p>
        </p:txBody>
      </p:sp>
      <p:pic>
        <p:nvPicPr>
          <p:cNvPr id="214" name="Google Shape;214;p34" descr="adult and child talking" title="Adult and Child"/>
          <p:cNvPicPr preferRelativeResize="0"/>
          <p:nvPr/>
        </p:nvPicPr>
        <p:blipFill rotWithShape="1">
          <a:blip r:embed="rId4">
            <a:alphaModFix/>
          </a:blip>
          <a:srcRect l="12701" r="10873" b="19268"/>
          <a:stretch/>
        </p:blipFill>
        <p:spPr>
          <a:xfrm>
            <a:off x="834188" y="1676006"/>
            <a:ext cx="2141621" cy="2262331"/>
          </a:xfrm>
          <a:prstGeom prst="rect">
            <a:avLst/>
          </a:prstGeom>
          <a:noFill/>
          <a:ln>
            <a:noFill/>
          </a:ln>
        </p:spPr>
      </p:pic>
      <p:sp>
        <p:nvSpPr>
          <p:cNvPr id="5" name="TextBox 4"/>
          <p:cNvSpPr txBox="1"/>
          <p:nvPr/>
        </p:nvSpPr>
        <p:spPr>
          <a:xfrm>
            <a:off x="3360822" y="2077510"/>
            <a:ext cx="4788568" cy="1015663"/>
          </a:xfrm>
          <a:prstGeom prst="rect">
            <a:avLst/>
          </a:prstGeom>
          <a:noFill/>
        </p:spPr>
        <p:txBody>
          <a:bodyPr wrap="square" rtlCol="0">
            <a:spAutoFit/>
          </a:bodyPr>
          <a:lstStyle/>
          <a:p>
            <a:r>
              <a:rPr lang="en-US" sz="2000" dirty="0">
                <a:solidFill>
                  <a:schemeClr val="tx1"/>
                </a:solidFill>
                <a:latin typeface="+mn-lt"/>
                <a:ea typeface="Calibri"/>
                <a:cs typeface="Calibri"/>
                <a:sym typeface="Calibri"/>
              </a:rPr>
              <a:t>Adults can help youth make safe decisions when thinking about </a:t>
            </a:r>
            <a:r>
              <a:rPr lang="en-US" sz="2000" dirty="0" smtClean="0">
                <a:solidFill>
                  <a:schemeClr val="tx1"/>
                </a:solidFill>
                <a:latin typeface="+mn-lt"/>
                <a:ea typeface="Calibri"/>
                <a:cs typeface="Calibri"/>
                <a:sym typeface="Calibri"/>
              </a:rPr>
              <a:t>trying cannabis or using cannabis products. </a:t>
            </a:r>
            <a:endParaRPr lang="en-US" sz="2000" dirty="0">
              <a:solidFill>
                <a:schemeClr val="tx1"/>
              </a:solidFill>
              <a:latin typeface="+mn-lt"/>
              <a:ea typeface="Calibri"/>
              <a:cs typeface="Calibri"/>
              <a:sym typeface="Calibr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18"/>
        <p:cNvGrpSpPr/>
        <p:nvPr/>
      </p:nvGrpSpPr>
      <p:grpSpPr>
        <a:xfrm>
          <a:off x="0" y="0"/>
          <a:ext cx="0" cy="0"/>
          <a:chOff x="0" y="0"/>
          <a:chExt cx="0" cy="0"/>
        </a:xfrm>
      </p:grpSpPr>
      <p:sp>
        <p:nvSpPr>
          <p:cNvPr id="2" name="Title 1"/>
          <p:cNvSpPr>
            <a:spLocks noGrp="1"/>
          </p:cNvSpPr>
          <p:nvPr>
            <p:ph type="title"/>
          </p:nvPr>
        </p:nvSpPr>
        <p:spPr>
          <a:xfrm>
            <a:off x="1071148" y="379636"/>
            <a:ext cx="7691852" cy="892306"/>
          </a:xfrm>
          <a:noFill/>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Video: </a:t>
            </a:r>
            <a:r>
              <a:rPr lang="en-US" dirty="0">
                <a:latin typeface="+mj-lt"/>
                <a:sym typeface="Roboto"/>
                <a:hlinkClick r:id="rId5"/>
              </a:rPr>
              <a:t>How Marijuana Affects Your Developing Brain</a:t>
            </a:r>
            <a:endParaRPr lang="en-CA" dirty="0">
              <a:latin typeface="+mj-lt"/>
            </a:endParaRPr>
          </a:p>
        </p:txBody>
      </p:sp>
      <p:pic>
        <p:nvPicPr>
          <p:cNvPr id="6" name="Google Shape;85;p16" descr="video icon"/>
          <p:cNvPicPr preferRelativeResize="0"/>
          <p:nvPr/>
        </p:nvPicPr>
        <p:blipFill>
          <a:blip r:embed="rId6">
            <a:alphaModFix/>
          </a:blip>
          <a:stretch>
            <a:fillRect/>
          </a:stretch>
        </p:blipFill>
        <p:spPr>
          <a:xfrm>
            <a:off x="0" y="278006"/>
            <a:ext cx="1140403" cy="1095566"/>
          </a:xfrm>
          <a:prstGeom prst="rect">
            <a:avLst/>
          </a:prstGeom>
          <a:noFill/>
          <a:ln>
            <a:noFill/>
          </a:ln>
        </p:spPr>
      </p:pic>
      <p:sp>
        <p:nvSpPr>
          <p:cNvPr id="7" name="TextBox 6"/>
          <p:cNvSpPr txBox="1"/>
          <p:nvPr/>
        </p:nvSpPr>
        <p:spPr>
          <a:xfrm>
            <a:off x="335279" y="1571651"/>
            <a:ext cx="3530868" cy="2246769"/>
          </a:xfrm>
          <a:prstGeom prst="rect">
            <a:avLst/>
          </a:prstGeom>
          <a:noFill/>
        </p:spPr>
        <p:txBody>
          <a:bodyPr wrap="square" rtlCol="0">
            <a:spAutoFit/>
          </a:bodyPr>
          <a:lstStyle/>
          <a:p>
            <a:pPr marL="457200" lvl="0" indent="-400050">
              <a:buSzPts val="2700"/>
              <a:buFont typeface="Calibri"/>
              <a:buChar char="●"/>
            </a:pPr>
            <a:r>
              <a:rPr lang="en-US" sz="2000" dirty="0">
                <a:solidFill>
                  <a:schemeClr val="tx1"/>
                </a:solidFill>
                <a:latin typeface="+mn-lt"/>
                <a:ea typeface="Calibri"/>
                <a:cs typeface="Calibri"/>
                <a:sym typeface="Calibri"/>
              </a:rPr>
              <a:t>Take notes as you follow along the video. We will then share and discuss as a class.  </a:t>
            </a:r>
          </a:p>
          <a:p>
            <a:pPr marL="457200" lvl="0" indent="-400050">
              <a:buSzPts val="2700"/>
              <a:buFont typeface="Calibri"/>
              <a:buChar char="●"/>
            </a:pPr>
            <a:r>
              <a:rPr lang="en-US" sz="2000" dirty="0">
                <a:solidFill>
                  <a:schemeClr val="tx1"/>
                </a:solidFill>
                <a:latin typeface="+mn-lt"/>
                <a:ea typeface="Calibri"/>
                <a:cs typeface="Calibri"/>
                <a:sym typeface="Calibri"/>
              </a:rPr>
              <a:t>What did you find interesting when watching this video?</a:t>
            </a:r>
          </a:p>
        </p:txBody>
      </p:sp>
      <p:pic>
        <p:nvPicPr>
          <p:cNvPr id="3" name="1Luw2tiMuLk" descr="Video on How Marijuana Affects Your Developing Brain "/>
          <p:cNvPicPr>
            <a:picLocks noRot="1" noChangeAspect="1"/>
          </p:cNvPicPr>
          <p:nvPr>
            <a:videoFile r:link="rId1"/>
          </p:nvPr>
        </p:nvPicPr>
        <p:blipFill>
          <a:blip r:embed="rId7"/>
          <a:stretch>
            <a:fillRect/>
          </a:stretch>
        </p:blipFill>
        <p:spPr>
          <a:xfrm>
            <a:off x="4191000" y="1409161"/>
            <a:ext cx="4572000" cy="25717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cTn>
                <p:tgtEl>
                  <p:spTgt spid="3"/>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6"/>
        <p:cNvGrpSpPr/>
        <p:nvPr/>
      </p:nvGrpSpPr>
      <p:grpSpPr>
        <a:xfrm>
          <a:off x="0" y="0"/>
          <a:ext cx="0" cy="0"/>
          <a:chOff x="0" y="0"/>
          <a:chExt cx="0" cy="0"/>
        </a:xfrm>
      </p:grpSpPr>
      <p:sp>
        <p:nvSpPr>
          <p:cNvPr id="2" name="Title 1"/>
          <p:cNvSpPr>
            <a:spLocks noGrp="1"/>
          </p:cNvSpPr>
          <p:nvPr>
            <p:ph type="title"/>
          </p:nvPr>
        </p:nvSpPr>
        <p:spPr>
          <a:xfrm>
            <a:off x="1100925" y="236100"/>
            <a:ext cx="6942150" cy="9030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Legislation</a:t>
            </a:r>
            <a:endParaRPr lang="en-CA" b="1" dirty="0">
              <a:latin typeface="+mj-lt"/>
            </a:endParaRPr>
          </a:p>
        </p:txBody>
      </p:sp>
      <p:sp>
        <p:nvSpPr>
          <p:cNvPr id="5" name="TextBox 4"/>
          <p:cNvSpPr txBox="1"/>
          <p:nvPr/>
        </p:nvSpPr>
        <p:spPr>
          <a:xfrm>
            <a:off x="1100925" y="1349597"/>
            <a:ext cx="5762947" cy="2569934"/>
          </a:xfrm>
          <a:prstGeom prst="rect">
            <a:avLst/>
          </a:prstGeom>
          <a:noFill/>
        </p:spPr>
        <p:txBody>
          <a:bodyPr wrap="square" rtlCol="0">
            <a:spAutoFit/>
          </a:bodyPr>
          <a:lstStyle/>
          <a:p>
            <a:pPr marL="457200" lvl="0" indent="-393700">
              <a:lnSpc>
                <a:spcPct val="115000"/>
              </a:lnSpc>
              <a:spcBef>
                <a:spcPts val="1000"/>
              </a:spcBef>
              <a:buSzPts val="2600"/>
              <a:buFont typeface="Calibri"/>
              <a:buChar char="●"/>
            </a:pPr>
            <a:r>
              <a:rPr lang="en-US" sz="2000" dirty="0">
                <a:solidFill>
                  <a:schemeClr val="tx1"/>
                </a:solidFill>
                <a:latin typeface="+mn-lt"/>
                <a:ea typeface="Calibri"/>
                <a:cs typeface="Calibri"/>
                <a:sym typeface="Calibri"/>
              </a:rPr>
              <a:t>The legal age to buy, use, possess and grow cannabis in Ontario is 19.</a:t>
            </a:r>
          </a:p>
          <a:p>
            <a:pPr marL="457200" lvl="0" indent="-393700">
              <a:lnSpc>
                <a:spcPct val="115000"/>
              </a:lnSpc>
              <a:buSzPts val="2600"/>
              <a:buFont typeface="Calibri"/>
              <a:buChar char="●"/>
            </a:pPr>
            <a:r>
              <a:rPr lang="en-US" sz="2000" dirty="0" smtClean="0">
                <a:solidFill>
                  <a:schemeClr val="tx1"/>
                </a:solidFill>
                <a:latin typeface="+mn-lt"/>
                <a:ea typeface="Calibri"/>
                <a:cs typeface="Calibri"/>
                <a:sym typeface="Calibri"/>
              </a:rPr>
              <a:t>This </a:t>
            </a:r>
            <a:r>
              <a:rPr lang="en-US" sz="2000" dirty="0">
                <a:solidFill>
                  <a:schemeClr val="tx1"/>
                </a:solidFill>
                <a:latin typeface="+mn-lt"/>
                <a:ea typeface="Calibri"/>
                <a:cs typeface="Calibri"/>
                <a:sym typeface="Calibri"/>
              </a:rPr>
              <a:t>is the same </a:t>
            </a:r>
            <a:r>
              <a:rPr lang="en-US" sz="2000" dirty="0" smtClean="0">
                <a:solidFill>
                  <a:schemeClr val="tx1"/>
                </a:solidFill>
                <a:latin typeface="+mn-lt"/>
                <a:ea typeface="Calibri"/>
                <a:cs typeface="Calibri"/>
                <a:sym typeface="Calibri"/>
              </a:rPr>
              <a:t>for </a:t>
            </a:r>
            <a:r>
              <a:rPr lang="en-US" sz="2000" dirty="0">
                <a:solidFill>
                  <a:schemeClr val="tx1"/>
                </a:solidFill>
                <a:latin typeface="+mn-lt"/>
                <a:ea typeface="Calibri"/>
                <a:cs typeface="Calibri"/>
                <a:sym typeface="Calibri"/>
              </a:rPr>
              <a:t>the sale of tobacco and alcohol</a:t>
            </a:r>
            <a:r>
              <a:rPr lang="en-US" sz="2000" dirty="0" smtClean="0">
                <a:solidFill>
                  <a:schemeClr val="tx1"/>
                </a:solidFill>
                <a:latin typeface="+mn-lt"/>
                <a:ea typeface="Calibri"/>
                <a:cs typeface="Calibri"/>
                <a:sym typeface="Calibri"/>
              </a:rPr>
              <a:t>.</a:t>
            </a:r>
          </a:p>
          <a:p>
            <a:pPr marL="457200" lvl="0" indent="-393700">
              <a:lnSpc>
                <a:spcPct val="115000"/>
              </a:lnSpc>
              <a:buSzPts val="2600"/>
              <a:buFont typeface="Calibri"/>
              <a:buChar char="●"/>
            </a:pPr>
            <a:r>
              <a:rPr lang="en-US" sz="2000" dirty="0" smtClean="0">
                <a:solidFill>
                  <a:schemeClr val="tx1"/>
                </a:solidFill>
                <a:latin typeface="+mn-lt"/>
                <a:ea typeface="Calibri"/>
                <a:cs typeface="Calibri"/>
                <a:sym typeface="Calibri"/>
              </a:rPr>
              <a:t>In Ontario, cannabis, tobacco and electronic cigarettes are </a:t>
            </a:r>
            <a:r>
              <a:rPr lang="en-US" sz="2000" b="1" dirty="0" smtClean="0">
                <a:solidFill>
                  <a:schemeClr val="tx1"/>
                </a:solidFill>
                <a:latin typeface="+mn-lt"/>
                <a:ea typeface="Calibri"/>
                <a:cs typeface="Calibri"/>
                <a:sym typeface="Calibri"/>
              </a:rPr>
              <a:t>controlled </a:t>
            </a:r>
            <a:r>
              <a:rPr lang="en-US" sz="2000" dirty="0" smtClean="0">
                <a:solidFill>
                  <a:schemeClr val="tx1"/>
                </a:solidFill>
                <a:latin typeface="+mn-lt"/>
                <a:ea typeface="Calibri"/>
                <a:cs typeface="Calibri"/>
                <a:sym typeface="Calibri"/>
              </a:rPr>
              <a:t>under the Smoke Free Ontario Act. </a:t>
            </a:r>
            <a:endParaRPr lang="en-US" sz="2000" dirty="0">
              <a:solidFill>
                <a:schemeClr val="tx1"/>
              </a:solidFill>
              <a:latin typeface="+mn-lt"/>
              <a:ea typeface="Calibri"/>
              <a:cs typeface="Calibri"/>
              <a:sym typeface="Calibri"/>
            </a:endParaRPr>
          </a:p>
        </p:txBody>
      </p:sp>
      <p:pic>
        <p:nvPicPr>
          <p:cNvPr id="229" name="Google Shape;229;p36" descr="Red circle with line crossing through a cannabis leaf" title="Circle with line through Cannabis Leaf"/>
          <p:cNvPicPr preferRelativeResize="0"/>
          <p:nvPr/>
        </p:nvPicPr>
        <p:blipFill>
          <a:blip r:embed="rId4">
            <a:alphaModFix/>
          </a:blip>
          <a:stretch>
            <a:fillRect/>
          </a:stretch>
        </p:blipFill>
        <p:spPr>
          <a:xfrm>
            <a:off x="6863872" y="1772295"/>
            <a:ext cx="1795385" cy="1724538"/>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3"/>
        <p:cNvGrpSpPr/>
        <p:nvPr/>
      </p:nvGrpSpPr>
      <p:grpSpPr>
        <a:xfrm>
          <a:off x="0" y="0"/>
          <a:ext cx="0" cy="0"/>
          <a:chOff x="0" y="0"/>
          <a:chExt cx="0" cy="0"/>
        </a:xfrm>
      </p:grpSpPr>
      <p:sp>
        <p:nvSpPr>
          <p:cNvPr id="2" name="Title 1"/>
          <p:cNvSpPr>
            <a:spLocks noGrp="1"/>
          </p:cNvSpPr>
          <p:nvPr>
            <p:ph type="title"/>
          </p:nvPr>
        </p:nvSpPr>
        <p:spPr>
          <a:xfrm>
            <a:off x="897624" y="278892"/>
            <a:ext cx="7729801" cy="94398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Final Activity: Refusal Skills Scenario</a:t>
            </a:r>
            <a:endParaRPr lang="en-CA" b="1" dirty="0">
              <a:latin typeface="+mj-lt"/>
            </a:endParaRPr>
          </a:p>
        </p:txBody>
      </p:sp>
      <p:pic>
        <p:nvPicPr>
          <p:cNvPr id="6" name="Google Shape;86;p16" descr="checklist"/>
          <p:cNvPicPr preferRelativeResize="0"/>
          <p:nvPr/>
        </p:nvPicPr>
        <p:blipFill>
          <a:blip r:embed="rId4">
            <a:alphaModFix/>
          </a:blip>
          <a:stretch>
            <a:fillRect/>
          </a:stretch>
        </p:blipFill>
        <p:spPr>
          <a:xfrm>
            <a:off x="448414" y="123044"/>
            <a:ext cx="1255675" cy="1255675"/>
          </a:xfrm>
          <a:prstGeom prst="rect">
            <a:avLst/>
          </a:prstGeom>
          <a:noFill/>
          <a:ln>
            <a:noFill/>
          </a:ln>
        </p:spPr>
      </p:pic>
      <p:sp>
        <p:nvSpPr>
          <p:cNvPr id="7" name="TextBox 6"/>
          <p:cNvSpPr txBox="1"/>
          <p:nvPr/>
        </p:nvSpPr>
        <p:spPr>
          <a:xfrm>
            <a:off x="897624" y="1403300"/>
            <a:ext cx="5949407" cy="2215991"/>
          </a:xfrm>
          <a:prstGeom prst="rect">
            <a:avLst/>
          </a:prstGeom>
          <a:noFill/>
        </p:spPr>
        <p:txBody>
          <a:bodyPr wrap="square" rtlCol="0">
            <a:spAutoFit/>
          </a:bodyPr>
          <a:lstStyle/>
          <a:p>
            <a:pPr lvl="0">
              <a:lnSpc>
                <a:spcPct val="115000"/>
              </a:lnSpc>
            </a:pPr>
            <a:r>
              <a:rPr lang="en-US" sz="2000" dirty="0">
                <a:solidFill>
                  <a:schemeClr val="tx1"/>
                </a:solidFill>
                <a:latin typeface="+mn-lt"/>
                <a:ea typeface="Calibri"/>
                <a:cs typeface="Calibri"/>
                <a:sym typeface="Calibri"/>
              </a:rPr>
              <a:t>A friend approaches you and offers you marijuana.</a:t>
            </a:r>
          </a:p>
          <a:p>
            <a:pPr lvl="0">
              <a:lnSpc>
                <a:spcPct val="115000"/>
              </a:lnSpc>
              <a:buSzPts val="1100"/>
            </a:pPr>
            <a:endParaRPr lang="en-US" sz="2000" dirty="0" smtClean="0">
              <a:solidFill>
                <a:schemeClr val="tx1"/>
              </a:solidFill>
              <a:latin typeface="+mn-lt"/>
              <a:ea typeface="Calibri"/>
              <a:cs typeface="Calibri"/>
              <a:sym typeface="Calibri"/>
            </a:endParaRPr>
          </a:p>
          <a:p>
            <a:pPr lvl="0">
              <a:lnSpc>
                <a:spcPct val="115000"/>
              </a:lnSpc>
            </a:pPr>
            <a:r>
              <a:rPr lang="en-US" sz="2000" dirty="0" smtClean="0">
                <a:solidFill>
                  <a:schemeClr val="tx1"/>
                </a:solidFill>
                <a:latin typeface="+mn-lt"/>
                <a:ea typeface="Calibri"/>
                <a:cs typeface="Calibri"/>
                <a:sym typeface="Calibri"/>
              </a:rPr>
              <a:t>How do you respond to your friend? </a:t>
            </a:r>
          </a:p>
          <a:p>
            <a:pPr lvl="0">
              <a:lnSpc>
                <a:spcPct val="115000"/>
              </a:lnSpc>
            </a:pPr>
            <a:endParaRPr lang="en-US" sz="2000" dirty="0">
              <a:solidFill>
                <a:schemeClr val="tx1"/>
              </a:solidFill>
              <a:latin typeface="+mn-lt"/>
              <a:ea typeface="Calibri"/>
              <a:cs typeface="Calibri"/>
              <a:sym typeface="Calibri"/>
            </a:endParaRPr>
          </a:p>
          <a:p>
            <a:pPr lvl="0">
              <a:lnSpc>
                <a:spcPct val="115000"/>
              </a:lnSpc>
            </a:pPr>
            <a:r>
              <a:rPr lang="en-US" sz="2000" dirty="0">
                <a:solidFill>
                  <a:schemeClr val="tx1"/>
                </a:solidFill>
                <a:latin typeface="+mn-lt"/>
                <a:ea typeface="Calibri"/>
                <a:cs typeface="Calibri"/>
                <a:sym typeface="Calibri"/>
              </a:rPr>
              <a:t>What could you do or say to get out of this </a:t>
            </a:r>
            <a:r>
              <a:rPr lang="en-US" sz="2000" dirty="0" smtClean="0">
                <a:solidFill>
                  <a:schemeClr val="tx1"/>
                </a:solidFill>
                <a:latin typeface="+mn-lt"/>
                <a:ea typeface="Calibri"/>
                <a:cs typeface="Calibri"/>
                <a:sym typeface="Calibri"/>
              </a:rPr>
              <a:t>situation? How </a:t>
            </a:r>
            <a:r>
              <a:rPr lang="en-US" sz="2000" dirty="0">
                <a:solidFill>
                  <a:schemeClr val="tx1"/>
                </a:solidFill>
                <a:latin typeface="+mn-lt"/>
                <a:ea typeface="Calibri"/>
                <a:cs typeface="Calibri"/>
                <a:sym typeface="Calibri"/>
              </a:rPr>
              <a:t>do you refuse</a:t>
            </a:r>
            <a:r>
              <a:rPr lang="en-US" sz="2000" dirty="0" smtClean="0">
                <a:solidFill>
                  <a:schemeClr val="tx1"/>
                </a:solidFill>
                <a:latin typeface="+mn-lt"/>
                <a:ea typeface="Calibri"/>
                <a:cs typeface="Calibri"/>
                <a:sym typeface="Calibri"/>
              </a:rPr>
              <a:t>?</a:t>
            </a:r>
            <a:endParaRPr lang="en-US" sz="2000" dirty="0">
              <a:solidFill>
                <a:schemeClr val="tx1"/>
              </a:solidFill>
              <a:latin typeface="+mn-lt"/>
              <a:ea typeface="Calibri"/>
              <a:cs typeface="Calibri"/>
              <a:sym typeface="Calibri"/>
            </a:endParaRPr>
          </a:p>
        </p:txBody>
      </p:sp>
      <p:pic>
        <p:nvPicPr>
          <p:cNvPr id="237" name="Google Shape;237;p37" descr="red circle with a line crossing through someone's hand stating no" title="Red circle with line through a hand"/>
          <p:cNvPicPr preferRelativeResize="0"/>
          <p:nvPr/>
        </p:nvPicPr>
        <p:blipFill>
          <a:blip r:embed="rId5">
            <a:alphaModFix/>
          </a:blip>
          <a:stretch>
            <a:fillRect/>
          </a:stretch>
        </p:blipFill>
        <p:spPr>
          <a:xfrm>
            <a:off x="6866553" y="1804989"/>
            <a:ext cx="1760872" cy="1736484"/>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1"/>
        <p:cNvGrpSpPr/>
        <p:nvPr/>
      </p:nvGrpSpPr>
      <p:grpSpPr>
        <a:xfrm>
          <a:off x="0" y="0"/>
          <a:ext cx="0" cy="0"/>
          <a:chOff x="0" y="0"/>
          <a:chExt cx="0" cy="0"/>
        </a:xfrm>
      </p:grpSpPr>
      <p:sp>
        <p:nvSpPr>
          <p:cNvPr id="2" name="Title 1"/>
          <p:cNvSpPr>
            <a:spLocks noGrp="1"/>
          </p:cNvSpPr>
          <p:nvPr>
            <p:ph type="title"/>
          </p:nvPr>
        </p:nvSpPr>
        <p:spPr>
          <a:xfrm>
            <a:off x="850000" y="287389"/>
            <a:ext cx="7729800" cy="11886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More Questions? Talk With Someone:</a:t>
            </a:r>
            <a:endParaRPr lang="en-CA" b="1" dirty="0">
              <a:latin typeface="+mj-lt"/>
            </a:endParaRPr>
          </a:p>
        </p:txBody>
      </p:sp>
      <p:sp>
        <p:nvSpPr>
          <p:cNvPr id="5" name="TextBox 4"/>
          <p:cNvSpPr txBox="1"/>
          <p:nvPr/>
        </p:nvSpPr>
        <p:spPr>
          <a:xfrm>
            <a:off x="849999" y="1872698"/>
            <a:ext cx="7729801" cy="1938992"/>
          </a:xfrm>
          <a:prstGeom prst="rect">
            <a:avLst/>
          </a:prstGeom>
          <a:noFill/>
        </p:spPr>
        <p:txBody>
          <a:bodyPr wrap="square" rtlCol="0">
            <a:spAutoFit/>
          </a:bodyPr>
          <a:lstStyle/>
          <a:p>
            <a:pPr marL="571500" lvl="0" indent="-457200">
              <a:buSzPts val="2200"/>
              <a:buFont typeface="Calibri"/>
              <a:buChar char="•"/>
            </a:pPr>
            <a:r>
              <a:rPr lang="en-US" sz="2000" dirty="0" smtClean="0">
                <a:solidFill>
                  <a:schemeClr val="tx1"/>
                </a:solidFill>
                <a:latin typeface="+mn-lt"/>
                <a:ea typeface="Calibri"/>
                <a:cs typeface="Calibri"/>
                <a:sym typeface="Calibri"/>
              </a:rPr>
              <a:t>Teacher/Principal</a:t>
            </a:r>
            <a:endParaRPr lang="en-US" sz="2000" dirty="0">
              <a:solidFill>
                <a:schemeClr val="tx1"/>
              </a:solidFill>
              <a:latin typeface="+mn-lt"/>
              <a:ea typeface="Calibri"/>
              <a:cs typeface="Calibri"/>
              <a:sym typeface="Calibri"/>
            </a:endParaRPr>
          </a:p>
          <a:p>
            <a:pPr marL="571500" lvl="0" indent="-457200">
              <a:buSzPts val="2200"/>
              <a:buFont typeface="Calibri"/>
              <a:buChar char="•"/>
            </a:pPr>
            <a:r>
              <a:rPr lang="en-US" sz="2000" dirty="0">
                <a:solidFill>
                  <a:schemeClr val="tx1"/>
                </a:solidFill>
                <a:latin typeface="+mn-lt"/>
                <a:ea typeface="Calibri"/>
                <a:cs typeface="Calibri"/>
                <a:sym typeface="Calibri"/>
              </a:rPr>
              <a:t>Doctor or Health Care Provider</a:t>
            </a:r>
          </a:p>
          <a:p>
            <a:pPr marL="571500" indent="-457200">
              <a:buSzPts val="2200"/>
              <a:buFont typeface="Calibri"/>
              <a:buChar char="•"/>
            </a:pPr>
            <a:r>
              <a:rPr lang="en-US" sz="2000" dirty="0">
                <a:solidFill>
                  <a:schemeClr val="tx1"/>
                </a:solidFill>
                <a:latin typeface="+mn-lt"/>
                <a:ea typeface="Calibri"/>
                <a:cs typeface="Calibri"/>
                <a:sym typeface="Calibri"/>
              </a:rPr>
              <a:t>Parents/Guardians</a:t>
            </a:r>
          </a:p>
          <a:p>
            <a:pPr marL="571500" indent="-457200">
              <a:buSzPts val="2200"/>
              <a:buFont typeface="Calibri"/>
              <a:buChar char="•"/>
            </a:pPr>
            <a:r>
              <a:rPr lang="en-US" sz="2000" dirty="0">
                <a:solidFill>
                  <a:schemeClr val="tx1"/>
                </a:solidFill>
                <a:latin typeface="+mn-lt"/>
                <a:ea typeface="Calibri"/>
                <a:cs typeface="Calibri"/>
                <a:sym typeface="Calibri"/>
              </a:rPr>
              <a:t>School Health </a:t>
            </a:r>
            <a:r>
              <a:rPr lang="en-US" sz="2000" dirty="0" smtClean="0">
                <a:solidFill>
                  <a:schemeClr val="tx1"/>
                </a:solidFill>
                <a:latin typeface="+mn-lt"/>
                <a:ea typeface="Calibri"/>
                <a:cs typeface="Calibri"/>
                <a:sym typeface="Calibri"/>
              </a:rPr>
              <a:t>Nurse</a:t>
            </a:r>
          </a:p>
          <a:p>
            <a:pPr marL="571500" indent="-457200">
              <a:buSzPts val="2200"/>
              <a:buFont typeface="Calibri"/>
              <a:buChar char="•"/>
            </a:pPr>
            <a:r>
              <a:rPr lang="en-US" sz="2000" dirty="0">
                <a:solidFill>
                  <a:schemeClr val="tx1"/>
                </a:solidFill>
                <a:ea typeface="Calibri"/>
                <a:cs typeface="Calibri"/>
                <a:sym typeface="Calibri"/>
              </a:rPr>
              <a:t>Community Addictions Services of Niagara (CASON)</a:t>
            </a:r>
          </a:p>
          <a:p>
            <a:pPr marL="571500" indent="-457200">
              <a:buSzPts val="2200"/>
              <a:buFont typeface="Calibri"/>
              <a:buChar char="•"/>
            </a:pPr>
            <a:r>
              <a:rPr lang="en-US" sz="2000" dirty="0" smtClean="0">
                <a:solidFill>
                  <a:schemeClr val="tx1"/>
                </a:solidFill>
                <a:latin typeface="+mn-lt"/>
                <a:ea typeface="Calibri"/>
                <a:cs typeface="Calibri"/>
                <a:sym typeface="Calibri"/>
              </a:rPr>
              <a:t>Kids Help Phone</a:t>
            </a:r>
            <a:endParaRPr lang="en-US" sz="2000" dirty="0">
              <a:solidFill>
                <a:schemeClr val="tx1"/>
              </a:solidFill>
              <a:latin typeface="+mn-lt"/>
              <a:ea typeface="Calibri"/>
              <a:cs typeface="Calibri"/>
              <a:sym typeface="Calibri"/>
            </a:endParaRPr>
          </a:p>
        </p:txBody>
      </p:sp>
      <p:pic>
        <p:nvPicPr>
          <p:cNvPr id="8" name="Google Shape;302;p44" descr="grey phone call icon"/>
          <p:cNvPicPr preferRelativeResize="0"/>
          <p:nvPr/>
        </p:nvPicPr>
        <p:blipFill>
          <a:blip r:embed="rId4">
            <a:alphaModFix/>
          </a:blip>
          <a:stretch>
            <a:fillRect/>
          </a:stretch>
        </p:blipFill>
        <p:spPr>
          <a:xfrm>
            <a:off x="6244659" y="1475989"/>
            <a:ext cx="1485408" cy="1560878"/>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9"/>
        <p:cNvGrpSpPr/>
        <p:nvPr/>
      </p:nvGrpSpPr>
      <p:grpSpPr>
        <a:xfrm>
          <a:off x="0" y="0"/>
          <a:ext cx="0" cy="0"/>
          <a:chOff x="0" y="0"/>
          <a:chExt cx="0" cy="0"/>
        </a:xfrm>
      </p:grpSpPr>
      <p:sp>
        <p:nvSpPr>
          <p:cNvPr id="2" name="Title 1"/>
          <p:cNvSpPr>
            <a:spLocks noGrp="1"/>
          </p:cNvSpPr>
          <p:nvPr>
            <p:ph type="title"/>
          </p:nvPr>
        </p:nvSpPr>
        <p:spPr>
          <a:xfrm>
            <a:off x="707090" y="92188"/>
            <a:ext cx="7729800" cy="966591"/>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Final Thoughts</a:t>
            </a:r>
            <a:endParaRPr lang="en-CA" b="1" dirty="0">
              <a:latin typeface="+mj-lt"/>
            </a:endParaRPr>
          </a:p>
        </p:txBody>
      </p:sp>
      <p:sp>
        <p:nvSpPr>
          <p:cNvPr id="6" name="TextBox 5"/>
          <p:cNvSpPr txBox="1"/>
          <p:nvPr/>
        </p:nvSpPr>
        <p:spPr>
          <a:xfrm>
            <a:off x="707090" y="1223910"/>
            <a:ext cx="7729800" cy="1282402"/>
          </a:xfrm>
          <a:prstGeom prst="rect">
            <a:avLst/>
          </a:prstGeom>
          <a:noFill/>
        </p:spPr>
        <p:txBody>
          <a:bodyPr wrap="square" rtlCol="0">
            <a:spAutoFit/>
          </a:bodyPr>
          <a:lstStyle/>
          <a:p>
            <a:pPr marL="228600" lvl="0" indent="-279400">
              <a:lnSpc>
                <a:spcPct val="115000"/>
              </a:lnSpc>
              <a:spcBef>
                <a:spcPts val="1000"/>
              </a:spcBef>
              <a:buClr>
                <a:schemeClr val="dk1"/>
              </a:buClr>
              <a:buSzPts val="2600"/>
              <a:buFont typeface="Calibri"/>
              <a:buChar char="✔"/>
            </a:pPr>
            <a:r>
              <a:rPr lang="en" sz="2000" dirty="0" smtClean="0">
                <a:solidFill>
                  <a:schemeClr val="tx1"/>
                </a:solidFill>
                <a:latin typeface="+mn-lt"/>
                <a:ea typeface="Calibri"/>
                <a:cs typeface="Calibri"/>
                <a:sym typeface="Calibri"/>
              </a:rPr>
              <a:t>Using cannabis </a:t>
            </a:r>
            <a:r>
              <a:rPr lang="en" sz="2000" dirty="0">
                <a:solidFill>
                  <a:schemeClr val="tx1"/>
                </a:solidFill>
                <a:latin typeface="+mn-lt"/>
                <a:ea typeface="Calibri"/>
                <a:cs typeface="Calibri"/>
                <a:sym typeface="Calibri"/>
              </a:rPr>
              <a:t>has </a:t>
            </a:r>
            <a:r>
              <a:rPr lang="en" sz="2000" dirty="0" smtClean="0">
                <a:solidFill>
                  <a:schemeClr val="tx1"/>
                </a:solidFill>
                <a:latin typeface="+mn-lt"/>
                <a:ea typeface="Calibri"/>
                <a:cs typeface="Calibri"/>
                <a:sym typeface="Calibri"/>
              </a:rPr>
              <a:t>short- </a:t>
            </a:r>
            <a:r>
              <a:rPr lang="en" sz="2000" dirty="0">
                <a:solidFill>
                  <a:schemeClr val="tx1"/>
                </a:solidFill>
                <a:latin typeface="+mn-lt"/>
                <a:ea typeface="Calibri"/>
                <a:cs typeface="Calibri"/>
                <a:sym typeface="Calibri"/>
              </a:rPr>
              <a:t>and long-term health effects.</a:t>
            </a:r>
          </a:p>
          <a:p>
            <a:pPr marL="228600" lvl="0" indent="-279400">
              <a:lnSpc>
                <a:spcPct val="115000"/>
              </a:lnSpc>
              <a:spcBef>
                <a:spcPts val="1000"/>
              </a:spcBef>
              <a:buClr>
                <a:schemeClr val="dk1"/>
              </a:buClr>
              <a:buSzPts val="2600"/>
              <a:buFont typeface="Calibri"/>
              <a:buChar char="✔"/>
            </a:pPr>
            <a:r>
              <a:rPr lang="en" sz="2000" dirty="0">
                <a:solidFill>
                  <a:schemeClr val="tx1"/>
                </a:solidFill>
                <a:latin typeface="+mn-lt"/>
                <a:ea typeface="Calibri"/>
                <a:cs typeface="Calibri"/>
                <a:sym typeface="Calibri"/>
              </a:rPr>
              <a:t>It is illegal under the age of 19 to use, buy, or sell marijuana poducts.</a:t>
            </a:r>
          </a:p>
        </p:txBody>
      </p:sp>
      <p:pic>
        <p:nvPicPr>
          <p:cNvPr id="5" name="Google Shape;310;p45" descr="Blue box with the words Be educated. Be responsible. " title="Be Educated. Be Responsible."/>
          <p:cNvPicPr preferRelativeResize="0"/>
          <p:nvPr/>
        </p:nvPicPr>
        <p:blipFill>
          <a:blip r:embed="rId4">
            <a:alphaModFix/>
          </a:blip>
          <a:stretch>
            <a:fillRect/>
          </a:stretch>
        </p:blipFill>
        <p:spPr>
          <a:xfrm>
            <a:off x="2505565" y="2424538"/>
            <a:ext cx="5690693" cy="1519777"/>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4" name="Title 3"/>
          <p:cNvSpPr>
            <a:spLocks noGrp="1"/>
          </p:cNvSpPr>
          <p:nvPr>
            <p:ph type="title"/>
          </p:nvPr>
        </p:nvSpPr>
        <p:spPr>
          <a:xfrm>
            <a:off x="727114" y="445024"/>
            <a:ext cx="7844010" cy="110447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Presentation Format</a:t>
            </a:r>
            <a:endParaRPr lang="en-CA" b="1" dirty="0">
              <a:solidFill>
                <a:schemeClr val="tx1"/>
              </a:solidFill>
              <a:latin typeface="+mj-lt"/>
            </a:endParaRPr>
          </a:p>
        </p:txBody>
      </p:sp>
      <p:pic>
        <p:nvPicPr>
          <p:cNvPr id="7" name="Google Shape;85;p16" descr="video icon"/>
          <p:cNvPicPr preferRelativeResize="0"/>
          <p:nvPr/>
        </p:nvPicPr>
        <p:blipFill>
          <a:blip r:embed="rId3">
            <a:alphaModFix/>
          </a:blip>
          <a:stretch>
            <a:fillRect/>
          </a:stretch>
        </p:blipFill>
        <p:spPr>
          <a:xfrm>
            <a:off x="701991" y="1831021"/>
            <a:ext cx="969622" cy="969600"/>
          </a:xfrm>
          <a:prstGeom prst="rect">
            <a:avLst/>
          </a:prstGeom>
          <a:noFill/>
          <a:ln>
            <a:noFill/>
          </a:ln>
        </p:spPr>
      </p:pic>
      <p:sp>
        <p:nvSpPr>
          <p:cNvPr id="8" name="TextBox 7"/>
          <p:cNvSpPr txBox="1"/>
          <p:nvPr/>
        </p:nvSpPr>
        <p:spPr>
          <a:xfrm>
            <a:off x="1994338" y="1872372"/>
            <a:ext cx="6442562" cy="1015663"/>
          </a:xfrm>
          <a:prstGeom prst="rect">
            <a:avLst/>
          </a:prstGeom>
          <a:noFill/>
        </p:spPr>
        <p:txBody>
          <a:bodyPr wrap="square" rtlCol="0">
            <a:spAutoFit/>
          </a:bodyPr>
          <a:lstStyle/>
          <a:p>
            <a:r>
              <a:rPr lang="en-US" sz="2000" b="1" dirty="0">
                <a:solidFill>
                  <a:schemeClr val="tx1"/>
                </a:solidFill>
                <a:latin typeface="+mn-lt"/>
                <a:ea typeface="Calibri"/>
                <a:cs typeface="Calibri"/>
                <a:sym typeface="Calibri"/>
              </a:rPr>
              <a:t>Videos: </a:t>
            </a:r>
            <a:r>
              <a:rPr lang="en-US" sz="2000" dirty="0">
                <a:solidFill>
                  <a:schemeClr val="tx1"/>
                </a:solidFill>
                <a:latin typeface="+mn-lt"/>
                <a:ea typeface="Calibri"/>
                <a:cs typeface="Calibri"/>
                <a:sym typeface="Calibri"/>
              </a:rPr>
              <a:t>Students will watch a short video clip that connects with topic. Discussion can follow before or after videos</a:t>
            </a:r>
            <a:r>
              <a:rPr lang="en-US" sz="2000" dirty="0" smtClean="0">
                <a:solidFill>
                  <a:schemeClr val="tx1"/>
                </a:solidFill>
                <a:latin typeface="+mn-lt"/>
                <a:ea typeface="Calibri"/>
                <a:cs typeface="Calibri"/>
                <a:sym typeface="Calibri"/>
              </a:rPr>
              <a:t>.</a:t>
            </a:r>
            <a:endParaRPr lang="en-US" sz="2000" dirty="0">
              <a:solidFill>
                <a:schemeClr val="tx1"/>
              </a:solidFill>
              <a:latin typeface="+mn-lt"/>
              <a:ea typeface="Calibri"/>
              <a:cs typeface="Calibri"/>
              <a:sym typeface="Calibri"/>
            </a:endParaRPr>
          </a:p>
        </p:txBody>
      </p:sp>
      <p:pic>
        <p:nvPicPr>
          <p:cNvPr id="9" name="Google Shape;86;p16" descr="checklist"/>
          <p:cNvPicPr preferRelativeResize="0"/>
          <p:nvPr/>
        </p:nvPicPr>
        <p:blipFill>
          <a:blip r:embed="rId4">
            <a:alphaModFix/>
          </a:blip>
          <a:stretch>
            <a:fillRect/>
          </a:stretch>
        </p:blipFill>
        <p:spPr>
          <a:xfrm>
            <a:off x="766165" y="3082144"/>
            <a:ext cx="841275" cy="841275"/>
          </a:xfrm>
          <a:prstGeom prst="rect">
            <a:avLst/>
          </a:prstGeom>
          <a:noFill/>
          <a:ln>
            <a:noFill/>
          </a:ln>
        </p:spPr>
      </p:pic>
      <p:sp>
        <p:nvSpPr>
          <p:cNvPr id="10" name="TextBox 9"/>
          <p:cNvSpPr txBox="1"/>
          <p:nvPr/>
        </p:nvSpPr>
        <p:spPr>
          <a:xfrm>
            <a:off x="1994339" y="3302726"/>
            <a:ext cx="6442562" cy="400110"/>
          </a:xfrm>
          <a:prstGeom prst="rect">
            <a:avLst/>
          </a:prstGeom>
          <a:noFill/>
        </p:spPr>
        <p:txBody>
          <a:bodyPr wrap="square" rtlCol="0">
            <a:spAutoFit/>
          </a:bodyPr>
          <a:lstStyle/>
          <a:p>
            <a:r>
              <a:rPr lang="en-US" sz="2000" b="1" dirty="0">
                <a:solidFill>
                  <a:schemeClr val="tx1"/>
                </a:solidFill>
                <a:latin typeface="+mn-lt"/>
                <a:ea typeface="Calibri"/>
                <a:cs typeface="Calibri"/>
                <a:sym typeface="Calibri"/>
              </a:rPr>
              <a:t>Final Activity: </a:t>
            </a:r>
            <a:r>
              <a:rPr lang="en-US" sz="2000" dirty="0">
                <a:solidFill>
                  <a:schemeClr val="tx1"/>
                </a:solidFill>
                <a:latin typeface="+mn-lt"/>
                <a:ea typeface="Calibri"/>
                <a:cs typeface="Calibri"/>
                <a:sym typeface="Calibri"/>
              </a:rPr>
              <a:t>Activity that concludes the presentation. </a:t>
            </a:r>
          </a:p>
        </p:txBody>
      </p:sp>
    </p:spTree>
    <p:extLst>
      <p:ext uri="{BB962C8B-B14F-4D97-AF65-F5344CB8AC3E}">
        <p14:creationId xmlns:p14="http://schemas.microsoft.com/office/powerpoint/2010/main" val="3044953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2" name="Title 1"/>
          <p:cNvSpPr>
            <a:spLocks noGrp="1"/>
          </p:cNvSpPr>
          <p:nvPr>
            <p:ph type="title"/>
          </p:nvPr>
        </p:nvSpPr>
        <p:spPr>
          <a:xfrm>
            <a:off x="311700" y="321768"/>
            <a:ext cx="8520600" cy="8786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Curriculum Expectations </a:t>
            </a:r>
            <a:r>
              <a:rPr lang="en-CA" b="1" dirty="0">
                <a:solidFill>
                  <a:schemeClr val="tx1"/>
                </a:solidFill>
                <a:latin typeface="+mj-lt"/>
                <a:ea typeface="Calibri"/>
                <a:cs typeface="Calibri"/>
                <a:sym typeface="Calibri"/>
              </a:rPr>
              <a:t>- Grade 5</a:t>
            </a:r>
            <a:endParaRPr lang="en-CA" b="1" dirty="0">
              <a:solidFill>
                <a:schemeClr val="tx1"/>
              </a:solidFill>
              <a:latin typeface="+mj-lt"/>
            </a:endParaRPr>
          </a:p>
        </p:txBody>
      </p:sp>
      <p:sp>
        <p:nvSpPr>
          <p:cNvPr id="6" name="TextBox 5"/>
          <p:cNvSpPr txBox="1"/>
          <p:nvPr/>
        </p:nvSpPr>
        <p:spPr>
          <a:xfrm>
            <a:off x="311700" y="1470141"/>
            <a:ext cx="8520600" cy="1015663"/>
          </a:xfrm>
          <a:prstGeom prst="rect">
            <a:avLst/>
          </a:prstGeom>
          <a:noFill/>
        </p:spPr>
        <p:txBody>
          <a:bodyPr wrap="square" rtlCol="0">
            <a:spAutoFit/>
          </a:bodyPr>
          <a:lstStyle/>
          <a:p>
            <a:r>
              <a:rPr lang="en-US" sz="2000" b="1" dirty="0">
                <a:solidFill>
                  <a:schemeClr val="tx1"/>
                </a:solidFill>
                <a:latin typeface="+mn-lt"/>
                <a:ea typeface="Calibri"/>
                <a:cs typeface="Arial" panose="020B0604020202020204" pitchFamily="34" charset="0"/>
                <a:sym typeface="Calibri"/>
              </a:rPr>
              <a:t>D2.3 - </a:t>
            </a:r>
            <a:r>
              <a:rPr lang="en-US" sz="2000" dirty="0">
                <a:solidFill>
                  <a:schemeClr val="tx1"/>
                </a:solidFill>
                <a:latin typeface="+mn-lt"/>
                <a:ea typeface="Calibri"/>
                <a:cs typeface="Arial" panose="020B0604020202020204" pitchFamily="34" charset="0"/>
                <a:sym typeface="Calibri"/>
              </a:rPr>
              <a:t>Demonstrate the ability to apply decision-making, assertiveness, and refusal skills to deal with pressures pertaining to alcohol use or other behaviours that could later lead to addiction. </a:t>
            </a:r>
          </a:p>
        </p:txBody>
      </p:sp>
      <p:sp>
        <p:nvSpPr>
          <p:cNvPr id="4" name="TextBox 3"/>
          <p:cNvSpPr txBox="1"/>
          <p:nvPr/>
        </p:nvSpPr>
        <p:spPr>
          <a:xfrm>
            <a:off x="311700" y="2636676"/>
            <a:ext cx="7183609" cy="1015663"/>
          </a:xfrm>
          <a:prstGeom prst="rect">
            <a:avLst/>
          </a:prstGeom>
          <a:noFill/>
        </p:spPr>
        <p:txBody>
          <a:bodyPr wrap="square" rtlCol="0">
            <a:spAutoFit/>
          </a:bodyPr>
          <a:lstStyle/>
          <a:p>
            <a:r>
              <a:rPr lang="en-US" sz="2000" b="1" dirty="0">
                <a:solidFill>
                  <a:schemeClr val="tx1"/>
                </a:solidFill>
                <a:latin typeface="+mn-lt"/>
                <a:ea typeface="Calibri"/>
                <a:cs typeface="Calibri"/>
                <a:sym typeface="Calibri"/>
              </a:rPr>
              <a:t>D3.3 - </a:t>
            </a:r>
            <a:r>
              <a:rPr lang="en-US" sz="2000" dirty="0">
                <a:solidFill>
                  <a:schemeClr val="tx1"/>
                </a:solidFill>
                <a:latin typeface="+mn-lt"/>
                <a:ea typeface="Calibri"/>
                <a:cs typeface="Calibri"/>
                <a:sym typeface="Calibri"/>
              </a:rPr>
              <a:t>Identify personal and social factors that can affect a person’s decision to drink alcohol or use </a:t>
            </a:r>
            <a:r>
              <a:rPr lang="en-US" sz="2000" b="1" dirty="0">
                <a:solidFill>
                  <a:schemeClr val="tx1"/>
                </a:solidFill>
                <a:latin typeface="+mn-lt"/>
                <a:ea typeface="Calibri"/>
                <a:cs typeface="Calibri"/>
                <a:sym typeface="Calibri"/>
              </a:rPr>
              <a:t>cannabis</a:t>
            </a:r>
            <a:r>
              <a:rPr lang="en-US" sz="2000" dirty="0">
                <a:solidFill>
                  <a:schemeClr val="tx1"/>
                </a:solidFill>
                <a:latin typeface="+mn-lt"/>
                <a:ea typeface="Calibri"/>
                <a:cs typeface="Calibri"/>
                <a:sym typeface="Calibri"/>
              </a:rPr>
              <a:t> at different points in their life</a:t>
            </a:r>
            <a:r>
              <a:rPr lang="en-US" sz="2000" dirty="0" smtClean="0">
                <a:solidFill>
                  <a:schemeClr val="tx1"/>
                </a:solidFill>
                <a:latin typeface="+mn-lt"/>
                <a:ea typeface="Calibri"/>
                <a:cs typeface="Calibri"/>
                <a:sym typeface="Calibri"/>
              </a:rPr>
              <a:t>.</a:t>
            </a:r>
            <a:endParaRPr lang="en-US" sz="2000" dirty="0">
              <a:solidFill>
                <a:schemeClr val="tx1"/>
              </a:solidFill>
              <a:latin typeface="+mn-lt"/>
              <a:ea typeface="Calibri"/>
              <a:cs typeface="Calibri"/>
              <a:sym typeface="Calibri"/>
            </a:endParaRPr>
          </a:p>
        </p:txBody>
      </p:sp>
      <p:pic>
        <p:nvPicPr>
          <p:cNvPr id="11" name="Google Shape;93;p17" descr="check mark"/>
          <p:cNvPicPr preferRelativeResize="0"/>
          <p:nvPr/>
        </p:nvPicPr>
        <p:blipFill>
          <a:blip r:embed="rId3">
            <a:alphaModFix/>
          </a:blip>
          <a:stretch>
            <a:fillRect/>
          </a:stretch>
        </p:blipFill>
        <p:spPr>
          <a:xfrm>
            <a:off x="7495309" y="2755577"/>
            <a:ext cx="1336991" cy="1218116"/>
          </a:xfrm>
          <a:prstGeom prst="rect">
            <a:avLst/>
          </a:prstGeom>
          <a:noFill/>
          <a:ln>
            <a:noFill/>
          </a:ln>
        </p:spPr>
      </p:pic>
    </p:spTree>
    <p:extLst>
      <p:ext uri="{BB962C8B-B14F-4D97-AF65-F5344CB8AC3E}">
        <p14:creationId xmlns:p14="http://schemas.microsoft.com/office/powerpoint/2010/main" val="2559477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2" name="Title 1"/>
          <p:cNvSpPr>
            <a:spLocks noGrp="1"/>
          </p:cNvSpPr>
          <p:nvPr>
            <p:ph type="title"/>
          </p:nvPr>
        </p:nvSpPr>
        <p:spPr>
          <a:xfrm>
            <a:off x="311700" y="232522"/>
            <a:ext cx="8520600" cy="826141"/>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Curriculum Expectations </a:t>
            </a:r>
            <a:r>
              <a:rPr lang="en-CA" b="1" dirty="0">
                <a:solidFill>
                  <a:schemeClr val="tx1"/>
                </a:solidFill>
                <a:latin typeface="+mj-lt"/>
                <a:ea typeface="Calibri"/>
                <a:cs typeface="Calibri"/>
                <a:sym typeface="Calibri"/>
              </a:rPr>
              <a:t>- Grade 6</a:t>
            </a:r>
            <a:endParaRPr lang="en-CA" b="1" dirty="0">
              <a:solidFill>
                <a:schemeClr val="tx1"/>
              </a:solidFill>
              <a:latin typeface="+mj-lt"/>
            </a:endParaRPr>
          </a:p>
        </p:txBody>
      </p:sp>
      <p:sp>
        <p:nvSpPr>
          <p:cNvPr id="9" name="TextBox 8"/>
          <p:cNvSpPr txBox="1"/>
          <p:nvPr/>
        </p:nvSpPr>
        <p:spPr>
          <a:xfrm>
            <a:off x="311700" y="1268209"/>
            <a:ext cx="8520600" cy="1200329"/>
          </a:xfrm>
          <a:prstGeom prst="rect">
            <a:avLst/>
          </a:prstGeom>
          <a:noFill/>
        </p:spPr>
        <p:txBody>
          <a:bodyPr wrap="square" rtlCol="0">
            <a:spAutoFit/>
          </a:bodyPr>
          <a:lstStyle/>
          <a:p>
            <a:r>
              <a:rPr lang="en-US" sz="1800" b="1" dirty="0">
                <a:latin typeface="+mn-lt"/>
                <a:ea typeface="Calibri"/>
                <a:cs typeface="Calibri"/>
                <a:sym typeface="Calibri"/>
              </a:rPr>
              <a:t>D1.4 </a:t>
            </a:r>
            <a:r>
              <a:rPr lang="en-US" sz="1800" b="1" dirty="0">
                <a:solidFill>
                  <a:schemeClr val="tx1"/>
                </a:solidFill>
                <a:latin typeface="+mn-lt"/>
                <a:ea typeface="Calibri"/>
                <a:cs typeface="Calibri"/>
                <a:sym typeface="Calibri"/>
              </a:rPr>
              <a:t>- </a:t>
            </a:r>
            <a:r>
              <a:rPr lang="en-US" sz="1800" dirty="0">
                <a:latin typeface="+mn-lt"/>
                <a:ea typeface="Calibri"/>
                <a:cs typeface="Calibri"/>
                <a:sym typeface="Calibri"/>
              </a:rPr>
              <a:t>Identify people, resources, and services in the school and the community that can provide support when a person is dealing with mental health issues and choices or situations involving substance use and addictive behaviours, and describe how to access these support</a:t>
            </a:r>
            <a:r>
              <a:rPr lang="en-US" sz="1800" dirty="0" smtClean="0">
                <a:latin typeface="+mn-lt"/>
                <a:ea typeface="Calibri"/>
                <a:cs typeface="Calibri"/>
                <a:sym typeface="Calibri"/>
              </a:rPr>
              <a:t>.</a:t>
            </a:r>
            <a:endParaRPr lang="en-US" sz="1800" b="1" dirty="0">
              <a:latin typeface="+mn-lt"/>
              <a:ea typeface="Calibri"/>
              <a:cs typeface="Calibri"/>
              <a:sym typeface="Calibri"/>
            </a:endParaRPr>
          </a:p>
        </p:txBody>
      </p:sp>
      <p:sp>
        <p:nvSpPr>
          <p:cNvPr id="10" name="TextBox 9"/>
          <p:cNvSpPr txBox="1"/>
          <p:nvPr/>
        </p:nvSpPr>
        <p:spPr>
          <a:xfrm>
            <a:off x="311700" y="2548478"/>
            <a:ext cx="7093565" cy="1477328"/>
          </a:xfrm>
          <a:prstGeom prst="rect">
            <a:avLst/>
          </a:prstGeom>
          <a:noFill/>
        </p:spPr>
        <p:txBody>
          <a:bodyPr wrap="square" rtlCol="0">
            <a:spAutoFit/>
          </a:bodyPr>
          <a:lstStyle/>
          <a:p>
            <a:r>
              <a:rPr lang="en-US" sz="1800" b="1" dirty="0">
                <a:latin typeface="+mn-lt"/>
                <a:ea typeface="Calibri"/>
                <a:cs typeface="Arial" panose="020B0604020202020204" pitchFamily="34" charset="0"/>
                <a:sym typeface="Calibri"/>
              </a:rPr>
              <a:t>D2.4 - </a:t>
            </a:r>
            <a:r>
              <a:rPr lang="en-US" sz="1800" dirty="0">
                <a:latin typeface="+mn-lt"/>
                <a:ea typeface="Calibri"/>
                <a:cs typeface="Arial" panose="020B0604020202020204" pitchFamily="34" charset="0"/>
                <a:sym typeface="Calibri"/>
              </a:rPr>
              <a:t>Use decision-making strategies and skills and an understanding of factors influencing drug use to make safe personal choices about the use of drugs such as alcohol, tobacco and cannabis, and about activities such as </a:t>
            </a:r>
            <a:r>
              <a:rPr lang="en-US" sz="1800" b="1" dirty="0">
                <a:latin typeface="+mn-lt"/>
                <a:ea typeface="Calibri"/>
                <a:cs typeface="Arial" panose="020B0604020202020204" pitchFamily="34" charset="0"/>
                <a:sym typeface="Calibri"/>
              </a:rPr>
              <a:t>vaping</a:t>
            </a:r>
            <a:r>
              <a:rPr lang="en-US" sz="1800" dirty="0">
                <a:latin typeface="+mn-lt"/>
                <a:ea typeface="Calibri"/>
                <a:cs typeface="Arial" panose="020B0604020202020204" pitchFamily="34" charset="0"/>
                <a:sym typeface="Calibri"/>
              </a:rPr>
              <a:t>, including the choice to abstain</a:t>
            </a:r>
            <a:r>
              <a:rPr lang="en-US" sz="1800" dirty="0">
                <a:latin typeface="+mn-lt"/>
                <a:ea typeface="Calibri"/>
                <a:cs typeface="Arial" panose="020B0604020202020204" pitchFamily="34" charset="0"/>
              </a:rPr>
              <a:t>. </a:t>
            </a:r>
            <a:endParaRPr lang="en-US" sz="1800" dirty="0">
              <a:latin typeface="+mn-lt"/>
              <a:ea typeface="Calibri"/>
              <a:cs typeface="Arial" panose="020B0604020202020204" pitchFamily="34" charset="0"/>
              <a:sym typeface="Calibri"/>
            </a:endParaRPr>
          </a:p>
        </p:txBody>
      </p:sp>
      <p:pic>
        <p:nvPicPr>
          <p:cNvPr id="12" name="Google Shape;93;p17" descr="check mark"/>
          <p:cNvPicPr preferRelativeResize="0"/>
          <p:nvPr/>
        </p:nvPicPr>
        <p:blipFill>
          <a:blip r:embed="rId3">
            <a:alphaModFix/>
          </a:blip>
          <a:stretch>
            <a:fillRect/>
          </a:stretch>
        </p:blipFill>
        <p:spPr>
          <a:xfrm>
            <a:off x="7436143" y="2678084"/>
            <a:ext cx="1396157" cy="1218116"/>
          </a:xfrm>
          <a:prstGeom prst="rect">
            <a:avLst/>
          </a:prstGeom>
          <a:noFill/>
          <a:ln>
            <a:noFill/>
          </a:ln>
        </p:spPr>
      </p:pic>
    </p:spTree>
    <p:extLst>
      <p:ext uri="{BB962C8B-B14F-4D97-AF65-F5344CB8AC3E}">
        <p14:creationId xmlns:p14="http://schemas.microsoft.com/office/powerpoint/2010/main" val="837090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4" name="Title 3"/>
          <p:cNvSpPr>
            <a:spLocks noGrp="1"/>
          </p:cNvSpPr>
          <p:nvPr>
            <p:ph type="ctrTitle"/>
          </p:nvPr>
        </p:nvSpPr>
        <p:spPr>
          <a:xfrm>
            <a:off x="311700" y="126750"/>
            <a:ext cx="8520600" cy="1727325"/>
          </a:xfrm>
        </p:spPr>
        <p:txBody>
          <a:bodyPr anchor="ctr">
            <a:normAutofit/>
          </a:bodyPr>
          <a:lstStyle/>
          <a:p>
            <a:r>
              <a:rPr lang="en-US" sz="4000" b="1" dirty="0">
                <a:solidFill>
                  <a:schemeClr val="tx1"/>
                </a:solidFill>
                <a:latin typeface="+mj-lt"/>
              </a:rPr>
              <a:t>Substance Use, Addictions and Related </a:t>
            </a:r>
            <a:r>
              <a:rPr lang="en-US" sz="4000" b="1" dirty="0" smtClean="0">
                <a:solidFill>
                  <a:schemeClr val="tx1"/>
                </a:solidFill>
                <a:latin typeface="+mj-lt"/>
              </a:rPr>
              <a:t>Behaviour</a:t>
            </a:r>
            <a:endParaRPr lang="en-CA" sz="4000" dirty="0">
              <a:solidFill>
                <a:schemeClr val="tx1"/>
              </a:solidFill>
              <a:latin typeface="+mj-lt"/>
            </a:endParaRPr>
          </a:p>
        </p:txBody>
      </p:sp>
      <p:pic>
        <p:nvPicPr>
          <p:cNvPr id="57" name="Google Shape;57;p13" title="Marijuana Leaf"/>
          <p:cNvPicPr preferRelativeResize="0"/>
          <p:nvPr/>
        </p:nvPicPr>
        <p:blipFill>
          <a:blip r:embed="rId3">
            <a:alphaModFix/>
          </a:blip>
          <a:stretch>
            <a:fillRect/>
          </a:stretch>
        </p:blipFill>
        <p:spPr>
          <a:xfrm>
            <a:off x="3838719" y="1854075"/>
            <a:ext cx="1466562" cy="1416000"/>
          </a:xfrm>
          <a:prstGeom prst="rect">
            <a:avLst/>
          </a:prstGeom>
          <a:noFill/>
          <a:ln>
            <a:noFill/>
          </a:ln>
        </p:spPr>
      </p:pic>
      <p:sp>
        <p:nvSpPr>
          <p:cNvPr id="5" name="Subtitle 4"/>
          <p:cNvSpPr>
            <a:spLocks noGrp="1"/>
          </p:cNvSpPr>
          <p:nvPr>
            <p:ph type="subTitle" idx="1"/>
          </p:nvPr>
        </p:nvSpPr>
        <p:spPr>
          <a:xfrm>
            <a:off x="2923113" y="3270075"/>
            <a:ext cx="3297774" cy="792600"/>
          </a:xfrm>
        </p:spPr>
        <p:txBody>
          <a:bodyPr anchor="ctr">
            <a:normAutofit/>
          </a:bodyPr>
          <a:lstStyle/>
          <a:p>
            <a:r>
              <a:rPr lang="en-CA" sz="2400" dirty="0" smtClean="0">
                <a:solidFill>
                  <a:schemeClr val="tx1"/>
                </a:solidFill>
                <a:latin typeface="+mn-lt"/>
                <a:ea typeface="Calibri"/>
                <a:cs typeface="Calibri"/>
                <a:sym typeface="Calibri"/>
              </a:rPr>
              <a:t>Cannabis: </a:t>
            </a:r>
            <a:r>
              <a:rPr lang="en-CA" sz="2400" dirty="0">
                <a:solidFill>
                  <a:schemeClr val="tx1"/>
                </a:solidFill>
                <a:latin typeface="+mn-lt"/>
                <a:ea typeface="Calibri"/>
                <a:cs typeface="Calibri"/>
                <a:sym typeface="Calibri"/>
              </a:rPr>
              <a:t>Grades 4-6 </a:t>
            </a:r>
          </a:p>
        </p:txBody>
      </p:sp>
    </p:spTree>
    <p:extLst>
      <p:ext uri="{BB962C8B-B14F-4D97-AF65-F5344CB8AC3E}">
        <p14:creationId xmlns:p14="http://schemas.microsoft.com/office/powerpoint/2010/main" val="612082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2" name="Title 1"/>
          <p:cNvSpPr>
            <a:spLocks noGrp="1"/>
          </p:cNvSpPr>
          <p:nvPr>
            <p:ph type="title"/>
          </p:nvPr>
        </p:nvSpPr>
        <p:spPr>
          <a:xfrm>
            <a:off x="2014350" y="1021550"/>
            <a:ext cx="5115300" cy="871500"/>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CA" b="1" dirty="0" smtClean="0">
                <a:latin typeface="+mj-lt"/>
              </a:rPr>
              <a:t>Guiding Question #1</a:t>
            </a:r>
            <a:endParaRPr lang="en-CA" b="1" dirty="0">
              <a:latin typeface="+mj-lt"/>
            </a:endParaRPr>
          </a:p>
        </p:txBody>
      </p:sp>
      <p:pic>
        <p:nvPicPr>
          <p:cNvPr id="5" name="Google Shape;75;p15" descr="pink question mark"/>
          <p:cNvPicPr preferRelativeResize="0"/>
          <p:nvPr/>
        </p:nvPicPr>
        <p:blipFill>
          <a:blip r:embed="rId4">
            <a:alphaModFix/>
          </a:blip>
          <a:stretch>
            <a:fillRect/>
          </a:stretch>
        </p:blipFill>
        <p:spPr>
          <a:xfrm>
            <a:off x="770700" y="2008838"/>
            <a:ext cx="1243650" cy="1243650"/>
          </a:xfrm>
          <a:prstGeom prst="rect">
            <a:avLst/>
          </a:prstGeom>
          <a:noFill/>
          <a:ln>
            <a:noFill/>
          </a:ln>
        </p:spPr>
      </p:pic>
      <p:sp>
        <p:nvSpPr>
          <p:cNvPr id="9" name="TextBox 8"/>
          <p:cNvSpPr txBox="1"/>
          <p:nvPr/>
        </p:nvSpPr>
        <p:spPr>
          <a:xfrm flipH="1">
            <a:off x="2014350" y="2430608"/>
            <a:ext cx="5115300" cy="400110"/>
          </a:xfrm>
          <a:prstGeom prst="rect">
            <a:avLst/>
          </a:prstGeom>
          <a:noFill/>
        </p:spPr>
        <p:txBody>
          <a:bodyPr wrap="square" rtlCol="0">
            <a:spAutoFit/>
          </a:bodyPr>
          <a:lstStyle/>
          <a:p>
            <a:pPr marL="228600" lvl="0" algn="ctr"/>
            <a:r>
              <a:rPr lang="en-US" sz="2000" dirty="0">
                <a:solidFill>
                  <a:schemeClr val="tx1"/>
                </a:solidFill>
                <a:latin typeface="+mn-lt"/>
                <a:ea typeface="Calibri"/>
                <a:cs typeface="Calibri"/>
                <a:sym typeface="Calibri"/>
              </a:rPr>
              <a:t>What do you know about Cannabis?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sp>
        <p:nvSpPr>
          <p:cNvPr id="2" name="Title 1"/>
          <p:cNvSpPr>
            <a:spLocks noGrp="1"/>
          </p:cNvSpPr>
          <p:nvPr>
            <p:ph type="title"/>
          </p:nvPr>
        </p:nvSpPr>
        <p:spPr>
          <a:xfrm>
            <a:off x="1665674" y="282230"/>
            <a:ext cx="5829301" cy="9030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What is Cannabis?</a:t>
            </a:r>
            <a:endParaRPr lang="en-CA" b="1" dirty="0">
              <a:latin typeface="+mj-lt"/>
            </a:endParaRPr>
          </a:p>
        </p:txBody>
      </p:sp>
      <p:sp>
        <p:nvSpPr>
          <p:cNvPr id="6" name="TextBox 5"/>
          <p:cNvSpPr txBox="1"/>
          <p:nvPr/>
        </p:nvSpPr>
        <p:spPr>
          <a:xfrm>
            <a:off x="630468" y="1465047"/>
            <a:ext cx="7065732" cy="2215991"/>
          </a:xfrm>
          <a:prstGeom prst="rect">
            <a:avLst/>
          </a:prstGeom>
          <a:noFill/>
        </p:spPr>
        <p:txBody>
          <a:bodyPr wrap="square" rtlCol="0">
            <a:spAutoFit/>
          </a:bodyPr>
          <a:lstStyle/>
          <a:p>
            <a:pPr marL="457200" lvl="0" indent="-381000">
              <a:lnSpc>
                <a:spcPct val="115000"/>
              </a:lnSpc>
              <a:spcBef>
                <a:spcPts val="1000"/>
              </a:spcBef>
              <a:buSzPts val="2400"/>
              <a:buFont typeface="Calibri"/>
              <a:buChar char="●"/>
            </a:pPr>
            <a:r>
              <a:rPr lang="en-US" sz="2000" dirty="0">
                <a:solidFill>
                  <a:schemeClr val="tx1"/>
                </a:solidFill>
                <a:latin typeface="+mn-lt"/>
                <a:ea typeface="Calibri"/>
                <a:cs typeface="Calibri"/>
                <a:sym typeface="Calibri"/>
              </a:rPr>
              <a:t>Cannabis is a product that comes from a Cannabis </a:t>
            </a:r>
            <a:r>
              <a:rPr lang="en-US" sz="2000" dirty="0" smtClean="0">
                <a:solidFill>
                  <a:schemeClr val="tx1"/>
                </a:solidFill>
                <a:latin typeface="+mn-lt"/>
                <a:ea typeface="Calibri"/>
                <a:cs typeface="Calibri"/>
                <a:sym typeface="Calibri"/>
              </a:rPr>
              <a:t>plant.</a:t>
            </a:r>
          </a:p>
          <a:p>
            <a:pPr marL="457200" lvl="0" indent="-381000">
              <a:lnSpc>
                <a:spcPct val="115000"/>
              </a:lnSpc>
              <a:buSzPts val="2400"/>
              <a:buFont typeface="Calibri"/>
              <a:buChar char="●"/>
            </a:pPr>
            <a:r>
              <a:rPr lang="en-US" sz="2000" dirty="0" smtClean="0">
                <a:solidFill>
                  <a:schemeClr val="tx1"/>
                </a:solidFill>
                <a:latin typeface="+mn-lt"/>
                <a:ea typeface="Calibri"/>
                <a:cs typeface="Calibri"/>
                <a:sym typeface="Calibri"/>
              </a:rPr>
              <a:t>Cannabis comes in many forms, including dried flowers and leaves; extracts, such as oil and edibles.</a:t>
            </a:r>
          </a:p>
          <a:p>
            <a:pPr marL="457200" lvl="0" indent="-381000">
              <a:lnSpc>
                <a:spcPct val="115000"/>
              </a:lnSpc>
              <a:buSzPts val="2400"/>
              <a:buFont typeface="Calibri"/>
              <a:buChar char="●"/>
            </a:pPr>
            <a:r>
              <a:rPr lang="en-US" sz="2000" b="1" dirty="0" smtClean="0">
                <a:solidFill>
                  <a:schemeClr val="tx1"/>
                </a:solidFill>
                <a:latin typeface="+mn-lt"/>
                <a:ea typeface="Calibri"/>
                <a:cs typeface="Calibri"/>
                <a:sym typeface="Calibri"/>
              </a:rPr>
              <a:t>Other </a:t>
            </a:r>
            <a:r>
              <a:rPr lang="en-US" sz="2000" b="1" dirty="0">
                <a:solidFill>
                  <a:schemeClr val="tx1"/>
                </a:solidFill>
                <a:latin typeface="+mn-lt"/>
                <a:ea typeface="Calibri"/>
                <a:cs typeface="Calibri"/>
                <a:sym typeface="Calibri"/>
              </a:rPr>
              <a:t>names: </a:t>
            </a:r>
            <a:r>
              <a:rPr lang="en-US" sz="2000" dirty="0">
                <a:solidFill>
                  <a:schemeClr val="tx1"/>
                </a:solidFill>
                <a:latin typeface="+mn-lt"/>
                <a:ea typeface="Calibri"/>
                <a:cs typeface="Calibri"/>
                <a:sym typeface="Calibri"/>
              </a:rPr>
              <a:t>marijuana, pot, </a:t>
            </a:r>
            <a:r>
              <a:rPr lang="en-US" sz="2000" dirty="0" smtClean="0">
                <a:solidFill>
                  <a:schemeClr val="tx1"/>
                </a:solidFill>
                <a:latin typeface="+mn-lt"/>
                <a:ea typeface="Calibri"/>
                <a:cs typeface="Calibri"/>
                <a:sym typeface="Calibri"/>
              </a:rPr>
              <a:t>weed.</a:t>
            </a:r>
            <a:endParaRPr lang="en-US" sz="2000" dirty="0">
              <a:solidFill>
                <a:schemeClr val="tx1"/>
              </a:solidFill>
              <a:latin typeface="+mn-lt"/>
              <a:ea typeface="Calibri"/>
              <a:cs typeface="Calibri"/>
              <a:sym typeface="Calibri"/>
            </a:endParaRPr>
          </a:p>
          <a:p>
            <a:pPr marL="457200" lvl="0" indent="-381000">
              <a:lnSpc>
                <a:spcPct val="115000"/>
              </a:lnSpc>
              <a:buSzPts val="2400"/>
              <a:buFont typeface="Calibri"/>
              <a:buChar char="●"/>
            </a:pPr>
            <a:r>
              <a:rPr lang="en-US" sz="2000" dirty="0">
                <a:solidFill>
                  <a:schemeClr val="tx1"/>
                </a:solidFill>
                <a:latin typeface="+mn-lt"/>
                <a:ea typeface="Calibri"/>
                <a:cs typeface="Calibri"/>
                <a:sym typeface="Calibri"/>
              </a:rPr>
              <a:t>Contains chemicals called </a:t>
            </a:r>
            <a:r>
              <a:rPr lang="en-US" sz="2000" b="1" dirty="0" smtClean="0">
                <a:solidFill>
                  <a:schemeClr val="tx1"/>
                </a:solidFill>
                <a:latin typeface="+mn-lt"/>
                <a:ea typeface="Calibri"/>
                <a:cs typeface="Calibri"/>
                <a:sym typeface="Calibri"/>
              </a:rPr>
              <a:t>cannabinoids:</a:t>
            </a:r>
            <a:endParaRPr lang="en-US" sz="2000" b="1" dirty="0">
              <a:solidFill>
                <a:schemeClr val="tx1"/>
              </a:solidFill>
              <a:latin typeface="+mn-lt"/>
              <a:ea typeface="Calibri"/>
              <a:cs typeface="Calibri"/>
              <a:sym typeface="Calibri"/>
            </a:endParaRPr>
          </a:p>
          <a:p>
            <a:pPr marL="914400" lvl="1" indent="-381000">
              <a:lnSpc>
                <a:spcPct val="115000"/>
              </a:lnSpc>
              <a:buSzPts val="2400"/>
              <a:buFont typeface="Calibri"/>
              <a:buChar char="○"/>
            </a:pPr>
            <a:r>
              <a:rPr lang="en-US" sz="2000" dirty="0">
                <a:solidFill>
                  <a:schemeClr val="tx1"/>
                </a:solidFill>
                <a:latin typeface="+mn-lt"/>
                <a:ea typeface="Calibri"/>
                <a:cs typeface="Calibri"/>
                <a:sym typeface="Calibri"/>
              </a:rPr>
              <a:t>THC or CBD</a:t>
            </a:r>
          </a:p>
        </p:txBody>
      </p:sp>
      <p:pic>
        <p:nvPicPr>
          <p:cNvPr id="7" name="Picture 6" descr="cannabis"/>
          <p:cNvPicPr>
            <a:picLocks noChangeAspect="1"/>
          </p:cNvPicPr>
          <p:nvPr/>
        </p:nvPicPr>
        <p:blipFill rotWithShape="1">
          <a:blip r:embed="rId4">
            <a:extLst>
              <a:ext uri="{28A0092B-C50C-407E-A947-70E740481C1C}">
                <a14:useLocalDpi xmlns:a14="http://schemas.microsoft.com/office/drawing/2010/main" val="0"/>
              </a:ext>
            </a:extLst>
          </a:blip>
          <a:srcRect l="7633" t="3778" r="3623" b="5667"/>
          <a:stretch/>
        </p:blipFill>
        <p:spPr>
          <a:xfrm>
            <a:off x="7146456" y="2205534"/>
            <a:ext cx="1693289" cy="172784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2" name="Title 1"/>
          <p:cNvSpPr>
            <a:spLocks noGrp="1"/>
          </p:cNvSpPr>
          <p:nvPr>
            <p:ph type="title"/>
          </p:nvPr>
        </p:nvSpPr>
        <p:spPr>
          <a:xfrm>
            <a:off x="1657350" y="210350"/>
            <a:ext cx="5829300" cy="9030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How is Cannabis Used?</a:t>
            </a:r>
            <a:endParaRPr lang="en-CA" b="1" dirty="0">
              <a:latin typeface="+mj-lt"/>
            </a:endParaRPr>
          </a:p>
        </p:txBody>
      </p:sp>
      <p:sp>
        <p:nvSpPr>
          <p:cNvPr id="5" name="TextBox 4"/>
          <p:cNvSpPr txBox="1"/>
          <p:nvPr/>
        </p:nvSpPr>
        <p:spPr>
          <a:xfrm>
            <a:off x="873839" y="1191278"/>
            <a:ext cx="6067010" cy="2923877"/>
          </a:xfrm>
          <a:prstGeom prst="rect">
            <a:avLst/>
          </a:prstGeom>
          <a:noFill/>
        </p:spPr>
        <p:txBody>
          <a:bodyPr wrap="square" rtlCol="0">
            <a:spAutoFit/>
          </a:bodyPr>
          <a:lstStyle/>
          <a:p>
            <a:pPr marL="457200" lvl="0" indent="-381000">
              <a:lnSpc>
                <a:spcPct val="115000"/>
              </a:lnSpc>
              <a:spcBef>
                <a:spcPts val="1000"/>
              </a:spcBef>
              <a:buSzPts val="2400"/>
              <a:buFont typeface="Calibri"/>
              <a:buChar char="●"/>
            </a:pPr>
            <a:r>
              <a:rPr lang="en-US" sz="2000" dirty="0">
                <a:solidFill>
                  <a:schemeClr val="tx1"/>
                </a:solidFill>
                <a:latin typeface="+mn-lt"/>
                <a:ea typeface="Calibri"/>
                <a:cs typeface="Calibri"/>
                <a:sym typeface="Calibri"/>
              </a:rPr>
              <a:t>Inhaled as smoke</a:t>
            </a:r>
          </a:p>
          <a:p>
            <a:pPr marL="914400" lvl="1" indent="-381000">
              <a:lnSpc>
                <a:spcPct val="115000"/>
              </a:lnSpc>
              <a:buSzPts val="2400"/>
              <a:buFont typeface="Calibri"/>
              <a:buChar char="○"/>
            </a:pPr>
            <a:r>
              <a:rPr lang="en-US" sz="2000" dirty="0">
                <a:solidFill>
                  <a:schemeClr val="tx1"/>
                </a:solidFill>
                <a:latin typeface="+mn-lt"/>
                <a:ea typeface="Calibri"/>
                <a:cs typeface="Calibri"/>
                <a:sym typeface="Calibri"/>
              </a:rPr>
              <a:t>Joints and Pipes</a:t>
            </a:r>
          </a:p>
          <a:p>
            <a:pPr marL="457200" lvl="0" indent="-381000">
              <a:lnSpc>
                <a:spcPct val="115000"/>
              </a:lnSpc>
              <a:buSzPts val="2400"/>
              <a:buFont typeface="Calibri"/>
              <a:buChar char="●"/>
            </a:pPr>
            <a:r>
              <a:rPr lang="en-US" sz="2000" dirty="0">
                <a:solidFill>
                  <a:schemeClr val="tx1"/>
                </a:solidFill>
                <a:latin typeface="+mn-lt"/>
                <a:ea typeface="Calibri"/>
                <a:cs typeface="Calibri"/>
                <a:sym typeface="Calibri"/>
              </a:rPr>
              <a:t>Consumed by adding it to food or beverages</a:t>
            </a:r>
          </a:p>
          <a:p>
            <a:pPr marL="914400" lvl="1" indent="-381000">
              <a:lnSpc>
                <a:spcPct val="115000"/>
              </a:lnSpc>
              <a:buSzPts val="2400"/>
              <a:buFont typeface="Calibri"/>
              <a:buChar char="○"/>
            </a:pPr>
            <a:r>
              <a:rPr lang="en-US" sz="2000" dirty="0">
                <a:solidFill>
                  <a:schemeClr val="tx1"/>
                </a:solidFill>
                <a:latin typeface="+mn-lt"/>
                <a:ea typeface="Calibri"/>
                <a:cs typeface="Calibri"/>
                <a:sym typeface="Calibri"/>
              </a:rPr>
              <a:t>Herbal teas</a:t>
            </a:r>
          </a:p>
          <a:p>
            <a:pPr marL="914400" lvl="1" indent="-381000">
              <a:lnSpc>
                <a:spcPct val="115000"/>
              </a:lnSpc>
              <a:buSzPts val="2400"/>
              <a:buFont typeface="Calibri"/>
              <a:buChar char="○"/>
            </a:pPr>
            <a:r>
              <a:rPr lang="en-US" sz="2000" dirty="0">
                <a:solidFill>
                  <a:schemeClr val="tx1"/>
                </a:solidFill>
                <a:latin typeface="+mn-lt"/>
                <a:ea typeface="Calibri"/>
                <a:cs typeface="Calibri"/>
                <a:sym typeface="Calibri"/>
              </a:rPr>
              <a:t>Butter</a:t>
            </a:r>
          </a:p>
          <a:p>
            <a:pPr marL="914400" lvl="1" indent="-381000">
              <a:lnSpc>
                <a:spcPct val="115000"/>
              </a:lnSpc>
              <a:buSzPts val="2400"/>
              <a:buFont typeface="Calibri"/>
              <a:buChar char="○"/>
            </a:pPr>
            <a:r>
              <a:rPr lang="en-US" sz="2000" dirty="0">
                <a:solidFill>
                  <a:schemeClr val="tx1"/>
                </a:solidFill>
                <a:latin typeface="+mn-lt"/>
                <a:ea typeface="Calibri"/>
                <a:cs typeface="Calibri"/>
                <a:sym typeface="Calibri"/>
              </a:rPr>
              <a:t>Brownies</a:t>
            </a:r>
          </a:p>
          <a:p>
            <a:pPr marL="914400" lvl="1" indent="-381000">
              <a:lnSpc>
                <a:spcPct val="115000"/>
              </a:lnSpc>
              <a:buSzPts val="2400"/>
              <a:buFont typeface="Calibri"/>
              <a:buChar char="○"/>
            </a:pPr>
            <a:r>
              <a:rPr lang="en-US" sz="2000" dirty="0">
                <a:solidFill>
                  <a:schemeClr val="tx1"/>
                </a:solidFill>
                <a:latin typeface="+mn-lt"/>
                <a:ea typeface="Calibri"/>
                <a:cs typeface="Calibri"/>
                <a:sym typeface="Calibri"/>
              </a:rPr>
              <a:t>Tea</a:t>
            </a:r>
          </a:p>
          <a:p>
            <a:pPr marL="457200" lvl="0" indent="-381000">
              <a:lnSpc>
                <a:spcPct val="115000"/>
              </a:lnSpc>
              <a:buSzPts val="2400"/>
              <a:buFont typeface="Calibri"/>
              <a:buChar char="●"/>
            </a:pPr>
            <a:r>
              <a:rPr lang="en-US" sz="2000" dirty="0">
                <a:solidFill>
                  <a:schemeClr val="tx1"/>
                </a:solidFill>
                <a:latin typeface="+mn-lt"/>
                <a:ea typeface="Calibri"/>
                <a:cs typeface="Calibri"/>
                <a:sym typeface="Calibri"/>
              </a:rPr>
              <a:t>Added in creams or oils</a:t>
            </a:r>
          </a:p>
        </p:txBody>
      </p:sp>
      <p:pic>
        <p:nvPicPr>
          <p:cNvPr id="126" name="Google Shape;126;p22" descr="cannabis oil with dropper" title="Cannabis Oil"/>
          <p:cNvPicPr preferRelativeResize="0"/>
          <p:nvPr/>
        </p:nvPicPr>
        <p:blipFill>
          <a:blip r:embed="rId4">
            <a:alphaModFix/>
          </a:blip>
          <a:stretch>
            <a:fillRect/>
          </a:stretch>
        </p:blipFill>
        <p:spPr>
          <a:xfrm>
            <a:off x="6539796" y="1885658"/>
            <a:ext cx="2307425" cy="2307425"/>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7101</TotalTime>
  <Words>3302</Words>
  <Application>Microsoft Office PowerPoint</Application>
  <PresentationFormat>On-screen Show (16:9)</PresentationFormat>
  <Paragraphs>284</Paragraphs>
  <Slides>26</Slides>
  <Notes>26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Wingdings</vt:lpstr>
      <vt:lpstr>Roboto</vt:lpstr>
      <vt:lpstr>Simple Light</vt:lpstr>
      <vt:lpstr>Substance Use, Addictions and Related Behaviour</vt:lpstr>
      <vt:lpstr>Presentation Format</vt:lpstr>
      <vt:lpstr>Presentation Format</vt:lpstr>
      <vt:lpstr>Curriculum Expectations - Grade 5</vt:lpstr>
      <vt:lpstr>Curriculum Expectations - Grade 6</vt:lpstr>
      <vt:lpstr>Substance Use, Addictions and Related Behaviour</vt:lpstr>
      <vt:lpstr>Guiding Question #1</vt:lpstr>
      <vt:lpstr>What is Cannabis?</vt:lpstr>
      <vt:lpstr>How is Cannabis Used?</vt:lpstr>
      <vt:lpstr>Smoking</vt:lpstr>
      <vt:lpstr>Food and Drinks</vt:lpstr>
      <vt:lpstr>Guiding Question #2</vt:lpstr>
      <vt:lpstr>Potential Short Term Effects</vt:lpstr>
      <vt:lpstr>Potential Long Term Effects</vt:lpstr>
      <vt:lpstr>Potential Health Effects</vt:lpstr>
      <vt:lpstr>Why Does This Matter?</vt:lpstr>
      <vt:lpstr>Think, Pair, Share</vt:lpstr>
      <vt:lpstr>Peer Influences</vt:lpstr>
      <vt:lpstr>Personal Factors</vt:lpstr>
      <vt:lpstr>Societal Factors</vt:lpstr>
      <vt:lpstr>How Can Adults Help?</vt:lpstr>
      <vt:lpstr>Video: How Marijuana Affects Your Developing Brain</vt:lpstr>
      <vt:lpstr>Legislation</vt:lpstr>
      <vt:lpstr>Final Activity: Refusal Skills Scenario</vt:lpstr>
      <vt:lpstr>More Questions? Talk With Someone:</vt:lpstr>
      <vt:lpstr>Final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Substance Use, Addictions and Related Behaviour</dc:title>
  <dc:creator>Robinson, Mackenzie</dc:creator>
  <cp:lastModifiedBy>Robinson, Mackenzie</cp:lastModifiedBy>
  <cp:revision>87</cp:revision>
  <dcterms:modified xsi:type="dcterms:W3CDTF">2022-01-21T16:24:36Z</dcterms:modified>
</cp:coreProperties>
</file>