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32"/>
  </p:notesMasterIdLst>
  <p:handoutMasterIdLst>
    <p:handoutMasterId r:id="rId33"/>
  </p:handoutMasterIdLst>
  <p:sldIdLst>
    <p:sldId id="321" r:id="rId5"/>
    <p:sldId id="323" r:id="rId6"/>
    <p:sldId id="317" r:id="rId7"/>
    <p:sldId id="318" r:id="rId8"/>
    <p:sldId id="320" r:id="rId9"/>
    <p:sldId id="289" r:id="rId10"/>
    <p:sldId id="287" r:id="rId11"/>
    <p:sldId id="288" r:id="rId12"/>
    <p:sldId id="259" r:id="rId13"/>
    <p:sldId id="290" r:id="rId14"/>
    <p:sldId id="299" r:id="rId15"/>
    <p:sldId id="296" r:id="rId16"/>
    <p:sldId id="297" r:id="rId17"/>
    <p:sldId id="298" r:id="rId18"/>
    <p:sldId id="300" r:id="rId19"/>
    <p:sldId id="291" r:id="rId20"/>
    <p:sldId id="292" r:id="rId21"/>
    <p:sldId id="293" r:id="rId22"/>
    <p:sldId id="294" r:id="rId23"/>
    <p:sldId id="295" r:id="rId24"/>
    <p:sldId id="301" r:id="rId25"/>
    <p:sldId id="302" r:id="rId26"/>
    <p:sldId id="305" r:id="rId27"/>
    <p:sldId id="304" r:id="rId28"/>
    <p:sldId id="303" r:id="rId29"/>
    <p:sldId id="286" r:id="rId30"/>
    <p:sldId id="31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aggr" initials="F" lastIdx="1" clrIdx="0"/>
  <p:cmAuthor id="1" name="fishleigha" initials="f" lastIdx="9" clrIdx="1"/>
  <p:cmAuthor id="2" name="Beaudoin, Lisa" initials="B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66"/>
    <a:srgbClr val="008080"/>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6243" autoAdjust="0"/>
  </p:normalViewPr>
  <p:slideViewPr>
    <p:cSldViewPr>
      <p:cViewPr varScale="1">
        <p:scale>
          <a:sx n="113" d="100"/>
          <a:sy n="113" d="100"/>
        </p:scale>
        <p:origin x="684" y="108"/>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91" d="100"/>
          <a:sy n="91" d="100"/>
        </p:scale>
        <p:origin x="-2100" y="-102"/>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53" tIns="46428" rIns="92853" bIns="4642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53" tIns="46428" rIns="92853" bIns="46428" rtlCol="0"/>
          <a:lstStyle>
            <a:lvl1pPr algn="r">
              <a:defRPr sz="1200"/>
            </a:lvl1pPr>
          </a:lstStyle>
          <a:p>
            <a:fld id="{B4DA1A9F-86CC-49DD-A929-7466999328A7}" type="datetimeFigureOut">
              <a:rPr lang="en-US" smtClean="0"/>
              <a:pPr/>
              <a:t>2020-05-26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853" tIns="46428" rIns="92853" bIns="46428" rtlCol="0" anchor="b"/>
          <a:lstStyle>
            <a:lvl1pPr algn="l">
              <a:defRPr sz="1200"/>
            </a:lvl1pPr>
          </a:lstStyle>
          <a:p>
            <a:r>
              <a:rPr lang="en-US" smtClean="0"/>
              <a:t>Created By: Rachael Flagg</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853" tIns="46428" rIns="92853" bIns="46428" rtlCol="0" anchor="b"/>
          <a:lstStyle>
            <a:lvl1pPr algn="r">
              <a:defRPr sz="1200"/>
            </a:lvl1pPr>
          </a:lstStyle>
          <a:p>
            <a:fld id="{A82C6224-B80E-4B2C-9220-9F69993D2437}" type="slidenum">
              <a:rPr lang="en-US" smtClean="0"/>
              <a:pPr/>
              <a:t>‹#›</a:t>
            </a:fld>
            <a:endParaRPr lang="en-US"/>
          </a:p>
        </p:txBody>
      </p:sp>
    </p:spTree>
    <p:extLst>
      <p:ext uri="{BB962C8B-B14F-4D97-AF65-F5344CB8AC3E}">
        <p14:creationId xmlns:p14="http://schemas.microsoft.com/office/powerpoint/2010/main" val="14854053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53" tIns="46428" rIns="92853" bIns="4642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53" tIns="46428" rIns="92853" bIns="46428" rtlCol="0"/>
          <a:lstStyle>
            <a:lvl1pPr algn="r">
              <a:defRPr sz="1200"/>
            </a:lvl1pPr>
          </a:lstStyle>
          <a:p>
            <a:fld id="{3429C6DA-1172-4ADE-A880-26AE1D788C10}" type="datetimeFigureOut">
              <a:rPr lang="en-US" smtClean="0"/>
              <a:pPr/>
              <a:t>2020-05-26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53" tIns="46428" rIns="92853" bIns="46428" rtlCol="0" anchor="ctr"/>
          <a:lstStyle/>
          <a:p>
            <a:endParaRPr lang="en-US"/>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2853" tIns="46428" rIns="92853" bIns="464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53" tIns="46428" rIns="92853" bIns="46428" rtlCol="0" anchor="b"/>
          <a:lstStyle>
            <a:lvl1pPr algn="l">
              <a:defRPr sz="1200"/>
            </a:lvl1pPr>
          </a:lstStyle>
          <a:p>
            <a:r>
              <a:rPr lang="en-US" smtClean="0"/>
              <a:t>Created By: Rachael Flagg</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53" tIns="46428" rIns="92853" bIns="46428" rtlCol="0" anchor="b"/>
          <a:lstStyle>
            <a:lvl1pPr algn="r">
              <a:defRPr sz="1200"/>
            </a:lvl1pPr>
          </a:lstStyle>
          <a:p>
            <a:fld id="{C7CF95B1-9A2D-4A22-9BB9-E52268594DE1}" type="slidenum">
              <a:rPr lang="en-US" smtClean="0"/>
              <a:pPr/>
              <a:t>‹#›</a:t>
            </a:fld>
            <a:endParaRPr lang="en-US"/>
          </a:p>
        </p:txBody>
      </p:sp>
    </p:spTree>
    <p:extLst>
      <p:ext uri="{BB962C8B-B14F-4D97-AF65-F5344CB8AC3E}">
        <p14:creationId xmlns:p14="http://schemas.microsoft.com/office/powerpoint/2010/main" val="14465893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endParaRPr lang="en-CA" sz="3200" dirty="0"/>
          </a:p>
        </p:txBody>
      </p:sp>
      <p:sp>
        <p:nvSpPr>
          <p:cNvPr id="4" name="Date Placeholder 3"/>
          <p:cNvSpPr>
            <a:spLocks noGrp="1"/>
          </p:cNvSpPr>
          <p:nvPr>
            <p:ph type="dt" idx="10"/>
          </p:nvPr>
        </p:nvSpPr>
        <p:spPr/>
        <p:txBody>
          <a:bodyPr/>
          <a:lstStyle/>
          <a:p>
            <a:fld id="{04B1E3E4-A3F6-4C64-81F6-87D8F5C76EC5}" type="datetime1">
              <a:rPr lang="en-US" smtClean="0"/>
              <a:t>2020-05-26</a:t>
            </a:fld>
            <a:endParaRPr lang="en-US"/>
          </a:p>
        </p:txBody>
      </p:sp>
      <p:sp>
        <p:nvSpPr>
          <p:cNvPr id="5" name="Slide Number Placeholder 4"/>
          <p:cNvSpPr>
            <a:spLocks noGrp="1"/>
          </p:cNvSpPr>
          <p:nvPr>
            <p:ph type="sldNum" sz="quarter" idx="11"/>
          </p:nvPr>
        </p:nvSpPr>
        <p:spPr/>
        <p:txBody>
          <a:bodyPr/>
          <a:lstStyle/>
          <a:p>
            <a:fld id="{C7CF95B1-9A2D-4A22-9BB9-E52268594DE1}" type="slidenum">
              <a:rPr lang="en-US" smtClean="0"/>
              <a:pPr/>
              <a:t>2</a:t>
            </a:fld>
            <a:endParaRPr lang="en-US"/>
          </a:p>
        </p:txBody>
      </p:sp>
    </p:spTree>
    <p:extLst>
      <p:ext uri="{BB962C8B-B14F-4D97-AF65-F5344CB8AC3E}">
        <p14:creationId xmlns:p14="http://schemas.microsoft.com/office/powerpoint/2010/main" val="119532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0"/>
          </p:nvPr>
        </p:nvSpPr>
        <p:spPr/>
        <p:txBody>
          <a:bodyPr/>
          <a:lstStyle/>
          <a:p>
            <a:fld id="{1169A1FB-25D1-4C81-B6FD-751A3B6D2EA8}"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11</a:t>
            </a:fld>
            <a:endParaRPr lang="en-US"/>
          </a:p>
        </p:txBody>
      </p:sp>
    </p:spTree>
    <p:extLst>
      <p:ext uri="{BB962C8B-B14F-4D97-AF65-F5344CB8AC3E}">
        <p14:creationId xmlns:p14="http://schemas.microsoft.com/office/powerpoint/2010/main" val="265437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159F72A-6B56-4F6F-8306-BD5157D73485}"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12</a:t>
            </a:fld>
            <a:endParaRPr lang="en-US"/>
          </a:p>
        </p:txBody>
      </p:sp>
    </p:spTree>
    <p:extLst>
      <p:ext uri="{BB962C8B-B14F-4D97-AF65-F5344CB8AC3E}">
        <p14:creationId xmlns:p14="http://schemas.microsoft.com/office/powerpoint/2010/main" val="89750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29E8C071-206A-42AF-AB67-6734F6FE486C}"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13</a:t>
            </a:fld>
            <a:endParaRPr lang="en-US"/>
          </a:p>
        </p:txBody>
      </p:sp>
    </p:spTree>
    <p:extLst>
      <p:ext uri="{BB962C8B-B14F-4D97-AF65-F5344CB8AC3E}">
        <p14:creationId xmlns:p14="http://schemas.microsoft.com/office/powerpoint/2010/main" val="182799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fld id="{6A4A3E7E-FA5E-42C3-B694-29F536516DB7}"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14</a:t>
            </a:fld>
            <a:endParaRPr lang="en-US"/>
          </a:p>
        </p:txBody>
      </p:sp>
    </p:spTree>
    <p:extLst>
      <p:ext uri="{BB962C8B-B14F-4D97-AF65-F5344CB8AC3E}">
        <p14:creationId xmlns:p14="http://schemas.microsoft.com/office/powerpoint/2010/main" val="418511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fld id="{6B702EBB-FD16-4A74-8E91-706632CF702C}"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15</a:t>
            </a:fld>
            <a:endParaRPr lang="en-US"/>
          </a:p>
        </p:txBody>
      </p:sp>
    </p:spTree>
    <p:extLst>
      <p:ext uri="{BB962C8B-B14F-4D97-AF65-F5344CB8AC3E}">
        <p14:creationId xmlns:p14="http://schemas.microsoft.com/office/powerpoint/2010/main" val="234377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72C585B-37E8-47B5-8D9C-7D4A356F43D2}"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16</a:t>
            </a:fld>
            <a:endParaRPr lang="en-US"/>
          </a:p>
        </p:txBody>
      </p:sp>
    </p:spTree>
    <p:extLst>
      <p:ext uri="{BB962C8B-B14F-4D97-AF65-F5344CB8AC3E}">
        <p14:creationId xmlns:p14="http://schemas.microsoft.com/office/powerpoint/2010/main" val="3965739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2DF8A6B-A656-44FC-808E-100F034F16A4}"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17</a:t>
            </a:fld>
            <a:endParaRPr lang="en-US"/>
          </a:p>
        </p:txBody>
      </p:sp>
    </p:spTree>
    <p:extLst>
      <p:ext uri="{BB962C8B-B14F-4D97-AF65-F5344CB8AC3E}">
        <p14:creationId xmlns:p14="http://schemas.microsoft.com/office/powerpoint/2010/main" val="223155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9857AEA1-A99A-439C-864F-E6EDE94DC51D}"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18</a:t>
            </a:fld>
            <a:endParaRPr lang="en-US"/>
          </a:p>
        </p:txBody>
      </p:sp>
    </p:spTree>
    <p:extLst>
      <p:ext uri="{BB962C8B-B14F-4D97-AF65-F5344CB8AC3E}">
        <p14:creationId xmlns:p14="http://schemas.microsoft.com/office/powerpoint/2010/main" val="247257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Date Placeholder 3"/>
          <p:cNvSpPr>
            <a:spLocks noGrp="1"/>
          </p:cNvSpPr>
          <p:nvPr>
            <p:ph type="dt" idx="10"/>
          </p:nvPr>
        </p:nvSpPr>
        <p:spPr/>
        <p:txBody>
          <a:bodyPr/>
          <a:lstStyle/>
          <a:p>
            <a:fld id="{3ABCEA8F-06CC-4407-99F4-523AC605670E}"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19</a:t>
            </a:fld>
            <a:endParaRPr lang="en-US"/>
          </a:p>
        </p:txBody>
      </p:sp>
    </p:spTree>
    <p:extLst>
      <p:ext uri="{BB962C8B-B14F-4D97-AF65-F5344CB8AC3E}">
        <p14:creationId xmlns:p14="http://schemas.microsoft.com/office/powerpoint/2010/main" val="125215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BC6271E-6CB5-4A6C-96B2-D966809E01E7}"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20</a:t>
            </a:fld>
            <a:endParaRPr lang="en-US"/>
          </a:p>
        </p:txBody>
      </p:sp>
    </p:spTree>
    <p:extLst>
      <p:ext uri="{BB962C8B-B14F-4D97-AF65-F5344CB8AC3E}">
        <p14:creationId xmlns:p14="http://schemas.microsoft.com/office/powerpoint/2010/main" val="297994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051D323-EBAF-46EF-A305-039E80EF375E}"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3</a:t>
            </a:fld>
            <a:endParaRPr lang="en-US"/>
          </a:p>
        </p:txBody>
      </p:sp>
    </p:spTree>
    <p:extLst>
      <p:ext uri="{BB962C8B-B14F-4D97-AF65-F5344CB8AC3E}">
        <p14:creationId xmlns:p14="http://schemas.microsoft.com/office/powerpoint/2010/main" val="11930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355EA2E-0D21-476C-9485-5D63B6461BFE}"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21</a:t>
            </a:fld>
            <a:endParaRPr lang="en-US"/>
          </a:p>
        </p:txBody>
      </p:sp>
    </p:spTree>
    <p:extLst>
      <p:ext uri="{BB962C8B-B14F-4D97-AF65-F5344CB8AC3E}">
        <p14:creationId xmlns:p14="http://schemas.microsoft.com/office/powerpoint/2010/main" val="374274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B41B7D8-6354-473C-9321-96F92BBBC1F0}"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22</a:t>
            </a:fld>
            <a:endParaRPr lang="en-US"/>
          </a:p>
        </p:txBody>
      </p:sp>
    </p:spTree>
    <p:extLst>
      <p:ext uri="{BB962C8B-B14F-4D97-AF65-F5344CB8AC3E}">
        <p14:creationId xmlns:p14="http://schemas.microsoft.com/office/powerpoint/2010/main" val="239581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F6187DB8-965A-4004-A13B-0C576AA51646}"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23</a:t>
            </a:fld>
            <a:endParaRPr lang="en-US"/>
          </a:p>
        </p:txBody>
      </p:sp>
    </p:spTree>
    <p:extLst>
      <p:ext uri="{BB962C8B-B14F-4D97-AF65-F5344CB8AC3E}">
        <p14:creationId xmlns:p14="http://schemas.microsoft.com/office/powerpoint/2010/main" val="1448654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stop at stop signs and traffic</a:t>
            </a:r>
            <a:r>
              <a:rPr lang="en-US" baseline="0" dirty="0" smtClean="0"/>
              <a:t> lights. Look in all directions before crossing the road. Always walk your bike across the street and railway tracks.</a:t>
            </a:r>
            <a:endParaRPr lang="en-US" dirty="0"/>
          </a:p>
        </p:txBody>
      </p:sp>
      <p:sp>
        <p:nvSpPr>
          <p:cNvPr id="4" name="Date Placeholder 3"/>
          <p:cNvSpPr>
            <a:spLocks noGrp="1"/>
          </p:cNvSpPr>
          <p:nvPr>
            <p:ph type="dt" idx="10"/>
          </p:nvPr>
        </p:nvSpPr>
        <p:spPr/>
        <p:txBody>
          <a:bodyPr/>
          <a:lstStyle/>
          <a:p>
            <a:fld id="{BD8B6DAE-AA93-4322-A1BE-3B71A20A705B}"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24</a:t>
            </a:fld>
            <a:endParaRPr lang="en-US"/>
          </a:p>
        </p:txBody>
      </p:sp>
    </p:spTree>
    <p:extLst>
      <p:ext uri="{BB962C8B-B14F-4D97-AF65-F5344CB8AC3E}">
        <p14:creationId xmlns:p14="http://schemas.microsoft.com/office/powerpoint/2010/main" val="295524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1737B8C-3B62-4F24-BD1E-175443721CB3}"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25</a:t>
            </a:fld>
            <a:endParaRPr lang="en-US"/>
          </a:p>
        </p:txBody>
      </p:sp>
    </p:spTree>
    <p:extLst>
      <p:ext uri="{BB962C8B-B14F-4D97-AF65-F5344CB8AC3E}">
        <p14:creationId xmlns:p14="http://schemas.microsoft.com/office/powerpoint/2010/main" val="1804416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75A479C-1EAC-4DC1-B15F-94CBEB0264F9}"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26</a:t>
            </a:fld>
            <a:endParaRPr lang="en-US"/>
          </a:p>
        </p:txBody>
      </p:sp>
    </p:spTree>
    <p:extLst>
      <p:ext uri="{BB962C8B-B14F-4D97-AF65-F5344CB8AC3E}">
        <p14:creationId xmlns:p14="http://schemas.microsoft.com/office/powerpoint/2010/main" val="2152083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https://www.youtube.com/watch?v=r59_rzKuAMA</a:t>
            </a:r>
            <a:endParaRPr lang="en-CA" dirty="0"/>
          </a:p>
        </p:txBody>
      </p:sp>
      <p:sp>
        <p:nvSpPr>
          <p:cNvPr id="4" name="Date Placeholder 3"/>
          <p:cNvSpPr>
            <a:spLocks noGrp="1"/>
          </p:cNvSpPr>
          <p:nvPr>
            <p:ph type="dt" idx="10"/>
          </p:nvPr>
        </p:nvSpPr>
        <p:spPr/>
        <p:txBody>
          <a:bodyPr/>
          <a:lstStyle/>
          <a:p>
            <a:fld id="{88B55FDA-03F4-46D4-A4A8-0E9D9FA63439}"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27</a:t>
            </a:fld>
            <a:endParaRPr lang="en-US"/>
          </a:p>
        </p:txBody>
      </p:sp>
    </p:spTree>
    <p:extLst>
      <p:ext uri="{BB962C8B-B14F-4D97-AF65-F5344CB8AC3E}">
        <p14:creationId xmlns:p14="http://schemas.microsoft.com/office/powerpoint/2010/main" val="169158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0"/>
          </p:nvPr>
        </p:nvSpPr>
        <p:spPr/>
        <p:txBody>
          <a:bodyPr/>
          <a:lstStyle/>
          <a:p>
            <a:fld id="{A736C925-7C86-4D83-86C1-FA529B3EA7D9}"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4</a:t>
            </a:fld>
            <a:endParaRPr lang="en-US"/>
          </a:p>
        </p:txBody>
      </p:sp>
    </p:spTree>
    <p:extLst>
      <p:ext uri="{BB962C8B-B14F-4D97-AF65-F5344CB8AC3E}">
        <p14:creationId xmlns:p14="http://schemas.microsoft.com/office/powerpoint/2010/main" val="79427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r>
              <a:rPr lang="en-CA" sz="4000" dirty="0" smtClean="0"/>
              <a:t>IMPORTANT: In order for the game to work properly, you must click on the colour when the “hand” shows, not the arrow (around the perimeter of the coloured square)</a:t>
            </a:r>
          </a:p>
          <a:p>
            <a:endParaRPr lang="en-CA" dirty="0" smtClean="0"/>
          </a:p>
        </p:txBody>
      </p:sp>
      <p:sp>
        <p:nvSpPr>
          <p:cNvPr id="4" name="Date Placeholder 3"/>
          <p:cNvSpPr>
            <a:spLocks noGrp="1"/>
          </p:cNvSpPr>
          <p:nvPr>
            <p:ph type="dt" idx="10"/>
          </p:nvPr>
        </p:nvSpPr>
        <p:spPr/>
        <p:txBody>
          <a:bodyPr/>
          <a:lstStyle/>
          <a:p>
            <a:fld id="{C74F30D4-6222-405C-8F58-276E437C4885}"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5</a:t>
            </a:fld>
            <a:endParaRPr lang="en-US"/>
          </a:p>
        </p:txBody>
      </p:sp>
    </p:spTree>
    <p:extLst>
      <p:ext uri="{BB962C8B-B14F-4D97-AF65-F5344CB8AC3E}">
        <p14:creationId xmlns:p14="http://schemas.microsoft.com/office/powerpoint/2010/main" val="84860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0E74F7D-D02A-42DD-A3A5-0C76DCC15ECE}"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6</a:t>
            </a:fld>
            <a:endParaRPr lang="en-US"/>
          </a:p>
        </p:txBody>
      </p:sp>
    </p:spTree>
    <p:extLst>
      <p:ext uri="{BB962C8B-B14F-4D97-AF65-F5344CB8AC3E}">
        <p14:creationId xmlns:p14="http://schemas.microsoft.com/office/powerpoint/2010/main" val="132406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CF95B1-9A2D-4A22-9BB9-E52268594DE1}" type="slidenum">
              <a:rPr lang="en-US" smtClean="0"/>
              <a:pPr/>
              <a:t>7</a:t>
            </a:fld>
            <a:endParaRPr lang="en-US"/>
          </a:p>
        </p:txBody>
      </p:sp>
      <p:sp>
        <p:nvSpPr>
          <p:cNvPr id="5" name="Date Placeholder 4"/>
          <p:cNvSpPr>
            <a:spLocks noGrp="1"/>
          </p:cNvSpPr>
          <p:nvPr>
            <p:ph type="dt" idx="11"/>
          </p:nvPr>
        </p:nvSpPr>
        <p:spPr/>
        <p:txBody>
          <a:bodyPr/>
          <a:lstStyle/>
          <a:p>
            <a:fld id="{22D56804-2158-413C-9051-87635AA4C1E5}" type="datetime1">
              <a:rPr lang="en-US" smtClean="0"/>
              <a:t>2020-05-26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31E6B2E-9601-4C94-914D-68F724BBDE71}"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8</a:t>
            </a:fld>
            <a:endParaRPr lang="en-US"/>
          </a:p>
        </p:txBody>
      </p:sp>
    </p:spTree>
    <p:extLst>
      <p:ext uri="{BB962C8B-B14F-4D97-AF65-F5344CB8AC3E}">
        <p14:creationId xmlns:p14="http://schemas.microsoft.com/office/powerpoint/2010/main" val="224853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fld id="{3CCF9210-9B63-4C75-B071-5ED102A3AB0D}"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9</a:t>
            </a:fld>
            <a:endParaRPr lang="en-US"/>
          </a:p>
        </p:txBody>
      </p:sp>
    </p:spTree>
    <p:extLst>
      <p:ext uri="{BB962C8B-B14F-4D97-AF65-F5344CB8AC3E}">
        <p14:creationId xmlns:p14="http://schemas.microsoft.com/office/powerpoint/2010/main" val="304996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2493D64-A875-46F2-83AA-8B5F1858F93D}" type="datetime1">
              <a:rPr lang="en-US" smtClean="0"/>
              <a:t>2020-05-26</a:t>
            </a:fld>
            <a:endParaRPr lang="en-US"/>
          </a:p>
        </p:txBody>
      </p:sp>
      <p:sp>
        <p:nvSpPr>
          <p:cNvPr id="6" name="Slide Number Placeholder 5"/>
          <p:cNvSpPr>
            <a:spLocks noGrp="1"/>
          </p:cNvSpPr>
          <p:nvPr>
            <p:ph type="sldNum" sz="quarter" idx="12"/>
          </p:nvPr>
        </p:nvSpPr>
        <p:spPr/>
        <p:txBody>
          <a:bodyPr/>
          <a:lstStyle/>
          <a:p>
            <a:fld id="{C7CF95B1-9A2D-4A22-9BB9-E52268594DE1}" type="slidenum">
              <a:rPr lang="en-US" smtClean="0"/>
              <a:pPr/>
              <a:t>10</a:t>
            </a:fld>
            <a:endParaRPr lang="en-US"/>
          </a:p>
        </p:txBody>
      </p:sp>
    </p:spTree>
    <p:extLst>
      <p:ext uri="{BB962C8B-B14F-4D97-AF65-F5344CB8AC3E}">
        <p14:creationId xmlns:p14="http://schemas.microsoft.com/office/powerpoint/2010/main" val="33987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556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3962400" y="6356350"/>
            <a:ext cx="4572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2642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3962400" y="6356350"/>
            <a:ext cx="4572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35476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2920" y="1617312"/>
            <a:ext cx="8183880" cy="4187952"/>
          </a:xfrm>
        </p:spPr>
        <p:txBody>
          <a:bodyPr/>
          <a:lstStyle>
            <a:lvl1pPr eaLnBrk="1" latinLnBrk="0" hangingPunct="1">
              <a:defRPr>
                <a:solidFill>
                  <a:schemeClr val="tx1"/>
                </a:solidFill>
              </a:defRPr>
            </a:lvl1pPr>
            <a:lvl2pPr eaLnBrk="1" latinLnBrk="0" hangingPunct="1">
              <a:defRPr sz="2800">
                <a:solidFill>
                  <a:schemeClr val="bg1"/>
                </a:solidFill>
              </a:defRPr>
            </a:lvl2pPr>
            <a:extLst/>
          </a:lstStyle>
          <a:p>
            <a:pPr lvl="0" eaLnBrk="1" latinLnBrk="0" hangingPunct="1"/>
            <a:r>
              <a:rPr lang="en-US" dirty="0" smtClean="0"/>
              <a:t>Click to edit Master text </a:t>
            </a:r>
            <a:r>
              <a:rPr lang="en-US" dirty="0" err="1" smtClean="0"/>
              <a:t>stylesSecond</a:t>
            </a:r>
            <a:r>
              <a:rPr lang="en-US" dirty="0" smtClean="0"/>
              <a:t>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88224" y="6237312"/>
            <a:ext cx="2286000" cy="365125"/>
          </a:xfrm>
        </p:spPr>
        <p:txBody>
          <a:bodyPr/>
          <a:lstStyle/>
          <a:p>
            <a:fld id="{62E69179-38D6-443E-8605-11674520FF18}" type="datetimeFigureOut">
              <a:rPr lang="en-CA" smtClean="0"/>
              <a:pPr/>
              <a:t>2020-05-26</a:t>
            </a:fld>
            <a:endParaRPr lang="en-CA"/>
          </a:p>
        </p:txBody>
      </p:sp>
      <p:sp>
        <p:nvSpPr>
          <p:cNvPr id="6" name="Slide Number Placeholder 5"/>
          <p:cNvSpPr>
            <a:spLocks noGrp="1"/>
          </p:cNvSpPr>
          <p:nvPr>
            <p:ph type="sldNum" sz="quarter" idx="12"/>
          </p:nvPr>
        </p:nvSpPr>
        <p:spPr/>
        <p:txBody>
          <a:bodyPr/>
          <a:lstStyle/>
          <a:p>
            <a:fld id="{8A51C2C5-5902-4252-9347-2585D64F2008}" type="slidenum">
              <a:rPr lang="en-CA" smtClean="0"/>
              <a:pPr/>
              <a:t>‹#›</a:t>
            </a:fld>
            <a:endParaRPr lang="en-CA"/>
          </a:p>
        </p:txBody>
      </p:sp>
      <p:sp>
        <p:nvSpPr>
          <p:cNvPr id="7" name="Rounded Rectangle 6"/>
          <p:cNvSpPr/>
          <p:nvPr/>
        </p:nvSpPr>
        <p:spPr>
          <a:xfrm>
            <a:off x="539552" y="260648"/>
            <a:ext cx="806489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61216"/>
            <a:ext cx="8183880" cy="619512"/>
          </a:xfrm>
        </p:spPr>
        <p:txBody>
          <a:bodyPr/>
          <a:lstStyle>
            <a:lvl1pPr>
              <a:defRPr>
                <a:solidFill>
                  <a:schemeClr val="tx1"/>
                </a:solidFill>
              </a:defRPr>
            </a:lvl1pPr>
            <a:extLst/>
          </a:lstStyle>
          <a:p>
            <a:r>
              <a:rPr kumimoji="0" lang="en-US" smtClean="0"/>
              <a:t>Click to edit Master title style</a:t>
            </a:r>
            <a:endParaRPr kumimoji="0" lang="en-US" dirty="0"/>
          </a:p>
        </p:txBody>
      </p:sp>
      <p:grpSp>
        <p:nvGrpSpPr>
          <p:cNvPr id="5" name="Group 16"/>
          <p:cNvGrpSpPr/>
          <p:nvPr/>
        </p:nvGrpSpPr>
        <p:grpSpPr>
          <a:xfrm>
            <a:off x="251520" y="6207695"/>
            <a:ext cx="1357290" cy="461665"/>
            <a:chOff x="-1321794" y="5517232"/>
            <a:chExt cx="1357290" cy="461665"/>
          </a:xfrm>
        </p:grpSpPr>
        <p:sp>
          <p:nvSpPr>
            <p:cNvPr id="10" name="Left Arrow 9">
              <a:hlinkClick r:id="rId2" action="ppaction://hlinksldjump"/>
            </p:cNvPr>
            <p:cNvSpPr/>
            <p:nvPr/>
          </p:nvSpPr>
          <p:spPr>
            <a:xfrm>
              <a:off x="-1321794" y="5517232"/>
              <a:ext cx="1357290" cy="457200"/>
            </a:xfrm>
            <a:prstGeom prst="leftArrow">
              <a:avLst>
                <a:gd name="adj1" fmla="val 92424"/>
                <a:gd name="adj2" fmla="val 5909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2" action="ppaction://hlinksldjump"/>
            </p:cNvPr>
            <p:cNvSpPr txBox="1"/>
            <p:nvPr userDrawn="1"/>
          </p:nvSpPr>
          <p:spPr>
            <a:xfrm>
              <a:off x="-1044624" y="5517232"/>
              <a:ext cx="1044624"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Back</a:t>
              </a:r>
              <a:endParaRPr lang="en-US" sz="2400" b="1" dirty="0">
                <a:effectLst>
                  <a:outerShdw blurRad="38100" dist="38100" dir="2700000" algn="tl">
                    <a:srgbClr val="000000">
                      <a:alpha val="43137"/>
                    </a:srgbClr>
                  </a:outerShdw>
                </a:effectLst>
              </a:endParaRPr>
            </a:p>
          </p:txBody>
        </p:sp>
      </p:grpSp>
      <p:sp>
        <p:nvSpPr>
          <p:cNvPr id="12" name="Content Placeholder 2"/>
          <p:cNvSpPr>
            <a:spLocks noGrp="1"/>
          </p:cNvSpPr>
          <p:nvPr>
            <p:ph idx="1"/>
          </p:nvPr>
        </p:nvSpPr>
        <p:spPr>
          <a:xfrm>
            <a:off x="1619672" y="2331720"/>
            <a:ext cx="8229600" cy="4526280"/>
          </a:xfrm>
        </p:spPr>
        <p:txBody>
          <a:bodyPr/>
          <a:lstStyle/>
          <a:p>
            <a:endParaRPr lang="en-US" dirty="0" smtClean="0"/>
          </a:p>
        </p:txBody>
      </p:sp>
      <p:grpSp>
        <p:nvGrpSpPr>
          <p:cNvPr id="15" name="Group 14"/>
          <p:cNvGrpSpPr/>
          <p:nvPr userDrawn="1"/>
        </p:nvGrpSpPr>
        <p:grpSpPr>
          <a:xfrm>
            <a:off x="251520" y="5733256"/>
            <a:ext cx="1357290" cy="461665"/>
            <a:chOff x="971600" y="3861048"/>
            <a:chExt cx="1357290" cy="461665"/>
          </a:xfrm>
        </p:grpSpPr>
        <p:sp>
          <p:nvSpPr>
            <p:cNvPr id="16" name="Rectangle 15">
              <a:hlinkClick r:id="rId3" action="ppaction://hlinksldjump"/>
            </p:cNvPr>
            <p:cNvSpPr/>
            <p:nvPr/>
          </p:nvSpPr>
          <p:spPr>
            <a:xfrm>
              <a:off x="1187624" y="3861048"/>
              <a:ext cx="1133452"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outerShdw blurRad="25400" algn="tl" rotWithShape="0">
                      <a:srgbClr val="000000">
                        <a:alpha val="43000"/>
                      </a:srgbClr>
                    </a:outerShdw>
                  </a:effectLst>
                </a:rPr>
                <a:t>Back</a:t>
              </a:r>
              <a:endParaRPr lang="en-US" sz="2400" b="1" spc="150" dirty="0">
                <a:ln w="11430"/>
                <a:solidFill>
                  <a:srgbClr val="F8F8F8"/>
                </a:solidFill>
                <a:effectLst>
                  <a:outerShdw blurRad="25400" algn="tl" rotWithShape="0">
                    <a:srgbClr val="000000">
                      <a:alpha val="43000"/>
                    </a:srgbClr>
                  </a:outerShdw>
                </a:effectLst>
              </a:endParaRPr>
            </a:p>
          </p:txBody>
        </p:sp>
        <p:sp>
          <p:nvSpPr>
            <p:cNvPr id="17" name="Left Arrow 16">
              <a:hlinkClick r:id="" action="ppaction://noaction"/>
            </p:cNvPr>
            <p:cNvSpPr/>
            <p:nvPr/>
          </p:nvSpPr>
          <p:spPr>
            <a:xfrm>
              <a:off x="971600" y="3861048"/>
              <a:ext cx="1357290" cy="457200"/>
            </a:xfrm>
            <a:prstGeom prst="leftArrow">
              <a:avLst>
                <a:gd name="adj1" fmla="val 92424"/>
                <a:gd name="adj2" fmla="val 59091"/>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4" fill="hold" nodeType="clickEffect" nodePh="1">
                  <p:stCondLst>
                    <p:cond delay="0"/>
                  </p:stCondLst>
                  <p:endCondLst>
                    <p:cond evt="begin"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51C2C5-5902-4252-9347-2585D64F2008}" type="slidenum">
              <a:rPr lang="en-CA" smtClean="0"/>
              <a:pPr/>
              <a:t>‹#›</a:t>
            </a:fld>
            <a:endParaRPr lang="en-CA"/>
          </a:p>
        </p:txBody>
      </p:sp>
      <p:sp>
        <p:nvSpPr>
          <p:cNvPr id="12" name="Title 1"/>
          <p:cNvSpPr>
            <a:spLocks noGrp="1"/>
          </p:cNvSpPr>
          <p:nvPr userDrawn="1">
            <p:ph type="title"/>
          </p:nvPr>
        </p:nvSpPr>
        <p:spPr>
          <a:xfrm>
            <a:off x="467544" y="764704"/>
            <a:ext cx="8424936" cy="720080"/>
          </a:xfrm>
        </p:spPr>
        <p:txBody>
          <a:bodyPr>
            <a:normAutofit/>
          </a:bodyPr>
          <a:lstStyle/>
          <a:p>
            <a:pPr algn="l"/>
            <a:r>
              <a:rPr lang="en-US" sz="4000" dirty="0" smtClean="0">
                <a:solidFill>
                  <a:srgbClr val="FFFF00"/>
                </a:solidFill>
              </a:rPr>
              <a:t>Shortcuts: 200</a:t>
            </a:r>
            <a:endParaRPr lang="en-US" sz="4000" dirty="0">
              <a:solidFill>
                <a:srgbClr val="FFFF00"/>
              </a:solidFill>
            </a:endParaRPr>
          </a:p>
        </p:txBody>
      </p:sp>
      <p:sp>
        <p:nvSpPr>
          <p:cNvPr id="15" name="Content Placeholder 2"/>
          <p:cNvSpPr>
            <a:spLocks noGrp="1"/>
          </p:cNvSpPr>
          <p:nvPr userDrawn="1">
            <p:ph idx="1" hasCustomPrompt="1"/>
          </p:nvPr>
        </p:nvSpPr>
        <p:spPr>
          <a:xfrm>
            <a:off x="467544" y="1700808"/>
            <a:ext cx="8229600" cy="4526280"/>
          </a:xfrm>
        </p:spPr>
        <p:txBody>
          <a:bodyPr/>
          <a:lstStyle/>
          <a:p>
            <a:r>
              <a:rPr lang="en-US" dirty="0" smtClean="0">
                <a:solidFill>
                  <a:srgbClr val="FFFF00"/>
                </a:solidFill>
              </a:rPr>
              <a:t>Question:</a:t>
            </a:r>
          </a:p>
          <a:p>
            <a:endParaRPr lang="en-US" dirty="0" smtClean="0"/>
          </a:p>
          <a:p>
            <a:r>
              <a:rPr lang="en-US" dirty="0" smtClean="0">
                <a:solidFill>
                  <a:srgbClr val="FFFF00"/>
                </a:solidFill>
              </a:rPr>
              <a:t>Answer</a:t>
            </a:r>
          </a:p>
          <a:p>
            <a:endParaRPr lang="en-US" dirty="0" smtClean="0"/>
          </a:p>
        </p:txBody>
      </p:sp>
      <p:sp>
        <p:nvSpPr>
          <p:cNvPr id="16" name="Round Diagonal Corner Rectangle 15"/>
          <p:cNvSpPr/>
          <p:nvPr userDrawn="1"/>
        </p:nvSpPr>
        <p:spPr>
          <a:xfrm>
            <a:off x="467544" y="790600"/>
            <a:ext cx="8424936" cy="838200"/>
          </a:xfrm>
          <a:prstGeom prst="round2Diag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251520" y="5733256"/>
            <a:ext cx="1357290" cy="461665"/>
            <a:chOff x="971600" y="3861048"/>
            <a:chExt cx="1357290" cy="461665"/>
          </a:xfrm>
        </p:grpSpPr>
        <p:sp>
          <p:nvSpPr>
            <p:cNvPr id="18" name="Rectangle 17">
              <a:hlinkClick r:id="rId2" action="ppaction://hlinksldjump"/>
            </p:cNvPr>
            <p:cNvSpPr/>
            <p:nvPr/>
          </p:nvSpPr>
          <p:spPr>
            <a:xfrm>
              <a:off x="1187624" y="3861048"/>
              <a:ext cx="1133452"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outerShdw blurRad="25400" algn="tl" rotWithShape="0">
                      <a:srgbClr val="000000">
                        <a:alpha val="43000"/>
                      </a:srgbClr>
                    </a:outerShdw>
                  </a:effectLst>
                </a:rPr>
                <a:t>Back</a:t>
              </a:r>
              <a:endParaRPr lang="en-US" sz="2400" b="1" spc="150" dirty="0">
                <a:ln w="11430"/>
                <a:solidFill>
                  <a:srgbClr val="F8F8F8"/>
                </a:solidFill>
                <a:effectLst>
                  <a:outerShdw blurRad="25400" algn="tl" rotWithShape="0">
                    <a:srgbClr val="000000">
                      <a:alpha val="43000"/>
                    </a:srgbClr>
                  </a:outerShdw>
                </a:effectLst>
              </a:endParaRPr>
            </a:p>
          </p:txBody>
        </p:sp>
        <p:sp>
          <p:nvSpPr>
            <p:cNvPr id="19" name="Left Arrow 18">
              <a:hlinkClick r:id="" action="ppaction://noaction"/>
            </p:cNvPr>
            <p:cNvSpPr/>
            <p:nvPr/>
          </p:nvSpPr>
          <p:spPr>
            <a:xfrm>
              <a:off x="971600" y="3861048"/>
              <a:ext cx="1357290" cy="457200"/>
            </a:xfrm>
            <a:prstGeom prst="leftArrow">
              <a:avLst>
                <a:gd name="adj1" fmla="val 92424"/>
                <a:gd name="adj2" fmla="val 59091"/>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5" name="Footer Placeholder 4"/>
          <p:cNvSpPr>
            <a:spLocks noGrp="1"/>
          </p:cNvSpPr>
          <p:nvPr>
            <p:ph type="ftr" sz="quarter" idx="11"/>
          </p:nvPr>
        </p:nvSpPr>
        <p:spPr/>
        <p:txBody>
          <a:bodyPr/>
          <a:lstStyle/>
          <a:p>
            <a:endParaRPr lang="en-CA"/>
          </a:p>
        </p:txBody>
      </p:sp>
      <p:sp>
        <p:nvSpPr>
          <p:cNvPr id="8" name="Slide Number Placeholder 4"/>
          <p:cNvSpPr>
            <a:spLocks noGrp="1"/>
          </p:cNvSpPr>
          <p:nvPr>
            <p:ph type="sldNum" sz="quarter" idx="12"/>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397468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4"/>
          <p:cNvSpPr>
            <a:spLocks noGrp="1"/>
          </p:cNvSpPr>
          <p:nvPr>
            <p:ph type="sldNum" sz="quarter" idx="12"/>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154364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4"/>
          <p:cNvSpPr>
            <a:spLocks noGrp="1"/>
          </p:cNvSpPr>
          <p:nvPr>
            <p:ph type="sldNum" sz="quarter" idx="12"/>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27877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8" name="Footer Placeholder 7"/>
          <p:cNvSpPr>
            <a:spLocks noGrp="1"/>
          </p:cNvSpPr>
          <p:nvPr>
            <p:ph type="ftr" sz="quarter" idx="11"/>
          </p:nvPr>
        </p:nvSpPr>
        <p:spPr/>
        <p:txBody>
          <a:bodyPr/>
          <a:lstStyle/>
          <a:p>
            <a:endParaRPr lang="en-CA"/>
          </a:p>
        </p:txBody>
      </p:sp>
      <p:sp>
        <p:nvSpPr>
          <p:cNvPr id="10" name="Slide Number Placeholder 4"/>
          <p:cNvSpPr>
            <a:spLocks noGrp="1"/>
          </p:cNvSpPr>
          <p:nvPr>
            <p:ph type="sldNum" sz="quarter" idx="12"/>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153714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23638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3962400" y="6356350"/>
            <a:ext cx="4572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147841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01458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38200"/>
            <a:ext cx="5111750" cy="5257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00251"/>
            <a:ext cx="3008313" cy="4095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3962400" y="6356350"/>
            <a:ext cx="4572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206910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69179-38D6-443E-8605-11674520FF18}" type="datetimeFigureOut">
              <a:rPr lang="en-CA" smtClean="0"/>
              <a:pPr/>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3962400" y="6356350"/>
            <a:ext cx="4572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358480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35163"/>
            <a:ext cx="82296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69179-38D6-443E-8605-11674520FF18}" type="datetimeFigureOut">
              <a:rPr lang="en-CA" smtClean="0"/>
              <a:pPr/>
              <a:t>2020-05-26</a:t>
            </a:fld>
            <a:endParaRPr lang="en-CA"/>
          </a:p>
        </p:txBody>
      </p:sp>
      <p:sp>
        <p:nvSpPr>
          <p:cNvPr id="5" name="Footer Placeholder 4"/>
          <p:cNvSpPr>
            <a:spLocks noGrp="1"/>
          </p:cNvSpPr>
          <p:nvPr>
            <p:ph type="ftr" sz="quarter" idx="3"/>
          </p:nvPr>
        </p:nvSpPr>
        <p:spPr>
          <a:xfrm>
            <a:off x="1600200" y="6356350"/>
            <a:ext cx="228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
        <p:nvSpPr>
          <p:cNvPr id="7" name="Slide Number Placeholder 4"/>
          <p:cNvSpPr>
            <a:spLocks noGrp="1"/>
          </p:cNvSpPr>
          <p:nvPr>
            <p:ph type="sldNum" sz="quarter" idx="4"/>
          </p:nvPr>
        </p:nvSpPr>
        <p:spPr>
          <a:xfrm>
            <a:off x="3962400" y="6356350"/>
            <a:ext cx="533400" cy="365125"/>
          </a:xfrm>
          <a:prstGeom prst="rect">
            <a:avLst/>
          </a:prstGeom>
        </p:spPr>
        <p:txBody>
          <a:bodyPr/>
          <a:lstStyle/>
          <a:p>
            <a:fld id="{8A51C2C5-5902-4252-9347-2585D64F2008}" type="slidenum">
              <a:rPr lang="en-CA" smtClean="0"/>
              <a:pPr/>
              <a:t>‹#›</a:t>
            </a:fld>
            <a:endParaRPr lang="en-CA"/>
          </a:p>
        </p:txBody>
      </p:sp>
    </p:spTree>
    <p:extLst>
      <p:ext uri="{BB962C8B-B14F-4D97-AF65-F5344CB8AC3E}">
        <p14:creationId xmlns:p14="http://schemas.microsoft.com/office/powerpoint/2010/main" val="23603220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22" r:id="rId12"/>
    <p:sldLayoutId id="2147483708" r:id="rId1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r59_rzKuAMA"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1.xml"/><Relationship Id="rId18" Type="http://schemas.openxmlformats.org/officeDocument/2006/relationships/slide" Target="slide19.xml"/><Relationship Id="rId3" Type="http://schemas.openxmlformats.org/officeDocument/2006/relationships/slide" Target="slide6.xml"/><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notesSlide" Target="../notesSlides/notesSlide4.xml"/><Relationship Id="rId16" Type="http://schemas.openxmlformats.org/officeDocument/2006/relationships/slide" Target="slide22.xml"/><Relationship Id="rId20"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slide" Target="slide21.xml"/><Relationship Id="rId11" Type="http://schemas.openxmlformats.org/officeDocument/2006/relationships/slide" Target="slide13.xml"/><Relationship Id="rId5" Type="http://schemas.openxmlformats.org/officeDocument/2006/relationships/slide" Target="slide16.xml"/><Relationship Id="rId15" Type="http://schemas.openxmlformats.org/officeDocument/2006/relationships/slide" Target="slide17.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12.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28" y="2132856"/>
            <a:ext cx="8229600" cy="1143000"/>
          </a:xfrm>
        </p:spPr>
        <p:txBody>
          <a:bodyPr>
            <a:noAutofit/>
          </a:bodyPr>
          <a:lstStyle/>
          <a:p>
            <a:pPr algn="ctr"/>
            <a:r>
              <a:rPr lang="en-US" sz="7200" dirty="0" smtClean="0">
                <a:ln w="17780" cmpd="sng">
                  <a:noFill/>
                  <a:prstDash val="solid"/>
                  <a:miter lim="800000"/>
                </a:ln>
                <a:solidFill>
                  <a:srgbClr val="00496C"/>
                </a:solidFill>
                <a:effectLst>
                  <a:outerShdw blurRad="55000" dist="50800" dir="5400000" algn="tl">
                    <a:srgbClr val="000000">
                      <a:alpha val="33000"/>
                    </a:srgbClr>
                  </a:outerShdw>
                </a:effectLst>
                <a:latin typeface="Rockwell Extra Bold" pitchFamily="18" charset="0"/>
              </a:rPr>
              <a:t>Active School Travel </a:t>
            </a:r>
            <a:br>
              <a:rPr lang="en-US" sz="7200" dirty="0" smtClean="0">
                <a:ln w="17780" cmpd="sng">
                  <a:noFill/>
                  <a:prstDash val="solid"/>
                  <a:miter lim="800000"/>
                </a:ln>
                <a:solidFill>
                  <a:srgbClr val="00496C"/>
                </a:solidFill>
                <a:effectLst>
                  <a:outerShdw blurRad="55000" dist="50800" dir="5400000" algn="tl">
                    <a:srgbClr val="000000">
                      <a:alpha val="33000"/>
                    </a:srgbClr>
                  </a:outerShdw>
                </a:effectLst>
                <a:latin typeface="Rockwell Extra Bold" pitchFamily="18" charset="0"/>
              </a:rPr>
            </a:br>
            <a:r>
              <a:rPr lang="en-US" sz="3200" dirty="0" smtClean="0">
                <a:ln w="17780" cmpd="sng">
                  <a:noFill/>
                  <a:prstDash val="solid"/>
                  <a:miter lim="800000"/>
                </a:ln>
                <a:solidFill>
                  <a:srgbClr val="00496C"/>
                </a:solidFill>
                <a:effectLst>
                  <a:outerShdw blurRad="55000" dist="50800" dir="5400000" algn="tl">
                    <a:srgbClr val="000000">
                      <a:alpha val="33000"/>
                    </a:srgbClr>
                  </a:outerShdw>
                </a:effectLst>
                <a:latin typeface="Rockwell Extra Bold" pitchFamily="18" charset="0"/>
              </a:rPr>
              <a:t>Grades 4 to 6</a:t>
            </a:r>
            <a:endParaRPr lang="en-US" sz="3200" dirty="0">
              <a:ln w="17780" cmpd="sng">
                <a:noFill/>
                <a:prstDash val="solid"/>
                <a:miter lim="800000"/>
              </a:ln>
              <a:solidFill>
                <a:srgbClr val="00496C"/>
              </a:solidFill>
              <a:effectLst>
                <a:outerShdw blurRad="55000" dist="50800" dir="5400000" algn="tl">
                  <a:srgbClr val="000000">
                    <a:alpha val="33000"/>
                  </a:srgbClr>
                </a:outerShdw>
              </a:effectLst>
              <a:latin typeface="Rockwell Extra Bold" pitchFamily="18" charset="0"/>
            </a:endParaRPr>
          </a:p>
        </p:txBody>
      </p:sp>
      <p:pic>
        <p:nvPicPr>
          <p:cNvPr id="3" name="Picture 2" descr="Cartoon children walking " title="Children walk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7072"/>
            <a:ext cx="9144000" cy="2641600"/>
          </a:xfrm>
          <a:prstGeom prst="rect">
            <a:avLst/>
          </a:prstGeom>
        </p:spPr>
      </p:pic>
    </p:spTree>
    <p:extLst>
      <p:ext uri="{BB962C8B-B14F-4D97-AF65-F5344CB8AC3E}">
        <p14:creationId xmlns:p14="http://schemas.microsoft.com/office/powerpoint/2010/main" val="1552032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Physical </a:t>
            </a:r>
            <a:r>
              <a:rPr lang="en-US" b="1" dirty="0" smtClean="0">
                <a:solidFill>
                  <a:srgbClr val="FFC000"/>
                </a:solidFill>
              </a:rPr>
              <a:t>Activity: 50</a:t>
            </a:r>
            <a:endParaRPr lang="en-US" b="1" dirty="0">
              <a:solidFill>
                <a:srgbClr val="FFC000"/>
              </a:solidFill>
            </a:endParaRPr>
          </a:p>
        </p:txBody>
      </p:sp>
      <p:sp>
        <p:nvSpPr>
          <p:cNvPr id="3" name="Content Placeholder 2"/>
          <p:cNvSpPr>
            <a:spLocks noGrp="1"/>
          </p:cNvSpPr>
          <p:nvPr>
            <p:ph idx="1"/>
          </p:nvPr>
        </p:nvSpPr>
        <p:spPr>
          <a:xfrm>
            <a:off x="507452" y="1611477"/>
            <a:ext cx="8229600" cy="2753627"/>
          </a:xfrm>
        </p:spPr>
        <p:txBody>
          <a:bodyPr>
            <a:normAutofit fontScale="85000" lnSpcReduction="20000"/>
          </a:bodyPr>
          <a:lstStyle/>
          <a:p>
            <a:pPr marL="0" indent="0">
              <a:buNone/>
            </a:pPr>
            <a:r>
              <a:rPr lang="en-US" sz="3000" b="1" dirty="0" smtClean="0">
                <a:solidFill>
                  <a:schemeClr val="accent1"/>
                </a:solidFill>
              </a:rPr>
              <a:t>What percentage of Canadian young people ages 5-17 are getting the recommended amount of physical activity?</a:t>
            </a:r>
          </a:p>
          <a:p>
            <a:pPr marL="0" indent="0">
              <a:buNone/>
            </a:pPr>
            <a:endParaRPr lang="en-US" sz="3000" b="1" dirty="0">
              <a:solidFill>
                <a:schemeClr val="accent1"/>
              </a:solidFill>
            </a:endParaRPr>
          </a:p>
          <a:p>
            <a:pPr marL="0" indent="0">
              <a:buNone/>
            </a:pPr>
            <a:r>
              <a:rPr lang="en-US" sz="3000" b="1" dirty="0" smtClean="0">
                <a:solidFill>
                  <a:schemeClr val="accent1"/>
                </a:solidFill>
              </a:rPr>
              <a:t>a.) 10%</a:t>
            </a:r>
          </a:p>
          <a:p>
            <a:pPr marL="0" indent="0">
              <a:buNone/>
            </a:pPr>
            <a:r>
              <a:rPr lang="en-US" sz="3000" b="1" dirty="0" smtClean="0">
                <a:solidFill>
                  <a:schemeClr val="accent1"/>
                </a:solidFill>
              </a:rPr>
              <a:t>b.) 35%</a:t>
            </a:r>
          </a:p>
          <a:p>
            <a:pPr marL="0" indent="0">
              <a:buNone/>
            </a:pPr>
            <a:r>
              <a:rPr lang="en-US" sz="3000" b="1" dirty="0" smtClean="0">
                <a:solidFill>
                  <a:schemeClr val="accent1"/>
                </a:solidFill>
              </a:rPr>
              <a:t>c.) 70%</a:t>
            </a:r>
          </a:p>
          <a:p>
            <a:pPr marL="0" indent="0">
              <a:buNone/>
            </a:pPr>
            <a:r>
              <a:rPr lang="en-US" sz="3000" b="1" dirty="0" smtClean="0">
                <a:solidFill>
                  <a:schemeClr val="accent1"/>
                </a:solidFill>
              </a:rPr>
              <a:t>d.) 95%</a:t>
            </a:r>
          </a:p>
          <a:p>
            <a:pPr marL="0" indent="0">
              <a:buNone/>
            </a:pPr>
            <a:endParaRPr lang="en-US" sz="1500" dirty="0" smtClean="0"/>
          </a:p>
          <a:p>
            <a:pPr marL="0" indent="0">
              <a:buNone/>
            </a:pPr>
            <a:endParaRPr lang="en-US" dirty="0" smtClean="0"/>
          </a:p>
          <a:p>
            <a:endParaRPr lang="en-US" dirty="0"/>
          </a:p>
        </p:txBody>
      </p:sp>
      <p:sp>
        <p:nvSpPr>
          <p:cNvPr id="6" name="Left Arrow 5"/>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507452" y="4399040"/>
            <a:ext cx="7952980" cy="1723549"/>
          </a:xfrm>
          <a:prstGeom prst="rect">
            <a:avLst/>
          </a:prstGeom>
          <a:noFill/>
        </p:spPr>
        <p:txBody>
          <a:bodyPr wrap="square" rtlCol="0">
            <a:spAutoFit/>
          </a:bodyPr>
          <a:lstStyle/>
          <a:p>
            <a:r>
              <a:rPr lang="en-US" sz="2400" b="1" dirty="0"/>
              <a:t>Answer: b.) 35%</a:t>
            </a:r>
          </a:p>
          <a:p>
            <a:endParaRPr lang="en-US" sz="2400" b="1" dirty="0"/>
          </a:p>
          <a:p>
            <a:r>
              <a:rPr lang="en-US" sz="2000" dirty="0"/>
              <a:t>Physical activity means moderate-to-vigorous-physical-activity. These are activities that cause you to sweat and breathe harder or be out of breath.</a:t>
            </a:r>
          </a:p>
          <a:p>
            <a:endParaRPr lang="en-CA" dirty="0"/>
          </a:p>
        </p:txBody>
      </p:sp>
      <p:pic>
        <p:nvPicPr>
          <p:cNvPr id="5" name="Picture 4" descr="kids in swimming pool picture " title="kids in swimming pool pictur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492896"/>
            <a:ext cx="3672408" cy="24531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Mental Wellness: </a:t>
            </a:r>
            <a:r>
              <a:rPr lang="en-US" b="1" dirty="0">
                <a:solidFill>
                  <a:srgbClr val="00B0F0"/>
                </a:solidFill>
              </a:rPr>
              <a:t>1</a:t>
            </a:r>
            <a:r>
              <a:rPr lang="en-US" b="1" dirty="0" smtClean="0">
                <a:solidFill>
                  <a:srgbClr val="00B0F0"/>
                </a:solidFill>
              </a:rPr>
              <a:t>0</a:t>
            </a:r>
            <a:endParaRPr lang="en-US" b="1" dirty="0">
              <a:solidFill>
                <a:srgbClr val="00B0F0"/>
              </a:solidFill>
            </a:endParaRPr>
          </a:p>
        </p:txBody>
      </p:sp>
      <p:sp>
        <p:nvSpPr>
          <p:cNvPr id="3" name="Content Placeholder 2"/>
          <p:cNvSpPr>
            <a:spLocks noGrp="1"/>
          </p:cNvSpPr>
          <p:nvPr>
            <p:ph idx="1"/>
          </p:nvPr>
        </p:nvSpPr>
        <p:spPr>
          <a:xfrm>
            <a:off x="457200" y="1625886"/>
            <a:ext cx="8686800" cy="4191000"/>
          </a:xfrm>
        </p:spPr>
        <p:txBody>
          <a:bodyPr>
            <a:normAutofit/>
          </a:bodyPr>
          <a:lstStyle/>
          <a:p>
            <a:pPr marL="0" lvl="0" indent="0">
              <a:buNone/>
            </a:pPr>
            <a:r>
              <a:rPr lang="en-US" sz="3000" b="1" dirty="0" smtClean="0">
                <a:solidFill>
                  <a:schemeClr val="accent1"/>
                </a:solidFill>
              </a:rPr>
              <a:t>True or False: Being physically active can help you sleep better at night</a:t>
            </a:r>
            <a:endParaRPr lang="en-US" sz="1500" dirty="0" smtClean="0"/>
          </a:p>
          <a:p>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3995936" y="2636912"/>
            <a:ext cx="4824536" cy="3323987"/>
          </a:xfrm>
          <a:prstGeom prst="rect">
            <a:avLst/>
          </a:prstGeom>
        </p:spPr>
        <p:txBody>
          <a:bodyPr wrap="square">
            <a:spAutoFit/>
          </a:bodyPr>
          <a:lstStyle/>
          <a:p>
            <a:r>
              <a:rPr lang="en-US" sz="3000" b="1" dirty="0"/>
              <a:t>Answer</a:t>
            </a:r>
            <a:r>
              <a:rPr lang="en-US" sz="3000" b="1" dirty="0" smtClean="0"/>
              <a:t>: True</a:t>
            </a:r>
          </a:p>
          <a:p>
            <a:endParaRPr lang="en-US" sz="3000" dirty="0" smtClean="0"/>
          </a:p>
          <a:p>
            <a:r>
              <a:rPr lang="en-US" sz="3000" dirty="0" smtClean="0"/>
              <a:t>Physical activity increases your body temperature, this can keep your mind calm and lead to a more restful sleep</a:t>
            </a:r>
            <a:endParaRPr lang="en-US" sz="3000" dirty="0"/>
          </a:p>
          <a:p>
            <a:r>
              <a:rPr lang="en-US" sz="3000" dirty="0" smtClean="0"/>
              <a:t> </a:t>
            </a:r>
            <a:endParaRPr lang="en-US" sz="3000" dirty="0"/>
          </a:p>
        </p:txBody>
      </p:sp>
      <p:pic>
        <p:nvPicPr>
          <p:cNvPr id="6" name="Picture 5" descr="girl sleeping picture " title="girl sleeping pictur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51" y="2996952"/>
            <a:ext cx="3293368" cy="2196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Mental Wellness: </a:t>
            </a:r>
            <a:r>
              <a:rPr lang="en-US" b="1" dirty="0">
                <a:solidFill>
                  <a:srgbClr val="00B0F0"/>
                </a:solidFill>
              </a:rPr>
              <a:t>2</a:t>
            </a:r>
            <a:r>
              <a:rPr lang="en-US" b="1" dirty="0" smtClean="0">
                <a:solidFill>
                  <a:srgbClr val="00B0F0"/>
                </a:solidFill>
              </a:rPr>
              <a:t>0</a:t>
            </a:r>
            <a:endParaRPr lang="en-US" b="1" dirty="0">
              <a:solidFill>
                <a:srgbClr val="00B0F0"/>
              </a:solidFill>
            </a:endParaRPr>
          </a:p>
        </p:txBody>
      </p:sp>
      <p:sp>
        <p:nvSpPr>
          <p:cNvPr id="3" name="Content Placeholder 2"/>
          <p:cNvSpPr>
            <a:spLocks noGrp="1"/>
          </p:cNvSpPr>
          <p:nvPr>
            <p:ph idx="1"/>
          </p:nvPr>
        </p:nvSpPr>
        <p:spPr>
          <a:xfrm>
            <a:off x="496144" y="1685552"/>
            <a:ext cx="8229600" cy="4191000"/>
          </a:xfrm>
        </p:spPr>
        <p:txBody>
          <a:bodyPr>
            <a:normAutofit fontScale="85000" lnSpcReduction="20000"/>
          </a:bodyPr>
          <a:lstStyle/>
          <a:p>
            <a:pPr marL="0" lvl="0" indent="0">
              <a:buNone/>
            </a:pPr>
            <a:r>
              <a:rPr lang="en-US" sz="3000" b="1" dirty="0" smtClean="0">
                <a:solidFill>
                  <a:schemeClr val="accent1"/>
                </a:solidFill>
              </a:rPr>
              <a:t>Fresh air and physical activity makes people… </a:t>
            </a:r>
          </a:p>
          <a:p>
            <a:pPr marL="0" lvl="0" indent="0">
              <a:buNone/>
            </a:pPr>
            <a:endParaRPr lang="en-US" sz="3000" b="1" dirty="0">
              <a:solidFill>
                <a:schemeClr val="accent1"/>
              </a:solidFill>
            </a:endParaRPr>
          </a:p>
          <a:p>
            <a:pPr marL="0" lvl="0" indent="0">
              <a:buNone/>
            </a:pPr>
            <a:r>
              <a:rPr lang="en-US" sz="3000" b="1" dirty="0" smtClean="0">
                <a:solidFill>
                  <a:schemeClr val="accent1"/>
                </a:solidFill>
              </a:rPr>
              <a:t>a.) Sad</a:t>
            </a:r>
          </a:p>
          <a:p>
            <a:pPr marL="0" lvl="0" indent="0">
              <a:buNone/>
            </a:pPr>
            <a:r>
              <a:rPr lang="en-US" sz="3000" b="1" dirty="0" smtClean="0">
                <a:solidFill>
                  <a:schemeClr val="accent1"/>
                </a:solidFill>
              </a:rPr>
              <a:t>b.) Tired</a:t>
            </a:r>
          </a:p>
          <a:p>
            <a:pPr marL="0" lvl="0" indent="0">
              <a:buNone/>
            </a:pPr>
            <a:r>
              <a:rPr lang="en-US" sz="3000" b="1" dirty="0" smtClean="0">
                <a:solidFill>
                  <a:schemeClr val="accent1"/>
                </a:solidFill>
              </a:rPr>
              <a:t>c.) Happy or energized </a:t>
            </a:r>
          </a:p>
          <a:p>
            <a:pPr marL="0" lvl="0" indent="0">
              <a:buNone/>
            </a:pPr>
            <a:r>
              <a:rPr lang="en-US" sz="3000" b="1" dirty="0" smtClean="0">
                <a:solidFill>
                  <a:schemeClr val="accent1"/>
                </a:solidFill>
              </a:rPr>
              <a:t>d.) Grumpy</a:t>
            </a:r>
          </a:p>
          <a:p>
            <a:pPr marL="0" indent="0">
              <a:buNone/>
            </a:pPr>
            <a:endParaRPr lang="en-US" sz="1500" dirty="0" smtClean="0"/>
          </a:p>
          <a:p>
            <a:pPr marL="0" indent="0">
              <a:buNone/>
            </a:pPr>
            <a:r>
              <a:rPr lang="en-US" sz="3000" b="1" dirty="0" smtClean="0"/>
              <a:t>Answer: c.) Happy or energized </a:t>
            </a:r>
          </a:p>
          <a:p>
            <a:pPr marL="0" indent="0">
              <a:buNone/>
            </a:pPr>
            <a:endParaRPr lang="en-US" sz="3000" b="1" dirty="0" smtClean="0"/>
          </a:p>
          <a:p>
            <a:pPr marL="0" indent="0">
              <a:buNone/>
            </a:pPr>
            <a:r>
              <a:rPr lang="en-US" sz="3000" dirty="0" smtClean="0"/>
              <a:t>Physical activity helps our brain and spinal cord release more “feel good” chemicals </a:t>
            </a:r>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pic>
        <p:nvPicPr>
          <p:cNvPr id="4" name="Picture 3" descr="kids walking to school picture " title="kids walking to school pictur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2204864"/>
            <a:ext cx="3024336" cy="201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Mental Wellness: </a:t>
            </a:r>
            <a:r>
              <a:rPr lang="en-US" b="1" dirty="0">
                <a:solidFill>
                  <a:srgbClr val="00B0F0"/>
                </a:solidFill>
              </a:rPr>
              <a:t>3</a:t>
            </a:r>
            <a:r>
              <a:rPr lang="en-US" b="1" dirty="0" smtClean="0">
                <a:solidFill>
                  <a:srgbClr val="00B0F0"/>
                </a:solidFill>
              </a:rPr>
              <a:t>0</a:t>
            </a:r>
            <a:endParaRPr lang="en-US" b="1" dirty="0">
              <a:solidFill>
                <a:srgbClr val="00B0F0"/>
              </a:solidFill>
            </a:endParaRPr>
          </a:p>
        </p:txBody>
      </p:sp>
      <p:sp>
        <p:nvSpPr>
          <p:cNvPr id="3" name="Content Placeholder 2"/>
          <p:cNvSpPr>
            <a:spLocks noGrp="1"/>
          </p:cNvSpPr>
          <p:nvPr>
            <p:ph idx="1"/>
          </p:nvPr>
        </p:nvSpPr>
        <p:spPr>
          <a:xfrm>
            <a:off x="497173" y="1650541"/>
            <a:ext cx="8229600" cy="1490427"/>
          </a:xfrm>
        </p:spPr>
        <p:txBody>
          <a:bodyPr>
            <a:normAutofit/>
          </a:bodyPr>
          <a:lstStyle/>
          <a:p>
            <a:pPr marL="0" lvl="0" indent="0">
              <a:buNone/>
            </a:pPr>
            <a:r>
              <a:rPr lang="en-US" sz="3000" b="1" dirty="0" smtClean="0">
                <a:solidFill>
                  <a:schemeClr val="accent1"/>
                </a:solidFill>
              </a:rPr>
              <a:t>True or False: Physical activity such as skateboarding and rollerblading to school can lower stress</a:t>
            </a:r>
          </a:p>
          <a:p>
            <a:pPr marL="0" lvl="0" indent="0">
              <a:buNone/>
            </a:pPr>
            <a:endParaRPr lang="en-US" sz="3000" b="1" dirty="0">
              <a:solidFill>
                <a:schemeClr val="accent1"/>
              </a:solidFill>
            </a:endParaRPr>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396889" y="3158152"/>
            <a:ext cx="4463143" cy="2954655"/>
          </a:xfrm>
          <a:prstGeom prst="rect">
            <a:avLst/>
          </a:prstGeom>
          <a:noFill/>
        </p:spPr>
        <p:txBody>
          <a:bodyPr wrap="square" rtlCol="0">
            <a:spAutoFit/>
          </a:bodyPr>
          <a:lstStyle/>
          <a:p>
            <a:pPr lvl="0"/>
            <a:r>
              <a:rPr lang="en-US" sz="2400" b="1" dirty="0"/>
              <a:t>Answer: True </a:t>
            </a:r>
          </a:p>
          <a:p>
            <a:pPr lvl="0"/>
            <a:endParaRPr lang="en-US" sz="2400" dirty="0"/>
          </a:p>
          <a:p>
            <a:pPr lvl="0"/>
            <a:r>
              <a:rPr lang="en-US" sz="2400" dirty="0"/>
              <a:t>Increasing your heart rate can </a:t>
            </a:r>
            <a:r>
              <a:rPr lang="en-US" sz="2400" dirty="0" smtClean="0"/>
              <a:t>lower </a:t>
            </a:r>
            <a:r>
              <a:rPr lang="en-US" sz="2400" dirty="0"/>
              <a:t>stress by </a:t>
            </a:r>
            <a:r>
              <a:rPr lang="en-US" sz="2400" dirty="0" smtClean="0"/>
              <a:t>triggering </a:t>
            </a:r>
            <a:r>
              <a:rPr lang="en-US" sz="2400" dirty="0"/>
              <a:t>your body to make stress fighting </a:t>
            </a:r>
            <a:r>
              <a:rPr lang="en-US" sz="2400" dirty="0" smtClean="0"/>
              <a:t>chemicals. This </a:t>
            </a:r>
            <a:r>
              <a:rPr lang="en-US" sz="2400" dirty="0"/>
              <a:t>can help improve your </a:t>
            </a:r>
            <a:r>
              <a:rPr lang="en-US" sz="2400" dirty="0" smtClean="0"/>
              <a:t>mood.</a:t>
            </a:r>
            <a:endParaRPr lang="en-US" sz="2400" dirty="0"/>
          </a:p>
          <a:p>
            <a:endParaRPr lang="en-CA" dirty="0"/>
          </a:p>
        </p:txBody>
      </p:sp>
      <p:pic>
        <p:nvPicPr>
          <p:cNvPr id="6" name="Picture 5" descr="boy stressed out " title="boy stressed ou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140968"/>
            <a:ext cx="3453461" cy="2306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458650"/>
            <a:ext cx="8229600" cy="1143000"/>
          </a:xfrm>
        </p:spPr>
        <p:txBody>
          <a:bodyPr/>
          <a:lstStyle/>
          <a:p>
            <a:r>
              <a:rPr lang="en-US" b="1" dirty="0" smtClean="0">
                <a:solidFill>
                  <a:srgbClr val="00B0F0"/>
                </a:solidFill>
              </a:rPr>
              <a:t>Mental Wellness: 40</a:t>
            </a:r>
            <a:endParaRPr lang="en-US" b="1" dirty="0">
              <a:solidFill>
                <a:srgbClr val="00B0F0"/>
              </a:solidFill>
            </a:endParaRPr>
          </a:p>
        </p:txBody>
      </p:sp>
      <p:sp>
        <p:nvSpPr>
          <p:cNvPr id="3" name="Content Placeholder 2"/>
          <p:cNvSpPr>
            <a:spLocks noGrp="1"/>
          </p:cNvSpPr>
          <p:nvPr>
            <p:ph idx="1"/>
          </p:nvPr>
        </p:nvSpPr>
        <p:spPr>
          <a:xfrm>
            <a:off x="509857" y="1268760"/>
            <a:ext cx="8229600" cy="3543251"/>
          </a:xfrm>
        </p:spPr>
        <p:txBody>
          <a:bodyPr>
            <a:normAutofit/>
          </a:bodyPr>
          <a:lstStyle/>
          <a:p>
            <a:pPr marL="0" lvl="0" indent="0">
              <a:buNone/>
            </a:pPr>
            <a:r>
              <a:rPr lang="en-US" sz="2800" b="1" dirty="0" smtClean="0">
                <a:solidFill>
                  <a:schemeClr val="accent1"/>
                </a:solidFill>
              </a:rPr>
              <a:t>Students that are physically active often…</a:t>
            </a:r>
          </a:p>
          <a:p>
            <a:pPr marL="514350" lvl="0" indent="-514350">
              <a:buAutoNum type="alphaLcParenR"/>
            </a:pPr>
            <a:r>
              <a:rPr lang="en-US" sz="2800" b="1" dirty="0" smtClean="0">
                <a:solidFill>
                  <a:schemeClr val="accent1"/>
                </a:solidFill>
              </a:rPr>
              <a:t>Fail tests</a:t>
            </a:r>
          </a:p>
          <a:p>
            <a:pPr marL="514350" lvl="0" indent="-514350">
              <a:buAutoNum type="alphaLcParenR"/>
            </a:pPr>
            <a:r>
              <a:rPr lang="en-US" sz="2800" b="1" dirty="0" smtClean="0">
                <a:solidFill>
                  <a:schemeClr val="accent1"/>
                </a:solidFill>
              </a:rPr>
              <a:t>Get higher test marks</a:t>
            </a:r>
          </a:p>
          <a:p>
            <a:pPr marL="514350" lvl="0" indent="-514350">
              <a:buAutoNum type="alphaLcParenR"/>
            </a:pPr>
            <a:r>
              <a:rPr lang="en-US" sz="2800" b="1" dirty="0" smtClean="0">
                <a:solidFill>
                  <a:schemeClr val="accent1"/>
                </a:solidFill>
              </a:rPr>
              <a:t>Can’t remember things</a:t>
            </a:r>
          </a:p>
          <a:p>
            <a:pPr marL="514350" lvl="0" indent="-514350">
              <a:buAutoNum type="alphaLcParenR"/>
            </a:pPr>
            <a:r>
              <a:rPr lang="en-US" sz="2800" b="1" dirty="0" smtClean="0">
                <a:solidFill>
                  <a:schemeClr val="accent1"/>
                </a:solidFill>
              </a:rPr>
              <a:t>All of the above</a:t>
            </a:r>
          </a:p>
          <a:p>
            <a:pPr marL="514350" lvl="0" indent="-514350">
              <a:buAutoNum type="alphaLcParenR"/>
            </a:pPr>
            <a:endParaRPr lang="en-US" sz="3000" b="1" dirty="0" smtClean="0">
              <a:solidFill>
                <a:schemeClr val="accent1"/>
              </a:solidFill>
            </a:endParaRPr>
          </a:p>
          <a:p>
            <a:pPr marL="0" lvl="0" indent="0">
              <a:buNone/>
            </a:pPr>
            <a:endParaRPr lang="en-US" sz="3000" b="1" dirty="0" smtClean="0">
              <a:solidFill>
                <a:schemeClr val="accent1"/>
              </a:solidFill>
            </a:endParaRPr>
          </a:p>
          <a:p>
            <a:pPr marL="514350" lvl="0" indent="-514350">
              <a:buAutoNum type="alphaLcParenR"/>
            </a:pPr>
            <a:endParaRPr lang="en-US" sz="3000" b="1" dirty="0" smtClean="0">
              <a:solidFill>
                <a:schemeClr val="accent1"/>
              </a:solidFill>
            </a:endParaRPr>
          </a:p>
          <a:p>
            <a:pPr marL="514350" lvl="0" indent="-514350">
              <a:buAutoNum type="alphaLcParenR"/>
            </a:pPr>
            <a:endParaRPr lang="en-US" sz="3000" b="1" dirty="0" smtClean="0">
              <a:solidFill>
                <a:schemeClr val="accent1"/>
              </a:solidFill>
            </a:endParaRPr>
          </a:p>
          <a:p>
            <a:pPr marL="0" lvl="0" indent="0">
              <a:buNone/>
            </a:pPr>
            <a:endParaRPr lang="en-US" sz="3000" b="1" dirty="0">
              <a:solidFill>
                <a:schemeClr val="accent1"/>
              </a:solidFill>
            </a:endParaRPr>
          </a:p>
          <a:p>
            <a:pPr marL="914400" lvl="2"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539552" y="3793450"/>
            <a:ext cx="8249743" cy="2123658"/>
          </a:xfrm>
          <a:prstGeom prst="rect">
            <a:avLst/>
          </a:prstGeom>
        </p:spPr>
        <p:txBody>
          <a:bodyPr wrap="square">
            <a:spAutoFit/>
          </a:bodyPr>
          <a:lstStyle/>
          <a:p>
            <a:pPr lvl="0"/>
            <a:r>
              <a:rPr lang="en-US" sz="2800" b="1" dirty="0"/>
              <a:t>Answer: b) </a:t>
            </a:r>
            <a:r>
              <a:rPr lang="en-US" sz="2800" b="1" dirty="0" smtClean="0"/>
              <a:t>Get higher test marks</a:t>
            </a:r>
          </a:p>
          <a:p>
            <a:pPr lvl="0"/>
            <a:endParaRPr lang="en-US" sz="3000" b="1" dirty="0" smtClean="0"/>
          </a:p>
          <a:p>
            <a:pPr lvl="0"/>
            <a:r>
              <a:rPr lang="en-US" sz="2400" dirty="0" smtClean="0"/>
              <a:t>Physical activity boosts our brain power in many ways like creating new brain cells, strengthening memory, improving creativity and mental energy </a:t>
            </a:r>
            <a:endParaRPr lang="en-US" sz="2400" dirty="0"/>
          </a:p>
        </p:txBody>
      </p:sp>
      <p:pic>
        <p:nvPicPr>
          <p:cNvPr id="6" name="Picture 5" descr="boy doing school work " title="boy doing school work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853232"/>
            <a:ext cx="2736304" cy="1825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Mental Wellness: 50</a:t>
            </a:r>
            <a:endParaRPr lang="en-US" b="1" dirty="0">
              <a:solidFill>
                <a:srgbClr val="00B0F0"/>
              </a:solidFill>
            </a:endParaRPr>
          </a:p>
        </p:txBody>
      </p:sp>
      <p:sp>
        <p:nvSpPr>
          <p:cNvPr id="3" name="Content Placeholder 2"/>
          <p:cNvSpPr>
            <a:spLocks noGrp="1"/>
          </p:cNvSpPr>
          <p:nvPr>
            <p:ph idx="1"/>
          </p:nvPr>
        </p:nvSpPr>
        <p:spPr>
          <a:xfrm>
            <a:off x="446503" y="1547788"/>
            <a:ext cx="8229600" cy="1233140"/>
          </a:xfrm>
        </p:spPr>
        <p:txBody>
          <a:bodyPr>
            <a:normAutofit/>
          </a:bodyPr>
          <a:lstStyle/>
          <a:p>
            <a:pPr marL="0" lvl="0" indent="0">
              <a:buNone/>
            </a:pPr>
            <a:r>
              <a:rPr lang="en-US" sz="3100" b="1" dirty="0" smtClean="0">
                <a:solidFill>
                  <a:schemeClr val="accent1"/>
                </a:solidFill>
              </a:rPr>
              <a:t>Describe how being active with your friends makes you feel.</a:t>
            </a:r>
          </a:p>
          <a:p>
            <a:pPr marL="0" lvl="0" indent="0">
              <a:buNone/>
            </a:pPr>
            <a:endParaRPr lang="en-US" sz="3000" b="1" dirty="0">
              <a:solidFill>
                <a:schemeClr val="accent1"/>
              </a:solidFill>
            </a:endParaRPr>
          </a:p>
          <a:p>
            <a:pPr lvl="0">
              <a:buFontTx/>
              <a:buChar char="-"/>
            </a:pPr>
            <a:endParaRPr lang="en-US" sz="3000" b="1" dirty="0" smtClean="0">
              <a:solidFill>
                <a:schemeClr val="accent1"/>
              </a:solidFill>
            </a:endParaRPr>
          </a:p>
          <a:p>
            <a:pPr marL="0" indent="0">
              <a:buNone/>
            </a:pPr>
            <a:endParaRPr lang="en-US" dirty="0" smtClean="0"/>
          </a:p>
        </p:txBody>
      </p:sp>
      <p:sp>
        <p:nvSpPr>
          <p:cNvPr id="6" name="Left Arrow 5"/>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7" name="TextBox 6"/>
          <p:cNvSpPr txBox="1"/>
          <p:nvPr/>
        </p:nvSpPr>
        <p:spPr>
          <a:xfrm>
            <a:off x="4283968" y="2755615"/>
            <a:ext cx="4402832" cy="3693319"/>
          </a:xfrm>
          <a:prstGeom prst="rect">
            <a:avLst/>
          </a:prstGeom>
          <a:noFill/>
        </p:spPr>
        <p:txBody>
          <a:bodyPr wrap="square" rtlCol="0">
            <a:spAutoFit/>
          </a:bodyPr>
          <a:lstStyle/>
          <a:p>
            <a:pPr lvl="0"/>
            <a:r>
              <a:rPr lang="en-US" sz="2400" b="1" dirty="0"/>
              <a:t>Answer: </a:t>
            </a:r>
          </a:p>
          <a:p>
            <a:pPr lvl="0">
              <a:buFontTx/>
              <a:buChar char="-"/>
            </a:pPr>
            <a:r>
              <a:rPr lang="en-US" sz="2400" b="1" dirty="0"/>
              <a:t>Happy </a:t>
            </a:r>
          </a:p>
          <a:p>
            <a:pPr lvl="0">
              <a:buFontTx/>
              <a:buChar char="-"/>
            </a:pPr>
            <a:r>
              <a:rPr lang="en-US" sz="2400" b="1" dirty="0"/>
              <a:t>Confident </a:t>
            </a:r>
          </a:p>
          <a:p>
            <a:pPr lvl="0">
              <a:buFontTx/>
              <a:buChar char="-"/>
            </a:pPr>
            <a:r>
              <a:rPr lang="en-US" sz="2400" b="1" dirty="0"/>
              <a:t>Feel good about myself (self-esteem</a:t>
            </a:r>
            <a:r>
              <a:rPr lang="en-US" sz="2400" b="1" dirty="0" smtClean="0"/>
              <a:t>)</a:t>
            </a:r>
            <a:endParaRPr lang="en-US" sz="2400" b="1" dirty="0"/>
          </a:p>
          <a:p>
            <a:pPr lvl="0">
              <a:buFontTx/>
              <a:buChar char="-"/>
            </a:pPr>
            <a:endParaRPr lang="en-US" sz="2400" dirty="0"/>
          </a:p>
          <a:p>
            <a:pPr lvl="0"/>
            <a:r>
              <a:rPr lang="en-US" sz="2400" dirty="0"/>
              <a:t>One of the many benefits of physical activity is that it boosts your mind, body and spirit</a:t>
            </a:r>
          </a:p>
          <a:p>
            <a:endParaRPr lang="en-CA" dirty="0"/>
          </a:p>
        </p:txBody>
      </p:sp>
      <p:pic>
        <p:nvPicPr>
          <p:cNvPr id="4" name="Picture 3" descr="kids running outside " title="kids running outsid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068960"/>
            <a:ext cx="3302286" cy="220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Environmental: 10</a:t>
            </a:r>
            <a:endParaRPr lang="en-US" b="1" dirty="0">
              <a:solidFill>
                <a:srgbClr val="00B050"/>
              </a:solidFill>
            </a:endParaRPr>
          </a:p>
        </p:txBody>
      </p:sp>
      <p:sp>
        <p:nvSpPr>
          <p:cNvPr id="3" name="Content Placeholder 2"/>
          <p:cNvSpPr>
            <a:spLocks noGrp="1"/>
          </p:cNvSpPr>
          <p:nvPr>
            <p:ph idx="1"/>
          </p:nvPr>
        </p:nvSpPr>
        <p:spPr>
          <a:xfrm>
            <a:off x="453826" y="1585367"/>
            <a:ext cx="8229600" cy="1051545"/>
          </a:xfrm>
        </p:spPr>
        <p:txBody>
          <a:bodyPr>
            <a:normAutofit/>
          </a:bodyPr>
          <a:lstStyle/>
          <a:p>
            <a:pPr marL="0" indent="0">
              <a:buNone/>
            </a:pPr>
            <a:r>
              <a:rPr lang="en-US" sz="3000" b="1" dirty="0" smtClean="0">
                <a:solidFill>
                  <a:schemeClr val="accent1"/>
                </a:solidFill>
              </a:rPr>
              <a:t>True or False: Getting dropped off at school increases air pollution</a:t>
            </a:r>
          </a:p>
          <a:p>
            <a:pPr marL="0" indent="0">
              <a:buNone/>
            </a:pPr>
            <a:endParaRPr lang="en-US" sz="1500"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539552" y="2747009"/>
            <a:ext cx="3960440" cy="3170099"/>
          </a:xfrm>
          <a:prstGeom prst="rect">
            <a:avLst/>
          </a:prstGeom>
          <a:noFill/>
        </p:spPr>
        <p:txBody>
          <a:bodyPr wrap="square" rtlCol="0">
            <a:spAutoFit/>
          </a:bodyPr>
          <a:lstStyle/>
          <a:p>
            <a:r>
              <a:rPr lang="en-US" sz="2600" b="1" dirty="0"/>
              <a:t>Answer: True </a:t>
            </a:r>
          </a:p>
          <a:p>
            <a:endParaRPr lang="en-US" sz="2600" dirty="0"/>
          </a:p>
          <a:p>
            <a:r>
              <a:rPr lang="en-US" sz="2600" dirty="0"/>
              <a:t>The average drive to school and back produces 800 grams of carbon dioxide (CO2) into the air – enough to inflate over 60 </a:t>
            </a:r>
            <a:r>
              <a:rPr lang="en-US" sz="2600" dirty="0" smtClean="0"/>
              <a:t>balloons!</a:t>
            </a:r>
            <a:endParaRPr lang="en-US" sz="2600" dirty="0"/>
          </a:p>
          <a:p>
            <a:endParaRPr lang="en-CA" dirty="0"/>
          </a:p>
        </p:txBody>
      </p:sp>
      <p:pic>
        <p:nvPicPr>
          <p:cNvPr id="6" name="Picture 5" descr="child getting dropped off by mother " title="child getting dropped off by mothe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730168"/>
            <a:ext cx="3538032" cy="2324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Environmental: 20</a:t>
            </a:r>
            <a:endParaRPr lang="en-US" b="1" dirty="0">
              <a:solidFill>
                <a:srgbClr val="00B050"/>
              </a:solidFill>
            </a:endParaRPr>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6" name="Content Placeholder 2"/>
          <p:cNvSpPr txBox="1">
            <a:spLocks/>
          </p:cNvSpPr>
          <p:nvPr/>
        </p:nvSpPr>
        <p:spPr>
          <a:xfrm>
            <a:off x="482402" y="1643089"/>
            <a:ext cx="8229600" cy="250599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b="1" dirty="0" smtClean="0">
                <a:solidFill>
                  <a:schemeClr val="accent1"/>
                </a:solidFill>
              </a:rPr>
              <a:t>What are some environmental benefits of Active School Travel?</a:t>
            </a:r>
          </a:p>
          <a:p>
            <a:pPr marL="0" indent="0">
              <a:buFont typeface="Arial" pitchFamily="34" charset="0"/>
              <a:buNone/>
            </a:pPr>
            <a:endParaRPr lang="en-US" sz="3000" b="1" dirty="0">
              <a:solidFill>
                <a:schemeClr val="accent1"/>
              </a:solidFill>
            </a:endParaRPr>
          </a:p>
          <a:p>
            <a:pPr marL="0" indent="0">
              <a:buFont typeface="Arial" pitchFamily="34" charset="0"/>
              <a:buNone/>
            </a:pPr>
            <a:r>
              <a:rPr lang="en-US" sz="3000" b="1" dirty="0" smtClean="0">
                <a:solidFill>
                  <a:schemeClr val="accent1"/>
                </a:solidFill>
              </a:rPr>
              <a:t>a.) Cleaner air </a:t>
            </a:r>
          </a:p>
          <a:p>
            <a:pPr marL="0" indent="0">
              <a:buFont typeface="Arial" pitchFamily="34" charset="0"/>
              <a:buNone/>
            </a:pPr>
            <a:r>
              <a:rPr lang="en-US" sz="3000" b="1" dirty="0" smtClean="0">
                <a:solidFill>
                  <a:schemeClr val="accent1"/>
                </a:solidFill>
              </a:rPr>
              <a:t>b.) Less traffic noise </a:t>
            </a:r>
          </a:p>
          <a:p>
            <a:pPr marL="0" indent="0">
              <a:buFont typeface="Arial" pitchFamily="34" charset="0"/>
              <a:buNone/>
            </a:pPr>
            <a:r>
              <a:rPr lang="en-US" sz="3000" b="1" dirty="0" smtClean="0">
                <a:solidFill>
                  <a:schemeClr val="accent1"/>
                </a:solidFill>
              </a:rPr>
              <a:t>c.) Fewer road accidents</a:t>
            </a:r>
          </a:p>
          <a:p>
            <a:pPr marL="0" indent="0">
              <a:buFont typeface="Arial" pitchFamily="34" charset="0"/>
              <a:buNone/>
            </a:pPr>
            <a:r>
              <a:rPr lang="en-US" sz="3000" b="1" dirty="0" smtClean="0">
                <a:solidFill>
                  <a:schemeClr val="accent1"/>
                </a:solidFill>
              </a:rPr>
              <a:t>d.) All of the above</a:t>
            </a:r>
          </a:p>
          <a:p>
            <a:pPr marL="914400" lvl="2" indent="0">
              <a:buNone/>
            </a:pPr>
            <a:endParaRPr lang="en-US" sz="1500" dirty="0" smtClean="0"/>
          </a:p>
        </p:txBody>
      </p:sp>
      <p:sp>
        <p:nvSpPr>
          <p:cNvPr id="4" name="TextBox 3"/>
          <p:cNvSpPr txBox="1"/>
          <p:nvPr/>
        </p:nvSpPr>
        <p:spPr>
          <a:xfrm>
            <a:off x="457200" y="4029626"/>
            <a:ext cx="6537870" cy="2215991"/>
          </a:xfrm>
          <a:prstGeom prst="rect">
            <a:avLst/>
          </a:prstGeom>
          <a:noFill/>
        </p:spPr>
        <p:txBody>
          <a:bodyPr wrap="square" rtlCol="0">
            <a:spAutoFit/>
          </a:bodyPr>
          <a:lstStyle/>
          <a:p>
            <a:r>
              <a:rPr lang="en-US" sz="2400" b="1" dirty="0"/>
              <a:t>Answer: d.) All of the above </a:t>
            </a:r>
            <a:endParaRPr lang="en-US" sz="2400" b="1" dirty="0" smtClean="0"/>
          </a:p>
          <a:p>
            <a:endParaRPr lang="en-US" sz="2400" dirty="0"/>
          </a:p>
          <a:p>
            <a:r>
              <a:rPr lang="en-US" sz="2400" dirty="0"/>
              <a:t>Studies show that many car trips are quite short, less than </a:t>
            </a:r>
            <a:r>
              <a:rPr lang="en-US" sz="2400" dirty="0" smtClean="0"/>
              <a:t>2kms</a:t>
            </a:r>
            <a:r>
              <a:rPr lang="en-US" sz="2400" dirty="0"/>
              <a:t>, which makes walking a better </a:t>
            </a:r>
            <a:r>
              <a:rPr lang="en-US" sz="2400" dirty="0" smtClean="0"/>
              <a:t>choice </a:t>
            </a:r>
            <a:r>
              <a:rPr lang="en-US" sz="2400" dirty="0"/>
              <a:t>to reducing pollution </a:t>
            </a:r>
          </a:p>
          <a:p>
            <a:endParaRPr lang="en-CA" dirty="0"/>
          </a:p>
        </p:txBody>
      </p:sp>
      <p:pic>
        <p:nvPicPr>
          <p:cNvPr id="7" name="Picture 6" descr="kids walking to school " title="kids walking to schoo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276872"/>
            <a:ext cx="3048000" cy="2185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Environmental: 30</a:t>
            </a:r>
            <a:endParaRPr lang="en-US" b="1" dirty="0">
              <a:solidFill>
                <a:srgbClr val="00B050"/>
              </a:solidFill>
            </a:endParaRPr>
          </a:p>
        </p:txBody>
      </p:sp>
      <p:sp>
        <p:nvSpPr>
          <p:cNvPr id="3" name="Content Placeholder 2"/>
          <p:cNvSpPr>
            <a:spLocks noGrp="1"/>
          </p:cNvSpPr>
          <p:nvPr>
            <p:ph idx="1"/>
          </p:nvPr>
        </p:nvSpPr>
        <p:spPr>
          <a:xfrm>
            <a:off x="468735" y="1628800"/>
            <a:ext cx="8229600" cy="1224136"/>
          </a:xfrm>
        </p:spPr>
        <p:txBody>
          <a:bodyPr>
            <a:normAutofit/>
          </a:bodyPr>
          <a:lstStyle/>
          <a:p>
            <a:pPr marL="0" lvl="0" indent="0">
              <a:buNone/>
            </a:pPr>
            <a:r>
              <a:rPr lang="en-US" sz="3000" b="1" dirty="0" smtClean="0">
                <a:solidFill>
                  <a:schemeClr val="accent1"/>
                </a:solidFill>
              </a:rPr>
              <a:t>True or False: Traffic noise is the most common and widespread type of noise pollution </a:t>
            </a:r>
          </a:p>
          <a:p>
            <a:pPr marL="0" lvl="0" indent="0">
              <a:buNone/>
            </a:pPr>
            <a:endParaRPr lang="en-US" sz="1500" b="1" dirty="0" smtClean="0">
              <a:solidFill>
                <a:schemeClr val="accent1"/>
              </a:solidFill>
            </a:endParaRPr>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4644008" y="3140968"/>
            <a:ext cx="4042792" cy="2954655"/>
          </a:xfrm>
          <a:prstGeom prst="rect">
            <a:avLst/>
          </a:prstGeom>
          <a:noFill/>
        </p:spPr>
        <p:txBody>
          <a:bodyPr wrap="square" rtlCol="0">
            <a:spAutoFit/>
          </a:bodyPr>
          <a:lstStyle/>
          <a:p>
            <a:r>
              <a:rPr lang="en-US" sz="2400" b="1" dirty="0"/>
              <a:t>Answer: </a:t>
            </a:r>
            <a:r>
              <a:rPr lang="en-US" sz="2400" b="1" dirty="0" smtClean="0"/>
              <a:t>True</a:t>
            </a:r>
          </a:p>
          <a:p>
            <a:endParaRPr lang="en-US" sz="2400" dirty="0"/>
          </a:p>
          <a:p>
            <a:r>
              <a:rPr lang="en-US" sz="2400" dirty="0" smtClean="0"/>
              <a:t>Walking </a:t>
            </a:r>
            <a:r>
              <a:rPr lang="en-US" sz="2400" dirty="0"/>
              <a:t>instead of driving helps reduce the traffic and the noise levels as well as having positive effects on our health</a:t>
            </a:r>
          </a:p>
          <a:p>
            <a:endParaRPr lang="en-CA" dirty="0"/>
          </a:p>
        </p:txBody>
      </p:sp>
      <p:pic>
        <p:nvPicPr>
          <p:cNvPr id="6" name="Picture 5" descr="cars stopped on road " title="cars stopped on r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996952"/>
            <a:ext cx="3384376" cy="22573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Environmental: 40</a:t>
            </a:r>
            <a:endParaRPr lang="en-US" b="1" dirty="0">
              <a:solidFill>
                <a:srgbClr val="00B050"/>
              </a:solidFill>
            </a:endParaRPr>
          </a:p>
        </p:txBody>
      </p:sp>
      <p:sp>
        <p:nvSpPr>
          <p:cNvPr id="3" name="Content Placeholder 2"/>
          <p:cNvSpPr>
            <a:spLocks noGrp="1"/>
          </p:cNvSpPr>
          <p:nvPr>
            <p:ph idx="1"/>
          </p:nvPr>
        </p:nvSpPr>
        <p:spPr>
          <a:xfrm>
            <a:off x="500062" y="1635125"/>
            <a:ext cx="8229600" cy="1865883"/>
          </a:xfrm>
        </p:spPr>
        <p:txBody>
          <a:bodyPr>
            <a:normAutofit/>
          </a:bodyPr>
          <a:lstStyle/>
          <a:p>
            <a:pPr marL="0" lvl="0" indent="0">
              <a:buNone/>
            </a:pPr>
            <a:r>
              <a:rPr lang="en-US" sz="2800" b="1" dirty="0" smtClean="0">
                <a:solidFill>
                  <a:schemeClr val="accent1"/>
                </a:solidFill>
              </a:rPr>
              <a:t>True or False: Driving more and walking less is one way we can all help lower our effect on global warming</a:t>
            </a:r>
          </a:p>
          <a:p>
            <a:pPr marL="0" indent="0">
              <a:buNone/>
            </a:pPr>
            <a:endParaRPr lang="en-US" sz="3000" b="1" dirty="0">
              <a:solidFill>
                <a:schemeClr val="accent1"/>
              </a:solidFill>
            </a:endParaRPr>
          </a:p>
          <a:p>
            <a:pPr marL="0" indent="0">
              <a:buNone/>
            </a:pPr>
            <a:endParaRPr lang="en-US" dirty="0"/>
          </a:p>
          <a:p>
            <a:pPr marL="514350" indent="-514350">
              <a:buAutoNum type="alphaLcParenR"/>
            </a:pPr>
            <a:endParaRPr lang="en-US" dirty="0" smtClean="0"/>
          </a:p>
          <a:p>
            <a:pPr marL="514350" indent="-514350">
              <a:buAutoNum type="alphaLcParenR"/>
            </a:pPr>
            <a:endParaRPr lang="en-US" dirty="0"/>
          </a:p>
          <a:p>
            <a:pPr marL="514350" indent="-514350">
              <a:buAutoNum type="alphaLcParenR"/>
            </a:pPr>
            <a:endParaRPr lang="en-US" dirty="0" smtClean="0"/>
          </a:p>
          <a:p>
            <a:pPr marL="514350" indent="-514350">
              <a:buAutoNum type="alphaLcParenR"/>
            </a:pPr>
            <a:endParaRPr lang="en-US" dirty="0" smtClean="0"/>
          </a:p>
          <a:p>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4158817" y="3068960"/>
            <a:ext cx="4579937" cy="3939540"/>
          </a:xfrm>
          <a:prstGeom prst="rect">
            <a:avLst/>
          </a:prstGeom>
        </p:spPr>
        <p:txBody>
          <a:bodyPr wrap="square">
            <a:spAutoFit/>
          </a:bodyPr>
          <a:lstStyle/>
          <a:p>
            <a:r>
              <a:rPr lang="en-US" sz="2500" b="1" dirty="0" smtClean="0"/>
              <a:t>Answer: False</a:t>
            </a:r>
          </a:p>
          <a:p>
            <a:endParaRPr lang="en-US" sz="2500" dirty="0" smtClean="0"/>
          </a:p>
          <a:p>
            <a:r>
              <a:rPr lang="en-US" sz="2500" dirty="0" smtClean="0"/>
              <a:t>The average family’s transport makes about 6 tons of greenhouse gas each year mostly caused by using their car. </a:t>
            </a:r>
          </a:p>
          <a:p>
            <a:r>
              <a:rPr lang="en-US" sz="2500" dirty="0" smtClean="0"/>
              <a:t>This is almost the weight of an African elephant!</a:t>
            </a:r>
          </a:p>
          <a:p>
            <a:endParaRPr lang="en-US" sz="2500" dirty="0"/>
          </a:p>
          <a:p>
            <a:endParaRPr lang="en-US" sz="2500" dirty="0"/>
          </a:p>
        </p:txBody>
      </p:sp>
      <p:pic>
        <p:nvPicPr>
          <p:cNvPr id="7" name="Picture 6" descr="girl getting in car " title="girl getting in ca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43" y="3356992"/>
            <a:ext cx="3058194" cy="2042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Game </a:t>
            </a:r>
            <a:r>
              <a:rPr lang="en-CA" b="1" dirty="0" smtClean="0"/>
              <a:t>Set-up</a:t>
            </a:r>
            <a:endParaRPr lang="en-CA" b="1" dirty="0"/>
          </a:p>
        </p:txBody>
      </p:sp>
      <p:sp>
        <p:nvSpPr>
          <p:cNvPr id="4" name="Rectangle 3"/>
          <p:cNvSpPr/>
          <p:nvPr/>
        </p:nvSpPr>
        <p:spPr>
          <a:xfrm>
            <a:off x="539552" y="1293723"/>
            <a:ext cx="8208912" cy="5447645"/>
          </a:xfrm>
          <a:prstGeom prst="rect">
            <a:avLst/>
          </a:prstGeom>
        </p:spPr>
        <p:txBody>
          <a:bodyPr wrap="square">
            <a:spAutoFit/>
          </a:bodyPr>
          <a:lstStyle/>
          <a:p>
            <a:endParaRPr lang="en-US" sz="3200" dirty="0"/>
          </a:p>
          <a:p>
            <a:pPr marL="457200" indent="-457200">
              <a:buFont typeface="Arial" pitchFamily="34" charset="0"/>
              <a:buChar char="•"/>
            </a:pPr>
            <a:r>
              <a:rPr lang="en-US" sz="2600" dirty="0"/>
              <a:t>The class should be divided </a:t>
            </a:r>
            <a:r>
              <a:rPr lang="en-US" sz="2600" dirty="0" smtClean="0"/>
              <a:t>in to </a:t>
            </a:r>
            <a:r>
              <a:rPr lang="en-US" sz="2600" dirty="0"/>
              <a:t>4 to 5 equal teams. </a:t>
            </a:r>
          </a:p>
          <a:p>
            <a:pPr marL="457200" indent="-457200">
              <a:buFont typeface="Arial" pitchFamily="34" charset="0"/>
              <a:buChar char="•"/>
            </a:pPr>
            <a:endParaRPr lang="en-US" sz="2600" dirty="0"/>
          </a:p>
          <a:p>
            <a:pPr marL="457200" indent="-457200">
              <a:buFont typeface="Arial" pitchFamily="34" charset="0"/>
              <a:buChar char="•"/>
            </a:pPr>
            <a:r>
              <a:rPr lang="en-US" sz="2600" dirty="0"/>
              <a:t>The teacher will keep score or chose 1 student to keep track of points for each team.</a:t>
            </a:r>
          </a:p>
          <a:p>
            <a:pPr marL="457200" indent="-457200">
              <a:buFont typeface="Arial" pitchFamily="34" charset="0"/>
              <a:buChar char="•"/>
            </a:pPr>
            <a:endParaRPr lang="en-US" sz="2600" dirty="0"/>
          </a:p>
          <a:p>
            <a:pPr marL="457200" indent="-457200">
              <a:buFont typeface="Arial" pitchFamily="34" charset="0"/>
              <a:buChar char="•"/>
            </a:pPr>
            <a:r>
              <a:rPr lang="en-US" sz="2600" dirty="0"/>
              <a:t>There are </a:t>
            </a:r>
            <a:r>
              <a:rPr lang="en-US" sz="2600" dirty="0" smtClean="0"/>
              <a:t>4 </a:t>
            </a:r>
            <a:r>
              <a:rPr lang="en-US" sz="2600" dirty="0"/>
              <a:t>categories with 5 questions under each category. Point values range from 10 points to 50 points.</a:t>
            </a:r>
          </a:p>
          <a:p>
            <a:pPr marL="457200" indent="-457200">
              <a:buFont typeface="Arial" pitchFamily="34" charset="0"/>
              <a:buChar char="•"/>
            </a:pPr>
            <a:endParaRPr lang="en-US" sz="2600" dirty="0"/>
          </a:p>
          <a:p>
            <a:pPr marL="457200" indent="-457200">
              <a:buFont typeface="Arial" pitchFamily="34" charset="0"/>
              <a:buChar char="•"/>
            </a:pPr>
            <a:r>
              <a:rPr lang="en-US" sz="2600" dirty="0"/>
              <a:t>The teacher can pick the first category and value to start the game.</a:t>
            </a:r>
          </a:p>
          <a:p>
            <a:pPr lvl="0"/>
            <a:endParaRPr lang="en-US" sz="2800" dirty="0"/>
          </a:p>
          <a:p>
            <a:pPr marL="457200" lvl="0" indent="-457200">
              <a:buFont typeface="Arial" pitchFamily="34" charset="0"/>
              <a:buChar char="•"/>
            </a:pPr>
            <a:endParaRPr lang="en-US" sz="2800" dirty="0"/>
          </a:p>
        </p:txBody>
      </p:sp>
    </p:spTree>
    <p:extLst>
      <p:ext uri="{BB962C8B-B14F-4D97-AF65-F5344CB8AC3E}">
        <p14:creationId xmlns:p14="http://schemas.microsoft.com/office/powerpoint/2010/main" val="10953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Environmental: 50</a:t>
            </a:r>
            <a:endParaRPr lang="en-US" b="1" dirty="0">
              <a:solidFill>
                <a:srgbClr val="00B050"/>
              </a:solidFill>
            </a:endParaRPr>
          </a:p>
        </p:txBody>
      </p:sp>
      <p:sp>
        <p:nvSpPr>
          <p:cNvPr id="3" name="Content Placeholder 2"/>
          <p:cNvSpPr>
            <a:spLocks noGrp="1"/>
          </p:cNvSpPr>
          <p:nvPr>
            <p:ph idx="1"/>
          </p:nvPr>
        </p:nvSpPr>
        <p:spPr>
          <a:xfrm>
            <a:off x="480740" y="1654670"/>
            <a:ext cx="8229600" cy="2134370"/>
          </a:xfrm>
        </p:spPr>
        <p:txBody>
          <a:bodyPr>
            <a:normAutofit/>
          </a:bodyPr>
          <a:lstStyle/>
          <a:p>
            <a:pPr marL="0" lvl="0" indent="0">
              <a:buNone/>
            </a:pPr>
            <a:r>
              <a:rPr lang="en-US" sz="3000" b="1" dirty="0" smtClean="0">
                <a:solidFill>
                  <a:schemeClr val="accent1"/>
                </a:solidFill>
              </a:rPr>
              <a:t>Describe how walking to school can help you learn more about the nature</a:t>
            </a:r>
            <a:endParaRPr lang="en-US" sz="1500" dirty="0" smtClean="0"/>
          </a:p>
          <a:p>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539552" y="2721855"/>
            <a:ext cx="4680520" cy="3231654"/>
          </a:xfrm>
          <a:prstGeom prst="rect">
            <a:avLst/>
          </a:prstGeom>
        </p:spPr>
        <p:txBody>
          <a:bodyPr wrap="square">
            <a:spAutoFit/>
          </a:bodyPr>
          <a:lstStyle/>
          <a:p>
            <a:pPr lvl="0"/>
            <a:r>
              <a:rPr lang="en-US" sz="2400" b="1" dirty="0"/>
              <a:t>Answer</a:t>
            </a:r>
            <a:r>
              <a:rPr lang="en-US" sz="2400" b="1" dirty="0" smtClean="0"/>
              <a:t>: </a:t>
            </a:r>
          </a:p>
          <a:p>
            <a:pPr marL="457200" lvl="0" indent="-457200">
              <a:buFont typeface="Arial" panose="020B0604020202020204" pitchFamily="34" charset="0"/>
              <a:buChar char="•"/>
            </a:pPr>
            <a:r>
              <a:rPr lang="en-US" sz="2400" b="1" dirty="0" smtClean="0"/>
              <a:t>Learn about trees, flowers in the area</a:t>
            </a:r>
          </a:p>
          <a:p>
            <a:pPr marL="457200" lvl="0" indent="-457200">
              <a:buFont typeface="Arial" panose="020B0604020202020204" pitchFamily="34" charset="0"/>
              <a:buChar char="•"/>
            </a:pPr>
            <a:r>
              <a:rPr lang="en-US" sz="2400" b="1" dirty="0" smtClean="0"/>
              <a:t>Observe animals and insects in their natural habitat </a:t>
            </a:r>
          </a:p>
          <a:p>
            <a:pPr lvl="0"/>
            <a:endParaRPr lang="en-US" sz="2400" b="1" dirty="0" smtClean="0"/>
          </a:p>
          <a:p>
            <a:pPr lvl="0"/>
            <a:r>
              <a:rPr lang="en-US" sz="2000" dirty="0" smtClean="0"/>
              <a:t>You can also learn more about what is in your </a:t>
            </a:r>
            <a:r>
              <a:rPr lang="en-US" sz="2000" dirty="0" err="1" smtClean="0"/>
              <a:t>neighbourhood</a:t>
            </a:r>
            <a:r>
              <a:rPr lang="en-US" sz="2000" dirty="0" smtClean="0"/>
              <a:t> i.e. parks, playgrounds and trails</a:t>
            </a:r>
          </a:p>
        </p:txBody>
      </p:sp>
      <p:pic>
        <p:nvPicPr>
          <p:cNvPr id="6" name="Picture 5" descr="kids walking in forest " title="kids walking in fore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467" y="2996952"/>
            <a:ext cx="3346774" cy="2232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Pedestrian &amp; Road Safety: 10</a:t>
            </a:r>
            <a:endParaRPr lang="en-US" b="1" dirty="0">
              <a:solidFill>
                <a:srgbClr val="FF0000"/>
              </a:solidFill>
            </a:endParaRPr>
          </a:p>
        </p:txBody>
      </p:sp>
      <p:sp>
        <p:nvSpPr>
          <p:cNvPr id="3" name="Content Placeholder 2"/>
          <p:cNvSpPr>
            <a:spLocks noGrp="1"/>
          </p:cNvSpPr>
          <p:nvPr>
            <p:ph idx="1"/>
          </p:nvPr>
        </p:nvSpPr>
        <p:spPr>
          <a:xfrm>
            <a:off x="453827" y="1668958"/>
            <a:ext cx="8229600" cy="4191000"/>
          </a:xfrm>
        </p:spPr>
        <p:txBody>
          <a:bodyPr>
            <a:normAutofit/>
          </a:bodyPr>
          <a:lstStyle/>
          <a:p>
            <a:pPr marL="0" lvl="0" indent="0">
              <a:buNone/>
            </a:pPr>
            <a:r>
              <a:rPr lang="en-US" sz="3000" b="1" dirty="0" smtClean="0">
                <a:solidFill>
                  <a:schemeClr val="accent1"/>
                </a:solidFill>
              </a:rPr>
              <a:t>What is the number one safety rule when riding your bike?</a:t>
            </a:r>
          </a:p>
          <a:p>
            <a:pPr marL="0" lvl="0" indent="0">
              <a:buNone/>
            </a:pPr>
            <a:endParaRPr lang="en-US" sz="1500" b="1" dirty="0" smtClean="0">
              <a:solidFill>
                <a:schemeClr val="accent1"/>
              </a:solidFill>
            </a:endParaRPr>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4716016" y="2824361"/>
            <a:ext cx="3967410" cy="3323987"/>
          </a:xfrm>
          <a:prstGeom prst="rect">
            <a:avLst/>
          </a:prstGeom>
        </p:spPr>
        <p:txBody>
          <a:bodyPr wrap="square">
            <a:spAutoFit/>
          </a:bodyPr>
          <a:lstStyle/>
          <a:p>
            <a:pPr lvl="0"/>
            <a:r>
              <a:rPr lang="en-US" sz="3000" b="1" dirty="0"/>
              <a:t>Answer: </a:t>
            </a:r>
            <a:r>
              <a:rPr lang="en-US" sz="3000" b="1" dirty="0" smtClean="0"/>
              <a:t>Always wear your helmet</a:t>
            </a:r>
          </a:p>
          <a:p>
            <a:pPr lvl="0"/>
            <a:endParaRPr lang="en-US" sz="3000" dirty="0"/>
          </a:p>
          <a:p>
            <a:pPr lvl="0"/>
            <a:r>
              <a:rPr lang="en-US" sz="3000" dirty="0" smtClean="0"/>
              <a:t>Bike helmets can </a:t>
            </a:r>
            <a:r>
              <a:rPr lang="en-US" sz="3000" smtClean="0"/>
              <a:t>prevent almost </a:t>
            </a:r>
            <a:r>
              <a:rPr lang="en-US" sz="3000" dirty="0" smtClean="0"/>
              <a:t>all head injuries when used properly</a:t>
            </a:r>
            <a:endParaRPr lang="en-US" sz="3000" dirty="0"/>
          </a:p>
        </p:txBody>
      </p:sp>
      <p:pic>
        <p:nvPicPr>
          <p:cNvPr id="6" name="Picture 5" descr="kids on bikes " title="kids on bike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96952"/>
            <a:ext cx="3577382" cy="2386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Pedestrian &amp; Road </a:t>
            </a:r>
            <a:r>
              <a:rPr lang="en-US" b="1" dirty="0" smtClean="0">
                <a:solidFill>
                  <a:srgbClr val="FF0000"/>
                </a:solidFill>
              </a:rPr>
              <a:t>Safety: 20</a:t>
            </a:r>
            <a:endParaRPr lang="en-US" b="1" dirty="0">
              <a:solidFill>
                <a:srgbClr val="FF0000"/>
              </a:solidFill>
            </a:endParaRPr>
          </a:p>
        </p:txBody>
      </p:sp>
      <p:sp>
        <p:nvSpPr>
          <p:cNvPr id="3" name="Content Placeholder 2"/>
          <p:cNvSpPr>
            <a:spLocks noGrp="1"/>
          </p:cNvSpPr>
          <p:nvPr>
            <p:ph idx="1"/>
          </p:nvPr>
        </p:nvSpPr>
        <p:spPr>
          <a:xfrm>
            <a:off x="437109" y="1616225"/>
            <a:ext cx="6295131" cy="3180927"/>
          </a:xfrm>
        </p:spPr>
        <p:txBody>
          <a:bodyPr>
            <a:normAutofit fontScale="47500" lnSpcReduction="20000"/>
          </a:bodyPr>
          <a:lstStyle/>
          <a:p>
            <a:pPr marL="0" lvl="0" indent="0">
              <a:buNone/>
            </a:pPr>
            <a:r>
              <a:rPr lang="en-US" sz="4400" b="1" dirty="0" smtClean="0">
                <a:solidFill>
                  <a:schemeClr val="accent1"/>
                </a:solidFill>
              </a:rPr>
              <a:t>You get to the crosswalk and the light has just changed from the walk signal to the flashing hand signal. What do you do?</a:t>
            </a:r>
          </a:p>
          <a:p>
            <a:pPr marL="0" lvl="0" indent="0">
              <a:buNone/>
            </a:pPr>
            <a:endParaRPr lang="en-US" sz="4400" b="1" dirty="0" smtClean="0">
              <a:solidFill>
                <a:schemeClr val="accent1"/>
              </a:solidFill>
            </a:endParaRPr>
          </a:p>
          <a:p>
            <a:pPr marL="0" lvl="0" indent="0">
              <a:buNone/>
            </a:pPr>
            <a:r>
              <a:rPr lang="en-US" sz="4400" b="1" dirty="0" smtClean="0">
                <a:solidFill>
                  <a:schemeClr val="accent1"/>
                </a:solidFill>
              </a:rPr>
              <a:t>a.) Walk across…you still have time</a:t>
            </a:r>
          </a:p>
          <a:p>
            <a:pPr marL="0" lvl="0" indent="0">
              <a:buNone/>
            </a:pPr>
            <a:r>
              <a:rPr lang="en-US" sz="4400" b="1" dirty="0" smtClean="0">
                <a:solidFill>
                  <a:schemeClr val="accent1"/>
                </a:solidFill>
              </a:rPr>
              <a:t>b.) Stay, wait until the next walk signal </a:t>
            </a:r>
          </a:p>
          <a:p>
            <a:pPr marL="0" lvl="0" indent="0">
              <a:buNone/>
            </a:pPr>
            <a:r>
              <a:rPr lang="en-US" sz="4400" b="1" dirty="0" smtClean="0">
                <a:solidFill>
                  <a:schemeClr val="accent1"/>
                </a:solidFill>
              </a:rPr>
              <a:t>c.) Run across before the signal stops flashing </a:t>
            </a:r>
          </a:p>
          <a:p>
            <a:pPr marL="0" lvl="0" indent="0">
              <a:buNone/>
            </a:pPr>
            <a:r>
              <a:rPr lang="en-US" sz="4400" b="1" dirty="0" smtClean="0">
                <a:solidFill>
                  <a:schemeClr val="accent1"/>
                </a:solidFill>
              </a:rPr>
              <a:t>d.) Hit the crosswalk button again to make the flashing signal stop </a:t>
            </a:r>
          </a:p>
          <a:p>
            <a:pPr marL="0" lvl="0" indent="0">
              <a:buNone/>
            </a:pPr>
            <a:endParaRPr lang="en-US" sz="1600" b="1" dirty="0">
              <a:solidFill>
                <a:schemeClr val="accent1"/>
              </a:solidFill>
            </a:endParaRPr>
          </a:p>
          <a:p>
            <a:pPr marL="0" indent="0">
              <a:buNone/>
            </a:pPr>
            <a:r>
              <a:rPr lang="en-US" sz="2800" dirty="0" smtClean="0"/>
              <a:t> </a:t>
            </a: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7" name="TextBox 6"/>
          <p:cNvSpPr txBox="1"/>
          <p:nvPr/>
        </p:nvSpPr>
        <p:spPr>
          <a:xfrm>
            <a:off x="427105" y="4400269"/>
            <a:ext cx="8105335" cy="1846659"/>
          </a:xfrm>
          <a:prstGeom prst="rect">
            <a:avLst/>
          </a:prstGeom>
          <a:noFill/>
        </p:spPr>
        <p:txBody>
          <a:bodyPr wrap="square" rtlCol="0">
            <a:spAutoFit/>
          </a:bodyPr>
          <a:lstStyle/>
          <a:p>
            <a:r>
              <a:rPr lang="en-US" sz="2400" b="1" dirty="0"/>
              <a:t>Answer: b.) Stay, wait until the next </a:t>
            </a:r>
            <a:r>
              <a:rPr lang="en-US" sz="2400" b="1" dirty="0" smtClean="0"/>
              <a:t>walk signal</a:t>
            </a:r>
          </a:p>
          <a:p>
            <a:endParaRPr lang="en-US" sz="2400" dirty="0"/>
          </a:p>
          <a:p>
            <a:r>
              <a:rPr lang="en-US" sz="2400" dirty="0" smtClean="0"/>
              <a:t>It is better to wait until you have lots of time to cross the street safely</a:t>
            </a:r>
            <a:endParaRPr lang="en-US" sz="2400" dirty="0"/>
          </a:p>
          <a:p>
            <a:endParaRPr lang="en-CA" dirty="0"/>
          </a:p>
        </p:txBody>
      </p:sp>
      <p:pic>
        <p:nvPicPr>
          <p:cNvPr id="4" name="Picture 3" descr="crosswalk traffic sign " title="crosswalk traffic sig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254" y="1734882"/>
            <a:ext cx="1694977" cy="320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Pedestrian &amp; Road </a:t>
            </a:r>
            <a:r>
              <a:rPr lang="en-US" b="1" dirty="0" smtClean="0">
                <a:solidFill>
                  <a:srgbClr val="FF0000"/>
                </a:solidFill>
              </a:rPr>
              <a:t>Safety: 30</a:t>
            </a:r>
            <a:endParaRPr lang="en-US" b="1" dirty="0">
              <a:solidFill>
                <a:srgbClr val="FF0000"/>
              </a:solidFill>
            </a:endParaRPr>
          </a:p>
        </p:txBody>
      </p:sp>
      <p:sp>
        <p:nvSpPr>
          <p:cNvPr id="3" name="Content Placeholder 2"/>
          <p:cNvSpPr>
            <a:spLocks noGrp="1"/>
          </p:cNvSpPr>
          <p:nvPr>
            <p:ph idx="1"/>
          </p:nvPr>
        </p:nvSpPr>
        <p:spPr>
          <a:xfrm>
            <a:off x="452140" y="1668959"/>
            <a:ext cx="8229600" cy="2336106"/>
          </a:xfrm>
        </p:spPr>
        <p:txBody>
          <a:bodyPr>
            <a:normAutofit fontScale="85000" lnSpcReduction="20000"/>
          </a:bodyPr>
          <a:lstStyle/>
          <a:p>
            <a:pPr marL="0" lvl="0" indent="0">
              <a:buNone/>
            </a:pPr>
            <a:r>
              <a:rPr lang="en-US" sz="3000" b="1" dirty="0" smtClean="0">
                <a:solidFill>
                  <a:schemeClr val="accent1"/>
                </a:solidFill>
              </a:rPr>
              <a:t>At what age is it recommended that you are able to ride your bike on the road?</a:t>
            </a:r>
          </a:p>
          <a:p>
            <a:pPr marL="0" lvl="0" indent="0">
              <a:buNone/>
            </a:pPr>
            <a:r>
              <a:rPr lang="en-US" sz="3000" b="1" dirty="0" smtClean="0">
                <a:solidFill>
                  <a:schemeClr val="accent1"/>
                </a:solidFill>
              </a:rPr>
              <a:t>a.) 8 years </a:t>
            </a:r>
          </a:p>
          <a:p>
            <a:pPr marL="0" lvl="0" indent="0">
              <a:buNone/>
            </a:pPr>
            <a:r>
              <a:rPr lang="en-US" sz="3000" b="1" dirty="0" smtClean="0">
                <a:solidFill>
                  <a:schemeClr val="accent1"/>
                </a:solidFill>
              </a:rPr>
              <a:t>b.) 12 years </a:t>
            </a:r>
          </a:p>
          <a:p>
            <a:pPr marL="0" lvl="0" indent="0">
              <a:buNone/>
            </a:pPr>
            <a:r>
              <a:rPr lang="en-US" sz="3000" b="1" dirty="0" smtClean="0">
                <a:solidFill>
                  <a:schemeClr val="accent1"/>
                </a:solidFill>
              </a:rPr>
              <a:t>c.) 16 years </a:t>
            </a:r>
          </a:p>
          <a:p>
            <a:pPr marL="0" lvl="0" indent="0">
              <a:buNone/>
            </a:pPr>
            <a:r>
              <a:rPr lang="en-US" sz="3000" b="1" dirty="0" smtClean="0">
                <a:solidFill>
                  <a:schemeClr val="accent1"/>
                </a:solidFill>
              </a:rPr>
              <a:t>d.) 10 years</a:t>
            </a:r>
            <a:endParaRPr lang="en-US" sz="1500" b="1" dirty="0" smtClean="0">
              <a:solidFill>
                <a:schemeClr val="accent1"/>
              </a:solidFill>
            </a:endParaRPr>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543839" y="3956428"/>
            <a:ext cx="7848873" cy="2215991"/>
          </a:xfrm>
          <a:prstGeom prst="rect">
            <a:avLst/>
          </a:prstGeom>
          <a:noFill/>
        </p:spPr>
        <p:txBody>
          <a:bodyPr wrap="square" rtlCol="0">
            <a:spAutoFit/>
          </a:bodyPr>
          <a:lstStyle/>
          <a:p>
            <a:r>
              <a:rPr lang="en-US" sz="2400" b="1" dirty="0"/>
              <a:t>Answer:  d.) 10 years </a:t>
            </a:r>
            <a:endParaRPr lang="en-US" sz="2400" b="1" dirty="0" smtClean="0"/>
          </a:p>
          <a:p>
            <a:endParaRPr lang="en-US" sz="2400" dirty="0"/>
          </a:p>
          <a:p>
            <a:r>
              <a:rPr lang="en-US" sz="2400" dirty="0"/>
              <a:t>Children under 10 years old should not ride their bike on the road. Children over 10 years old need to show that they can ride on the road safely by practicing with an adult </a:t>
            </a:r>
          </a:p>
          <a:p>
            <a:endParaRPr lang="en-CA" dirty="0"/>
          </a:p>
        </p:txBody>
      </p:sp>
      <p:pic>
        <p:nvPicPr>
          <p:cNvPr id="6" name="Picture 5" descr="kids riding bikes " title="kids riding bik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223" y="2348880"/>
            <a:ext cx="3048000" cy="2033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Pedestrian &amp; Road </a:t>
            </a:r>
            <a:r>
              <a:rPr lang="en-US" b="1" dirty="0" smtClean="0">
                <a:solidFill>
                  <a:srgbClr val="FF0000"/>
                </a:solidFill>
              </a:rPr>
              <a:t>Safety: 40</a:t>
            </a:r>
            <a:endParaRPr lang="en-US" b="1" dirty="0">
              <a:solidFill>
                <a:srgbClr val="FF0000"/>
              </a:solidFill>
            </a:endParaRPr>
          </a:p>
        </p:txBody>
      </p:sp>
      <p:sp>
        <p:nvSpPr>
          <p:cNvPr id="3" name="Content Placeholder 2"/>
          <p:cNvSpPr>
            <a:spLocks noGrp="1"/>
          </p:cNvSpPr>
          <p:nvPr>
            <p:ph idx="1"/>
          </p:nvPr>
        </p:nvSpPr>
        <p:spPr>
          <a:xfrm>
            <a:off x="496689" y="1653802"/>
            <a:ext cx="8229600" cy="1639104"/>
          </a:xfrm>
        </p:spPr>
        <p:txBody>
          <a:bodyPr>
            <a:normAutofit/>
          </a:bodyPr>
          <a:lstStyle/>
          <a:p>
            <a:pPr marL="0" lvl="0" indent="0">
              <a:buNone/>
            </a:pPr>
            <a:r>
              <a:rPr lang="en-US" sz="3000" b="1" dirty="0" smtClean="0">
                <a:solidFill>
                  <a:schemeClr val="accent1"/>
                </a:solidFill>
              </a:rPr>
              <a:t>True or False: The safest place to cross the street is between two parked cars </a:t>
            </a:r>
          </a:p>
          <a:p>
            <a:pPr marL="0" indent="0">
              <a:buNone/>
            </a:pPr>
            <a:endParaRPr lang="en-US" sz="1500" dirty="0"/>
          </a:p>
          <a:p>
            <a:pPr marL="514350" indent="-514350">
              <a:buAutoNum type="alphaLcParenR"/>
            </a:pPr>
            <a:endParaRPr lang="en-US" dirty="0" smtClean="0"/>
          </a:p>
          <a:p>
            <a:pPr marL="0" indent="0">
              <a:buNone/>
            </a:pPr>
            <a:endParaRPr lang="en-US" dirty="0" smtClean="0"/>
          </a:p>
          <a:p>
            <a:pPr marL="514350" indent="-514350">
              <a:buAutoNum type="alphaLcParenR"/>
            </a:pPr>
            <a:endParaRPr lang="en-US" dirty="0" smtClean="0"/>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514509" y="2770870"/>
            <a:ext cx="4129500" cy="2677656"/>
          </a:xfrm>
          <a:prstGeom prst="rect">
            <a:avLst/>
          </a:prstGeom>
        </p:spPr>
        <p:txBody>
          <a:bodyPr wrap="square">
            <a:spAutoFit/>
          </a:bodyPr>
          <a:lstStyle/>
          <a:p>
            <a:r>
              <a:rPr lang="en-US" sz="3000" b="1" dirty="0"/>
              <a:t>Answer: </a:t>
            </a:r>
            <a:r>
              <a:rPr lang="en-US" sz="3000" b="1" dirty="0" smtClean="0"/>
              <a:t>False</a:t>
            </a:r>
          </a:p>
          <a:p>
            <a:endParaRPr lang="en-US" sz="3000" dirty="0" smtClean="0"/>
          </a:p>
          <a:p>
            <a:r>
              <a:rPr lang="en-US" sz="2400" dirty="0" smtClean="0"/>
              <a:t>It is safer to cross the street at the designated crosswalk</a:t>
            </a:r>
            <a:endParaRPr lang="en-US" sz="3000" dirty="0" smtClean="0"/>
          </a:p>
          <a:p>
            <a:endParaRPr lang="en-US" sz="3000" dirty="0"/>
          </a:p>
          <a:p>
            <a:endParaRPr lang="en-US" sz="3000" dirty="0"/>
          </a:p>
        </p:txBody>
      </p:sp>
      <p:pic>
        <p:nvPicPr>
          <p:cNvPr id="7" name="Picture 6" descr="four way crosswalk " title="four way crosswalk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2796802"/>
            <a:ext cx="3492360" cy="2329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Pedestrian &amp; Road </a:t>
            </a:r>
            <a:r>
              <a:rPr lang="en-US" b="1" dirty="0" smtClean="0">
                <a:solidFill>
                  <a:srgbClr val="FF0000"/>
                </a:solidFill>
              </a:rPr>
              <a:t>Safety: 50</a:t>
            </a:r>
            <a:endParaRPr lang="en-US" b="1" dirty="0">
              <a:solidFill>
                <a:srgbClr val="FF0000"/>
              </a:solidFill>
            </a:endParaRPr>
          </a:p>
        </p:txBody>
      </p:sp>
      <p:sp>
        <p:nvSpPr>
          <p:cNvPr id="3" name="Content Placeholder 2"/>
          <p:cNvSpPr>
            <a:spLocks noGrp="1"/>
          </p:cNvSpPr>
          <p:nvPr>
            <p:ph idx="1"/>
          </p:nvPr>
        </p:nvSpPr>
        <p:spPr>
          <a:xfrm>
            <a:off x="484297" y="1693754"/>
            <a:ext cx="8229600" cy="1087174"/>
          </a:xfrm>
        </p:spPr>
        <p:txBody>
          <a:bodyPr>
            <a:normAutofit/>
          </a:bodyPr>
          <a:lstStyle/>
          <a:p>
            <a:pPr marL="0" lvl="0" indent="0">
              <a:buNone/>
            </a:pPr>
            <a:r>
              <a:rPr lang="en-US" sz="3000" b="1" dirty="0" smtClean="0">
                <a:solidFill>
                  <a:schemeClr val="accent1"/>
                </a:solidFill>
              </a:rPr>
              <a:t>Describe what you look for and listen for when crossing the street</a:t>
            </a:r>
          </a:p>
          <a:p>
            <a:pPr marL="0" lvl="0" indent="0">
              <a:buNone/>
            </a:pPr>
            <a:endParaRPr lang="en-US" sz="1500" b="1" dirty="0" smtClean="0">
              <a:solidFill>
                <a:schemeClr val="accent1"/>
              </a:solidFill>
            </a:endParaRPr>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TextBox 3"/>
          <p:cNvSpPr txBox="1"/>
          <p:nvPr/>
        </p:nvSpPr>
        <p:spPr>
          <a:xfrm>
            <a:off x="4566818" y="2526254"/>
            <a:ext cx="4438404" cy="4154984"/>
          </a:xfrm>
          <a:prstGeom prst="rect">
            <a:avLst/>
          </a:prstGeom>
          <a:noFill/>
        </p:spPr>
        <p:txBody>
          <a:bodyPr wrap="square" rtlCol="0">
            <a:spAutoFit/>
          </a:bodyPr>
          <a:lstStyle/>
          <a:p>
            <a:r>
              <a:rPr lang="en-US" sz="2400" b="1" dirty="0"/>
              <a:t>Answer:</a:t>
            </a:r>
          </a:p>
          <a:p>
            <a:pPr marL="342900" indent="-342900">
              <a:buFont typeface="Arial" panose="020B0604020202020204" pitchFamily="34" charset="0"/>
              <a:buChar char="•"/>
            </a:pPr>
            <a:r>
              <a:rPr lang="en-US" sz="2400" b="1" dirty="0"/>
              <a:t>Cars approaching </a:t>
            </a:r>
          </a:p>
          <a:p>
            <a:pPr marL="342900" indent="-342900">
              <a:buFont typeface="Arial" panose="020B0604020202020204" pitchFamily="34" charset="0"/>
              <a:buChar char="•"/>
            </a:pPr>
            <a:r>
              <a:rPr lang="en-US" sz="2400" b="1" dirty="0"/>
              <a:t>Other cyclists and pedestrians </a:t>
            </a:r>
          </a:p>
          <a:p>
            <a:pPr marL="342900" indent="-342900">
              <a:buFont typeface="Arial" panose="020B0604020202020204" pitchFamily="34" charset="0"/>
              <a:buChar char="•"/>
            </a:pPr>
            <a:r>
              <a:rPr lang="en-US" sz="2400" b="1" dirty="0"/>
              <a:t>Animals </a:t>
            </a:r>
          </a:p>
          <a:p>
            <a:pPr marL="342900" indent="-342900">
              <a:buFont typeface="Arial" panose="020B0604020202020204" pitchFamily="34" charset="0"/>
              <a:buChar char="•"/>
            </a:pPr>
            <a:r>
              <a:rPr lang="en-US" sz="2400" b="1" dirty="0"/>
              <a:t>Looking for car light, crosswalk signals, etc</a:t>
            </a:r>
            <a:r>
              <a:rPr lang="en-US" sz="2400" b="1" dirty="0" smtClean="0"/>
              <a:t>.</a:t>
            </a:r>
          </a:p>
          <a:p>
            <a:pPr marL="342900" indent="-342900">
              <a:buFont typeface="Arial" panose="020B0604020202020204" pitchFamily="34" charset="0"/>
              <a:buChar char="•"/>
            </a:pPr>
            <a:endParaRPr lang="en-US" sz="2400" b="1" dirty="0"/>
          </a:p>
          <a:p>
            <a:r>
              <a:rPr lang="en-US" sz="2400" dirty="0" smtClean="0"/>
              <a:t>Always look left, right, left, and behind you before crossing the street</a:t>
            </a:r>
            <a:endParaRPr lang="en-US" sz="2400" dirty="0"/>
          </a:p>
          <a:p>
            <a:endParaRPr lang="en-CA" sz="2400" dirty="0"/>
          </a:p>
        </p:txBody>
      </p:sp>
      <p:pic>
        <p:nvPicPr>
          <p:cNvPr id="6" name="Picture 5" descr="kids walking across crosswalk " title="kids walking across crosswalk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996952"/>
            <a:ext cx="3456384" cy="2305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68" y="472219"/>
            <a:ext cx="8229600" cy="1143000"/>
          </a:xfrm>
        </p:spPr>
        <p:txBody>
          <a:bodyPr/>
          <a:lstStyle/>
          <a:p>
            <a:r>
              <a:rPr lang="en-US" b="1" dirty="0" smtClean="0">
                <a:solidFill>
                  <a:schemeClr val="accent5">
                    <a:lumMod val="60000"/>
                    <a:lumOff val="40000"/>
                  </a:schemeClr>
                </a:solidFill>
              </a:rPr>
              <a:t>Bonus Question!</a:t>
            </a:r>
            <a:endParaRPr lang="en-US" b="1" dirty="0">
              <a:solidFill>
                <a:schemeClr val="accent5">
                  <a:lumMod val="60000"/>
                  <a:lumOff val="40000"/>
                </a:schemeClr>
              </a:solidFill>
            </a:endParaRPr>
          </a:p>
        </p:txBody>
      </p:sp>
      <p:sp>
        <p:nvSpPr>
          <p:cNvPr id="3" name="Content Placeholder 2"/>
          <p:cNvSpPr>
            <a:spLocks noGrp="1"/>
          </p:cNvSpPr>
          <p:nvPr>
            <p:ph idx="1"/>
          </p:nvPr>
        </p:nvSpPr>
        <p:spPr>
          <a:xfrm>
            <a:off x="484968" y="1484784"/>
            <a:ext cx="6823336" cy="3312368"/>
          </a:xfrm>
        </p:spPr>
        <p:txBody>
          <a:bodyPr>
            <a:normAutofit/>
          </a:bodyPr>
          <a:lstStyle/>
          <a:p>
            <a:pPr marL="0" indent="0">
              <a:buNone/>
            </a:pPr>
            <a:r>
              <a:rPr lang="en-US" sz="2800" b="1" dirty="0" smtClean="0">
                <a:solidFill>
                  <a:schemeClr val="accent1"/>
                </a:solidFill>
              </a:rPr>
              <a:t>What does </a:t>
            </a:r>
            <a:r>
              <a:rPr lang="en-US" sz="2800" b="1" dirty="0" err="1" smtClean="0">
                <a:solidFill>
                  <a:schemeClr val="accent1"/>
                </a:solidFill>
              </a:rPr>
              <a:t>NSTS</a:t>
            </a:r>
            <a:r>
              <a:rPr lang="en-US" sz="2800" b="1" dirty="0" smtClean="0">
                <a:solidFill>
                  <a:schemeClr val="accent1"/>
                </a:solidFill>
              </a:rPr>
              <a:t> stand for? </a:t>
            </a:r>
          </a:p>
          <a:p>
            <a:pPr marL="514350" indent="-514350">
              <a:buAutoNum type="alphaLcParenR"/>
            </a:pPr>
            <a:r>
              <a:rPr lang="en-US" sz="2800" b="1" dirty="0" smtClean="0">
                <a:solidFill>
                  <a:schemeClr val="accent1"/>
                </a:solidFill>
              </a:rPr>
              <a:t>National Student Travel Services</a:t>
            </a:r>
          </a:p>
          <a:p>
            <a:pPr marL="514350" indent="-514350">
              <a:buAutoNum type="alphaLcParenR"/>
            </a:pPr>
            <a:r>
              <a:rPr lang="en-US" sz="2800" b="1" dirty="0" smtClean="0">
                <a:solidFill>
                  <a:schemeClr val="accent1"/>
                </a:solidFill>
              </a:rPr>
              <a:t>Nature Services &amp; Transport Shuttle</a:t>
            </a:r>
          </a:p>
          <a:p>
            <a:pPr marL="514350" indent="-514350">
              <a:buAutoNum type="alphaLcParenR"/>
            </a:pPr>
            <a:r>
              <a:rPr lang="en-US" sz="2800" b="1" dirty="0" smtClean="0">
                <a:solidFill>
                  <a:schemeClr val="accent1"/>
                </a:solidFill>
              </a:rPr>
              <a:t>National Student Transport System </a:t>
            </a:r>
          </a:p>
          <a:p>
            <a:pPr marL="514350" indent="-514350">
              <a:buAutoNum type="alphaLcParenR"/>
            </a:pPr>
            <a:r>
              <a:rPr lang="en-US" sz="2800" b="1" dirty="0" smtClean="0">
                <a:solidFill>
                  <a:schemeClr val="accent1"/>
                </a:solidFill>
              </a:rPr>
              <a:t>Niagara Student Transportation Services </a:t>
            </a:r>
          </a:p>
          <a:p>
            <a:pPr marL="0" indent="0">
              <a:buNone/>
            </a:pPr>
            <a:endParaRPr lang="en-US" sz="1500" b="1" dirty="0" smtClean="0">
              <a:solidFill>
                <a:srgbClr val="008080"/>
              </a:solidFill>
            </a:endParaRPr>
          </a:p>
          <a:p>
            <a:pPr marL="514350" indent="-514350">
              <a:buAutoNum type="alphaLcParenR"/>
            </a:pPr>
            <a:endParaRPr lang="en-US" dirty="0" smtClean="0"/>
          </a:p>
          <a:p>
            <a:endParaRPr lang="en-US" dirty="0" smtClean="0"/>
          </a:p>
        </p:txBody>
      </p:sp>
      <p:sp>
        <p:nvSpPr>
          <p:cNvPr id="6" name="Left Arrow 5"/>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457200" y="3943806"/>
            <a:ext cx="8229600" cy="2000548"/>
          </a:xfrm>
          <a:prstGeom prst="rect">
            <a:avLst/>
          </a:prstGeom>
        </p:spPr>
        <p:txBody>
          <a:bodyPr wrap="square">
            <a:spAutoFit/>
          </a:bodyPr>
          <a:lstStyle/>
          <a:p>
            <a:r>
              <a:rPr lang="en-US" sz="2800" b="1" dirty="0"/>
              <a:t>Answer: </a:t>
            </a:r>
            <a:r>
              <a:rPr lang="en-US" sz="2800" b="1" dirty="0" smtClean="0"/>
              <a:t>d.) Niagara Student Transportation Services</a:t>
            </a:r>
          </a:p>
          <a:p>
            <a:endParaRPr lang="en-CA" sz="2400" dirty="0" smtClean="0"/>
          </a:p>
          <a:p>
            <a:r>
              <a:rPr lang="en-CA" sz="2400" dirty="0" err="1" smtClean="0"/>
              <a:t>NSTS</a:t>
            </a:r>
            <a:r>
              <a:rPr lang="en-CA" sz="2400" dirty="0" smtClean="0"/>
              <a:t> </a:t>
            </a:r>
            <a:r>
              <a:rPr lang="en-CA" sz="2400" dirty="0"/>
              <a:t>provides the big yellow carpools for students to and from school, and also supports Active School Travel in local elementary schools.</a:t>
            </a:r>
          </a:p>
        </p:txBody>
      </p:sp>
      <p:pic>
        <p:nvPicPr>
          <p:cNvPr id="5" name="Picture 4" descr="question emoji " title="Question emoj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727074"/>
            <a:ext cx="2088232" cy="2814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solidFill>
              </a:rPr>
              <a:t>Summary Video</a:t>
            </a:r>
            <a:endParaRPr lang="en-CA" b="1" dirty="0">
              <a:solidFill>
                <a:schemeClr val="accent6"/>
              </a:solidFill>
            </a:endParaRPr>
          </a:p>
        </p:txBody>
      </p:sp>
      <p:pic>
        <p:nvPicPr>
          <p:cNvPr id="5" name="r59_rzKuAMA" descr="Kids say why walking to school is healthy for them " title="Stepping it up video "/>
          <p:cNvPicPr>
            <a:picLocks noRot="1" noChangeAspect="1"/>
          </p:cNvPicPr>
          <p:nvPr>
            <a:videoFile r:link="rId1"/>
          </p:nvPr>
        </p:nvPicPr>
        <p:blipFill>
          <a:blip r:embed="rId4"/>
          <a:stretch>
            <a:fillRect/>
          </a:stretch>
        </p:blipFill>
        <p:spPr>
          <a:xfrm>
            <a:off x="1367644" y="1770398"/>
            <a:ext cx="6408712" cy="3604901"/>
          </a:xfrm>
          <a:prstGeom prst="rect">
            <a:avLst/>
          </a:prstGeom>
        </p:spPr>
      </p:pic>
    </p:spTree>
    <p:extLst>
      <p:ext uri="{BB962C8B-B14F-4D97-AF65-F5344CB8AC3E}">
        <p14:creationId xmlns:p14="http://schemas.microsoft.com/office/powerpoint/2010/main" val="3153636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040" y="1268760"/>
            <a:ext cx="8389440" cy="4924425"/>
          </a:xfrm>
          <a:prstGeom prst="rect">
            <a:avLst/>
          </a:prstGeom>
        </p:spPr>
        <p:txBody>
          <a:bodyPr wrap="square">
            <a:spAutoFit/>
          </a:bodyPr>
          <a:lstStyle/>
          <a:p>
            <a:pPr marL="457200" indent="-457200">
              <a:buFont typeface="Arial" pitchFamily="34" charset="0"/>
              <a:buChar char="•"/>
            </a:pPr>
            <a:r>
              <a:rPr lang="en-US" sz="2600" dirty="0"/>
              <a:t>From this point the team who correctly identifies the answer will choose the next category and value until the board is complete or time </a:t>
            </a:r>
            <a:r>
              <a:rPr lang="en-US" sz="2600" dirty="0" smtClean="0"/>
              <a:t>has ended.</a:t>
            </a:r>
          </a:p>
          <a:p>
            <a:endParaRPr lang="en-US" sz="2600" dirty="0" smtClean="0"/>
          </a:p>
          <a:p>
            <a:pPr marL="457200" lvl="0" indent="-457200">
              <a:buFont typeface="Arial" pitchFamily="34" charset="0"/>
              <a:buChar char="•"/>
            </a:pPr>
            <a:r>
              <a:rPr lang="en-US" sz="2600" dirty="0"/>
              <a:t>The </a:t>
            </a:r>
            <a:r>
              <a:rPr lang="en-US" sz="2600" dirty="0" smtClean="0"/>
              <a:t>teacher </a:t>
            </a:r>
            <a:r>
              <a:rPr lang="en-US" sz="2600" dirty="0"/>
              <a:t>will then click on that point value on the grid and read the clue from the trivia game</a:t>
            </a:r>
            <a:r>
              <a:rPr lang="en-US" sz="2600" dirty="0" smtClean="0"/>
              <a:t>.</a:t>
            </a:r>
          </a:p>
          <a:p>
            <a:pPr lvl="0"/>
            <a:endParaRPr lang="en-US" sz="2600" dirty="0"/>
          </a:p>
          <a:p>
            <a:pPr marL="457200" lvl="0" indent="-457200">
              <a:buFont typeface="Arial" pitchFamily="34" charset="0"/>
              <a:buChar char="•"/>
            </a:pPr>
            <a:r>
              <a:rPr lang="en-US" sz="2600" dirty="0"/>
              <a:t>The teacher will determine which student put their hand up first </a:t>
            </a:r>
            <a:r>
              <a:rPr lang="en-US" sz="2600" dirty="0" smtClean="0"/>
              <a:t>when the question is </a:t>
            </a:r>
            <a:r>
              <a:rPr lang="en-US" sz="2600" dirty="0"/>
              <a:t>asked, as well as the second student who raised their hand </a:t>
            </a:r>
            <a:r>
              <a:rPr lang="en-US" sz="2600" dirty="0" smtClean="0"/>
              <a:t>in case the question </a:t>
            </a:r>
            <a:r>
              <a:rPr lang="en-US" sz="2600" dirty="0"/>
              <a:t>is answered incorrectly.</a:t>
            </a:r>
          </a:p>
          <a:p>
            <a:endParaRPr lang="en-US" sz="2800" dirty="0"/>
          </a:p>
        </p:txBody>
      </p:sp>
    </p:spTree>
    <p:extLst>
      <p:ext uri="{BB962C8B-B14F-4D97-AF65-F5344CB8AC3E}">
        <p14:creationId xmlns:p14="http://schemas.microsoft.com/office/powerpoint/2010/main" val="171657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8280920" cy="4893647"/>
          </a:xfrm>
          <a:prstGeom prst="rect">
            <a:avLst/>
          </a:prstGeom>
        </p:spPr>
        <p:txBody>
          <a:bodyPr wrap="square">
            <a:spAutoFit/>
          </a:bodyPr>
          <a:lstStyle/>
          <a:p>
            <a:pPr marL="457200" lvl="0" indent="-457200">
              <a:buFont typeface="Arial" pitchFamily="34" charset="0"/>
              <a:buChar char="•"/>
            </a:pPr>
            <a:r>
              <a:rPr lang="en-US" sz="2600" dirty="0"/>
              <a:t>If the student answers the question correctly, </a:t>
            </a:r>
            <a:r>
              <a:rPr lang="en-US" sz="2600" dirty="0" smtClean="0"/>
              <a:t>their team will get the points. They will then choose </a:t>
            </a:r>
            <a:r>
              <a:rPr lang="en-US" sz="2600" dirty="0"/>
              <a:t>the next category and point value</a:t>
            </a:r>
            <a:r>
              <a:rPr lang="en-US" sz="2600" dirty="0" smtClean="0"/>
              <a:t>.</a:t>
            </a:r>
          </a:p>
          <a:p>
            <a:pPr lvl="0"/>
            <a:endParaRPr lang="en-US" sz="2600" dirty="0"/>
          </a:p>
          <a:p>
            <a:pPr marL="457200" lvl="0" indent="-457200">
              <a:buFont typeface="Arial" pitchFamily="34" charset="0"/>
              <a:buChar char="•"/>
            </a:pPr>
            <a:r>
              <a:rPr lang="en-US" sz="2600" dirty="0"/>
              <a:t>If the </a:t>
            </a:r>
            <a:r>
              <a:rPr lang="en-US" sz="2600" dirty="0" smtClean="0"/>
              <a:t>student </a:t>
            </a:r>
            <a:r>
              <a:rPr lang="en-US" sz="2600" dirty="0"/>
              <a:t>answers the question incorrectly, no points are taken off but the next eligible student (from another team) who put up their hand up second will be allowed to answer the </a:t>
            </a:r>
            <a:r>
              <a:rPr lang="en-US" sz="2600" dirty="0" smtClean="0"/>
              <a:t>question.</a:t>
            </a:r>
          </a:p>
          <a:p>
            <a:pPr lvl="0"/>
            <a:endParaRPr lang="en-US" sz="2600" dirty="0"/>
          </a:p>
          <a:p>
            <a:pPr marL="457200" lvl="0" indent="-457200">
              <a:buFont typeface="Arial" pitchFamily="34" charset="0"/>
              <a:buChar char="•"/>
            </a:pPr>
            <a:r>
              <a:rPr lang="en-US" sz="2600" dirty="0"/>
              <a:t>If they answer the question correctly, their team will be awarded the points</a:t>
            </a:r>
            <a:r>
              <a:rPr lang="en-US" sz="2600" dirty="0" smtClean="0"/>
              <a:t>. If they are unsuccessful the teacher will provide answer with explanation.</a:t>
            </a:r>
            <a:endParaRPr lang="en-US" sz="2600" dirty="0"/>
          </a:p>
        </p:txBody>
      </p:sp>
    </p:spTree>
    <p:extLst>
      <p:ext uri="{BB962C8B-B14F-4D97-AF65-F5344CB8AC3E}">
        <p14:creationId xmlns:p14="http://schemas.microsoft.com/office/powerpoint/2010/main" val="352003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187624" y="476672"/>
            <a:ext cx="6768752" cy="835536"/>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solidFill>
              </a:rPr>
              <a:t>Active School Travel - Trivia</a:t>
            </a:r>
            <a:endParaRPr lang="en-US" sz="4000" b="1" dirty="0">
              <a:solidFill>
                <a:schemeClr val="accent1"/>
              </a:solidFill>
            </a:endParaRPr>
          </a:p>
        </p:txBody>
      </p:sp>
      <p:sp>
        <p:nvSpPr>
          <p:cNvPr id="4" name="Rounded Rectangle 3" descr="let's get physical, mental wellnedd, saving our planet, safety first " title="Trivia game headings "/>
          <p:cNvSpPr/>
          <p:nvPr/>
        </p:nvSpPr>
        <p:spPr>
          <a:xfrm>
            <a:off x="395536" y="1340768"/>
            <a:ext cx="7920880" cy="648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748505" y="1327495"/>
            <a:ext cx="1745941" cy="707886"/>
          </a:xfrm>
          <a:prstGeom prst="rect">
            <a:avLst/>
          </a:prstGeom>
          <a:noFill/>
        </p:spPr>
        <p:txBody>
          <a:bodyPr wrap="square" rtlCol="0">
            <a:spAutoFit/>
          </a:bodyPr>
          <a:lstStyle/>
          <a:p>
            <a:pPr algn="ctr"/>
            <a:r>
              <a:rPr lang="en-US" dirty="0" smtClean="0"/>
              <a:t> </a:t>
            </a:r>
            <a:r>
              <a:rPr lang="en-US" sz="2000" b="1" dirty="0" smtClean="0">
                <a:solidFill>
                  <a:schemeClr val="bg1"/>
                </a:solidFill>
              </a:rPr>
              <a:t>LET’S GET PHYSICAL! </a:t>
            </a:r>
            <a:endParaRPr lang="en-US" sz="2000" b="1" dirty="0">
              <a:solidFill>
                <a:schemeClr val="bg1"/>
              </a:solidFill>
            </a:endParaRPr>
          </a:p>
        </p:txBody>
      </p:sp>
      <p:sp>
        <p:nvSpPr>
          <p:cNvPr id="6" name="TextBox 5"/>
          <p:cNvSpPr txBox="1"/>
          <p:nvPr/>
        </p:nvSpPr>
        <p:spPr>
          <a:xfrm>
            <a:off x="2803873" y="1305195"/>
            <a:ext cx="1616421" cy="707886"/>
          </a:xfrm>
          <a:prstGeom prst="rect">
            <a:avLst/>
          </a:prstGeom>
          <a:noFill/>
        </p:spPr>
        <p:txBody>
          <a:bodyPr wrap="square" rtlCol="0">
            <a:spAutoFit/>
          </a:bodyPr>
          <a:lstStyle/>
          <a:p>
            <a:pPr algn="ctr"/>
            <a:r>
              <a:rPr lang="en-US" sz="2000" dirty="0" smtClean="0"/>
              <a:t> </a:t>
            </a:r>
            <a:r>
              <a:rPr lang="en-US" sz="2000" b="1" dirty="0" smtClean="0">
                <a:solidFill>
                  <a:schemeClr val="bg1"/>
                </a:solidFill>
              </a:rPr>
              <a:t>MENTAL WELLNESS</a:t>
            </a:r>
            <a:endParaRPr lang="en-US" sz="2000" b="1" dirty="0">
              <a:solidFill>
                <a:schemeClr val="bg1"/>
              </a:solidFill>
            </a:endParaRPr>
          </a:p>
        </p:txBody>
      </p:sp>
      <p:sp>
        <p:nvSpPr>
          <p:cNvPr id="7" name="TextBox 6"/>
          <p:cNvSpPr txBox="1"/>
          <p:nvPr/>
        </p:nvSpPr>
        <p:spPr>
          <a:xfrm>
            <a:off x="4611100" y="1312208"/>
            <a:ext cx="1656184" cy="707886"/>
          </a:xfrm>
          <a:prstGeom prst="rect">
            <a:avLst/>
          </a:prstGeom>
          <a:noFill/>
        </p:spPr>
        <p:txBody>
          <a:bodyPr wrap="square" rtlCol="0">
            <a:spAutoFit/>
          </a:bodyPr>
          <a:lstStyle/>
          <a:p>
            <a:pPr algn="ctr"/>
            <a:r>
              <a:rPr lang="en-US" sz="2000" dirty="0" smtClean="0"/>
              <a:t> </a:t>
            </a:r>
            <a:r>
              <a:rPr lang="en-US" sz="2000" b="1" dirty="0" smtClean="0">
                <a:solidFill>
                  <a:schemeClr val="bg1"/>
                </a:solidFill>
              </a:rPr>
              <a:t>SAVING OUR PLANET</a:t>
            </a:r>
            <a:endParaRPr lang="en-US" sz="2000" b="1" dirty="0">
              <a:solidFill>
                <a:schemeClr val="bg1"/>
              </a:solidFill>
            </a:endParaRPr>
          </a:p>
        </p:txBody>
      </p:sp>
      <p:sp>
        <p:nvSpPr>
          <p:cNvPr id="8" name="TextBox 7" descr="Let's get physical, mental wellness, saving our planet, safety first " title="Trivia Game Headings "/>
          <p:cNvSpPr txBox="1"/>
          <p:nvPr/>
        </p:nvSpPr>
        <p:spPr>
          <a:xfrm>
            <a:off x="6216742" y="1434171"/>
            <a:ext cx="2151808" cy="400110"/>
          </a:xfrm>
          <a:prstGeom prst="rect">
            <a:avLst/>
          </a:prstGeom>
          <a:noFill/>
        </p:spPr>
        <p:txBody>
          <a:bodyPr wrap="square" rtlCol="0">
            <a:spAutoFit/>
          </a:bodyPr>
          <a:lstStyle/>
          <a:p>
            <a:pPr algn="ctr"/>
            <a:r>
              <a:rPr lang="en-US" sz="2000" b="1" dirty="0" smtClean="0">
                <a:solidFill>
                  <a:schemeClr val="bg1"/>
                </a:solidFill>
              </a:rPr>
              <a:t>SAFETY FIRST</a:t>
            </a:r>
            <a:endParaRPr lang="en-US" sz="2400" b="1" dirty="0">
              <a:solidFill>
                <a:schemeClr val="bg1"/>
              </a:solidFill>
            </a:endParaRPr>
          </a:p>
        </p:txBody>
      </p:sp>
      <p:sp>
        <p:nvSpPr>
          <p:cNvPr id="10" name="Rectangle 9" descr="Each topic has a utton for 10, 20, 30, 40 and 50 points " title="Game board "/>
          <p:cNvSpPr/>
          <p:nvPr/>
        </p:nvSpPr>
        <p:spPr>
          <a:xfrm>
            <a:off x="539552" y="1977507"/>
            <a:ext cx="7632848" cy="43204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descr="line " title="line"/>
          <p:cNvCxnSpPr/>
          <p:nvPr/>
        </p:nvCxnSpPr>
        <p:spPr>
          <a:xfrm>
            <a:off x="2591780" y="1340768"/>
            <a:ext cx="0" cy="49680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line " title="line "/>
          <p:cNvCxnSpPr/>
          <p:nvPr/>
        </p:nvCxnSpPr>
        <p:spPr>
          <a:xfrm>
            <a:off x="4499992" y="1329987"/>
            <a:ext cx="0" cy="49680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line " title="line "/>
          <p:cNvCxnSpPr/>
          <p:nvPr/>
        </p:nvCxnSpPr>
        <p:spPr>
          <a:xfrm>
            <a:off x="6300192" y="1296442"/>
            <a:ext cx="0" cy="49680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descr="10 points " title="10">
            <a:hlinkClick r:id="rId3" action="ppaction://hlinksldjump"/>
          </p:cNvPr>
          <p:cNvSpPr/>
          <p:nvPr/>
        </p:nvSpPr>
        <p:spPr>
          <a:xfrm>
            <a:off x="961660" y="2306488"/>
            <a:ext cx="129614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10 points " title="10">
            <a:hlinkClick r:id="rId4" action="ppaction://hlinksldjump"/>
          </p:cNvPr>
          <p:cNvSpPr/>
          <p:nvPr/>
        </p:nvSpPr>
        <p:spPr>
          <a:xfrm>
            <a:off x="2958503" y="2305472"/>
            <a:ext cx="129614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10 points" title="10">
            <a:hlinkClick r:id="rId5" action="ppaction://hlinksldjump"/>
          </p:cNvPr>
          <p:cNvSpPr/>
          <p:nvPr/>
        </p:nvSpPr>
        <p:spPr>
          <a:xfrm>
            <a:off x="4766102" y="2306488"/>
            <a:ext cx="129614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10 points" title="10">
            <a:hlinkClick r:id="rId6" action="ppaction://hlinksldjump"/>
          </p:cNvPr>
          <p:cNvSpPr/>
          <p:nvPr/>
        </p:nvSpPr>
        <p:spPr>
          <a:xfrm>
            <a:off x="6638310" y="2306488"/>
            <a:ext cx="1296144"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20 points" title="20">
            <a:hlinkClick r:id="rId7" action="ppaction://hlinksldjump"/>
          </p:cNvPr>
          <p:cNvSpPr/>
          <p:nvPr/>
        </p:nvSpPr>
        <p:spPr>
          <a:xfrm>
            <a:off x="967043" y="3140968"/>
            <a:ext cx="129614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30 points " title="30">
            <a:hlinkClick r:id="rId8" action="ppaction://hlinksldjump"/>
          </p:cNvPr>
          <p:cNvSpPr/>
          <p:nvPr/>
        </p:nvSpPr>
        <p:spPr>
          <a:xfrm>
            <a:off x="972690" y="3975447"/>
            <a:ext cx="129614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40 points " title="40">
            <a:hlinkClick r:id="rId9" action="ppaction://hlinksldjump"/>
          </p:cNvPr>
          <p:cNvSpPr/>
          <p:nvPr/>
        </p:nvSpPr>
        <p:spPr>
          <a:xfrm>
            <a:off x="961660" y="4738936"/>
            <a:ext cx="129614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50 points " title="50">
            <a:hlinkClick r:id="rId10" action="ppaction://hlinksldjump"/>
          </p:cNvPr>
          <p:cNvSpPr/>
          <p:nvPr/>
        </p:nvSpPr>
        <p:spPr>
          <a:xfrm>
            <a:off x="961660" y="5517232"/>
            <a:ext cx="1296144"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20 points " title="20">
            <a:hlinkClick r:id="rId11" action="ppaction://hlinksldjump"/>
          </p:cNvPr>
          <p:cNvSpPr/>
          <p:nvPr/>
        </p:nvSpPr>
        <p:spPr>
          <a:xfrm>
            <a:off x="2942084" y="3140968"/>
            <a:ext cx="129614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30 points " title="30">
            <a:hlinkClick r:id="rId12" action="ppaction://hlinksldjump"/>
          </p:cNvPr>
          <p:cNvSpPr/>
          <p:nvPr/>
        </p:nvSpPr>
        <p:spPr>
          <a:xfrm>
            <a:off x="2946781" y="3975447"/>
            <a:ext cx="129614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40 points " title="40">
            <a:hlinkClick r:id="rId13" action="ppaction://hlinksldjump"/>
          </p:cNvPr>
          <p:cNvSpPr/>
          <p:nvPr/>
        </p:nvSpPr>
        <p:spPr>
          <a:xfrm>
            <a:off x="2954379" y="4738936"/>
            <a:ext cx="129614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50 points " title="50">
            <a:hlinkClick r:id="rId14" action="ppaction://hlinksldjump"/>
          </p:cNvPr>
          <p:cNvSpPr/>
          <p:nvPr/>
        </p:nvSpPr>
        <p:spPr>
          <a:xfrm>
            <a:off x="2954379" y="5517232"/>
            <a:ext cx="129614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descr="20 points " title="20">
            <a:hlinkClick r:id="rId15" action="ppaction://hlinksldjump"/>
          </p:cNvPr>
          <p:cNvSpPr/>
          <p:nvPr/>
        </p:nvSpPr>
        <p:spPr>
          <a:xfrm>
            <a:off x="4783974" y="3140968"/>
            <a:ext cx="129614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20 points " title="20">
            <a:hlinkClick r:id="rId16" action="ppaction://hlinksldjump"/>
          </p:cNvPr>
          <p:cNvSpPr/>
          <p:nvPr/>
        </p:nvSpPr>
        <p:spPr>
          <a:xfrm>
            <a:off x="6638310" y="3144076"/>
            <a:ext cx="1296144"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30 points " title="30">
            <a:hlinkClick r:id="rId17" action="ppaction://hlinksldjump"/>
          </p:cNvPr>
          <p:cNvSpPr/>
          <p:nvPr/>
        </p:nvSpPr>
        <p:spPr>
          <a:xfrm>
            <a:off x="4783974" y="3975447"/>
            <a:ext cx="129614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descr="40 points " title="40 ">
            <a:hlinkClick r:id="rId18" action="ppaction://hlinksldjump"/>
          </p:cNvPr>
          <p:cNvSpPr/>
          <p:nvPr/>
        </p:nvSpPr>
        <p:spPr>
          <a:xfrm>
            <a:off x="4766102" y="4753860"/>
            <a:ext cx="129614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descr="50 points " title="50">
            <a:hlinkClick r:id="rId19" action="ppaction://hlinksldjump"/>
          </p:cNvPr>
          <p:cNvSpPr/>
          <p:nvPr/>
        </p:nvSpPr>
        <p:spPr>
          <a:xfrm>
            <a:off x="4766102" y="5517232"/>
            <a:ext cx="129614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descr="30 points " title="30">
            <a:hlinkClick r:id="rId20" action="ppaction://hlinksldjump"/>
          </p:cNvPr>
          <p:cNvSpPr/>
          <p:nvPr/>
        </p:nvSpPr>
        <p:spPr>
          <a:xfrm>
            <a:off x="6638310" y="3977934"/>
            <a:ext cx="1296144"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descr="40 points " title="40">
            <a:hlinkClick r:id="rId21" action="ppaction://hlinksldjump"/>
          </p:cNvPr>
          <p:cNvSpPr/>
          <p:nvPr/>
        </p:nvSpPr>
        <p:spPr>
          <a:xfrm>
            <a:off x="6638310" y="4739332"/>
            <a:ext cx="1296144"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descr="50 points " title="50">
            <a:hlinkClick r:id="rId22" action="ppaction://hlinksldjump"/>
          </p:cNvPr>
          <p:cNvSpPr/>
          <p:nvPr/>
        </p:nvSpPr>
        <p:spPr>
          <a:xfrm>
            <a:off x="6624228" y="5528735"/>
            <a:ext cx="1296144"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1232246" y="2353750"/>
            <a:ext cx="648072" cy="461665"/>
          </a:xfrm>
          <a:prstGeom prst="rect">
            <a:avLst/>
          </a:prstGeom>
          <a:noFill/>
        </p:spPr>
        <p:txBody>
          <a:bodyPr wrap="square" rtlCol="0">
            <a:spAutoFit/>
          </a:bodyPr>
          <a:lstStyle/>
          <a:p>
            <a:pPr algn="ctr"/>
            <a:r>
              <a:rPr lang="en-US" sz="2400" dirty="0" smtClean="0"/>
              <a:t>10</a:t>
            </a:r>
            <a:endParaRPr lang="en-CA" dirty="0"/>
          </a:p>
        </p:txBody>
      </p:sp>
      <p:sp>
        <p:nvSpPr>
          <p:cNvPr id="42" name="TextBox 41"/>
          <p:cNvSpPr txBox="1"/>
          <p:nvPr/>
        </p:nvSpPr>
        <p:spPr>
          <a:xfrm>
            <a:off x="1232246" y="3198167"/>
            <a:ext cx="648072" cy="461665"/>
          </a:xfrm>
          <a:prstGeom prst="rect">
            <a:avLst/>
          </a:prstGeom>
          <a:noFill/>
        </p:spPr>
        <p:txBody>
          <a:bodyPr wrap="square" rtlCol="0">
            <a:spAutoFit/>
          </a:bodyPr>
          <a:lstStyle/>
          <a:p>
            <a:pPr algn="ctr"/>
            <a:r>
              <a:rPr lang="en-US" sz="2400" dirty="0" smtClean="0"/>
              <a:t>20</a:t>
            </a:r>
            <a:endParaRPr lang="en-CA" dirty="0"/>
          </a:p>
        </p:txBody>
      </p:sp>
      <p:sp>
        <p:nvSpPr>
          <p:cNvPr id="43" name="TextBox 42"/>
          <p:cNvSpPr txBox="1"/>
          <p:nvPr/>
        </p:nvSpPr>
        <p:spPr>
          <a:xfrm>
            <a:off x="1233869" y="4791341"/>
            <a:ext cx="648072" cy="461665"/>
          </a:xfrm>
          <a:prstGeom prst="rect">
            <a:avLst/>
          </a:prstGeom>
          <a:noFill/>
        </p:spPr>
        <p:txBody>
          <a:bodyPr wrap="square" rtlCol="0">
            <a:spAutoFit/>
          </a:bodyPr>
          <a:lstStyle/>
          <a:p>
            <a:pPr algn="ctr"/>
            <a:r>
              <a:rPr lang="en-US" sz="2400" dirty="0" smtClean="0"/>
              <a:t>40</a:t>
            </a:r>
            <a:endParaRPr lang="en-CA" dirty="0"/>
          </a:p>
        </p:txBody>
      </p:sp>
      <p:sp>
        <p:nvSpPr>
          <p:cNvPr id="44" name="TextBox 43"/>
          <p:cNvSpPr txBox="1"/>
          <p:nvPr/>
        </p:nvSpPr>
        <p:spPr>
          <a:xfrm>
            <a:off x="1232246" y="4003539"/>
            <a:ext cx="648072" cy="461665"/>
          </a:xfrm>
          <a:prstGeom prst="rect">
            <a:avLst/>
          </a:prstGeom>
          <a:noFill/>
        </p:spPr>
        <p:txBody>
          <a:bodyPr wrap="square" rtlCol="0">
            <a:spAutoFit/>
          </a:bodyPr>
          <a:lstStyle/>
          <a:p>
            <a:pPr algn="ctr"/>
            <a:r>
              <a:rPr lang="en-US" sz="2400" dirty="0" smtClean="0"/>
              <a:t>30</a:t>
            </a:r>
            <a:endParaRPr lang="en-CA" dirty="0"/>
          </a:p>
        </p:txBody>
      </p:sp>
      <p:sp>
        <p:nvSpPr>
          <p:cNvPr id="45" name="TextBox 44"/>
          <p:cNvSpPr txBox="1"/>
          <p:nvPr/>
        </p:nvSpPr>
        <p:spPr>
          <a:xfrm>
            <a:off x="1094715" y="5559622"/>
            <a:ext cx="864096" cy="461665"/>
          </a:xfrm>
          <a:prstGeom prst="rect">
            <a:avLst/>
          </a:prstGeom>
          <a:noFill/>
        </p:spPr>
        <p:txBody>
          <a:bodyPr wrap="square" rtlCol="0">
            <a:spAutoFit/>
          </a:bodyPr>
          <a:lstStyle/>
          <a:p>
            <a:pPr algn="ctr"/>
            <a:r>
              <a:rPr lang="en-US" sz="2400" dirty="0" smtClean="0"/>
              <a:t>50</a:t>
            </a:r>
            <a:endParaRPr lang="en-CA" dirty="0"/>
          </a:p>
        </p:txBody>
      </p:sp>
      <p:sp>
        <p:nvSpPr>
          <p:cNvPr id="46" name="TextBox 45"/>
          <p:cNvSpPr txBox="1"/>
          <p:nvPr/>
        </p:nvSpPr>
        <p:spPr>
          <a:xfrm>
            <a:off x="3278421" y="2363688"/>
            <a:ext cx="648072" cy="461665"/>
          </a:xfrm>
          <a:prstGeom prst="rect">
            <a:avLst/>
          </a:prstGeom>
          <a:noFill/>
        </p:spPr>
        <p:txBody>
          <a:bodyPr wrap="square" rtlCol="0">
            <a:spAutoFit/>
          </a:bodyPr>
          <a:lstStyle/>
          <a:p>
            <a:pPr algn="ctr"/>
            <a:r>
              <a:rPr lang="en-US" sz="2400" dirty="0" smtClean="0"/>
              <a:t>10</a:t>
            </a:r>
            <a:endParaRPr lang="en-CA" dirty="0"/>
          </a:p>
        </p:txBody>
      </p:sp>
      <p:sp>
        <p:nvSpPr>
          <p:cNvPr id="47" name="TextBox 46"/>
          <p:cNvSpPr txBox="1"/>
          <p:nvPr/>
        </p:nvSpPr>
        <p:spPr>
          <a:xfrm>
            <a:off x="3266120" y="3226242"/>
            <a:ext cx="648072" cy="461665"/>
          </a:xfrm>
          <a:prstGeom prst="rect">
            <a:avLst/>
          </a:prstGeom>
          <a:noFill/>
        </p:spPr>
        <p:txBody>
          <a:bodyPr wrap="square" rtlCol="0">
            <a:spAutoFit/>
          </a:bodyPr>
          <a:lstStyle/>
          <a:p>
            <a:pPr algn="ctr"/>
            <a:r>
              <a:rPr lang="en-US" sz="2400" dirty="0" smtClean="0"/>
              <a:t>20</a:t>
            </a:r>
            <a:endParaRPr lang="en-CA" dirty="0"/>
          </a:p>
        </p:txBody>
      </p:sp>
      <p:sp>
        <p:nvSpPr>
          <p:cNvPr id="48" name="TextBox 47"/>
          <p:cNvSpPr txBox="1"/>
          <p:nvPr/>
        </p:nvSpPr>
        <p:spPr>
          <a:xfrm>
            <a:off x="3266120" y="4781325"/>
            <a:ext cx="648072" cy="461665"/>
          </a:xfrm>
          <a:prstGeom prst="rect">
            <a:avLst/>
          </a:prstGeom>
          <a:noFill/>
        </p:spPr>
        <p:txBody>
          <a:bodyPr wrap="square" rtlCol="0">
            <a:spAutoFit/>
          </a:bodyPr>
          <a:lstStyle/>
          <a:p>
            <a:pPr algn="ctr"/>
            <a:r>
              <a:rPr lang="en-US" sz="2400" dirty="0" smtClean="0"/>
              <a:t>40</a:t>
            </a:r>
            <a:endParaRPr lang="en-CA" dirty="0"/>
          </a:p>
        </p:txBody>
      </p:sp>
      <p:sp>
        <p:nvSpPr>
          <p:cNvPr id="49" name="TextBox 48"/>
          <p:cNvSpPr txBox="1"/>
          <p:nvPr/>
        </p:nvSpPr>
        <p:spPr>
          <a:xfrm>
            <a:off x="3278421" y="4015261"/>
            <a:ext cx="648072" cy="461665"/>
          </a:xfrm>
          <a:prstGeom prst="rect">
            <a:avLst/>
          </a:prstGeom>
          <a:noFill/>
        </p:spPr>
        <p:txBody>
          <a:bodyPr wrap="square" rtlCol="0">
            <a:spAutoFit/>
          </a:bodyPr>
          <a:lstStyle/>
          <a:p>
            <a:pPr algn="ctr"/>
            <a:r>
              <a:rPr lang="en-US" sz="2400" dirty="0" smtClean="0"/>
              <a:t>30</a:t>
            </a:r>
            <a:endParaRPr lang="en-CA" dirty="0"/>
          </a:p>
        </p:txBody>
      </p:sp>
      <p:sp>
        <p:nvSpPr>
          <p:cNvPr id="50" name="TextBox 49"/>
          <p:cNvSpPr txBox="1"/>
          <p:nvPr/>
        </p:nvSpPr>
        <p:spPr>
          <a:xfrm>
            <a:off x="3164330" y="5573415"/>
            <a:ext cx="864096" cy="461665"/>
          </a:xfrm>
          <a:prstGeom prst="rect">
            <a:avLst/>
          </a:prstGeom>
          <a:noFill/>
        </p:spPr>
        <p:txBody>
          <a:bodyPr wrap="square" rtlCol="0">
            <a:spAutoFit/>
          </a:bodyPr>
          <a:lstStyle/>
          <a:p>
            <a:pPr algn="ctr"/>
            <a:r>
              <a:rPr lang="en-US" sz="2400" dirty="0" smtClean="0"/>
              <a:t>50</a:t>
            </a:r>
            <a:endParaRPr lang="en-CA" dirty="0"/>
          </a:p>
        </p:txBody>
      </p:sp>
      <p:sp>
        <p:nvSpPr>
          <p:cNvPr id="51" name="TextBox 50"/>
          <p:cNvSpPr txBox="1"/>
          <p:nvPr/>
        </p:nvSpPr>
        <p:spPr>
          <a:xfrm>
            <a:off x="5108010" y="2363688"/>
            <a:ext cx="648072" cy="461665"/>
          </a:xfrm>
          <a:prstGeom prst="rect">
            <a:avLst/>
          </a:prstGeom>
          <a:noFill/>
        </p:spPr>
        <p:txBody>
          <a:bodyPr wrap="square" rtlCol="0">
            <a:spAutoFit/>
          </a:bodyPr>
          <a:lstStyle/>
          <a:p>
            <a:pPr algn="ctr"/>
            <a:r>
              <a:rPr lang="en-US" sz="2400" dirty="0" smtClean="0"/>
              <a:t>10</a:t>
            </a:r>
            <a:endParaRPr lang="en-CA" dirty="0"/>
          </a:p>
        </p:txBody>
      </p:sp>
      <p:sp>
        <p:nvSpPr>
          <p:cNvPr id="52" name="TextBox 51"/>
          <p:cNvSpPr txBox="1"/>
          <p:nvPr/>
        </p:nvSpPr>
        <p:spPr>
          <a:xfrm>
            <a:off x="5129358" y="3187522"/>
            <a:ext cx="648072" cy="461665"/>
          </a:xfrm>
          <a:prstGeom prst="rect">
            <a:avLst/>
          </a:prstGeom>
          <a:noFill/>
        </p:spPr>
        <p:txBody>
          <a:bodyPr wrap="square" rtlCol="0">
            <a:spAutoFit/>
          </a:bodyPr>
          <a:lstStyle/>
          <a:p>
            <a:pPr algn="ctr"/>
            <a:r>
              <a:rPr lang="en-US" sz="2400" dirty="0" smtClean="0"/>
              <a:t>20</a:t>
            </a:r>
            <a:endParaRPr lang="en-CA" dirty="0"/>
          </a:p>
        </p:txBody>
      </p:sp>
      <p:sp>
        <p:nvSpPr>
          <p:cNvPr id="53" name="TextBox 52"/>
          <p:cNvSpPr txBox="1"/>
          <p:nvPr/>
        </p:nvSpPr>
        <p:spPr>
          <a:xfrm>
            <a:off x="5114618" y="4787924"/>
            <a:ext cx="648072" cy="461665"/>
          </a:xfrm>
          <a:prstGeom prst="rect">
            <a:avLst/>
          </a:prstGeom>
          <a:noFill/>
        </p:spPr>
        <p:txBody>
          <a:bodyPr wrap="square" rtlCol="0">
            <a:spAutoFit/>
          </a:bodyPr>
          <a:lstStyle/>
          <a:p>
            <a:pPr algn="ctr"/>
            <a:r>
              <a:rPr lang="en-US" sz="2400" dirty="0" smtClean="0"/>
              <a:t>40</a:t>
            </a:r>
            <a:endParaRPr lang="en-CA" dirty="0"/>
          </a:p>
        </p:txBody>
      </p:sp>
      <p:sp>
        <p:nvSpPr>
          <p:cNvPr id="54" name="TextBox 53"/>
          <p:cNvSpPr txBox="1"/>
          <p:nvPr/>
        </p:nvSpPr>
        <p:spPr>
          <a:xfrm>
            <a:off x="5114618" y="4017254"/>
            <a:ext cx="648072" cy="461665"/>
          </a:xfrm>
          <a:prstGeom prst="rect">
            <a:avLst/>
          </a:prstGeom>
          <a:noFill/>
        </p:spPr>
        <p:txBody>
          <a:bodyPr wrap="square" rtlCol="0">
            <a:spAutoFit/>
          </a:bodyPr>
          <a:lstStyle/>
          <a:p>
            <a:pPr algn="ctr"/>
            <a:r>
              <a:rPr lang="en-US" sz="2400" dirty="0" smtClean="0"/>
              <a:t>30</a:t>
            </a:r>
            <a:endParaRPr lang="en-CA" dirty="0"/>
          </a:p>
        </p:txBody>
      </p:sp>
      <p:sp>
        <p:nvSpPr>
          <p:cNvPr id="55" name="TextBox 54"/>
          <p:cNvSpPr txBox="1"/>
          <p:nvPr/>
        </p:nvSpPr>
        <p:spPr>
          <a:xfrm>
            <a:off x="5015754" y="5573414"/>
            <a:ext cx="864096" cy="461665"/>
          </a:xfrm>
          <a:prstGeom prst="rect">
            <a:avLst/>
          </a:prstGeom>
          <a:noFill/>
        </p:spPr>
        <p:txBody>
          <a:bodyPr wrap="square" rtlCol="0">
            <a:spAutoFit/>
          </a:bodyPr>
          <a:lstStyle/>
          <a:p>
            <a:pPr algn="ctr"/>
            <a:r>
              <a:rPr lang="en-US" sz="2400" dirty="0" smtClean="0"/>
              <a:t>50</a:t>
            </a:r>
            <a:endParaRPr lang="en-CA" dirty="0"/>
          </a:p>
        </p:txBody>
      </p:sp>
      <p:sp>
        <p:nvSpPr>
          <p:cNvPr id="56" name="TextBox 55" descr="10 points" title="10"/>
          <p:cNvSpPr txBox="1"/>
          <p:nvPr/>
        </p:nvSpPr>
        <p:spPr>
          <a:xfrm>
            <a:off x="6975936" y="2378594"/>
            <a:ext cx="648072" cy="461665"/>
          </a:xfrm>
          <a:prstGeom prst="rect">
            <a:avLst/>
          </a:prstGeom>
          <a:noFill/>
        </p:spPr>
        <p:txBody>
          <a:bodyPr wrap="square" rtlCol="0">
            <a:spAutoFit/>
          </a:bodyPr>
          <a:lstStyle/>
          <a:p>
            <a:pPr algn="ctr"/>
            <a:r>
              <a:rPr lang="en-US" sz="2400" dirty="0" smtClean="0"/>
              <a:t>10</a:t>
            </a:r>
            <a:endParaRPr lang="en-CA" dirty="0"/>
          </a:p>
        </p:txBody>
      </p:sp>
      <p:sp>
        <p:nvSpPr>
          <p:cNvPr id="57" name="TextBox 56"/>
          <p:cNvSpPr txBox="1"/>
          <p:nvPr/>
        </p:nvSpPr>
        <p:spPr>
          <a:xfrm>
            <a:off x="6975936" y="3188099"/>
            <a:ext cx="648072" cy="461665"/>
          </a:xfrm>
          <a:prstGeom prst="rect">
            <a:avLst/>
          </a:prstGeom>
          <a:noFill/>
        </p:spPr>
        <p:txBody>
          <a:bodyPr wrap="square" rtlCol="0">
            <a:spAutoFit/>
          </a:bodyPr>
          <a:lstStyle/>
          <a:p>
            <a:pPr algn="ctr"/>
            <a:r>
              <a:rPr lang="en-US" sz="2400" dirty="0" smtClean="0"/>
              <a:t>20</a:t>
            </a:r>
            <a:endParaRPr lang="en-CA" dirty="0"/>
          </a:p>
        </p:txBody>
      </p:sp>
      <p:sp>
        <p:nvSpPr>
          <p:cNvPr id="58" name="TextBox 57"/>
          <p:cNvSpPr txBox="1"/>
          <p:nvPr/>
        </p:nvSpPr>
        <p:spPr>
          <a:xfrm>
            <a:off x="6961910" y="4771977"/>
            <a:ext cx="648072" cy="461665"/>
          </a:xfrm>
          <a:prstGeom prst="rect">
            <a:avLst/>
          </a:prstGeom>
          <a:noFill/>
        </p:spPr>
        <p:txBody>
          <a:bodyPr wrap="square" rtlCol="0">
            <a:spAutoFit/>
          </a:bodyPr>
          <a:lstStyle/>
          <a:p>
            <a:pPr algn="ctr"/>
            <a:r>
              <a:rPr lang="en-US" sz="2400" dirty="0" smtClean="0"/>
              <a:t>40</a:t>
            </a:r>
            <a:endParaRPr lang="en-CA" dirty="0"/>
          </a:p>
        </p:txBody>
      </p:sp>
      <p:sp>
        <p:nvSpPr>
          <p:cNvPr id="59" name="TextBox 58"/>
          <p:cNvSpPr txBox="1"/>
          <p:nvPr/>
        </p:nvSpPr>
        <p:spPr>
          <a:xfrm>
            <a:off x="6962346" y="4012694"/>
            <a:ext cx="648072" cy="461665"/>
          </a:xfrm>
          <a:prstGeom prst="rect">
            <a:avLst/>
          </a:prstGeom>
          <a:noFill/>
        </p:spPr>
        <p:txBody>
          <a:bodyPr wrap="square" rtlCol="0">
            <a:spAutoFit/>
          </a:bodyPr>
          <a:lstStyle/>
          <a:p>
            <a:pPr algn="ctr"/>
            <a:r>
              <a:rPr lang="en-US" sz="2400" dirty="0" smtClean="0"/>
              <a:t>30</a:t>
            </a:r>
            <a:endParaRPr lang="en-CA" dirty="0"/>
          </a:p>
        </p:txBody>
      </p:sp>
      <p:sp>
        <p:nvSpPr>
          <p:cNvPr id="60" name="TextBox 59"/>
          <p:cNvSpPr txBox="1"/>
          <p:nvPr/>
        </p:nvSpPr>
        <p:spPr>
          <a:xfrm>
            <a:off x="6840746" y="5559622"/>
            <a:ext cx="864096" cy="461665"/>
          </a:xfrm>
          <a:prstGeom prst="rect">
            <a:avLst/>
          </a:prstGeom>
          <a:noFill/>
        </p:spPr>
        <p:txBody>
          <a:bodyPr wrap="square" rtlCol="0">
            <a:spAutoFit/>
          </a:bodyPr>
          <a:lstStyle/>
          <a:p>
            <a:pPr algn="ctr"/>
            <a:r>
              <a:rPr lang="en-US" sz="2400" dirty="0" smtClean="0"/>
              <a:t>50</a:t>
            </a:r>
            <a:endParaRPr lang="en-CA" dirty="0"/>
          </a:p>
        </p:txBody>
      </p:sp>
      <p:sp>
        <p:nvSpPr>
          <p:cNvPr id="66" name="TextBox 65"/>
          <p:cNvSpPr txBox="1"/>
          <p:nvPr/>
        </p:nvSpPr>
        <p:spPr>
          <a:xfrm>
            <a:off x="6444208" y="6381686"/>
            <a:ext cx="2068358" cy="369332"/>
          </a:xfrm>
          <a:prstGeom prst="rect">
            <a:avLst/>
          </a:prstGeom>
          <a:noFill/>
        </p:spPr>
        <p:txBody>
          <a:bodyPr wrap="square" rtlCol="0">
            <a:spAutoFit/>
          </a:bodyPr>
          <a:lstStyle/>
          <a:p>
            <a:r>
              <a:rPr lang="en-CA" b="1" u="sng" dirty="0" smtClean="0">
                <a:solidFill>
                  <a:srgbClr val="0070C0"/>
                </a:solidFill>
              </a:rPr>
              <a:t>Summary Video</a:t>
            </a:r>
            <a:endParaRPr lang="en-CA" b="1" u="sng" dirty="0">
              <a:solidFill>
                <a:srgbClr val="0070C0"/>
              </a:solidFill>
            </a:endParaRPr>
          </a:p>
        </p:txBody>
      </p:sp>
    </p:spTree>
    <p:extLst>
      <p:ext uri="{BB962C8B-B14F-4D97-AF65-F5344CB8AC3E}">
        <p14:creationId xmlns:p14="http://schemas.microsoft.com/office/powerpoint/2010/main" val="312678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4" presetClass="exit" presetSubtype="16" fill="hold" grpId="0" nodeType="clickEffect">
                                  <p:stCondLst>
                                    <p:cond delay="0"/>
                                  </p:stCondLst>
                                  <p:childTnLst>
                                    <p:animEffect transition="out" filter="box(in)">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4" presetClass="exit" presetSubtype="16" fill="hold" grpId="0" nodeType="clickEffect">
                                  <p:stCondLst>
                                    <p:cond delay="0"/>
                                  </p:stCondLst>
                                  <p:childTnLst>
                                    <p:animEffect transition="out" filter="box(in)">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4" presetClass="exit" presetSubtype="16" fill="hold" grpId="0" nodeType="clickEffect">
                                  <p:stCondLst>
                                    <p:cond delay="0"/>
                                  </p:stCondLst>
                                  <p:childTnLst>
                                    <p:animEffect transition="out" filter="box(in)">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4" presetClass="exit" presetSubtype="16" fill="hold" grpId="0" nodeType="clickEffect">
                                  <p:stCondLst>
                                    <p:cond delay="0"/>
                                  </p:stCondLst>
                                  <p:childTnLst>
                                    <p:animEffect transition="out" filter="box(in)">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4" presetClass="exit" presetSubtype="16" fill="hold" grpId="0" nodeType="clickEffect">
                                  <p:stCondLst>
                                    <p:cond delay="0"/>
                                  </p:stCondLst>
                                  <p:childTnLst>
                                    <p:animEffect transition="out" filter="box(in)">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29"/>
                    </p:tgtEl>
                  </p:cond>
                </p:stCondLst>
                <p:endSync evt="end" delay="0">
                  <p:rtn val="all"/>
                </p:endSync>
                <p:childTnLst>
                  <p:par>
                    <p:cTn id="75" fill="hold">
                      <p:stCondLst>
                        <p:cond delay="0"/>
                      </p:stCondLst>
                      <p:childTnLst>
                        <p:par>
                          <p:cTn id="76" fill="hold">
                            <p:stCondLst>
                              <p:cond delay="0"/>
                            </p:stCondLst>
                            <p:childTnLst>
                              <p:par>
                                <p:cTn id="77" presetID="4" presetClass="exit" presetSubtype="16" fill="hold" grpId="0" nodeType="clickEffect">
                                  <p:stCondLst>
                                    <p:cond delay="0"/>
                                  </p:stCondLst>
                                  <p:childTnLst>
                                    <p:animEffect transition="out" filter="box(in)">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0" restart="whenNotActive" fill="hold" evtFilter="cancelBubble" nodeType="interactiveSeq">
                <p:stCondLst>
                  <p:cond evt="onClick" delay="0">
                    <p:tgtEl>
                      <p:spTgt spid="30"/>
                    </p:tgtEl>
                  </p:cond>
                </p:stCondLst>
                <p:endSync evt="end" delay="0">
                  <p:rtn val="all"/>
                </p:endSync>
                <p:childTnLst>
                  <p:par>
                    <p:cTn id="81" fill="hold">
                      <p:stCondLst>
                        <p:cond delay="0"/>
                      </p:stCondLst>
                      <p:childTnLst>
                        <p:par>
                          <p:cTn id="82" fill="hold">
                            <p:stCondLst>
                              <p:cond delay="0"/>
                            </p:stCondLst>
                            <p:childTnLst>
                              <p:par>
                                <p:cTn id="83" presetID="4" presetClass="exit" presetSubtype="16" fill="hold" grpId="0" nodeType="clickEffect">
                                  <p:stCondLst>
                                    <p:cond delay="0"/>
                                  </p:stCondLst>
                                  <p:childTnLst>
                                    <p:animEffect transition="out" filter="box(in)">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4" presetClass="exit" presetSubtype="16" fill="hold" grpId="0" nodeType="clickEffect">
                                  <p:stCondLst>
                                    <p:cond delay="0"/>
                                  </p:stCondLst>
                                  <p:childTnLst>
                                    <p:animEffect transition="out" filter="box(in)">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4" presetClass="exit" presetSubtype="16" fill="hold" grpId="0" nodeType="clickEffect">
                                  <p:stCondLst>
                                    <p:cond delay="0"/>
                                  </p:stCondLst>
                                  <p:childTnLst>
                                    <p:animEffect transition="out" filter="box(in)">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8" restart="whenNotActive" fill="hold" evtFilter="cancelBubble" nodeType="interactiveSeq">
                <p:stCondLst>
                  <p:cond evt="onClick" delay="0">
                    <p:tgtEl>
                      <p:spTgt spid="34"/>
                    </p:tgtEl>
                  </p:cond>
                </p:stCondLst>
                <p:endSync evt="end" delay="0">
                  <p:rtn val="all"/>
                </p:endSync>
                <p:childTnLst>
                  <p:par>
                    <p:cTn id="99" fill="hold">
                      <p:stCondLst>
                        <p:cond delay="0"/>
                      </p:stCondLst>
                      <p:childTnLst>
                        <p:par>
                          <p:cTn id="100" fill="hold">
                            <p:stCondLst>
                              <p:cond delay="0"/>
                            </p:stCondLst>
                            <p:childTnLst>
                              <p:par>
                                <p:cTn id="101" presetID="4" presetClass="exit" presetSubtype="16" fill="hold" grpId="0" nodeType="clickEffect">
                                  <p:stCondLst>
                                    <p:cond delay="0"/>
                                  </p:stCondLst>
                                  <p:childTnLst>
                                    <p:animEffect transition="out" filter="box(in)">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04" restart="whenNotActive" fill="hold" evtFilter="cancelBubble" nodeType="interactiveSeq">
                <p:stCondLst>
                  <p:cond evt="onClick" delay="0">
                    <p:tgtEl>
                      <p:spTgt spid="35"/>
                    </p:tgtEl>
                  </p:cond>
                </p:stCondLst>
                <p:endSync evt="end" delay="0">
                  <p:rtn val="all"/>
                </p:endSync>
                <p:childTnLst>
                  <p:par>
                    <p:cTn id="105" fill="hold">
                      <p:stCondLst>
                        <p:cond delay="0"/>
                      </p:stCondLst>
                      <p:childTnLst>
                        <p:par>
                          <p:cTn id="106" fill="hold">
                            <p:stCondLst>
                              <p:cond delay="0"/>
                            </p:stCondLst>
                            <p:childTnLst>
                              <p:par>
                                <p:cTn id="107" presetID="4" presetClass="exit" presetSubtype="16" fill="hold" grpId="0" nodeType="clickEffect">
                                  <p:stCondLst>
                                    <p:cond delay="0"/>
                                  </p:stCondLst>
                                  <p:childTnLst>
                                    <p:animEffect transition="out" filter="box(in)">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4" presetClass="exit" presetSubtype="16" fill="hold" grpId="0" nodeType="clickEffect">
                                  <p:stCondLst>
                                    <p:cond delay="0"/>
                                  </p:stCondLst>
                                  <p:childTnLst>
                                    <p:animEffect transition="out" filter="box(in)">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6" restart="whenNotActive" fill="hold" evtFilter="cancelBubble" nodeType="interactiveSeq">
                <p:stCondLst>
                  <p:cond evt="onClick" delay="0">
                    <p:tgtEl>
                      <p:spTgt spid="37"/>
                    </p:tgtEl>
                  </p:cond>
                </p:stCondLst>
                <p:endSync evt="end" delay="0">
                  <p:rtn val="all"/>
                </p:endSync>
                <p:childTnLst>
                  <p:par>
                    <p:cTn id="117" fill="hold">
                      <p:stCondLst>
                        <p:cond delay="0"/>
                      </p:stCondLst>
                      <p:childTnLst>
                        <p:par>
                          <p:cTn id="118" fill="hold">
                            <p:stCondLst>
                              <p:cond delay="0"/>
                            </p:stCondLst>
                            <p:childTnLst>
                              <p:par>
                                <p:cTn id="119" presetID="4" presetClass="exit" presetSubtype="16" fill="hold" grpId="0" nodeType="clickEffect">
                                  <p:stCondLst>
                                    <p:cond delay="0"/>
                                  </p:stCondLst>
                                  <p:childTnLst>
                                    <p:animEffect transition="out" filter="box(in)">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Physical Activity: 10</a:t>
            </a:r>
            <a:endParaRPr lang="en-US" b="1" dirty="0">
              <a:solidFill>
                <a:srgbClr val="FFC000"/>
              </a:solidFill>
            </a:endParaRPr>
          </a:p>
        </p:txBody>
      </p:sp>
      <p:sp>
        <p:nvSpPr>
          <p:cNvPr id="3" name="Content Placeholder 2"/>
          <p:cNvSpPr>
            <a:spLocks noGrp="1"/>
          </p:cNvSpPr>
          <p:nvPr>
            <p:ph idx="1"/>
          </p:nvPr>
        </p:nvSpPr>
        <p:spPr>
          <a:xfrm>
            <a:off x="521661" y="1567467"/>
            <a:ext cx="8291264" cy="1141453"/>
          </a:xfrm>
        </p:spPr>
        <p:txBody>
          <a:bodyPr>
            <a:normAutofit/>
          </a:bodyPr>
          <a:lstStyle/>
          <a:p>
            <a:pPr marL="0" indent="0">
              <a:buNone/>
            </a:pPr>
            <a:r>
              <a:rPr lang="en-US" b="1" dirty="0" smtClean="0">
                <a:solidFill>
                  <a:schemeClr val="accent1"/>
                </a:solidFill>
              </a:rPr>
              <a:t>True or False: Walking to school increases your alertness and attention during your school day</a:t>
            </a:r>
          </a:p>
          <a:p>
            <a:pPr marL="0" indent="0">
              <a:buNone/>
            </a:pPr>
            <a:endParaRPr lang="en-US" sz="1700" dirty="0" smtClean="0"/>
          </a:p>
          <a:p>
            <a:pPr marL="0" indent="0">
              <a:buNone/>
            </a:pPr>
            <a:endParaRPr lang="en-US" dirty="0" smtClean="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4" name="Rectangle 3"/>
          <p:cNvSpPr/>
          <p:nvPr/>
        </p:nvSpPr>
        <p:spPr>
          <a:xfrm>
            <a:off x="554411" y="2780928"/>
            <a:ext cx="3297510" cy="2862322"/>
          </a:xfrm>
          <a:prstGeom prst="rect">
            <a:avLst/>
          </a:prstGeom>
        </p:spPr>
        <p:txBody>
          <a:bodyPr wrap="square">
            <a:spAutoFit/>
          </a:bodyPr>
          <a:lstStyle/>
          <a:p>
            <a:r>
              <a:rPr lang="en-US" sz="3000" b="1" dirty="0"/>
              <a:t>Answer:  </a:t>
            </a:r>
            <a:r>
              <a:rPr lang="en-US" sz="3000" b="1" dirty="0" smtClean="0"/>
              <a:t>True</a:t>
            </a:r>
          </a:p>
          <a:p>
            <a:endParaRPr lang="en-US" sz="3000" b="1" dirty="0" smtClean="0"/>
          </a:p>
          <a:p>
            <a:r>
              <a:rPr lang="en-US" sz="2400" dirty="0" smtClean="0"/>
              <a:t>Physical activity plays an important part in developing  parts of the brain that help us learn.</a:t>
            </a:r>
            <a:endParaRPr lang="en-US" sz="2400" dirty="0"/>
          </a:p>
          <a:p>
            <a:endParaRPr lang="en-US" sz="2400" dirty="0"/>
          </a:p>
        </p:txBody>
      </p:sp>
      <p:pic>
        <p:nvPicPr>
          <p:cNvPr id="6" name="Picture 5" descr="girl thinking picture with light bulbs" title="Girl thinki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2780928"/>
            <a:ext cx="4990653"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14"/>
            <a:ext cx="8229600" cy="1143000"/>
          </a:xfrm>
        </p:spPr>
        <p:txBody>
          <a:bodyPr/>
          <a:lstStyle/>
          <a:p>
            <a:r>
              <a:rPr lang="en-US" b="1" dirty="0" smtClean="0">
                <a:solidFill>
                  <a:srgbClr val="FFC000"/>
                </a:solidFill>
              </a:rPr>
              <a:t>Physical Activity: 20</a:t>
            </a:r>
            <a:endParaRPr lang="en-US" b="1" dirty="0">
              <a:solidFill>
                <a:srgbClr val="FFC000"/>
              </a:solidFill>
            </a:endParaRPr>
          </a:p>
        </p:txBody>
      </p:sp>
      <p:sp>
        <p:nvSpPr>
          <p:cNvPr id="3" name="Content Placeholder 2"/>
          <p:cNvSpPr>
            <a:spLocks noGrp="1"/>
          </p:cNvSpPr>
          <p:nvPr>
            <p:ph idx="1"/>
          </p:nvPr>
        </p:nvSpPr>
        <p:spPr>
          <a:xfrm>
            <a:off x="468115" y="1640383"/>
            <a:ext cx="8229600" cy="1138525"/>
          </a:xfrm>
        </p:spPr>
        <p:txBody>
          <a:bodyPr>
            <a:normAutofit fontScale="25000" lnSpcReduction="20000"/>
          </a:bodyPr>
          <a:lstStyle/>
          <a:p>
            <a:pPr marL="0" indent="0">
              <a:buNone/>
            </a:pPr>
            <a:r>
              <a:rPr lang="en-US" sz="14400" b="1" dirty="0" smtClean="0">
                <a:solidFill>
                  <a:schemeClr val="accent1"/>
                </a:solidFill>
              </a:rPr>
              <a:t>What are two ways you can actively travel to school?</a:t>
            </a:r>
            <a:endParaRPr lang="en-US" sz="14400" b="1" dirty="0">
              <a:solidFill>
                <a:schemeClr val="accent1"/>
              </a:solidFill>
            </a:endParaRPr>
          </a:p>
          <a:p>
            <a:pPr marL="0" indent="0">
              <a:buNone/>
            </a:pPr>
            <a:endParaRPr lang="en-US" b="1" dirty="0" smtClean="0">
              <a:solidFill>
                <a:schemeClr val="accent1"/>
              </a:solidFill>
            </a:endParaRPr>
          </a:p>
          <a:p>
            <a:pPr marL="0" indent="0">
              <a:buNone/>
            </a:pPr>
            <a:endParaRPr lang="en-US" sz="2600" dirty="0" smtClean="0"/>
          </a:p>
          <a:p>
            <a:pPr marL="457200" lvl="1" indent="0">
              <a:buNone/>
            </a:pPr>
            <a:r>
              <a:rPr lang="en-US" dirty="0" smtClean="0"/>
              <a:t/>
            </a:r>
            <a:br>
              <a:rPr lang="en-US" dirty="0" smtClean="0"/>
            </a:br>
            <a:endParaRPr lang="en-US" dirty="0" smtClean="0"/>
          </a:p>
          <a:p>
            <a:pPr lvl="2"/>
            <a:endParaRPr lang="en-US" dirty="0" smtClean="0"/>
          </a:p>
        </p:txBody>
      </p:sp>
      <p:sp>
        <p:nvSpPr>
          <p:cNvPr id="4" name="Left Arrow 3"/>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6" name="Rectangle 5"/>
          <p:cNvSpPr/>
          <p:nvPr/>
        </p:nvSpPr>
        <p:spPr>
          <a:xfrm>
            <a:off x="1232455" y="2614761"/>
            <a:ext cx="2962672" cy="3323987"/>
          </a:xfrm>
          <a:prstGeom prst="rect">
            <a:avLst/>
          </a:prstGeom>
        </p:spPr>
        <p:txBody>
          <a:bodyPr wrap="square">
            <a:spAutoFit/>
          </a:bodyPr>
          <a:lstStyle/>
          <a:p>
            <a:r>
              <a:rPr lang="en-US" sz="3000" b="1" dirty="0"/>
              <a:t>Answer: </a:t>
            </a:r>
          </a:p>
          <a:p>
            <a:pPr marL="457200" indent="-457200">
              <a:buFont typeface="Arial" pitchFamily="34" charset="0"/>
              <a:buChar char="•"/>
            </a:pPr>
            <a:r>
              <a:rPr lang="en-US" sz="3000" dirty="0" smtClean="0"/>
              <a:t>Bike</a:t>
            </a:r>
          </a:p>
          <a:p>
            <a:pPr marL="457200" indent="-457200">
              <a:buFont typeface="Arial" pitchFamily="34" charset="0"/>
              <a:buChar char="•"/>
            </a:pPr>
            <a:r>
              <a:rPr lang="en-US" sz="3000" dirty="0" smtClean="0"/>
              <a:t>Rollerblade</a:t>
            </a:r>
          </a:p>
          <a:p>
            <a:pPr marL="457200" indent="-457200">
              <a:buFont typeface="Arial" pitchFamily="34" charset="0"/>
              <a:buChar char="•"/>
            </a:pPr>
            <a:r>
              <a:rPr lang="en-US" sz="3000" dirty="0" smtClean="0"/>
              <a:t>Walk</a:t>
            </a:r>
          </a:p>
          <a:p>
            <a:pPr marL="457200" indent="-457200">
              <a:buFont typeface="Arial" pitchFamily="34" charset="0"/>
              <a:buChar char="•"/>
            </a:pPr>
            <a:r>
              <a:rPr lang="en-US" sz="3000" dirty="0" smtClean="0"/>
              <a:t>Run</a:t>
            </a:r>
          </a:p>
          <a:p>
            <a:pPr marL="457200" indent="-457200">
              <a:buFont typeface="Arial" pitchFamily="34" charset="0"/>
              <a:buChar char="•"/>
            </a:pPr>
            <a:r>
              <a:rPr lang="en-US" sz="3000" dirty="0" smtClean="0"/>
              <a:t>Scooter</a:t>
            </a:r>
          </a:p>
          <a:p>
            <a:pPr marL="457200" indent="-457200">
              <a:buFont typeface="Arial" pitchFamily="34" charset="0"/>
              <a:buChar char="•"/>
            </a:pPr>
            <a:r>
              <a:rPr lang="en-US" sz="3000" dirty="0" smtClean="0"/>
              <a:t>Skateboard</a:t>
            </a:r>
            <a:endParaRPr lang="en-US" sz="3000" dirty="0"/>
          </a:p>
        </p:txBody>
      </p:sp>
      <p:pic>
        <p:nvPicPr>
          <p:cNvPr id="5" name="Picture 4" descr="cartoon school picture " title="cartoon school 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507" y="2778908"/>
            <a:ext cx="4786208" cy="252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Physical Activity: 30</a:t>
            </a:r>
            <a:endParaRPr lang="en-US" b="1" dirty="0">
              <a:solidFill>
                <a:srgbClr val="FFC000"/>
              </a:solidFill>
            </a:endParaRPr>
          </a:p>
        </p:txBody>
      </p:sp>
      <p:sp>
        <p:nvSpPr>
          <p:cNvPr id="3" name="Content Placeholder 2"/>
          <p:cNvSpPr>
            <a:spLocks noGrp="1"/>
          </p:cNvSpPr>
          <p:nvPr>
            <p:ph idx="1"/>
          </p:nvPr>
        </p:nvSpPr>
        <p:spPr>
          <a:xfrm>
            <a:off x="466636" y="1584460"/>
            <a:ext cx="8229600" cy="1844540"/>
          </a:xfrm>
        </p:spPr>
        <p:txBody>
          <a:bodyPr>
            <a:normAutofit fontScale="47500" lnSpcReduction="20000"/>
          </a:bodyPr>
          <a:lstStyle/>
          <a:p>
            <a:pPr marL="0" indent="0">
              <a:buNone/>
            </a:pPr>
            <a:r>
              <a:rPr lang="en-US" sz="6700" b="1" dirty="0" smtClean="0">
                <a:solidFill>
                  <a:schemeClr val="accent1"/>
                </a:solidFill>
              </a:rPr>
              <a:t>True or False: Getting dropped off at school is much faster than biking</a:t>
            </a:r>
          </a:p>
          <a:p>
            <a:pPr marL="0" indent="0">
              <a:buNone/>
            </a:pPr>
            <a:endParaRPr lang="en-US" sz="3000" b="1" dirty="0">
              <a:solidFill>
                <a:schemeClr val="accent1"/>
              </a:solidFill>
            </a:endParaRPr>
          </a:p>
          <a:p>
            <a:pPr marL="0" indent="0">
              <a:buNone/>
            </a:pPr>
            <a:endParaRPr lang="en-US" sz="800" dirty="0" smtClean="0"/>
          </a:p>
          <a:p>
            <a:pPr marL="0" indent="0">
              <a:buNone/>
            </a:pPr>
            <a:r>
              <a:rPr lang="en-US" dirty="0" smtClean="0"/>
              <a:t>     </a:t>
            </a:r>
          </a:p>
          <a:p>
            <a:pPr marL="0" indent="0">
              <a:buNone/>
            </a:pPr>
            <a:endParaRPr lang="en-US" dirty="0" smtClean="0"/>
          </a:p>
          <a:p>
            <a:pPr marL="274320" lvl="1" indent="0">
              <a:buNone/>
            </a:pPr>
            <a:r>
              <a:rPr lang="en-US" dirty="0" smtClean="0"/>
              <a:t> </a:t>
            </a:r>
            <a:endParaRPr lang="en-US" dirty="0"/>
          </a:p>
        </p:txBody>
      </p:sp>
      <p:sp>
        <p:nvSpPr>
          <p:cNvPr id="5" name="Left Arrow 4"/>
          <p:cNvSpPr/>
          <p:nvPr/>
        </p:nvSpPr>
        <p:spPr>
          <a:xfrm>
            <a:off x="539552"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6" name="TextBox 5"/>
          <p:cNvSpPr txBox="1"/>
          <p:nvPr/>
        </p:nvSpPr>
        <p:spPr>
          <a:xfrm>
            <a:off x="4921316" y="2506730"/>
            <a:ext cx="3312368" cy="3108543"/>
          </a:xfrm>
          <a:prstGeom prst="rect">
            <a:avLst/>
          </a:prstGeom>
          <a:noFill/>
        </p:spPr>
        <p:txBody>
          <a:bodyPr wrap="square" rtlCol="0">
            <a:spAutoFit/>
          </a:bodyPr>
          <a:lstStyle/>
          <a:p>
            <a:r>
              <a:rPr lang="en-US" sz="2800" b="1" dirty="0"/>
              <a:t>Answer: </a:t>
            </a:r>
            <a:r>
              <a:rPr lang="en-US" sz="2800" b="1" dirty="0" smtClean="0"/>
              <a:t>False</a:t>
            </a:r>
            <a:endParaRPr lang="en-US" sz="2800" b="1" dirty="0"/>
          </a:p>
          <a:p>
            <a:endParaRPr lang="en-US" sz="2800" dirty="0"/>
          </a:p>
          <a:p>
            <a:r>
              <a:rPr lang="en-US" sz="2800" dirty="0"/>
              <a:t>Distances of up to 5 km are travelled more </a:t>
            </a:r>
            <a:r>
              <a:rPr lang="en-US" sz="2800" dirty="0" smtClean="0"/>
              <a:t>quickly, </a:t>
            </a:r>
            <a:r>
              <a:rPr lang="en-US" sz="2800" dirty="0"/>
              <a:t>door to door, by bicycle than by </a:t>
            </a:r>
            <a:r>
              <a:rPr lang="en-US" sz="2800" dirty="0" smtClean="0"/>
              <a:t>car</a:t>
            </a:r>
            <a:endParaRPr lang="en-US" sz="2800" dirty="0"/>
          </a:p>
        </p:txBody>
      </p:sp>
      <p:pic>
        <p:nvPicPr>
          <p:cNvPr id="4" name="Picture 3" descr="Child waving at adult picture " title="child waving at adult pictur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727460"/>
            <a:ext cx="3919212" cy="2614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Physical </a:t>
            </a:r>
            <a:r>
              <a:rPr lang="en-US" b="1" dirty="0" smtClean="0">
                <a:solidFill>
                  <a:srgbClr val="FFC000"/>
                </a:solidFill>
              </a:rPr>
              <a:t>Activity: 40</a:t>
            </a:r>
            <a:endParaRPr lang="en-US" b="1" dirty="0">
              <a:solidFill>
                <a:srgbClr val="FFC000"/>
              </a:solidFill>
            </a:endParaRPr>
          </a:p>
        </p:txBody>
      </p:sp>
      <p:sp>
        <p:nvSpPr>
          <p:cNvPr id="4" name="Left Arrow 3"/>
          <p:cNvSpPr/>
          <p:nvPr/>
        </p:nvSpPr>
        <p:spPr>
          <a:xfrm>
            <a:off x="508224" y="5917108"/>
            <a:ext cx="1440160" cy="700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hlinkClick r:id="rId3" action="ppaction://hlinksldjump"/>
              </a:rPr>
              <a:t>Back</a:t>
            </a:r>
            <a:endParaRPr lang="en-US" sz="2400" b="1" dirty="0"/>
          </a:p>
        </p:txBody>
      </p:sp>
      <p:sp>
        <p:nvSpPr>
          <p:cNvPr id="6" name="Content Placeholder 2"/>
          <p:cNvSpPr>
            <a:spLocks noGrp="1"/>
          </p:cNvSpPr>
          <p:nvPr>
            <p:ph idx="1"/>
          </p:nvPr>
        </p:nvSpPr>
        <p:spPr>
          <a:xfrm>
            <a:off x="508224" y="1525396"/>
            <a:ext cx="8435279" cy="4191000"/>
          </a:xfrm>
        </p:spPr>
        <p:txBody>
          <a:bodyPr>
            <a:normAutofit/>
          </a:bodyPr>
          <a:lstStyle/>
          <a:p>
            <a:pPr marL="0" lvl="0" indent="0">
              <a:buNone/>
            </a:pPr>
            <a:r>
              <a:rPr lang="en-US" sz="3000" b="1" dirty="0" smtClean="0">
                <a:solidFill>
                  <a:schemeClr val="accent1"/>
                </a:solidFill>
              </a:rPr>
              <a:t>How many minutes of physical activity  is recommended daily?</a:t>
            </a:r>
          </a:p>
          <a:p>
            <a:pPr marL="0" lvl="0" indent="0">
              <a:buNone/>
            </a:pPr>
            <a:endParaRPr lang="en-US" sz="1500" dirty="0" smtClean="0"/>
          </a:p>
          <a:p>
            <a:endParaRPr lang="en-US" dirty="0"/>
          </a:p>
        </p:txBody>
      </p:sp>
      <p:sp>
        <p:nvSpPr>
          <p:cNvPr id="3" name="Rectangle 2"/>
          <p:cNvSpPr/>
          <p:nvPr/>
        </p:nvSpPr>
        <p:spPr>
          <a:xfrm>
            <a:off x="508224" y="2491836"/>
            <a:ext cx="8312248" cy="4678204"/>
          </a:xfrm>
          <a:prstGeom prst="rect">
            <a:avLst/>
          </a:prstGeom>
        </p:spPr>
        <p:txBody>
          <a:bodyPr wrap="square">
            <a:spAutoFit/>
          </a:bodyPr>
          <a:lstStyle/>
          <a:p>
            <a:r>
              <a:rPr lang="en-US" sz="3000" b="1" dirty="0"/>
              <a:t>Answer: </a:t>
            </a:r>
            <a:r>
              <a:rPr lang="en-US" sz="3000" b="1" dirty="0" smtClean="0"/>
              <a:t> 60 minutes </a:t>
            </a:r>
          </a:p>
          <a:p>
            <a:endParaRPr lang="en-US" sz="3000" dirty="0" smtClean="0"/>
          </a:p>
          <a:p>
            <a:r>
              <a:rPr lang="en-US" sz="2800" dirty="0"/>
              <a:t>Doing daily physical activity can help </a:t>
            </a:r>
            <a:r>
              <a:rPr lang="en-US" sz="2800" dirty="0" smtClean="0"/>
              <a:t>be part of </a:t>
            </a:r>
            <a:r>
              <a:rPr lang="en-US" sz="2800" dirty="0"/>
              <a:t>a </a:t>
            </a:r>
            <a:r>
              <a:rPr lang="en-US" sz="2800" dirty="0" smtClean="0"/>
              <a:t>healthy, </a:t>
            </a:r>
            <a:r>
              <a:rPr lang="en-US" sz="2800" dirty="0"/>
              <a:t>productive life.</a:t>
            </a:r>
          </a:p>
          <a:p>
            <a:r>
              <a:rPr lang="en-US" sz="2800" dirty="0" smtClean="0"/>
              <a:t>There are many ways to put </a:t>
            </a:r>
            <a:r>
              <a:rPr lang="en-US" sz="2800" dirty="0" err="1" smtClean="0"/>
              <a:t>DPA</a:t>
            </a:r>
            <a:r>
              <a:rPr lang="en-US" sz="2800" dirty="0" smtClean="0"/>
              <a:t> into your day. What are some examples? </a:t>
            </a:r>
            <a:endParaRPr lang="en-US" sz="3000" dirty="0" smtClean="0"/>
          </a:p>
          <a:p>
            <a:endParaRPr lang="en-US" sz="3000" dirty="0"/>
          </a:p>
          <a:p>
            <a:endParaRPr lang="en-CA" dirty="0"/>
          </a:p>
          <a:p>
            <a:r>
              <a:rPr lang="en-US" dirty="0"/>
              <a:t> </a:t>
            </a:r>
            <a:r>
              <a:rPr lang="en-US" dirty="0" smtClean="0"/>
              <a:t> </a:t>
            </a:r>
            <a:endParaRPr lang="en-US" sz="3000" dirty="0"/>
          </a:p>
          <a:p>
            <a:r>
              <a:rPr lang="en-US" sz="3000" dirty="0" smtClean="0"/>
              <a:t> </a:t>
            </a:r>
          </a:p>
          <a:p>
            <a:endParaRPr lang="en-US" sz="3000" dirty="0"/>
          </a:p>
        </p:txBody>
      </p:sp>
      <p:pic>
        <p:nvPicPr>
          <p:cNvPr id="5" name="Picture 4" descr="kid kicking soccer ball picture " title="kid kicking soccer bal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830938"/>
            <a:ext cx="4665342" cy="1786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07366B8EE7934E9C450F91392C3DBB" ma:contentTypeVersion="0" ma:contentTypeDescription="Create a new document." ma:contentTypeScope="" ma:versionID="9c67805d75465a0bdf130777404be04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04C0C-F525-4270-8557-2608711BD02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F47D80-E7E2-4235-9FE0-41584670AB1B}">
  <ds:schemaRefs>
    <ds:schemaRef ds:uri="http://schemas.microsoft.com/sharepoint/v3/contenttype/forms"/>
  </ds:schemaRefs>
</ds:datastoreItem>
</file>

<file path=customXml/itemProps3.xml><?xml version="1.0" encoding="utf-8"?>
<ds:datastoreItem xmlns:ds="http://schemas.openxmlformats.org/officeDocument/2006/customXml" ds:itemID="{F5C1B4B2-CA4C-42F1-A9D3-824ADCDC9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4619</TotalTime>
  <Words>1517</Words>
  <Application>Microsoft Office PowerPoint</Application>
  <PresentationFormat>On-screen Show (4:3)</PresentationFormat>
  <Paragraphs>306</Paragraphs>
  <Slides>27</Slides>
  <Notes>26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Rockwell Extra Bold</vt:lpstr>
      <vt:lpstr>Theme1</vt:lpstr>
      <vt:lpstr>Active School Travel  Grades 4 to 6</vt:lpstr>
      <vt:lpstr>Game Set-up</vt:lpstr>
      <vt:lpstr>PowerPoint Presentation</vt:lpstr>
      <vt:lpstr>PowerPoint Presentation</vt:lpstr>
      <vt:lpstr>PowerPoint Presentation</vt:lpstr>
      <vt:lpstr>Physical Activity: 10</vt:lpstr>
      <vt:lpstr>Physical Activity: 20</vt:lpstr>
      <vt:lpstr>Physical Activity: 30</vt:lpstr>
      <vt:lpstr>Physical Activity: 40</vt:lpstr>
      <vt:lpstr>Physical Activity: 50</vt:lpstr>
      <vt:lpstr>Mental Wellness: 10</vt:lpstr>
      <vt:lpstr>Mental Wellness: 20</vt:lpstr>
      <vt:lpstr>Mental Wellness: 30</vt:lpstr>
      <vt:lpstr>Mental Wellness: 40</vt:lpstr>
      <vt:lpstr>Mental Wellness: 50</vt:lpstr>
      <vt:lpstr>Environmental: 10</vt:lpstr>
      <vt:lpstr>Environmental: 20</vt:lpstr>
      <vt:lpstr>Environmental: 30</vt:lpstr>
      <vt:lpstr>Environmental: 40</vt:lpstr>
      <vt:lpstr>Environmental: 50</vt:lpstr>
      <vt:lpstr>Pedestrian &amp; Road Safety: 10</vt:lpstr>
      <vt:lpstr>Pedestrian &amp; Road Safety: 20</vt:lpstr>
      <vt:lpstr>Pedestrian &amp; Road Safety: 30</vt:lpstr>
      <vt:lpstr>Pedestrian &amp; Road Safety: 40</vt:lpstr>
      <vt:lpstr>Pedestrian &amp; Road Safety: 50</vt:lpstr>
      <vt:lpstr>Bonus Question!</vt:lpstr>
      <vt:lpstr>Summary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Trivia Game Presentation</dc:title>
  <dc:creator>Melissa.Carpenter@niagararegion.ca</dc:creator>
  <cp:lastModifiedBy>Perreault, Chantal</cp:lastModifiedBy>
  <cp:revision>563</cp:revision>
  <cp:lastPrinted>2015-01-05T13:48:03Z</cp:lastPrinted>
  <dcterms:created xsi:type="dcterms:W3CDTF">2010-10-18T00:06:14Z</dcterms:created>
  <dcterms:modified xsi:type="dcterms:W3CDTF">2020-05-26T12:40:30Z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TC300049439990</vt:lpwstr>
  </property>
  <property fmtid="{D5CDD505-2E9C-101B-9397-08002B2CF9AE}" pid="3" name="ContentTypeId">
    <vt:lpwstr>0x0101005207366B8EE7934E9C450F91392C3DBB</vt:lpwstr>
  </property>
</Properties>
</file>