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0"/>
  </p:notesMasterIdLst>
  <p:sldIdLst>
    <p:sldId id="256" r:id="rId2"/>
    <p:sldId id="325" r:id="rId3"/>
    <p:sldId id="260" r:id="rId4"/>
    <p:sldId id="261" r:id="rId5"/>
    <p:sldId id="263" r:id="rId6"/>
    <p:sldId id="305" r:id="rId7"/>
    <p:sldId id="330" r:id="rId8"/>
    <p:sldId id="331" r:id="rId9"/>
    <p:sldId id="316" r:id="rId10"/>
    <p:sldId id="308" r:id="rId11"/>
    <p:sldId id="323" r:id="rId12"/>
    <p:sldId id="315" r:id="rId13"/>
    <p:sldId id="287" r:id="rId14"/>
    <p:sldId id="291" r:id="rId15"/>
    <p:sldId id="286" r:id="rId16"/>
    <p:sldId id="314" r:id="rId17"/>
    <p:sldId id="284" r:id="rId18"/>
    <p:sldId id="292" r:id="rId19"/>
    <p:sldId id="267" r:id="rId20"/>
    <p:sldId id="303" r:id="rId21"/>
    <p:sldId id="328" r:id="rId22"/>
    <p:sldId id="271" r:id="rId23"/>
    <p:sldId id="329" r:id="rId24"/>
    <p:sldId id="280" r:id="rId25"/>
    <p:sldId id="327" r:id="rId26"/>
    <p:sldId id="265" r:id="rId27"/>
    <p:sldId id="326" r:id="rId28"/>
    <p:sldId id="311" r:id="rId29"/>
    <p:sldId id="309" r:id="rId30"/>
    <p:sldId id="319" r:id="rId31"/>
    <p:sldId id="312" r:id="rId32"/>
    <p:sldId id="269" r:id="rId33"/>
    <p:sldId id="320" r:id="rId34"/>
    <p:sldId id="321" r:id="rId35"/>
    <p:sldId id="283" r:id="rId36"/>
    <p:sldId id="268" r:id="rId37"/>
    <p:sldId id="299" r:id="rId38"/>
    <p:sldId id="313" r:id="rId3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son, Mackenzie" initials="RM" lastIdx="78" clrIdx="0">
    <p:extLst>
      <p:ext uri="{19B8F6BF-5375-455C-9EA6-DF929625EA0E}">
        <p15:presenceInfo xmlns:p15="http://schemas.microsoft.com/office/powerpoint/2012/main" userId="S-1-5-21-494292953-1948397803-1850952788-87215" providerId="AD"/>
      </p:ext>
    </p:extLst>
  </p:cmAuthor>
  <p:cmAuthor id="2" name="Gault, Tesha" initials="GT" lastIdx="2" clrIdx="1">
    <p:extLst>
      <p:ext uri="{19B8F6BF-5375-455C-9EA6-DF929625EA0E}">
        <p15:presenceInfo xmlns:p15="http://schemas.microsoft.com/office/powerpoint/2012/main" userId="S-1-5-21-494292953-1948397803-1850952788-88556" providerId="AD"/>
      </p:ext>
    </p:extLst>
  </p:cmAuthor>
  <p:cmAuthor id="3" name="Brown, Jacqui" initials="BJ" lastIdx="29" clrIdx="2">
    <p:extLst>
      <p:ext uri="{19B8F6BF-5375-455C-9EA6-DF929625EA0E}">
        <p15:presenceInfo xmlns:p15="http://schemas.microsoft.com/office/powerpoint/2012/main" userId="S-1-5-21-494292953-1948397803-1850952788-77226" providerId="AD"/>
      </p:ext>
    </p:extLst>
  </p:cmAuthor>
  <p:cmAuthor id="4" name="McPherson, Jenn" initials="MJ" lastIdx="4" clrIdx="3">
    <p:extLst>
      <p:ext uri="{19B8F6BF-5375-455C-9EA6-DF929625EA0E}">
        <p15:presenceInfo xmlns:p15="http://schemas.microsoft.com/office/powerpoint/2012/main" userId="S-1-5-21-494292953-1948397803-1850952788-86911" providerId="AD"/>
      </p:ext>
    </p:extLst>
  </p:cmAuthor>
  <p:cmAuthor id="5" name="Wiebe, Chastine" initials="WC" lastIdx="5" clrIdx="4">
    <p:extLst>
      <p:ext uri="{19B8F6BF-5375-455C-9EA6-DF929625EA0E}">
        <p15:presenceInfo xmlns:p15="http://schemas.microsoft.com/office/powerpoint/2012/main" userId="S-1-5-21-494292953-1948397803-1850952788-75982" providerId="AD"/>
      </p:ext>
    </p:extLst>
  </p:cmAuthor>
  <p:cmAuthor id="6" name="Lowes, Catharine" initials="LC" lastIdx="4" clrIdx="5">
    <p:extLst>
      <p:ext uri="{19B8F6BF-5375-455C-9EA6-DF929625EA0E}">
        <p15:presenceInfo xmlns:p15="http://schemas.microsoft.com/office/powerpoint/2012/main" userId="S-1-5-21-494292953-1948397803-1850952788-204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71" autoAdjust="0"/>
    <p:restoredTop sz="66513" autoAdjust="0"/>
  </p:normalViewPr>
  <p:slideViewPr>
    <p:cSldViewPr snapToGrid="0">
      <p:cViewPr varScale="1">
        <p:scale>
          <a:sx n="73" d="100"/>
          <a:sy n="73" d="100"/>
        </p:scale>
        <p:origin x="1282"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youtube.com/watch?v=StcJOXA56_I&amp;t=35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ics.sanyas.ca/courses/210/glossary_entries/14233"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kids.britannica.com/kids/article/discrimination/399429"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www.youtube.com/watch?v=hDd3bzA7450&amp;t=0s" TargetMode="External"/><Relationship Id="rId4" Type="http://schemas.openxmlformats.org/officeDocument/2006/relationships/hyperlink" Target="https://www.youtube.com/watch?v=nQ9l7y4UuxY"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niagararegion.ca/health/schools/youth-services.aspx" TargetMode="External"/><Relationship Id="rId7" Type="http://schemas.openxmlformats.org/officeDocument/2006/relationships/hyperlink" Target="https://www.rainbowhealthontario.ca/"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egale.ca/awareness/supporting-gender-diverse-child/" TargetMode="External"/><Relationship Id="rId5" Type="http://schemas.openxmlformats.org/officeDocument/2006/relationships/hyperlink" Target="https://egale.ca/" TargetMode="External"/><Relationship Id="rId4" Type="http://schemas.openxmlformats.org/officeDocument/2006/relationships/hyperlink" Target="https://www.niagararegion.ca/living/health_wellness/sexualhealth/orientation.aspx"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solidFill>
                  <a:schemeClr val="dk1"/>
                </a:solidFill>
              </a:rPr>
              <a:t>**The following slides (1-6) are for teacher use only**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Today we are here to talk about Stereotypes and Assumptions that are commonly made about gender and sex. </a:t>
            </a:r>
            <a:endParaRPr lang="en-US" dirty="0" smtClean="0"/>
          </a:p>
          <a:p>
            <a:pPr marL="0" lvl="0" indent="0" algn="l" rtl="0">
              <a:spcBef>
                <a:spcPts val="0"/>
              </a:spcBef>
              <a:spcAft>
                <a:spcPts val="0"/>
              </a:spcAft>
              <a:buNone/>
            </a:pPr>
            <a:endParaRPr lang="en-US" sz="1100" b="1" i="1"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1" i="1" u="none" strike="noStrike" cap="none" dirty="0" smtClean="0">
                <a:solidFill>
                  <a:srgbClr val="000000"/>
                </a:solidFill>
                <a:effectLst/>
                <a:latin typeface="Arial"/>
                <a:ea typeface="Arial"/>
                <a:cs typeface="Arial"/>
                <a:sym typeface="Arial"/>
              </a:rPr>
              <a:t>Note: based on the identities of students in the class, avoid using examples that could trigger a student.</a:t>
            </a:r>
          </a:p>
          <a:p>
            <a:pPr marL="0" lvl="0" indent="0" algn="l" rtl="0">
              <a:spcBef>
                <a:spcPts val="0"/>
              </a:spcBef>
              <a:spcAft>
                <a:spcPts val="0"/>
              </a:spcAft>
              <a:buNone/>
            </a:pPr>
            <a:endParaRPr lang="en-US" sz="1100" b="1" i="1" u="none" strike="noStrike" cap="none"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i="1" dirty="0" smtClean="0"/>
              <a:t>The speaker’s notes</a:t>
            </a:r>
            <a:r>
              <a:rPr lang="en-CA" b="1" i="1" baseline="0" dirty="0" smtClean="0"/>
              <a:t> are also intended for teacher use only. The notes include general information, background knowledge, questions and/or prompts.  The information included in these notes should not be read word for word. Teacher’s should review the notes before using the presentation to become familiar with the content, as it is to supplement what is on the slide.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i="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i="0" baseline="0" dirty="0" smtClean="0"/>
              <a:t>Important Disclaimer: It might be important to tell students that during this presentation they are </a:t>
            </a:r>
            <a:r>
              <a:rPr lang="en-CA" b="1" i="0" u="sng" baseline="0" dirty="0" smtClean="0"/>
              <a:t>not </a:t>
            </a:r>
            <a:r>
              <a:rPr lang="en-CA" b="1" i="0" u="none" baseline="0" dirty="0" smtClean="0"/>
              <a:t>required to disclose their gender identity, as that is personal information. It is up to them and when/if they feel comfortable to do so. </a:t>
            </a:r>
            <a:endParaRPr lang="en-CA" b="1" i="1" baseline="0" dirty="0" smtClean="0"/>
          </a:p>
          <a:p>
            <a:pPr marL="0" lvl="0" indent="0" algn="l" rtl="0">
              <a:spcBef>
                <a:spcPts val="0"/>
              </a:spcBef>
              <a:spcAft>
                <a:spcPts val="0"/>
              </a:spcAft>
              <a:buNone/>
            </a:pPr>
            <a:endParaRPr lang="en-US" sz="1100" b="1" i="1" u="none" strike="noStrike" cap="none"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cs typeface="Arial"/>
                <a:sym typeface="Arial"/>
              </a:rPr>
              <a:t>Image from </a:t>
            </a:r>
            <a:r>
              <a:rPr lang="en-US" sz="1100" b="1" i="0" u="none" strike="noStrike" cap="none" dirty="0" err="1" smtClean="0">
                <a:solidFill>
                  <a:srgbClr val="000000"/>
                </a:solidFill>
                <a:effectLst/>
                <a:latin typeface="Arial"/>
                <a:cs typeface="Arial"/>
                <a:sym typeface="Arial"/>
              </a:rPr>
              <a:t>Canva</a:t>
            </a:r>
            <a:endParaRPr lang="en-US" sz="1100" b="1" i="0" u="none" strike="noStrike" cap="none"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baseline="0"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baseline="0"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1" u="none" strike="noStrike" cap="none" baseline="0" dirty="0" smtClean="0">
                <a:solidFill>
                  <a:srgbClr val="000000"/>
                </a:solidFill>
                <a:latin typeface="Arial"/>
                <a:cs typeface="Arial"/>
                <a:sym typeface="Arial"/>
              </a:rPr>
              <a:t>Last Updated: January 2023</a:t>
            </a:r>
            <a:endParaRPr lang="en-US" b="1" i="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i="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f805ba594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f805ba594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u="sng" dirty="0" smtClean="0"/>
              <a:t>Teacher Prompt</a:t>
            </a:r>
            <a:r>
              <a:rPr lang="en-US" sz="1200" b="1" dirty="0" smtClean="0"/>
              <a:t> </a:t>
            </a:r>
          </a:p>
          <a:p>
            <a:pPr marL="0" lvl="0" indent="0" algn="l" rtl="0">
              <a:spcBef>
                <a:spcPts val="0"/>
              </a:spcBef>
              <a:spcAft>
                <a:spcPts val="0"/>
              </a:spcAft>
              <a:buNone/>
            </a:pPr>
            <a:r>
              <a:rPr lang="en-US" sz="1200" b="1" baseline="0" dirty="0" smtClean="0"/>
              <a:t>“What do you notice about this image?”</a:t>
            </a:r>
          </a:p>
          <a:p>
            <a:pPr marL="0" lvl="0" indent="0" algn="l" rtl="0">
              <a:spcBef>
                <a:spcPts val="0"/>
              </a:spcBef>
              <a:spcAft>
                <a:spcPts val="0"/>
              </a:spcAft>
              <a:buNone/>
            </a:pPr>
            <a:endParaRPr lang="en-US" sz="1200" b="1" baseline="0" dirty="0" smtClean="0"/>
          </a:p>
          <a:p>
            <a:pPr marL="0" lvl="0" indent="0" algn="l" rtl="0">
              <a:spcBef>
                <a:spcPts val="0"/>
              </a:spcBef>
              <a:spcAft>
                <a:spcPts val="0"/>
              </a:spcAft>
              <a:buNone/>
            </a:pPr>
            <a:r>
              <a:rPr lang="en-US" sz="1200" b="0" baseline="0" dirty="0" smtClean="0"/>
              <a:t>Elicit/Guiding Answers:</a:t>
            </a:r>
          </a:p>
          <a:p>
            <a:pPr marL="171450" lvl="0" indent="-171450" algn="l" rtl="0">
              <a:spcBef>
                <a:spcPts val="0"/>
              </a:spcBef>
              <a:spcAft>
                <a:spcPts val="0"/>
              </a:spcAft>
            </a:pPr>
            <a:r>
              <a:rPr lang="en-US" sz="1200" b="0" baseline="0" dirty="0" smtClean="0"/>
              <a:t>Everyone’s shirts are different </a:t>
            </a:r>
            <a:r>
              <a:rPr lang="en-US" sz="1200" b="0" baseline="0" dirty="0" err="1" smtClean="0"/>
              <a:t>colours</a:t>
            </a:r>
            <a:endParaRPr lang="en-US" sz="1200" b="0" baseline="0" dirty="0" smtClean="0"/>
          </a:p>
          <a:p>
            <a:pPr marL="171450" lvl="0" indent="-171450" algn="l" rtl="0">
              <a:spcBef>
                <a:spcPts val="0"/>
              </a:spcBef>
              <a:spcAft>
                <a:spcPts val="0"/>
              </a:spcAft>
            </a:pPr>
            <a:r>
              <a:rPr lang="en-US" sz="1200" b="0" baseline="0" dirty="0" smtClean="0"/>
              <a:t>Everyone has different colour and/or style of hair</a:t>
            </a:r>
          </a:p>
          <a:p>
            <a:pPr marL="171450" lvl="0" indent="-171450" algn="l" rtl="0">
              <a:spcBef>
                <a:spcPts val="0"/>
              </a:spcBef>
              <a:spcAft>
                <a:spcPts val="0"/>
              </a:spcAft>
            </a:pPr>
            <a:r>
              <a:rPr lang="en-US" sz="1200" b="0" baseline="0" dirty="0" smtClean="0"/>
              <a:t>Each person has a different style of shirt</a:t>
            </a:r>
          </a:p>
          <a:p>
            <a:pPr marL="171450" lvl="0" indent="-171450" algn="l" rtl="0">
              <a:spcBef>
                <a:spcPts val="0"/>
              </a:spcBef>
              <a:spcAft>
                <a:spcPts val="0"/>
              </a:spcAft>
            </a:pPr>
            <a:r>
              <a:rPr lang="en-US" sz="1200" b="0" baseline="0" dirty="0" smtClean="0"/>
              <a:t>Some people have brown/black/dark hair, some people have blonde/ginger/orange hair</a:t>
            </a:r>
          </a:p>
          <a:p>
            <a:pPr marL="171450" lvl="0" indent="-171450" algn="l" rtl="0">
              <a:spcBef>
                <a:spcPts val="0"/>
              </a:spcBef>
              <a:spcAft>
                <a:spcPts val="0"/>
              </a:spcAft>
            </a:pPr>
            <a:r>
              <a:rPr lang="en-US" sz="1200" b="0" baseline="0" dirty="0" smtClean="0"/>
              <a:t>They are all the same height</a:t>
            </a:r>
          </a:p>
          <a:p>
            <a:pPr marL="171450" lvl="0" indent="-171450" algn="l" rtl="0">
              <a:spcBef>
                <a:spcPts val="0"/>
              </a:spcBef>
              <a:spcAft>
                <a:spcPts val="0"/>
              </a:spcAft>
            </a:pPr>
            <a:r>
              <a:rPr lang="en-US" sz="1200" b="0" baseline="0" dirty="0" smtClean="0"/>
              <a:t>They look like they are all the same build</a:t>
            </a:r>
          </a:p>
          <a:p>
            <a:pPr marL="171450" lvl="0" indent="-171450" algn="l" rtl="0">
              <a:spcBef>
                <a:spcPts val="0"/>
              </a:spcBef>
              <a:spcAft>
                <a:spcPts val="0"/>
              </a:spcAft>
            </a:pPr>
            <a:r>
              <a:rPr lang="en-US" sz="1200" b="0" baseline="0" dirty="0" smtClean="0"/>
              <a:t>One person is wearing a hat</a:t>
            </a:r>
          </a:p>
          <a:p>
            <a:pPr marL="171450" lvl="0" indent="-171450" algn="l" rtl="0">
              <a:spcBef>
                <a:spcPts val="0"/>
              </a:spcBef>
              <a:spcAft>
                <a:spcPts val="0"/>
              </a:spcAft>
            </a:pPr>
            <a:r>
              <a:rPr lang="en-US" sz="1200" b="0" baseline="0" dirty="0" smtClean="0"/>
              <a:t>The person in the orange shirt has stripes</a:t>
            </a:r>
          </a:p>
          <a:p>
            <a:pPr marL="171450" lvl="0" indent="-171450" algn="l" rtl="0">
              <a:spcBef>
                <a:spcPts val="0"/>
              </a:spcBef>
              <a:spcAft>
                <a:spcPts val="0"/>
              </a:spcAft>
            </a:pPr>
            <a:r>
              <a:rPr lang="en-US" sz="1200" b="0" baseline="0" dirty="0" smtClean="0"/>
              <a:t>The person in the green is wearing a sweater</a:t>
            </a:r>
          </a:p>
          <a:p>
            <a:pPr marL="171450" lvl="0" indent="-171450" algn="l" rtl="0">
              <a:spcBef>
                <a:spcPts val="0"/>
              </a:spcBef>
              <a:spcAft>
                <a:spcPts val="0"/>
              </a:spcAft>
            </a:pPr>
            <a:r>
              <a:rPr lang="en-US" sz="1200" b="0" baseline="0" dirty="0" smtClean="0"/>
              <a:t>Some people look to be female/male (this is a stereotype) – some students might say this, which is fine… eventually we want to address that you cannot determine a person’s gender based on what they look like! </a:t>
            </a:r>
          </a:p>
          <a:p>
            <a:pPr marL="0" lvl="0" indent="0" algn="l" rtl="0">
              <a:spcBef>
                <a:spcPts val="0"/>
              </a:spcBef>
              <a:spcAft>
                <a:spcPts val="0"/>
              </a:spcAft>
              <a:buNone/>
            </a:pPr>
            <a:endParaRPr lang="en-US" sz="1200" b="0" i="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0" baseline="0" dirty="0" smtClean="0"/>
              <a:t>After about 5 minutes, bring students back and get them to volunteer/explain what they said to their peer/friend. After discussing a few differences/similarities, proceed with the following:</a:t>
            </a:r>
            <a:endParaRPr lang="en-US" sz="1200" b="0" i="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0" i="1" baseline="0" dirty="0" smtClean="0"/>
              <a:t>Teacher Prompt: “</a:t>
            </a:r>
            <a:r>
              <a:rPr lang="en-US" sz="1200" i="1" dirty="0" smtClean="0">
                <a:solidFill>
                  <a:schemeClr val="tx1"/>
                </a:solidFill>
                <a:ea typeface="Calibri"/>
                <a:cs typeface="Calibri"/>
                <a:sym typeface="Calibri"/>
              </a:rPr>
              <a:t>What are some of the qualities that make each of us different? What qualities do you believe make you ‘you’?”</a:t>
            </a:r>
          </a:p>
          <a:p>
            <a:pPr marL="0" lvl="0" indent="0" algn="l" rtl="0">
              <a:spcBef>
                <a:spcPts val="0"/>
              </a:spcBef>
              <a:spcAft>
                <a:spcPts val="0"/>
              </a:spcAft>
              <a:buNone/>
            </a:pPr>
            <a:endParaRPr lang="en-US" sz="1200" b="0" baseline="0" dirty="0" smtClean="0"/>
          </a:p>
          <a:p>
            <a:pPr marL="0" lvl="0" indent="0" algn="l" rtl="0">
              <a:spcBef>
                <a:spcPts val="0"/>
              </a:spcBef>
              <a:spcAft>
                <a:spcPts val="0"/>
              </a:spcAft>
              <a:buNone/>
            </a:pPr>
            <a:r>
              <a:rPr lang="en-US" sz="1200" b="0" baseline="0" dirty="0" smtClean="0"/>
              <a:t>Next, ask students to close their eyes and picture in their head:</a:t>
            </a:r>
          </a:p>
          <a:p>
            <a:pPr marL="171450" lvl="0" indent="-171450" algn="l" rtl="0">
              <a:spcBef>
                <a:spcPts val="0"/>
              </a:spcBef>
              <a:spcAft>
                <a:spcPts val="0"/>
              </a:spcAft>
            </a:pPr>
            <a:r>
              <a:rPr lang="en-US" sz="1200" b="0" baseline="0" dirty="0" smtClean="0"/>
              <a:t>A dancer</a:t>
            </a:r>
          </a:p>
          <a:p>
            <a:pPr marL="171450" lvl="0" indent="-171450" algn="l" rtl="0">
              <a:spcBef>
                <a:spcPts val="0"/>
              </a:spcBef>
              <a:spcAft>
                <a:spcPts val="0"/>
              </a:spcAft>
            </a:pPr>
            <a:r>
              <a:rPr lang="en-US" sz="1200" b="0" baseline="0" dirty="0" smtClean="0"/>
              <a:t>A hockey player</a:t>
            </a:r>
          </a:p>
          <a:p>
            <a:pPr marL="171450" lvl="0" indent="-171450" algn="l" rtl="0">
              <a:spcBef>
                <a:spcPts val="0"/>
              </a:spcBef>
              <a:spcAft>
                <a:spcPts val="0"/>
              </a:spcAft>
            </a:pPr>
            <a:r>
              <a:rPr lang="en-US" sz="1200" b="0" baseline="0" dirty="0" smtClean="0"/>
              <a:t>A wrestler</a:t>
            </a:r>
          </a:p>
          <a:p>
            <a:pPr marL="171450" lvl="0" indent="-171450" algn="l" rtl="0">
              <a:spcBef>
                <a:spcPts val="0"/>
              </a:spcBef>
              <a:spcAft>
                <a:spcPts val="0"/>
              </a:spcAft>
            </a:pPr>
            <a:r>
              <a:rPr lang="en-US" sz="1200" b="0" baseline="0" dirty="0" smtClean="0"/>
              <a:t>A nurse</a:t>
            </a:r>
          </a:p>
          <a:p>
            <a:pPr marL="171450" lvl="0" indent="-171450" algn="l" rtl="0">
              <a:spcBef>
                <a:spcPts val="0"/>
              </a:spcBef>
              <a:spcAft>
                <a:spcPts val="0"/>
              </a:spcAft>
            </a:pPr>
            <a:r>
              <a:rPr lang="en-US" sz="1200" b="0" baseline="0" dirty="0" smtClean="0"/>
              <a:t>A doctor</a:t>
            </a:r>
          </a:p>
          <a:p>
            <a:pPr marL="171450" lvl="0" indent="-171450" algn="l" rtl="0">
              <a:spcBef>
                <a:spcPts val="0"/>
              </a:spcBef>
              <a:spcAft>
                <a:spcPts val="0"/>
              </a:spcAft>
            </a:pPr>
            <a:r>
              <a:rPr lang="en-US" sz="1200" b="0" baseline="0" dirty="0" smtClean="0"/>
              <a:t>A lawyer</a:t>
            </a:r>
          </a:p>
          <a:p>
            <a:pPr marL="171450" lvl="0" indent="-171450" algn="l" rtl="0">
              <a:spcBef>
                <a:spcPts val="0"/>
              </a:spcBef>
              <a:spcAft>
                <a:spcPts val="0"/>
              </a:spcAft>
            </a:pPr>
            <a:r>
              <a:rPr lang="en-US" sz="1200" b="0" baseline="0" dirty="0" smtClean="0"/>
              <a:t>A fire fighter</a:t>
            </a:r>
          </a:p>
          <a:p>
            <a:pPr marL="171450" lvl="0" indent="-171450" algn="l" rtl="0">
              <a:spcBef>
                <a:spcPts val="0"/>
              </a:spcBef>
              <a:spcAft>
                <a:spcPts val="0"/>
              </a:spcAft>
            </a:pPr>
            <a:r>
              <a:rPr lang="en-US" sz="1200" b="0" baseline="0" dirty="0" smtClean="0"/>
              <a:t>A teacher</a:t>
            </a:r>
          </a:p>
          <a:p>
            <a:pPr marL="0" lvl="0" indent="0" algn="l" rtl="0">
              <a:spcBef>
                <a:spcPts val="0"/>
              </a:spcBef>
              <a:spcAft>
                <a:spcPts val="0"/>
              </a:spcAft>
              <a:buNone/>
            </a:pPr>
            <a:endParaRPr lang="en-US" sz="1200" b="0" baseline="0" dirty="0" smtClean="0"/>
          </a:p>
          <a:p>
            <a:pPr marL="0" lvl="0" indent="0" algn="l" rtl="0">
              <a:spcBef>
                <a:spcPts val="0"/>
              </a:spcBef>
              <a:spcAft>
                <a:spcPts val="0"/>
              </a:spcAft>
              <a:buNone/>
            </a:pPr>
            <a:r>
              <a:rPr lang="en-US" sz="1200" b="1" baseline="0" dirty="0" smtClean="0"/>
              <a:t>After visualizing…</a:t>
            </a:r>
            <a:endParaRPr lang="en-US" sz="1200" b="1"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200" b="0" i="0" u="none" strike="noStrike" cap="none" baseline="0" dirty="0" smtClean="0">
                <a:solidFill>
                  <a:srgbClr val="000000"/>
                </a:solidFill>
                <a:effectLst/>
                <a:latin typeface="Arial"/>
                <a:ea typeface="Arial"/>
                <a:cs typeface="Arial"/>
                <a:sym typeface="Arial"/>
              </a:rPr>
              <a:t>P</a:t>
            </a:r>
            <a:r>
              <a:rPr lang="en-US" sz="1100" b="0" i="0" u="none" strike="noStrike" cap="none" dirty="0" smtClean="0">
                <a:solidFill>
                  <a:srgbClr val="000000"/>
                </a:solidFill>
                <a:effectLst/>
                <a:latin typeface="Arial"/>
                <a:ea typeface="Arial"/>
                <a:cs typeface="Arial"/>
                <a:sym typeface="Arial"/>
              </a:rPr>
              <a:t>rompt students as necessary to think about the imagined person’s race, self-concept, gender identity/expression, age, level of ability, etc. </a:t>
            </a:r>
            <a:r>
              <a:rPr lang="en-US" sz="1100" b="0" i="0" u="none" strike="noStrike" cap="none" dirty="0" smtClean="0">
                <a:solidFill>
                  <a:srgbClr val="000000"/>
                </a:solidFill>
                <a:effectLst/>
                <a:latin typeface="Arial"/>
                <a:cs typeface="Arial"/>
                <a:sym typeface="Arial"/>
              </a:rPr>
              <a:t>Revisit</a:t>
            </a:r>
            <a:r>
              <a:rPr lang="en-US" sz="1100" b="0" i="0" u="none" strike="noStrike" cap="none" baseline="0" dirty="0" smtClean="0">
                <a:solidFill>
                  <a:srgbClr val="000000"/>
                </a:solidFill>
                <a:effectLst/>
                <a:latin typeface="Arial"/>
                <a:cs typeface="Arial"/>
                <a:sym typeface="Arial"/>
              </a:rPr>
              <a:t> the image and ask the students – “Looking at the image, has anything changed for you from what you originally discussed with a peer or your friend?”</a:t>
            </a:r>
          </a:p>
          <a:p>
            <a:pPr marL="0" lvl="0" indent="0" algn="l" rtl="0">
              <a:spcBef>
                <a:spcPts val="0"/>
              </a:spcBef>
              <a:spcAft>
                <a:spcPts val="0"/>
              </a:spcAft>
              <a:buNone/>
            </a:pPr>
            <a:endParaRPr lang="en-US" sz="1100" b="0" i="0" u="none" strike="noStrike" cap="none" baseline="0" dirty="0" smtClean="0">
              <a:solidFill>
                <a:srgbClr val="000000"/>
              </a:solidFill>
              <a:effectLst/>
              <a:latin typeface="Arial"/>
              <a:cs typeface="Arial"/>
              <a:sym typeface="Arial"/>
            </a:endParaRP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Share with students that sometimes people can be discriminated against because of biased assumptions or negative stereotypes about their social identities. These stereotypes or assumptions might be around gender roles and expectations in society or around an individual’s sexual orientation, gender expression, religion, race, ethnicity or culture, mental health, or abilities.</a:t>
            </a:r>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1" i="0" u="none" strike="noStrike" cap="none" dirty="0" smtClean="0">
                <a:solidFill>
                  <a:srgbClr val="000000"/>
                </a:solidFill>
                <a:effectLst/>
                <a:latin typeface="Arial"/>
                <a:ea typeface="Arial"/>
                <a:cs typeface="Arial"/>
                <a:sym typeface="Arial"/>
              </a:rPr>
              <a:t>Gender</a:t>
            </a:r>
            <a:r>
              <a:rPr lang="en-US" sz="1100" b="1" i="0" u="none" strike="noStrike" cap="none" baseline="0" dirty="0" smtClean="0">
                <a:solidFill>
                  <a:srgbClr val="000000"/>
                </a:solidFill>
                <a:effectLst/>
                <a:latin typeface="Arial"/>
                <a:ea typeface="Arial"/>
                <a:cs typeface="Arial"/>
                <a:sym typeface="Arial"/>
              </a:rPr>
              <a:t> is a social construct that is greatly influenced by culture. Socially constructed roles, behaviours, activities, and attributes seen as typical of one gender or another can vary greatly across different societies and groups.***</a:t>
            </a:r>
          </a:p>
          <a:p>
            <a:pPr marL="0" lvl="0" indent="0" algn="l" rtl="0">
              <a:spcBef>
                <a:spcPts val="0"/>
              </a:spcBef>
              <a:spcAft>
                <a:spcPts val="0"/>
              </a:spcAft>
              <a:buNone/>
            </a:pPr>
            <a:endParaRPr lang="en-US" sz="1100" b="0" i="0"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baseline="0" dirty="0" smtClean="0"/>
              <a:t>(Adapted from OPHEA Lesson Plans (Grade 6) – Making Healthy Choices in Relationships: Stereotype Effect - https://teachingtools.ophea.net/lesson-plans/hpe/grade-6/making-healthy-choices-relationships/stereotype-effects/pdf</a:t>
            </a:r>
          </a:p>
          <a:p>
            <a:pPr marL="0" lvl="0" indent="0" algn="l" rtl="0">
              <a:spcBef>
                <a:spcPts val="0"/>
              </a:spcBef>
              <a:spcAft>
                <a:spcPts val="0"/>
              </a:spcAft>
              <a:buNone/>
            </a:pPr>
            <a:endParaRPr lang="en-US" sz="1100" b="0" i="0"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smtClean="0">
                <a:effectLst/>
              </a:rPr>
              <a:t>Variation</a:t>
            </a:r>
            <a:r>
              <a:rPr lang="en-US" sz="1100" b="1" baseline="0" dirty="0" smtClean="0">
                <a:effectLst/>
              </a:rPr>
              <a:t>:</a:t>
            </a:r>
            <a:r>
              <a:rPr lang="en-US" sz="1100" b="0" baseline="0" dirty="0" smtClean="0">
                <a:effectLst/>
              </a:rPr>
              <a:t> Using the guiding questions, encourage the class to think of some answers and write a list on the board (i.e., whiteboard, smartboard, paper, </a:t>
            </a:r>
            <a:r>
              <a:rPr lang="en-US" sz="1100" b="0" baseline="0" dirty="0" err="1" smtClean="0">
                <a:effectLst/>
              </a:rPr>
              <a:t>etc</a:t>
            </a:r>
            <a:r>
              <a:rPr lang="en-US" sz="1100" b="0" baseline="0" dirty="0" smtClean="0">
                <a:effectLst/>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1" i="0" u="none" strike="noStrike" cap="none" baseline="0" dirty="0" smtClean="0">
                <a:solidFill>
                  <a:srgbClr val="000000"/>
                </a:solidFill>
                <a:effectLst/>
                <a:latin typeface="Arial"/>
                <a:ea typeface="Arial"/>
                <a:cs typeface="Arial"/>
                <a:sym typeface="Arial"/>
              </a:rPr>
              <a:t>Reference:</a:t>
            </a:r>
          </a:p>
          <a:p>
            <a:pPr marL="171450" lvl="0" indent="-171450" algn="l" rtl="0">
              <a:spcBef>
                <a:spcPts val="0"/>
              </a:spcBef>
              <a:spcAft>
                <a:spcPts val="0"/>
              </a:spcAft>
            </a:pPr>
            <a:r>
              <a:rPr lang="en-US" sz="1100" b="0" i="0" u="none" strike="noStrike" cap="none" baseline="0" dirty="0" smtClean="0">
                <a:solidFill>
                  <a:srgbClr val="000000"/>
                </a:solidFill>
                <a:effectLst/>
                <a:latin typeface="Arial"/>
                <a:ea typeface="Arial"/>
                <a:cs typeface="Arial"/>
                <a:sym typeface="Arial"/>
              </a:rPr>
              <a:t>Sex &amp; U (2022). </a:t>
            </a:r>
            <a:r>
              <a:rPr lang="en-US" sz="1100" b="0" i="0" u="none" strike="noStrike" cap="none" baseline="0" dirty="0" err="1" smtClean="0">
                <a:solidFill>
                  <a:srgbClr val="000000"/>
                </a:solidFill>
                <a:effectLst/>
                <a:latin typeface="Arial"/>
                <a:ea typeface="Arial"/>
                <a:cs typeface="Arial"/>
                <a:sym typeface="Arial"/>
              </a:rPr>
              <a:t>LGBTTQ</a:t>
            </a:r>
            <a:r>
              <a:rPr lang="en-US" sz="1100" b="0" i="0" u="none" strike="noStrike" cap="none" baseline="0" dirty="0" smtClean="0">
                <a:solidFill>
                  <a:srgbClr val="000000"/>
                </a:solidFill>
                <a:effectLst/>
                <a:latin typeface="Arial"/>
                <a:ea typeface="Arial"/>
                <a:cs typeface="Arial"/>
                <a:sym typeface="Arial"/>
              </a:rPr>
              <a:t>+: Gender Identity. https://www.sexandu.ca/lgbttq/gender-identity/ </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cs typeface="Arial"/>
                <a:sym typeface="Arial"/>
              </a:rPr>
              <a:t>Images from </a:t>
            </a:r>
            <a:r>
              <a:rPr lang="en-US" sz="1100" b="1" i="0" u="none" strike="noStrike" cap="none" dirty="0" err="1" smtClean="0">
                <a:solidFill>
                  <a:srgbClr val="000000"/>
                </a:solidFill>
                <a:effectLst/>
                <a:latin typeface="Arial"/>
                <a:cs typeface="Arial"/>
                <a:sym typeface="Arial"/>
              </a:rPr>
              <a:t>Canva</a:t>
            </a:r>
            <a:endParaRPr lang="en-US" i="0" dirty="0" smtClean="0"/>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491840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CA" sz="1100" b="1" i="0" u="sng" strike="noStrike" cap="none" baseline="0" dirty="0" smtClean="0">
                <a:solidFill>
                  <a:srgbClr val="000000"/>
                </a:solidFill>
                <a:latin typeface="Arial"/>
                <a:ea typeface="Arial"/>
                <a:cs typeface="Arial"/>
                <a:sym typeface="Arial"/>
              </a:rPr>
              <a:t>Teacher Prompt: </a:t>
            </a:r>
          </a:p>
          <a:p>
            <a:pPr marL="158750" indent="0">
              <a:buNone/>
            </a:pPr>
            <a:r>
              <a:rPr lang="en-CA" sz="1100" b="1" i="0" u="none" strike="noStrike" cap="none" baseline="0" dirty="0" smtClean="0">
                <a:solidFill>
                  <a:srgbClr val="000000"/>
                </a:solidFill>
                <a:latin typeface="Arial"/>
                <a:ea typeface="Arial"/>
                <a:cs typeface="Arial"/>
                <a:sym typeface="Arial"/>
              </a:rPr>
              <a:t>“What is Diversity? What does the term diversity mean to you?” </a:t>
            </a:r>
            <a:r>
              <a:rPr lang="en-US" sz="1100" b="0" i="0" u="none" strike="noStrike" cap="none" baseline="0" dirty="0" smtClean="0">
                <a:solidFill>
                  <a:srgbClr val="000000"/>
                </a:solidFill>
                <a:latin typeface="Arial"/>
                <a:ea typeface="Arial"/>
                <a:cs typeface="Arial"/>
                <a:sym typeface="Arial"/>
              </a:rPr>
              <a:t>Ask students take a few seconds to think to themselves…</a:t>
            </a:r>
          </a:p>
          <a:p>
            <a:r>
              <a:rPr lang="en-US" sz="1100" b="0" i="0" u="none" strike="noStrike" cap="none" baseline="0" dirty="0" smtClean="0">
                <a:solidFill>
                  <a:srgbClr val="000000"/>
                </a:solidFill>
                <a:latin typeface="Arial"/>
                <a:ea typeface="Arial"/>
                <a:cs typeface="Arial"/>
                <a:sym typeface="Arial"/>
              </a:rPr>
              <a:t>Diversity can mean many things to each of us. It’s important that each definition reflects our ability to accept and celebrate each other. Diversity is all the ways we are different from each other. It includes things like race, religion, culture, physical ability, mental ability, family make-up, socio-economic status and sexual and gender diversity. </a:t>
            </a:r>
            <a:endParaRPr lang="en-US" sz="1100" b="0" i="0" u="none" strike="noStrike" cap="none" baseline="0" dirty="0" smtClean="0">
              <a:solidFill>
                <a:srgbClr val="000000"/>
              </a:solidFill>
              <a:latin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cs typeface="Arial"/>
                <a:sym typeface="Arial"/>
              </a:rPr>
              <a:t>Images from </a:t>
            </a:r>
            <a:r>
              <a:rPr lang="en-US" sz="1100" b="1" i="0" u="none" strike="noStrike" cap="none" baseline="0" dirty="0" err="1" smtClean="0">
                <a:solidFill>
                  <a:srgbClr val="000000"/>
                </a:solidFill>
                <a:latin typeface="Arial"/>
                <a:cs typeface="Arial"/>
                <a:sym typeface="Arial"/>
              </a:rPr>
              <a:t>Canva</a:t>
            </a:r>
            <a:endParaRPr lang="en-US" b="1" dirty="0" smtClean="0"/>
          </a:p>
          <a:p>
            <a:pPr marL="158750" indent="0">
              <a:buNone/>
            </a:pPr>
            <a:endParaRPr dirty="0"/>
          </a:p>
        </p:txBody>
      </p:sp>
    </p:spTree>
    <p:extLst>
      <p:ext uri="{BB962C8B-B14F-4D97-AF65-F5344CB8AC3E}">
        <p14:creationId xmlns:p14="http://schemas.microsoft.com/office/powerpoint/2010/main" val="316090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sng" strike="noStrike" cap="none" baseline="0" dirty="0" smtClean="0">
                <a:solidFill>
                  <a:srgbClr val="000000"/>
                </a:solidFill>
                <a:latin typeface="Arial"/>
                <a:ea typeface="Arial"/>
                <a:cs typeface="Arial"/>
                <a:sym typeface="Arial"/>
              </a:rPr>
              <a:t>Background Knowledge:</a:t>
            </a:r>
          </a:p>
          <a:p>
            <a:pPr marL="0" lvl="0" indent="0" algn="l" rtl="0">
              <a:spcBef>
                <a:spcPts val="0"/>
              </a:spcBef>
              <a:spcAft>
                <a:spcPts val="0"/>
              </a:spcAft>
              <a:buNone/>
            </a:pPr>
            <a:r>
              <a:rPr lang="en-US" sz="1100" b="1" i="0" u="none" strike="noStrike" cap="none" baseline="0" dirty="0" smtClean="0">
                <a:solidFill>
                  <a:srgbClr val="000000"/>
                </a:solidFill>
                <a:latin typeface="Arial"/>
                <a:ea typeface="Arial"/>
                <a:cs typeface="Arial"/>
                <a:sym typeface="Arial"/>
              </a:rPr>
              <a:t>Sex: </a:t>
            </a:r>
            <a:r>
              <a:rPr lang="en-US" sz="1100" b="0" i="0" u="none" strike="noStrike" cap="none" dirty="0" smtClean="0">
                <a:solidFill>
                  <a:srgbClr val="000000"/>
                </a:solidFill>
                <a:effectLst/>
                <a:latin typeface="Arial"/>
                <a:ea typeface="Arial"/>
                <a:cs typeface="Arial"/>
                <a:sym typeface="Arial"/>
              </a:rPr>
              <a:t>Most people are born with a body that is clearly either male or female. So, for example, when a boy has a penis and testicles, we can say that his sex is male, and when a girl has a vagina and a uterus, we can say that her sex is female. In other words, sex refers exclusively to biological features: chromosomes, hormones, and internal and external anatomy</a:t>
            </a:r>
            <a:r>
              <a:rPr lang="en-US" sz="1100" b="0" i="0" u="none" strike="noStrike" cap="none" baseline="0" dirty="0" smtClean="0">
                <a:solidFill>
                  <a:srgbClr val="000000"/>
                </a:solidFill>
                <a:effectLst/>
                <a:latin typeface="Arial"/>
                <a:ea typeface="Arial"/>
                <a:cs typeface="Arial"/>
                <a:sym typeface="Arial"/>
              </a:rPr>
              <a:t> (Sex &amp; U)</a:t>
            </a:r>
            <a:endParaRPr lang="en-US" sz="1100" b="0" i="0" u="none" strike="noStrike" cap="none" dirty="0" smtClean="0">
              <a:solidFill>
                <a:srgbClr val="000000"/>
              </a:solidFill>
              <a:effectLst/>
              <a:latin typeface="Arial"/>
              <a:ea typeface="Arial"/>
              <a:cs typeface="Arial"/>
              <a:sym typeface="Arial"/>
            </a:endParaRPr>
          </a:p>
          <a:p>
            <a:r>
              <a:rPr lang="en-US" sz="1100" b="1" i="0" u="none" strike="noStrike" cap="none" dirty="0" smtClean="0">
                <a:solidFill>
                  <a:srgbClr val="000000"/>
                </a:solidFill>
                <a:effectLst/>
                <a:latin typeface="Arial"/>
                <a:ea typeface="Arial"/>
                <a:cs typeface="Arial"/>
                <a:sym typeface="Arial"/>
              </a:rPr>
              <a:t>Sex </a:t>
            </a:r>
            <a:r>
              <a:rPr lang="en-US" sz="1100" b="0" i="0" u="none" strike="noStrike" cap="none" dirty="0" smtClean="0">
                <a:solidFill>
                  <a:srgbClr val="000000"/>
                </a:solidFill>
                <a:effectLst/>
                <a:latin typeface="Arial"/>
                <a:ea typeface="Arial"/>
                <a:cs typeface="Arial"/>
                <a:sym typeface="Arial"/>
              </a:rPr>
              <a:t>(S). At birth, infants are commonly assigned a sex. This is usually based on the appearance of their external anatomy, and is often confused with gender. However, a person’s sex is actually a combination of bodily characteristics including chromosomes, hormones, internal and external reproductive organs, and secondary sex characteristics. As a result, there are many more sexes than just male and female, just like there are many more genders than just male and female, as well</a:t>
            </a:r>
            <a:r>
              <a:rPr lang="en-US" sz="1100" b="0" i="0" u="none" strike="noStrike" cap="none" baseline="0" dirty="0" smtClean="0">
                <a:solidFill>
                  <a:srgbClr val="000000"/>
                </a:solidFill>
                <a:effectLst/>
                <a:latin typeface="Arial"/>
                <a:ea typeface="Arial"/>
                <a:cs typeface="Arial"/>
                <a:sym typeface="Arial"/>
              </a:rPr>
              <a:t> (It Gets Better)</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US" sz="1100" b="1"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1" i="0" u="none" strike="noStrike" cap="none" dirty="0" smtClean="0">
                <a:solidFill>
                  <a:srgbClr val="000000"/>
                </a:solidFill>
                <a:effectLst/>
                <a:latin typeface="Arial"/>
                <a:ea typeface="Arial"/>
                <a:cs typeface="Arial"/>
                <a:sym typeface="Arial"/>
              </a:rPr>
              <a:t>Intersex: </a:t>
            </a:r>
            <a:r>
              <a:rPr lang="en-US" dirty="0" smtClean="0">
                <a:effectLst/>
              </a:rPr>
              <a:t>Intersex is a term that refers to people who display a variation in sex characteristics at birth that does not allow for distinct identification as either male or female. Sex characteristics that vary include chromosomes, hormones, reproductive organs, and/or genitals. An intersex person will adopt a gender identity that best reflects how they feel, the same way non-intersex people do.</a:t>
            </a:r>
          </a:p>
          <a:p>
            <a:r>
              <a:rPr lang="en-US" sz="1100" b="0" i="0" u="none" strike="noStrike" cap="none" dirty="0" smtClean="0">
                <a:solidFill>
                  <a:srgbClr val="000000"/>
                </a:solidFill>
                <a:effectLst/>
                <a:latin typeface="Arial"/>
                <a:ea typeface="Arial"/>
                <a:cs typeface="Arial"/>
                <a:sym typeface="Arial"/>
              </a:rPr>
              <a:t>Adjective. Someone who, due to a variety of factors, has reproductive or sexual anatomy that do not seem to fit the typical definitions for the female or male sex. Some people who are intersex may identify with the gender assigned to them at birth, while many others do not</a:t>
            </a:r>
            <a:r>
              <a:rPr lang="en-US" sz="1100" b="0" i="0" u="none" strike="noStrike" cap="none" baseline="0" dirty="0" smtClean="0">
                <a:solidFill>
                  <a:srgbClr val="000000"/>
                </a:solidFill>
                <a:effectLst/>
                <a:latin typeface="Arial"/>
                <a:ea typeface="Arial"/>
                <a:cs typeface="Arial"/>
                <a:sym typeface="Arial"/>
              </a:rPr>
              <a:t> (It Gets Better)</a:t>
            </a:r>
            <a:endParaRPr lang="en-US" sz="1100" b="1" i="0" u="none" strike="noStrike" cap="none" dirty="0" smtClean="0">
              <a:solidFill>
                <a:srgbClr val="000000"/>
              </a:solidFill>
              <a:effectLst/>
              <a:latin typeface="Arial"/>
              <a:cs typeface="Arial"/>
              <a:sym typeface="Arial"/>
            </a:endParaRPr>
          </a:p>
          <a:p>
            <a:pPr marL="0" lvl="0" indent="0" algn="l" rtl="0">
              <a:spcBef>
                <a:spcPts val="0"/>
              </a:spcBef>
              <a:spcAft>
                <a:spcPts val="0"/>
              </a:spcAft>
              <a:buNone/>
            </a:pPr>
            <a:endParaRPr lang="en-US" sz="1100" b="0" i="0" u="none"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None/>
            </a:pPr>
            <a:r>
              <a:rPr lang="en-US" sz="1100" b="1" i="0" u="none" strike="noStrike" cap="none" baseline="0" dirty="0" smtClean="0">
                <a:solidFill>
                  <a:srgbClr val="000000"/>
                </a:solidFill>
                <a:latin typeface="Arial"/>
                <a:ea typeface="Arial"/>
                <a:cs typeface="Arial"/>
                <a:sym typeface="Arial"/>
              </a:rPr>
              <a:t>References: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It Gets Better Project. (2022). LGBTQ+ Glossary. </a:t>
            </a:r>
            <a:r>
              <a:rPr lang="en-CA" sz="1100" b="0" i="0" u="none" strike="noStrike" cap="none" baseline="0" dirty="0" smtClean="0">
                <a:solidFill>
                  <a:srgbClr val="000000"/>
                </a:solidFill>
                <a:latin typeface="Arial"/>
                <a:ea typeface="Arial"/>
                <a:cs typeface="Arial"/>
                <a:sym typeface="Arial"/>
              </a:rPr>
              <a:t>https://itgetsbetter.org/blog/lesson/glossary/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Sex &amp; U (2022). </a:t>
            </a:r>
            <a:r>
              <a:rPr lang="en-US" sz="1100" b="0" i="0" u="none" strike="noStrike" cap="none" baseline="0" dirty="0" err="1" smtClean="0">
                <a:solidFill>
                  <a:srgbClr val="000000"/>
                </a:solidFill>
                <a:effectLst/>
                <a:latin typeface="Arial"/>
                <a:ea typeface="Arial"/>
                <a:cs typeface="Arial"/>
                <a:sym typeface="Arial"/>
              </a:rPr>
              <a:t>LGBTTQ</a:t>
            </a:r>
            <a:r>
              <a:rPr lang="en-US" sz="1100" b="0" i="0" u="none" strike="noStrike" cap="none" baseline="0" dirty="0" smtClean="0">
                <a:solidFill>
                  <a:srgbClr val="000000"/>
                </a:solidFill>
                <a:effectLst/>
                <a:latin typeface="Arial"/>
                <a:ea typeface="Arial"/>
                <a:cs typeface="Arial"/>
                <a:sym typeface="Arial"/>
              </a:rPr>
              <a:t>+: Gender Identity. https://www.sexandu.ca/lgbttq/gender-identity/ </a:t>
            </a: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588831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cap="none" dirty="0" smtClean="0">
                <a:solidFill>
                  <a:srgbClr val="000000"/>
                </a:solidFill>
                <a:effectLst/>
                <a:latin typeface="Arial"/>
                <a:ea typeface="Arial"/>
                <a:cs typeface="Arial"/>
                <a:sym typeface="Arial"/>
              </a:rPr>
              <a:t>General Information</a:t>
            </a:r>
            <a:endParaRPr lang="en-US" sz="1100" b="0" i="0" u="none" strike="noStrike" cap="none" dirty="0" smtClean="0">
              <a:solidFill>
                <a:srgbClr val="000000"/>
              </a:solidFill>
              <a:effectLst/>
              <a:latin typeface="Arial"/>
              <a:ea typeface="Arial"/>
              <a:cs typeface="Arial"/>
              <a:sym typeface="Arial"/>
            </a:endParaRPr>
          </a:p>
          <a:p>
            <a:pPr marL="158750" indent="0">
              <a:buNone/>
            </a:pPr>
            <a:r>
              <a:rPr lang="en-CA" sz="1100" b="1" i="0" u="none" strike="noStrike" cap="none" baseline="0" dirty="0" smtClean="0">
                <a:solidFill>
                  <a:srgbClr val="000000"/>
                </a:solidFill>
                <a:latin typeface="Arial"/>
                <a:ea typeface="Arial"/>
                <a:cs typeface="Arial"/>
                <a:sym typeface="Arial"/>
              </a:rPr>
              <a:t>Sexual Orientation </a:t>
            </a:r>
            <a:endParaRPr lang="en-CA" sz="1100" b="0" i="0" u="none" strike="noStrike" cap="none" baseline="0" dirty="0" smtClean="0">
              <a:solidFill>
                <a:srgbClr val="000000"/>
              </a:solidFill>
              <a:latin typeface="Arial"/>
              <a:ea typeface="Arial"/>
              <a:cs typeface="Arial"/>
              <a:sym typeface="Arial"/>
            </a:endParaRPr>
          </a:p>
          <a:p>
            <a:r>
              <a:rPr lang="en-US" sz="1100" b="0" i="0" u="none" strike="noStrike" cap="none" baseline="0" dirty="0" smtClean="0">
                <a:solidFill>
                  <a:srgbClr val="000000"/>
                </a:solidFill>
                <a:latin typeface="Arial"/>
                <a:ea typeface="Arial"/>
                <a:cs typeface="Arial"/>
                <a:sym typeface="Arial"/>
              </a:rPr>
              <a:t>Everyone has a sexual orientation. Sexual orientation refers to a person’s emotional, physical and sexual attraction to others. Each person’s sexual orientation is a part of who they are. Some people know at a very early age what their sexual orientation is, and others may not. A person’s sexual orientation might stay the same over their whole life, or it may change. It can be fluid and may or may not reflect sexual behaviors. </a:t>
            </a:r>
          </a:p>
          <a:p>
            <a:r>
              <a:rPr lang="en-US" sz="1100" b="1" i="0" u="none" strike="noStrike" cap="none" baseline="0" dirty="0" smtClean="0">
                <a:solidFill>
                  <a:srgbClr val="000000"/>
                </a:solidFill>
                <a:latin typeface="Arial"/>
                <a:cs typeface="Arial"/>
                <a:sym typeface="Arial"/>
              </a:rPr>
              <a:t>Don’ts: </a:t>
            </a:r>
          </a:p>
          <a:p>
            <a:pPr lvl="1"/>
            <a:r>
              <a:rPr lang="en-US" sz="1100" b="0" i="0" u="none" strike="noStrike" cap="none" baseline="0" dirty="0" smtClean="0">
                <a:solidFill>
                  <a:srgbClr val="000000"/>
                </a:solidFill>
                <a:latin typeface="Arial"/>
                <a:cs typeface="Arial"/>
                <a:sym typeface="Arial"/>
              </a:rPr>
              <a:t>Do not make assumptions about someone's sexual orientation… You cannot know by looking at them. By not making assumptions, it is a way of showing respect and honouring diversity. </a:t>
            </a:r>
          </a:p>
          <a:p>
            <a:pPr marL="615950" lvl="1" indent="0">
              <a:buNone/>
            </a:pPr>
            <a:endParaRPr lang="en-US" sz="1100" b="0" i="0" u="none" strike="noStrike" cap="none" baseline="0" dirty="0" smtClean="0">
              <a:solidFill>
                <a:srgbClr val="000000"/>
              </a:solidFill>
              <a:latin typeface="Arial"/>
              <a:cs typeface="Arial"/>
              <a:sym typeface="Arial"/>
            </a:endParaRPr>
          </a:p>
          <a:p>
            <a:pPr marL="158750" indent="0">
              <a:buNone/>
            </a:pPr>
            <a:r>
              <a:rPr lang="en-US" sz="1100" b="1" i="0" u="sng" strike="noStrike" cap="none" baseline="0" dirty="0" smtClean="0">
                <a:solidFill>
                  <a:srgbClr val="000000"/>
                </a:solidFill>
                <a:latin typeface="Arial"/>
                <a:ea typeface="Arial"/>
                <a:cs typeface="Arial"/>
                <a:sym typeface="Arial"/>
              </a:rPr>
              <a:t>Background Knowledge</a:t>
            </a:r>
          </a:p>
          <a:p>
            <a:pPr marL="158750" indent="0">
              <a:buNone/>
            </a:pPr>
            <a:r>
              <a:rPr lang="en-US" sz="1100" b="1" i="0" u="none" strike="noStrike" cap="none" dirty="0" smtClean="0">
                <a:solidFill>
                  <a:srgbClr val="000000"/>
                </a:solidFill>
                <a:effectLst/>
                <a:latin typeface="Arial"/>
                <a:ea typeface="Arial"/>
                <a:cs typeface="Arial"/>
                <a:sym typeface="Arial"/>
              </a:rPr>
              <a:t>Sexual orientation</a:t>
            </a:r>
            <a:r>
              <a:rPr lang="en-US" sz="1100" b="0" i="0" u="none" strike="noStrike" cap="none" dirty="0" smtClean="0">
                <a:solidFill>
                  <a:srgbClr val="000000"/>
                </a:solidFill>
                <a:effectLst/>
                <a:latin typeface="Arial"/>
                <a:ea typeface="Arial"/>
                <a:cs typeface="Arial"/>
                <a:sym typeface="Arial"/>
              </a:rPr>
              <a:t> (or attraction) is a term for the emotional, physical, romantic, sexual, and spiritual attraction, desire, or affection for another person. Examples of sexual orientations include but are not limited to: asexual, heterosexual, bisexual, gay, or lesbian. Sexual orientation is much more accurately viewed as an attraction continuum that involves a range of gender identities, expressions, and biological sexes.”</a:t>
            </a:r>
          </a:p>
          <a:p>
            <a:pPr marL="158750" indent="0">
              <a:buNone/>
            </a:pPr>
            <a:endParaRPr lang="en-US" sz="1100" b="0" i="0" u="none" strike="noStrike" cap="none" dirty="0" smtClean="0">
              <a:solidFill>
                <a:srgbClr val="000000"/>
              </a:solidFill>
              <a:effectLst/>
              <a:latin typeface="Arial"/>
              <a:ea typeface="Arial"/>
              <a:cs typeface="Arial"/>
              <a:sym typeface="Arial"/>
            </a:endParaRPr>
          </a:p>
          <a:p>
            <a:pPr marL="158750" indent="0">
              <a:buNone/>
            </a:pPr>
            <a:r>
              <a:rPr lang="en-US" sz="1100" b="0" i="0" u="none" strike="noStrike" cap="none" dirty="0" smtClean="0">
                <a:solidFill>
                  <a:srgbClr val="000000"/>
                </a:solidFill>
                <a:effectLst/>
                <a:latin typeface="Arial"/>
                <a:ea typeface="Arial"/>
                <a:cs typeface="Arial"/>
                <a:sym typeface="Arial"/>
              </a:rPr>
              <a:t>Physical</a:t>
            </a:r>
            <a:r>
              <a:rPr lang="en-US" sz="1100" b="0" i="0" u="none" strike="noStrike" cap="none" baseline="0" dirty="0" smtClean="0">
                <a:solidFill>
                  <a:srgbClr val="000000"/>
                </a:solidFill>
                <a:effectLst/>
                <a:latin typeface="Arial"/>
                <a:ea typeface="Arial"/>
                <a:cs typeface="Arial"/>
                <a:sym typeface="Arial"/>
              </a:rPr>
              <a:t> attraction: is when we feel attracted to another person based on their physical appearance. </a:t>
            </a:r>
          </a:p>
          <a:p>
            <a:pPr marL="158750" indent="0">
              <a:buNone/>
            </a:pPr>
            <a:endParaRPr lang="en-US" sz="1100" b="0" i="0" u="none" strike="noStrike" cap="none" baseline="0" dirty="0" smtClean="0">
              <a:solidFill>
                <a:srgbClr val="000000"/>
              </a:solidFill>
              <a:effectLst/>
              <a:latin typeface="Arial"/>
              <a:ea typeface="Arial"/>
              <a:cs typeface="Arial"/>
              <a:sym typeface="Arial"/>
            </a:endParaRPr>
          </a:p>
          <a:p>
            <a:pPr marL="158750" indent="0">
              <a:buNone/>
            </a:pPr>
            <a:r>
              <a:rPr lang="en-US" sz="1100" b="0" i="0" u="none" strike="noStrike" cap="none" baseline="0" dirty="0" smtClean="0">
                <a:solidFill>
                  <a:srgbClr val="000000"/>
                </a:solidFill>
                <a:effectLst/>
                <a:latin typeface="Arial"/>
                <a:ea typeface="Arial"/>
                <a:cs typeface="Arial"/>
                <a:sym typeface="Arial"/>
              </a:rPr>
              <a:t>Emotional attraction: is the strong emotions we feel towards another person</a:t>
            </a:r>
            <a:r>
              <a:rPr lang="en-US" sz="1100" b="0" i="0" u="none" strike="noStrike" cap="none" baseline="0" smtClean="0">
                <a:solidFill>
                  <a:srgbClr val="000000"/>
                </a:solidFill>
                <a:effectLst/>
                <a:latin typeface="Arial"/>
                <a:ea typeface="Arial"/>
                <a:cs typeface="Arial"/>
                <a:sym typeface="Arial"/>
              </a:rPr>
              <a:t>. </a:t>
            </a:r>
            <a:endParaRPr lang="en-US" sz="1100" b="1" i="0" u="none" strike="noStrike" cap="none" baseline="0" dirty="0" smtClean="0">
              <a:solidFill>
                <a:srgbClr val="000000"/>
              </a:solidFill>
              <a:latin typeface="Arial"/>
              <a:ea typeface="Arial"/>
              <a:cs typeface="Arial"/>
              <a:sym typeface="Arial"/>
            </a:endParaRPr>
          </a:p>
          <a:p>
            <a:pPr marL="158750" indent="0">
              <a:buNone/>
            </a:pPr>
            <a:endParaRPr lang="en-CA" sz="1100" b="1"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i="0" u="none" strike="noStrike" cap="none" baseline="0" dirty="0" smtClean="0">
                <a:solidFill>
                  <a:srgbClr val="000000"/>
                </a:solidFill>
                <a:latin typeface="Arial"/>
                <a:ea typeface="Arial"/>
                <a:cs typeface="Arial"/>
                <a:sym typeface="Arial"/>
              </a:rPr>
              <a:t>Reference: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sz="1100" b="0" i="0" u="none" strike="noStrike" cap="none" baseline="0" dirty="0" smtClean="0">
                <a:solidFill>
                  <a:srgbClr val="000000"/>
                </a:solidFill>
                <a:latin typeface="Arial"/>
                <a:ea typeface="Arial"/>
                <a:cs typeface="Arial"/>
                <a:sym typeface="Arial"/>
              </a:rPr>
              <a:t>OPHEA. (</a:t>
            </a:r>
            <a:r>
              <a:rPr lang="en-CA" sz="1100" b="0" i="0" u="none" strike="noStrike" cap="none" baseline="0" dirty="0" err="1" smtClean="0">
                <a:solidFill>
                  <a:srgbClr val="000000"/>
                </a:solidFill>
                <a:latin typeface="Arial"/>
                <a:ea typeface="Arial"/>
                <a:cs typeface="Arial"/>
                <a:sym typeface="Arial"/>
              </a:rPr>
              <a:t>n.d.</a:t>
            </a:r>
            <a:r>
              <a:rPr lang="en-CA" sz="1100" b="0" i="0" u="none" strike="noStrike" cap="none" baseline="0" dirty="0" smtClean="0">
                <a:solidFill>
                  <a:srgbClr val="000000"/>
                </a:solidFill>
                <a:latin typeface="Arial"/>
                <a:ea typeface="Arial"/>
                <a:cs typeface="Arial"/>
                <a:sym typeface="Arial"/>
              </a:rPr>
              <a:t>). Developing a Positive Self-Concept. https://teachingtools.ophea.net/lesson-plans/hpe/grade-8/understanding-healthy-development/developing-positive-self-concept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Teaching Sexual Health (2022}. Sexual &amp; Gender Diversity: Words You May Hear. https://teachingsexualhealth.ca/parents/information-by-topic/sexual-diversity/ </a:t>
            </a:r>
            <a:endParaRPr lang="en-US" sz="1100" b="1" i="0" u="none" strike="noStrike" cap="none" baseline="0" dirty="0" smtClean="0">
              <a:solidFill>
                <a:srgbClr val="000000"/>
              </a:solidFill>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endParaRPr lang="en-CA" sz="1100" b="0"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cs typeface="Arial"/>
                <a:sym typeface="Arial"/>
              </a:rPr>
              <a:t>Image from </a:t>
            </a:r>
            <a:r>
              <a:rPr lang="en-US" sz="1100" b="1" i="0" u="none" strike="noStrike" cap="none" dirty="0" err="1" smtClean="0">
                <a:solidFill>
                  <a:srgbClr val="000000"/>
                </a:solidFill>
                <a:effectLst/>
                <a:latin typeface="Arial"/>
                <a:cs typeface="Arial"/>
                <a:sym typeface="Arial"/>
              </a:rPr>
              <a:t>Canva</a:t>
            </a:r>
            <a:endParaRPr lang="en-US" i="0" dirty="0" smtClean="0"/>
          </a:p>
          <a:p>
            <a:pPr marL="158750" indent="0">
              <a:buNone/>
            </a:pPr>
            <a:endParaRPr lang="en-CA" sz="1100" b="1" i="0" u="none" strike="noStrike" cap="none" baseline="0" dirty="0" smtClean="0">
              <a:solidFill>
                <a:srgbClr val="000000"/>
              </a:solidFill>
              <a:latin typeface="Arial"/>
              <a:ea typeface="Arial"/>
              <a:cs typeface="Arial"/>
              <a:sym typeface="Arial"/>
            </a:endParaRPr>
          </a:p>
        </p:txBody>
      </p:sp>
    </p:spTree>
    <p:extLst>
      <p:ext uri="{BB962C8B-B14F-4D97-AF65-F5344CB8AC3E}">
        <p14:creationId xmlns:p14="http://schemas.microsoft.com/office/powerpoint/2010/main" val="670245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ea typeface="Arial"/>
                <a:cs typeface="Arial"/>
                <a:sym typeface="Arial"/>
              </a:rPr>
              <a:t>General</a:t>
            </a:r>
            <a:r>
              <a:rPr lang="en-US" sz="1100" b="1" i="0" u="sng" strike="noStrike" cap="none" baseline="0" dirty="0" smtClean="0">
                <a:solidFill>
                  <a:srgbClr val="000000"/>
                </a:solidFill>
                <a:effectLst/>
                <a:latin typeface="Arial"/>
                <a:ea typeface="Arial"/>
                <a:cs typeface="Arial"/>
                <a:sym typeface="Arial"/>
              </a:rPr>
              <a:t> Information</a:t>
            </a:r>
            <a:endParaRPr lang="en-US" sz="1100" b="0" i="0" u="none" strike="noStrike" cap="none" dirty="0" smtClean="0">
              <a:solidFill>
                <a:srgbClr val="000000"/>
              </a:solidFill>
              <a:effectLst/>
              <a:latin typeface="Arial"/>
              <a:ea typeface="Arial"/>
              <a:cs typeface="Arial"/>
              <a:sym typeface="Arial"/>
            </a:endParaRPr>
          </a:p>
          <a:p>
            <a:pPr marL="158750" indent="0">
              <a:buNone/>
            </a:pPr>
            <a:r>
              <a:rPr lang="en-US" sz="1100" b="0" i="0" u="none" strike="noStrike" cap="none" dirty="0" smtClean="0">
                <a:solidFill>
                  <a:srgbClr val="000000"/>
                </a:solidFill>
                <a:effectLst/>
                <a:latin typeface="Arial"/>
                <a:ea typeface="Arial"/>
                <a:cs typeface="Arial"/>
                <a:sym typeface="Arial"/>
              </a:rPr>
              <a:t>“</a:t>
            </a:r>
            <a:r>
              <a:rPr lang="en-US" sz="1100" b="1" i="0" u="none" strike="noStrike" cap="none" dirty="0" smtClean="0">
                <a:solidFill>
                  <a:srgbClr val="000000"/>
                </a:solidFill>
                <a:effectLst/>
                <a:latin typeface="Arial"/>
                <a:ea typeface="Arial"/>
                <a:cs typeface="Arial"/>
                <a:sym typeface="Arial"/>
              </a:rPr>
              <a:t>Gender Identity</a:t>
            </a:r>
            <a:r>
              <a:rPr lang="en-US" sz="1100" b="0" i="0" u="none" strike="noStrike" cap="none" dirty="0" smtClean="0">
                <a:solidFill>
                  <a:srgbClr val="000000"/>
                </a:solidFill>
                <a:effectLst/>
                <a:latin typeface="Arial"/>
                <a:ea typeface="Arial"/>
                <a:cs typeface="Arial"/>
                <a:sym typeface="Arial"/>
              </a:rPr>
              <a:t> is how a person identifies based on their intrinsic sense of self with respect to being female, male, a combination of both, or neither, regardless of their biological sex.”</a:t>
            </a:r>
          </a:p>
          <a:p>
            <a:pPr marL="158750" indent="0">
              <a:buNone/>
            </a:pPr>
            <a:endParaRPr lang="en-US" sz="1100" b="0" i="0" u="none" strike="noStrike" cap="none" dirty="0" smtClean="0">
              <a:solidFill>
                <a:srgbClr val="000000"/>
              </a:solidFill>
              <a:effectLst/>
              <a:latin typeface="Arial"/>
              <a:ea typeface="Arial"/>
              <a:cs typeface="Arial"/>
              <a:sym typeface="Arial"/>
            </a:endParaRPr>
          </a:p>
          <a:p>
            <a:pPr marL="158750" indent="0">
              <a:buNone/>
            </a:pPr>
            <a:r>
              <a:rPr lang="en-US" sz="1100" b="1" i="0" u="none" strike="noStrike" cap="none" dirty="0" smtClean="0">
                <a:solidFill>
                  <a:srgbClr val="000000"/>
                </a:solidFill>
                <a:effectLst/>
                <a:latin typeface="Arial"/>
                <a:ea typeface="Arial"/>
                <a:cs typeface="Arial"/>
                <a:sym typeface="Arial"/>
              </a:rPr>
              <a:t>Internal and individual experience</a:t>
            </a:r>
            <a:r>
              <a:rPr lang="en-US" sz="1100" b="1" i="0" u="none" strike="noStrike" cap="none" baseline="0" dirty="0" smtClean="0">
                <a:solidFill>
                  <a:srgbClr val="000000"/>
                </a:solidFill>
                <a:effectLst/>
                <a:latin typeface="Arial"/>
                <a:ea typeface="Arial"/>
                <a:cs typeface="Arial"/>
                <a:sym typeface="Arial"/>
              </a:rPr>
              <a:t> of gender is your feeling of being male (boy or man) female (girl or woman), both, neither, or somewhere else along the gender spectrum. A person’s gender identity may be the same as or different from the sex they were assigned at birth. </a:t>
            </a:r>
            <a:endParaRPr lang="en-US" sz="1100" b="1" i="0" u="none" strike="noStrike" cap="none" dirty="0" smtClean="0">
              <a:solidFill>
                <a:srgbClr val="000000"/>
              </a:solidFill>
              <a:effectLst/>
              <a:latin typeface="Arial"/>
              <a:ea typeface="Arial"/>
              <a:cs typeface="Arial"/>
              <a:sym typeface="Arial"/>
            </a:endParaRPr>
          </a:p>
          <a:p>
            <a:pPr marL="158750" indent="0">
              <a:buNone/>
            </a:pPr>
            <a:endParaRPr lang="en-US" sz="1100" b="1"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1" u="none" strike="noStrike" cap="none" baseline="0" dirty="0" smtClean="0">
                <a:solidFill>
                  <a:srgbClr val="000000"/>
                </a:solidFill>
                <a:effectLst/>
                <a:latin typeface="Arial"/>
                <a:ea typeface="Arial"/>
                <a:cs typeface="Arial"/>
                <a:sym typeface="Arial"/>
              </a:rPr>
              <a:t>*Note for Teacher: You might have to review what sex assigned at birth and gender are, in case they didn’t learn it in the previous school year*</a:t>
            </a:r>
            <a:endParaRPr lang="en-US" sz="1100" b="1" i="0" u="none" strike="noStrike" cap="none" baseline="0" dirty="0" smtClean="0">
              <a:solidFill>
                <a:srgbClr val="000000"/>
              </a:solidFill>
              <a:latin typeface="Arial"/>
              <a:ea typeface="Arial"/>
              <a:cs typeface="Arial"/>
              <a:sym typeface="Arial"/>
            </a:endParaRPr>
          </a:p>
          <a:p>
            <a:pPr marL="158750" indent="0">
              <a:buNone/>
            </a:pPr>
            <a:endParaRPr lang="en-US" sz="1100" b="1" i="0" u="none" strike="noStrike" cap="none" baseline="0" dirty="0" smtClean="0">
              <a:solidFill>
                <a:srgbClr val="000000"/>
              </a:solidFill>
              <a:latin typeface="Arial"/>
              <a:ea typeface="Arial"/>
              <a:cs typeface="Arial"/>
              <a:sym typeface="Arial"/>
            </a:endParaRPr>
          </a:p>
          <a:p>
            <a:pPr marL="158750" indent="0">
              <a:buNone/>
            </a:pPr>
            <a:r>
              <a:rPr lang="en-US" sz="1100" b="1" i="0" u="sng" strike="noStrike" cap="none" baseline="0" dirty="0" smtClean="0">
                <a:solidFill>
                  <a:srgbClr val="000000"/>
                </a:solidFill>
                <a:latin typeface="Arial"/>
                <a:ea typeface="Arial"/>
                <a:cs typeface="Arial"/>
                <a:sym typeface="Arial"/>
              </a:rPr>
              <a:t>Background Information</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cs typeface="Arial"/>
                <a:sym typeface="Arial"/>
              </a:rPr>
              <a:t>Sex assigned at birth: </a:t>
            </a:r>
            <a:r>
              <a:rPr lang="en-US" sz="1100" b="0" i="0" u="none" strike="noStrike" cap="none" dirty="0" smtClean="0">
                <a:solidFill>
                  <a:srgbClr val="000000"/>
                </a:solidFill>
                <a:effectLst/>
                <a:latin typeface="Arial"/>
                <a:ea typeface="Arial"/>
                <a:cs typeface="Arial"/>
                <a:sym typeface="Arial"/>
              </a:rPr>
              <a:t>Generally, Doctors will assign a newborn’s sex as either male or female based on the baby’s genitals (external organs and internal reproductive organs). Once a sex is assigned, people often presume the child’s gender to be the same (i.e., assigned female at birth = female). </a:t>
            </a:r>
            <a:endParaRPr lang="en-US" sz="1100" b="1" i="0" u="none" strike="noStrike" cap="none" baseline="0" dirty="0" smtClean="0">
              <a:solidFill>
                <a:srgbClr val="000000"/>
              </a:solidFill>
              <a:latin typeface="Arial"/>
              <a:ea typeface="Arial"/>
              <a:cs typeface="Arial"/>
              <a:sym typeface="Arial"/>
            </a:endParaRPr>
          </a:p>
          <a:p>
            <a:pPr marL="158750" indent="0">
              <a:buNone/>
            </a:pPr>
            <a:endParaRPr lang="en-US" sz="1100" b="1" i="0" u="none" strike="noStrike" cap="none" baseline="0" dirty="0" smtClean="0">
              <a:solidFill>
                <a:srgbClr val="000000"/>
              </a:solidFill>
              <a:latin typeface="Arial"/>
              <a:ea typeface="Arial"/>
              <a:cs typeface="Arial"/>
              <a:sym typeface="Arial"/>
            </a:endParaRPr>
          </a:p>
          <a:p>
            <a:pPr marL="158750" indent="0">
              <a:buNone/>
            </a:pPr>
            <a:r>
              <a:rPr lang="en-US" sz="1100" b="1" i="0" u="none" strike="noStrike" cap="none" baseline="0" dirty="0" smtClean="0">
                <a:solidFill>
                  <a:srgbClr val="000000"/>
                </a:solidFill>
                <a:latin typeface="Arial"/>
                <a:ea typeface="Arial"/>
                <a:cs typeface="Arial"/>
                <a:sym typeface="Arial"/>
              </a:rPr>
              <a:t>Gender Identity </a:t>
            </a:r>
            <a:endParaRPr lang="en-US" sz="1100" b="0" i="0" u="none" strike="noStrike" cap="none" baseline="0" dirty="0" smtClean="0">
              <a:solidFill>
                <a:srgbClr val="000000"/>
              </a:solidFill>
              <a:latin typeface="Arial"/>
              <a:ea typeface="Arial"/>
              <a:cs typeface="Arial"/>
              <a:sym typeface="Arial"/>
            </a:endParaRPr>
          </a:p>
          <a:p>
            <a:r>
              <a:rPr lang="en-US" sz="1100" b="0" i="0" u="none" strike="noStrike" cap="none" baseline="0" dirty="0" smtClean="0">
                <a:solidFill>
                  <a:srgbClr val="000000"/>
                </a:solidFill>
                <a:latin typeface="Arial"/>
                <a:ea typeface="Arial"/>
                <a:cs typeface="Arial"/>
                <a:sym typeface="Arial"/>
              </a:rPr>
              <a:t>As we discussed, gender identity is separate from the physical body parts and mechanisms that one is born with. Although historically gender has been associated with specific biological components, we have learned that this is not always the case. </a:t>
            </a:r>
          </a:p>
          <a:p>
            <a:r>
              <a:rPr lang="en-US" sz="1100" b="0" i="0" u="none" strike="noStrike" cap="none" baseline="0" dirty="0" smtClean="0">
                <a:solidFill>
                  <a:srgbClr val="000000"/>
                </a:solidFill>
                <a:latin typeface="Arial"/>
                <a:ea typeface="Arial"/>
                <a:cs typeface="Arial"/>
                <a:sym typeface="Arial"/>
              </a:rPr>
              <a:t>People’s perceptions of gender are often influenced by masculine and feminine stereotypes that our society establishes. Gender stereotypes are always evolving and changing, and vary based on place, time and between different cultures. We know that the way a person chooses to express themselves, activities a person enjoys, and </a:t>
            </a:r>
            <a:r>
              <a:rPr lang="en-US" sz="1100" b="0" i="0" u="none" strike="noStrike" cap="none" baseline="0" dirty="0" err="1" smtClean="0">
                <a:solidFill>
                  <a:srgbClr val="000000"/>
                </a:solidFill>
                <a:latin typeface="Arial"/>
                <a:ea typeface="Arial"/>
                <a:cs typeface="Arial"/>
                <a:sym typeface="Arial"/>
              </a:rPr>
              <a:t>colours</a:t>
            </a:r>
            <a:r>
              <a:rPr lang="en-US" sz="1100" b="0" i="0" u="none" strike="noStrike" cap="none" baseline="0" dirty="0" smtClean="0">
                <a:solidFill>
                  <a:srgbClr val="000000"/>
                </a:solidFill>
                <a:latin typeface="Arial"/>
                <a:ea typeface="Arial"/>
                <a:cs typeface="Arial"/>
                <a:sym typeface="Arial"/>
              </a:rPr>
              <a:t> a person likes, for example, do not determine their gender, and vice versa.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smtClean="0"/>
          </a:p>
          <a:p>
            <a:pPr marL="158750" indent="0">
              <a:buNone/>
            </a:pPr>
            <a:endParaRPr lang="en-US" sz="1100" b="0" i="0" u="none" strike="noStrike" cap="none" baseline="0" dirty="0" smtClean="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For additional information explaining the difference between sex and gender, check out the following video: https://www.youtube.com/watch?v=PzGauky20tc </a:t>
            </a:r>
          </a:p>
          <a:p>
            <a:pPr marL="158750" indent="0">
              <a:buNone/>
            </a:pPr>
            <a:endParaRPr lang="en-US" sz="1100" b="0" i="1" u="none" strike="noStrike" cap="none" baseline="0" dirty="0" smtClean="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i="0" u="none" strike="noStrike" cap="none" baseline="0" dirty="0" smtClean="0">
                <a:solidFill>
                  <a:srgbClr val="000000"/>
                </a:solidFill>
                <a:latin typeface="Arial"/>
                <a:ea typeface="Arial"/>
                <a:cs typeface="Arial"/>
                <a:sym typeface="Arial"/>
              </a:rPr>
              <a:t>Reference: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sz="1100" b="0" i="0" u="none" strike="noStrike" cap="none" baseline="0" dirty="0" err="1" smtClean="0">
                <a:solidFill>
                  <a:srgbClr val="000000"/>
                </a:solidFill>
                <a:latin typeface="Arial"/>
                <a:ea typeface="Arial"/>
                <a:cs typeface="Arial"/>
                <a:sym typeface="Arial"/>
              </a:rPr>
              <a:t>OPHEA</a:t>
            </a:r>
            <a:r>
              <a:rPr lang="en-CA" sz="1100" b="0" i="0" u="none" strike="noStrike" cap="none" baseline="0" dirty="0" smtClean="0">
                <a:solidFill>
                  <a:srgbClr val="000000"/>
                </a:solidFill>
                <a:latin typeface="Arial"/>
                <a:ea typeface="Arial"/>
                <a:cs typeface="Arial"/>
                <a:sym typeface="Arial"/>
              </a:rPr>
              <a:t>. (</a:t>
            </a:r>
            <a:r>
              <a:rPr lang="en-CA" sz="1100" b="0" i="0" u="none" strike="noStrike" cap="none" baseline="0" dirty="0" err="1" smtClean="0">
                <a:solidFill>
                  <a:srgbClr val="000000"/>
                </a:solidFill>
                <a:latin typeface="Arial"/>
                <a:ea typeface="Arial"/>
                <a:cs typeface="Arial"/>
                <a:sym typeface="Arial"/>
              </a:rPr>
              <a:t>n.d.</a:t>
            </a:r>
            <a:r>
              <a:rPr lang="en-CA" sz="1100" b="0" i="0" u="none" strike="noStrike" cap="none" baseline="0" dirty="0" smtClean="0">
                <a:solidFill>
                  <a:srgbClr val="000000"/>
                </a:solidFill>
                <a:latin typeface="Arial"/>
                <a:ea typeface="Arial"/>
                <a:cs typeface="Arial"/>
                <a:sym typeface="Arial"/>
              </a:rPr>
              <a:t>). Developing a Positive Self-Concept. https://teachingtools.ophea.net/lesson-plans/hpe/grade-8/understanding-healthy-development/developing-positive-self-concept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Sex &amp; U (2022). </a:t>
            </a:r>
            <a:r>
              <a:rPr lang="en-US" sz="1100" b="0" i="0" u="none" strike="noStrike" cap="none" baseline="0" dirty="0" err="1" smtClean="0">
                <a:solidFill>
                  <a:srgbClr val="000000"/>
                </a:solidFill>
                <a:effectLst/>
                <a:latin typeface="Arial"/>
                <a:ea typeface="Arial"/>
                <a:cs typeface="Arial"/>
                <a:sym typeface="Arial"/>
              </a:rPr>
              <a:t>LGBTTQ</a:t>
            </a:r>
            <a:r>
              <a:rPr lang="en-US" sz="1100" b="0" i="0" u="none" strike="noStrike" cap="none" baseline="0" dirty="0" smtClean="0">
                <a:solidFill>
                  <a:srgbClr val="000000"/>
                </a:solidFill>
                <a:effectLst/>
                <a:latin typeface="Arial"/>
                <a:ea typeface="Arial"/>
                <a:cs typeface="Arial"/>
                <a:sym typeface="Arial"/>
              </a:rPr>
              <a:t>+: Gender Identity. https://www.sexandu.ca/lgbttq/gender-identity/ </a:t>
            </a:r>
            <a:endParaRPr lang="en-US" sz="1100" b="0" i="0" u="none" strike="noStrike" cap="none" dirty="0" smtClean="0">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Teaching Sexual Health (2022}. Sexual &amp; Gender Diversity: Words You May Hear. https://teachingsexualhealth.ca/parents/information-by-topic/sexual-diversity/ </a:t>
            </a:r>
          </a:p>
          <a:p>
            <a:pPr marL="15875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0"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cs typeface="Arial"/>
                <a:sym typeface="Arial"/>
              </a:rPr>
              <a:t>Image from </a:t>
            </a:r>
            <a:r>
              <a:rPr lang="en-US" sz="1100" b="1" i="0" u="none" strike="noStrike" cap="none" dirty="0" err="1" smtClean="0">
                <a:solidFill>
                  <a:srgbClr val="000000"/>
                </a:solidFill>
                <a:effectLst/>
                <a:latin typeface="Arial"/>
                <a:cs typeface="Arial"/>
                <a:sym typeface="Arial"/>
              </a:rPr>
              <a:t>Canva</a:t>
            </a:r>
            <a:endParaRPr lang="en-US" i="0" dirty="0" smtClean="0"/>
          </a:p>
          <a:p>
            <a:pPr marL="15875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1" i="0" u="none" strike="noStrike" cap="none" baseline="0" dirty="0" smtClean="0">
              <a:solidFill>
                <a:srgbClr val="000000"/>
              </a:solidFill>
              <a:latin typeface="Arial"/>
              <a:ea typeface="Arial"/>
              <a:cs typeface="Arial"/>
              <a:sym typeface="Arial"/>
            </a:endParaRPr>
          </a:p>
        </p:txBody>
      </p:sp>
    </p:spTree>
    <p:extLst>
      <p:ext uri="{BB962C8B-B14F-4D97-AF65-F5344CB8AC3E}">
        <p14:creationId xmlns:p14="http://schemas.microsoft.com/office/powerpoint/2010/main" val="3196784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cap="none" dirty="0" smtClean="0">
                <a:solidFill>
                  <a:srgbClr val="000000"/>
                </a:solidFill>
                <a:effectLst/>
                <a:latin typeface="Arial"/>
                <a:ea typeface="Arial"/>
                <a:cs typeface="Arial"/>
                <a:sym typeface="Arial"/>
              </a:rPr>
              <a:t>General</a:t>
            </a:r>
            <a:r>
              <a:rPr lang="en-US" sz="1100" b="1" i="0" u="sng" strike="noStrike" cap="none" baseline="0" dirty="0" smtClean="0">
                <a:solidFill>
                  <a:srgbClr val="000000"/>
                </a:solidFill>
                <a:effectLst/>
                <a:latin typeface="Arial"/>
                <a:ea typeface="Arial"/>
                <a:cs typeface="Arial"/>
                <a:sym typeface="Arial"/>
              </a:rPr>
              <a:t> Information</a:t>
            </a:r>
          </a:p>
          <a:p>
            <a:pPr marL="158750" indent="0">
              <a:buNone/>
            </a:pPr>
            <a:r>
              <a:rPr lang="en-US" sz="1100" b="1" i="0" u="none" strike="noStrike" cap="none" dirty="0" smtClean="0">
                <a:solidFill>
                  <a:srgbClr val="000000"/>
                </a:solidFill>
                <a:effectLst/>
                <a:latin typeface="Arial"/>
                <a:ea typeface="Arial"/>
                <a:cs typeface="Arial"/>
                <a:sym typeface="Arial"/>
              </a:rPr>
              <a:t>Gender expression</a:t>
            </a:r>
            <a:r>
              <a:rPr lang="en-US" sz="1100" b="0" i="0" u="none" strike="noStrike" cap="none" dirty="0" smtClean="0">
                <a:solidFill>
                  <a:srgbClr val="000000"/>
                </a:solidFill>
                <a:effectLst/>
                <a:latin typeface="Arial"/>
                <a:ea typeface="Arial"/>
                <a:cs typeface="Arial"/>
                <a:sym typeface="Arial"/>
              </a:rPr>
              <a:t> refers to the way an individual expresses their gender identity (e.g., in the way they dress, the length and style of their hair, the way they act or speak, the pitch of their voice, and in their choice of whether or not to wear makeup.) Understandings of gender expression are culturally specific and change over time.</a:t>
            </a:r>
          </a:p>
          <a:p>
            <a:pPr marL="158750" indent="0">
              <a:buNone/>
            </a:pPr>
            <a:endParaRPr lang="en-US" sz="1100" b="1" i="0" u="none" strike="noStrike" cap="none" baseline="0" dirty="0" smtClean="0">
              <a:solidFill>
                <a:srgbClr val="000000"/>
              </a:solidFill>
              <a:latin typeface="Arial"/>
              <a:ea typeface="Arial"/>
              <a:cs typeface="Arial"/>
              <a:sym typeface="Arial"/>
            </a:endParaRPr>
          </a:p>
          <a:p>
            <a:pPr marL="158750" indent="0">
              <a:buNone/>
            </a:pPr>
            <a:r>
              <a:rPr lang="en-US" sz="1100" b="1" i="0" u="sng" strike="noStrike" cap="none" baseline="0" dirty="0" smtClean="0">
                <a:solidFill>
                  <a:srgbClr val="000000"/>
                </a:solidFill>
                <a:latin typeface="Arial"/>
                <a:ea typeface="Arial"/>
                <a:cs typeface="Arial"/>
                <a:sym typeface="Arial"/>
              </a:rPr>
              <a:t>Background Knowledge:</a:t>
            </a:r>
          </a:p>
          <a:p>
            <a:pPr marL="158750" indent="0">
              <a:buNone/>
            </a:pPr>
            <a:r>
              <a:rPr lang="en-US" sz="1100" b="1" i="0" u="none" strike="noStrike" cap="none" baseline="0" dirty="0" smtClean="0">
                <a:solidFill>
                  <a:srgbClr val="000000"/>
                </a:solidFill>
                <a:latin typeface="Arial"/>
                <a:ea typeface="Arial"/>
                <a:cs typeface="Arial"/>
                <a:sym typeface="Arial"/>
              </a:rPr>
              <a:t>Gender Expression </a:t>
            </a:r>
            <a:endParaRPr lang="en-US" sz="1100" b="0" i="0" u="none" strike="noStrike" cap="none" baseline="0" dirty="0" smtClean="0">
              <a:solidFill>
                <a:srgbClr val="000000"/>
              </a:solidFill>
              <a:latin typeface="Arial"/>
              <a:ea typeface="Arial"/>
              <a:cs typeface="Arial"/>
              <a:sym typeface="Arial"/>
            </a:endParaRPr>
          </a:p>
          <a:p>
            <a:r>
              <a:rPr lang="en-US" sz="1100" b="0" i="0" u="none" strike="noStrike" cap="none" baseline="0" dirty="0" smtClean="0">
                <a:solidFill>
                  <a:srgbClr val="000000"/>
                </a:solidFill>
                <a:latin typeface="Arial"/>
                <a:ea typeface="Arial"/>
                <a:cs typeface="Arial"/>
                <a:sym typeface="Arial"/>
              </a:rPr>
              <a:t>Gender expression is about how someone presents themselves to the world around them, which is expressed through things such as names, pronouns, clothing, haircuts, behaviour, voice, body characteristics, and more. For example, some men wear makeup, some women have facial hair, and some gender non-conforming individuals might switch up their gender expression from time to time. </a:t>
            </a:r>
          </a:p>
          <a:p>
            <a:pPr lvl="1"/>
            <a:r>
              <a:rPr lang="en-US" sz="1100" b="0" i="0" u="none" strike="noStrike" cap="none" dirty="0" smtClean="0">
                <a:solidFill>
                  <a:srgbClr val="000000"/>
                </a:solidFill>
                <a:effectLst/>
                <a:latin typeface="Arial"/>
                <a:ea typeface="Arial"/>
                <a:cs typeface="Arial"/>
                <a:sym typeface="Arial"/>
              </a:rPr>
              <a:t>“Gender nonconforming” refers to </a:t>
            </a:r>
            <a:r>
              <a:rPr lang="en-US" sz="1100" b="1" i="0" u="none" strike="noStrike" cap="none" dirty="0" smtClean="0">
                <a:solidFill>
                  <a:srgbClr val="000000"/>
                </a:solidFill>
                <a:effectLst/>
                <a:latin typeface="Arial"/>
                <a:ea typeface="Arial"/>
                <a:cs typeface="Arial"/>
                <a:sym typeface="Arial"/>
              </a:rPr>
              <a:t>people who do not follow other people's ideas or stereotypes about how they should look or act based on the female or male sex they were assigned at birth</a:t>
            </a:r>
            <a:r>
              <a:rPr lang="en-US" sz="1100" b="0" i="0" u="none" strike="noStrike" cap="none" dirty="0" smtClean="0">
                <a:solidFill>
                  <a:srgbClr val="000000"/>
                </a:solidFill>
                <a:effectLst/>
                <a:latin typeface="Arial"/>
                <a:ea typeface="Arial"/>
                <a:cs typeface="Arial"/>
                <a:sym typeface="Arial"/>
              </a:rPr>
              <a:t>.</a:t>
            </a:r>
            <a:endParaRPr lang="en-US" sz="1100" b="0" i="0" u="none" strike="noStrike" cap="none" baseline="0" dirty="0" smtClean="0">
              <a:solidFill>
                <a:srgbClr val="000000"/>
              </a:solidFill>
              <a:latin typeface="Arial"/>
              <a:cs typeface="Arial"/>
              <a:sym typeface="Arial"/>
            </a:endParaRPr>
          </a:p>
          <a:p>
            <a:r>
              <a:rPr lang="en-US" sz="1100" b="0" i="0" u="none" strike="noStrike" cap="none" baseline="0" dirty="0" smtClean="0">
                <a:solidFill>
                  <a:srgbClr val="000000"/>
                </a:solidFill>
                <a:latin typeface="Arial"/>
                <a:ea typeface="Arial"/>
                <a:cs typeface="Arial"/>
                <a:sym typeface="Arial"/>
              </a:rPr>
              <a:t>A person’s gender expression does not have to stay the same, it can change over time. No one should feel as though they have to express themselves according to a box that society puts them in. Always remember, you can’t assume someone’s gender identity or pronouns by looking at them. </a:t>
            </a:r>
          </a:p>
          <a:p>
            <a:r>
              <a:rPr lang="en-US" sz="1100" b="0" i="0" u="none" strike="noStrike" cap="none" baseline="0" dirty="0" smtClean="0">
                <a:solidFill>
                  <a:srgbClr val="000000"/>
                </a:solidFill>
                <a:latin typeface="Arial"/>
                <a:ea typeface="Arial"/>
                <a:cs typeface="Arial"/>
                <a:sym typeface="Arial"/>
              </a:rPr>
              <a:t>https://itgetsbetter.org/blog/lesson/glossary/ </a:t>
            </a:r>
            <a:endParaRPr lang="en-US" dirty="0" smtClean="0"/>
          </a:p>
          <a:p>
            <a:pPr marL="158750" indent="0">
              <a:buNone/>
            </a:pPr>
            <a:endParaRPr lang="en-CA" sz="1100" b="1"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i="0" u="none" strike="noStrike" cap="none" baseline="0" dirty="0" smtClean="0">
                <a:solidFill>
                  <a:srgbClr val="000000"/>
                </a:solidFill>
                <a:latin typeface="Arial"/>
                <a:ea typeface="Arial"/>
                <a:cs typeface="Arial"/>
                <a:sym typeface="Arial"/>
              </a:rPr>
              <a:t>Reference: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CA" sz="1100" b="0" i="0" u="none" strike="noStrike" cap="none" baseline="0" dirty="0" err="1" smtClean="0">
                <a:solidFill>
                  <a:srgbClr val="000000"/>
                </a:solidFill>
                <a:latin typeface="Arial"/>
                <a:ea typeface="Arial"/>
                <a:cs typeface="Arial"/>
                <a:sym typeface="Arial"/>
              </a:rPr>
              <a:t>OPHEA</a:t>
            </a:r>
            <a:r>
              <a:rPr lang="en-CA" sz="1100" b="0" i="0" u="none" strike="noStrike" cap="none" baseline="0" dirty="0" smtClean="0">
                <a:solidFill>
                  <a:srgbClr val="000000"/>
                </a:solidFill>
                <a:latin typeface="Arial"/>
                <a:ea typeface="Arial"/>
                <a:cs typeface="Arial"/>
                <a:sym typeface="Arial"/>
              </a:rPr>
              <a:t>. (</a:t>
            </a:r>
            <a:r>
              <a:rPr lang="en-CA" sz="1100" b="0" i="0" u="none" strike="noStrike" cap="none" baseline="0" dirty="0" err="1" smtClean="0">
                <a:solidFill>
                  <a:srgbClr val="000000"/>
                </a:solidFill>
                <a:latin typeface="Arial"/>
                <a:ea typeface="Arial"/>
                <a:cs typeface="Arial"/>
                <a:sym typeface="Arial"/>
              </a:rPr>
              <a:t>n.d.</a:t>
            </a:r>
            <a:r>
              <a:rPr lang="en-CA" sz="1100" b="0" i="0" u="none" strike="noStrike" cap="none" baseline="0" dirty="0" smtClean="0">
                <a:solidFill>
                  <a:srgbClr val="000000"/>
                </a:solidFill>
                <a:latin typeface="Arial"/>
                <a:ea typeface="Arial"/>
                <a:cs typeface="Arial"/>
                <a:sym typeface="Arial"/>
              </a:rPr>
              <a:t>). Developing a Positive Self-Concept. https://teachingtools.ophea.net/lesson-plans/hpe/grade-8/understanding-healthy-development/developing-positive-self-concept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baseline="0" dirty="0" smtClean="0">
                <a:solidFill>
                  <a:srgbClr val="000000"/>
                </a:solidFill>
                <a:latin typeface="Arial"/>
                <a:ea typeface="Arial"/>
                <a:cs typeface="Arial"/>
                <a:sym typeface="Arial"/>
              </a:rPr>
              <a:t>Teaching Sexual Health (2022}. Sexual &amp; Gender Diversity: Words You May Hear. https://teachingsexualhealth.ca/parents/information-by-topic/sexual-diversity/ </a:t>
            </a:r>
            <a:endParaRPr lang="en-CA" sz="1100" b="0" i="0" u="none" strike="noStrike" cap="none" baseline="0" dirty="0" smtClean="0">
              <a:solidFill>
                <a:srgbClr val="000000"/>
              </a:solidFill>
              <a:latin typeface="Arial"/>
              <a:ea typeface="Arial"/>
              <a:cs typeface="Arial"/>
              <a:sym typeface="Arial"/>
            </a:endParaRPr>
          </a:p>
          <a:p>
            <a:pPr marL="158750" indent="0">
              <a:buNone/>
            </a:pPr>
            <a:endParaRPr lang="en-CA" sz="1100" b="1"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cs typeface="Arial"/>
                <a:sym typeface="Arial"/>
              </a:rPr>
              <a:t>Image from </a:t>
            </a:r>
            <a:r>
              <a:rPr lang="en-US" sz="1100" b="1" i="0" u="none" strike="noStrike" cap="none" dirty="0" err="1" smtClean="0">
                <a:solidFill>
                  <a:srgbClr val="000000"/>
                </a:solidFill>
                <a:effectLst/>
                <a:latin typeface="Arial"/>
                <a:cs typeface="Arial"/>
                <a:sym typeface="Arial"/>
              </a:rPr>
              <a:t>Canva</a:t>
            </a:r>
            <a:endParaRPr lang="en-US" i="0" dirty="0" smtClean="0"/>
          </a:p>
          <a:p>
            <a:pPr marL="158750" indent="0">
              <a:buNone/>
            </a:pPr>
            <a:endParaRPr lang="en-CA" sz="1100" b="0" i="0" u="none" strike="noStrike" cap="none" baseline="0" dirty="0" smtClean="0">
              <a:solidFill>
                <a:srgbClr val="000000"/>
              </a:solidFill>
              <a:latin typeface="Arial"/>
              <a:ea typeface="Arial"/>
              <a:cs typeface="Arial"/>
              <a:sym typeface="Arial"/>
            </a:endParaRPr>
          </a:p>
        </p:txBody>
      </p:sp>
    </p:spTree>
    <p:extLst>
      <p:ext uri="{BB962C8B-B14F-4D97-AF65-F5344CB8AC3E}">
        <p14:creationId xmlns:p14="http://schemas.microsoft.com/office/powerpoint/2010/main" val="3542596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baseline="0" dirty="0" smtClean="0">
                <a:solidFill>
                  <a:srgbClr val="000000"/>
                </a:solidFill>
                <a:latin typeface="Arial"/>
                <a:ea typeface="Arial"/>
                <a:cs typeface="Arial"/>
                <a:sym typeface="Arial"/>
              </a:rPr>
              <a:t>Background Knowledge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Society’s expectations for gender constantly change and vary in different cultures and at different times in history. What people expect a gender to look like, is always changing.  Gender expectations are different now than they were a 100 years ago, and may be different among different cultures.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sng" strike="noStrike" cap="none" baseline="0" dirty="0" smtClean="0">
                <a:solidFill>
                  <a:srgbClr val="000000"/>
                </a:solidFill>
                <a:latin typeface="Arial"/>
                <a:ea typeface="Arial"/>
                <a:cs typeface="Arial"/>
                <a:sym typeface="Arial"/>
              </a:rPr>
              <a:t>Gender Creative:</a:t>
            </a:r>
            <a:endParaRPr lang="en-US" sz="1100" b="0" i="0" u="none" strike="noStrike" cap="none" baseline="0" dirty="0" smtClean="0">
              <a:solidFill>
                <a:srgbClr val="000000"/>
              </a:solidFill>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Being gender creative is what makes you, ‘you’!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For example, a boy who wants to wear dresses might be considered “gender-creative”</a:t>
            </a:r>
          </a:p>
          <a:p>
            <a:pPr marL="15875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0" i="0" u="sng" strike="noStrike" cap="none" baseline="0" dirty="0" smtClean="0">
              <a:solidFill>
                <a:srgbClr val="000000"/>
              </a:solidFill>
              <a:latin typeface="Arial"/>
              <a:ea typeface="Arial"/>
              <a:cs typeface="Arial"/>
              <a:sym typeface="Arial"/>
            </a:endParaRPr>
          </a:p>
          <a:p>
            <a:pPr marL="158750" indent="0">
              <a:buFont typeface="Wingdings" panose="05000000000000000000" pitchFamily="2" charset="2"/>
              <a:buNone/>
            </a:pPr>
            <a:r>
              <a:rPr lang="en-US" sz="1100" b="1" i="0" u="none" strike="noStrike" cap="none" baseline="0" dirty="0" smtClean="0">
                <a:solidFill>
                  <a:srgbClr val="000000"/>
                </a:solidFill>
                <a:latin typeface="Arial"/>
                <a:ea typeface="Arial"/>
                <a:cs typeface="Arial"/>
                <a:sym typeface="Arial"/>
              </a:rPr>
              <a:t>References: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Caring</a:t>
            </a:r>
            <a:r>
              <a:rPr lang="en-US" sz="1100" b="0" i="0" u="none" strike="noStrike" cap="none" baseline="0" dirty="0" smtClean="0">
                <a:solidFill>
                  <a:srgbClr val="000000"/>
                </a:solidFill>
                <a:effectLst/>
                <a:latin typeface="Arial"/>
                <a:ea typeface="Arial"/>
                <a:cs typeface="Arial"/>
                <a:sym typeface="Arial"/>
              </a:rPr>
              <a:t> for Kids (2021, March). Gender Identity. https://caringforkids.cps.ca/handouts/behavior-and-development/gender-identity </a:t>
            </a:r>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cs typeface="Arial"/>
                <a:sym typeface="Arial"/>
              </a:rPr>
              <a:t>Image from </a:t>
            </a:r>
            <a:r>
              <a:rPr lang="en-US" sz="1100" b="1" i="0" u="none" strike="noStrike" cap="none" baseline="0" dirty="0" err="1" smtClean="0">
                <a:solidFill>
                  <a:srgbClr val="000000"/>
                </a:solidFill>
                <a:latin typeface="Arial"/>
                <a:cs typeface="Arial"/>
                <a:sym typeface="Arial"/>
              </a:rPr>
              <a:t>Canva</a:t>
            </a:r>
            <a:endParaRPr lang="en-CA" sz="1100" b="0"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0" u="none" strike="noStrike" cap="none" baseline="0" dirty="0" smtClean="0">
              <a:solidFill>
                <a:srgbClr val="000000"/>
              </a:solidFill>
              <a:latin typeface="Arial"/>
              <a:ea typeface="Arial"/>
              <a:cs typeface="Arial"/>
              <a:sym typeface="Arial"/>
            </a:endParaRPr>
          </a:p>
          <a:p>
            <a:pPr marL="158750" indent="0">
              <a:buNone/>
            </a:pPr>
            <a:endParaRPr lang="en-CA" sz="1100" b="1" i="0" u="none" strike="noStrike" cap="none" baseline="0" dirty="0" smtClean="0">
              <a:solidFill>
                <a:srgbClr val="000000"/>
              </a:solidFill>
              <a:latin typeface="Arial"/>
              <a:cs typeface="Arial"/>
              <a:sym typeface="Arial"/>
            </a:endParaRPr>
          </a:p>
        </p:txBody>
      </p:sp>
    </p:spTree>
    <p:extLst>
      <p:ext uri="{BB962C8B-B14F-4D97-AF65-F5344CB8AC3E}">
        <p14:creationId xmlns:p14="http://schemas.microsoft.com/office/powerpoint/2010/main" val="1095551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f805ba5943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f805ba5943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sng" dirty="0" smtClean="0"/>
              <a:t>Teacher Prompt </a:t>
            </a:r>
            <a:endParaRPr lang="en-US" sz="1100" b="0" i="1" u="none" dirty="0" smtClean="0"/>
          </a:p>
          <a:p>
            <a:pPr marL="0" lvl="0" indent="0" algn="l" rtl="0">
              <a:spcBef>
                <a:spcPts val="0"/>
              </a:spcBef>
              <a:spcAft>
                <a:spcPts val="0"/>
              </a:spcAft>
              <a:buNone/>
            </a:pPr>
            <a:r>
              <a:rPr lang="en-US" sz="1100" b="1" dirty="0" smtClean="0"/>
              <a:t>“Find</a:t>
            </a:r>
            <a:r>
              <a:rPr lang="en-US" sz="1100" b="1" baseline="0" dirty="0" smtClean="0"/>
              <a:t> a partner and discuss the acronym/term 2SLGBTQIA+. Try and figure out what each of the letters/numbers mean.”</a:t>
            </a:r>
          </a:p>
          <a:p>
            <a:pPr marL="0" lvl="0" indent="0" algn="l" rtl="0">
              <a:spcBef>
                <a:spcPts val="0"/>
              </a:spcBef>
              <a:spcAft>
                <a:spcPts val="0"/>
              </a:spcAft>
              <a:buNone/>
            </a:pPr>
            <a:endParaRPr lang="en-US" sz="1100" baseline="0" dirty="0" smtClean="0"/>
          </a:p>
          <a:p>
            <a:pPr marL="0" lvl="0" indent="0" algn="l" rtl="0">
              <a:spcBef>
                <a:spcPts val="0"/>
              </a:spcBef>
              <a:spcAft>
                <a:spcPts val="0"/>
              </a:spcAft>
              <a:buNone/>
            </a:pPr>
            <a:r>
              <a:rPr lang="en-US" sz="1100" baseline="0" dirty="0" smtClean="0"/>
              <a:t>After the students have done this, ask them to come back to the group and share what they talked about. This term will be discussed further over the next few slides.</a:t>
            </a:r>
          </a:p>
          <a:p>
            <a:pPr marL="0" lvl="0" indent="0" algn="l" rtl="0">
              <a:spcBef>
                <a:spcPts val="0"/>
              </a:spcBef>
              <a:spcAft>
                <a:spcPts val="0"/>
              </a:spcAft>
              <a:buFont typeface="Wingdings" panose="05000000000000000000" pitchFamily="2" charset="2"/>
              <a:buNone/>
            </a:pPr>
            <a:endParaRPr lang="en-US" sz="1200" b="0" i="0"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r>
              <a:rPr lang="en-US" sz="1100" b="1" i="0" u="none" strike="noStrike" cap="none" dirty="0" smtClean="0">
                <a:solidFill>
                  <a:srgbClr val="000000"/>
                </a:solidFill>
                <a:effectLst/>
                <a:latin typeface="Arial"/>
                <a:cs typeface="Arial"/>
                <a:sym typeface="Arial"/>
              </a:rPr>
              <a:t>Images from </a:t>
            </a:r>
            <a:r>
              <a:rPr lang="en-US" sz="1100" b="1" i="0" u="none" strike="noStrike" cap="none" dirty="0" err="1" smtClean="0">
                <a:solidFill>
                  <a:srgbClr val="000000"/>
                </a:solidFill>
                <a:effectLst/>
                <a:latin typeface="Arial"/>
                <a:cs typeface="Arial"/>
                <a:sym typeface="Arial"/>
              </a:rPr>
              <a:t>Canva</a:t>
            </a:r>
            <a:endParaRPr lang="en-US" i="0" dirty="0" smtClean="0"/>
          </a:p>
          <a:p>
            <a:pPr marL="0" lvl="0" indent="0" algn="l" rtl="0">
              <a:spcBef>
                <a:spcPts val="0"/>
              </a:spcBef>
              <a:spcAft>
                <a:spcPts val="0"/>
              </a:spcAft>
              <a:buFont typeface="Wingdings" panose="05000000000000000000" pitchFamily="2" charset="2"/>
              <a:buNone/>
            </a:pP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706124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100" b="1" i="0" u="sng" strike="noStrike" cap="none" baseline="0" dirty="0" smtClean="0">
                <a:solidFill>
                  <a:srgbClr val="000000"/>
                </a:solidFill>
                <a:latin typeface="Arial"/>
                <a:ea typeface="Arial"/>
                <a:cs typeface="Arial"/>
                <a:sym typeface="Arial"/>
              </a:rPr>
              <a:t>General Information</a:t>
            </a:r>
          </a:p>
          <a:p>
            <a:pPr marL="0" lvl="0" indent="0" algn="l" rtl="0">
              <a:spcBef>
                <a:spcPts val="0"/>
              </a:spcBef>
              <a:spcAft>
                <a:spcPts val="0"/>
              </a:spcAft>
              <a:buNone/>
            </a:pPr>
            <a:r>
              <a:rPr lang="en-US" sz="1100" b="0" i="0" u="none" strike="noStrike" cap="none" baseline="0" dirty="0" smtClean="0">
                <a:solidFill>
                  <a:srgbClr val="000000"/>
                </a:solidFill>
                <a:latin typeface="Arial"/>
                <a:ea typeface="Arial"/>
                <a:cs typeface="Arial"/>
                <a:sym typeface="Arial"/>
              </a:rPr>
              <a:t>Many of you may have heard the term LGBTQ or LGBTQ2S+. This term reflects the genders and sexualities that are not cisgender and heterosexual. </a:t>
            </a:r>
          </a:p>
          <a:p>
            <a:pPr marL="0" lvl="0" indent="0" algn="l" rtl="0">
              <a:spcBef>
                <a:spcPts val="0"/>
              </a:spcBef>
              <a:spcAft>
                <a:spcPts val="0"/>
              </a:spcAft>
              <a:buNone/>
            </a:pPr>
            <a:endParaRPr lang="en-US" sz="1100" b="0" i="0" u="none"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None/>
            </a:pPr>
            <a:r>
              <a:rPr lang="en-US" sz="1100" b="0" i="0" u="none" strike="noStrike" cap="none" baseline="0" dirty="0" smtClean="0">
                <a:solidFill>
                  <a:srgbClr val="000000"/>
                </a:solidFill>
                <a:latin typeface="Arial"/>
                <a:ea typeface="Arial"/>
                <a:cs typeface="Arial"/>
                <a:sym typeface="Arial"/>
              </a:rPr>
              <a:t>2SLGBTQIA+ includes 2-spirited, Lesbian, Gay, Bisexual, Transgender, Queer or Questioning, Intersex and Asexual individuals. Here are some definitions to help you understand these terms.</a:t>
            </a:r>
          </a:p>
          <a:p>
            <a:pPr marL="0" lvl="0" indent="0" algn="l" rtl="0">
              <a:spcBef>
                <a:spcPts val="0"/>
              </a:spcBef>
              <a:spcAft>
                <a:spcPts val="0"/>
              </a:spcAft>
              <a:buNone/>
            </a:pPr>
            <a:endParaRPr lang="en-US" sz="1100" b="0" i="1" u="none" strike="noStrike" cap="none" baseline="0" dirty="0" smtClean="0">
              <a:solidFill>
                <a:srgbClr val="000000"/>
              </a:solidFill>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1" i="0" u="none" strike="noStrike" cap="none" baseline="0" dirty="0" smtClean="0">
                <a:solidFill>
                  <a:srgbClr val="000000"/>
                </a:solidFill>
                <a:latin typeface="Arial"/>
                <a:ea typeface="Arial"/>
                <a:cs typeface="Arial"/>
                <a:sym typeface="Arial"/>
              </a:rPr>
              <a:t>2-Spirited: </a:t>
            </a:r>
            <a:r>
              <a:rPr lang="en-US" sz="1100" b="0" i="0" u="none" strike="noStrike" cap="none" baseline="0" dirty="0" smtClean="0">
                <a:solidFill>
                  <a:srgbClr val="000000"/>
                </a:solidFill>
                <a:latin typeface="Arial"/>
                <a:ea typeface="Arial"/>
                <a:cs typeface="Arial"/>
                <a:sym typeface="Arial"/>
              </a:rPr>
              <a:t>A term used by some Indigenous people who identify as having both a masculine and a feminine spirit, and is used by some Indigenous people to describe their sexual, gender and/or spiritual identity. In some Indigenous cultures, it is considered a gift to be two spirited. </a:t>
            </a:r>
          </a:p>
          <a:p>
            <a:pPr marL="171450" lvl="0" indent="-171450" algn="l" rtl="0">
              <a:spcBef>
                <a:spcPts val="0"/>
              </a:spcBef>
              <a:spcAft>
                <a:spcPts val="0"/>
              </a:spcAft>
            </a:pPr>
            <a:r>
              <a:rPr lang="en-US" sz="1100" b="1" i="0" u="none" strike="noStrike" cap="none" baseline="0" dirty="0" smtClean="0">
                <a:solidFill>
                  <a:srgbClr val="000000"/>
                </a:solidFill>
                <a:latin typeface="Arial"/>
                <a:ea typeface="Arial"/>
                <a:cs typeface="Arial"/>
                <a:sym typeface="Arial"/>
              </a:rPr>
              <a:t>Lesbian: </a:t>
            </a:r>
            <a:r>
              <a:rPr lang="en-US" sz="1100" b="0" i="0" u="none" strike="noStrike" cap="none" baseline="0" dirty="0" smtClean="0">
                <a:solidFill>
                  <a:srgbClr val="000000"/>
                </a:solidFill>
                <a:latin typeface="Arial"/>
                <a:ea typeface="Arial"/>
                <a:cs typeface="Arial"/>
                <a:sym typeface="Arial"/>
              </a:rPr>
              <a:t>A female who is physically and/or emotionally attracted to other females</a:t>
            </a:r>
          </a:p>
          <a:p>
            <a:pPr marL="171450" lvl="0" indent="-171450" algn="l" rtl="0">
              <a:spcBef>
                <a:spcPts val="0"/>
              </a:spcBef>
              <a:spcAft>
                <a:spcPts val="0"/>
              </a:spcAft>
            </a:pPr>
            <a:r>
              <a:rPr lang="en-US" sz="1100" b="1" i="0" u="none" strike="noStrike" cap="none" baseline="0" dirty="0" smtClean="0">
                <a:solidFill>
                  <a:srgbClr val="000000"/>
                </a:solidFill>
                <a:latin typeface="Arial"/>
                <a:ea typeface="Arial"/>
                <a:cs typeface="Arial"/>
                <a:sym typeface="Arial"/>
              </a:rPr>
              <a:t>Gay/Homosexual: </a:t>
            </a:r>
            <a:r>
              <a:rPr lang="en-US" sz="1100" b="0" i="0" u="none" strike="noStrike" cap="none" baseline="0" dirty="0" smtClean="0">
                <a:solidFill>
                  <a:srgbClr val="000000"/>
                </a:solidFill>
                <a:latin typeface="Arial"/>
                <a:ea typeface="Arial"/>
                <a:cs typeface="Arial"/>
                <a:sym typeface="Arial"/>
              </a:rPr>
              <a:t>A person who is physically and emotionally attracted to someone of the same sex or gender. The word gay can refer to both male and females. However, this term is most often used for a male who has attraction to males. </a:t>
            </a:r>
          </a:p>
          <a:p>
            <a:pPr marL="171450" lvl="0" indent="-171450" algn="l" rtl="0">
              <a:spcBef>
                <a:spcPts val="0"/>
              </a:spcBef>
              <a:spcAft>
                <a:spcPts val="0"/>
              </a:spcAft>
            </a:pPr>
            <a:r>
              <a:rPr lang="en-US" sz="1100" b="1" i="0" u="none" strike="noStrike" cap="none" baseline="0" dirty="0" smtClean="0">
                <a:solidFill>
                  <a:srgbClr val="000000"/>
                </a:solidFill>
                <a:latin typeface="Arial"/>
                <a:ea typeface="Arial"/>
                <a:cs typeface="Arial"/>
                <a:sym typeface="Arial"/>
              </a:rPr>
              <a:t>Bisexual: </a:t>
            </a:r>
            <a:r>
              <a:rPr lang="en-US" sz="1100" b="0" i="0" u="none" strike="noStrike" cap="none" baseline="0" dirty="0" smtClean="0">
                <a:solidFill>
                  <a:srgbClr val="000000"/>
                </a:solidFill>
                <a:latin typeface="Arial"/>
                <a:ea typeface="Arial"/>
                <a:cs typeface="Arial"/>
                <a:sym typeface="Arial"/>
              </a:rPr>
              <a:t>A person who is attracted physically and/or emotionally to people of the same sex, as well as people of the opposite sex. </a:t>
            </a:r>
          </a:p>
          <a:p>
            <a:pPr marL="171450" lvl="0" indent="-171450" algn="l" rtl="0">
              <a:spcBef>
                <a:spcPts val="0"/>
              </a:spcBef>
              <a:spcAft>
                <a:spcPts val="0"/>
              </a:spcAft>
            </a:pPr>
            <a:r>
              <a:rPr lang="en-US" sz="1100" b="1" i="0" u="none" strike="noStrike" cap="none" baseline="0" dirty="0" smtClean="0">
                <a:solidFill>
                  <a:srgbClr val="000000"/>
                </a:solidFill>
                <a:latin typeface="Arial"/>
                <a:ea typeface="Arial"/>
                <a:cs typeface="Arial"/>
                <a:sym typeface="Arial"/>
              </a:rPr>
              <a:t>Transgender: </a:t>
            </a:r>
            <a:r>
              <a:rPr lang="en-US" sz="1100" b="0" i="0" u="none" strike="noStrike" cap="none" baseline="0" dirty="0" smtClean="0">
                <a:solidFill>
                  <a:srgbClr val="000000"/>
                </a:solidFill>
                <a:latin typeface="Arial"/>
                <a:ea typeface="Arial"/>
                <a:cs typeface="Arial"/>
                <a:sym typeface="Arial"/>
              </a:rPr>
              <a:t>A person whose self-identified gender identity is not the same as the sex assigned at birth. </a:t>
            </a:r>
          </a:p>
          <a:p>
            <a:pPr marL="171450" lvl="0" indent="-171450" algn="l" rtl="0">
              <a:spcBef>
                <a:spcPts val="0"/>
              </a:spcBef>
              <a:spcAft>
                <a:spcPts val="0"/>
              </a:spcAft>
            </a:pPr>
            <a:r>
              <a:rPr lang="en-US" sz="1100" b="1" i="0" u="none" strike="noStrike" cap="none" baseline="0" dirty="0" smtClean="0">
                <a:solidFill>
                  <a:srgbClr val="000000"/>
                </a:solidFill>
                <a:latin typeface="Arial"/>
                <a:ea typeface="Arial"/>
                <a:cs typeface="Arial"/>
                <a:sym typeface="Arial"/>
              </a:rPr>
              <a:t>Queer: </a:t>
            </a:r>
            <a:r>
              <a:rPr lang="en-US" sz="1100" b="0" i="0" u="none" strike="noStrike" cap="none" baseline="0" dirty="0" smtClean="0">
                <a:solidFill>
                  <a:srgbClr val="000000"/>
                </a:solidFill>
                <a:latin typeface="Arial"/>
                <a:ea typeface="Arial"/>
                <a:cs typeface="Arial"/>
                <a:sym typeface="Arial"/>
              </a:rPr>
              <a:t>Historically, a negative term for LGBTQ2S+ people that has been reclaimed by the community as a term for any one who is not cis gender and/or heterosexual. That’s why you will sometimes hear the LGBTQ2S+ community referred to as the queer community.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1" i="0" u="none" strike="noStrike" cap="none" baseline="0" dirty="0" smtClean="0">
                <a:solidFill>
                  <a:srgbClr val="000000"/>
                </a:solidFill>
                <a:latin typeface="Arial"/>
                <a:ea typeface="Arial"/>
                <a:cs typeface="Arial"/>
                <a:sym typeface="Arial"/>
              </a:rPr>
              <a:t>Intersex: </a:t>
            </a:r>
            <a:r>
              <a:rPr lang="en-US" sz="1100" b="0" i="0" u="none" strike="noStrike" cap="none" dirty="0" smtClean="0">
                <a:solidFill>
                  <a:srgbClr val="000000"/>
                </a:solidFill>
                <a:effectLst/>
                <a:latin typeface="Arial"/>
                <a:ea typeface="Arial"/>
                <a:cs typeface="Arial"/>
                <a:sym typeface="Arial"/>
              </a:rPr>
              <a:t>A term used for conditions in which a person is born with a reproductive or sexual anatomy that doesn’t seem to fit the usual definitions of female or male.</a:t>
            </a:r>
            <a:endParaRPr lang="en-US" sz="1100" b="1" i="0" u="none" strike="noStrike" cap="none" baseline="0" dirty="0" smtClean="0">
              <a:solidFill>
                <a:srgbClr val="000000"/>
              </a:solidFill>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1" i="0" u="none" strike="noStrike" cap="none" baseline="0" dirty="0" smtClean="0">
                <a:solidFill>
                  <a:srgbClr val="000000"/>
                </a:solidFill>
                <a:latin typeface="Arial"/>
                <a:ea typeface="Arial"/>
                <a:cs typeface="Arial"/>
                <a:sym typeface="Arial"/>
              </a:rPr>
              <a:t>Asexual: </a:t>
            </a:r>
            <a:r>
              <a:rPr lang="en-US" sz="1100" b="0" i="0" u="none" strike="noStrike" cap="none" baseline="0" dirty="0" smtClean="0">
                <a:solidFill>
                  <a:srgbClr val="000000"/>
                </a:solidFill>
                <a:latin typeface="Arial"/>
                <a:ea typeface="Arial"/>
                <a:cs typeface="Arial"/>
                <a:sym typeface="Arial"/>
              </a:rPr>
              <a:t>A person who experiences little or no sexual attraction. They may or may not feel emotionally or romantically attracted to others. </a:t>
            </a:r>
            <a:endParaRPr lang="en-US" sz="1100" b="1" i="0" u="none" strike="noStrike" cap="none" baseline="0" dirty="0" smtClean="0">
              <a:solidFill>
                <a:srgbClr val="000000"/>
              </a:solidFill>
              <a:latin typeface="Arial"/>
              <a:ea typeface="Arial"/>
              <a:cs typeface="Arial"/>
              <a:sym typeface="Arial"/>
            </a:endParaRPr>
          </a:p>
          <a:p>
            <a:pPr marL="171450" lvl="0" indent="-171450" algn="l" rtl="0">
              <a:spcBef>
                <a:spcPts val="0"/>
              </a:spcBef>
              <a:spcAft>
                <a:spcPts val="0"/>
              </a:spcAft>
            </a:pPr>
            <a:r>
              <a:rPr lang="en-US" sz="1100" b="1" i="0" u="none" strike="noStrike" cap="none" baseline="0" dirty="0" smtClean="0">
                <a:solidFill>
                  <a:srgbClr val="000000"/>
                </a:solidFill>
                <a:latin typeface="Arial"/>
                <a:ea typeface="Arial"/>
                <a:cs typeface="Arial"/>
                <a:sym typeface="Arial"/>
              </a:rPr>
              <a:t>Questioning: </a:t>
            </a:r>
            <a:r>
              <a:rPr lang="en-US" sz="1100" b="0" i="0" u="none" strike="noStrike" cap="none" baseline="0" dirty="0" smtClean="0">
                <a:solidFill>
                  <a:srgbClr val="000000"/>
                </a:solidFill>
                <a:latin typeface="Arial"/>
                <a:ea typeface="Arial"/>
                <a:cs typeface="Arial"/>
                <a:sym typeface="Arial"/>
              </a:rPr>
              <a:t>A person who is unsure or is exploring their sexual orientation or gender identity. </a:t>
            </a:r>
          </a:p>
          <a:p>
            <a:pPr marL="0" lvl="0" indent="0" algn="l" rtl="0">
              <a:spcBef>
                <a:spcPts val="0"/>
              </a:spcBef>
              <a:spcAft>
                <a:spcPts val="0"/>
              </a:spcAft>
              <a:buNone/>
            </a:pPr>
            <a:endParaRPr lang="en-US" sz="1100" b="0" i="0" u="none"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None/>
            </a:pPr>
            <a:r>
              <a:rPr lang="en-US" sz="1100" b="1" i="0" u="sng" strike="noStrike" cap="none" baseline="0" dirty="0" smtClean="0">
                <a:solidFill>
                  <a:srgbClr val="000000"/>
                </a:solidFill>
                <a:latin typeface="Arial"/>
                <a:ea typeface="Arial"/>
                <a:cs typeface="Arial"/>
                <a:sym typeface="Arial"/>
              </a:rPr>
              <a:t>Background Knowledge</a:t>
            </a:r>
            <a:endParaRPr lang="en-US" sz="1100" b="0" i="0" u="none" strike="noStrike" cap="none" baseline="0"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baseline="0" dirty="0" smtClean="0">
                <a:solidFill>
                  <a:srgbClr val="000000"/>
                </a:solidFill>
                <a:effectLst/>
                <a:latin typeface="Arial"/>
                <a:ea typeface="Arial"/>
                <a:cs typeface="Arial"/>
                <a:sym typeface="Arial"/>
              </a:rPr>
              <a:t>“</a:t>
            </a:r>
            <a:r>
              <a:rPr lang="en-CA" sz="1100" b="1" i="0" u="none" strike="noStrike" cap="none" dirty="0" smtClean="0">
                <a:solidFill>
                  <a:srgbClr val="000000"/>
                </a:solidFill>
                <a:effectLst/>
                <a:latin typeface="Arial"/>
                <a:ea typeface="Arial"/>
                <a:cs typeface="Arial"/>
                <a:sym typeface="Arial"/>
              </a:rPr>
              <a:t>LGBTQ2S+/LGBTQ*/LGBTQ+/</a:t>
            </a:r>
            <a:r>
              <a:rPr lang="en-CA" sz="1100" b="1" i="0" u="none" strike="noStrike" cap="none" dirty="0" err="1" smtClean="0">
                <a:solidFill>
                  <a:srgbClr val="000000"/>
                </a:solidFill>
                <a:effectLst/>
                <a:latin typeface="Arial"/>
                <a:ea typeface="Arial"/>
                <a:cs typeface="Arial"/>
                <a:sym typeface="Arial"/>
              </a:rPr>
              <a:t>GLBT</a:t>
            </a:r>
            <a:r>
              <a:rPr lang="en-CA" sz="1100" b="1" i="0" u="none" strike="noStrike" cap="none" dirty="0" smtClean="0">
                <a:solidFill>
                  <a:srgbClr val="000000"/>
                </a:solidFill>
                <a:effectLst/>
                <a:latin typeface="Arial"/>
                <a:ea typeface="Arial"/>
                <a:cs typeface="Arial"/>
                <a:sym typeface="Arial"/>
              </a:rPr>
              <a:t>/LGBTQ2/</a:t>
            </a:r>
            <a:r>
              <a:rPr lang="en-CA" sz="1100" b="1" i="0" u="none" strike="noStrike" cap="none" dirty="0" err="1" smtClean="0">
                <a:solidFill>
                  <a:srgbClr val="000000"/>
                </a:solidFill>
                <a:effectLst/>
                <a:latin typeface="Arial"/>
                <a:ea typeface="Arial"/>
                <a:cs typeface="Arial"/>
                <a:sym typeface="Arial"/>
              </a:rPr>
              <a:t>LGBTTQQIA</a:t>
            </a:r>
            <a:r>
              <a:rPr lang="en-CA" sz="1100" b="1" i="0" u="none" strike="noStrike" cap="none" dirty="0" smtClean="0">
                <a:solidFill>
                  <a:srgbClr val="000000"/>
                </a:solidFill>
                <a:effectLst/>
                <a:latin typeface="Arial"/>
                <a:ea typeface="Arial"/>
                <a:cs typeface="Arial"/>
                <a:sym typeface="Arial"/>
              </a:rPr>
              <a:t>: </a:t>
            </a:r>
            <a:r>
              <a:rPr lang="en-CA" sz="1100" b="0" i="0" u="none" strike="noStrike" cap="none" dirty="0" smtClean="0">
                <a:solidFill>
                  <a:srgbClr val="000000"/>
                </a:solidFill>
                <a:effectLst/>
                <a:latin typeface="Arial"/>
                <a:ea typeface="Arial"/>
                <a:cs typeface="Arial"/>
                <a:sym typeface="Arial"/>
              </a:rPr>
              <a:t>Acronyms that refer to the collection of sexual and gender identities including lesbian, gay, bisexual, transgender, two-spirit, queer, questioning, intersex and asexual. The asterisk (*) or plus sign (+) show that there are other identities included that aren’t in the acronym. These acronyms mean the same as ‘sexual and gender minorities’.”</a:t>
            </a:r>
            <a:r>
              <a:rPr lang="en-CA" sz="1100" b="0" i="0" u="none" strike="noStrike" cap="none" baseline="0" dirty="0" smtClean="0">
                <a:solidFill>
                  <a:srgbClr val="000000"/>
                </a:solidFill>
                <a:effectLst/>
                <a:latin typeface="Arial"/>
                <a:ea typeface="Arial"/>
                <a:cs typeface="Arial"/>
                <a:sym typeface="Arial"/>
              </a:rPr>
              <a:t> (Teaching Sexual Health, 2022).</a:t>
            </a:r>
            <a:endParaRPr lang="en-US" sz="1100" b="1" i="0" u="sng"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None/>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ea typeface="Arial"/>
                <a:cs typeface="Arial"/>
                <a:sym typeface="Arial"/>
              </a:rPr>
              <a:t>Reference: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Teaching Sexual Health (2022}. Sexual &amp; Gender Diversity: Words You May Hear. https://teachingsexualhealth.ca/parents/information-by-topic/sexual-diversity/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Queer in the World (2021). What Is The Two-Spirit Pride Flag, And What Does It Stand For? https://queerintheworld.com/two-spirit-pride-flag/</a:t>
            </a:r>
          </a:p>
          <a:p>
            <a:pPr marL="0" lvl="0" indent="0" algn="l" rtl="0">
              <a:spcBef>
                <a:spcPts val="0"/>
              </a:spcBef>
              <a:spcAft>
                <a:spcPts val="0"/>
              </a:spcAft>
              <a:buNone/>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cs typeface="Arial"/>
                <a:sym typeface="Arial"/>
              </a:rPr>
              <a:t>Images from </a:t>
            </a:r>
            <a:r>
              <a:rPr lang="en-US" sz="1100" b="1" i="0" u="none" strike="noStrike" cap="none" dirty="0" err="1" smtClean="0">
                <a:solidFill>
                  <a:srgbClr val="000000"/>
                </a:solidFill>
                <a:effectLst/>
                <a:latin typeface="Arial"/>
                <a:cs typeface="Arial"/>
                <a:sym typeface="Arial"/>
              </a:rPr>
              <a:t>Canva</a:t>
            </a:r>
            <a:endParaRPr lang="en-US" i="0" dirty="0" smtClean="0"/>
          </a:p>
          <a:p>
            <a:pPr marL="0" lvl="0" indent="0" algn="l" rtl="0">
              <a:spcBef>
                <a:spcPts val="0"/>
              </a:spcBef>
              <a:spcAft>
                <a:spcPts val="0"/>
              </a:spcAft>
              <a:buNone/>
            </a:pPr>
            <a:endParaRPr lang="en-US" sz="1100" b="0" i="0" u="none" strike="noStrike" cap="none" baseline="0" dirty="0" smtClean="0">
              <a:solidFill>
                <a:srgbClr val="000000"/>
              </a:solidFill>
              <a:latin typeface="Arial"/>
              <a:ea typeface="Arial"/>
              <a:cs typeface="Arial"/>
              <a:sym typeface="Arial"/>
            </a:endParaRPr>
          </a:p>
          <a:p>
            <a:endParaRPr lang="en-CA" dirty="0"/>
          </a:p>
        </p:txBody>
      </p:sp>
    </p:spTree>
    <p:extLst>
      <p:ext uri="{BB962C8B-B14F-4D97-AF65-F5344CB8AC3E}">
        <p14:creationId xmlns:p14="http://schemas.microsoft.com/office/powerpoint/2010/main" val="3137450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f805ba594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f805ba594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dirty="0" smtClean="0"/>
              <a:t>Teacher</a:t>
            </a:r>
            <a:r>
              <a:rPr lang="en-US" sz="1100" b="1" i="0" u="sng" baseline="0" dirty="0" smtClean="0"/>
              <a:t> Prompt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1" baseline="0" dirty="0" smtClean="0"/>
              <a:t>“Have you ever felt like you are expected to act a certain way because of your appearance. Could a person feel pressured to act a certain way because of their appearance?”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baseline="0" dirty="0" smtClean="0"/>
              <a:t>After students have tried answering the guiding question, </a:t>
            </a:r>
            <a:r>
              <a:rPr lang="en-US" sz="1100" b="0" i="0" u="none" strike="noStrike" cap="none" baseline="0" dirty="0" smtClean="0">
                <a:solidFill>
                  <a:srgbClr val="000000"/>
                </a:solidFill>
                <a:effectLst/>
                <a:latin typeface="Arial"/>
                <a:cs typeface="Arial"/>
                <a:sym typeface="Arial"/>
              </a:rPr>
              <a:t>a</a:t>
            </a:r>
            <a:r>
              <a:rPr lang="en-US" sz="1100" b="0" i="0" u="none" strike="noStrike" cap="none" dirty="0" smtClean="0">
                <a:solidFill>
                  <a:srgbClr val="000000"/>
                </a:solidFill>
                <a:effectLst/>
                <a:latin typeface="Arial"/>
                <a:ea typeface="Arial"/>
                <a:cs typeface="Arial"/>
                <a:sym typeface="Arial"/>
              </a:rPr>
              <a:t>sk students to identify what it might feel like to be excluded because</a:t>
            </a:r>
            <a:r>
              <a:rPr lang="en-US" sz="1100" b="0" i="0" u="none" strike="noStrike" cap="none" baseline="0" dirty="0" smtClean="0">
                <a:solidFill>
                  <a:srgbClr val="000000"/>
                </a:solidFill>
                <a:effectLst/>
                <a:latin typeface="Arial"/>
                <a:ea typeface="Arial"/>
                <a:cs typeface="Arial"/>
                <a:sym typeface="Arial"/>
              </a:rPr>
              <a:t> of their appearance.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Encourage students to see that</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experiences of being excluded can have a negative impact,</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regardless of their self-identity (e.g., “I identify as a girl,</a:t>
            </a:r>
            <a:r>
              <a:rPr lang="en-US" sz="1100" b="0" i="0" u="none" strike="noStrike" cap="none" baseline="0" dirty="0" smtClean="0">
                <a:solidFill>
                  <a:srgbClr val="000000"/>
                </a:solidFill>
                <a:effectLst/>
                <a:latin typeface="Arial"/>
                <a:ea typeface="Arial"/>
                <a:cs typeface="Arial"/>
                <a:sym typeface="Arial"/>
              </a:rPr>
              <a:t> the boys in the class don’t let me play soccer with them”</a:t>
            </a:r>
            <a:r>
              <a:rPr lang="en-US" sz="1100" b="0" i="0" u="none" strike="noStrike" cap="none" dirty="0" smtClean="0">
                <a:solidFill>
                  <a:srgbClr val="000000"/>
                </a:solidFill>
                <a:effectLst/>
                <a:latin typeface="Arial"/>
                <a:ea typeface="Arial"/>
                <a:cs typeface="Arial"/>
                <a:sym typeface="Arial"/>
              </a:rPr>
              <a:t>).</a:t>
            </a:r>
            <a:r>
              <a:rPr lang="en-US" sz="1100" b="0" i="0" u="none" strike="noStrike" cap="none" baseline="0" dirty="0" smtClean="0">
                <a:solidFill>
                  <a:srgbClr val="000000"/>
                </a:solidFill>
                <a:effectLst/>
                <a:latin typeface="Arial"/>
                <a:ea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effectLst/>
                <a:latin typeface="Arial"/>
                <a:ea typeface="Arial"/>
                <a:cs typeface="Arial"/>
                <a:sym typeface="Arial"/>
              </a:rPr>
              <a:t>After the discussion on “gender expectations”, ask the students: </a:t>
            </a:r>
            <a:r>
              <a:rPr lang="en-US" sz="1100" b="0" i="1" u="none" strike="noStrike" cap="none" baseline="0" dirty="0" smtClean="0">
                <a:solidFill>
                  <a:srgbClr val="000000"/>
                </a:solidFill>
                <a:effectLst/>
                <a:latin typeface="Arial"/>
                <a:ea typeface="Arial"/>
                <a:cs typeface="Arial"/>
                <a:sym typeface="Arial"/>
              </a:rPr>
              <a:t>“</a:t>
            </a:r>
            <a:r>
              <a:rPr lang="en-US" sz="1100" b="1" i="1" dirty="0" smtClean="0"/>
              <a:t>What happens when people make assumptions and</a:t>
            </a:r>
            <a:r>
              <a:rPr lang="en-US" sz="1100" b="1" i="1" baseline="0" dirty="0" smtClean="0"/>
              <a:t> expect you to ask a certain way because of the way you look?”</a:t>
            </a:r>
            <a:endParaRPr lang="en-US" sz="1100" b="1" i="1" dirty="0" smtClean="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People have occasionally felt pressure to act or look a certain way based on their gender. This pressure can make people unhappy, if they are being asked to be or act in a way that does not match who they really are. Today people have more freedom than ever to express themselves in ways that feel true to who they are, regardless of their gender.</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Highlight how others’ exclusionary behaviours/attitudes can have a negative impact on a person’s sense of self,</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self-esteem, and/or self-concept.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ea typeface="Arial"/>
                <a:cs typeface="Arial"/>
                <a:sym typeface="Arial"/>
              </a:rPr>
              <a:t>It is important to always respect others' identities.</a:t>
            </a:r>
            <a:r>
              <a:rPr lang="en-US" sz="1100" b="1"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All students should feel safe at school and deserve a positive school climate that is </a:t>
            </a:r>
            <a:r>
              <a:rPr lang="en-US" sz="1100" b="1" i="0" u="none" strike="noStrike" cap="none" dirty="0" smtClean="0">
                <a:solidFill>
                  <a:srgbClr val="000000"/>
                </a:solidFill>
                <a:effectLst/>
                <a:latin typeface="Arial"/>
                <a:ea typeface="Arial"/>
                <a:cs typeface="Arial"/>
                <a:sym typeface="Arial"/>
              </a:rPr>
              <a:t>inclusive</a:t>
            </a:r>
            <a:r>
              <a:rPr lang="en-US" sz="1100" b="0" i="0" u="none" strike="noStrike" cap="none" dirty="0" smtClean="0">
                <a:solidFill>
                  <a:srgbClr val="000000"/>
                </a:solidFill>
                <a:effectLst/>
                <a:latin typeface="Arial"/>
                <a:ea typeface="Arial"/>
                <a:cs typeface="Arial"/>
                <a:sym typeface="Arial"/>
              </a:rPr>
              <a:t> and </a:t>
            </a:r>
            <a:r>
              <a:rPr lang="en-US" sz="1100" b="1" i="0" u="none" strike="noStrike" cap="none" dirty="0" smtClean="0">
                <a:solidFill>
                  <a:srgbClr val="000000"/>
                </a:solidFill>
                <a:effectLst/>
                <a:latin typeface="Arial"/>
                <a:ea typeface="Arial"/>
                <a:cs typeface="Arial"/>
                <a:sym typeface="Arial"/>
              </a:rPr>
              <a:t>accepting</a:t>
            </a:r>
            <a:r>
              <a:rPr lang="en-US" sz="1100" b="0" i="0" u="none" strike="noStrike" cap="none" dirty="0" smtClean="0">
                <a:solidFill>
                  <a:srgbClr val="000000"/>
                </a:solidFill>
                <a:effectLst/>
                <a:latin typeface="Arial"/>
                <a:ea typeface="Arial"/>
                <a:cs typeface="Arial"/>
                <a:sym typeface="Arial"/>
              </a:rPr>
              <a:t>, regardless of race, ancestry, place of origin/</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ethnic origin, citizenship, sex, sexual orientation, gender identity, gender expression, age, family status or disability.</a:t>
            </a:r>
            <a:endParaRPr lang="en-US" sz="1100" b="0" i="0" u="none" strike="noStrike" cap="none" dirty="0" smtClean="0">
              <a:solidFill>
                <a:srgbClr val="000000"/>
              </a:solidFill>
              <a:effectLst/>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200" b="0" i="0" u="none" strike="noStrike" cap="none" dirty="0" smtClean="0">
                <a:solidFill>
                  <a:srgbClr val="000000"/>
                </a:solidFill>
                <a:effectLst/>
                <a:latin typeface="Arial"/>
                <a:ea typeface="Arial"/>
                <a:cs typeface="Arial"/>
                <a:sym typeface="Arial"/>
              </a:rPr>
              <a:t>We cannot make assumptions about someone’s sexual orientation,</a:t>
            </a:r>
            <a:r>
              <a:rPr lang="en-US" sz="1200" b="0" i="0" u="none" strike="noStrike" cap="none" baseline="0" dirty="0" smtClean="0">
                <a:solidFill>
                  <a:srgbClr val="000000"/>
                </a:solidFill>
                <a:effectLst/>
                <a:latin typeface="Arial"/>
                <a:ea typeface="Arial"/>
                <a:cs typeface="Arial"/>
                <a:sym typeface="Arial"/>
              </a:rPr>
              <a:t> b</a:t>
            </a:r>
            <a:r>
              <a:rPr lang="en-US" sz="1200" b="0" i="0" u="none" strike="noStrike" cap="none" dirty="0" smtClean="0">
                <a:solidFill>
                  <a:srgbClr val="000000"/>
                </a:solidFill>
                <a:effectLst/>
                <a:latin typeface="Arial"/>
                <a:ea typeface="Arial"/>
                <a:cs typeface="Arial"/>
                <a:sym typeface="Arial"/>
              </a:rPr>
              <a:t>ased</a:t>
            </a:r>
            <a:r>
              <a:rPr lang="en-US" sz="1200" b="0" i="0" u="none" strike="noStrike" cap="none" baseline="0" dirty="0" smtClean="0">
                <a:solidFill>
                  <a:srgbClr val="000000"/>
                </a:solidFill>
                <a:effectLst/>
                <a:latin typeface="Arial"/>
                <a:ea typeface="Arial"/>
                <a:cs typeface="Arial"/>
                <a:sym typeface="Arial"/>
              </a:rPr>
              <a:t> on </a:t>
            </a:r>
            <a:r>
              <a:rPr lang="en-US" sz="1200" b="0" i="0" u="none" strike="noStrike" cap="none" dirty="0" smtClean="0">
                <a:solidFill>
                  <a:srgbClr val="000000"/>
                </a:solidFill>
                <a:effectLst/>
                <a:latin typeface="Arial"/>
                <a:ea typeface="Arial"/>
                <a:cs typeface="Arial"/>
                <a:sym typeface="Arial"/>
              </a:rPr>
              <a:t>someone’s gender</a:t>
            </a:r>
            <a:r>
              <a:rPr lang="en-US" sz="1200" b="0" i="0" u="none" strike="noStrike" cap="none" baseline="0" dirty="0" smtClean="0">
                <a:solidFill>
                  <a:srgbClr val="000000"/>
                </a:solidFill>
                <a:effectLst/>
                <a:latin typeface="Arial"/>
                <a:ea typeface="Arial"/>
                <a:cs typeface="Arial"/>
                <a:sym typeface="Arial"/>
              </a:rPr>
              <a:t> identity or expression</a:t>
            </a:r>
            <a:r>
              <a:rPr lang="en-US" sz="1200" b="0" i="0" u="none" strike="noStrike" cap="none" dirty="0" smtClean="0">
                <a:solidFill>
                  <a:srgbClr val="000000"/>
                </a:solidFill>
                <a:effectLst/>
                <a:latin typeface="Arial"/>
                <a:ea typeface="Arial"/>
                <a:cs typeface="Arial"/>
                <a:sym typeface="Arial"/>
              </a:rPr>
              <a:t>, Just</a:t>
            </a:r>
            <a:r>
              <a:rPr lang="en-US" sz="1200" b="0" i="0" u="none" strike="noStrike" cap="none" baseline="0" dirty="0" smtClean="0">
                <a:solidFill>
                  <a:srgbClr val="000000"/>
                </a:solidFill>
                <a:effectLst/>
                <a:latin typeface="Arial"/>
                <a:ea typeface="Arial"/>
                <a:cs typeface="Arial"/>
                <a:sym typeface="Arial"/>
              </a:rPr>
              <a:t> like… we cannot make an assumption about someone’s race or religion based on the colour of their skin.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b="0" i="0" u="none" strike="noStrike" cap="none" dirty="0" smtClean="0">
                <a:solidFill>
                  <a:srgbClr val="000000"/>
                </a:solidFill>
                <a:effectLst/>
                <a:latin typeface="Arial"/>
                <a:ea typeface="Arial"/>
                <a:cs typeface="Arial"/>
                <a:sym typeface="Arial"/>
              </a:rPr>
              <a:t>Emphasize the importance of respecting one another’s identities regardless of whether or not we understand the details of the identity.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b="0" i="0" u="none" strike="noStrike" cap="none" dirty="0" smtClean="0">
                <a:solidFill>
                  <a:srgbClr val="000000"/>
                </a:solidFill>
                <a:effectLst/>
                <a:latin typeface="Arial"/>
                <a:ea typeface="Arial"/>
                <a:cs typeface="Arial"/>
                <a:sym typeface="Arial"/>
              </a:rPr>
              <a:t>Encourage students </a:t>
            </a:r>
            <a:r>
              <a:rPr lang="en-US" sz="1200" b="0" i="0" u="none" strike="noStrike" cap="none" baseline="0" dirty="0" smtClean="0">
                <a:solidFill>
                  <a:srgbClr val="000000"/>
                </a:solidFill>
                <a:effectLst/>
                <a:latin typeface="Arial"/>
                <a:ea typeface="Arial"/>
                <a:cs typeface="Arial"/>
                <a:sym typeface="Arial"/>
              </a:rPr>
              <a:t>to find ways to learn more about their peers, such as asking questions. </a:t>
            </a:r>
            <a:endParaRPr lang="en-US" sz="12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US" sz="12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200" b="0" i="0" u="none" strike="noStrike" cap="none" dirty="0" smtClean="0">
                <a:solidFill>
                  <a:srgbClr val="000000"/>
                </a:solidFill>
                <a:effectLst/>
                <a:latin typeface="Arial"/>
                <a:ea typeface="Arial"/>
                <a:cs typeface="Arial"/>
                <a:sym typeface="Arial"/>
              </a:rPr>
              <a:t>Adapted activity from…</a:t>
            </a:r>
            <a:endParaRPr lang="en-US" sz="1200" b="0" i="0"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i="0" u="none" strike="noStrike" cap="none" dirty="0" smtClean="0">
                <a:solidFill>
                  <a:srgbClr val="000000"/>
                </a:solidFill>
                <a:effectLst/>
                <a:latin typeface="Arial"/>
                <a:ea typeface="Arial"/>
                <a:cs typeface="Arial"/>
                <a:sym typeface="Arial"/>
              </a:rPr>
              <a:t>Reference:</a:t>
            </a:r>
            <a:r>
              <a:rPr lang="en-US" sz="1200" b="0" i="0" u="none" strike="noStrike" cap="none" dirty="0" smtClean="0">
                <a:solidFill>
                  <a:srgbClr val="000000"/>
                </a:solidFill>
                <a:effectLst/>
                <a:latin typeface="Arial"/>
                <a:ea typeface="Arial"/>
                <a:cs typeface="Arial"/>
                <a:sym typeface="Arial"/>
              </a:rPr>
              <a:t>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b="0" i="0" u="none" strike="noStrike" cap="none" dirty="0" smtClean="0">
                <a:solidFill>
                  <a:srgbClr val="000000"/>
                </a:solidFill>
                <a:effectLst/>
                <a:latin typeface="Arial"/>
                <a:ea typeface="Arial"/>
                <a:cs typeface="Arial"/>
                <a:sym typeface="Arial"/>
              </a:rPr>
              <a:t>OPHEA.</a:t>
            </a:r>
            <a:r>
              <a:rPr lang="en-US" sz="1200" b="0" i="0" u="none" strike="noStrike" cap="none" baseline="0" dirty="0" smtClean="0">
                <a:solidFill>
                  <a:srgbClr val="000000"/>
                </a:solidFill>
                <a:effectLst/>
                <a:latin typeface="Arial"/>
                <a:ea typeface="Arial"/>
                <a:cs typeface="Arial"/>
                <a:sym typeface="Arial"/>
              </a:rPr>
              <a:t> (</a:t>
            </a:r>
            <a:r>
              <a:rPr lang="en-US" sz="1200" b="0" i="0" u="none" strike="noStrike" cap="none" baseline="0" dirty="0" err="1" smtClean="0">
                <a:solidFill>
                  <a:srgbClr val="000000"/>
                </a:solidFill>
                <a:effectLst/>
                <a:latin typeface="Arial"/>
                <a:ea typeface="Arial"/>
                <a:cs typeface="Arial"/>
                <a:sym typeface="Arial"/>
              </a:rPr>
              <a:t>n.d.</a:t>
            </a:r>
            <a:r>
              <a:rPr lang="en-US" sz="1200" b="0" i="0" u="none" strike="noStrike" cap="none" baseline="0" dirty="0" smtClean="0">
                <a:solidFill>
                  <a:srgbClr val="000000"/>
                </a:solidFill>
                <a:effectLst/>
                <a:latin typeface="Arial"/>
                <a:ea typeface="Arial"/>
                <a:cs typeface="Arial"/>
                <a:sym typeface="Arial"/>
              </a:rPr>
              <a:t>). Stereotype Effects. https://teachingtools.ophea.net/lesson-plans/hpe/grade-6/making-healthy-choices-relationships/stereotype-effects </a:t>
            </a:r>
            <a:endParaRPr lang="en-US" sz="1200" b="0" i="0" u="none" strike="noStrike" cap="none" dirty="0" smtClean="0">
              <a:solidFill>
                <a:srgbClr val="000000"/>
              </a:solidFill>
              <a:effectLst/>
              <a:latin typeface="Arial"/>
              <a:ea typeface="Arial"/>
              <a:cs typeface="Arial"/>
              <a:sym typeface="Arial"/>
            </a:endParaRPr>
          </a:p>
          <a:p>
            <a:pPr marL="158750" indent="0">
              <a:buNone/>
            </a:pPr>
            <a:endParaRPr lang="en-CA" sz="120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i="0" u="none" strike="noStrike" cap="none" dirty="0" smtClean="0">
                <a:solidFill>
                  <a:srgbClr val="000000"/>
                </a:solidFill>
                <a:effectLst/>
                <a:latin typeface="Arial"/>
                <a:cs typeface="Arial"/>
                <a:sym typeface="Arial"/>
              </a:rPr>
              <a:t>Image from </a:t>
            </a:r>
            <a:r>
              <a:rPr lang="en-US" sz="1200" b="1" i="0" u="none" strike="noStrike" cap="none" dirty="0" err="1" smtClean="0">
                <a:solidFill>
                  <a:srgbClr val="000000"/>
                </a:solidFill>
                <a:effectLst/>
                <a:latin typeface="Arial"/>
                <a:cs typeface="Arial"/>
                <a:sym typeface="Arial"/>
              </a:rPr>
              <a:t>Canva</a:t>
            </a:r>
            <a:endParaRPr lang="en-US" sz="1200" i="0" dirty="0" smtClean="0"/>
          </a:p>
          <a:p>
            <a:pPr marL="0" lvl="0" indent="0" algn="l" rtl="0">
              <a:spcBef>
                <a:spcPts val="0"/>
              </a:spcBef>
              <a:spcAft>
                <a:spcPts val="0"/>
              </a:spcAft>
              <a:buNone/>
            </a:pPr>
            <a:endParaRPr lang="en-US" sz="1200" b="0" dirty="0"/>
          </a:p>
        </p:txBody>
      </p:sp>
    </p:spTree>
    <p:extLst>
      <p:ext uri="{BB962C8B-B14F-4D97-AF65-F5344CB8AC3E}">
        <p14:creationId xmlns:p14="http://schemas.microsoft.com/office/powerpoint/2010/main" val="2622894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c8e8eaf27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fc8e8eaf27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dirty="0" smtClean="0">
                <a:solidFill>
                  <a:srgbClr val="000000"/>
                </a:solidFill>
                <a:effectLst/>
                <a:latin typeface="Arial"/>
                <a:ea typeface="Arial"/>
                <a:cs typeface="Arial"/>
                <a:sym typeface="Arial"/>
              </a:rPr>
              <a:t>Niagara Region is situated on treaty land.  This land is steeped in the rich history of the First Nations such as the </a:t>
            </a:r>
            <a:r>
              <a:rPr lang="en-CA" sz="1100" b="0" i="0" u="none" strike="noStrike" cap="none" dirty="0" err="1" smtClean="0">
                <a:solidFill>
                  <a:srgbClr val="000000"/>
                </a:solidFill>
                <a:effectLst/>
                <a:latin typeface="Arial"/>
                <a:ea typeface="Arial"/>
                <a:cs typeface="Arial"/>
                <a:sym typeface="Arial"/>
              </a:rPr>
              <a:t>Hatiwendaronk</a:t>
            </a:r>
            <a:r>
              <a:rPr lang="en-CA" sz="1100" b="0" i="0" u="none" strike="noStrike" cap="none" dirty="0" smtClean="0">
                <a:solidFill>
                  <a:srgbClr val="000000"/>
                </a:solidFill>
                <a:effectLst/>
                <a:latin typeface="Arial"/>
                <a:ea typeface="Arial"/>
                <a:cs typeface="Arial"/>
                <a:sym typeface="Arial"/>
              </a:rPr>
              <a:t> (</a:t>
            </a:r>
            <a:r>
              <a:rPr lang="en-CA" sz="1100" b="1" i="0" u="none" strike="noStrike" cap="none" dirty="0" smtClean="0">
                <a:solidFill>
                  <a:srgbClr val="000000"/>
                </a:solidFill>
                <a:effectLst/>
                <a:latin typeface="Arial"/>
                <a:ea typeface="Arial"/>
                <a:cs typeface="Arial"/>
                <a:sym typeface="Arial"/>
              </a:rPr>
              <a:t>Hat-</a:t>
            </a:r>
            <a:r>
              <a:rPr lang="en-CA" sz="1100" b="1" i="0" u="none" strike="noStrike" cap="none" dirty="0" err="1" smtClean="0">
                <a:solidFill>
                  <a:srgbClr val="000000"/>
                </a:solidFill>
                <a:effectLst/>
                <a:latin typeface="Arial"/>
                <a:ea typeface="Arial"/>
                <a:cs typeface="Arial"/>
                <a:sym typeface="Arial"/>
              </a:rPr>
              <a:t>i</a:t>
            </a:r>
            <a:r>
              <a:rPr lang="en-CA" sz="1100" b="1" i="0" u="none" strike="noStrike" cap="none" dirty="0" smtClean="0">
                <a:solidFill>
                  <a:srgbClr val="000000"/>
                </a:solidFill>
                <a:effectLst/>
                <a:latin typeface="Arial"/>
                <a:ea typeface="Arial"/>
                <a:cs typeface="Arial"/>
                <a:sym typeface="Arial"/>
              </a:rPr>
              <a:t>-wen-DA-</a:t>
            </a:r>
            <a:r>
              <a:rPr lang="en-CA" sz="1100" b="1" i="0" u="none" strike="noStrike" cap="none" dirty="0" err="1" smtClean="0">
                <a:solidFill>
                  <a:srgbClr val="000000"/>
                </a:solidFill>
                <a:effectLst/>
                <a:latin typeface="Arial"/>
                <a:ea typeface="Arial"/>
                <a:cs typeface="Arial"/>
                <a:sym typeface="Arial"/>
              </a:rPr>
              <a:t>ronk</a:t>
            </a:r>
            <a:r>
              <a:rPr lang="en-CA" sz="1100" b="0" i="0" u="none" strike="noStrike" cap="none" dirty="0" smtClean="0">
                <a:solidFill>
                  <a:srgbClr val="000000"/>
                </a:solidFill>
                <a:effectLst/>
                <a:latin typeface="Arial"/>
                <a:ea typeface="Arial"/>
                <a:cs typeface="Arial"/>
                <a:sym typeface="Arial"/>
              </a:rPr>
              <a:t>), the Haudenosaunee (</a:t>
            </a:r>
            <a:r>
              <a:rPr lang="en-CA" sz="1100" b="1" i="0" u="none" strike="noStrike" cap="none" dirty="0" smtClean="0">
                <a:solidFill>
                  <a:srgbClr val="000000"/>
                </a:solidFill>
                <a:effectLst/>
                <a:latin typeface="Arial"/>
                <a:ea typeface="Arial"/>
                <a:cs typeface="Arial"/>
                <a:sym typeface="Arial"/>
              </a:rPr>
              <a:t>Hoe-den-</a:t>
            </a:r>
            <a:r>
              <a:rPr lang="en-CA" sz="1100" b="1" i="0" u="none" strike="noStrike" cap="none" dirty="0" err="1" smtClean="0">
                <a:solidFill>
                  <a:srgbClr val="000000"/>
                </a:solidFill>
                <a:effectLst/>
                <a:latin typeface="Arial"/>
                <a:ea typeface="Arial"/>
                <a:cs typeface="Arial"/>
                <a:sym typeface="Arial"/>
              </a:rPr>
              <a:t>no-SHOW</a:t>
            </a:r>
            <a:r>
              <a:rPr lang="en-CA" sz="1100" b="1" i="0" u="none" strike="noStrike" cap="none" dirty="0" smtClean="0">
                <a:solidFill>
                  <a:srgbClr val="000000"/>
                </a:solidFill>
                <a:effectLst/>
                <a:latin typeface="Arial"/>
                <a:ea typeface="Arial"/>
                <a:cs typeface="Arial"/>
                <a:sym typeface="Arial"/>
              </a:rPr>
              <a:t>-nee</a:t>
            </a:r>
            <a:r>
              <a:rPr lang="en-CA" sz="1100" b="0" i="0" u="none" strike="noStrike" cap="none" dirty="0" smtClean="0">
                <a:solidFill>
                  <a:srgbClr val="000000"/>
                </a:solidFill>
                <a:effectLst/>
                <a:latin typeface="Arial"/>
                <a:ea typeface="Arial"/>
                <a:cs typeface="Arial"/>
                <a:sym typeface="Arial"/>
              </a:rPr>
              <a:t>), and the </a:t>
            </a:r>
            <a:r>
              <a:rPr lang="en-CA" sz="1100" b="0" i="0" u="none" strike="noStrike" cap="none" dirty="0" err="1" smtClean="0">
                <a:solidFill>
                  <a:srgbClr val="000000"/>
                </a:solidFill>
                <a:effectLst/>
                <a:latin typeface="Arial"/>
                <a:ea typeface="Arial"/>
                <a:cs typeface="Arial"/>
                <a:sym typeface="Arial"/>
              </a:rPr>
              <a:t>Anishinaabe</a:t>
            </a:r>
            <a:r>
              <a:rPr lang="en-CA" sz="1100" b="0" i="0" u="none" strike="noStrike" cap="none" dirty="0" smtClean="0">
                <a:solidFill>
                  <a:srgbClr val="000000"/>
                </a:solidFill>
                <a:effectLst/>
                <a:latin typeface="Arial"/>
                <a:ea typeface="Arial"/>
                <a:cs typeface="Arial"/>
                <a:sym typeface="Arial"/>
              </a:rPr>
              <a:t> (</a:t>
            </a:r>
            <a:r>
              <a:rPr lang="en-CA" sz="1100" b="1" i="0" u="none" strike="noStrike" cap="none" dirty="0" smtClean="0">
                <a:solidFill>
                  <a:srgbClr val="000000"/>
                </a:solidFill>
                <a:effectLst/>
                <a:latin typeface="Arial"/>
                <a:ea typeface="Arial"/>
                <a:cs typeface="Arial"/>
                <a:sym typeface="Arial"/>
              </a:rPr>
              <a:t>Ah-</a:t>
            </a:r>
            <a:r>
              <a:rPr lang="en-CA" sz="1100" b="1" i="0" u="none" strike="noStrike" cap="none" dirty="0" err="1" smtClean="0">
                <a:solidFill>
                  <a:srgbClr val="000000"/>
                </a:solidFill>
                <a:effectLst/>
                <a:latin typeface="Arial"/>
                <a:ea typeface="Arial"/>
                <a:cs typeface="Arial"/>
                <a:sym typeface="Arial"/>
              </a:rPr>
              <a:t>nish</a:t>
            </a:r>
            <a:r>
              <a:rPr lang="en-CA" sz="1100" b="1" i="0" u="none" strike="noStrike" cap="none" dirty="0" smtClean="0">
                <a:solidFill>
                  <a:srgbClr val="000000"/>
                </a:solidFill>
                <a:effectLst/>
                <a:latin typeface="Arial"/>
                <a:ea typeface="Arial"/>
                <a:cs typeface="Arial"/>
                <a:sym typeface="Arial"/>
              </a:rPr>
              <a:t>-</a:t>
            </a:r>
            <a:r>
              <a:rPr lang="en-CA" sz="1100" b="1" i="0" u="none" strike="noStrike" cap="none" dirty="0" err="1" smtClean="0">
                <a:solidFill>
                  <a:srgbClr val="000000"/>
                </a:solidFill>
                <a:effectLst/>
                <a:latin typeface="Arial"/>
                <a:ea typeface="Arial"/>
                <a:cs typeface="Arial"/>
                <a:sym typeface="Arial"/>
              </a:rPr>
              <a:t>ih</a:t>
            </a:r>
            <a:r>
              <a:rPr lang="en-CA" sz="1100" b="1" i="0" u="none" strike="noStrike" cap="none" dirty="0" smtClean="0">
                <a:solidFill>
                  <a:srgbClr val="000000"/>
                </a:solidFill>
                <a:effectLst/>
                <a:latin typeface="Arial"/>
                <a:ea typeface="Arial"/>
                <a:cs typeface="Arial"/>
                <a:sym typeface="Arial"/>
              </a:rPr>
              <a:t>-NAH-</a:t>
            </a:r>
            <a:r>
              <a:rPr lang="en-CA" sz="1100" b="1" i="0" u="none" strike="noStrike" cap="none" dirty="0" err="1" smtClean="0">
                <a:solidFill>
                  <a:srgbClr val="000000"/>
                </a:solidFill>
                <a:effectLst/>
                <a:latin typeface="Arial"/>
                <a:ea typeface="Arial"/>
                <a:cs typeface="Arial"/>
                <a:sym typeface="Arial"/>
              </a:rPr>
              <a:t>bey</a:t>
            </a:r>
            <a:r>
              <a:rPr lang="en-CA" sz="1100" b="0" i="0" u="none" strike="noStrike" cap="none" dirty="0" smtClean="0">
                <a:solidFill>
                  <a:srgbClr val="000000"/>
                </a:solidFill>
                <a:effectLst/>
                <a:latin typeface="Arial"/>
                <a:ea typeface="Arial"/>
                <a:cs typeface="Arial"/>
                <a:sym typeface="Arial"/>
              </a:rPr>
              <a:t>), including the Mississauga's of the Credit First Nation. There are many First Nations, Métis, and Inuit peoples from across Turtle Island that live and work in Niagara today. The Regional Municipality of Niagara stands with all Indigenous peoples, past and present, in promoting the wise stewardship of the lands on which we live.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1" u="none" strike="noStrike" cap="none" dirty="0" smtClean="0">
                <a:solidFill>
                  <a:srgbClr val="000000"/>
                </a:solidFill>
                <a:effectLst/>
                <a:latin typeface="Arial"/>
                <a:ea typeface="Arial"/>
                <a:cs typeface="Arial"/>
                <a:sym typeface="Arial"/>
              </a:rPr>
              <a:t>*</a:t>
            </a:r>
            <a:r>
              <a:rPr lang="en-US" sz="1100" b="1" i="1" u="none" strike="noStrike" cap="none" dirty="0" smtClean="0">
                <a:solidFill>
                  <a:srgbClr val="000000"/>
                </a:solidFill>
                <a:effectLst/>
                <a:latin typeface="Arial"/>
                <a:ea typeface="Arial"/>
                <a:cs typeface="Arial"/>
                <a:sym typeface="Arial"/>
              </a:rPr>
              <a:t>Disclaimer</a:t>
            </a:r>
            <a:r>
              <a:rPr lang="en-US" sz="1100" b="0" i="1" u="none" strike="noStrike" cap="none" dirty="0" smtClean="0">
                <a:solidFill>
                  <a:srgbClr val="000000"/>
                </a:solidFill>
                <a:effectLst/>
                <a:latin typeface="Arial"/>
                <a:ea typeface="Arial"/>
                <a:cs typeface="Arial"/>
                <a:sym typeface="Arial"/>
              </a:rPr>
              <a:t>: In the Spirit of Truth and Reconciliation, Niagara Region Public Health acknowledges that people are gathered on the customary and traditional lands of the Indigenous Peoples of this territory. We recognize that the land on which you are situated will vary depending on where you are located in Ontario. It is advised that you reach out to your school’s principal or school board for the school-specific treaty land. If you have already done a land acknowledgement on the same day you are presenting this lesson, you are welcome to skip this slide. However, it is always encouraged to complete a land acknowledgement before continuing on with this presentation.*</a:t>
            </a: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u="sng" dirty="0" smtClean="0"/>
              <a:t>Information about the image on the left:</a:t>
            </a:r>
            <a:endParaRPr lang="en-CA" b="0" u="none"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There are seven objects that have been purposely selected and included in the design of the artwork: an </a:t>
            </a:r>
            <a:r>
              <a:rPr lang="en-US" sz="1100" b="0" i="0" u="none" strike="noStrike" cap="none" dirty="0" err="1" smtClean="0">
                <a:solidFill>
                  <a:srgbClr val="000000"/>
                </a:solidFill>
                <a:effectLst/>
                <a:latin typeface="Arial"/>
                <a:ea typeface="Arial"/>
                <a:cs typeface="Arial"/>
                <a:sym typeface="Arial"/>
              </a:rPr>
              <a:t>Inukshuk</a:t>
            </a:r>
            <a:r>
              <a:rPr lang="en-US" sz="1100" b="0" i="0" u="none" strike="noStrike" cap="none" dirty="0" smtClean="0">
                <a:solidFill>
                  <a:srgbClr val="000000"/>
                </a:solidFill>
                <a:effectLst/>
                <a:latin typeface="Arial"/>
                <a:ea typeface="Arial"/>
                <a:cs typeface="Arial"/>
                <a:sym typeface="Arial"/>
              </a:rPr>
              <a:t>, an eagle feather, two drums, a Métis sash, an embroidered flower, and wampum belt. Each object reflects the diversity of First Nations, Métis and Inuit in North America. The iconic stone monument, the </a:t>
            </a:r>
            <a:r>
              <a:rPr lang="en-US" sz="1100" b="0" i="0" u="none" strike="noStrike" cap="none" dirty="0" err="1" smtClean="0">
                <a:solidFill>
                  <a:srgbClr val="000000"/>
                </a:solidFill>
                <a:effectLst/>
                <a:latin typeface="Arial"/>
                <a:ea typeface="Arial"/>
                <a:cs typeface="Arial"/>
                <a:sym typeface="Arial"/>
              </a:rPr>
              <a:t>Inukshuk</a:t>
            </a:r>
            <a:r>
              <a:rPr lang="en-US" sz="1100" b="0" i="0" u="none" strike="noStrike" cap="none" dirty="0" smtClean="0">
                <a:solidFill>
                  <a:srgbClr val="000000"/>
                </a:solidFill>
                <a:effectLst/>
                <a:latin typeface="Arial"/>
                <a:ea typeface="Arial"/>
                <a:cs typeface="Arial"/>
                <a:sym typeface="Arial"/>
              </a:rPr>
              <a:t>, is used as a marker identifying important sites and as a navigational tool to communicate direction. The eagle feather is significant to the spiritual beliefs of some Métis and First Nations peoples. Its symbolism includes </a:t>
            </a:r>
            <a:r>
              <a:rPr lang="en-US" sz="1100" b="0" i="0" u="none" strike="noStrike" cap="none" dirty="0" err="1" smtClean="0">
                <a:solidFill>
                  <a:srgbClr val="000000"/>
                </a:solidFill>
                <a:effectLst/>
                <a:latin typeface="Arial"/>
                <a:ea typeface="Arial"/>
                <a:cs typeface="Arial"/>
                <a:sym typeface="Arial"/>
              </a:rPr>
              <a:t>honour</a:t>
            </a:r>
            <a:r>
              <a:rPr lang="en-US" sz="1100" b="0" i="0" u="none" strike="noStrike" cap="none" dirty="0" smtClean="0">
                <a:solidFill>
                  <a:srgbClr val="000000"/>
                </a:solidFill>
                <a:effectLst/>
                <a:latin typeface="Arial"/>
                <a:ea typeface="Arial"/>
                <a:cs typeface="Arial"/>
                <a:sym typeface="Arial"/>
              </a:rPr>
              <a:t>, wisdom, and courage among many others. It is considered an </a:t>
            </a:r>
            <a:r>
              <a:rPr lang="en-US" sz="1100" b="0" i="0" u="none" strike="noStrike" cap="none" dirty="0" err="1" smtClean="0">
                <a:solidFill>
                  <a:srgbClr val="000000"/>
                </a:solidFill>
                <a:effectLst/>
                <a:latin typeface="Arial"/>
                <a:ea typeface="Arial"/>
                <a:cs typeface="Arial"/>
                <a:sym typeface="Arial"/>
              </a:rPr>
              <a:t>honour</a:t>
            </a:r>
            <a:r>
              <a:rPr lang="en-US" sz="1100" b="0" i="0" u="none" strike="noStrike" cap="none" dirty="0" smtClean="0">
                <a:solidFill>
                  <a:srgbClr val="000000"/>
                </a:solidFill>
                <a:effectLst/>
                <a:latin typeface="Arial"/>
                <a:ea typeface="Arial"/>
                <a:cs typeface="Arial"/>
                <a:sym typeface="Arial"/>
              </a:rPr>
              <a:t> to be given an eagle feather. The two drums include the Inuit drum and the Métis and First Nations drum. The drum is symbolic of the heartbeat of Mother Earth and is often played at various traditional gatherings and ceremonies. The embroidered flower is woven into many traditional garments and various objects through beadwork, painting, or etchings. It is also considered one of Canada’s first art forms. The Métis sash was once a tool of the voyageurs and fur traders. It is also a symbol of knowledge and the relationship between the Métis, the First Nations, and Europeans. At the top of the poster are four lines reminiscent of the traditional beaded wampum belt. There are many types of wampum belts with different significant meanings, including agreements made between two groups/nations, knowledge sharing, and storytelling. The four lines in this wampum belt represent the equality and diversity of the four peoples (First Nations, Metis, Inuit, and European settlers) and to acknowledge the journey of living together peacefully</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baseline="0" dirty="0" err="1" smtClean="0">
                <a:solidFill>
                  <a:srgbClr val="000000"/>
                </a:solidFill>
                <a:effectLst/>
                <a:latin typeface="Arial"/>
                <a:ea typeface="Arial"/>
                <a:cs typeface="Arial"/>
                <a:sym typeface="Arial"/>
              </a:rPr>
              <a:t>ETFO</a:t>
            </a:r>
            <a:r>
              <a:rPr lang="en-US" sz="1100" b="0" i="0" u="none" strike="noStrike" cap="none" baseline="0" dirty="0" smtClean="0">
                <a:solidFill>
                  <a:srgbClr val="000000"/>
                </a:solidFill>
                <a:effectLst/>
                <a:latin typeface="Arial"/>
                <a:ea typeface="Arial"/>
                <a:cs typeface="Arial"/>
                <a:sym typeface="Arial"/>
              </a:rPr>
              <a:t>, 2022).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effectLst/>
                <a:latin typeface="Arial"/>
                <a:cs typeface="Arial"/>
                <a:sym typeface="Arial"/>
              </a:rPr>
              <a:t>For more information on Indigenous Education and First Nations, Metis and Inuit (</a:t>
            </a:r>
            <a:r>
              <a:rPr lang="en-US" sz="1100" b="0" i="0" u="none" strike="noStrike" cap="none" baseline="0" dirty="0" err="1" smtClean="0">
                <a:solidFill>
                  <a:srgbClr val="000000"/>
                </a:solidFill>
                <a:effectLst/>
                <a:latin typeface="Arial"/>
                <a:cs typeface="Arial"/>
                <a:sym typeface="Arial"/>
              </a:rPr>
              <a:t>FNMI</a:t>
            </a:r>
            <a:r>
              <a:rPr lang="en-US" sz="1100" b="0" i="0" u="none" strike="noStrike" cap="none" baseline="0" dirty="0" smtClean="0">
                <a:solidFill>
                  <a:srgbClr val="000000"/>
                </a:solidFill>
                <a:effectLst/>
                <a:latin typeface="Arial"/>
                <a:cs typeface="Arial"/>
                <a:sym typeface="Arial"/>
              </a:rPr>
              <a:t>), check out the following resources: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CA" b="0" u="none" dirty="0" smtClean="0"/>
              <a:t>https://www.otffeo.on.ca/en/learning/indigenous-education</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CA" b="0" u="none" dirty="0" smtClean="0"/>
              <a:t>https://www.etfo.ca/socialjusticeunion/first-nation,-metis-and-inuit-(fnmi)</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Photo References: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i="1" dirty="0" smtClean="0"/>
              <a:t>Image</a:t>
            </a:r>
            <a:r>
              <a:rPr lang="en-CA" b="0" i="1" baseline="0" dirty="0" smtClean="0"/>
              <a:t> on the Left: </a:t>
            </a:r>
            <a:r>
              <a:rPr lang="en-CA" b="0" dirty="0" smtClean="0"/>
              <a:t>Elementary</a:t>
            </a:r>
            <a:r>
              <a:rPr lang="en-CA" b="0" baseline="0" dirty="0" smtClean="0"/>
              <a:t> Teacher Federation of Ontario (</a:t>
            </a:r>
            <a:r>
              <a:rPr lang="en-CA" b="0" baseline="0" dirty="0" err="1" smtClean="0"/>
              <a:t>ETFO</a:t>
            </a:r>
            <a:r>
              <a:rPr lang="en-CA" b="0" baseline="0" dirty="0" smtClean="0"/>
              <a:t>). (2022). </a:t>
            </a:r>
            <a:r>
              <a:rPr lang="en-CA" b="0" baseline="0" dirty="0" err="1" smtClean="0"/>
              <a:t>ETFO</a:t>
            </a:r>
            <a:r>
              <a:rPr lang="en-CA" b="0" baseline="0" dirty="0" smtClean="0"/>
              <a:t> Land </a:t>
            </a:r>
            <a:r>
              <a:rPr lang="en-CA" b="0" baseline="0" dirty="0" err="1" smtClean="0"/>
              <a:t>Acnowledgements</a:t>
            </a:r>
            <a:r>
              <a:rPr lang="en-CA" b="0" baseline="0" dirty="0" smtClean="0"/>
              <a:t>. https://www.etfo.ca/about-us/governance/etfo-land-acknowledgement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i="1" baseline="0" dirty="0" smtClean="0"/>
              <a:t>Image on the Right: </a:t>
            </a:r>
            <a:r>
              <a:rPr lang="en-US" sz="1100" b="1" i="0" u="none" strike="noStrike" cap="none" baseline="0" dirty="0" smtClean="0">
                <a:solidFill>
                  <a:srgbClr val="000000"/>
                </a:solidFill>
                <a:latin typeface="Arial"/>
                <a:ea typeface="Arial"/>
                <a:cs typeface="Arial"/>
                <a:sym typeface="Arial"/>
              </a:rPr>
              <a:t>Creating Our Way Forward: </a:t>
            </a:r>
            <a:r>
              <a:rPr lang="en-US" sz="1100" b="0" i="0" u="none" strike="noStrike" cap="none" baseline="0" dirty="0" smtClean="0">
                <a:solidFill>
                  <a:srgbClr val="000000"/>
                </a:solidFill>
                <a:latin typeface="Arial"/>
                <a:ea typeface="Arial"/>
                <a:cs typeface="Arial"/>
                <a:sym typeface="Arial"/>
              </a:rPr>
              <a:t>Recommendations for Improving Niagara Region Public Health &amp; Emergency Services’ Indigenous Engagement (2019). </a:t>
            </a:r>
            <a:r>
              <a:rPr lang="en-US" sz="1100" b="0" i="0" u="none" strike="noStrike" cap="none" dirty="0" smtClean="0">
                <a:solidFill>
                  <a:srgbClr val="000000"/>
                </a:solidFill>
                <a:effectLst/>
                <a:latin typeface="Arial"/>
                <a:ea typeface="Arial"/>
                <a:cs typeface="Arial"/>
                <a:sym typeface="Wingdings" panose="05000000000000000000" pitchFamily="2" charset="2"/>
              </a:rPr>
              <a:t>https://www.niagararegion.ca/health/equity/pdf/indigenous-engagement-report.pdf</a:t>
            </a:r>
            <a:endParaRPr lang="en-US" sz="1100" b="0" i="0" u="none" strike="noStrike" cap="none" dirty="0" smtClean="0">
              <a:solidFill>
                <a:srgbClr val="000000"/>
              </a:solidFill>
              <a:effectLst/>
              <a:latin typeface="Arial"/>
              <a:ea typeface="Arial"/>
              <a:cs typeface="Arial"/>
              <a:sym typeface="Arial"/>
            </a:endParaRPr>
          </a:p>
          <a:p>
            <a:pPr marL="628650" marR="0" lvl="1"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Mural of Turtle Island </a:t>
            </a:r>
            <a:r>
              <a:rPr lang="en-US" sz="1100" b="0" i="0" u="none" strike="noStrike" cap="none" dirty="0" smtClean="0">
                <a:solidFill>
                  <a:srgbClr val="000000"/>
                </a:solidFill>
                <a:effectLst/>
                <a:latin typeface="Arial"/>
                <a:ea typeface="Arial"/>
                <a:cs typeface="Arial"/>
                <a:sym typeface="Wingdings" panose="05000000000000000000" pitchFamily="2" charset="2"/>
              </a:rPr>
              <a:t> </a:t>
            </a:r>
            <a:r>
              <a:rPr lang="en-US" sz="1100" b="0" i="0" u="none" strike="noStrike" cap="none" dirty="0" smtClean="0">
                <a:solidFill>
                  <a:srgbClr val="000000"/>
                </a:solidFill>
                <a:effectLst/>
                <a:latin typeface="Arial"/>
                <a:ea typeface="Arial"/>
                <a:cs typeface="Arial"/>
                <a:sym typeface="Arial"/>
              </a:rPr>
              <a:t>Cover photo: Oneida nation artist, Sharon </a:t>
            </a:r>
            <a:r>
              <a:rPr lang="en-US" sz="1100" b="0" i="0" u="none" strike="noStrike" cap="none" dirty="0" err="1" smtClean="0">
                <a:solidFill>
                  <a:srgbClr val="000000"/>
                </a:solidFill>
                <a:effectLst/>
                <a:latin typeface="Arial"/>
                <a:ea typeface="Arial"/>
                <a:cs typeface="Arial"/>
                <a:sym typeface="Arial"/>
              </a:rPr>
              <a:t>Sarnowski</a:t>
            </a:r>
            <a:r>
              <a:rPr lang="en-US" sz="1100" b="0" i="0" u="none" strike="noStrike" cap="none" dirty="0" smtClean="0">
                <a:solidFill>
                  <a:srgbClr val="000000"/>
                </a:solidFill>
                <a:effectLst/>
                <a:latin typeface="Arial"/>
                <a:ea typeface="Arial"/>
                <a:cs typeface="Arial"/>
                <a:sym typeface="Arial"/>
              </a:rPr>
              <a:t> (deceased)</a:t>
            </a:r>
            <a:r>
              <a:rPr lang="en-US" dirty="0" smtClean="0"/>
              <a:t/>
            </a:r>
            <a:br>
              <a:rPr lang="en-US" dirty="0" smtClean="0"/>
            </a:br>
            <a:r>
              <a:rPr lang="en-US" sz="1100" b="0" i="0" u="none" strike="noStrike" cap="none" dirty="0" smtClean="0">
                <a:solidFill>
                  <a:srgbClr val="000000"/>
                </a:solidFill>
                <a:effectLst/>
                <a:latin typeface="Arial"/>
                <a:ea typeface="Arial"/>
                <a:cs typeface="Arial"/>
                <a:sym typeface="Arial"/>
              </a:rPr>
              <a:t>This is a picture taken of the mural in the Boardroom of the Oneida Tribal Council office,</a:t>
            </a:r>
            <a:r>
              <a:rPr lang="en-US" dirty="0" smtClean="0"/>
              <a:t/>
            </a:r>
            <a:br>
              <a:rPr lang="en-US" dirty="0" smtClean="0"/>
            </a:br>
            <a:r>
              <a:rPr lang="en-US" sz="1100" b="0" i="0" u="none" strike="noStrike" cap="none" dirty="0" smtClean="0">
                <a:solidFill>
                  <a:srgbClr val="000000"/>
                </a:solidFill>
                <a:effectLst/>
                <a:latin typeface="Arial"/>
                <a:ea typeface="Arial"/>
                <a:cs typeface="Arial"/>
                <a:sym typeface="Arial"/>
              </a:rPr>
              <a:t>Oneida, Wisconsin.</a:t>
            </a:r>
            <a:endParaRPr lang="en-CA" b="0" i="1" dirty="0" smtClean="0"/>
          </a:p>
        </p:txBody>
      </p:sp>
    </p:spTree>
    <p:extLst>
      <p:ext uri="{BB962C8B-B14F-4D97-AF65-F5344CB8AC3E}">
        <p14:creationId xmlns:p14="http://schemas.microsoft.com/office/powerpoint/2010/main" val="3039929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sng" strike="noStrike" cap="none" dirty="0" smtClean="0">
                <a:solidFill>
                  <a:srgbClr val="000000"/>
                </a:solidFill>
                <a:effectLst/>
                <a:latin typeface="Arial"/>
                <a:ea typeface="Arial"/>
                <a:cs typeface="Arial"/>
                <a:sym typeface="Arial"/>
              </a:rPr>
              <a:t>Teacher Prompt</a:t>
            </a:r>
          </a:p>
          <a:p>
            <a:pPr marL="0" lvl="0" indent="0" algn="l" rtl="0">
              <a:spcBef>
                <a:spcPts val="0"/>
              </a:spcBef>
              <a:spcAft>
                <a:spcPts val="0"/>
              </a:spcAft>
              <a:buNone/>
            </a:pPr>
            <a:r>
              <a:rPr lang="en-US" sz="1100" b="1" i="1" u="none" strike="noStrike" cap="none" dirty="0" smtClean="0">
                <a:solidFill>
                  <a:srgbClr val="000000"/>
                </a:solidFill>
                <a:effectLst/>
                <a:latin typeface="Arial"/>
                <a:ea typeface="Arial"/>
                <a:cs typeface="Arial"/>
                <a:sym typeface="Arial"/>
              </a:rPr>
              <a:t>“Can you think of any assumptions that you might make, or have made in the past?”</a:t>
            </a:r>
            <a:endParaRPr lang="en-US" sz="1100" b="1" i="1"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aseline="0" dirty="0" smtClean="0"/>
              <a:t>As discussed in the previous slide, p</a:t>
            </a:r>
            <a:r>
              <a:rPr lang="en-US" sz="1100" b="0" i="0" u="none" strike="noStrike" cap="none" dirty="0" smtClean="0">
                <a:solidFill>
                  <a:srgbClr val="000000"/>
                </a:solidFill>
                <a:effectLst/>
                <a:latin typeface="Arial"/>
                <a:ea typeface="Arial"/>
                <a:cs typeface="Arial"/>
                <a:sym typeface="Arial"/>
              </a:rPr>
              <a:t>eople have occasionally felt pressure to act or look a certain way based on their gender or appearance (i.e., gender expectations). When someone makes</a:t>
            </a:r>
            <a:r>
              <a:rPr lang="en-US" sz="1100" b="0" i="0" u="none" strike="noStrike" cap="none" baseline="0" dirty="0" smtClean="0">
                <a:solidFill>
                  <a:srgbClr val="000000"/>
                </a:solidFill>
                <a:effectLst/>
                <a:latin typeface="Arial"/>
                <a:ea typeface="Arial"/>
                <a:cs typeface="Arial"/>
                <a:sym typeface="Arial"/>
              </a:rPr>
              <a:t> an assumption about a person, it can damage their self-concept/ self-esteem, and have a negative impact on their emotional, mental, physical health, and overall well-being.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u="sng" baseline="0" dirty="0" smtClean="0"/>
              <a:t>Optional Making Assumptions Activity: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baseline="0" dirty="0" smtClean="0"/>
              <a:t>Example: </a:t>
            </a:r>
            <a:r>
              <a:rPr lang="en-US" sz="1100" baseline="0" dirty="0" smtClean="0"/>
              <a:t>John was sitting with two classmates at recess.  During conversation, John notices that the two classmates were making comments about the way a Grade 5 student was dressed today.  The two classmates made the assumption that the Grade 5 student named Robert “must be gay” because he wore a rainbow, sparkly shirt to school today.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aseline="0" dirty="0" smtClean="0"/>
              <a:t>What would you say/do if you were John in this scenario?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aseline="0" dirty="0" smtClean="0"/>
              <a:t>Discuss potential responses with class.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smtClean="0"/>
              <a:t> **</a:t>
            </a:r>
            <a:r>
              <a:rPr lang="en-US" sz="1100" i="1" dirty="0" smtClean="0"/>
              <a:t>Note: </a:t>
            </a:r>
            <a:r>
              <a:rPr lang="en-US" sz="1100" dirty="0" smtClean="0"/>
              <a:t>Appropriate ways of responding to and changing harmful assumptions and stereotypes that can lead to destructive social attitudes including homophobia and racism</a:t>
            </a:r>
            <a:r>
              <a:rPr lang="en-US" sz="1100" baseline="0" dirty="0" smtClean="0"/>
              <a:t> will be discussed on Slide 27**</a:t>
            </a:r>
          </a:p>
        </p:txBody>
      </p:sp>
    </p:spTree>
    <p:extLst>
      <p:ext uri="{BB962C8B-B14F-4D97-AF65-F5344CB8AC3E}">
        <p14:creationId xmlns:p14="http://schemas.microsoft.com/office/powerpoint/2010/main" val="4274690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ea typeface="Arial"/>
                <a:cs typeface="Arial"/>
                <a:sym typeface="Arial"/>
              </a:rPr>
              <a:t>General Information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Stereotypes are about how we THINK</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Prejudice is about how we FEEL</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Discrimination is about how we BEHAVE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The concepts of stereotypes, prejudice, and discrimination provide some important terminology:</a:t>
            </a:r>
          </a:p>
          <a:p>
            <a:r>
              <a:rPr lang="en-US" sz="1100" b="1" i="0" u="none" strike="noStrike" cap="none" dirty="0" smtClean="0">
                <a:solidFill>
                  <a:srgbClr val="000000"/>
                </a:solidFill>
                <a:effectLst/>
                <a:latin typeface="Arial"/>
                <a:ea typeface="Arial"/>
                <a:cs typeface="Arial"/>
                <a:sym typeface="Arial"/>
              </a:rPr>
              <a:t>stereotyping </a:t>
            </a:r>
            <a:r>
              <a:rPr lang="en-US" sz="1100" b="0" i="0" u="none" strike="noStrike" cap="none" dirty="0" smtClean="0">
                <a:solidFill>
                  <a:srgbClr val="000000"/>
                </a:solidFill>
                <a:effectLst/>
                <a:latin typeface="Arial"/>
                <a:ea typeface="Arial"/>
                <a:cs typeface="Arial"/>
                <a:sym typeface="Arial"/>
              </a:rPr>
              <a:t>happens when we view or judge an individual based on generalizations we make about their group</a:t>
            </a:r>
          </a:p>
          <a:p>
            <a:r>
              <a:rPr lang="en-US" sz="1100" b="1" i="0" u="none" strike="noStrike" cap="none" dirty="0" smtClean="0">
                <a:solidFill>
                  <a:srgbClr val="000000"/>
                </a:solidFill>
                <a:effectLst/>
                <a:latin typeface="Arial"/>
                <a:ea typeface="Arial"/>
                <a:cs typeface="Arial"/>
                <a:sym typeface="Arial"/>
              </a:rPr>
              <a:t>prejudice</a:t>
            </a:r>
            <a:r>
              <a:rPr lang="en-US" sz="1100" b="0" i="0" u="none" strike="noStrike" cap="none" dirty="0" smtClean="0">
                <a:solidFill>
                  <a:srgbClr val="000000"/>
                </a:solidFill>
                <a:effectLst/>
                <a:latin typeface="Arial"/>
                <a:ea typeface="Arial"/>
                <a:cs typeface="Arial"/>
                <a:sym typeface="Arial"/>
              </a:rPr>
              <a:t> is holding a judgmental attitude and negative feelings toward a person, based solely on membership in the group</a:t>
            </a:r>
          </a:p>
          <a:p>
            <a:r>
              <a:rPr lang="en-US" sz="1100" b="1" i="0" u="none" strike="noStrike" cap="none" dirty="0" smtClean="0">
                <a:solidFill>
                  <a:srgbClr val="000000"/>
                </a:solidFill>
                <a:effectLst/>
                <a:latin typeface="Arial"/>
                <a:ea typeface="Arial"/>
                <a:cs typeface="Arial"/>
                <a:sym typeface="Arial"/>
              </a:rPr>
              <a:t>discrimination</a:t>
            </a:r>
            <a:r>
              <a:rPr lang="en-US" sz="1100" b="0" i="0" u="none" strike="noStrike" cap="none" dirty="0" smtClean="0">
                <a:solidFill>
                  <a:srgbClr val="000000"/>
                </a:solidFill>
                <a:effectLst/>
                <a:latin typeface="Arial"/>
                <a:ea typeface="Arial"/>
                <a:cs typeface="Arial"/>
                <a:sym typeface="Arial"/>
              </a:rPr>
              <a:t> is treating someone differently because of their membership in the group</a:t>
            </a: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ea typeface="Arial"/>
                <a:cs typeface="Arial"/>
                <a:sym typeface="Arial"/>
              </a:rPr>
              <a:t>Stereotypes, prejudice and discrimination often come from:</a:t>
            </a:r>
          </a:p>
          <a:p>
            <a:r>
              <a:rPr lang="en-US" sz="1100" b="0" i="0" u="none" strike="noStrike" cap="none" dirty="0" smtClean="0">
                <a:solidFill>
                  <a:srgbClr val="000000"/>
                </a:solidFill>
                <a:effectLst/>
                <a:latin typeface="Arial"/>
                <a:ea typeface="Arial"/>
                <a:cs typeface="Arial"/>
                <a:sym typeface="Arial"/>
              </a:rPr>
              <a:t>inequalities in society</a:t>
            </a:r>
          </a:p>
          <a:p>
            <a:r>
              <a:rPr lang="en-US" sz="1100" b="0" i="0" u="none" strike="noStrike" cap="none" dirty="0" smtClean="0">
                <a:solidFill>
                  <a:srgbClr val="000000"/>
                </a:solidFill>
                <a:effectLst/>
                <a:latin typeface="Arial"/>
                <a:ea typeface="Arial"/>
                <a:cs typeface="Arial"/>
                <a:sym typeface="Arial"/>
              </a:rPr>
              <a:t>ideas learned about other people/groups from family members, friends and/or the media</a:t>
            </a:r>
          </a:p>
          <a:p>
            <a:r>
              <a:rPr lang="en-US" sz="1100" b="0" i="0" u="none" strike="noStrike" cap="none" dirty="0" smtClean="0">
                <a:solidFill>
                  <a:srgbClr val="000000"/>
                </a:solidFill>
                <a:effectLst/>
                <a:latin typeface="Arial"/>
                <a:ea typeface="Arial"/>
                <a:cs typeface="Arial"/>
                <a:sym typeface="Arial"/>
              </a:rPr>
              <a:t>not spending a lot of time with people who are different from you in some way</a:t>
            </a:r>
          </a:p>
          <a:p>
            <a:r>
              <a:rPr lang="en-US" sz="1100" b="0" i="0" u="none" strike="noStrike" cap="none" dirty="0" smtClean="0">
                <a:solidFill>
                  <a:srgbClr val="000000"/>
                </a:solidFill>
                <a:effectLst/>
                <a:latin typeface="Arial"/>
                <a:ea typeface="Arial"/>
                <a:cs typeface="Arial"/>
                <a:sym typeface="Arial"/>
              </a:rPr>
              <a:t>not being open to different ideas and ways of living</a:t>
            </a: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ea typeface="Arial"/>
                <a:cs typeface="Arial"/>
                <a:sym typeface="Arial"/>
              </a:rPr>
              <a:t>Reference:</a:t>
            </a:r>
            <a:endParaRPr lang="en-CA" sz="1100" b="1" i="0" u="none" strike="noStrike" cap="none" dirty="0" smtClean="0">
              <a:solidFill>
                <a:srgbClr val="000000"/>
              </a:solidFill>
              <a:effectLst/>
              <a:latin typeface="Arial"/>
              <a:cs typeface="Arial"/>
              <a:sym typeface="Arial"/>
            </a:endParaRPr>
          </a:p>
          <a:p>
            <a:pPr marL="171450" lvl="0" indent="-171450" algn="l" rtl="0">
              <a:spcBef>
                <a:spcPts val="0"/>
              </a:spcBef>
              <a:spcAft>
                <a:spcPts val="0"/>
              </a:spcAft>
            </a:pPr>
            <a:r>
              <a:rPr lang="en-US" sz="1100" b="0" i="0" u="none" strike="noStrike" cap="none" baseline="0" dirty="0" smtClean="0">
                <a:solidFill>
                  <a:srgbClr val="000000"/>
                </a:solidFill>
                <a:effectLst/>
                <a:latin typeface="Arial"/>
                <a:ea typeface="Arial"/>
                <a:cs typeface="Arial"/>
                <a:sym typeface="Arial"/>
              </a:rPr>
              <a:t>Kids Help Phone (Published 2018, June 19; Updated 2022, May 5). Understanding stereotypes, prejudice and discrimination. https://kidshelpphone.ca/get-info/understanding-stereotypes-prejudice-and-discrimination/</a:t>
            </a:r>
            <a:endParaRPr lang="en-CA"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0" i="0"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cs typeface="Arial"/>
                <a:sym typeface="Arial"/>
              </a:rPr>
              <a:t>Image from </a:t>
            </a:r>
            <a:r>
              <a:rPr lang="en-US" sz="1100" b="1" i="0" u="none" strike="noStrike" cap="none" dirty="0" err="1" smtClean="0">
                <a:solidFill>
                  <a:srgbClr val="000000"/>
                </a:solidFill>
                <a:effectLst/>
                <a:latin typeface="Arial"/>
                <a:cs typeface="Arial"/>
                <a:sym typeface="Arial"/>
              </a:rPr>
              <a:t>Canva</a:t>
            </a:r>
            <a:endParaRPr lang="en-US" sz="1100" b="0" i="0" u="none" strike="noStrike" cap="none" baseline="0"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CA" sz="1100" b="1" i="0" u="none" strike="noStrike" cap="none" dirty="0" smtClean="0">
              <a:solidFill>
                <a:srgbClr val="000000"/>
              </a:solidFill>
              <a:effectLst/>
              <a:latin typeface="Arial"/>
              <a:cs typeface="Arial"/>
              <a:sym typeface="Arial"/>
            </a:endParaRPr>
          </a:p>
        </p:txBody>
      </p:sp>
    </p:spTree>
    <p:extLst>
      <p:ext uri="{BB962C8B-B14F-4D97-AF65-F5344CB8AC3E}">
        <p14:creationId xmlns:p14="http://schemas.microsoft.com/office/powerpoint/2010/main" val="3741250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baseline="0" dirty="0" smtClean="0">
                <a:solidFill>
                  <a:srgbClr val="000000"/>
                </a:solidFill>
                <a:latin typeface="Arial"/>
                <a:ea typeface="Arial"/>
                <a:cs typeface="Arial"/>
                <a:sym typeface="Arial"/>
              </a:rPr>
              <a:t>General Information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A stereotype is an unfair, untrue/false belief about people or groups of people who get categorized because of past assumptions, which can often lead to prejudice.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The most common stereotypes are cultural, social, racial, gender, and religious stereotypes. </a:t>
            </a:r>
          </a:p>
          <a:p>
            <a:pPr marL="0" lvl="0" indent="0" algn="l" rtl="0">
              <a:spcBef>
                <a:spcPts val="0"/>
              </a:spcBef>
              <a:spcAft>
                <a:spcPts val="0"/>
              </a:spcAft>
              <a:buNone/>
            </a:pPr>
            <a:endParaRPr lang="en-US" sz="1100" b="1" i="0" u="sng"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1" i="0" u="sng" strike="noStrike" cap="none" dirty="0" smtClean="0">
                <a:solidFill>
                  <a:srgbClr val="000000"/>
                </a:solidFill>
                <a:effectLst/>
                <a:latin typeface="Arial"/>
                <a:ea typeface="Arial"/>
                <a:cs typeface="Arial"/>
                <a:sym typeface="Arial"/>
              </a:rPr>
              <a:t>Background Information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i="1" u="none" strike="noStrike" cap="none" dirty="0" smtClean="0">
                <a:solidFill>
                  <a:srgbClr val="000000"/>
                </a:solidFill>
                <a:effectLst/>
                <a:latin typeface="Arial"/>
                <a:cs typeface="Arial"/>
                <a:sym typeface="Arial"/>
              </a:rPr>
              <a:t>Stereotype</a:t>
            </a:r>
            <a:r>
              <a:rPr lang="en-CA" sz="1100" b="1" i="0" u="none" strike="noStrike" cap="none" dirty="0" smtClean="0">
                <a:solidFill>
                  <a:srgbClr val="000000"/>
                </a:solidFill>
                <a:effectLst/>
                <a:latin typeface="Arial"/>
                <a:cs typeface="Arial"/>
                <a:sym typeface="Arial"/>
              </a:rPr>
              <a:t>:</a:t>
            </a:r>
            <a:r>
              <a:rPr lang="en-CA" sz="1100" b="0" i="0" u="none" strike="noStrike" cap="none" baseline="0" dirty="0" smtClean="0">
                <a:solidFill>
                  <a:srgbClr val="000000"/>
                </a:solidFill>
                <a:effectLst/>
                <a:latin typeface="Arial"/>
                <a:cs typeface="Arial"/>
                <a:sym typeface="Arial"/>
              </a:rPr>
              <a:t> </a:t>
            </a:r>
            <a:r>
              <a:rPr lang="en-US" sz="1100" b="0" i="0" u="none" strike="noStrike" cap="none" baseline="0" dirty="0" smtClean="0">
                <a:solidFill>
                  <a:srgbClr val="000000"/>
                </a:solidFill>
                <a:latin typeface="Arial"/>
                <a:ea typeface="Arial"/>
                <a:cs typeface="Arial"/>
                <a:sym typeface="Arial"/>
              </a:rPr>
              <a:t>A false or generalized, and usually negative, conception of a group of people that results in the unconscious or conscious categorization of each member of that group, without regard for individual differences. Stereotyping may be based on race, ancestry, place of origin, colour, ethnic origin, citizenship, creed, sex, sexual orientation, age, marital status, family status, or disability, as set out in the Ontario Human Rights Code, or on the basis of other factors. (</a:t>
            </a:r>
            <a:r>
              <a:rPr lang="en-US" sz="1100" b="0" i="0" u="none" strike="noStrike" cap="none" baseline="0" dirty="0" err="1" smtClean="0">
                <a:solidFill>
                  <a:srgbClr val="000000"/>
                </a:solidFill>
                <a:latin typeface="Arial"/>
                <a:ea typeface="Arial"/>
                <a:cs typeface="Arial"/>
                <a:sym typeface="Arial"/>
              </a:rPr>
              <a:t>OME</a:t>
            </a:r>
            <a:r>
              <a:rPr lang="en-US" sz="1100" b="0" i="0" u="none" strike="noStrike" cap="none" baseline="0" dirty="0" smtClean="0">
                <a:solidFill>
                  <a:srgbClr val="000000"/>
                </a:solidFill>
                <a:latin typeface="Arial"/>
                <a:ea typeface="Arial"/>
                <a:cs typeface="Arial"/>
                <a:sym typeface="Arial"/>
              </a:rPr>
              <a:t>, 2019)</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“Stereotypes are usually formed when we do not have enough information and we make assumptions. They can also come from widely held societal beliefs. One way we can start to address stereotypes is by finding out more about people. By being open-minded, observing and listening, asking questions, getting more information, and considering different perspectives, we can work to change stereotypes. We know that not all couples are male-female, and we show this by the words we use. For example, we could use a word like ‘partner’ instead of ‘husband’ or ‘wife’. We need to be inclusive and welcoming.” “If we have newcomers from another country in our class, we can try to find out more about them, their culture, and their interests.” “If we hear things that are sexist, homophobic, or racist, we can show our support for those who are being disrespected.” “If we hear someone using words like ‘crazy’ or ‘nuts’ to describe a person who has a mental illness, we can explain that having a mental illness is no different from having any other illness, and that we wouldn’t call someone names if they had any other illness.”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ea typeface="Arial"/>
                <a:cs typeface="Arial"/>
                <a:sym typeface="Arial"/>
              </a:rPr>
              <a:t>Reference:</a:t>
            </a:r>
            <a:endParaRPr lang="en-CA" sz="1100" b="1" i="0" u="none" strike="noStrike" cap="none" dirty="0" smtClean="0">
              <a:solidFill>
                <a:srgbClr val="000000"/>
              </a:solidFill>
              <a:effectLst/>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Health and Physical Education Curriculum – Ontario Ministry of Education (2019) p. 315</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0" i="0"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cs typeface="Arial"/>
                <a:sym typeface="Arial"/>
              </a:rPr>
              <a:t>Image from </a:t>
            </a:r>
            <a:r>
              <a:rPr lang="en-US" sz="1100" b="1" i="0" u="none" strike="noStrike" cap="none" dirty="0" err="1" smtClean="0">
                <a:solidFill>
                  <a:srgbClr val="000000"/>
                </a:solidFill>
                <a:effectLst/>
                <a:latin typeface="Arial"/>
                <a:cs typeface="Arial"/>
                <a:sym typeface="Arial"/>
              </a:rPr>
              <a:t>Canva</a:t>
            </a:r>
            <a:endParaRPr lang="en-US" sz="1100" b="0" i="0" u="none" strike="noStrike" cap="none" baseline="0"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CA" sz="1100" b="1" i="0" u="none" strike="noStrike" cap="none" dirty="0" smtClean="0">
              <a:solidFill>
                <a:srgbClr val="000000"/>
              </a:solidFill>
              <a:effectLst/>
              <a:latin typeface="Arial"/>
              <a:cs typeface="Arial"/>
              <a:sym typeface="Arial"/>
            </a:endParaRPr>
          </a:p>
        </p:txBody>
      </p:sp>
    </p:spTree>
    <p:extLst>
      <p:ext uri="{BB962C8B-B14F-4D97-AF65-F5344CB8AC3E}">
        <p14:creationId xmlns:p14="http://schemas.microsoft.com/office/powerpoint/2010/main" val="3321886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sz="1100" b="1" i="0" u="none" strike="noStrike" cap="none" dirty="0" smtClean="0">
              <a:solidFill>
                <a:srgbClr val="000000"/>
              </a:solidFill>
              <a:effectLst/>
              <a:latin typeface="Arial"/>
              <a:cs typeface="Arial"/>
              <a:sym typeface="Arial"/>
            </a:endParaRPr>
          </a:p>
        </p:txBody>
      </p:sp>
    </p:spTree>
    <p:extLst>
      <p:ext uri="{BB962C8B-B14F-4D97-AF65-F5344CB8AC3E}">
        <p14:creationId xmlns:p14="http://schemas.microsoft.com/office/powerpoint/2010/main" val="4166465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i="0" u="sng" dirty="0" smtClean="0"/>
              <a:t>Teacher</a:t>
            </a:r>
            <a:r>
              <a:rPr lang="en-CA" b="1" i="0" u="sng" baseline="0" dirty="0" smtClean="0"/>
              <a:t> Prompt: </a:t>
            </a:r>
          </a:p>
          <a:p>
            <a:pPr marL="0" lvl="0" indent="0" algn="l" rtl="0">
              <a:spcBef>
                <a:spcPts val="0"/>
              </a:spcBef>
              <a:spcAft>
                <a:spcPts val="0"/>
              </a:spcAft>
              <a:buNone/>
            </a:pPr>
            <a:r>
              <a:rPr lang="en-CA" b="1" i="1" baseline="0" dirty="0" smtClean="0"/>
              <a:t>Why is labelling someone based on their gender identity inappropriate (and/or bad)?  How would you feel if you were told/expected to act one way based on the historical gender role? </a:t>
            </a:r>
            <a:r>
              <a:rPr lang="en-CA" b="0" i="0" baseline="0" dirty="0" smtClean="0"/>
              <a:t>For example, if you identify as female and like to play sports, how would you feel if someone told you that sports are only for boys?</a:t>
            </a:r>
            <a:endParaRPr lang="en-CA" b="0" i="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ea typeface="Arial"/>
                <a:cs typeface="Arial"/>
                <a:sym typeface="Arial"/>
              </a:rPr>
              <a:t>There have traditionally been rigid and sometimes unfair roles for boys/men and girls/women</a:t>
            </a:r>
            <a:r>
              <a:rPr lang="en-US" sz="1100" b="0" i="0" u="none" strike="noStrike" cap="none" dirty="0" smtClean="0">
                <a:solidFill>
                  <a:srgbClr val="000000"/>
                </a:solidFill>
                <a:effectLst/>
                <a:latin typeface="Arial"/>
                <a:ea typeface="Arial"/>
                <a:cs typeface="Arial"/>
                <a:sym typeface="Arial"/>
              </a:rPr>
              <a:t>. For example, females</a:t>
            </a:r>
            <a:r>
              <a:rPr lang="en-US" sz="1100" b="0" i="0" u="none" strike="noStrike" cap="none" baseline="0" dirty="0" smtClean="0">
                <a:solidFill>
                  <a:srgbClr val="000000"/>
                </a:solidFill>
                <a:effectLst/>
                <a:latin typeface="Arial"/>
                <a:ea typeface="Arial"/>
                <a:cs typeface="Arial"/>
                <a:sym typeface="Arial"/>
              </a:rPr>
              <a:t> have often been told that they should look and act “feminine”, while males should look/act “masculine”.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sng" strike="noStrike" cap="none" baseline="0" dirty="0" smtClean="0">
                <a:solidFill>
                  <a:srgbClr val="000000"/>
                </a:solidFill>
                <a:latin typeface="Arial"/>
                <a:ea typeface="Arial"/>
                <a:cs typeface="Arial"/>
                <a:sym typeface="Arial"/>
              </a:rPr>
              <a:t>General Information: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Assumptions are often made about what is ‘normal’ or expected for people based on their sex or gender. For example:</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men take out the garbage;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nursing is a woman’s job;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boys play soccer at recess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girls skip rope or stand around and talk;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boys are good at weightlifting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girls are good at dancing.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Over</a:t>
            </a:r>
            <a:r>
              <a:rPr lang="en-US" sz="1100" b="0" i="0" u="none" strike="noStrike" cap="none" baseline="0" dirty="0" smtClean="0">
                <a:solidFill>
                  <a:srgbClr val="000000"/>
                </a:solidFill>
                <a:effectLst/>
                <a:latin typeface="Arial"/>
                <a:ea typeface="Arial"/>
                <a:cs typeface="Arial"/>
                <a:sym typeface="Arial"/>
              </a:rPr>
              <a:t> time, society has created gender roles and expectations based on culture values/beliefs</a:t>
            </a:r>
            <a:r>
              <a:rPr lang="en-US" sz="1100" b="0" i="0" u="none" strike="noStrike" cap="none" dirty="0" smtClean="0">
                <a:solidFill>
                  <a:srgbClr val="000000"/>
                </a:solidFill>
                <a:effectLst/>
                <a:latin typeface="Arial"/>
                <a:ea typeface="Arial"/>
                <a:cs typeface="Arial"/>
                <a:sym typeface="Arial"/>
              </a:rPr>
              <a:t> For example, if you were a boy, you may have been told not to cry and expected to be strong and athletic. If you were a girl, you may have been told you should be nice or be good at things like cooking and cleaning. These rules about how boys/men and girls/women should act are gender role stereotypes. While some girls might like to care for people or some boys might like sports, gender role stereotypes can prevent people from doing those things they enjoy.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sz="1100" b="0" i="0" u="none" strike="noStrike" cap="none" baseline="0" dirty="0" smtClean="0">
                <a:solidFill>
                  <a:srgbClr val="000000"/>
                </a:solidFill>
                <a:latin typeface="Arial"/>
                <a:ea typeface="Arial"/>
                <a:cs typeface="Arial"/>
                <a:sym typeface="Arial"/>
              </a:rPr>
              <a:t>It is all right for people to be interested in things that are not associated with traditional gender roles, because each person is an individual who has their own interests. Assumptions based on traditional gender roles can make people who do not fit into the expected norms feel confused or bad about themselves, damaging their self-concept, and can lead them to stop doing the things they love. Such assumptions can also cause people to discriminate against and exclude those who are seen as ‘different’.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sz="1100" b="0" i="0" u="none" strike="noStrike" cap="none" baseline="0" dirty="0" smtClean="0">
                <a:solidFill>
                  <a:srgbClr val="000000"/>
                </a:solidFill>
                <a:latin typeface="Arial"/>
                <a:ea typeface="Arial"/>
                <a:cs typeface="Arial"/>
                <a:sym typeface="Arial"/>
              </a:rPr>
              <a:t>Assumptions about sexual orientations, learning disabilities, mental illnesses, or cultural differences are harmful in similar ways, leading to homophobia and other prejudices based on fear, hatred, and mistrust. Everyone needs to feel accepted in school and in the community.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Traditional European worldviews saw gender as male and female with structured roles. Indigenous groups had a more complex view about gender identity and the related roles. Two-spirit is a modern umbrella term that refers to a diversity of LGBTQ identities, social roles, sexual orientations, and culture unique to Indigenous people.</a:t>
            </a:r>
            <a:endParaRPr lang="en-US" sz="1100" b="0" i="1" u="none" strike="noStrike" cap="none" baseline="0"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US" sz="1100" b="0" i="0" u="none" strike="noStrike" cap="none" dirty="0" smtClean="0">
              <a:solidFill>
                <a:srgbClr val="000000"/>
              </a:solidFill>
              <a:effectLst/>
              <a:latin typeface="Arial"/>
              <a:cs typeface="Arial"/>
              <a:sym typeface="Arial"/>
            </a:endParaRPr>
          </a:p>
          <a:p>
            <a:pPr marL="0" lvl="0" indent="0" algn="l" rtl="0">
              <a:spcBef>
                <a:spcPts val="0"/>
              </a:spcBef>
              <a:spcAft>
                <a:spcPts val="0"/>
              </a:spcAft>
              <a:buNone/>
            </a:pPr>
            <a:r>
              <a:rPr lang="en-US" sz="1100" b="0" i="0" u="sng" strike="noStrike" cap="none" dirty="0" smtClean="0">
                <a:solidFill>
                  <a:srgbClr val="000000"/>
                </a:solidFill>
                <a:effectLst/>
                <a:latin typeface="Arial"/>
                <a:cs typeface="Arial"/>
                <a:sym typeface="Arial"/>
              </a:rPr>
              <a:t>Background Knowledge</a:t>
            </a:r>
            <a:r>
              <a:rPr lang="en-US" sz="1100" b="0" i="0" u="sng" strike="noStrike" cap="none" baseline="0" dirty="0" smtClean="0">
                <a:solidFill>
                  <a:srgbClr val="000000"/>
                </a:solidFill>
                <a:effectLst/>
                <a:latin typeface="Arial"/>
                <a:cs typeface="Arial"/>
                <a:sym typeface="Arial"/>
              </a:rPr>
              <a:t> - </a:t>
            </a:r>
            <a:r>
              <a:rPr lang="en-US" sz="1100" b="0" i="0" u="sng" strike="noStrike" cap="none" dirty="0" smtClean="0">
                <a:solidFill>
                  <a:srgbClr val="000000"/>
                </a:solidFill>
                <a:effectLst/>
                <a:latin typeface="Arial"/>
                <a:cs typeface="Arial"/>
                <a:sym typeface="Arial"/>
              </a:rPr>
              <a:t>Additional Information for the Teacher:</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sz="1100" b="1" i="0" u="none" strike="noStrike" cap="none" baseline="0" dirty="0" smtClean="0">
                <a:solidFill>
                  <a:srgbClr val="000000"/>
                </a:solidFill>
                <a:latin typeface="Arial"/>
                <a:ea typeface="Arial"/>
                <a:cs typeface="Arial"/>
                <a:sym typeface="Arial"/>
              </a:rPr>
              <a:t>Possible Question: </a:t>
            </a:r>
            <a:r>
              <a:rPr lang="en-US" sz="1100" b="1" i="1" u="none" strike="noStrike" cap="none" baseline="0" dirty="0" smtClean="0">
                <a:solidFill>
                  <a:srgbClr val="000000"/>
                </a:solidFill>
                <a:latin typeface="Arial"/>
                <a:ea typeface="Arial"/>
                <a:cs typeface="Arial"/>
                <a:sym typeface="Arial"/>
              </a:rPr>
              <a:t>Why do you think such stereotyped assumptions come about? What can be done to change or challenge them?”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1"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ea typeface="Arial"/>
                <a:cs typeface="Arial"/>
                <a:sym typeface="Arial"/>
              </a:rPr>
              <a:t>Historical and Societal</a:t>
            </a:r>
            <a:r>
              <a:rPr lang="en-US" sz="1100" b="1" i="0" u="sng" strike="noStrike" cap="none" baseline="0" dirty="0" smtClean="0">
                <a:solidFill>
                  <a:srgbClr val="000000"/>
                </a:solidFill>
                <a:effectLst/>
                <a:latin typeface="Arial"/>
                <a:ea typeface="Arial"/>
                <a:cs typeface="Arial"/>
                <a:sym typeface="Arial"/>
              </a:rPr>
              <a:t> Beliefs, Opinions and Prejudice (Stereotypes and Assumptions)</a:t>
            </a:r>
            <a:endParaRPr lang="en-US" sz="1100" b="1" i="0" u="sng" strike="noStrike" cap="none" dirty="0" smtClean="0">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1" i="0" u="none" strike="noStrike" cap="none" dirty="0" smtClean="0">
                <a:solidFill>
                  <a:srgbClr val="000000"/>
                </a:solidFill>
                <a:effectLst/>
                <a:latin typeface="Arial"/>
                <a:ea typeface="Arial"/>
                <a:cs typeface="Arial"/>
                <a:sym typeface="Arial"/>
              </a:rPr>
              <a:t>Social identities </a:t>
            </a:r>
            <a:r>
              <a:rPr lang="en-US" sz="1100" b="0" i="0" u="none" strike="noStrike" cap="none" dirty="0" smtClean="0">
                <a:solidFill>
                  <a:srgbClr val="000000"/>
                </a:solidFill>
                <a:effectLst/>
                <a:latin typeface="Arial"/>
                <a:ea typeface="Arial"/>
                <a:cs typeface="Arial"/>
                <a:sym typeface="Arial"/>
              </a:rPr>
              <a:t>are </a:t>
            </a:r>
            <a:r>
              <a:rPr lang="en-US" sz="1100" b="1" i="0" u="none" strike="noStrike" cap="none" dirty="0" smtClean="0">
                <a:solidFill>
                  <a:srgbClr val="000000"/>
                </a:solidFill>
                <a:effectLst/>
                <a:latin typeface="Arial"/>
                <a:ea typeface="Arial"/>
                <a:cs typeface="Arial"/>
                <a:sym typeface="Arial"/>
              </a:rPr>
              <a:t>socially constructed</a:t>
            </a:r>
            <a:r>
              <a:rPr lang="en-US" sz="1100" b="0" i="0" u="none" strike="noStrike" cap="none" dirty="0" smtClean="0">
                <a:solidFill>
                  <a:srgbClr val="000000"/>
                </a:solidFill>
                <a:effectLst/>
                <a:latin typeface="Arial"/>
                <a:ea typeface="Arial"/>
                <a:cs typeface="Arial"/>
                <a:sym typeface="Arial"/>
              </a:rPr>
              <a:t>, so we often apply general labels to people based on common assumptions about social groupings. Minority groups and groups that have been historically marginalized by society are subject to more negative bias and group assumptions than other groups. Some examples of the ways groups have been affected by marginalization, bias, and group assumptions include: slavery, restricted voting rights for women, residential schools and the effects of colonization on First Nations, Métis, and Inuit people, criminal laws against homosexuality, etc.</a:t>
            </a:r>
          </a:p>
          <a:p>
            <a:r>
              <a:rPr lang="en-US" sz="1100" b="1" i="0" u="none" strike="noStrike" cap="none" dirty="0" smtClean="0">
                <a:solidFill>
                  <a:srgbClr val="000000"/>
                </a:solidFill>
                <a:effectLst/>
                <a:latin typeface="Arial"/>
                <a:ea typeface="Arial"/>
                <a:cs typeface="Arial"/>
                <a:sym typeface="Arial"/>
              </a:rPr>
              <a:t>Gender Binary: </a:t>
            </a:r>
            <a:r>
              <a:rPr lang="en-US" sz="1100" b="0" i="0" u="none" strike="noStrike" cap="none" dirty="0" smtClean="0">
                <a:solidFill>
                  <a:srgbClr val="000000"/>
                </a:solidFill>
                <a:effectLst/>
                <a:latin typeface="Arial"/>
                <a:ea typeface="Arial"/>
                <a:cs typeface="Arial"/>
                <a:sym typeface="Arial"/>
              </a:rPr>
              <a:t>This is the classification of sex and gender into two distinct and separate states of masculine and feminine. It’s a social boundary that discourages people from crossing or mixing gender roles.</a:t>
            </a:r>
          </a:p>
          <a:p>
            <a:r>
              <a:rPr lang="en-US" sz="1100" b="1" i="0" u="none" strike="noStrike" cap="none" dirty="0" smtClean="0">
                <a:solidFill>
                  <a:srgbClr val="000000"/>
                </a:solidFill>
                <a:effectLst/>
                <a:latin typeface="Arial"/>
                <a:ea typeface="Arial"/>
                <a:cs typeface="Arial"/>
                <a:sym typeface="Arial"/>
              </a:rPr>
              <a:t>Heteronormative Language:</a:t>
            </a:r>
            <a:r>
              <a:rPr lang="en-US" sz="1100" b="0" i="0" u="none" strike="noStrike" cap="none" dirty="0" smtClean="0">
                <a:solidFill>
                  <a:srgbClr val="000000"/>
                </a:solidFill>
                <a:effectLst/>
                <a:latin typeface="Arial"/>
                <a:ea typeface="Arial"/>
                <a:cs typeface="Arial"/>
                <a:sym typeface="Arial"/>
              </a:rPr>
              <a:t> Language that assumes everyone is heterosexual and cisgender (e.g., using the terms boyfriend or girlfriend instead of partner, or using mother and father instead of parent).</a:t>
            </a:r>
          </a:p>
          <a:p>
            <a:r>
              <a:rPr lang="en-US" sz="1100" b="1" i="0" u="none" strike="noStrike" cap="none" dirty="0" smtClean="0">
                <a:solidFill>
                  <a:srgbClr val="000000"/>
                </a:solidFill>
                <a:effectLst/>
                <a:latin typeface="Arial"/>
                <a:ea typeface="Arial"/>
                <a:cs typeface="Arial"/>
                <a:sym typeface="Arial"/>
              </a:rPr>
              <a:t>Heterosexism: </a:t>
            </a:r>
            <a:r>
              <a:rPr lang="en-US" sz="1100" b="0" i="0" u="none" strike="noStrike" cap="none" dirty="0" smtClean="0">
                <a:solidFill>
                  <a:srgbClr val="000000"/>
                </a:solidFill>
                <a:effectLst/>
                <a:latin typeface="Arial"/>
                <a:ea typeface="Arial"/>
                <a:cs typeface="Arial"/>
                <a:sym typeface="Arial"/>
              </a:rPr>
              <a:t>Discrimination based on the belief that all people are heterosexual and cisgender. Believe that these are the normal and/or superior</a:t>
            </a:r>
            <a:r>
              <a:rPr lang="en-US" sz="1100" b="1" i="0" u="none" strike="noStrike" cap="none"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sexual orientation and gender identity. It’s often shown in more subtle ways than homophobia, biphobia or transphobia.</a:t>
            </a:r>
          </a:p>
          <a:p>
            <a:pPr marL="0" lvl="0" indent="0" algn="l" rtl="0">
              <a:spcBef>
                <a:spcPts val="0"/>
              </a:spcBef>
              <a:spcAft>
                <a:spcPts val="0"/>
              </a:spcAft>
              <a:buNone/>
            </a:pPr>
            <a:endParaRPr lang="en-US" sz="1100" b="0" i="0" u="none" strike="noStrike" cap="none" dirty="0" smtClean="0">
              <a:solidFill>
                <a:srgbClr val="000000"/>
              </a:solidFill>
              <a:effectLst/>
              <a:latin typeface="Arial"/>
              <a:cs typeface="Arial"/>
              <a:sym typeface="Arial"/>
            </a:endParaRPr>
          </a:p>
          <a:p>
            <a:pPr marL="0" lvl="0" indent="0" algn="l" rtl="0">
              <a:spcBef>
                <a:spcPts val="0"/>
              </a:spcBef>
              <a:spcAft>
                <a:spcPts val="0"/>
              </a:spcAft>
              <a:buNone/>
            </a:pPr>
            <a:r>
              <a:rPr lang="en-US" sz="1100" b="1" i="0" u="none" strike="noStrike" cap="none" dirty="0" smtClean="0">
                <a:solidFill>
                  <a:srgbClr val="000000"/>
                </a:solidFill>
                <a:effectLst/>
                <a:latin typeface="Arial"/>
                <a:cs typeface="Arial"/>
                <a:sym typeface="Arial"/>
              </a:rPr>
              <a:t>Reference:</a:t>
            </a:r>
            <a:endParaRPr lang="en-CA" b="1" dirty="0" smtClean="0"/>
          </a:p>
          <a:p>
            <a:pPr marL="0" lvl="0" indent="0" algn="l" rtl="0">
              <a:spcBef>
                <a:spcPts val="0"/>
              </a:spcBef>
              <a:spcAft>
                <a:spcPts val="0"/>
              </a:spcAft>
              <a:buNone/>
            </a:pPr>
            <a:r>
              <a:rPr lang="en-US" sz="1100" b="0" dirty="0" smtClean="0"/>
              <a:t>Amaze – Gender Identity: Gender</a:t>
            </a:r>
            <a:r>
              <a:rPr lang="en-US" sz="1100" b="0" baseline="0" dirty="0" smtClean="0"/>
              <a:t> Roles and Stereotypes</a:t>
            </a:r>
            <a:endParaRPr lang="en-US" sz="1100" b="0" dirty="0" smtClean="0"/>
          </a:p>
          <a:p>
            <a:pPr marL="0" lvl="0" indent="0" algn="l" rtl="0">
              <a:spcBef>
                <a:spcPts val="0"/>
              </a:spcBef>
              <a:spcAft>
                <a:spcPts val="0"/>
              </a:spcAft>
              <a:buNone/>
            </a:pPr>
            <a:r>
              <a:rPr lang="en-US" sz="1100" b="0" dirty="0" smtClean="0"/>
              <a:t>https://amaze.org/video/gender-identity-gender-roles-stereotypes/ </a:t>
            </a:r>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cs typeface="Arial"/>
                <a:sym typeface="Arial"/>
              </a:rPr>
              <a:t>Image from </a:t>
            </a:r>
            <a:r>
              <a:rPr lang="en-US" sz="1100" b="1" i="0" u="none" strike="noStrike" cap="none" dirty="0" err="1" smtClean="0">
                <a:solidFill>
                  <a:srgbClr val="000000"/>
                </a:solidFill>
                <a:effectLst/>
                <a:latin typeface="Arial"/>
                <a:cs typeface="Arial"/>
                <a:sym typeface="Arial"/>
              </a:rPr>
              <a:t>Canva</a:t>
            </a:r>
            <a:endParaRPr lang="en-US" i="0"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50097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sng" strike="noStrike" cap="none" dirty="0" smtClean="0">
                <a:solidFill>
                  <a:srgbClr val="000000"/>
                </a:solidFill>
                <a:effectLst/>
                <a:latin typeface="Arial"/>
                <a:ea typeface="Arial"/>
                <a:cs typeface="Arial"/>
                <a:sym typeface="Arial"/>
              </a:rPr>
              <a:t>Teacher Prompt</a:t>
            </a:r>
          </a:p>
          <a:p>
            <a:pPr marL="0" lvl="0" indent="0" algn="l" rtl="0">
              <a:spcBef>
                <a:spcPts val="0"/>
              </a:spcBef>
              <a:spcAft>
                <a:spcPts val="0"/>
              </a:spcAft>
              <a:buNone/>
            </a:pPr>
            <a:r>
              <a:rPr lang="en-US" sz="1100" b="1" i="1" u="none" strike="noStrike" cap="none" dirty="0" smtClean="0">
                <a:solidFill>
                  <a:srgbClr val="000000"/>
                </a:solidFill>
                <a:effectLst/>
                <a:latin typeface="Arial"/>
                <a:ea typeface="Arial"/>
                <a:cs typeface="Arial"/>
                <a:sym typeface="Arial"/>
              </a:rPr>
              <a:t>What does the word “discriminate” or “discrimination”</a:t>
            </a:r>
            <a:r>
              <a:rPr lang="en-US" sz="1100" b="1" i="1" u="none" strike="noStrike" cap="none" baseline="0" dirty="0" smtClean="0">
                <a:solidFill>
                  <a:srgbClr val="000000"/>
                </a:solidFill>
                <a:effectLst/>
                <a:latin typeface="Arial"/>
                <a:ea typeface="Arial"/>
                <a:cs typeface="Arial"/>
                <a:sym typeface="Arial"/>
              </a:rPr>
              <a:t> mean? </a:t>
            </a:r>
            <a:r>
              <a:rPr lang="en-US" sz="1100" b="1" i="1" u="none" strike="noStrike" cap="none" dirty="0" smtClean="0">
                <a:solidFill>
                  <a:srgbClr val="000000"/>
                </a:solidFill>
                <a:effectLst/>
                <a:latin typeface="Arial"/>
                <a:ea typeface="Arial"/>
                <a:cs typeface="Arial"/>
                <a:sym typeface="Arial"/>
              </a:rPr>
              <a:t>What</a:t>
            </a:r>
            <a:r>
              <a:rPr lang="en-US" sz="1100" b="1" i="1" u="none" strike="noStrike" cap="none" baseline="0" dirty="0" smtClean="0">
                <a:solidFill>
                  <a:srgbClr val="000000"/>
                </a:solidFill>
                <a:effectLst/>
                <a:latin typeface="Arial"/>
                <a:ea typeface="Arial"/>
                <a:cs typeface="Arial"/>
                <a:sym typeface="Arial"/>
              </a:rPr>
              <a:t> does the word “norms” mean? When we say: “assumptions may make people who do not fit typical norms feel confused”, why/how is this stereotyping?</a:t>
            </a:r>
          </a:p>
          <a:p>
            <a:pPr marL="0" lvl="0" indent="0" algn="l" rtl="0">
              <a:spcBef>
                <a:spcPts val="0"/>
              </a:spcBef>
              <a:spcAft>
                <a:spcPts val="0"/>
              </a:spcAft>
              <a:buNone/>
            </a:pPr>
            <a:endParaRPr lang="en-US" sz="1100" b="0" i="1" u="none" strike="noStrike" cap="none" baseline="0"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1" i="0" u="none" strike="noStrike" cap="none" dirty="0" smtClean="0">
                <a:solidFill>
                  <a:srgbClr val="000000"/>
                </a:solidFill>
                <a:effectLst/>
                <a:latin typeface="Arial"/>
                <a:ea typeface="Arial"/>
                <a:cs typeface="Arial"/>
                <a:sym typeface="Arial"/>
              </a:rPr>
              <a:t>Discrimination is an action</a:t>
            </a:r>
          </a:p>
          <a:p>
            <a:r>
              <a:rPr lang="en-US" sz="1100" b="0" i="0" u="none" strike="noStrike" cap="none" dirty="0" smtClean="0">
                <a:solidFill>
                  <a:srgbClr val="000000"/>
                </a:solidFill>
                <a:effectLst/>
                <a:latin typeface="Arial"/>
                <a:ea typeface="Arial"/>
                <a:cs typeface="Arial"/>
                <a:sym typeface="Arial"/>
              </a:rPr>
              <a:t>Discrimination is when someone acts on their prejudiced beliefs. It can also be systemic, like the policies and practices put in place to assimilate First Nations, Inuit and Métis peoples. Examples of discrimination include:</a:t>
            </a:r>
          </a:p>
          <a:p>
            <a:pPr lvl="1"/>
            <a:r>
              <a:rPr lang="en-US" sz="1100" b="0" i="0" u="none" strike="noStrike" cap="none" dirty="0" smtClean="0">
                <a:solidFill>
                  <a:srgbClr val="000000"/>
                </a:solidFill>
                <a:effectLst/>
                <a:latin typeface="Arial"/>
                <a:ea typeface="Arial"/>
                <a:cs typeface="Arial"/>
                <a:sym typeface="Arial"/>
              </a:rPr>
              <a:t>a manager promoting a cisgender employee over a transgender employee whose performance is stronger</a:t>
            </a:r>
          </a:p>
          <a:p>
            <a:pPr lvl="1"/>
            <a:r>
              <a:rPr lang="en-US" sz="1100" b="0" i="0" u="none" strike="noStrike" cap="none" dirty="0" smtClean="0">
                <a:solidFill>
                  <a:srgbClr val="000000"/>
                </a:solidFill>
                <a:effectLst/>
                <a:latin typeface="Arial"/>
                <a:ea typeface="Arial"/>
                <a:cs typeface="Arial"/>
                <a:sym typeface="Arial"/>
              </a:rPr>
              <a:t>a racialized youth being monitored without cause while shopping in a store</a:t>
            </a:r>
          </a:p>
          <a:p>
            <a:pPr lvl="1"/>
            <a:r>
              <a:rPr lang="en-US" sz="1100" b="0" i="0" u="none" strike="noStrike" cap="none" dirty="0" smtClean="0">
                <a:solidFill>
                  <a:srgbClr val="000000"/>
                </a:solidFill>
                <a:effectLst/>
                <a:latin typeface="Arial"/>
                <a:ea typeface="Arial"/>
                <a:cs typeface="Arial"/>
                <a:sym typeface="Arial"/>
              </a:rPr>
              <a:t>a health-care provider refusing to treat/diagnose a patient who is part of a particular racial/ethnic group</a:t>
            </a:r>
            <a:endParaRPr lang="en-US" sz="1100" b="0" i="1" u="none" strike="noStrike" cap="none" baseline="0"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1" i="0" u="none" strike="noStrike" cap="none" dirty="0" smtClean="0">
                <a:solidFill>
                  <a:srgbClr val="000000"/>
                </a:solidFill>
                <a:effectLst/>
                <a:latin typeface="Arial"/>
                <a:ea typeface="Arial"/>
                <a:cs typeface="Arial"/>
                <a:sym typeface="Arial"/>
              </a:rPr>
              <a:t>Prejudice is a belief</a:t>
            </a:r>
            <a:endParaRPr lang="en-US" sz="1100" b="1" i="1" u="none" strike="noStrike" cap="none" baseline="0" dirty="0" smtClean="0">
              <a:solidFill>
                <a:srgbClr val="000000"/>
              </a:solidFill>
              <a:effectLst/>
              <a:latin typeface="Arial"/>
              <a:ea typeface="Arial"/>
              <a:cs typeface="Arial"/>
              <a:sym typeface="Arial"/>
            </a:endParaRPr>
          </a:p>
          <a:p>
            <a:r>
              <a:rPr lang="en-US" sz="1100" b="0" i="0" u="none" strike="noStrike" cap="none" dirty="0" smtClean="0">
                <a:solidFill>
                  <a:srgbClr val="000000"/>
                </a:solidFill>
                <a:effectLst/>
                <a:latin typeface="Arial"/>
                <a:ea typeface="Arial"/>
                <a:cs typeface="Arial"/>
                <a:sym typeface="Arial"/>
              </a:rPr>
              <a:t>Prejudice is when someone has a belief (usually negative) about a person or group based on a stereotype. The belief is usually based on a person’s membership (or assumed membership) in a certain group. Prejudice also divides people based on stereotypes. Examples include:</a:t>
            </a:r>
          </a:p>
          <a:p>
            <a:pPr lvl="1"/>
            <a:r>
              <a:rPr lang="en-US" sz="1100" b="1" i="0" u="none" strike="noStrike" cap="none" dirty="0" smtClean="0">
                <a:solidFill>
                  <a:srgbClr val="000000"/>
                </a:solidFill>
                <a:effectLst/>
                <a:latin typeface="Arial"/>
                <a:ea typeface="Arial"/>
                <a:cs typeface="Arial"/>
                <a:sym typeface="Arial"/>
              </a:rPr>
              <a:t>Ableism:</a:t>
            </a:r>
            <a:r>
              <a:rPr lang="en-US" sz="1100" b="0" i="0" u="none" strike="noStrike" cap="none" dirty="0" smtClean="0">
                <a:solidFill>
                  <a:srgbClr val="000000"/>
                </a:solidFill>
                <a:effectLst/>
                <a:latin typeface="Arial"/>
                <a:ea typeface="Arial"/>
                <a:cs typeface="Arial"/>
                <a:sym typeface="Arial"/>
              </a:rPr>
              <a:t> negative attitudes based on physical and/or mental abilities.</a:t>
            </a:r>
          </a:p>
          <a:p>
            <a:pPr lvl="1"/>
            <a:r>
              <a:rPr lang="en-US" sz="1100" b="1" i="0" u="none" strike="noStrike" cap="none" dirty="0" smtClean="0">
                <a:solidFill>
                  <a:srgbClr val="000000"/>
                </a:solidFill>
                <a:effectLst/>
                <a:latin typeface="Arial"/>
                <a:ea typeface="Arial"/>
                <a:cs typeface="Arial"/>
                <a:sym typeface="Arial"/>
              </a:rPr>
              <a:t>Cissexism:</a:t>
            </a:r>
            <a:r>
              <a:rPr lang="en-US" sz="1100" b="0" i="0" u="none" strike="noStrike" cap="none" dirty="0" smtClean="0">
                <a:solidFill>
                  <a:srgbClr val="000000"/>
                </a:solidFill>
                <a:effectLst/>
                <a:latin typeface="Arial"/>
                <a:ea typeface="Arial"/>
                <a:cs typeface="Arial"/>
                <a:sym typeface="Arial"/>
              </a:rPr>
              <a:t> negative attitudes toward people who don’t identify with the sex they were assigned at birth.</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1" i="0" u="none" strike="noStrike" cap="none" dirty="0" smtClean="0">
                <a:solidFill>
                  <a:srgbClr val="000000"/>
                </a:solidFill>
                <a:effectLst/>
                <a:latin typeface="Arial"/>
                <a:ea typeface="Arial"/>
                <a:cs typeface="Arial"/>
                <a:sym typeface="Arial"/>
              </a:rPr>
              <a:t>Homophobia:</a:t>
            </a:r>
            <a:r>
              <a:rPr lang="en-US" sz="1100" b="0" i="0" u="none" strike="noStrike" cap="none" dirty="0" smtClean="0">
                <a:solidFill>
                  <a:srgbClr val="000000"/>
                </a:solidFill>
                <a:effectLst/>
                <a:latin typeface="Arial"/>
                <a:ea typeface="Arial"/>
                <a:cs typeface="Arial"/>
                <a:sym typeface="Arial"/>
              </a:rPr>
              <a:t> negative attitudes toward members of the 2SLGBTQ+ community.* (Will be covered later on in the presentation)</a:t>
            </a:r>
          </a:p>
          <a:p>
            <a:pPr lvl="1"/>
            <a:r>
              <a:rPr lang="en-US" sz="1100" b="1" i="0" u="none" strike="noStrike" cap="none" dirty="0" smtClean="0">
                <a:solidFill>
                  <a:srgbClr val="000000"/>
                </a:solidFill>
                <a:effectLst/>
                <a:latin typeface="Arial"/>
                <a:ea typeface="Arial"/>
                <a:cs typeface="Arial"/>
                <a:sym typeface="Arial"/>
              </a:rPr>
              <a:t>Racism:</a:t>
            </a:r>
            <a:r>
              <a:rPr lang="en-US" sz="1100" b="0" i="0" u="none" strike="noStrike" cap="none" dirty="0" smtClean="0">
                <a:solidFill>
                  <a:srgbClr val="000000"/>
                </a:solidFill>
                <a:effectLst/>
                <a:latin typeface="Arial"/>
                <a:ea typeface="Arial"/>
                <a:cs typeface="Arial"/>
                <a:sym typeface="Arial"/>
              </a:rPr>
              <a:t> negative attitudes based on race, ethnicity and/or culture.* (Will be covered later on in the presentation)</a:t>
            </a:r>
          </a:p>
          <a:p>
            <a:pPr lvl="1"/>
            <a:r>
              <a:rPr lang="en-US" sz="1100" b="1" i="0" u="none" strike="noStrike" cap="none" dirty="0" smtClean="0">
                <a:solidFill>
                  <a:srgbClr val="000000"/>
                </a:solidFill>
                <a:effectLst/>
                <a:latin typeface="Arial"/>
                <a:ea typeface="Arial"/>
                <a:cs typeface="Arial"/>
                <a:sym typeface="Arial"/>
              </a:rPr>
              <a:t>Sexism:</a:t>
            </a:r>
            <a:r>
              <a:rPr lang="en-US" sz="1100" b="0" i="0" u="none" strike="noStrike" cap="none" dirty="0" smtClean="0">
                <a:solidFill>
                  <a:srgbClr val="000000"/>
                </a:solidFill>
                <a:effectLst/>
                <a:latin typeface="Arial"/>
                <a:ea typeface="Arial"/>
                <a:cs typeface="Arial"/>
                <a:sym typeface="Arial"/>
              </a:rPr>
              <a:t> negative attitudes based on gender identity, gender expression and/or sex assigned at birth.</a:t>
            </a:r>
          </a:p>
          <a:p>
            <a:pPr lvl="1"/>
            <a:r>
              <a:rPr lang="en-US" sz="1100" b="1" i="0" u="none" strike="noStrike" cap="none" dirty="0" smtClean="0">
                <a:solidFill>
                  <a:srgbClr val="000000"/>
                </a:solidFill>
                <a:effectLst/>
                <a:latin typeface="Arial"/>
                <a:ea typeface="Arial"/>
                <a:cs typeface="Arial"/>
                <a:sym typeface="Arial"/>
              </a:rPr>
              <a:t>Xenophobia:</a:t>
            </a:r>
            <a:r>
              <a:rPr lang="en-US" sz="1100" b="0" i="0" u="none" strike="noStrike" cap="none" dirty="0" smtClean="0">
                <a:solidFill>
                  <a:srgbClr val="000000"/>
                </a:solidFill>
                <a:effectLst/>
                <a:latin typeface="Arial"/>
                <a:ea typeface="Arial"/>
                <a:cs typeface="Arial"/>
                <a:sym typeface="Arial"/>
              </a:rPr>
              <a:t> negative attitudes based on national origin/country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Discrimination can have a negative impact on a person’s sense of self,</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self-esteem, and/or self-concept.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aseline="0" dirty="0" smtClean="0"/>
          </a:p>
          <a:p>
            <a:pPr marL="0" lvl="0" indent="0" algn="l" rtl="0">
              <a:spcBef>
                <a:spcPts val="0"/>
              </a:spcBef>
              <a:spcAft>
                <a:spcPts val="0"/>
              </a:spcAft>
              <a:buNone/>
            </a:pPr>
            <a:r>
              <a:rPr lang="en-US" sz="1100" b="1" i="0" u="sng" strike="noStrike" cap="none" dirty="0" smtClean="0">
                <a:solidFill>
                  <a:srgbClr val="000000"/>
                </a:solidFill>
                <a:effectLst/>
                <a:latin typeface="Arial"/>
                <a:ea typeface="Arial"/>
                <a:cs typeface="Arial"/>
                <a:sym typeface="Arial"/>
              </a:rPr>
              <a:t>Background Knowledge:</a:t>
            </a:r>
          </a:p>
          <a:p>
            <a:pPr marL="0" lvl="0" indent="0" algn="l" rtl="0">
              <a:spcBef>
                <a:spcPts val="0"/>
              </a:spcBef>
              <a:spcAft>
                <a:spcPts val="0"/>
              </a:spcAft>
              <a:buNone/>
            </a:pPr>
            <a:r>
              <a:rPr lang="en-US" sz="1100" b="1" i="1" u="none" strike="noStrike" cap="none" baseline="0" dirty="0" smtClean="0">
                <a:solidFill>
                  <a:srgbClr val="000000"/>
                </a:solidFill>
                <a:latin typeface="Arial"/>
                <a:ea typeface="Arial"/>
                <a:cs typeface="Arial"/>
                <a:sym typeface="Arial"/>
              </a:rPr>
              <a:t>Discrimination. </a:t>
            </a:r>
            <a:r>
              <a:rPr lang="en-US" sz="1100" b="0" i="0" u="none" strike="noStrike" cap="none" baseline="0" dirty="0" smtClean="0">
                <a:solidFill>
                  <a:srgbClr val="000000"/>
                </a:solidFill>
                <a:latin typeface="Arial"/>
                <a:ea typeface="Arial"/>
                <a:cs typeface="Arial"/>
                <a:sym typeface="Arial"/>
              </a:rPr>
              <a:t>Unfair or prejudicial treatment of individuals or groups on the basis of grounds set out in the Ontario Human Rights Code (e.g., race, sexual orientation, disability) or on the basis of other factors. Discrimination, whether intentional or unintentional, has the effect of preventing or limiting access to opportunities, benefits, or advantages that are available to other members of society. Discrimination may be evident in organizational and institutional structures, policies, procedures, and programs, as well as in the attitudes and </a:t>
            </a:r>
            <a:r>
              <a:rPr lang="en-US" sz="1100" b="0" i="0" u="none" strike="noStrike" cap="none" baseline="0" dirty="0" err="1" smtClean="0">
                <a:solidFill>
                  <a:srgbClr val="000000"/>
                </a:solidFill>
                <a:latin typeface="Arial"/>
                <a:ea typeface="Arial"/>
                <a:cs typeface="Arial"/>
                <a:sym typeface="Arial"/>
              </a:rPr>
              <a:t>behaviours</a:t>
            </a:r>
            <a:r>
              <a:rPr lang="en-US" sz="1100" b="0" i="0" u="none" strike="noStrike" cap="none" baseline="0" dirty="0" smtClean="0">
                <a:solidFill>
                  <a:srgbClr val="000000"/>
                </a:solidFill>
                <a:latin typeface="Arial"/>
                <a:ea typeface="Arial"/>
                <a:cs typeface="Arial"/>
                <a:sym typeface="Arial"/>
              </a:rPr>
              <a:t> of individuals. </a:t>
            </a:r>
          </a:p>
          <a:p>
            <a:pPr marL="0" lvl="0" indent="0" algn="l" rtl="0">
              <a:spcBef>
                <a:spcPts val="0"/>
              </a:spcBef>
              <a:spcAft>
                <a:spcPts val="0"/>
              </a:spcAft>
              <a:buNone/>
            </a:pPr>
            <a:endParaRPr lang="en-US" sz="1100" b="0" i="0" u="none"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None/>
            </a:pPr>
            <a:r>
              <a:rPr lang="en-US" sz="1100" b="1" i="0" u="none" strike="noStrike" cap="none" baseline="0" dirty="0" smtClean="0">
                <a:solidFill>
                  <a:srgbClr val="000000"/>
                </a:solidFill>
                <a:latin typeface="Arial"/>
                <a:ea typeface="Arial"/>
                <a:cs typeface="Arial"/>
                <a:sym typeface="Arial"/>
              </a:rPr>
              <a:t>Reference: </a:t>
            </a:r>
          </a:p>
          <a:p>
            <a:pPr marL="171450" lvl="0" indent="-171450" algn="l" rtl="0">
              <a:spcBef>
                <a:spcPts val="0"/>
              </a:spcBef>
              <a:spcAft>
                <a:spcPts val="0"/>
              </a:spcAft>
            </a:pPr>
            <a:r>
              <a:rPr lang="en-US" sz="1100" b="0" i="0" u="none" strike="noStrike" cap="none" baseline="0" dirty="0" smtClean="0">
                <a:solidFill>
                  <a:srgbClr val="000000"/>
                </a:solidFill>
                <a:latin typeface="Arial"/>
                <a:ea typeface="Arial"/>
                <a:cs typeface="Arial"/>
                <a:sym typeface="Arial"/>
              </a:rPr>
              <a:t>Health and Physical Education Curriculum – Ontario Ministry of Education (2019) p. 205</a:t>
            </a:r>
          </a:p>
          <a:p>
            <a:pPr marL="171450" lvl="0" indent="-171450" algn="l" rtl="0">
              <a:spcBef>
                <a:spcPts val="0"/>
              </a:spcBef>
              <a:spcAft>
                <a:spcPts val="0"/>
              </a:spcAft>
            </a:pPr>
            <a:r>
              <a:rPr lang="en-US" sz="1100" b="0" i="0" u="none" strike="noStrike" cap="none" baseline="0" dirty="0" smtClean="0">
                <a:solidFill>
                  <a:srgbClr val="000000"/>
                </a:solidFill>
                <a:effectLst/>
                <a:latin typeface="Arial"/>
                <a:ea typeface="Arial"/>
                <a:cs typeface="Arial"/>
                <a:sym typeface="Arial"/>
              </a:rPr>
              <a:t>Kids Help Phone (Published 2018, June 19; Updated 2022, May 5). Understanding stereotypes, prejudice and discrimination. https://kidshelpphone.ca/get-info/understanding-stereotypes-prejudice-and-discrimination/</a:t>
            </a:r>
            <a:endParaRPr lang="en-CA"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2262302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f805ba5943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f805ba5943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smtClean="0">
                <a:ea typeface="Calibri"/>
                <a:cs typeface="Calibri"/>
                <a:sym typeface="Calibri"/>
              </a:rPr>
              <a:t>To access video</a:t>
            </a:r>
            <a:r>
              <a:rPr lang="en-US" sz="1100" baseline="0" dirty="0" smtClean="0">
                <a:ea typeface="Calibri"/>
                <a:cs typeface="Calibri"/>
                <a:sym typeface="Calibri"/>
              </a:rPr>
              <a:t> you must be in present mode to play OR</a:t>
            </a:r>
            <a:r>
              <a:rPr lang="en-US" sz="1100" dirty="0" smtClean="0">
                <a:ea typeface="Calibri"/>
                <a:cs typeface="Calibri"/>
                <a:sym typeface="Calibri"/>
              </a:rPr>
              <a:t> open the hyperlink in a</a:t>
            </a:r>
            <a:r>
              <a:rPr lang="en-US" sz="1100" baseline="0" dirty="0" smtClean="0">
                <a:ea typeface="Calibri"/>
                <a:cs typeface="Calibri"/>
                <a:sym typeface="Calibri"/>
              </a:rPr>
              <a:t> separate </a:t>
            </a:r>
            <a:r>
              <a:rPr lang="en-US" sz="1100" dirty="0" smtClean="0">
                <a:ea typeface="Calibri"/>
                <a:cs typeface="Calibri"/>
                <a:sym typeface="Calibri"/>
              </a:rPr>
              <a:t>Internet browser.</a:t>
            </a:r>
            <a:r>
              <a:rPr lang="en-US" sz="1100" baseline="0" dirty="0" smtClean="0">
                <a:ea typeface="Calibri"/>
                <a:cs typeface="Calibri"/>
                <a:sym typeface="Calibri"/>
              </a:rPr>
              <a:t> </a:t>
            </a:r>
            <a:endParaRPr lang="en-US" sz="1100" b="0" i="0" u="none" strike="noStrike" cap="none" baseline="0" dirty="0" smtClean="0">
              <a:solidFill>
                <a:srgbClr val="000000"/>
              </a:solidFill>
              <a:effectLst/>
              <a:latin typeface="Arial"/>
              <a:ea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Video link: </a:t>
            </a:r>
            <a:r>
              <a:rPr lang="en-CA" dirty="0" smtClean="0">
                <a:hlinkClick r:id="rId3"/>
              </a:rPr>
              <a:t>https://youtu.be/nrZ21nD9I-0</a:t>
            </a: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Also hyperlinked in the title. </a:t>
            </a: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Length of Video:</a:t>
            </a:r>
            <a:r>
              <a:rPr lang="en-US" sz="1100" b="0" i="0" u="none" strike="noStrike" cap="none" baseline="0" dirty="0" smtClean="0">
                <a:solidFill>
                  <a:srgbClr val="000000"/>
                </a:solidFill>
                <a:effectLst/>
                <a:latin typeface="Arial"/>
                <a:ea typeface="Arial"/>
                <a:cs typeface="Arial"/>
                <a:sym typeface="Arial"/>
              </a:rPr>
              <a:t> 1:23</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US" sz="1100" b="0" i="0" u="none" strike="noStrike" cap="none" dirty="0" smtClean="0">
              <a:solidFill>
                <a:srgbClr val="000000"/>
              </a:solidFill>
              <a:effectLst/>
              <a:latin typeface="Arial"/>
              <a:cs typeface="Arial"/>
              <a:sym typeface="Arial"/>
            </a:endParaRPr>
          </a:p>
          <a:p>
            <a:pPr marL="0" lvl="0" indent="0" algn="l" rtl="0">
              <a:spcBef>
                <a:spcPts val="0"/>
              </a:spcBef>
              <a:spcAft>
                <a:spcPts val="0"/>
              </a:spcAft>
              <a:buNone/>
            </a:pPr>
            <a:r>
              <a:rPr lang="en-US" sz="1100" b="0" i="0" u="none" strike="noStrike" cap="none" dirty="0" smtClean="0">
                <a:solidFill>
                  <a:srgbClr val="000000"/>
                </a:solidFill>
                <a:effectLst/>
                <a:latin typeface="Arial"/>
                <a:cs typeface="Arial"/>
                <a:sym typeface="Arial"/>
              </a:rPr>
              <a:t>For another great video on gender stereotypes,</a:t>
            </a:r>
            <a:r>
              <a:rPr lang="en-US" sz="1100" b="0" i="0" u="none" strike="noStrike" cap="none" baseline="0" dirty="0" smtClean="0">
                <a:solidFill>
                  <a:srgbClr val="000000"/>
                </a:solidFill>
                <a:effectLst/>
                <a:latin typeface="Arial"/>
                <a:cs typeface="Arial"/>
                <a:sym typeface="Arial"/>
              </a:rPr>
              <a:t> consider watching the following: </a:t>
            </a:r>
            <a:r>
              <a:rPr lang="en-US" sz="1100" b="1" i="0" u="none" strike="noStrike" cap="none" dirty="0" smtClean="0">
                <a:solidFill>
                  <a:srgbClr val="000000"/>
                </a:solidFill>
                <a:effectLst/>
                <a:latin typeface="Arial"/>
                <a:ea typeface="Arial"/>
                <a:cs typeface="Arial"/>
                <a:sym typeface="Arial"/>
              </a:rPr>
              <a:t>A Class That Turned Around Kids' Assumptions of Gender Roles!</a:t>
            </a:r>
            <a:r>
              <a:rPr lang="en-US" sz="1100" b="1" i="0" u="none" strike="noStrike" cap="none" baseline="0" dirty="0" smtClean="0">
                <a:solidFill>
                  <a:srgbClr val="000000"/>
                </a:solidFill>
                <a:effectLst/>
                <a:latin typeface="Arial"/>
                <a:ea typeface="Arial"/>
                <a:cs typeface="Arial"/>
                <a:sym typeface="Arial"/>
              </a:rPr>
              <a:t> </a:t>
            </a:r>
            <a:r>
              <a:rPr lang="en-US" sz="1100" b="1" i="0" u="none" strike="noStrike" cap="none" baseline="0" dirty="0" smtClean="0">
                <a:solidFill>
                  <a:srgbClr val="000000"/>
                </a:solidFill>
                <a:effectLst/>
                <a:latin typeface="Arial"/>
                <a:ea typeface="Arial"/>
                <a:cs typeface="Arial"/>
                <a:sym typeface="Wingdings" panose="05000000000000000000" pitchFamily="2" charset="2"/>
              </a:rPr>
              <a:t> </a:t>
            </a:r>
            <a:r>
              <a:rPr lang="en-US" sz="1100" b="0" i="0" u="none" strike="noStrike" cap="none" baseline="0" dirty="0" smtClean="0">
                <a:solidFill>
                  <a:srgbClr val="000000"/>
                </a:solidFill>
                <a:effectLst/>
                <a:latin typeface="Arial"/>
                <a:cs typeface="Arial"/>
                <a:sym typeface="Arial"/>
              </a:rPr>
              <a:t>https://youtu.be/G3Aweo-74kY </a:t>
            </a:r>
          </a:p>
          <a:p>
            <a:pPr marL="0" lvl="0" indent="0" algn="l" rtl="0">
              <a:spcBef>
                <a:spcPts val="0"/>
              </a:spcBef>
              <a:spcAft>
                <a:spcPts val="0"/>
              </a:spcAft>
              <a:buNone/>
            </a:pPr>
            <a:r>
              <a:rPr lang="en-US" sz="1100" b="0" i="0" u="none" strike="noStrike" cap="none" baseline="0" dirty="0" smtClean="0">
                <a:solidFill>
                  <a:srgbClr val="000000"/>
                </a:solidFill>
                <a:effectLst/>
                <a:latin typeface="Arial"/>
                <a:cs typeface="Arial"/>
                <a:sym typeface="Arial"/>
              </a:rPr>
              <a:t>*This video might be more age-appropriate depending on your class and student profiles. </a:t>
            </a:r>
          </a:p>
          <a:p>
            <a:pPr marL="0" lvl="0" indent="0" algn="l" rtl="0">
              <a:spcBef>
                <a:spcPts val="0"/>
              </a:spcBef>
              <a:spcAft>
                <a:spcPts val="0"/>
              </a:spcAft>
              <a:buNone/>
            </a:pPr>
            <a:endParaRPr lang="en-US" sz="1100" b="0" i="0" u="none" strike="noStrike" cap="none" dirty="0" smtClean="0">
              <a:solidFill>
                <a:srgbClr val="000000"/>
              </a:solidFill>
              <a:effectLst/>
              <a:latin typeface="Arial"/>
              <a:cs typeface="Arial"/>
              <a:sym typeface="Arial"/>
            </a:endParaRPr>
          </a:p>
          <a:p>
            <a:pPr marL="0" lvl="0" indent="0" algn="l" rtl="0">
              <a:spcBef>
                <a:spcPts val="0"/>
              </a:spcBef>
              <a:spcAft>
                <a:spcPts val="0"/>
              </a:spcAft>
              <a:buNone/>
            </a:pPr>
            <a:r>
              <a:rPr lang="en-CA" dirty="0" smtClean="0"/>
              <a:t>Other interesting videos</a:t>
            </a:r>
            <a:r>
              <a:rPr lang="en-CA" baseline="0" dirty="0" smtClean="0"/>
              <a:t> related to Gender and Sexual Diversity – Stereotypes </a:t>
            </a:r>
            <a:r>
              <a:rPr lang="en-CA" baseline="0" dirty="0" smtClean="0">
                <a:sym typeface="Wingdings" panose="05000000000000000000" pitchFamily="2" charset="2"/>
              </a:rPr>
              <a:t> </a:t>
            </a:r>
            <a:r>
              <a:rPr lang="en-CA" dirty="0" smtClean="0">
                <a:hlinkClick r:id="rId3"/>
              </a:rPr>
              <a:t>Bryce – </a:t>
            </a:r>
            <a:r>
              <a:rPr lang="en-CA" dirty="0" err="1" smtClean="0">
                <a:hlinkClick r:id="rId3"/>
              </a:rPr>
              <a:t>Pflag</a:t>
            </a:r>
            <a:r>
              <a:rPr lang="en-CA" dirty="0" smtClean="0">
                <a:hlinkClick r:id="rId3"/>
              </a:rPr>
              <a:t> Stories</a:t>
            </a:r>
            <a:r>
              <a:rPr lang="en-CA" dirty="0" smtClean="0">
                <a:sym typeface="Wingdings" panose="05000000000000000000" pitchFamily="2" charset="2"/>
              </a:rPr>
              <a:t>: </a:t>
            </a:r>
            <a:r>
              <a:rPr lang="en-CA" dirty="0" smtClean="0"/>
              <a:t>https://www.youtube.com/watch?v=StcJOXA56_I&amp;t=35s </a:t>
            </a:r>
          </a:p>
          <a:p>
            <a:pPr marL="0" lvl="0" indent="0" algn="l" rtl="0">
              <a:spcBef>
                <a:spcPts val="0"/>
              </a:spcBef>
              <a:spcAft>
                <a:spcPts val="0"/>
              </a:spcAft>
              <a:buNone/>
            </a:pPr>
            <a:endParaRPr lang="en-CA" sz="1100" b="1" i="0" u="none" strike="noStrike" cap="none" dirty="0" smtClean="0">
              <a:solidFill>
                <a:srgbClr val="000000"/>
              </a:solidFill>
              <a:effectLst/>
              <a:latin typeface="Arial"/>
              <a:cs typeface="Arial"/>
              <a:sym typeface="Arial"/>
            </a:endParaRPr>
          </a:p>
          <a:p>
            <a:pPr marL="0" lvl="0" indent="0" algn="l" rtl="0">
              <a:spcBef>
                <a:spcPts val="0"/>
              </a:spcBef>
              <a:spcAft>
                <a:spcPts val="0"/>
              </a:spcAft>
              <a:buNone/>
            </a:pPr>
            <a:r>
              <a:rPr lang="en-US" sz="1100" b="1" i="0" u="none" strike="noStrike" cap="none" dirty="0" smtClean="0">
                <a:solidFill>
                  <a:srgbClr val="000000"/>
                </a:solidFill>
                <a:effectLst/>
                <a:latin typeface="Arial"/>
                <a:cs typeface="Arial"/>
                <a:sym typeface="Arial"/>
              </a:rPr>
              <a:t>Image from </a:t>
            </a:r>
            <a:r>
              <a:rPr lang="en-US" sz="1100" b="1" i="0" u="none" strike="noStrike" cap="none" dirty="0" err="1" smtClean="0">
                <a:solidFill>
                  <a:srgbClr val="000000"/>
                </a:solidFill>
                <a:effectLst/>
                <a:latin typeface="Arial"/>
                <a:cs typeface="Arial"/>
                <a:sym typeface="Arial"/>
              </a:rPr>
              <a:t>Canva</a:t>
            </a:r>
            <a:endParaRPr lang="en-US" i="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dirty="0" smtClean="0"/>
          </a:p>
          <a:p>
            <a:pPr marL="158750" indent="0" rtl="0">
              <a:buNone/>
            </a:pPr>
            <a:endParaRPr dirty="0"/>
          </a:p>
        </p:txBody>
      </p:sp>
    </p:spTree>
    <p:extLst>
      <p:ext uri="{BB962C8B-B14F-4D97-AF65-F5344CB8AC3E}">
        <p14:creationId xmlns:p14="http://schemas.microsoft.com/office/powerpoint/2010/main" val="39998519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ea typeface="Arial"/>
                <a:cs typeface="Arial"/>
                <a:sym typeface="Arial"/>
              </a:rPr>
              <a:t>Background</a:t>
            </a:r>
            <a:r>
              <a:rPr lang="en-US" sz="1100" b="1" i="0" u="sng" strike="noStrike" cap="none" baseline="0" dirty="0" smtClean="0">
                <a:solidFill>
                  <a:srgbClr val="000000"/>
                </a:solidFill>
                <a:effectLst/>
                <a:latin typeface="Arial"/>
                <a:ea typeface="Arial"/>
                <a:cs typeface="Arial"/>
                <a:sym typeface="Arial"/>
              </a:rPr>
              <a:t> Knowledge:</a:t>
            </a:r>
            <a:endParaRPr lang="en-US" sz="1100" b="0" i="0" u="none" strike="noStrike" cap="none" baseline="0" dirty="0" smtClean="0">
              <a:solidFill>
                <a:srgbClr val="000000"/>
              </a:solidFill>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1" i="0" u="none" strike="noStrike" cap="none" dirty="0" smtClean="0">
                <a:solidFill>
                  <a:srgbClr val="000000"/>
                </a:solidFill>
                <a:effectLst/>
                <a:latin typeface="Arial"/>
                <a:ea typeface="Arial"/>
                <a:cs typeface="Arial"/>
                <a:sym typeface="Arial"/>
              </a:rPr>
              <a:t>Race</a:t>
            </a:r>
            <a:r>
              <a:rPr lang="en-US" sz="1100" b="0" i="0" u="none" strike="noStrike" cap="none" dirty="0" smtClean="0">
                <a:solidFill>
                  <a:srgbClr val="000000"/>
                </a:solidFill>
                <a:effectLst/>
                <a:latin typeface="Arial"/>
                <a:ea typeface="Arial"/>
                <a:cs typeface="Arial"/>
                <a:sym typeface="Arial"/>
              </a:rPr>
              <a:t> refers to a group of people with common ancestry who are considered different from other groups by physical traits such as skin colour, eye shape, hair texture or facial features.</a:t>
            </a:r>
            <a:r>
              <a:rPr lang="en-US" sz="1100" b="0" i="0" u="none" strike="noStrike" cap="none" baseline="30000" dirty="0" smtClean="0">
                <a:solidFill>
                  <a:srgbClr val="000000"/>
                </a:solidFill>
                <a:effectLst/>
                <a:latin typeface="Arial"/>
                <a:ea typeface="Arial"/>
                <a:cs typeface="Arial"/>
                <a:sym typeface="Arial"/>
              </a:rPr>
              <a:t>3</a:t>
            </a:r>
            <a:r>
              <a:rPr lang="en-US" sz="1100" b="0" i="0" u="none" strike="noStrike" cap="none" dirty="0" smtClean="0">
                <a:solidFill>
                  <a:srgbClr val="000000"/>
                </a:solidFill>
                <a:effectLst/>
                <a:latin typeface="Arial"/>
                <a:ea typeface="Arial"/>
                <a:cs typeface="Arial"/>
                <a:sym typeface="Arial"/>
              </a:rPr>
              <a:t> </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lang="en-US" sz="1100" b="0" i="0" u="none" strike="noStrike" cap="none" dirty="0" smtClean="0">
                <a:solidFill>
                  <a:srgbClr val="000000"/>
                </a:solidFill>
                <a:effectLst/>
                <a:latin typeface="Arial"/>
                <a:ea typeface="Arial"/>
                <a:cs typeface="Arial"/>
                <a:sym typeface="Arial"/>
              </a:rPr>
              <a:t>These </a:t>
            </a:r>
            <a:r>
              <a:rPr lang="en-US" sz="1100" b="0" i="0" u="none" strike="noStrike" cap="none" dirty="0" smtClean="0">
                <a:solidFill>
                  <a:srgbClr val="000000"/>
                </a:solidFill>
                <a:effectLst/>
                <a:latin typeface="Arial"/>
                <a:ea typeface="Arial"/>
                <a:cs typeface="Arial"/>
                <a:sym typeface="Arial"/>
                <a:hlinkClick r:id="rId3"/>
              </a:rPr>
              <a:t>phenotypic</a:t>
            </a:r>
            <a:r>
              <a:rPr lang="en-US" sz="1100" b="0" i="0" u="none" strike="noStrike" cap="none" dirty="0" smtClean="0">
                <a:solidFill>
                  <a:srgbClr val="000000"/>
                </a:solidFill>
                <a:effectLst/>
                <a:latin typeface="Arial"/>
                <a:ea typeface="Arial"/>
                <a:cs typeface="Arial"/>
                <a:sym typeface="Arial"/>
              </a:rPr>
              <a:t> descriptions of people and groups have little scientific validity - there are no significant biological differences between different 'races' of people. However, racial differences have been assigned meaning and significance. They are used to categorize people in ways that shape assumptions about groups' traits and capacities such as intelligence, work ethic and values. Creating racial categories is one way to ‘other’, which can lead to stigma and discrimination of marginalized racial groups, while providing access to social, economic and political power to dominant groups.  </a:t>
            </a:r>
          </a:p>
          <a:p>
            <a:r>
              <a:rPr lang="en-US" sz="1100" b="1" i="0" u="none" strike="noStrike" cap="none" dirty="0" smtClean="0">
                <a:solidFill>
                  <a:srgbClr val="000000"/>
                </a:solidFill>
                <a:effectLst/>
                <a:latin typeface="Arial"/>
                <a:ea typeface="Arial"/>
                <a:cs typeface="Arial"/>
                <a:sym typeface="Arial"/>
              </a:rPr>
              <a:t>Culture</a:t>
            </a:r>
            <a:r>
              <a:rPr lang="en-US" sz="1100" b="0" i="0" u="none" strike="noStrike" cap="none" dirty="0" smtClean="0">
                <a:solidFill>
                  <a:srgbClr val="000000"/>
                </a:solidFill>
                <a:effectLst/>
                <a:latin typeface="Arial"/>
                <a:ea typeface="Arial"/>
                <a:cs typeface="Arial"/>
                <a:sym typeface="Arial"/>
              </a:rPr>
              <a:t> is the “mix of ideas, beliefs, values, </a:t>
            </a:r>
            <a:r>
              <a:rPr lang="en-US" sz="1100" b="0" i="0" u="none" strike="noStrike" cap="none" dirty="0" err="1" smtClean="0">
                <a:solidFill>
                  <a:srgbClr val="000000"/>
                </a:solidFill>
                <a:effectLst/>
                <a:latin typeface="Arial"/>
                <a:ea typeface="Arial"/>
                <a:cs typeface="Arial"/>
                <a:sym typeface="Arial"/>
              </a:rPr>
              <a:t>behavioural</a:t>
            </a:r>
            <a:r>
              <a:rPr lang="en-US" sz="1100" b="0" i="0" u="none" strike="noStrike" cap="none" dirty="0" smtClean="0">
                <a:solidFill>
                  <a:srgbClr val="000000"/>
                </a:solidFill>
                <a:effectLst/>
                <a:latin typeface="Arial"/>
                <a:ea typeface="Arial"/>
                <a:cs typeface="Arial"/>
                <a:sym typeface="Arial"/>
              </a:rPr>
              <a:t> and social norms, knowledge and traditions held by a group of individuals who share a historical, geographic, religious, racial, linguistic, and/or social context”.</a:t>
            </a:r>
            <a:r>
              <a:rPr lang="en-US" sz="1100" b="0" i="0" u="none" strike="noStrike" cap="none" baseline="30000" dirty="0" smtClean="0">
                <a:solidFill>
                  <a:srgbClr val="000000"/>
                </a:solidFill>
                <a:effectLst/>
                <a:latin typeface="Arial"/>
                <a:ea typeface="Arial"/>
                <a:cs typeface="Arial"/>
                <a:sym typeface="Arial"/>
              </a:rPr>
              <a:t>1</a:t>
            </a:r>
            <a:r>
              <a:rPr lang="en-US" sz="1100" b="0" i="0" u="none" strike="noStrike" cap="none" dirty="0" smtClean="0">
                <a:solidFill>
                  <a:srgbClr val="000000"/>
                </a:solidFill>
                <a:effectLst/>
                <a:latin typeface="Arial"/>
                <a:ea typeface="Arial"/>
                <a:cs typeface="Arial"/>
                <a:sym typeface="Arial"/>
              </a:rPr>
              <a:t> </a:t>
            </a:r>
          </a:p>
          <a:p>
            <a:pPr lvl="1"/>
            <a:r>
              <a:rPr lang="en-US" sz="1100" b="0" i="0" u="none" strike="noStrike" cap="none" dirty="0" smtClean="0">
                <a:solidFill>
                  <a:srgbClr val="000000"/>
                </a:solidFill>
                <a:effectLst/>
                <a:latin typeface="Arial"/>
                <a:ea typeface="Arial"/>
                <a:cs typeface="Arial"/>
                <a:sym typeface="Arial"/>
              </a:rPr>
              <a:t>Culture is the shared characteristics of  people including values, norms, social roles and behaviour. This training focuses on culture as it relates to the shared characteristics of people with common</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race or nationhood.</a:t>
            </a:r>
          </a:p>
          <a:p>
            <a:pPr lvl="1"/>
            <a:r>
              <a:rPr lang="en-US" sz="1100" b="0" i="0" u="none" strike="noStrike" cap="none" dirty="0" smtClean="0">
                <a:solidFill>
                  <a:srgbClr val="000000"/>
                </a:solidFill>
                <a:effectLst/>
                <a:latin typeface="Arial"/>
                <a:ea typeface="Arial"/>
                <a:cs typeface="Arial"/>
                <a:sym typeface="Arial"/>
              </a:rPr>
              <a:t>'Culture' is used to describe many different groups including family, teen, popular, sports and work culture. Here, we focus on culture as it relates to the shared characteristics of people with a common ethnicity or nationhood.</a:t>
            </a:r>
          </a:p>
          <a:p>
            <a:r>
              <a:rPr lang="en-US" sz="1100" b="1" i="0" u="none" strike="noStrike" cap="none" dirty="0" smtClean="0">
                <a:solidFill>
                  <a:srgbClr val="000000"/>
                </a:solidFill>
                <a:effectLst/>
                <a:latin typeface="Arial"/>
                <a:ea typeface="Arial"/>
                <a:cs typeface="Arial"/>
                <a:sym typeface="Arial"/>
              </a:rPr>
              <a:t>Ethnicity</a:t>
            </a:r>
            <a:r>
              <a:rPr lang="en-US" sz="1100" b="0" i="0" u="none" strike="noStrike" cap="none" dirty="0" smtClean="0">
                <a:solidFill>
                  <a:srgbClr val="000000"/>
                </a:solidFill>
                <a:effectLst/>
                <a:latin typeface="Arial"/>
                <a:ea typeface="Arial"/>
                <a:cs typeface="Arial"/>
                <a:sym typeface="Arial"/>
              </a:rPr>
              <a:t> is “the multiplicity of beliefs, behaviours and traditions held in common by a group of people bound by particular linguistic, historical, geographical, religious and/or racial homogeneity".</a:t>
            </a:r>
            <a:r>
              <a:rPr lang="en-US" sz="1100" b="0" i="0" u="none" strike="noStrike" cap="none" baseline="30000" dirty="0" smtClean="0">
                <a:solidFill>
                  <a:srgbClr val="000000"/>
                </a:solidFill>
                <a:effectLst/>
                <a:latin typeface="Arial"/>
                <a:ea typeface="Arial"/>
                <a:cs typeface="Arial"/>
                <a:sym typeface="Arial"/>
              </a:rPr>
              <a:t>2</a:t>
            </a:r>
            <a:r>
              <a:rPr lang="en-US" sz="1100" b="0" i="0" u="none" strike="noStrike" cap="none" dirty="0" smtClean="0">
                <a:solidFill>
                  <a:srgbClr val="000000"/>
                </a:solidFill>
                <a:effectLst/>
                <a:latin typeface="Arial"/>
                <a:ea typeface="Arial"/>
                <a:cs typeface="Arial"/>
                <a:sym typeface="Arial"/>
              </a:rPr>
              <a:t> While the word ‘ethnic’ has been inaccurately used to categorize Canadians who are non-Indigenous and do not have European ancestry, for example, Chinese-Canadians or Japanese-Canadians, everyone has an ethnicity.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'Race' is often confused with ethnicity. While racialized categories are often based on appearance (phenotype), ethnicity is based on ancestry and cultural practices. Groups (e.g. racial, ethnic, religious and regional) are rarely mutually exclusive, and the degree of discrimination any group may experience can vary from place to place, and over time.</a:t>
            </a:r>
            <a:r>
              <a:rPr lang="en-US" sz="1100" b="0" i="0" u="none" strike="noStrike" cap="none" baseline="30000" dirty="0" smtClean="0">
                <a:solidFill>
                  <a:srgbClr val="000000"/>
                </a:solidFill>
                <a:effectLst/>
                <a:latin typeface="Arial"/>
                <a:ea typeface="Arial"/>
                <a:cs typeface="Arial"/>
                <a:sym typeface="Arial"/>
              </a:rPr>
              <a:t>4</a:t>
            </a:r>
            <a:endParaRPr lang="en-US" sz="1100" b="0" i="0" u="none" strike="noStrike" cap="none" dirty="0" smtClean="0">
              <a:solidFill>
                <a:srgbClr val="000000"/>
              </a:solidFill>
              <a:effectLst/>
              <a:latin typeface="Arial"/>
              <a:ea typeface="Arial"/>
              <a:cs typeface="Arial"/>
              <a:sym typeface="Arial"/>
            </a:endParaRPr>
          </a:p>
          <a:p>
            <a:pPr marL="158750" indent="0">
              <a:buNone/>
            </a:pPr>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smtClean="0">
                <a:solidFill>
                  <a:schemeClr val="tx1"/>
                </a:solidFill>
                <a:ea typeface="Calibri"/>
                <a:cs typeface="Calibri"/>
                <a:sym typeface="Calibri"/>
              </a:rPr>
              <a:t>Here </a:t>
            </a:r>
            <a:r>
              <a:rPr lang="en-US" sz="1100" baseline="0" dirty="0" smtClean="0">
                <a:solidFill>
                  <a:schemeClr val="tx1"/>
                </a:solidFill>
                <a:ea typeface="Calibri"/>
                <a:cs typeface="Calibri"/>
                <a:sym typeface="Calibri"/>
              </a:rPr>
              <a:t>is an additional resource that can be used to address racism and race. </a:t>
            </a:r>
            <a:endParaRPr lang="en-US" sz="1100" dirty="0" smtClean="0">
              <a:solidFill>
                <a:schemeClr val="tx1"/>
              </a:solidFill>
              <a:ea typeface="Calibri"/>
              <a:cs typeface="Calibri"/>
              <a:sym typeface="Calibri"/>
            </a:endParaRP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1" dirty="0" smtClean="0">
                <a:solidFill>
                  <a:schemeClr val="tx1"/>
                </a:solidFill>
                <a:ea typeface="Calibri"/>
                <a:cs typeface="Calibri"/>
                <a:sym typeface="Calibri"/>
              </a:rPr>
              <a:t>Resource: </a:t>
            </a:r>
            <a:r>
              <a:rPr lang="en-US" sz="1100" dirty="0" smtClean="0">
                <a:solidFill>
                  <a:schemeClr val="tx1"/>
                </a:solidFill>
                <a:ea typeface="Calibri"/>
                <a:cs typeface="Calibri"/>
                <a:sym typeface="Calibri"/>
              </a:rPr>
              <a:t>PBS Teachers Lounge (2022). 10 Tips on Talking to Kids About Race and Racism. </a:t>
            </a:r>
            <a:r>
              <a:rPr lang="en-US" sz="1100" b="0" i="0" u="none" strike="noStrike" cap="none" baseline="0" dirty="0" smtClean="0">
                <a:solidFill>
                  <a:srgbClr val="000000"/>
                </a:solidFill>
                <a:latin typeface="Arial"/>
                <a:ea typeface="Arial"/>
                <a:cs typeface="Arial"/>
                <a:sym typeface="Arial"/>
              </a:rPr>
              <a:t>https://www.pbs.org/education/blog/10-tips-on-talking-to-kids-about-race-and-racism</a:t>
            </a:r>
            <a:r>
              <a:rPr lang="en-US" sz="1100" b="0" i="0" u="none" strike="noStrike" cap="none" dirty="0" smtClean="0">
                <a:solidFill>
                  <a:srgbClr val="000000"/>
                </a:solidFill>
                <a:effectLst/>
                <a:latin typeface="Arial"/>
                <a:ea typeface="Arial"/>
                <a:cs typeface="Arial"/>
                <a:sym typeface="Arial"/>
              </a:rPr>
              <a:t/>
            </a:r>
            <a:br>
              <a:rPr lang="en-US" sz="1100" b="0" i="0" u="none" strike="noStrike" cap="none" dirty="0" smtClean="0">
                <a:solidFill>
                  <a:srgbClr val="000000"/>
                </a:solidFill>
                <a:effectLst/>
                <a:latin typeface="Arial"/>
                <a:ea typeface="Arial"/>
                <a:cs typeface="Arial"/>
                <a:sym typeface="Arial"/>
              </a:rPr>
            </a:br>
            <a:endParaRPr lang="en-US" sz="1100" b="1"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ea typeface="Arial"/>
                <a:cs typeface="Arial"/>
                <a:sym typeface="Arial"/>
              </a:rPr>
              <a:t>References:</a:t>
            </a:r>
            <a:endParaRPr lang="en-CA" sz="1100" b="0" i="0" u="none" strike="noStrike" cap="none" baseline="0" dirty="0" smtClean="0">
              <a:solidFill>
                <a:srgbClr val="000000"/>
              </a:solidFill>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Canada Race Relations Foundation (2010). Glossary of terms: Culture.  </a:t>
            </a:r>
            <a:endParaRPr lang="en-US" sz="1100" b="1" i="0" u="none" strike="noStrike" cap="none" baseline="0" dirty="0" smtClean="0">
              <a:solidFill>
                <a:srgbClr val="000000"/>
              </a:solidFill>
              <a:latin typeface="Arial"/>
              <a:ea typeface="Arial"/>
              <a:cs typeface="Arial"/>
              <a:sym typeface="Arial"/>
            </a:endParaRPr>
          </a:p>
          <a:p>
            <a:r>
              <a:rPr lang="en-US" sz="1100" b="0" i="0" u="none" strike="noStrike" cap="none" baseline="0" dirty="0" smtClean="0">
                <a:solidFill>
                  <a:srgbClr val="000000"/>
                </a:solidFill>
                <a:latin typeface="Arial"/>
                <a:ea typeface="Arial"/>
                <a:cs typeface="Arial"/>
                <a:sym typeface="Arial"/>
              </a:rPr>
              <a:t>Canada Race Relations Foundation (2010). Glossary of terms: Ethnicity. </a:t>
            </a:r>
          </a:p>
          <a:p>
            <a:r>
              <a:rPr lang="en-US" sz="1100" b="0" i="0" u="none" strike="noStrike" cap="none" baseline="0" dirty="0" smtClean="0">
                <a:solidFill>
                  <a:srgbClr val="000000"/>
                </a:solidFill>
                <a:latin typeface="Arial"/>
                <a:ea typeface="Arial"/>
                <a:cs typeface="Arial"/>
                <a:sym typeface="Arial"/>
              </a:rPr>
              <a:t>Canada Race Relations Foundation (2010). Glossary of terms: Race. </a:t>
            </a:r>
          </a:p>
        </p:txBody>
      </p:sp>
    </p:spTree>
    <p:extLst>
      <p:ext uri="{BB962C8B-B14F-4D97-AF65-F5344CB8AC3E}">
        <p14:creationId xmlns:p14="http://schemas.microsoft.com/office/powerpoint/2010/main" val="446465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baseline="0" dirty="0" smtClean="0">
                <a:solidFill>
                  <a:srgbClr val="000000"/>
                </a:solidFill>
                <a:latin typeface="Arial"/>
                <a:ea typeface="Arial"/>
                <a:cs typeface="Arial"/>
                <a:sym typeface="Arial"/>
              </a:rPr>
              <a:t>General Information</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b="1" dirty="0" smtClean="0"/>
              <a:t>Racism:</a:t>
            </a:r>
            <a:r>
              <a:rPr lang="en-US" sz="1100" b="0" i="0" u="none" strike="noStrike" cap="none" dirty="0" smtClean="0">
                <a:solidFill>
                  <a:srgbClr val="000000"/>
                </a:solidFill>
                <a:effectLst/>
                <a:latin typeface="Arial"/>
                <a:ea typeface="Arial"/>
                <a:cs typeface="Arial"/>
                <a:sym typeface="Arial"/>
              </a:rPr>
              <a:t> is when people are treated unfairly because of their race,</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skin color, cultural background,</a:t>
            </a:r>
            <a:r>
              <a:rPr lang="en-US" sz="1100" b="0" i="0" u="none" strike="noStrike" cap="none" baseline="0" dirty="0" smtClean="0">
                <a:solidFill>
                  <a:srgbClr val="000000"/>
                </a:solidFill>
                <a:effectLst/>
                <a:latin typeface="Arial"/>
                <a:ea typeface="Arial"/>
                <a:cs typeface="Arial"/>
                <a:sym typeface="Arial"/>
              </a:rPr>
              <a:t> ethnicity. </a:t>
            </a:r>
            <a:r>
              <a:rPr lang="en-US" sz="1100" b="0" i="0" u="none" strike="noStrike" cap="none" dirty="0" smtClean="0">
                <a:solidFill>
                  <a:srgbClr val="000000"/>
                </a:solidFill>
                <a:effectLst/>
                <a:latin typeface="Arial"/>
                <a:ea typeface="Arial"/>
                <a:cs typeface="Arial"/>
                <a:sym typeface="Arial"/>
              </a:rPr>
              <a:t>It is a kind of </a:t>
            </a:r>
            <a:r>
              <a:rPr lang="en-US" sz="1100" b="1" i="0" u="none" strike="noStrike" cap="none" dirty="0" smtClean="0">
                <a:solidFill>
                  <a:srgbClr val="000000"/>
                </a:solidFill>
                <a:effectLst/>
                <a:latin typeface="Arial"/>
                <a:ea typeface="Arial"/>
                <a:cs typeface="Arial"/>
                <a:sym typeface="Arial"/>
                <a:hlinkClick r:id="rId3"/>
              </a:rPr>
              <a:t>discrimination</a:t>
            </a:r>
            <a:r>
              <a:rPr lang="en-US" sz="1100" b="0" i="0" u="none" strike="noStrike" cap="none" dirty="0" smtClean="0">
                <a:solidFill>
                  <a:srgbClr val="000000"/>
                </a:solidFill>
                <a:effectLst/>
                <a:latin typeface="Arial"/>
                <a:ea typeface="Arial"/>
                <a:cs typeface="Arial"/>
                <a:sym typeface="Arial"/>
              </a:rPr>
              <a:t>, and it causes great harm to people</a:t>
            </a:r>
            <a:r>
              <a:rPr lang="en-US" sz="1100" b="0" i="0" u="none" strike="noStrike" cap="none" baseline="0" dirty="0" smtClean="0">
                <a:solidFill>
                  <a:srgbClr val="000000"/>
                </a:solidFill>
                <a:effectLst/>
                <a:latin typeface="Arial"/>
                <a:ea typeface="Arial"/>
                <a:cs typeface="Arial"/>
                <a:sym typeface="Arial"/>
              </a:rPr>
              <a:t> (Britannica Kids)</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1" i="0" u="none" strike="noStrike" cap="none" baseline="0" dirty="0" smtClean="0">
                <a:solidFill>
                  <a:srgbClr val="000000"/>
                </a:solidFill>
                <a:effectLst/>
                <a:latin typeface="Arial"/>
                <a:ea typeface="Arial"/>
                <a:cs typeface="Arial"/>
                <a:sym typeface="Arial"/>
              </a:rPr>
              <a:t>Transphobia:</a:t>
            </a:r>
            <a:r>
              <a:rPr lang="en-US" sz="1100" b="0" i="0" u="none" strike="noStrike" cap="none" baseline="0" dirty="0" smtClean="0">
                <a:solidFill>
                  <a:srgbClr val="000000"/>
                </a:solidFill>
                <a:effectLst/>
                <a:latin typeface="Arial"/>
                <a:ea typeface="Arial"/>
                <a:cs typeface="Arial"/>
                <a:sym typeface="Arial"/>
              </a:rPr>
              <a:t> is when people are discriminated against because they identify as a gender different than their biological sex (sex assigned at birth)</a:t>
            </a:r>
            <a:endParaRPr lang="en-US" sz="1100" b="1" i="0" u="none" strike="noStrike" cap="none" baseline="0" dirty="0" smtClean="0">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b="1" dirty="0" smtClean="0"/>
              <a:t>Microaggression:</a:t>
            </a:r>
            <a:r>
              <a:rPr lang="en-CA" b="0" baseline="0" dirty="0" smtClean="0"/>
              <a:t> is </a:t>
            </a:r>
            <a:r>
              <a:rPr lang="en-CA" sz="1100" b="0" i="0" u="none" strike="noStrike" cap="none" baseline="0" dirty="0" smtClean="0">
                <a:solidFill>
                  <a:srgbClr val="000000"/>
                </a:solidFill>
                <a:latin typeface="Arial"/>
                <a:ea typeface="Arial"/>
                <a:cs typeface="Arial"/>
                <a:sym typeface="Wingdings" panose="05000000000000000000" pitchFamily="2" charset="2"/>
              </a:rPr>
              <a:t>something someone may say or do that causes unintentional harm (meaning it may not have been meant that way), to people that belong to a specific group. This often happens with people who identify as part of the 2SLGBTQ+ community.  </a:t>
            </a:r>
            <a:r>
              <a:rPr lang="en-CA" sz="1100" b="0" i="1" u="none" strike="noStrike" cap="none" baseline="0" dirty="0" smtClean="0">
                <a:solidFill>
                  <a:srgbClr val="000000"/>
                </a:solidFill>
                <a:latin typeface="Arial"/>
                <a:ea typeface="Arial"/>
                <a:cs typeface="Arial"/>
                <a:sym typeface="Wingdings" panose="05000000000000000000" pitchFamily="2" charset="2"/>
              </a:rPr>
              <a:t>(Note: The teacher will need to explain what </a:t>
            </a:r>
            <a:r>
              <a:rPr lang="en-CA" sz="1100" b="1" i="1" u="none" strike="noStrike" cap="none" baseline="0" dirty="0" smtClean="0">
                <a:solidFill>
                  <a:srgbClr val="000000"/>
                </a:solidFill>
                <a:latin typeface="Arial"/>
                <a:ea typeface="Arial"/>
                <a:cs typeface="Arial"/>
                <a:sym typeface="Wingdings" panose="05000000000000000000" pitchFamily="2" charset="2"/>
              </a:rPr>
              <a:t>unintentional </a:t>
            </a:r>
            <a:r>
              <a:rPr lang="en-CA" sz="1100" b="0" i="1" u="none" strike="noStrike" cap="none" baseline="0" dirty="0" smtClean="0">
                <a:solidFill>
                  <a:srgbClr val="000000"/>
                </a:solidFill>
                <a:latin typeface="Arial"/>
                <a:ea typeface="Arial"/>
                <a:cs typeface="Arial"/>
                <a:sym typeface="Wingdings" panose="05000000000000000000" pitchFamily="2" charset="2"/>
              </a:rPr>
              <a:t>means)</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sz="1100" b="1" i="0" u="none" strike="noStrike" cap="none" baseline="0" dirty="0" smtClean="0">
                <a:solidFill>
                  <a:srgbClr val="000000"/>
                </a:solidFill>
                <a:latin typeface="Arial"/>
                <a:ea typeface="Arial"/>
                <a:cs typeface="Arial"/>
                <a:sym typeface="Wingdings" panose="05000000000000000000" pitchFamily="2" charset="2"/>
              </a:rPr>
              <a:t>Harassment: </a:t>
            </a:r>
            <a:r>
              <a:rPr lang="en-CA" sz="1100" b="0" i="0" u="none" strike="noStrike" cap="none" baseline="0" dirty="0" smtClean="0">
                <a:solidFill>
                  <a:srgbClr val="000000"/>
                </a:solidFill>
                <a:latin typeface="Arial"/>
                <a:ea typeface="Arial"/>
                <a:cs typeface="Arial"/>
                <a:sym typeface="Wingdings" panose="05000000000000000000" pitchFamily="2" charset="2"/>
              </a:rPr>
              <a:t>The term harassment is also important to know about because there have been times when people have experienced transphobia, homophobia, and/or biphobia and harassment was also involved (although this isn’t always the case). </a:t>
            </a:r>
            <a:endParaRPr lang="en-CA" sz="1100" b="1" i="0" u="none" strike="noStrike" cap="none" baseline="0" dirty="0" smtClean="0">
              <a:solidFill>
                <a:srgbClr val="000000"/>
              </a:solidFill>
              <a:latin typeface="Arial"/>
              <a:ea typeface="Arial"/>
              <a:cs typeface="Arial"/>
              <a:sym typeface="Wingdings" panose="05000000000000000000" pitchFamily="2" charset="2"/>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600" b="0" i="0" u="none" strike="noStrike" cap="none" dirty="0" smtClean="0">
                <a:solidFill>
                  <a:srgbClr val="000000"/>
                </a:solidFill>
                <a:effectLst/>
                <a:latin typeface="Arial"/>
                <a:ea typeface="Arial"/>
                <a:cs typeface="Arial"/>
                <a:sym typeface="Arial"/>
              </a:rPr>
              <a:t>Sometimes people can be discriminated against because of biased assumptions or negative stereotypes about their social identities. These stereotypes or assumptions might be centered around gender roles and expectations in society or around an individual’s sexual orientation, gender expression, religion, race, ethnicity or culture, mental health, or abilities. </a:t>
            </a:r>
            <a:r>
              <a:rPr lang="en-US" sz="1600" dirty="0" smtClean="0"/>
              <a:t>Stereotypes can lead to destructive social attitudes including racism</a:t>
            </a:r>
            <a:r>
              <a:rPr lang="en-US" sz="1600" baseline="0" dirty="0" smtClean="0"/>
              <a:t> and homophobia/biphobia/transphobia. </a:t>
            </a:r>
            <a:endParaRPr lang="en-US" sz="1600" dirty="0" smtClean="0">
              <a:solidFill>
                <a:schemeClr val="tx1"/>
              </a:solidFill>
              <a:ea typeface="Calibri"/>
              <a:cs typeface="Calibri"/>
              <a:sym typeface="Calibri"/>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Most often, people do not realize that what they said or did has caused harm (i.e. is a microaggression).  If we see or hear this happening, it is important to stop and educate the person right away.  </a:t>
            </a:r>
            <a:r>
              <a:rPr lang="en-US" sz="1100" b="0" i="0" u="none" strike="noStrike" cap="none" baseline="0" dirty="0" smtClean="0">
                <a:solidFill>
                  <a:srgbClr val="FF0000"/>
                </a:solidFill>
                <a:latin typeface="Arial"/>
                <a:ea typeface="Arial"/>
                <a:cs typeface="Arial"/>
                <a:sym typeface="Arial"/>
              </a:rPr>
              <a:t>The term harassment is also important to know about because there have been times when people have experienced transphobia, homophobia, and/or biphobia and harassment was also involved (although this isn’t always the case).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u="sng" baseline="0" dirty="0" smtClean="0"/>
              <a:t>Background Knowledge</a:t>
            </a:r>
            <a:endParaRPr lang="en-CA" b="1" u="sng"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0" i="1" u="none" dirty="0" smtClean="0"/>
              <a:t>*Reminder: This section is for teacher-use only. The definitions and information</a:t>
            </a:r>
            <a:r>
              <a:rPr lang="en-CA" b="0" i="1" u="none" baseline="0" dirty="0" smtClean="0"/>
              <a:t> included is not for the students, only what is provided on the slide is for students.*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u="none"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baseline="0" dirty="0" smtClean="0">
                <a:solidFill>
                  <a:srgbClr val="000000"/>
                </a:solidFill>
                <a:latin typeface="Arial"/>
                <a:ea typeface="Arial"/>
                <a:cs typeface="Arial"/>
                <a:sym typeface="Arial"/>
              </a:rPr>
              <a:t>Negative phrases can invalidate a queer person’s identity </a:t>
            </a:r>
            <a:r>
              <a:rPr lang="en-US" sz="1100" b="0" i="0" u="none" strike="noStrike" cap="none" baseline="0" dirty="0" smtClean="0">
                <a:solidFill>
                  <a:srgbClr val="000000"/>
                </a:solidFill>
                <a:latin typeface="Arial"/>
                <a:ea typeface="Arial"/>
                <a:cs typeface="Arial"/>
                <a:sym typeface="Arial"/>
              </a:rPr>
              <a:t>and promote erasure. What makes them </a:t>
            </a:r>
            <a:r>
              <a:rPr lang="en-US" sz="1100" b="0" i="1" u="none" strike="noStrike" cap="none" baseline="0" dirty="0" smtClean="0">
                <a:solidFill>
                  <a:srgbClr val="000000"/>
                </a:solidFill>
                <a:latin typeface="Arial"/>
                <a:ea typeface="Arial"/>
                <a:cs typeface="Arial"/>
                <a:sym typeface="Arial"/>
              </a:rPr>
              <a:t>micro </a:t>
            </a:r>
            <a:r>
              <a:rPr lang="en-US" sz="1100" b="0" i="0" u="none" strike="noStrike" cap="none" baseline="0" dirty="0" smtClean="0">
                <a:solidFill>
                  <a:srgbClr val="000000"/>
                </a:solidFill>
                <a:latin typeface="Arial"/>
                <a:ea typeface="Arial"/>
                <a:cs typeface="Arial"/>
                <a:sym typeface="Arial"/>
              </a:rPr>
              <a:t>is that they don't seem to sound like something that would be offensive, as they're subtle remarks, that are usually not supposed to be offensive. They're usually quite brief and commonplace, and it's difficult to </a:t>
            </a:r>
            <a:r>
              <a:rPr lang="en-CA" sz="1100" b="0" i="0" u="none" strike="noStrike" cap="none" baseline="0" dirty="0" smtClean="0">
                <a:solidFill>
                  <a:srgbClr val="000000"/>
                </a:solidFill>
                <a:latin typeface="Arial"/>
                <a:ea typeface="Arial"/>
                <a:cs typeface="Arial"/>
                <a:sym typeface="Arial"/>
              </a:rPr>
              <a:t>challenge them because sometimes, </a:t>
            </a:r>
            <a:r>
              <a:rPr lang="en-US" sz="1100" b="0" i="0" u="none" strike="noStrike" cap="none" baseline="0" dirty="0" smtClean="0">
                <a:solidFill>
                  <a:srgbClr val="000000"/>
                </a:solidFill>
                <a:latin typeface="Arial"/>
                <a:ea typeface="Arial"/>
                <a:cs typeface="Arial"/>
                <a:sym typeface="Arial"/>
              </a:rPr>
              <a:t>it's hard to figure out why they're </a:t>
            </a:r>
            <a:r>
              <a:rPr lang="en-CA" sz="1100" b="0" i="0" u="none" strike="noStrike" cap="none" baseline="0" dirty="0" smtClean="0">
                <a:solidFill>
                  <a:srgbClr val="000000"/>
                </a:solidFill>
                <a:latin typeface="Arial"/>
                <a:ea typeface="Arial"/>
                <a:cs typeface="Arial"/>
                <a:sym typeface="Arial"/>
              </a:rPr>
              <a:t>offensive to begin with. </a:t>
            </a:r>
            <a:r>
              <a:rPr lang="en-US" sz="1100" b="0" i="0" u="none" strike="noStrike" cap="none" baseline="0" dirty="0" smtClean="0">
                <a:solidFill>
                  <a:srgbClr val="000000"/>
                </a:solidFill>
                <a:latin typeface="Arial"/>
                <a:ea typeface="Arial"/>
                <a:cs typeface="Arial"/>
                <a:sym typeface="Arial"/>
              </a:rPr>
              <a:t>Microaggressions could be described as a way for homophobia and </a:t>
            </a:r>
            <a:r>
              <a:rPr lang="en-CA" sz="1100" b="0" i="0" u="none" strike="noStrike" cap="none" baseline="0" dirty="0" smtClean="0">
                <a:solidFill>
                  <a:srgbClr val="000000"/>
                </a:solidFill>
                <a:latin typeface="Arial"/>
                <a:ea typeface="Arial"/>
                <a:cs typeface="Arial"/>
                <a:sym typeface="Arial"/>
              </a:rPr>
              <a:t>transphobia manifest in acceptable, everyday language.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i="0" u="sng" strike="noStrike" cap="none" baseline="0" dirty="0" smtClean="0">
                <a:solidFill>
                  <a:srgbClr val="000000"/>
                </a:solidFill>
                <a:latin typeface="Arial"/>
                <a:ea typeface="Arial"/>
                <a:cs typeface="Arial"/>
                <a:sym typeface="Arial"/>
              </a:rPr>
              <a:t>Definitions: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1" u="none" strike="noStrike" cap="none" baseline="0" dirty="0" smtClean="0">
                <a:solidFill>
                  <a:srgbClr val="000000"/>
                </a:solidFill>
                <a:latin typeface="Arial"/>
                <a:ea typeface="Arial"/>
                <a:cs typeface="Arial"/>
                <a:sym typeface="Arial"/>
              </a:rPr>
              <a:t>Transphobia. </a:t>
            </a:r>
            <a:r>
              <a:rPr lang="en-US" sz="1100" b="0" i="0" u="none" strike="noStrike" cap="none" baseline="0" dirty="0" smtClean="0">
                <a:solidFill>
                  <a:srgbClr val="000000"/>
                </a:solidFill>
                <a:latin typeface="Arial"/>
                <a:ea typeface="Arial"/>
                <a:cs typeface="Arial"/>
                <a:sym typeface="Arial"/>
              </a:rPr>
              <a:t>According to the Ontario Human Rights Commission, “the aversion to, fear or hatred or intolerance of trans people and communities.” (From </a:t>
            </a:r>
            <a:r>
              <a:rPr lang="en-US" sz="1100" b="0" i="1" u="none" strike="noStrike" cap="none" baseline="0" dirty="0" smtClean="0">
                <a:solidFill>
                  <a:srgbClr val="000000"/>
                </a:solidFill>
                <a:latin typeface="Arial"/>
                <a:ea typeface="Arial"/>
                <a:cs typeface="Arial"/>
                <a:sym typeface="Arial"/>
              </a:rPr>
              <a:t>Policy on Preventing Discrimination because of Gender Identity and Gender Expression</a:t>
            </a:r>
            <a:r>
              <a:rPr lang="en-US" sz="1100" b="0" i="0" u="none" strike="noStrike" cap="none" baseline="0" dirty="0" smtClean="0">
                <a:solidFill>
                  <a:srgbClr val="000000"/>
                </a:solidFill>
                <a:latin typeface="Arial"/>
                <a:ea typeface="Arial"/>
                <a:cs typeface="Arial"/>
                <a:sym typeface="Arial"/>
              </a:rPr>
              <a:t>.)</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Wingdings" panose="05000000000000000000" pitchFamily="2" charset="2"/>
              </a:rPr>
              <a:t>Discriminating against people who identify as a gender different than their biological sex (sex assigned at birth)</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Wingdings" panose="05000000000000000000" pitchFamily="2" charset="2"/>
              </a:rPr>
              <a:t>It is a term used to describe the intense hatred, fear, violence, and dislike towards trans or those who are thought to be trans people.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Wingdings" panose="05000000000000000000" pitchFamily="2" charset="2"/>
              </a:rPr>
              <a:t>It is a type of discrimination close to racism and sexism that subjects trans people of colour to all forms of discrimination. </a:t>
            </a:r>
            <a:endParaRPr lang="en-US" sz="1100" b="1"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CA" sz="1100" b="1" i="0" u="none" strike="noStrike" cap="none"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None/>
              <a:tabLst/>
              <a:defRPr/>
            </a:pPr>
            <a:r>
              <a:rPr lang="en-CA" sz="1100" b="1" i="1" u="none" strike="noStrike" cap="none" dirty="0" smtClean="0">
                <a:solidFill>
                  <a:srgbClr val="000000"/>
                </a:solidFill>
                <a:latin typeface="Arial"/>
                <a:ea typeface="Arial"/>
                <a:cs typeface="Arial"/>
                <a:sym typeface="Arial"/>
              </a:rPr>
              <a:t>Microaggression</a:t>
            </a:r>
            <a:r>
              <a:rPr lang="en-CA" sz="1100" b="1" i="0" u="none" strike="noStrike" cap="none" dirty="0" smtClean="0">
                <a:solidFill>
                  <a:srgbClr val="000000"/>
                </a:solidFill>
                <a:latin typeface="Arial"/>
                <a:ea typeface="Arial"/>
                <a:cs typeface="Arial"/>
                <a:sym typeface="Arial"/>
              </a:rPr>
              <a:t>. </a:t>
            </a:r>
            <a:r>
              <a:rPr lang="en-CA" sz="1100" b="0" i="0" u="none" strike="noStrike" cap="none" dirty="0" smtClean="0">
                <a:solidFill>
                  <a:srgbClr val="000000"/>
                </a:solidFill>
                <a:latin typeface="Arial"/>
                <a:ea typeface="Arial"/>
                <a:cs typeface="Arial"/>
                <a:sym typeface="Arial"/>
              </a:rPr>
              <a:t>“A microaggression is a statement, </a:t>
            </a:r>
            <a:r>
              <a:rPr lang="en-US" sz="1100" b="0" i="0" u="none" strike="noStrike" cap="none" dirty="0" smtClean="0">
                <a:solidFill>
                  <a:srgbClr val="000000"/>
                </a:solidFill>
                <a:latin typeface="Arial"/>
                <a:ea typeface="Arial"/>
                <a:cs typeface="Arial"/>
                <a:sym typeface="Arial"/>
              </a:rPr>
              <a:t>action, or incident regarded as indirect, </a:t>
            </a:r>
            <a:r>
              <a:rPr lang="en-CA" sz="1100" b="0" i="0" u="none" strike="noStrike" cap="none" dirty="0" smtClean="0">
                <a:solidFill>
                  <a:srgbClr val="000000"/>
                </a:solidFill>
                <a:latin typeface="Arial"/>
                <a:ea typeface="Arial"/>
                <a:cs typeface="Arial"/>
                <a:sym typeface="Arial"/>
              </a:rPr>
              <a:t>subtle, or unintentional discrimination </a:t>
            </a:r>
            <a:r>
              <a:rPr lang="en-US" sz="1100" b="0" i="0" u="none" strike="noStrike" cap="none" dirty="0" smtClean="0">
                <a:solidFill>
                  <a:srgbClr val="000000"/>
                </a:solidFill>
                <a:latin typeface="Arial"/>
                <a:ea typeface="Arial"/>
                <a:cs typeface="Arial"/>
                <a:sym typeface="Arial"/>
              </a:rPr>
              <a:t>against members/people of a marginalized or specific group. In the queer community, there are a variety of phrases and popular sayings that can be considered </a:t>
            </a:r>
            <a:r>
              <a:rPr lang="en-CA" sz="1100" b="0" i="0" u="none" strike="noStrike" cap="none" dirty="0" smtClean="0">
                <a:solidFill>
                  <a:srgbClr val="000000"/>
                </a:solidFill>
                <a:latin typeface="Arial"/>
                <a:ea typeface="Arial"/>
                <a:cs typeface="Arial"/>
                <a:sym typeface="Arial"/>
              </a:rPr>
              <a:t>unintentionally offensive or discriminatory.” (</a:t>
            </a:r>
            <a:r>
              <a:rPr lang="en-CA" sz="1100" b="0" i="0" u="none" strike="noStrike" cap="none" dirty="0" err="1" smtClean="0">
                <a:solidFill>
                  <a:srgbClr val="000000"/>
                </a:solidFill>
                <a:latin typeface="Arial"/>
                <a:ea typeface="Arial"/>
                <a:cs typeface="Arial"/>
                <a:sym typeface="Arial"/>
              </a:rPr>
              <a:t>CCGSD</a:t>
            </a:r>
            <a:r>
              <a:rPr lang="en-CA" sz="1100" b="0" i="0" u="none" strike="noStrike" cap="none" dirty="0" smtClean="0">
                <a:solidFill>
                  <a:srgbClr val="000000"/>
                </a:solidFill>
                <a:latin typeface="Arial"/>
                <a:ea typeface="Arial"/>
                <a:cs typeface="Arial"/>
                <a:sym typeface="Arial"/>
              </a:rPr>
              <a:t>)</a:t>
            </a:r>
          </a:p>
          <a:p>
            <a:pPr marL="15875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endParaRPr lang="en-US" sz="1100" b="0"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r>
              <a:rPr lang="en-US" sz="1100" b="1" i="1" u="none" strike="noStrike" cap="none" baseline="0" dirty="0" smtClean="0">
                <a:solidFill>
                  <a:srgbClr val="000000"/>
                </a:solidFill>
                <a:latin typeface="Arial"/>
                <a:ea typeface="Arial"/>
                <a:cs typeface="Arial"/>
                <a:sym typeface="Arial"/>
              </a:rPr>
              <a:t>Harassment. </a:t>
            </a:r>
            <a:r>
              <a:rPr lang="en-US" sz="1100" b="0" i="0" u="none" strike="noStrike" cap="none" baseline="0" dirty="0" smtClean="0">
                <a:solidFill>
                  <a:srgbClr val="000000"/>
                </a:solidFill>
                <a:latin typeface="Arial"/>
                <a:ea typeface="Arial"/>
                <a:cs typeface="Arial"/>
                <a:sym typeface="Arial"/>
              </a:rPr>
              <a:t>A form of discrimination that may include unwelcome attention and remarks, jokes, threats, name-calling, touching, or other </a:t>
            </a:r>
            <a:r>
              <a:rPr lang="en-US" sz="1100" b="0" i="0" u="none" strike="noStrike" cap="none" baseline="0" dirty="0" err="1" smtClean="0">
                <a:solidFill>
                  <a:srgbClr val="000000"/>
                </a:solidFill>
                <a:latin typeface="Arial"/>
                <a:ea typeface="Arial"/>
                <a:cs typeface="Arial"/>
                <a:sym typeface="Arial"/>
              </a:rPr>
              <a:t>behaviour</a:t>
            </a:r>
            <a:r>
              <a:rPr lang="en-US" sz="1100" b="0" i="0" u="none" strike="noStrike" cap="none" baseline="0" dirty="0" smtClean="0">
                <a:solidFill>
                  <a:srgbClr val="000000"/>
                </a:solidFill>
                <a:latin typeface="Arial"/>
                <a:ea typeface="Arial"/>
                <a:cs typeface="Arial"/>
                <a:sym typeface="Arial"/>
              </a:rPr>
              <a:t> (including the display or sharing of images) that insults, offends, or demeans someone because of their identity. Harassment involves conduct or comments that are known to be, or should reasonably be known to be, offensive, inappropriate, intimidating, and hostile. (Health and Physical Education Curriculum – </a:t>
            </a:r>
            <a:r>
              <a:rPr lang="en-US" sz="1100" b="0" i="0" u="none" strike="noStrike" cap="none" baseline="0" dirty="0" err="1" smtClean="0">
                <a:solidFill>
                  <a:srgbClr val="000000"/>
                </a:solidFill>
                <a:latin typeface="Arial"/>
                <a:ea typeface="Arial"/>
                <a:cs typeface="Arial"/>
                <a:sym typeface="Arial"/>
              </a:rPr>
              <a:t>OME</a:t>
            </a:r>
            <a:r>
              <a:rPr lang="en-US" sz="1100" b="0" i="0" u="none" strike="noStrike" cap="none" baseline="0" dirty="0" smtClean="0">
                <a:solidFill>
                  <a:srgbClr val="000000"/>
                </a:solidFill>
                <a:latin typeface="Arial"/>
                <a:ea typeface="Arial"/>
                <a:cs typeface="Arial"/>
                <a:sym typeface="Arial"/>
              </a:rPr>
              <a:t>, 2019, p. 308). </a:t>
            </a:r>
          </a:p>
          <a:p>
            <a:pPr marL="15875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r>
              <a:rPr lang="en-US" sz="1100" b="0" i="0" u="none" strike="noStrike" cap="none" baseline="0" dirty="0" smtClean="0">
                <a:solidFill>
                  <a:srgbClr val="000000"/>
                </a:solidFill>
                <a:latin typeface="Arial"/>
                <a:ea typeface="Arial"/>
                <a:cs typeface="Arial"/>
                <a:sym typeface="Arial"/>
              </a:rPr>
              <a:t>Harassment is </a:t>
            </a:r>
            <a:r>
              <a:rPr lang="en-US" sz="1100" b="0" i="0" u="sng" strike="noStrike" cap="none" baseline="0" dirty="0" smtClean="0">
                <a:solidFill>
                  <a:srgbClr val="000000"/>
                </a:solidFill>
                <a:latin typeface="Arial"/>
                <a:ea typeface="Arial"/>
                <a:cs typeface="Arial"/>
                <a:sym typeface="Arial"/>
              </a:rPr>
              <a:t>not acceptable</a:t>
            </a:r>
            <a:r>
              <a:rPr lang="en-US" sz="1100" b="0" i="0" u="none" strike="noStrike" cap="none" baseline="0" dirty="0" smtClean="0">
                <a:solidFill>
                  <a:srgbClr val="000000"/>
                </a:solidFill>
                <a:latin typeface="Arial"/>
                <a:ea typeface="Arial"/>
                <a:cs typeface="Arial"/>
                <a:sym typeface="Arial"/>
              </a:rPr>
              <a:t> and has repercussions (if reported).</a:t>
            </a:r>
          </a:p>
          <a:p>
            <a:pPr marL="15875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endParaRPr lang="en-US" sz="1100" b="0"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r>
              <a:rPr lang="en-US" sz="1100" b="0" i="0" u="none" strike="noStrike" cap="none" baseline="0" dirty="0" smtClean="0">
                <a:solidFill>
                  <a:srgbClr val="000000"/>
                </a:solidFill>
                <a:latin typeface="Arial"/>
                <a:ea typeface="Arial"/>
                <a:cs typeface="Arial"/>
                <a:sym typeface="Arial"/>
              </a:rPr>
              <a:t>For a supplementary video on Microaggressions, check out: </a:t>
            </a:r>
            <a:r>
              <a:rPr lang="en-CA" dirty="0" err="1" smtClean="0">
                <a:hlinkClick r:id="rId4"/>
              </a:rPr>
              <a:t>Microagressions</a:t>
            </a:r>
            <a:r>
              <a:rPr lang="en-CA" dirty="0" smtClean="0">
                <a:hlinkClick r:id="rId4"/>
              </a:rPr>
              <a:t> (Clean) – YouTube</a:t>
            </a:r>
            <a:r>
              <a:rPr lang="en-CA" dirty="0" smtClean="0"/>
              <a:t> (https://youtu.be/nQ9l7y4UuxY) created</a:t>
            </a:r>
            <a:r>
              <a:rPr lang="en-CA" baseline="0" dirty="0" smtClean="0"/>
              <a:t> by </a:t>
            </a:r>
            <a:r>
              <a:rPr lang="en-CA" baseline="0" dirty="0" err="1" smtClean="0"/>
              <a:t>TheTeacherColeman</a:t>
            </a:r>
            <a:r>
              <a:rPr lang="en-CA" baseline="0" dirty="0" smtClean="0"/>
              <a:t>. </a:t>
            </a:r>
            <a:r>
              <a:rPr lang="en-US" sz="1100" b="0" i="0" u="none" strike="noStrike" cap="none" dirty="0" smtClean="0">
                <a:solidFill>
                  <a:srgbClr val="000000"/>
                </a:solidFill>
                <a:effectLst/>
                <a:latin typeface="Arial"/>
                <a:ea typeface="Arial"/>
                <a:cs typeface="Arial"/>
                <a:sym typeface="Arial"/>
              </a:rPr>
              <a:t>The original video was created by Fusion Comedy: How </a:t>
            </a:r>
            <a:r>
              <a:rPr lang="en-US" sz="1100" b="0" i="0" u="none" strike="noStrike" cap="none" dirty="0" err="1" smtClean="0">
                <a:solidFill>
                  <a:srgbClr val="000000"/>
                </a:solidFill>
                <a:effectLst/>
                <a:latin typeface="Arial"/>
                <a:ea typeface="Arial"/>
                <a:cs typeface="Arial"/>
                <a:sym typeface="Arial"/>
              </a:rPr>
              <a:t>microaggressions</a:t>
            </a:r>
            <a:r>
              <a:rPr lang="en-US" sz="1100" b="0" i="0" u="none" strike="noStrike" cap="none" dirty="0" smtClean="0">
                <a:solidFill>
                  <a:srgbClr val="000000"/>
                </a:solidFill>
                <a:effectLst/>
                <a:latin typeface="Arial"/>
                <a:ea typeface="Arial"/>
                <a:cs typeface="Arial"/>
                <a:sym typeface="Arial"/>
              </a:rPr>
              <a:t> are like mosquito bites • Same Difference. It can be accessed here: </a:t>
            </a:r>
            <a:r>
              <a:rPr lang="en-US" sz="1100" b="0" i="0" u="none" strike="noStrike" cap="none" dirty="0" smtClean="0">
                <a:solidFill>
                  <a:srgbClr val="000000"/>
                </a:solidFill>
                <a:effectLst/>
                <a:latin typeface="Arial"/>
                <a:ea typeface="Arial"/>
                <a:cs typeface="Arial"/>
                <a:sym typeface="Arial"/>
                <a:hlinkClick r:id="rId5"/>
              </a:rPr>
              <a:t>https://www.youtube.com/</a:t>
            </a:r>
            <a:r>
              <a:rPr lang="en-US" sz="1100" b="0" i="0" u="none" strike="noStrike" cap="none" dirty="0" err="1" smtClean="0">
                <a:solidFill>
                  <a:srgbClr val="000000"/>
                </a:solidFill>
                <a:effectLst/>
                <a:latin typeface="Arial"/>
                <a:ea typeface="Arial"/>
                <a:cs typeface="Arial"/>
                <a:sym typeface="Arial"/>
                <a:hlinkClick r:id="rId5"/>
              </a:rPr>
              <a:t>watch?v</a:t>
            </a:r>
            <a:r>
              <a:rPr lang="en-US" sz="1100" b="0" i="0" u="none" strike="noStrike" cap="none" dirty="0" smtClean="0">
                <a:solidFill>
                  <a:srgbClr val="000000"/>
                </a:solidFill>
                <a:effectLst/>
                <a:latin typeface="Arial"/>
                <a:ea typeface="Arial"/>
                <a:cs typeface="Arial"/>
                <a:sym typeface="Arial"/>
                <a:hlinkClick r:id="rId5"/>
              </a:rPr>
              <a:t>=hDd3b...</a:t>
            </a:r>
            <a:r>
              <a:rPr lang="en-US" sz="1100" b="0" i="0" u="none" strike="noStrike" cap="none" dirty="0" smtClean="0">
                <a:solidFill>
                  <a:srgbClr val="000000"/>
                </a:solidFill>
                <a:effectLst/>
                <a:latin typeface="Arial"/>
                <a:ea typeface="Arial"/>
                <a:cs typeface="Arial"/>
                <a:sym typeface="Arial"/>
              </a:rPr>
              <a:t>. </a:t>
            </a:r>
            <a:r>
              <a:rPr lang="en-US" dirty="0" smtClean="0"/>
              <a:t/>
            </a:r>
            <a:br>
              <a:rPr lang="en-US" dirty="0" smtClean="0"/>
            </a:br>
            <a:endParaRPr lang="en-CA" b="1" dirty="0" smtClean="0"/>
          </a:p>
          <a:p>
            <a:pPr marL="158750" indent="0">
              <a:buNone/>
            </a:pPr>
            <a:r>
              <a:rPr lang="en-CA" b="1" dirty="0" smtClean="0"/>
              <a:t>Reference:</a:t>
            </a:r>
            <a:r>
              <a:rPr lang="en-CA" b="1" baseline="0" dirty="0" smtClean="0"/>
              <a:t>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dirty="0" smtClean="0"/>
              <a:t>Britannica</a:t>
            </a:r>
            <a:r>
              <a:rPr lang="en-CA" baseline="0" dirty="0" smtClean="0"/>
              <a:t> Kids (2022). Racism. </a:t>
            </a:r>
            <a:r>
              <a:rPr lang="en-CA" dirty="0" smtClean="0"/>
              <a:t>https://kids.britannica.com/kids/article/racism/632495</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dirty="0" smtClean="0"/>
              <a:t>Human Rights Campaign</a:t>
            </a:r>
            <a:r>
              <a:rPr lang="en-CA" baseline="0" dirty="0" smtClean="0"/>
              <a:t> (2022). Bisexual FAQ. </a:t>
            </a:r>
            <a:r>
              <a:rPr lang="en-CA" dirty="0" smtClean="0"/>
              <a:t>https://www.hrc.org/resources/bisexual-faq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Teaching Sexual Health (2022}. Sexual &amp; Gender Diversity: Words You May Hear. https://teachingsexualhealth.ca/parents/information-by-topic/sexual-diversity/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baseline="0" dirty="0" smtClean="0"/>
              <a:t>The Canadian Centre for Gender and Sexual Diversity (</a:t>
            </a:r>
            <a:r>
              <a:rPr lang="en-CA" b="0" baseline="0" dirty="0" err="1" smtClean="0"/>
              <a:t>CCGSD</a:t>
            </a:r>
            <a:r>
              <a:rPr lang="en-CA" b="0" baseline="0" dirty="0" smtClean="0"/>
              <a:t>): Homophobic and Transphobic Microaggressions. https://ccgsd-ccdgs.org/wp-content/uploads/2020/09/Microaggressions-3.pdf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baseline="0" dirty="0" smtClean="0"/>
              <a:t>The 519. (</a:t>
            </a:r>
            <a:r>
              <a:rPr lang="en-CA" b="0" baseline="0" dirty="0" err="1" smtClean="0"/>
              <a:t>n.d.</a:t>
            </a:r>
            <a:r>
              <a:rPr lang="en-CA" b="0" baseline="0" dirty="0" smtClean="0"/>
              <a:t>). Education and Training – The 519 Glossary of Terms. https://www.the519.org/education-training/glossary </a:t>
            </a:r>
            <a:endParaRPr lang="en-CA" b="1"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cs typeface="Arial"/>
                <a:sym typeface="Arial"/>
              </a:rPr>
              <a:t>Image from </a:t>
            </a:r>
            <a:r>
              <a:rPr lang="en-US" sz="1100" b="1" i="0" u="none" strike="noStrike" cap="none" dirty="0" err="1" smtClean="0">
                <a:solidFill>
                  <a:srgbClr val="000000"/>
                </a:solidFill>
                <a:effectLst/>
                <a:latin typeface="Arial"/>
                <a:cs typeface="Arial"/>
                <a:sym typeface="Arial"/>
              </a:rPr>
              <a:t>Canva</a:t>
            </a:r>
            <a:endParaRPr lang="en-US" i="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baseline="0" dirty="0" smtClean="0">
              <a:solidFill>
                <a:srgbClr val="000000"/>
              </a:solidFill>
              <a:latin typeface="Arial"/>
              <a:ea typeface="Arial"/>
              <a:cs typeface="Arial"/>
              <a:sym typeface="Arial"/>
            </a:endParaRPr>
          </a:p>
        </p:txBody>
      </p:sp>
    </p:spTree>
    <p:extLst>
      <p:ext uri="{BB962C8B-B14F-4D97-AF65-F5344CB8AC3E}">
        <p14:creationId xmlns:p14="http://schemas.microsoft.com/office/powerpoint/2010/main" val="36947263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0" u="sng" dirty="0" smtClean="0"/>
              <a:t>Background</a:t>
            </a:r>
            <a:r>
              <a:rPr lang="en-US" b="1" i="0" u="sng" baseline="0" dirty="0" smtClean="0"/>
              <a:t> Knowledge</a:t>
            </a:r>
            <a:endParaRPr lang="en-CA" b="1" i="0" u="sng"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i="1" u="sng" dirty="0" smtClean="0"/>
              <a:t>*Reminder: This section is for teacher-use only</a:t>
            </a:r>
            <a:r>
              <a:rPr lang="en-CA" b="1" i="1" u="sng" baseline="0" dirty="0" smtClean="0"/>
              <a:t> (It is up to their discretion what information they want to expand on). </a:t>
            </a:r>
            <a:r>
              <a:rPr lang="en-CA" b="1" i="1" u="sng" dirty="0" smtClean="0"/>
              <a:t>The definitions and information</a:t>
            </a:r>
            <a:r>
              <a:rPr lang="en-CA" b="1" i="1" u="sng" baseline="0" dirty="0" smtClean="0"/>
              <a:t> included is not for the students, only what is provided on the slide is for students.* </a:t>
            </a:r>
            <a:endParaRPr lang="en-CA" u="sng"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1"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1" u="none" strike="noStrike" cap="none" baseline="0" dirty="0" smtClean="0">
                <a:solidFill>
                  <a:srgbClr val="000000"/>
                </a:solidFill>
                <a:latin typeface="Arial"/>
                <a:ea typeface="Arial"/>
                <a:cs typeface="Arial"/>
                <a:sym typeface="Arial"/>
              </a:rPr>
              <a:t>Homophobia. </a:t>
            </a:r>
            <a:r>
              <a:rPr lang="en-US" sz="1100" b="0" i="0" u="none" strike="noStrike" cap="none" baseline="0" dirty="0" smtClean="0">
                <a:solidFill>
                  <a:srgbClr val="000000"/>
                </a:solidFill>
                <a:latin typeface="Arial"/>
                <a:ea typeface="Arial"/>
                <a:cs typeface="Arial"/>
                <a:sym typeface="Arial"/>
              </a:rPr>
              <a:t>According to the Ontario Human Rights Commission, “the irrational aversion to, fear or hatred of gay, lesbian or bisexual people and communities, or of behaviours stereotyped as ‘homosexual’.” (From </a:t>
            </a:r>
            <a:r>
              <a:rPr lang="en-US" sz="1100" b="0" i="1" u="none" strike="noStrike" cap="none" baseline="0" dirty="0" smtClean="0">
                <a:solidFill>
                  <a:srgbClr val="000000"/>
                </a:solidFill>
                <a:latin typeface="Arial"/>
                <a:ea typeface="Arial"/>
                <a:cs typeface="Arial"/>
                <a:sym typeface="Arial"/>
              </a:rPr>
              <a:t>Teaching Human Rights in Ontario: A Guide for Ontario Schools</a:t>
            </a:r>
            <a:r>
              <a:rPr lang="en-US" sz="1100" b="0" i="0" u="none" strike="noStrike" cap="none" baseline="0" dirty="0" smtClean="0">
                <a:solidFill>
                  <a:srgbClr val="000000"/>
                </a:solidFill>
                <a:latin typeface="Arial"/>
                <a:ea typeface="Arial"/>
                <a:cs typeface="Arial"/>
                <a:sym typeface="Arial"/>
              </a:rPr>
              <a:t>.)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Wingdings" panose="05000000000000000000" pitchFamily="2" charset="2"/>
              </a:rPr>
              <a:t> Discriminating against people because of who they are attracted to, or what gender they identify with (i.e., male, female, both, or neither)</a:t>
            </a:r>
            <a:endParaRPr lang="en-US" sz="1100" b="0"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i="0" u="none" strike="noStrike" cap="none" dirty="0" smtClean="0">
                <a:solidFill>
                  <a:srgbClr val="000000"/>
                </a:solidFill>
                <a:latin typeface="Arial"/>
                <a:ea typeface="Arial"/>
                <a:cs typeface="Arial"/>
                <a:sym typeface="Arial"/>
              </a:rPr>
              <a:t>Biphobia:</a:t>
            </a:r>
            <a:r>
              <a:rPr lang="en-CA" sz="1100" b="1" i="0" u="none" strike="noStrike" cap="none" baseline="0" dirty="0" smtClean="0">
                <a:solidFill>
                  <a:srgbClr val="000000"/>
                </a:solidFill>
                <a:latin typeface="Arial"/>
                <a:ea typeface="Arial"/>
                <a:cs typeface="Arial"/>
                <a:sym typeface="Arial"/>
              </a:rPr>
              <a:t> </a:t>
            </a:r>
            <a:r>
              <a:rPr lang="en-CA" sz="1100" b="0" i="0" u="none" strike="noStrike" cap="none" dirty="0" smtClean="0">
                <a:solidFill>
                  <a:srgbClr val="000000"/>
                </a:solidFill>
                <a:latin typeface="Arial"/>
                <a:ea typeface="Arial"/>
                <a:cs typeface="Arial"/>
                <a:sym typeface="Arial"/>
              </a:rPr>
              <a:t>“</a:t>
            </a:r>
            <a:r>
              <a:rPr lang="en-US" sz="1100" b="0" i="0" u="none" strike="noStrike" cap="none" dirty="0" smtClean="0">
                <a:solidFill>
                  <a:srgbClr val="000000"/>
                </a:solidFill>
                <a:latin typeface="Arial"/>
                <a:ea typeface="Arial"/>
                <a:cs typeface="Arial"/>
                <a:sym typeface="Arial"/>
              </a:rPr>
              <a:t>Biphobia is prejudice, fear or hatred directed toward bisexual people. It can include making jokes or comments based on myths and stereotypes that seek to undermine the legitimacy of bisexual identity, like "bisexuality is a phase.” Biphobia occurs both within and outside of the LGBTQ community.</a:t>
            </a:r>
            <a:r>
              <a:rPr lang="en-CA" sz="1100" b="1" i="0" u="none" strike="noStrike" cap="none" dirty="0" smtClean="0">
                <a:solidFill>
                  <a:srgbClr val="000000"/>
                </a:solidFill>
                <a:latin typeface="Arial"/>
                <a:ea typeface="Arial"/>
                <a:cs typeface="Arial"/>
                <a:sym typeface="Arial"/>
              </a:rPr>
              <a:t>” </a:t>
            </a:r>
            <a:r>
              <a:rPr lang="en-CA" sz="1100" b="0" i="0" u="none" strike="noStrike" cap="none" dirty="0" smtClean="0">
                <a:solidFill>
                  <a:srgbClr val="000000"/>
                </a:solidFill>
                <a:latin typeface="Arial"/>
                <a:ea typeface="Arial"/>
                <a:cs typeface="Arial"/>
                <a:sym typeface="Arial"/>
              </a:rPr>
              <a:t>(</a:t>
            </a:r>
            <a:r>
              <a:rPr lang="en-CA" sz="1100" b="0" i="0" u="none" strike="noStrike" cap="none" dirty="0" err="1" smtClean="0">
                <a:solidFill>
                  <a:srgbClr val="000000"/>
                </a:solidFill>
                <a:latin typeface="Arial"/>
                <a:ea typeface="Arial"/>
                <a:cs typeface="Arial"/>
                <a:sym typeface="Arial"/>
              </a:rPr>
              <a:t>HRC</a:t>
            </a:r>
            <a:r>
              <a:rPr lang="en-CA" sz="1100" b="0" i="0" u="none" strike="noStrike" cap="none" dirty="0" smtClean="0">
                <a:solidFill>
                  <a:srgbClr val="000000"/>
                </a:solidFill>
                <a:latin typeface="Arial"/>
                <a:ea typeface="Arial"/>
                <a:cs typeface="Arial"/>
                <a:sym typeface="Arial"/>
              </a:rPr>
              <a:t>, 2022)</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ea typeface="Arial"/>
                <a:cs typeface="Arial"/>
                <a:sym typeface="Arial"/>
              </a:rPr>
              <a:t>References: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Health and Physical Education Curriculum – Ontario Ministry of Education (2019) p. 308 and p. 316</a:t>
            </a:r>
            <a:endParaRPr lang="en-US" sz="1100" b="0" i="0" u="none" strike="noStrike" cap="none" baseline="0" dirty="0" smtClean="0">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Teaching Sexual Health (2022}. Sexual &amp; Gender Diversity: Words You May Hear. https://teachingsexualhealth.ca/parents/information-by-topic/sexual-diversity/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err="1" smtClean="0">
                <a:solidFill>
                  <a:srgbClr val="000000"/>
                </a:solidFill>
                <a:latin typeface="Arial"/>
                <a:ea typeface="Arial"/>
                <a:cs typeface="Arial"/>
                <a:sym typeface="Arial"/>
              </a:rPr>
              <a:t>Njoroge</a:t>
            </a:r>
            <a:r>
              <a:rPr lang="en-US" sz="1100" b="0" i="0" u="none" strike="noStrike" cap="none" baseline="0" dirty="0" smtClean="0">
                <a:solidFill>
                  <a:srgbClr val="000000"/>
                </a:solidFill>
                <a:latin typeface="Arial"/>
                <a:ea typeface="Arial"/>
                <a:cs typeface="Arial"/>
                <a:sym typeface="Arial"/>
              </a:rPr>
              <a:t>, S. (2022). LGBTQ+ and ALL: What is Transphobia? https://www.lgbtqandall.com/what-is-transphobia/ </a:t>
            </a:r>
            <a:endParaRPr lang="en-US" sz="1100" b="1"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ea typeface="Arial"/>
                <a:cs typeface="Arial"/>
                <a:sym typeface="Arial"/>
              </a:rPr>
              <a:t>Photo Reference:</a:t>
            </a:r>
            <a:endParaRPr lang="en-US" sz="1100" b="0" i="0" u="none" strike="noStrike" cap="none" baseline="0" dirty="0" smtClean="0">
              <a:solidFill>
                <a:srgbClr val="000000"/>
              </a:solidFill>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Shutterstock_510500239 </a:t>
            </a:r>
          </a:p>
        </p:txBody>
      </p:sp>
    </p:spTree>
    <p:extLst>
      <p:ext uri="{BB962C8B-B14F-4D97-AF65-F5344CB8AC3E}">
        <p14:creationId xmlns:p14="http://schemas.microsoft.com/office/powerpoint/2010/main" val="67767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cs typeface="Arial"/>
                <a:sym typeface="Arial"/>
              </a:rPr>
              <a:t>Images from </a:t>
            </a:r>
            <a:r>
              <a:rPr lang="en-US" sz="1100" b="1" i="0" u="none" strike="noStrike" cap="none" dirty="0" err="1" smtClean="0">
                <a:solidFill>
                  <a:srgbClr val="000000"/>
                </a:solidFill>
                <a:effectLst/>
                <a:latin typeface="Arial"/>
                <a:cs typeface="Arial"/>
                <a:sym typeface="Arial"/>
              </a:rPr>
              <a:t>Canva</a:t>
            </a:r>
            <a:endParaRPr lang="en-US" i="0" dirty="0" smtClean="0"/>
          </a:p>
        </p:txBody>
      </p:sp>
    </p:spTree>
    <p:extLst>
      <p:ext uri="{BB962C8B-B14F-4D97-AF65-F5344CB8AC3E}">
        <p14:creationId xmlns:p14="http://schemas.microsoft.com/office/powerpoint/2010/main" val="11713815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fontAlgn="base">
              <a:buNone/>
            </a:pPr>
            <a:r>
              <a:rPr lang="en-US" sz="1100" b="1" i="0" u="sng" strike="noStrike" cap="none" dirty="0" smtClean="0">
                <a:solidFill>
                  <a:srgbClr val="000000"/>
                </a:solidFill>
                <a:effectLst/>
                <a:latin typeface="Arial"/>
                <a:ea typeface="Arial"/>
                <a:cs typeface="Arial"/>
                <a:sym typeface="Arial"/>
              </a:rPr>
              <a:t>General Information </a:t>
            </a:r>
          </a:p>
          <a:p>
            <a:pPr marL="158750" indent="0" fontAlgn="base">
              <a:buNone/>
            </a:pPr>
            <a:r>
              <a:rPr lang="en-US" sz="1100" b="0" i="0" u="none" strike="noStrike" cap="none" dirty="0" smtClean="0">
                <a:solidFill>
                  <a:srgbClr val="000000"/>
                </a:solidFill>
                <a:effectLst/>
                <a:latin typeface="Arial"/>
                <a:ea typeface="Arial"/>
                <a:cs typeface="Arial"/>
                <a:sym typeface="Arial"/>
              </a:rPr>
              <a:t>Homophobia</a:t>
            </a:r>
            <a:r>
              <a:rPr lang="en-US" sz="1100" b="0" i="0" u="none" strike="noStrike" cap="none" baseline="0" dirty="0" smtClean="0">
                <a:solidFill>
                  <a:srgbClr val="000000"/>
                </a:solidFill>
                <a:effectLst/>
                <a:latin typeface="Arial"/>
                <a:ea typeface="Arial"/>
                <a:cs typeface="Arial"/>
                <a:sym typeface="Arial"/>
              </a:rPr>
              <a:t> and </a:t>
            </a:r>
            <a:r>
              <a:rPr lang="en-US" sz="1100" b="0" i="0" u="none" strike="noStrike" cap="none" dirty="0" smtClean="0">
                <a:solidFill>
                  <a:srgbClr val="000000"/>
                </a:solidFill>
                <a:effectLst/>
                <a:latin typeface="Arial"/>
                <a:ea typeface="Arial"/>
                <a:cs typeface="Arial"/>
                <a:sym typeface="Arial"/>
              </a:rPr>
              <a:t>Transphobia can be manifested in many ways including:</a:t>
            </a:r>
          </a:p>
          <a:p>
            <a:pPr fontAlgn="base"/>
            <a:r>
              <a:rPr lang="en-US" sz="1100" b="0" i="0" u="none" strike="noStrike" cap="none" dirty="0" smtClean="0">
                <a:solidFill>
                  <a:srgbClr val="000000"/>
                </a:solidFill>
                <a:effectLst/>
                <a:latin typeface="Arial"/>
                <a:ea typeface="Arial"/>
                <a:cs typeface="Arial"/>
                <a:sym typeface="Arial"/>
              </a:rPr>
              <a:t>name-calling</a:t>
            </a:r>
          </a:p>
          <a:p>
            <a:pPr fontAlgn="base"/>
            <a:r>
              <a:rPr lang="en-US" sz="1100" b="0" i="0" u="none" strike="noStrike" cap="none" dirty="0" smtClean="0">
                <a:solidFill>
                  <a:srgbClr val="000000"/>
                </a:solidFill>
                <a:effectLst/>
                <a:latin typeface="Arial"/>
                <a:ea typeface="Arial"/>
                <a:cs typeface="Arial"/>
                <a:sym typeface="Arial"/>
              </a:rPr>
              <a:t>negative attitudes</a:t>
            </a:r>
          </a:p>
          <a:p>
            <a:pPr fontAlgn="base"/>
            <a:r>
              <a:rPr lang="en-US" sz="1100" b="0" i="0" u="none" strike="noStrike" cap="none" dirty="0" smtClean="0">
                <a:solidFill>
                  <a:srgbClr val="000000"/>
                </a:solidFill>
                <a:effectLst/>
                <a:latin typeface="Arial"/>
                <a:ea typeface="Arial"/>
                <a:cs typeface="Arial"/>
                <a:sym typeface="Arial"/>
              </a:rPr>
              <a:t>discrimination against trans people</a:t>
            </a:r>
          </a:p>
          <a:p>
            <a:pPr fontAlgn="base"/>
            <a:r>
              <a:rPr lang="en-US" sz="1100" b="0" i="0" u="none" strike="noStrike" cap="none" dirty="0" smtClean="0">
                <a:solidFill>
                  <a:srgbClr val="000000"/>
                </a:solidFill>
                <a:effectLst/>
                <a:latin typeface="Arial"/>
                <a:ea typeface="Arial"/>
                <a:cs typeface="Arial"/>
                <a:sym typeface="Arial"/>
              </a:rPr>
              <a:t>intense hatred</a:t>
            </a:r>
          </a:p>
          <a:p>
            <a:pPr fontAlgn="base"/>
            <a:r>
              <a:rPr lang="en-US" sz="1100" b="0" i="0" u="none" strike="noStrike" cap="none" dirty="0" smtClean="0">
                <a:solidFill>
                  <a:srgbClr val="000000"/>
                </a:solidFill>
                <a:effectLst/>
                <a:latin typeface="Arial"/>
                <a:ea typeface="Arial"/>
                <a:cs typeface="Arial"/>
                <a:sym typeface="Arial"/>
              </a:rPr>
              <a:t>bullying and violence</a:t>
            </a:r>
          </a:p>
          <a:p>
            <a:pPr fontAlgn="base"/>
            <a:r>
              <a:rPr lang="en-US" sz="1100" b="0" i="0" u="none" strike="noStrike" cap="none" dirty="0" smtClean="0">
                <a:solidFill>
                  <a:srgbClr val="000000"/>
                </a:solidFill>
                <a:effectLst/>
                <a:latin typeface="Arial"/>
                <a:ea typeface="Arial"/>
                <a:cs typeface="Arial"/>
                <a:sym typeface="Arial"/>
              </a:rPr>
              <a:t>using</a:t>
            </a:r>
            <a:r>
              <a:rPr lang="en-US" sz="1100" b="0" i="0" u="none" strike="noStrike" cap="none" baseline="0" dirty="0" smtClean="0">
                <a:solidFill>
                  <a:srgbClr val="000000"/>
                </a:solidFill>
                <a:effectLst/>
                <a:latin typeface="Arial"/>
                <a:ea typeface="Arial"/>
                <a:cs typeface="Arial"/>
                <a:sym typeface="Arial"/>
              </a:rPr>
              <a:t> the wrong</a:t>
            </a:r>
            <a:r>
              <a:rPr lang="en-US" sz="1100" b="0" i="0" u="none" strike="noStrike" cap="none" dirty="0" smtClean="0">
                <a:solidFill>
                  <a:srgbClr val="000000"/>
                </a:solidFill>
                <a:effectLst/>
                <a:latin typeface="Arial"/>
                <a:ea typeface="Arial"/>
                <a:cs typeface="Arial"/>
                <a:sym typeface="Arial"/>
              </a:rPr>
              <a:t> names</a:t>
            </a:r>
          </a:p>
          <a:p>
            <a:pPr fontAlgn="base"/>
            <a:r>
              <a:rPr lang="en-US" sz="1100" b="0" i="0" u="none" strike="noStrike" cap="none" dirty="0" smtClean="0">
                <a:solidFill>
                  <a:srgbClr val="000000"/>
                </a:solidFill>
                <a:effectLst/>
                <a:latin typeface="Arial"/>
                <a:ea typeface="Arial"/>
                <a:cs typeface="Arial"/>
                <a:sym typeface="Arial"/>
              </a:rPr>
              <a:t>not being sensitive</a:t>
            </a:r>
            <a:r>
              <a:rPr lang="en-US" sz="1100" b="0" i="0" u="none" strike="noStrike" cap="none" baseline="0" dirty="0" smtClean="0">
                <a:solidFill>
                  <a:srgbClr val="000000"/>
                </a:solidFill>
                <a:effectLst/>
                <a:latin typeface="Arial"/>
                <a:ea typeface="Arial"/>
                <a:cs typeface="Arial"/>
                <a:sym typeface="Arial"/>
              </a:rPr>
              <a:t> to pronouns </a:t>
            </a:r>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ea typeface="Arial"/>
                <a:cs typeface="Arial"/>
                <a:sym typeface="Arial"/>
              </a:rPr>
              <a:t>References: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err="1" smtClean="0">
                <a:solidFill>
                  <a:srgbClr val="000000"/>
                </a:solidFill>
                <a:latin typeface="Arial"/>
                <a:ea typeface="Arial"/>
                <a:cs typeface="Arial"/>
                <a:sym typeface="Arial"/>
              </a:rPr>
              <a:t>Njoroge</a:t>
            </a:r>
            <a:r>
              <a:rPr lang="en-US" sz="1100" b="0" i="0" u="none" strike="noStrike" cap="none" baseline="0" dirty="0" smtClean="0">
                <a:solidFill>
                  <a:srgbClr val="000000"/>
                </a:solidFill>
                <a:latin typeface="Arial"/>
                <a:ea typeface="Arial"/>
                <a:cs typeface="Arial"/>
                <a:sym typeface="Arial"/>
              </a:rPr>
              <a:t>, S. (2022). LGBTQ+ and ALL: What is Transphobia? https://www.lgbtqandall.com/what-is-transphobia/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Teaching Sexual Health (2022}. Sexual &amp; Gender Diversity: Words You May Hear. https://teachingsexualhealth.ca/parents/information-by-topic/sexual-diversity/ </a:t>
            </a:r>
            <a:endParaRPr lang="en-US" sz="1100" b="1" i="0" u="none" strike="noStrike" cap="none" baseline="0" dirty="0" smtClean="0">
              <a:solidFill>
                <a:srgbClr val="000000"/>
              </a:solidFill>
              <a:latin typeface="Arial"/>
              <a:ea typeface="Arial"/>
              <a:cs typeface="Arial"/>
              <a:sym typeface="Arial"/>
            </a:endParaRPr>
          </a:p>
        </p:txBody>
      </p:sp>
    </p:spTree>
    <p:extLst>
      <p:ext uri="{BB962C8B-B14F-4D97-AF65-F5344CB8AC3E}">
        <p14:creationId xmlns:p14="http://schemas.microsoft.com/office/powerpoint/2010/main" val="40481239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u="sng" dirty="0" smtClean="0"/>
              <a:t>General</a:t>
            </a:r>
            <a:r>
              <a:rPr lang="en-US" b="1" u="sng" baseline="0" dirty="0" smtClean="0"/>
              <a:t> Information</a:t>
            </a:r>
            <a:endParaRPr lang="en-CA" b="1" u="sng"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smtClean="0"/>
              <a:t>Everyone needs to feel</a:t>
            </a:r>
            <a:r>
              <a:rPr lang="en-CA" baseline="0" dirty="0" smtClean="0"/>
              <a:t> accepted in school and in the community.</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smtClean="0"/>
              <a:t>It is important to remember that</a:t>
            </a:r>
            <a:r>
              <a:rPr lang="en-CA" baseline="0" dirty="0" smtClean="0"/>
              <a:t> individuals of different sexual orientations, race, ethnicity, culture, etc., might be impacted by stereotypes and assumptions, like biphobia, transphobia, homophobia, microaggressions. These can and will negatively impact a persons mental health and abilities on their self-concept, social inclusion and relationships with others. These lead to discrimination, harassment or violence against people who identify as part of the LGBTQ+ community. </a:t>
            </a:r>
          </a:p>
          <a:p>
            <a:pPr marL="158750" indent="0">
              <a:buNone/>
            </a:pPr>
            <a:endParaRPr lang="en-US" b="0" baseline="0" dirty="0" smtClean="0"/>
          </a:p>
          <a:p>
            <a:pPr marL="158750" indent="0">
              <a:buNone/>
            </a:pPr>
            <a:r>
              <a:rPr lang="en-US" b="1" u="sng" baseline="0" dirty="0" smtClean="0"/>
              <a:t>Teacher Prompt</a:t>
            </a:r>
            <a:endParaRPr lang="en-CA" b="1" u="sng" baseline="0" dirty="0" smtClean="0"/>
          </a:p>
          <a:p>
            <a:pPr marL="158750" indent="0">
              <a:buNone/>
            </a:pPr>
            <a:r>
              <a:rPr lang="en-CA" b="1" dirty="0" smtClean="0"/>
              <a:t>“What do you think we can do to challenge stereotypes?”</a:t>
            </a:r>
          </a:p>
          <a:p>
            <a:pPr marL="628650" lvl="1" indent="-171450">
              <a:buFontTx/>
              <a:buChar char="-"/>
            </a:pPr>
            <a:r>
              <a:rPr lang="en-CA" dirty="0" smtClean="0"/>
              <a:t>Find out more about people</a:t>
            </a:r>
          </a:p>
          <a:p>
            <a:pPr marL="1085850" lvl="2" indent="-171450">
              <a:buFontTx/>
              <a:buChar char="-"/>
            </a:pPr>
            <a:r>
              <a:rPr lang="en-CA" dirty="0" smtClean="0"/>
              <a:t>Be open minded, observe,</a:t>
            </a:r>
            <a:r>
              <a:rPr lang="en-CA" baseline="0" dirty="0" smtClean="0"/>
              <a:t> listen and ask questions, consider different perspectives</a:t>
            </a:r>
            <a:endParaRPr lang="en-CA" dirty="0" smtClean="0"/>
          </a:p>
          <a:p>
            <a:pPr marL="1085850" lvl="2" indent="-171450">
              <a:buFontTx/>
              <a:buChar char="-"/>
            </a:pPr>
            <a:r>
              <a:rPr lang="en-CA" dirty="0" smtClean="0"/>
              <a:t>Can happen when we don’t have enough information</a:t>
            </a:r>
            <a:r>
              <a:rPr lang="en-CA" baseline="0" dirty="0" smtClean="0"/>
              <a:t> and we make assumptions from beliefs that aren’t accurate</a:t>
            </a:r>
          </a:p>
          <a:p>
            <a:pPr marL="628650" lvl="1" indent="-171450">
              <a:buFontTx/>
              <a:buChar char="-"/>
            </a:pPr>
            <a:r>
              <a:rPr lang="en-CA" baseline="0" dirty="0" smtClean="0"/>
              <a:t>Inclusive language</a:t>
            </a:r>
          </a:p>
          <a:p>
            <a:pPr marL="1085850" lvl="2" indent="-171450">
              <a:buFontTx/>
              <a:buChar char="-"/>
            </a:pPr>
            <a:r>
              <a:rPr lang="en-CA" baseline="0" dirty="0" smtClean="0"/>
              <a:t>Ex. Not all couples are male-female, so can use words like partner</a:t>
            </a:r>
          </a:p>
          <a:p>
            <a:pPr marL="628650" lvl="1" indent="-171450">
              <a:buFontTx/>
              <a:buChar char="-"/>
            </a:pPr>
            <a:r>
              <a:rPr lang="en-CA" baseline="0" dirty="0" smtClean="0"/>
              <a:t>Inclusive and welcoming actions</a:t>
            </a:r>
          </a:p>
          <a:p>
            <a:pPr marL="1085850" lvl="2" indent="-171450">
              <a:buFontTx/>
              <a:buChar char="-"/>
            </a:pPr>
            <a:r>
              <a:rPr lang="en-CA" baseline="0" dirty="0" smtClean="0"/>
              <a:t>Ex. With newcomers to this country/class</a:t>
            </a:r>
          </a:p>
          <a:p>
            <a:pPr marL="1085850" lvl="2" indent="-171450">
              <a:buFontTx/>
              <a:buChar char="-"/>
            </a:pPr>
            <a:r>
              <a:rPr lang="en-CA" baseline="0" dirty="0" smtClean="0"/>
              <a:t>Try to find out more about them, their culture, their interests</a:t>
            </a:r>
          </a:p>
          <a:p>
            <a:pPr marL="628650" lvl="1" indent="-171450">
              <a:buFontTx/>
              <a:buChar char="-"/>
            </a:pPr>
            <a:r>
              <a:rPr lang="en-CA" baseline="0" dirty="0" smtClean="0"/>
              <a:t>Show support for those being disrespected</a:t>
            </a:r>
          </a:p>
          <a:p>
            <a:pPr marL="1085850" lvl="2" indent="-171450">
              <a:buFontTx/>
              <a:buChar char="-"/>
            </a:pPr>
            <a:r>
              <a:rPr lang="en-CA" baseline="0" dirty="0" smtClean="0"/>
              <a:t>If we hear things that are sexist, racist, homophobic</a:t>
            </a:r>
          </a:p>
          <a:p>
            <a:pPr marL="1085850" lvl="2" indent="-171450">
              <a:buFontTx/>
              <a:buChar char="-"/>
            </a:pPr>
            <a:r>
              <a:rPr lang="en-CA" baseline="0" dirty="0" smtClean="0"/>
              <a:t>Words like crazy/nuts to describe mental illness – explain mental illness like having any other illness </a:t>
            </a:r>
          </a:p>
          <a:p>
            <a:pPr marL="628650" lvl="1" indent="-171450">
              <a:buFontTx/>
              <a:buChar char="-"/>
            </a:pPr>
            <a:r>
              <a:rPr lang="en-CA" baseline="0" dirty="0" smtClean="0"/>
              <a:t>Respect each other’s differences</a:t>
            </a:r>
          </a:p>
          <a:p>
            <a:pPr marL="1085850" lvl="2" indent="-171450">
              <a:buFontTx/>
              <a:buChar char="-"/>
            </a:pPr>
            <a:r>
              <a:rPr lang="en-CA" baseline="0" dirty="0" smtClean="0"/>
              <a:t>And right to be who they are  </a:t>
            </a:r>
          </a:p>
          <a:p>
            <a:pPr marL="628650" lvl="1" indent="-171450">
              <a:buFontTx/>
              <a:buChar char="-"/>
            </a:pPr>
            <a:r>
              <a:rPr lang="en-CA" baseline="0" dirty="0" smtClean="0"/>
              <a:t>A next step is to develop ready responses that will work in a variety of moments</a:t>
            </a:r>
          </a:p>
          <a:p>
            <a:pPr marL="628650" lvl="1" indent="-171450">
              <a:buFontTx/>
              <a:buChar char="-"/>
            </a:pPr>
            <a:r>
              <a:rPr lang="en-CA" baseline="0" dirty="0" smtClean="0"/>
              <a:t>Simple questions are also a good way to interrupt everyday bigotry.</a:t>
            </a:r>
            <a:endParaRPr lang="en-CA"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ea typeface="Arial"/>
                <a:cs typeface="Arial"/>
                <a:sym typeface="Arial"/>
              </a:rPr>
              <a:t>Reference:</a:t>
            </a:r>
            <a:r>
              <a:rPr lang="en-US" sz="1100" b="0" i="0" u="none" strike="noStrike" cap="none" baseline="0" dirty="0" smtClean="0">
                <a:solidFill>
                  <a:srgbClr val="000000"/>
                </a:solidFill>
                <a:latin typeface="Arial"/>
                <a:ea typeface="Arial"/>
                <a:cs typeface="Arial"/>
                <a:sym typeface="Arial"/>
              </a:rPr>
              <a:t>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Learning for Justice (</a:t>
            </a:r>
            <a:r>
              <a:rPr lang="en-US" sz="1100" b="0" i="0" u="none" strike="noStrike" cap="none" baseline="0" dirty="0" err="1" smtClean="0">
                <a:solidFill>
                  <a:srgbClr val="000000"/>
                </a:solidFill>
                <a:latin typeface="Arial"/>
                <a:ea typeface="Arial"/>
                <a:cs typeface="Arial"/>
                <a:sym typeface="Arial"/>
              </a:rPr>
              <a:t>n.d.</a:t>
            </a:r>
            <a:r>
              <a:rPr lang="en-US" sz="1100" b="0" i="0" u="none" strike="noStrike" cap="none" baseline="0" dirty="0" smtClean="0">
                <a:solidFill>
                  <a:srgbClr val="000000"/>
                </a:solidFill>
                <a:latin typeface="Arial"/>
                <a:ea typeface="Arial"/>
                <a:cs typeface="Arial"/>
                <a:sym typeface="Arial"/>
              </a:rPr>
              <a:t>). Speak Up At School: How to Respond to Everyday Prejudice, Bias and Stereotypes. https://www.learningforjustice.org/sites/default/files/2019-04/TT-Speak-Up-Guide.pdf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cs typeface="Arial"/>
                <a:sym typeface="Arial"/>
              </a:rPr>
              <a:t>Image from </a:t>
            </a:r>
            <a:r>
              <a:rPr lang="en-US" sz="1100" b="1" i="0" u="none" strike="noStrike" cap="none" dirty="0" err="1" smtClean="0">
                <a:solidFill>
                  <a:srgbClr val="000000"/>
                </a:solidFill>
                <a:effectLst/>
                <a:latin typeface="Arial"/>
                <a:cs typeface="Arial"/>
                <a:sym typeface="Arial"/>
              </a:rPr>
              <a:t>Canva</a:t>
            </a:r>
            <a:endParaRPr lang="en-US" i="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baseline="0" dirty="0" smtClean="0">
              <a:solidFill>
                <a:srgbClr val="000000"/>
              </a:solidFill>
              <a:latin typeface="Arial"/>
              <a:ea typeface="Arial"/>
              <a:cs typeface="Arial"/>
              <a:sym typeface="Arial"/>
            </a:endParaRPr>
          </a:p>
        </p:txBody>
      </p:sp>
    </p:spTree>
    <p:extLst>
      <p:ext uri="{BB962C8B-B14F-4D97-AF65-F5344CB8AC3E}">
        <p14:creationId xmlns:p14="http://schemas.microsoft.com/office/powerpoint/2010/main" val="13073781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f805ba5943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f805ba5943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b="1" u="sng" baseline="0" dirty="0" smtClean="0"/>
              <a:t>General Information</a:t>
            </a:r>
            <a:endParaRPr lang="en-CA" b="1" u="sng"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CA" baseline="0" dirty="0" smtClean="0"/>
              <a:t>Bullying will happen. It is important to stand up for our friends when someone is trying to put them down, especially when it is to do with self-concept, sexual orientation, gender identity, and gender expression. Remind students that we should always accept people for who they are and that these qualities are what make each of us unique and different (in good ways).</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b="1" dirty="0" smtClean="0"/>
              <a:t>Comments that could be said:</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b="1" dirty="0" smtClean="0"/>
              <a:t>“It’s not weird,</a:t>
            </a:r>
            <a:r>
              <a:rPr lang="en-US" b="1" baseline="0" dirty="0" smtClean="0"/>
              <a:t> anyone can like who they want.”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b="1" baseline="0" dirty="0" smtClean="0"/>
              <a:t>“It doesn’t matter, it’s their choice who they like</a:t>
            </a:r>
            <a:r>
              <a:rPr lang="en-US" b="1" dirty="0" smtClean="0"/>
              <a: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b="1" dirty="0" smtClean="0"/>
              <a:t>“They’re allowed to like whoever they want”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b="1" baseline="0" dirty="0" smtClean="0"/>
              <a:t>“My sister dates a girl and she’s cool” </a:t>
            </a:r>
            <a:endParaRPr lang="en-US" b="1"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b="1" i="1" u="sng" dirty="0" smtClean="0"/>
              <a:t>Optional Teacher</a:t>
            </a:r>
            <a:r>
              <a:rPr lang="en-US" b="1" i="1" u="sng" baseline="0" dirty="0" smtClean="0"/>
              <a:t> Prompt</a:t>
            </a:r>
            <a:r>
              <a:rPr lang="en-US" i="1" baseline="0" dirty="0" smtClean="0"/>
              <a:t>:</a:t>
            </a:r>
            <a:endParaRPr lang="en-US" i="1" dirty="0" smtClean="0"/>
          </a:p>
          <a:p>
            <a:pPr marL="0" lvl="0" indent="0" algn="l" rtl="0">
              <a:spcBef>
                <a:spcPts val="0"/>
              </a:spcBef>
              <a:spcAft>
                <a:spcPts val="0"/>
              </a:spcAft>
              <a:buNone/>
            </a:pPr>
            <a:r>
              <a:rPr lang="en-US" dirty="0" smtClean="0"/>
              <a:t>Everyone</a:t>
            </a:r>
            <a:r>
              <a:rPr lang="en-US" baseline="0" dirty="0" smtClean="0"/>
              <a:t> should feel accepted in school and in the community. </a:t>
            </a:r>
            <a:r>
              <a:rPr lang="en-US" b="1" baseline="0" dirty="0" smtClean="0"/>
              <a:t>What can you do to change or challenge stereotypes in school? What can you do to create a safe and inclusive school?</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i="0" dirty="0" smtClean="0"/>
              <a:t>Propose appropriate ways of responding to and changing harmful assumptions and stereotypes that can lead to destructive social attitudes including homophobia and racism.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baseline="0" dirty="0" smtClean="0"/>
              <a:t>Possible Extension: </a:t>
            </a:r>
            <a:endParaRPr lang="en-US" sz="1100" b="0" i="0"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Everyone needs to feel accepted in school and in the community. Using an Exit Card strategy, students could respond to the following questions:</a:t>
            </a:r>
          </a:p>
          <a:p>
            <a:pPr fontAlgn="base"/>
            <a:r>
              <a:rPr lang="en-US" sz="1100" b="0" i="0" u="none" strike="noStrike" cap="none" dirty="0" smtClean="0">
                <a:solidFill>
                  <a:srgbClr val="000000"/>
                </a:solidFill>
                <a:effectLst/>
                <a:latin typeface="Arial"/>
                <a:ea typeface="Arial"/>
                <a:cs typeface="Arial"/>
                <a:sym typeface="Arial"/>
              </a:rPr>
              <a:t>What can you do to change or challenge stereotypes in school?</a:t>
            </a:r>
          </a:p>
          <a:p>
            <a:pPr fontAlgn="base"/>
            <a:r>
              <a:rPr lang="en-US" sz="1100" b="0" i="0" u="none" strike="noStrike" cap="none" dirty="0" smtClean="0">
                <a:solidFill>
                  <a:srgbClr val="000000"/>
                </a:solidFill>
                <a:effectLst/>
                <a:latin typeface="Arial"/>
                <a:ea typeface="Arial"/>
                <a:cs typeface="Arial"/>
                <a:sym typeface="Arial"/>
              </a:rPr>
              <a:t>What can you do to create a safe and inclusive school?</a:t>
            </a:r>
          </a:p>
          <a:p>
            <a:pPr marL="158750" indent="0" fontAlgn="base">
              <a:buNone/>
            </a:pPr>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cs typeface="Arial"/>
                <a:sym typeface="Arial"/>
              </a:rPr>
              <a:t>Image from </a:t>
            </a:r>
            <a:r>
              <a:rPr lang="en-US" sz="1100" b="1" i="0" u="none" strike="noStrike" cap="none" dirty="0" err="1" smtClean="0">
                <a:solidFill>
                  <a:srgbClr val="000000"/>
                </a:solidFill>
                <a:effectLst/>
                <a:latin typeface="Arial"/>
                <a:cs typeface="Arial"/>
                <a:sym typeface="Arial"/>
              </a:rPr>
              <a:t>Canva</a:t>
            </a:r>
            <a:endParaRPr lang="en-US" i="0" dirty="0" smtClean="0"/>
          </a:p>
          <a:p>
            <a:pPr marL="158750" indent="0" fontAlgn="base">
              <a:buNone/>
            </a:pP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i="0" baseline="0" dirty="0" smtClean="0"/>
          </a:p>
        </p:txBody>
      </p:sp>
    </p:spTree>
    <p:extLst>
      <p:ext uri="{BB962C8B-B14F-4D97-AF65-F5344CB8AC3E}">
        <p14:creationId xmlns:p14="http://schemas.microsoft.com/office/powerpoint/2010/main" val="36514539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CA" sz="1100" b="1" i="0" u="none" strike="noStrike" cap="none" baseline="0" dirty="0" smtClean="0">
                <a:solidFill>
                  <a:srgbClr val="000000"/>
                </a:solidFill>
                <a:latin typeface="Arial"/>
                <a:ea typeface="Arial"/>
                <a:cs typeface="Arial"/>
                <a:sym typeface="Arial"/>
              </a:rPr>
              <a:t>Support </a:t>
            </a:r>
            <a:endParaRPr lang="en-CA" sz="1100" b="0" i="0" u="none" strike="noStrike" cap="none" baseline="0" dirty="0" smtClean="0">
              <a:solidFill>
                <a:srgbClr val="000000"/>
              </a:solidFill>
              <a:latin typeface="Arial"/>
              <a:ea typeface="Arial"/>
              <a:cs typeface="Arial"/>
              <a:sym typeface="Arial"/>
            </a:endParaRPr>
          </a:p>
          <a:p>
            <a:r>
              <a:rPr lang="en-US" sz="1100" b="0" i="0" u="none" strike="noStrike" cap="none" baseline="0" dirty="0" smtClean="0">
                <a:solidFill>
                  <a:srgbClr val="000000"/>
                </a:solidFill>
                <a:latin typeface="Arial"/>
                <a:ea typeface="Arial"/>
                <a:cs typeface="Arial"/>
                <a:sym typeface="Arial"/>
              </a:rPr>
              <a:t>Niagara Falls Community Health Centre. You can reach out to Celeste, a LGBTQ2+ Support Coordinator. They offer 1-on-1 support, group programming, and family education. You can call or 289-321-0588, or email them at cturner@nfchc.ca. </a:t>
            </a:r>
          </a:p>
          <a:p>
            <a:r>
              <a:rPr lang="en-US" sz="1100" b="0" i="0" u="none" strike="noStrike" cap="none" baseline="0" dirty="0" smtClean="0">
                <a:solidFill>
                  <a:srgbClr val="000000"/>
                </a:solidFill>
                <a:latin typeface="Arial"/>
                <a:ea typeface="Arial"/>
                <a:cs typeface="Arial"/>
                <a:sym typeface="Arial"/>
              </a:rPr>
              <a:t>Quest Community Health Centre, Rainbow Niagara 2SLGBQT+ Services. Offers primary care, trans specific healthcare, assessment and referral, mental health counselling, and much more. </a:t>
            </a:r>
            <a:r>
              <a:rPr lang="en-CA" sz="1100" b="0" i="0" u="none" strike="noStrike" cap="none" baseline="0" dirty="0" smtClean="0">
                <a:solidFill>
                  <a:srgbClr val="000000"/>
                </a:solidFill>
                <a:latin typeface="Arial"/>
                <a:ea typeface="Arial"/>
                <a:cs typeface="Arial"/>
                <a:sym typeface="Arial"/>
              </a:rPr>
              <a:t>https://questchc.ca/participate-at-quest/rainbowniagara </a:t>
            </a:r>
          </a:p>
          <a:p>
            <a:pPr marL="158750" indent="0">
              <a:buNone/>
            </a:pPr>
            <a:endParaRPr lang="en-CA" sz="1100" b="0" i="0" u="none" strike="noStrike" cap="none" baseline="0" dirty="0" smtClean="0">
              <a:solidFill>
                <a:srgbClr val="000000"/>
              </a:solidFill>
              <a:latin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cs typeface="Arial"/>
                <a:sym typeface="Arial"/>
              </a:rPr>
              <a:t>Image from </a:t>
            </a:r>
            <a:r>
              <a:rPr lang="en-US" sz="1100" b="1" i="0" u="none" strike="noStrike" cap="none" dirty="0" err="1" smtClean="0">
                <a:solidFill>
                  <a:srgbClr val="000000"/>
                </a:solidFill>
                <a:effectLst/>
                <a:latin typeface="Arial"/>
                <a:cs typeface="Arial"/>
                <a:sym typeface="Arial"/>
              </a:rPr>
              <a:t>Canva</a:t>
            </a:r>
            <a:r>
              <a:rPr lang="en-US" sz="1100" b="1" i="0" u="none" strike="noStrike" cap="none" dirty="0" smtClean="0">
                <a:solidFill>
                  <a:srgbClr val="000000"/>
                </a:solidFill>
                <a:effectLst/>
                <a:latin typeface="Arial"/>
                <a:cs typeface="Arial"/>
                <a:sym typeface="Arial"/>
              </a:rPr>
              <a:t>. </a:t>
            </a:r>
            <a:endParaRPr lang="en-US" i="0" dirty="0" smtClean="0"/>
          </a:p>
          <a:p>
            <a:pPr marL="158750" indent="0">
              <a:buNone/>
            </a:pPr>
            <a:endParaRPr dirty="0"/>
          </a:p>
        </p:txBody>
      </p:sp>
    </p:spTree>
    <p:extLst>
      <p:ext uri="{BB962C8B-B14F-4D97-AF65-F5344CB8AC3E}">
        <p14:creationId xmlns:p14="http://schemas.microsoft.com/office/powerpoint/2010/main" val="26703422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baseline="0" dirty="0" err="1" smtClean="0">
                <a:solidFill>
                  <a:srgbClr val="000000"/>
                </a:solidFill>
                <a:latin typeface="Arial"/>
                <a:ea typeface="Arial"/>
                <a:cs typeface="Arial"/>
                <a:sym typeface="Arial"/>
              </a:rPr>
              <a:t>LGBT</a:t>
            </a:r>
            <a:r>
              <a:rPr lang="en-US" sz="1100" b="0" i="0" u="none" strike="noStrike" cap="none" baseline="0" dirty="0" smtClean="0">
                <a:solidFill>
                  <a:srgbClr val="000000"/>
                </a:solidFill>
                <a:latin typeface="Arial"/>
                <a:ea typeface="Arial"/>
                <a:cs typeface="Arial"/>
                <a:sym typeface="Arial"/>
              </a:rPr>
              <a:t> </a:t>
            </a:r>
            <a:r>
              <a:rPr lang="en-US" sz="1100" b="0" i="0" u="none" strike="noStrike" cap="none" baseline="0" dirty="0" err="1" smtClean="0">
                <a:solidFill>
                  <a:srgbClr val="000000"/>
                </a:solidFill>
                <a:latin typeface="Arial"/>
                <a:ea typeface="Arial"/>
                <a:cs typeface="Arial"/>
                <a:sym typeface="Arial"/>
              </a:rPr>
              <a:t>Youthline</a:t>
            </a:r>
            <a:r>
              <a:rPr lang="en-US" sz="1100" b="0" i="0" u="none" strike="noStrike" cap="none" baseline="0" dirty="0" smtClean="0">
                <a:solidFill>
                  <a:srgbClr val="000000"/>
                </a:solidFill>
                <a:latin typeface="Arial"/>
                <a:ea typeface="Arial"/>
                <a:cs typeface="Arial"/>
                <a:sym typeface="Arial"/>
              </a:rPr>
              <a:t>. Confidential, non-judgmental, and informed peer support through text, phone, and chat services. They can be reached at 647-694-4275 or through their website, https://www.youthline.ca/ </a:t>
            </a:r>
          </a:p>
          <a:p>
            <a:r>
              <a:rPr lang="en-US" sz="1200" b="1" dirty="0" smtClean="0">
                <a:solidFill>
                  <a:schemeClr val="dk1"/>
                </a:solidFill>
                <a:latin typeface="Calibri"/>
                <a:ea typeface="Calibri"/>
                <a:cs typeface="Calibri"/>
                <a:sym typeface="Calibri"/>
              </a:rPr>
              <a:t>Niagara Region Friendship</a:t>
            </a:r>
            <a:r>
              <a:rPr lang="en-US" sz="1200" b="1" baseline="0" dirty="0" smtClean="0">
                <a:solidFill>
                  <a:schemeClr val="dk1"/>
                </a:solidFill>
                <a:latin typeface="Calibri"/>
                <a:ea typeface="Calibri"/>
                <a:cs typeface="Calibri"/>
                <a:sym typeface="Calibri"/>
              </a:rPr>
              <a:t> Centres:</a:t>
            </a:r>
          </a:p>
          <a:p>
            <a:pPr marL="628650" lvl="1" indent="-171450" algn="l" rtl="0">
              <a:lnSpc>
                <a:spcPct val="115000"/>
              </a:lnSpc>
              <a:spcBef>
                <a:spcPts val="0"/>
              </a:spcBef>
              <a:spcAft>
                <a:spcPts val="0"/>
              </a:spcAft>
              <a:buClr>
                <a:schemeClr val="dk1"/>
              </a:buClr>
              <a:buSzPts val="1100"/>
            </a:pPr>
            <a:r>
              <a:rPr lang="en-US" sz="1200" b="0" baseline="0" dirty="0" smtClean="0">
                <a:solidFill>
                  <a:schemeClr val="dk1"/>
                </a:solidFill>
                <a:latin typeface="Calibri"/>
                <a:ea typeface="Calibri"/>
                <a:cs typeface="Calibri"/>
                <a:sym typeface="Wingdings" panose="05000000000000000000" pitchFamily="2" charset="2"/>
              </a:rPr>
              <a:t>Fort Erie Native Friendship Centre  https://www.fenfc.org/</a:t>
            </a:r>
          </a:p>
          <a:p>
            <a:pPr marL="1085850" lvl="2" indent="-171450" algn="l" rtl="0">
              <a:lnSpc>
                <a:spcPct val="115000"/>
              </a:lnSpc>
              <a:spcBef>
                <a:spcPts val="0"/>
              </a:spcBef>
              <a:spcAft>
                <a:spcPts val="0"/>
              </a:spcAft>
              <a:buClr>
                <a:schemeClr val="dk1"/>
              </a:buClr>
              <a:buSzPts val="1100"/>
            </a:pPr>
            <a:r>
              <a:rPr lang="en-US" sz="1200" b="0" baseline="0" dirty="0" smtClean="0">
                <a:solidFill>
                  <a:schemeClr val="dk1"/>
                </a:solidFill>
                <a:latin typeface="Calibri"/>
                <a:ea typeface="Calibri"/>
                <a:cs typeface="Calibri"/>
                <a:sym typeface="Wingdings" panose="05000000000000000000" pitchFamily="2" charset="2"/>
              </a:rPr>
              <a:t>Phone #: 905-871-8931</a:t>
            </a:r>
          </a:p>
          <a:p>
            <a:pPr marL="1085850" lvl="2" indent="-171450" algn="l" rtl="0">
              <a:lnSpc>
                <a:spcPct val="115000"/>
              </a:lnSpc>
              <a:spcBef>
                <a:spcPts val="0"/>
              </a:spcBef>
              <a:spcAft>
                <a:spcPts val="0"/>
              </a:spcAft>
              <a:buClr>
                <a:schemeClr val="dk1"/>
              </a:buClr>
              <a:buSzPts val="1100"/>
            </a:pPr>
            <a:r>
              <a:rPr lang="en-US" sz="1200" b="0" baseline="0" dirty="0" smtClean="0">
                <a:solidFill>
                  <a:schemeClr val="dk1"/>
                </a:solidFill>
                <a:latin typeface="Calibri"/>
                <a:ea typeface="Calibri"/>
                <a:cs typeface="Calibri"/>
                <a:sym typeface="Wingdings" panose="05000000000000000000" pitchFamily="2" charset="2"/>
              </a:rPr>
              <a:t>796 Buffalo Road, Fort Erie, Ontario</a:t>
            </a:r>
          </a:p>
          <a:p>
            <a:pPr marL="628650" lvl="1" indent="-171450" algn="l" rtl="0">
              <a:lnSpc>
                <a:spcPct val="115000"/>
              </a:lnSpc>
              <a:spcBef>
                <a:spcPts val="0"/>
              </a:spcBef>
              <a:spcAft>
                <a:spcPts val="0"/>
              </a:spcAft>
              <a:buClr>
                <a:schemeClr val="dk1"/>
              </a:buClr>
              <a:buSzPts val="1100"/>
            </a:pPr>
            <a:r>
              <a:rPr lang="en-US" sz="1200" b="0" baseline="0" dirty="0" smtClean="0">
                <a:solidFill>
                  <a:schemeClr val="dk1"/>
                </a:solidFill>
                <a:latin typeface="Calibri"/>
                <a:ea typeface="Calibri"/>
                <a:cs typeface="Calibri"/>
                <a:sym typeface="Wingdings" panose="05000000000000000000" pitchFamily="2" charset="2"/>
              </a:rPr>
              <a:t>Niagara Regional Native Centre (Niagara-on-the-Lake)  https://ofifc.org/friendship-centre/niagara-regional-native-centre-niagara-on-the-lake/</a:t>
            </a:r>
          </a:p>
          <a:p>
            <a:pPr marL="1085850" lvl="2" indent="-171450" algn="l" rtl="0">
              <a:lnSpc>
                <a:spcPct val="115000"/>
              </a:lnSpc>
              <a:spcBef>
                <a:spcPts val="0"/>
              </a:spcBef>
              <a:spcAft>
                <a:spcPts val="0"/>
              </a:spcAft>
              <a:buClr>
                <a:schemeClr val="dk1"/>
              </a:buClr>
              <a:buSzPts val="1100"/>
            </a:pPr>
            <a:r>
              <a:rPr lang="en-US" sz="1200" b="0" baseline="0" dirty="0" smtClean="0">
                <a:solidFill>
                  <a:schemeClr val="dk1"/>
                </a:solidFill>
                <a:latin typeface="Calibri"/>
                <a:ea typeface="Calibri"/>
                <a:cs typeface="Calibri"/>
                <a:sym typeface="Wingdings" panose="05000000000000000000" pitchFamily="2" charset="2"/>
              </a:rPr>
              <a:t>Phone #: 905-688-6484</a:t>
            </a:r>
          </a:p>
          <a:p>
            <a:pPr marL="1085850" lvl="2" indent="-171450" algn="l" rtl="0">
              <a:lnSpc>
                <a:spcPct val="115000"/>
              </a:lnSpc>
              <a:spcBef>
                <a:spcPts val="0"/>
              </a:spcBef>
              <a:spcAft>
                <a:spcPts val="0"/>
              </a:spcAft>
              <a:buClr>
                <a:schemeClr val="dk1"/>
              </a:buClr>
              <a:buSzPts val="1100"/>
            </a:pPr>
            <a:r>
              <a:rPr lang="en-US" sz="1200" b="0" baseline="0" dirty="0" smtClean="0">
                <a:solidFill>
                  <a:schemeClr val="dk1"/>
                </a:solidFill>
                <a:latin typeface="Calibri"/>
                <a:ea typeface="Calibri"/>
                <a:cs typeface="Calibri"/>
                <a:sym typeface="Wingdings" panose="05000000000000000000" pitchFamily="2" charset="2"/>
              </a:rPr>
              <a:t>382 Airport Road R.R.#4, Niagara-on-the-Lake, Ontario L0S1J0</a:t>
            </a:r>
            <a:endParaRPr lang="en-US" sz="1200" b="0" dirty="0" smtClean="0">
              <a:solidFill>
                <a:schemeClr val="dk1"/>
              </a:solidFill>
              <a:latin typeface="Calibri"/>
              <a:ea typeface="Calibri"/>
              <a:cs typeface="Calibri"/>
              <a:sym typeface="Calibri"/>
            </a:endParaRPr>
          </a:p>
          <a:p>
            <a:pPr marL="628650" lvl="1" indent="-171450" algn="l" rtl="0">
              <a:lnSpc>
                <a:spcPct val="115000"/>
              </a:lnSpc>
              <a:spcBef>
                <a:spcPts val="0"/>
              </a:spcBef>
              <a:spcAft>
                <a:spcPts val="0"/>
              </a:spcAft>
              <a:buClr>
                <a:schemeClr val="dk1"/>
              </a:buClr>
              <a:buSzPts val="1100"/>
            </a:pPr>
            <a:r>
              <a:rPr lang="en-US" sz="1200" b="0" baseline="0" dirty="0" smtClean="0">
                <a:solidFill>
                  <a:schemeClr val="dk1"/>
                </a:solidFill>
                <a:latin typeface="Calibri"/>
                <a:ea typeface="Calibri"/>
                <a:cs typeface="Calibri"/>
                <a:sym typeface="Calibri"/>
              </a:rPr>
              <a:t>Niagara Regional Native Centre </a:t>
            </a:r>
            <a:r>
              <a:rPr lang="en-US" sz="1200" b="0" baseline="0" dirty="0" smtClean="0">
                <a:solidFill>
                  <a:schemeClr val="dk1"/>
                </a:solidFill>
                <a:latin typeface="Calibri"/>
                <a:ea typeface="Calibri"/>
                <a:cs typeface="Calibri"/>
                <a:sym typeface="Wingdings" panose="05000000000000000000" pitchFamily="2" charset="2"/>
              </a:rPr>
              <a:t> https://nrnc.ca/</a:t>
            </a:r>
          </a:p>
          <a:p>
            <a:pPr lvl="2" fontAlgn="base"/>
            <a:r>
              <a:rPr lang="en-US" sz="1100" b="1" i="0" u="none" strike="noStrike" cap="none" dirty="0" smtClean="0">
                <a:solidFill>
                  <a:srgbClr val="000000"/>
                </a:solidFill>
                <a:effectLst/>
                <a:latin typeface="Arial"/>
                <a:ea typeface="Arial"/>
                <a:cs typeface="Arial"/>
                <a:sym typeface="Arial"/>
              </a:rPr>
              <a:t>Main Centre</a:t>
            </a:r>
            <a:endParaRPr lang="en-US" sz="1100" b="0" i="0" u="none" strike="noStrike" cap="none" dirty="0" smtClean="0">
              <a:solidFill>
                <a:srgbClr val="000000"/>
              </a:solidFill>
              <a:effectLst/>
              <a:latin typeface="Arial"/>
              <a:ea typeface="Arial"/>
              <a:cs typeface="Arial"/>
              <a:sym typeface="Arial"/>
            </a:endParaRPr>
          </a:p>
          <a:p>
            <a:pPr lvl="3" fontAlgn="base"/>
            <a:r>
              <a:rPr lang="en-US" sz="1100" b="0" i="0" u="none" strike="noStrike" cap="none" dirty="0" smtClean="0">
                <a:solidFill>
                  <a:srgbClr val="000000"/>
                </a:solidFill>
                <a:effectLst/>
                <a:latin typeface="Arial"/>
                <a:ea typeface="Arial"/>
                <a:cs typeface="Arial"/>
                <a:sym typeface="Arial"/>
              </a:rPr>
              <a:t>382 Airport Road</a:t>
            </a:r>
          </a:p>
          <a:p>
            <a:pPr lvl="3" fontAlgn="base"/>
            <a:r>
              <a:rPr lang="en-US" sz="1100" b="0" i="0" u="none" strike="noStrike" cap="none" dirty="0" smtClean="0">
                <a:solidFill>
                  <a:srgbClr val="000000"/>
                </a:solidFill>
                <a:effectLst/>
                <a:latin typeface="Arial"/>
                <a:ea typeface="Arial"/>
                <a:cs typeface="Arial"/>
                <a:sym typeface="Arial"/>
              </a:rPr>
              <a:t>Niagara-on-the-Lake, ON L0S 1J0</a:t>
            </a:r>
          </a:p>
          <a:p>
            <a:pPr lvl="3" fontAlgn="base"/>
            <a:r>
              <a:rPr lang="en-US" sz="1100" b="0" i="0" u="none" strike="noStrike" cap="none" dirty="0" smtClean="0">
                <a:solidFill>
                  <a:srgbClr val="000000"/>
                </a:solidFill>
                <a:effectLst/>
                <a:latin typeface="Arial"/>
                <a:ea typeface="Arial"/>
                <a:cs typeface="Arial"/>
                <a:sym typeface="Arial"/>
              </a:rPr>
              <a:t>Phone: 905-688-6484</a:t>
            </a:r>
          </a:p>
          <a:p>
            <a:pPr lvl="3" fontAlgn="base"/>
            <a:r>
              <a:rPr lang="en-US" sz="1100" b="0" i="0" u="none" strike="noStrike" cap="none" dirty="0" smtClean="0">
                <a:solidFill>
                  <a:srgbClr val="000000"/>
                </a:solidFill>
                <a:effectLst/>
                <a:latin typeface="Arial"/>
                <a:ea typeface="Arial"/>
                <a:cs typeface="Arial"/>
                <a:sym typeface="Arial"/>
              </a:rPr>
              <a:t>Fax: 905-688-4033</a:t>
            </a:r>
          </a:p>
          <a:p>
            <a:pPr lvl="2" fontAlgn="base"/>
            <a:r>
              <a:rPr lang="en-US" sz="1100" b="1" i="0" u="none" strike="noStrike" cap="none" dirty="0" smtClean="0">
                <a:solidFill>
                  <a:srgbClr val="000000"/>
                </a:solidFill>
                <a:effectLst/>
                <a:latin typeface="Arial"/>
                <a:ea typeface="Arial"/>
                <a:cs typeface="Arial"/>
                <a:sym typeface="Arial"/>
              </a:rPr>
              <a:t>Literacy and Employment</a:t>
            </a:r>
            <a:endParaRPr lang="en-US" sz="1100" b="0" i="0" u="none" strike="noStrike" cap="none" dirty="0" smtClean="0">
              <a:solidFill>
                <a:srgbClr val="000000"/>
              </a:solidFill>
              <a:effectLst/>
              <a:latin typeface="Arial"/>
              <a:ea typeface="Arial"/>
              <a:cs typeface="Arial"/>
              <a:sym typeface="Arial"/>
            </a:endParaRPr>
          </a:p>
          <a:p>
            <a:pPr lvl="3" fontAlgn="base"/>
            <a:r>
              <a:rPr lang="en-US" sz="1100" b="0" i="0" u="none" strike="noStrike" cap="none" dirty="0" smtClean="0">
                <a:solidFill>
                  <a:srgbClr val="000000"/>
                </a:solidFill>
                <a:effectLst/>
                <a:latin typeface="Arial"/>
                <a:ea typeface="Arial"/>
                <a:cs typeface="Arial"/>
                <a:sym typeface="Arial"/>
              </a:rPr>
              <a:t>15B-140 </a:t>
            </a:r>
            <a:r>
              <a:rPr lang="en-US" sz="1100" b="0" i="0" u="none" strike="noStrike" cap="none" dirty="0" err="1" smtClean="0">
                <a:solidFill>
                  <a:srgbClr val="000000"/>
                </a:solidFill>
                <a:effectLst/>
                <a:latin typeface="Arial"/>
                <a:ea typeface="Arial"/>
                <a:cs typeface="Arial"/>
                <a:sym typeface="Arial"/>
              </a:rPr>
              <a:t>Welland</a:t>
            </a:r>
            <a:r>
              <a:rPr lang="en-US" sz="1100" b="0" i="0" u="none" strike="noStrike" cap="none" dirty="0" smtClean="0">
                <a:solidFill>
                  <a:srgbClr val="000000"/>
                </a:solidFill>
                <a:effectLst/>
                <a:latin typeface="Arial"/>
                <a:ea typeface="Arial"/>
                <a:cs typeface="Arial"/>
                <a:sym typeface="Arial"/>
              </a:rPr>
              <a:t> Avenue</a:t>
            </a:r>
          </a:p>
          <a:p>
            <a:pPr lvl="3" fontAlgn="base"/>
            <a:r>
              <a:rPr lang="en-US" sz="1100" b="0" i="0" u="none" strike="noStrike" cap="none" dirty="0" smtClean="0">
                <a:solidFill>
                  <a:srgbClr val="000000"/>
                </a:solidFill>
                <a:effectLst/>
                <a:latin typeface="Arial"/>
                <a:ea typeface="Arial"/>
                <a:cs typeface="Arial"/>
                <a:sym typeface="Arial"/>
              </a:rPr>
              <a:t>St </a:t>
            </a:r>
            <a:r>
              <a:rPr lang="en-US" sz="1100" b="0" i="0" u="none" strike="noStrike" cap="none" dirty="0" err="1" smtClean="0">
                <a:solidFill>
                  <a:srgbClr val="000000"/>
                </a:solidFill>
                <a:effectLst/>
                <a:latin typeface="Arial"/>
                <a:ea typeface="Arial"/>
                <a:cs typeface="Arial"/>
                <a:sym typeface="Arial"/>
              </a:rPr>
              <a:t>Catharines</a:t>
            </a:r>
            <a:r>
              <a:rPr lang="en-US" sz="1100" b="0" i="0" u="none" strike="noStrike" cap="none" dirty="0" smtClean="0">
                <a:solidFill>
                  <a:srgbClr val="000000"/>
                </a:solidFill>
                <a:effectLst/>
                <a:latin typeface="Arial"/>
                <a:ea typeface="Arial"/>
                <a:cs typeface="Arial"/>
                <a:sym typeface="Arial"/>
              </a:rPr>
              <a:t>, ON L2R 2N6</a:t>
            </a:r>
          </a:p>
          <a:p>
            <a:pPr lvl="3" fontAlgn="base"/>
            <a:r>
              <a:rPr lang="en-US" sz="1100" b="0" i="0" u="none" strike="noStrike" cap="none" dirty="0" smtClean="0">
                <a:solidFill>
                  <a:srgbClr val="000000"/>
                </a:solidFill>
                <a:effectLst/>
                <a:latin typeface="Arial"/>
                <a:ea typeface="Arial"/>
                <a:cs typeface="Arial"/>
                <a:sym typeface="Arial"/>
              </a:rPr>
              <a:t>Phone: 905- 685-8547</a:t>
            </a:r>
          </a:p>
          <a:p>
            <a:pPr lvl="2" fontAlgn="base"/>
            <a:r>
              <a:rPr lang="en-US" sz="1100" b="1" i="0" u="none" strike="noStrike" cap="none" dirty="0" smtClean="0">
                <a:solidFill>
                  <a:srgbClr val="000000"/>
                </a:solidFill>
                <a:effectLst/>
                <a:latin typeface="Arial"/>
                <a:ea typeface="Arial"/>
                <a:cs typeface="Arial"/>
                <a:sym typeface="Arial"/>
              </a:rPr>
              <a:t>Indigenous Community Justice Programs</a:t>
            </a:r>
            <a:endParaRPr lang="en-US" sz="1100" b="0" i="0" u="none" strike="noStrike" cap="none" dirty="0" smtClean="0">
              <a:solidFill>
                <a:srgbClr val="000000"/>
              </a:solidFill>
              <a:effectLst/>
              <a:latin typeface="Arial"/>
              <a:ea typeface="Arial"/>
              <a:cs typeface="Arial"/>
              <a:sym typeface="Arial"/>
            </a:endParaRPr>
          </a:p>
          <a:p>
            <a:pPr lvl="3" fontAlgn="base"/>
            <a:r>
              <a:rPr lang="en-US" sz="1100" b="0" i="0" u="none" strike="noStrike" cap="none" dirty="0" smtClean="0">
                <a:solidFill>
                  <a:srgbClr val="000000"/>
                </a:solidFill>
                <a:effectLst/>
                <a:latin typeface="Arial"/>
                <a:ea typeface="Arial"/>
                <a:cs typeface="Arial"/>
                <a:sym typeface="Arial"/>
              </a:rPr>
              <a:t>18-140 </a:t>
            </a:r>
            <a:r>
              <a:rPr lang="en-US" sz="1100" b="0" i="0" u="none" strike="noStrike" cap="none" dirty="0" err="1" smtClean="0">
                <a:solidFill>
                  <a:srgbClr val="000000"/>
                </a:solidFill>
                <a:effectLst/>
                <a:latin typeface="Arial"/>
                <a:ea typeface="Arial"/>
                <a:cs typeface="Arial"/>
                <a:sym typeface="Arial"/>
              </a:rPr>
              <a:t>Welland</a:t>
            </a:r>
            <a:r>
              <a:rPr lang="en-US" sz="1100" b="0" i="0" u="none" strike="noStrike" cap="none" dirty="0" smtClean="0">
                <a:solidFill>
                  <a:srgbClr val="000000"/>
                </a:solidFill>
                <a:effectLst/>
                <a:latin typeface="Arial"/>
                <a:ea typeface="Arial"/>
                <a:cs typeface="Arial"/>
                <a:sym typeface="Arial"/>
              </a:rPr>
              <a:t> Avenue</a:t>
            </a:r>
          </a:p>
          <a:p>
            <a:pPr lvl="3" fontAlgn="base"/>
            <a:r>
              <a:rPr lang="en-US" sz="1100" b="0" i="0" u="none" strike="noStrike" cap="none" dirty="0" smtClean="0">
                <a:solidFill>
                  <a:srgbClr val="000000"/>
                </a:solidFill>
                <a:effectLst/>
                <a:latin typeface="Arial"/>
                <a:ea typeface="Arial"/>
                <a:cs typeface="Arial"/>
                <a:sym typeface="Arial"/>
              </a:rPr>
              <a:t>St. </a:t>
            </a:r>
            <a:r>
              <a:rPr lang="en-US" sz="1100" b="0" i="0" u="none" strike="noStrike" cap="none" dirty="0" err="1" smtClean="0">
                <a:solidFill>
                  <a:srgbClr val="000000"/>
                </a:solidFill>
                <a:effectLst/>
                <a:latin typeface="Arial"/>
                <a:ea typeface="Arial"/>
                <a:cs typeface="Arial"/>
                <a:sym typeface="Arial"/>
              </a:rPr>
              <a:t>Catharines</a:t>
            </a:r>
            <a:r>
              <a:rPr lang="en-US" sz="1100" b="0" i="0" u="none" strike="noStrike" cap="none" dirty="0" smtClean="0">
                <a:solidFill>
                  <a:srgbClr val="000000"/>
                </a:solidFill>
                <a:effectLst/>
                <a:latin typeface="Arial"/>
                <a:ea typeface="Arial"/>
                <a:cs typeface="Arial"/>
                <a:sym typeface="Arial"/>
              </a:rPr>
              <a:t> ON L2R 2N6</a:t>
            </a:r>
          </a:p>
          <a:p>
            <a:pPr lvl="3" fontAlgn="base"/>
            <a:r>
              <a:rPr lang="en-US" sz="1100" b="0" i="0" u="none" strike="noStrike" cap="none" dirty="0" smtClean="0">
                <a:solidFill>
                  <a:srgbClr val="000000"/>
                </a:solidFill>
                <a:effectLst/>
                <a:latin typeface="Arial"/>
                <a:ea typeface="Arial"/>
                <a:cs typeface="Arial"/>
                <a:sym typeface="Arial"/>
              </a:rPr>
              <a:t>Phone: 905-685-5246</a:t>
            </a:r>
          </a:p>
          <a:p>
            <a:pPr lvl="2" fontAlgn="base"/>
            <a:r>
              <a:rPr lang="en-US" sz="1100" b="0" i="0" u="none" strike="noStrike" cap="none" dirty="0" smtClean="0">
                <a:solidFill>
                  <a:srgbClr val="000000"/>
                </a:solidFill>
                <a:effectLst/>
                <a:latin typeface="Arial"/>
                <a:ea typeface="Arial"/>
                <a:cs typeface="Arial"/>
                <a:sym typeface="Arial"/>
              </a:rPr>
              <a:t> </a:t>
            </a:r>
            <a:r>
              <a:rPr lang="en-US" sz="1100" b="1" i="0" u="none" strike="noStrike" cap="none" dirty="0" smtClean="0">
                <a:solidFill>
                  <a:srgbClr val="000000"/>
                </a:solidFill>
                <a:effectLst/>
                <a:latin typeface="Arial"/>
                <a:ea typeface="Arial"/>
                <a:cs typeface="Arial"/>
                <a:sym typeface="Arial"/>
              </a:rPr>
              <a:t>Soaring Eagles Elementary and Secondary Alternative Schools</a:t>
            </a:r>
            <a:endParaRPr lang="en-US" sz="1100" b="0" i="0" u="none" strike="noStrike" cap="none" dirty="0" smtClean="0">
              <a:solidFill>
                <a:srgbClr val="000000"/>
              </a:solidFill>
              <a:effectLst/>
              <a:latin typeface="Arial"/>
              <a:ea typeface="Arial"/>
              <a:cs typeface="Arial"/>
              <a:sym typeface="Arial"/>
            </a:endParaRPr>
          </a:p>
          <a:p>
            <a:pPr lvl="3" fontAlgn="base"/>
            <a:r>
              <a:rPr lang="en-US" sz="1100" b="0" i="0" u="none" strike="noStrike" cap="none" dirty="0" smtClean="0">
                <a:solidFill>
                  <a:srgbClr val="000000"/>
                </a:solidFill>
                <a:effectLst/>
                <a:latin typeface="Arial"/>
                <a:ea typeface="Arial"/>
                <a:cs typeface="Arial"/>
                <a:sym typeface="Arial"/>
              </a:rPr>
              <a:t>3024 &amp; 3054 Orchard Hill</a:t>
            </a:r>
          </a:p>
          <a:p>
            <a:pPr lvl="3" fontAlgn="base"/>
            <a:r>
              <a:rPr lang="en-US" sz="1100" b="0" i="0" u="none" strike="noStrike" cap="none" dirty="0" err="1" smtClean="0">
                <a:solidFill>
                  <a:srgbClr val="000000"/>
                </a:solidFill>
                <a:effectLst/>
                <a:latin typeface="Arial"/>
                <a:ea typeface="Arial"/>
                <a:cs typeface="Arial"/>
                <a:sym typeface="Arial"/>
              </a:rPr>
              <a:t>Fonthill</a:t>
            </a:r>
            <a:r>
              <a:rPr lang="en-US" sz="1100" b="0" i="0" u="none" strike="noStrike" cap="none" dirty="0" smtClean="0">
                <a:solidFill>
                  <a:srgbClr val="000000"/>
                </a:solidFill>
                <a:effectLst/>
                <a:latin typeface="Arial"/>
                <a:ea typeface="Arial"/>
                <a:cs typeface="Arial"/>
                <a:sym typeface="Arial"/>
              </a:rPr>
              <a:t>, ON L0S 1E6</a:t>
            </a:r>
          </a:p>
          <a:p>
            <a:pPr lvl="3" fontAlgn="base"/>
            <a:r>
              <a:rPr lang="en-US" sz="1100" b="0" i="0" u="none" strike="noStrike" cap="none" dirty="0" smtClean="0">
                <a:solidFill>
                  <a:srgbClr val="000000"/>
                </a:solidFill>
                <a:effectLst/>
                <a:latin typeface="Arial"/>
                <a:ea typeface="Arial"/>
                <a:cs typeface="Arial"/>
                <a:sym typeface="Arial"/>
              </a:rPr>
              <a:t>Phone: 905-892-3578 / 905-892-9111</a:t>
            </a:r>
            <a:endParaRPr lang="en-US" sz="1100" b="0" i="0" u="none" strike="noStrike" cap="none" baseline="0" dirty="0" smtClean="0">
              <a:solidFill>
                <a:srgbClr val="000000"/>
              </a:solidFill>
              <a:latin typeface="Arial"/>
              <a:ea typeface="Arial"/>
              <a:cs typeface="Arial"/>
              <a:sym typeface="Arial"/>
            </a:endParaRPr>
          </a:p>
          <a:p>
            <a:pPr marL="158750" indent="0">
              <a:buNone/>
            </a:pPr>
            <a:endParaRPr lang="en-US" sz="1100" b="0"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cs typeface="Arial"/>
                <a:sym typeface="Arial"/>
              </a:rPr>
              <a:t>Image from </a:t>
            </a:r>
            <a:r>
              <a:rPr lang="en-US" sz="1100" b="1" i="0" u="none" strike="noStrike" cap="none" dirty="0" err="1" smtClean="0">
                <a:solidFill>
                  <a:srgbClr val="000000"/>
                </a:solidFill>
                <a:effectLst/>
                <a:latin typeface="Arial"/>
                <a:cs typeface="Arial"/>
                <a:sym typeface="Arial"/>
              </a:rPr>
              <a:t>Canva</a:t>
            </a:r>
            <a:r>
              <a:rPr lang="en-US" sz="1100" b="1" i="0" u="none" strike="noStrike" cap="none" dirty="0" smtClean="0">
                <a:solidFill>
                  <a:srgbClr val="000000"/>
                </a:solidFill>
                <a:effectLst/>
                <a:latin typeface="Arial"/>
                <a:cs typeface="Arial"/>
                <a:sym typeface="Arial"/>
              </a:rPr>
              <a:t>. </a:t>
            </a:r>
            <a:endParaRPr lang="en-US" i="0" dirty="0" smtClean="0"/>
          </a:p>
          <a:p>
            <a:pPr marL="158750" indent="0">
              <a:buNone/>
            </a:pPr>
            <a:endParaRPr lang="en-US" sz="1100" b="0" i="0" u="none" strike="noStrike" cap="none" baseline="0" dirty="0" smtClean="0">
              <a:solidFill>
                <a:srgbClr val="000000"/>
              </a:solidFill>
              <a:latin typeface="Arial"/>
              <a:ea typeface="Arial"/>
              <a:cs typeface="Arial"/>
              <a:sym typeface="Arial"/>
            </a:endParaRPr>
          </a:p>
        </p:txBody>
      </p:sp>
    </p:spTree>
    <p:extLst>
      <p:ext uri="{BB962C8B-B14F-4D97-AF65-F5344CB8AC3E}">
        <p14:creationId xmlns:p14="http://schemas.microsoft.com/office/powerpoint/2010/main" val="18256756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chemeClr val="tx1"/>
              </a:buClr>
              <a:buSzPts val="1100"/>
              <a:buFont typeface="Arial"/>
              <a:buNone/>
              <a:tabLst/>
              <a:defRPr/>
            </a:pPr>
            <a:r>
              <a:rPr lang="en-US" sz="1100" b="1" u="sng" dirty="0" smtClean="0">
                <a:solidFill>
                  <a:srgbClr val="000000"/>
                </a:solidFill>
              </a:rPr>
              <a:t>Background</a:t>
            </a:r>
            <a:r>
              <a:rPr lang="en-US" sz="1100" b="1" u="sng" baseline="0" dirty="0" smtClean="0">
                <a:solidFill>
                  <a:srgbClr val="000000"/>
                </a:solidFill>
              </a:rPr>
              <a:t> Knowledge</a:t>
            </a:r>
            <a:endParaRPr lang="en-US" sz="1100" b="1" u="sng" dirty="0" smtClean="0">
              <a:solidFill>
                <a:srgbClr val="000000"/>
              </a:solidFill>
            </a:endParaRPr>
          </a:p>
          <a:p>
            <a:pPr marL="457200" marR="0" lvl="0" indent="-298450" algn="l" defTabSz="914400" rtl="0" eaLnBrk="1" fontAlgn="auto" latinLnBrk="0" hangingPunct="1">
              <a:lnSpc>
                <a:spcPct val="100000"/>
              </a:lnSpc>
              <a:spcBef>
                <a:spcPts val="0"/>
              </a:spcBef>
              <a:spcAft>
                <a:spcPts val="0"/>
              </a:spcAft>
              <a:buClr>
                <a:schemeClr val="tx1"/>
              </a:buClr>
              <a:buSzPts val="1100"/>
              <a:buFont typeface="Arial"/>
              <a:buChar char="●"/>
              <a:tabLst/>
              <a:defRPr/>
            </a:pPr>
            <a:r>
              <a:rPr lang="en-US" sz="1100" dirty="0" smtClean="0">
                <a:solidFill>
                  <a:srgbClr val="000000"/>
                </a:solidFill>
              </a:rPr>
              <a:t>Diversity is all the ways we are different from each other. It includes things like race, religion, culture, physical ability, mental ability, family make-up, socio-economic status and sexual and gender diversity </a:t>
            </a:r>
            <a:endParaRPr lang="en-CA" sz="1100" dirty="0" smtClean="0">
              <a:solidFill>
                <a:schemeClr val="tx1"/>
              </a:solidFill>
            </a:endParaRPr>
          </a:p>
          <a:p>
            <a:pPr marL="914400" marR="0" lvl="1" indent="-298450" algn="l" defTabSz="914400" rtl="0" eaLnBrk="1" fontAlgn="auto" latinLnBrk="0" hangingPunct="1">
              <a:lnSpc>
                <a:spcPct val="100000"/>
              </a:lnSpc>
              <a:spcBef>
                <a:spcPts val="0"/>
              </a:spcBef>
              <a:spcAft>
                <a:spcPts val="0"/>
              </a:spcAft>
              <a:buClr>
                <a:schemeClr val="tx1"/>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Gender and sexual</a:t>
            </a:r>
            <a:r>
              <a:rPr lang="en-US" sz="1100" b="0" i="0" u="none" strike="noStrike" cap="none" baseline="0" dirty="0" smtClean="0">
                <a:solidFill>
                  <a:srgbClr val="000000"/>
                </a:solidFill>
                <a:effectLst/>
                <a:latin typeface="Arial"/>
                <a:ea typeface="Arial"/>
                <a:cs typeface="Arial"/>
                <a:sym typeface="Arial"/>
              </a:rPr>
              <a:t> diversity is the way we are unique and different from each other, such as with sexual orientation, gender identity, gender expression, etc.</a:t>
            </a:r>
          </a:p>
          <a:p>
            <a:pPr>
              <a:buClr>
                <a:schemeClr val="tx1"/>
              </a:buClr>
            </a:pPr>
            <a:r>
              <a:rPr lang="en-CA" dirty="0" smtClean="0">
                <a:solidFill>
                  <a:srgbClr val="FF0000"/>
                </a:solidFill>
              </a:rPr>
              <a:t>Stereotyping and making assumptions may cause people to discriminate against and exclude others who are seen as “different” and do not fit into what society considers normal</a:t>
            </a:r>
          </a:p>
          <a:p>
            <a:pPr>
              <a:buClr>
                <a:schemeClr val="tx1"/>
              </a:buClr>
            </a:pPr>
            <a:r>
              <a:rPr lang="en-CA" dirty="0" smtClean="0">
                <a:solidFill>
                  <a:schemeClr val="tx1"/>
                </a:solidFill>
              </a:rPr>
              <a:t>People might be stereotyped based on their sexual orientation, gender identity, gender expression, and more</a:t>
            </a:r>
          </a:p>
          <a:p>
            <a:pPr>
              <a:buClr>
                <a:schemeClr val="tx1"/>
              </a:buClr>
            </a:pPr>
            <a:r>
              <a:rPr lang="en-CA" dirty="0" smtClean="0">
                <a:solidFill>
                  <a:schemeClr val="tx1"/>
                </a:solidFill>
              </a:rPr>
              <a:t>There are many forms of discrimination, such as racism,</a:t>
            </a:r>
            <a:r>
              <a:rPr lang="en-CA" baseline="0" dirty="0" smtClean="0">
                <a:solidFill>
                  <a:schemeClr val="tx1"/>
                </a:solidFill>
              </a:rPr>
              <a:t> </a:t>
            </a:r>
            <a:r>
              <a:rPr lang="en-CA" dirty="0" smtClean="0">
                <a:solidFill>
                  <a:schemeClr val="tx1"/>
                </a:solidFill>
              </a:rPr>
              <a:t>homophobia, transphobia, biphobia, microaggressions, colour blindness, etc.</a:t>
            </a:r>
          </a:p>
          <a:p>
            <a:pPr marL="914400" marR="0" lvl="1" indent="-298450" algn="l" defTabSz="914400" rtl="0" eaLnBrk="1" fontAlgn="auto" latinLnBrk="0" hangingPunct="1">
              <a:lnSpc>
                <a:spcPct val="100000"/>
              </a:lnSpc>
              <a:spcBef>
                <a:spcPts val="0"/>
              </a:spcBef>
              <a:spcAft>
                <a:spcPts val="0"/>
              </a:spcAft>
              <a:buClr>
                <a:schemeClr val="tx1"/>
              </a:buClr>
              <a:buSzPts val="1100"/>
              <a:buFont typeface="Arial"/>
              <a:buChar char="●"/>
              <a:tabLst/>
              <a:defRPr/>
            </a:pPr>
            <a:r>
              <a:rPr lang="en-US" sz="1100" b="1" i="0" u="none" strike="noStrike" cap="none" dirty="0" smtClean="0">
                <a:solidFill>
                  <a:srgbClr val="000000"/>
                </a:solidFill>
                <a:effectLst/>
                <a:latin typeface="Arial"/>
                <a:ea typeface="Arial"/>
                <a:cs typeface="Arial"/>
                <a:sym typeface="Arial"/>
              </a:rPr>
              <a:t>Homo/Bi/Trans Phobia: </a:t>
            </a:r>
            <a:r>
              <a:rPr lang="en-US" sz="1100" b="0" i="0" u="none" strike="noStrike" cap="none" dirty="0" smtClean="0">
                <a:solidFill>
                  <a:srgbClr val="000000"/>
                </a:solidFill>
                <a:effectLst/>
                <a:latin typeface="Arial"/>
                <a:ea typeface="Arial"/>
                <a:cs typeface="Arial"/>
                <a:sym typeface="Arial"/>
              </a:rPr>
              <a:t>Fear and/or hatred of people who are gay, bisexual or transgender. Often shown through prejudice, discrimination, intimidation or acts of violence.</a:t>
            </a:r>
          </a:p>
          <a:p>
            <a:pPr marL="457200" marR="0" lvl="0" indent="-298450" algn="l" defTabSz="914400" rtl="0" eaLnBrk="1" fontAlgn="auto" latinLnBrk="0" hangingPunct="1">
              <a:lnSpc>
                <a:spcPct val="100000"/>
              </a:lnSpc>
              <a:spcBef>
                <a:spcPts val="0"/>
              </a:spcBef>
              <a:spcAft>
                <a:spcPts val="0"/>
              </a:spcAft>
              <a:buClr>
                <a:schemeClr val="tx1"/>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Schools should be a safe place for everyone to come and learn, regardless of their differences (i.e., sexuality, race, beliefs, mental abilities, family status, etc.)</a:t>
            </a:r>
          </a:p>
          <a:p>
            <a:pPr marL="0" lvl="0" indent="0" algn="l" rtl="0">
              <a:spcBef>
                <a:spcPts val="0"/>
              </a:spcBef>
              <a:spcAft>
                <a:spcPts val="0"/>
              </a:spcAft>
              <a:buNone/>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i="0" u="none" strike="noStrike" cap="none" dirty="0" smtClean="0">
                <a:solidFill>
                  <a:srgbClr val="000000"/>
                </a:solidFill>
                <a:effectLst/>
                <a:latin typeface="Arial"/>
                <a:cs typeface="Arial"/>
                <a:sym typeface="Arial"/>
              </a:rPr>
              <a:t>Review of the Definition</a:t>
            </a:r>
            <a:r>
              <a:rPr lang="en-CA" sz="1100" b="1" i="0" u="none" strike="noStrike" cap="none" baseline="0" dirty="0" smtClean="0">
                <a:solidFill>
                  <a:srgbClr val="000000"/>
                </a:solidFill>
                <a:effectLst/>
                <a:latin typeface="Arial"/>
                <a:cs typeface="Arial"/>
                <a:sym typeface="Arial"/>
              </a:rPr>
              <a:t> </a:t>
            </a:r>
            <a:r>
              <a:rPr lang="en-CA" sz="1100" b="1" i="0" u="none" strike="noStrike" cap="none" baseline="0" dirty="0" smtClean="0">
                <a:solidFill>
                  <a:srgbClr val="000000"/>
                </a:solidFill>
                <a:effectLst/>
                <a:latin typeface="Arial"/>
                <a:cs typeface="Arial"/>
                <a:sym typeface="Wingdings" panose="05000000000000000000" pitchFamily="2" charset="2"/>
              </a:rPr>
              <a:t> </a:t>
            </a:r>
            <a:r>
              <a:rPr lang="en-CA" sz="1100" b="1" i="0" u="none" strike="noStrike" cap="none" dirty="0" smtClean="0">
                <a:solidFill>
                  <a:srgbClr val="000000"/>
                </a:solidFill>
                <a:effectLst/>
                <a:latin typeface="Arial"/>
                <a:cs typeface="Arial"/>
                <a:sym typeface="Arial"/>
              </a:rPr>
              <a:t>Stereotype:</a:t>
            </a:r>
            <a:r>
              <a:rPr lang="en-CA" sz="1100" b="0" i="0" u="none" strike="noStrike" cap="none" baseline="0" dirty="0" smtClean="0">
                <a:solidFill>
                  <a:srgbClr val="000000"/>
                </a:solidFill>
                <a:effectLst/>
                <a:latin typeface="Arial"/>
                <a:cs typeface="Arial"/>
                <a:sym typeface="Arial"/>
              </a:rPr>
              <a:t>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A false or generalized, and usually negative, conception of a group of people that results in the unconscious or conscious categorization of each member of that group, without regard for individual differences. Stereotyping may be based on race, ancestry, place of origin, colour, ethnic origin, citizenship, creed, sex, sexual orientation, age, marital status, family status, or disability, as set out in the Ontario Human Rights Code, or on the basis of other factors. </a:t>
            </a:r>
          </a:p>
          <a:p>
            <a:pPr marL="0" lvl="0" indent="0" algn="l" rtl="0">
              <a:spcBef>
                <a:spcPts val="0"/>
              </a:spcBef>
              <a:spcAft>
                <a:spcPts val="0"/>
              </a:spcAft>
              <a:buNone/>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ea typeface="Arial"/>
                <a:cs typeface="Arial"/>
                <a:sym typeface="Arial"/>
              </a:rPr>
              <a:t>References: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Health and Physical Education Curriculum – Ontario Ministry of Education (2019) p. 315</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Teaching Sexual Health (2022}. Sexual &amp; Gender Diversity: Words You May Hear. https://teachingsexualhealth.ca/parents/information-by-topic/sexual-diversity/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cs typeface="Arial"/>
                <a:sym typeface="Arial"/>
              </a:rPr>
              <a:t>Image from </a:t>
            </a:r>
            <a:r>
              <a:rPr lang="en-US" sz="1100" b="1" i="0" u="none" strike="noStrike" cap="none" dirty="0" err="1" smtClean="0">
                <a:solidFill>
                  <a:srgbClr val="000000"/>
                </a:solidFill>
                <a:effectLst/>
                <a:latin typeface="Arial"/>
                <a:cs typeface="Arial"/>
                <a:sym typeface="Arial"/>
              </a:rPr>
              <a:t>Canva</a:t>
            </a:r>
            <a:endParaRPr lang="en-US" i="0"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4082958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f3404452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f3404452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u="sng" baseline="0" dirty="0" smtClean="0">
                <a:effectLst/>
              </a:rPr>
              <a:t>General Information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0" baseline="0" dirty="0" smtClean="0">
                <a:effectLst/>
              </a:rPr>
              <a:t>There are many people and places you can reach out to in order to get help or ask questions about relationships and sexual health. </a:t>
            </a:r>
            <a:r>
              <a:rPr lang="en-US" sz="1200" dirty="0" smtClean="0">
                <a:solidFill>
                  <a:schemeClr val="dk1"/>
                </a:solidFill>
                <a:latin typeface="Calibri"/>
                <a:ea typeface="Calibri"/>
                <a:cs typeface="Calibri"/>
                <a:sym typeface="Calibri"/>
              </a:rPr>
              <a:t>If you ever have questions/concerns, need help or know someone who needs help, you can always talk to someone. There are many options out there available to you. </a:t>
            </a:r>
            <a:endParaRPr lang="en-US" sz="1200" b="0" baseline="0" dirty="0" smtClean="0">
              <a:solidFill>
                <a:srgbClr val="000000"/>
              </a:solidFill>
              <a:effectLst/>
              <a:latin typeface="Arial"/>
              <a:ea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0" baseline="0"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baseline="0" dirty="0" smtClean="0">
                <a:effectLst/>
              </a:rPr>
              <a:t>Among these are:</a:t>
            </a:r>
          </a:p>
          <a:p>
            <a:pPr marL="171450" indent="-171450">
              <a:buFont typeface="Arial" panose="020B0604020202020204" pitchFamily="34" charset="0"/>
              <a:buChar char="•"/>
            </a:pPr>
            <a:r>
              <a:rPr lang="en-US" sz="1200" b="0" baseline="0" dirty="0" smtClean="0">
                <a:effectLst/>
              </a:rPr>
              <a:t>A trusted adult (such as a parent or teacher)</a:t>
            </a:r>
          </a:p>
          <a:p>
            <a:pPr marL="171450" indent="-171450">
              <a:buFont typeface="Arial" panose="020B0604020202020204" pitchFamily="34" charset="0"/>
              <a:buChar char="•"/>
            </a:pPr>
            <a:r>
              <a:rPr lang="en-US" sz="1200" b="0" baseline="0" dirty="0" smtClean="0">
                <a:effectLst/>
              </a:rPr>
              <a:t>A health care provider (such as a doctor or nurse)</a:t>
            </a:r>
          </a:p>
          <a:p>
            <a:pPr marL="171450" indent="-171450">
              <a:buFont typeface="Arial" panose="020B0604020202020204" pitchFamily="34" charset="0"/>
              <a:buChar char="•"/>
            </a:pPr>
            <a:r>
              <a:rPr lang="en-US" sz="1200" b="0" baseline="0" dirty="0" smtClean="0">
                <a:effectLst/>
              </a:rPr>
              <a:t>A child and youth worker</a:t>
            </a:r>
          </a:p>
          <a:p>
            <a:pPr marL="171450" indent="-171450">
              <a:buFont typeface="Arial" panose="020B0604020202020204" pitchFamily="34" charset="0"/>
              <a:buChar char="•"/>
            </a:pPr>
            <a:r>
              <a:rPr lang="en-US" sz="1200" b="0" baseline="0" dirty="0" smtClean="0">
                <a:effectLst/>
              </a:rPr>
              <a:t>The school health nurse</a:t>
            </a:r>
          </a:p>
          <a:p>
            <a:pPr marL="171450" indent="-171450">
              <a:buFont typeface="Arial" panose="020B0604020202020204" pitchFamily="34" charset="0"/>
              <a:buChar char="•"/>
            </a:pPr>
            <a:r>
              <a:rPr lang="en-US" sz="1200" b="0" baseline="0" dirty="0" smtClean="0">
                <a:effectLst/>
              </a:rPr>
              <a:t>The school social worker</a:t>
            </a:r>
          </a:p>
          <a:p>
            <a:pPr marL="171450" indent="-171450">
              <a:buFont typeface="Arial" panose="020B0604020202020204" pitchFamily="34" charset="0"/>
              <a:buChar char="•"/>
            </a:pPr>
            <a:r>
              <a:rPr lang="en-US" sz="1200" b="0" baseline="0" dirty="0" smtClean="0">
                <a:effectLst/>
              </a:rPr>
              <a:t>Kids Help Phone</a:t>
            </a:r>
          </a:p>
          <a:p>
            <a:pPr marL="171450" indent="-171450">
              <a:buFont typeface="Arial" panose="020B0604020202020204" pitchFamily="34" charset="0"/>
              <a:buChar char="•"/>
            </a:pPr>
            <a:r>
              <a:rPr lang="en-US" sz="1200" b="0" baseline="0" dirty="0" smtClean="0">
                <a:effectLst/>
              </a:rPr>
              <a:t>Friendship Centres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sz="1200" u="sng" dirty="0" smtClean="0">
              <a:solidFill>
                <a:srgbClr val="0097A7"/>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u="sng" dirty="0" smtClean="0">
                <a:solidFill>
                  <a:srgbClr val="0097A7"/>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Services </a:t>
            </a:r>
            <a:r>
              <a:rPr lang="en-US" sz="1200" u="sng" dirty="0" smtClean="0">
                <a:solidFill>
                  <a:srgbClr val="0097A7"/>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for Youth - Niagara Region, </a:t>
            </a:r>
            <a:r>
              <a:rPr lang="en-US" sz="1200" u="sng" dirty="0" smtClean="0">
                <a:solidFill>
                  <a:srgbClr val="0097A7"/>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Ontario</a:t>
            </a:r>
            <a:r>
              <a:rPr lang="en-US" sz="1200" u="none" dirty="0" smtClean="0">
                <a:solidFill>
                  <a:srgbClr val="0097A7"/>
                </a:solidFill>
                <a:latin typeface="Calibri"/>
                <a:ea typeface="Calibri"/>
                <a:cs typeface="Calibri"/>
                <a:sym typeface="Calibri"/>
              </a:rPr>
              <a:t> </a:t>
            </a:r>
            <a:r>
              <a:rPr lang="en-US" sz="1200" u="none" dirty="0" smtClean="0">
                <a:solidFill>
                  <a:srgbClr val="0097A7"/>
                </a:solidFill>
                <a:latin typeface="Calibri"/>
                <a:ea typeface="Calibri"/>
                <a:cs typeface="Calibri"/>
                <a:sym typeface="Wingdings" panose="05000000000000000000" pitchFamily="2" charset="2"/>
              </a:rPr>
              <a:t> </a:t>
            </a:r>
            <a:r>
              <a:rPr lang="en-US" sz="1200" dirty="0" smtClean="0">
                <a:hlinkClick r:id="rId3"/>
              </a:rPr>
              <a:t>https://www.niagararegion.ca/health/schools/youth-services.aspx</a:t>
            </a:r>
            <a:r>
              <a:rPr lang="en-US" sz="1200" dirty="0" smtClean="0"/>
              <a:t> </a:t>
            </a:r>
          </a:p>
          <a:p>
            <a:pPr marL="0" lvl="0" indent="0" algn="l" rtl="0">
              <a:spcBef>
                <a:spcPts val="0"/>
              </a:spcBef>
              <a:spcAft>
                <a:spcPts val="0"/>
              </a:spcAft>
              <a:buNone/>
            </a:pPr>
            <a:endParaRPr lang="en-US" sz="1200" b="1" dirty="0" smtClean="0"/>
          </a:p>
          <a:p>
            <a:pPr marL="0" lvl="0" indent="0" algn="l" rtl="0">
              <a:spcBef>
                <a:spcPts val="0"/>
              </a:spcBef>
              <a:spcAft>
                <a:spcPts val="0"/>
              </a:spcAft>
              <a:buNone/>
            </a:pPr>
            <a:r>
              <a:rPr lang="en-US" sz="1200" b="1" dirty="0" smtClean="0"/>
              <a:t>Other</a:t>
            </a:r>
            <a:r>
              <a:rPr lang="en-US" sz="1200" b="1" baseline="0" dirty="0" smtClean="0"/>
              <a:t> community resources: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US" sz="1200" b="0" baseline="0" dirty="0" smtClean="0">
                <a:sym typeface="Wingdings" panose="05000000000000000000" pitchFamily="2" charset="2"/>
              </a:rPr>
              <a:t>Kids Help Phone: Call 1-800-668-6868 or </a:t>
            </a:r>
            <a:r>
              <a:rPr lang="en-US" sz="1200" b="0" i="0" u="none" strike="noStrike" cap="none" baseline="0" dirty="0" smtClean="0">
                <a:solidFill>
                  <a:srgbClr val="000000"/>
                </a:solidFill>
                <a:latin typeface="Arial"/>
                <a:cs typeface="Arial"/>
                <a:sym typeface="Arial"/>
              </a:rPr>
              <a:t>https://kidshelpphone.ca/ </a:t>
            </a:r>
            <a:r>
              <a:rPr lang="en-US" sz="1200" b="0" baseline="0" dirty="0" smtClean="0">
                <a:sym typeface="Wingdings" panose="05000000000000000000" pitchFamily="2" charset="2"/>
              </a:rPr>
              <a:t> </a:t>
            </a:r>
            <a:endParaRPr lang="en-US" sz="1200" b="1" i="1" baseline="0" dirty="0" smtClean="0">
              <a:sym typeface="Arial"/>
            </a:endParaRPr>
          </a:p>
          <a:p>
            <a:pPr marL="0" lvl="0" indent="0" algn="l" rtl="0">
              <a:lnSpc>
                <a:spcPct val="115000"/>
              </a:lnSpc>
              <a:spcBef>
                <a:spcPts val="0"/>
              </a:spcBef>
              <a:spcAft>
                <a:spcPts val="0"/>
              </a:spcAft>
              <a:buClr>
                <a:schemeClr val="dk1"/>
              </a:buClr>
              <a:buSzPts val="1100"/>
              <a:buFont typeface="Arial"/>
              <a:buNone/>
            </a:pPr>
            <a:endParaRPr lang="en-US" sz="1200" b="1" dirty="0" smtClean="0">
              <a:solidFill>
                <a:schemeClr val="dk1"/>
              </a:solidFill>
              <a:latin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CA" sz="1200" b="1" dirty="0" smtClean="0">
                <a:solidFill>
                  <a:schemeClr val="tx1"/>
                </a:solidFill>
                <a:sym typeface="Wingdings" panose="05000000000000000000" pitchFamily="2" charset="2"/>
              </a:rPr>
              <a:t>Additional Niagara Region Sexual</a:t>
            </a:r>
            <a:r>
              <a:rPr lang="en-CA" sz="1200" b="1" baseline="0" dirty="0" smtClean="0">
                <a:solidFill>
                  <a:schemeClr val="tx1"/>
                </a:solidFill>
                <a:sym typeface="Wingdings" panose="05000000000000000000" pitchFamily="2" charset="2"/>
              </a:rPr>
              <a:t> Orientation and Gender Identity Resources: </a:t>
            </a:r>
            <a:r>
              <a:rPr lang="en-CA" sz="1200" dirty="0" smtClean="0">
                <a:solidFill>
                  <a:schemeClr val="tx1"/>
                </a:solidFill>
                <a:sym typeface="Wingdings" panose="05000000000000000000" pitchFamily="2" charset="2"/>
                <a:hlinkClick r:id="rId4"/>
              </a:rPr>
              <a:t>https://www.niagararegion.ca/living/health_wellness/sexualhealth/orientation.aspx</a:t>
            </a:r>
            <a:r>
              <a:rPr lang="en-CA" sz="1200" dirty="0" smtClean="0">
                <a:solidFill>
                  <a:schemeClr val="tx1"/>
                </a:solidFill>
                <a:sym typeface="Wingdings" panose="05000000000000000000" pitchFamily="2" charset="2"/>
              </a:rPr>
              <a:t> </a:t>
            </a:r>
          </a:p>
          <a:p>
            <a:pPr>
              <a:buClr>
                <a:schemeClr val="tx1"/>
              </a:buClr>
            </a:pPr>
            <a:r>
              <a:rPr lang="en-CA" sz="1200" dirty="0" err="1" smtClean="0">
                <a:solidFill>
                  <a:schemeClr val="tx1"/>
                </a:solidFill>
                <a:sym typeface="Wingdings" panose="05000000000000000000" pitchFamily="2" charset="2"/>
              </a:rPr>
              <a:t>Egale</a:t>
            </a:r>
            <a:r>
              <a:rPr lang="en-CA" sz="1200" dirty="0" smtClean="0">
                <a:solidFill>
                  <a:schemeClr val="tx1"/>
                </a:solidFill>
                <a:sym typeface="Wingdings" panose="05000000000000000000" pitchFamily="2" charset="2"/>
              </a:rPr>
              <a:t>  </a:t>
            </a:r>
            <a:r>
              <a:rPr lang="en-CA" sz="1200" dirty="0" smtClean="0">
                <a:solidFill>
                  <a:schemeClr val="tx1"/>
                </a:solidFill>
                <a:sym typeface="Wingdings" panose="05000000000000000000" pitchFamily="2" charset="2"/>
                <a:hlinkClick r:id="rId5"/>
              </a:rPr>
              <a:t>https://egale.ca/</a:t>
            </a:r>
            <a:r>
              <a:rPr lang="en-CA" sz="1200" dirty="0" smtClean="0">
                <a:solidFill>
                  <a:schemeClr val="tx1"/>
                </a:solidFill>
                <a:sym typeface="Wingdings" panose="05000000000000000000" pitchFamily="2" charset="2"/>
              </a:rPr>
              <a:t> (</a:t>
            </a:r>
            <a:r>
              <a:rPr lang="en-CA" sz="1200" dirty="0" smtClean="0">
                <a:solidFill>
                  <a:schemeClr val="tx1"/>
                </a:solidFill>
                <a:sym typeface="Wingdings" panose="05000000000000000000" pitchFamily="2" charset="2"/>
                <a:hlinkClick r:id="rId6"/>
              </a:rPr>
              <a:t>https://egale.ca/awareness/supporting-gender-diverse-child/</a:t>
            </a:r>
            <a:r>
              <a:rPr lang="en-CA" sz="1200" dirty="0" smtClean="0">
                <a:solidFill>
                  <a:schemeClr val="tx1"/>
                </a:solidFill>
                <a:sym typeface="Wingdings" panose="05000000000000000000" pitchFamily="2" charset="2"/>
              </a:rPr>
              <a:t>)</a:t>
            </a:r>
            <a:endParaRPr lang="en-CA" sz="1200" dirty="0" smtClean="0">
              <a:solidFill>
                <a:schemeClr val="tx1"/>
              </a:solidFill>
            </a:endParaRPr>
          </a:p>
          <a:p>
            <a:pPr>
              <a:buClr>
                <a:schemeClr val="tx1"/>
              </a:buClr>
            </a:pPr>
            <a:r>
              <a:rPr lang="en-CA" sz="1200" dirty="0" smtClean="0">
                <a:solidFill>
                  <a:schemeClr val="tx1"/>
                </a:solidFill>
              </a:rPr>
              <a:t>Rainbow Health Ontario </a:t>
            </a:r>
            <a:r>
              <a:rPr lang="en-CA" sz="1200" dirty="0" smtClean="0">
                <a:solidFill>
                  <a:schemeClr val="tx1"/>
                </a:solidFill>
                <a:sym typeface="Wingdings" panose="05000000000000000000" pitchFamily="2" charset="2"/>
              </a:rPr>
              <a:t> </a:t>
            </a:r>
            <a:r>
              <a:rPr lang="en-CA" sz="1200" dirty="0" smtClean="0">
                <a:solidFill>
                  <a:schemeClr val="tx1"/>
                </a:solidFill>
                <a:sym typeface="Wingdings" panose="05000000000000000000" pitchFamily="2" charset="2"/>
                <a:hlinkClick r:id="rId7"/>
              </a:rPr>
              <a:t>https://www.rainbowhealthontario.ca/</a:t>
            </a:r>
            <a:r>
              <a:rPr lang="en-CA" sz="1200" dirty="0" smtClean="0">
                <a:solidFill>
                  <a:schemeClr val="tx1"/>
                </a:solidFill>
                <a:sym typeface="Wingdings" panose="05000000000000000000" pitchFamily="2" charset="2"/>
              </a:rPr>
              <a:t> </a:t>
            </a:r>
          </a:p>
          <a:p>
            <a:pPr>
              <a:buClr>
                <a:schemeClr val="tx1"/>
              </a:buClr>
            </a:pPr>
            <a:r>
              <a:rPr lang="en-CA" sz="1200" dirty="0" err="1" smtClean="0">
                <a:solidFill>
                  <a:schemeClr val="tx1"/>
                </a:solidFill>
                <a:sym typeface="Wingdings" panose="05000000000000000000" pitchFamily="2" charset="2"/>
              </a:rPr>
              <a:t>Pflag</a:t>
            </a:r>
            <a:r>
              <a:rPr lang="en-CA" sz="1200" baseline="0" dirty="0" smtClean="0">
                <a:solidFill>
                  <a:schemeClr val="tx1"/>
                </a:solidFill>
                <a:sym typeface="Wingdings" panose="05000000000000000000" pitchFamily="2" charset="2"/>
              </a:rPr>
              <a:t> Niagara Region  https://sites.google.com/pflagcanada.ca/pflagniagara/ </a:t>
            </a:r>
          </a:p>
          <a:p>
            <a:pPr>
              <a:buClr>
                <a:schemeClr val="tx1"/>
              </a:buClr>
            </a:pPr>
            <a:r>
              <a:rPr lang="en-CA" sz="1200" baseline="0" dirty="0" smtClean="0">
                <a:solidFill>
                  <a:schemeClr val="tx1"/>
                </a:solidFill>
                <a:sym typeface="Wingdings" panose="05000000000000000000" pitchFamily="2" charset="2"/>
              </a:rPr>
              <a:t>Transgender Niagara  http://www.transgenderniagara.com/ </a:t>
            </a:r>
            <a:endParaRPr lang="en-CA" sz="1200" dirty="0" smtClean="0">
              <a:solidFill>
                <a:schemeClr val="tx1"/>
              </a:solidFill>
              <a:sym typeface="Wingdings" panose="05000000000000000000" pitchFamily="2" charset="2"/>
            </a:endParaRPr>
          </a:p>
          <a:p>
            <a:pPr>
              <a:buClr>
                <a:schemeClr val="tx1"/>
              </a:buClr>
            </a:pPr>
            <a:r>
              <a:rPr lang="en-CA" sz="1200" dirty="0" smtClean="0">
                <a:solidFill>
                  <a:schemeClr val="tx1"/>
                </a:solidFill>
                <a:sym typeface="Wingdings" panose="05000000000000000000" pitchFamily="2" charset="2"/>
              </a:rPr>
              <a:t>OUT Niagara  https://www.outniagara.org/ </a:t>
            </a:r>
          </a:p>
          <a:p>
            <a:pPr marL="457200" marR="0" lvl="0" indent="-298450" algn="l" defTabSz="914400" rtl="0" eaLnBrk="1" fontAlgn="auto" latinLnBrk="0" hangingPunct="1">
              <a:lnSpc>
                <a:spcPct val="100000"/>
              </a:lnSpc>
              <a:spcBef>
                <a:spcPts val="0"/>
              </a:spcBef>
              <a:spcAft>
                <a:spcPts val="0"/>
              </a:spcAft>
              <a:buClr>
                <a:schemeClr val="tx1"/>
              </a:buClr>
              <a:buSzPts val="1100"/>
              <a:buFont typeface="Arial"/>
              <a:buChar char="●"/>
              <a:tabLst/>
              <a:defRPr/>
            </a:pPr>
            <a:r>
              <a:rPr lang="en-CA" sz="1200" dirty="0" smtClean="0">
                <a:solidFill>
                  <a:schemeClr val="tx1"/>
                </a:solidFill>
                <a:sym typeface="Wingdings" panose="05000000000000000000" pitchFamily="2" charset="2"/>
              </a:rPr>
              <a:t>Rainbow</a:t>
            </a:r>
            <a:r>
              <a:rPr lang="en-CA" sz="1200" baseline="0" dirty="0" smtClean="0">
                <a:solidFill>
                  <a:schemeClr val="tx1"/>
                </a:solidFill>
                <a:sym typeface="Wingdings" panose="05000000000000000000" pitchFamily="2" charset="2"/>
              </a:rPr>
              <a:t> Niagara  https://www.queerevents.ca/community-resources/community-resources/rainbow-Niagara </a:t>
            </a:r>
            <a:endParaRPr lang="en-CA" sz="1200" dirty="0" smtClean="0">
              <a:solidFill>
                <a:schemeClr val="tx1"/>
              </a:solidFill>
              <a:sym typeface="Wingdings" panose="05000000000000000000" pitchFamily="2" charset="2"/>
            </a:endParaRPr>
          </a:p>
          <a:p>
            <a:pPr marL="0" lvl="0" indent="0" algn="l" rtl="0">
              <a:lnSpc>
                <a:spcPct val="115000"/>
              </a:lnSpc>
              <a:spcBef>
                <a:spcPts val="0"/>
              </a:spcBef>
              <a:spcAft>
                <a:spcPts val="0"/>
              </a:spcAft>
              <a:buClr>
                <a:schemeClr val="dk1"/>
              </a:buClr>
              <a:buSzPts val="1100"/>
              <a:buFont typeface="Arial"/>
              <a:buNone/>
            </a:pPr>
            <a:endParaRPr lang="en-US" sz="1200"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200" b="1" i="0" u="none" strike="noStrike" cap="none" dirty="0" smtClean="0">
                <a:solidFill>
                  <a:srgbClr val="000000"/>
                </a:solidFill>
                <a:effectLst/>
                <a:latin typeface="Arial"/>
                <a:cs typeface="Arial"/>
                <a:sym typeface="Arial"/>
              </a:rPr>
              <a:t>Image from </a:t>
            </a:r>
            <a:r>
              <a:rPr lang="en-US" sz="1200" b="1" i="0" u="none" strike="noStrike" cap="none" dirty="0" err="1" smtClean="0">
                <a:solidFill>
                  <a:srgbClr val="000000"/>
                </a:solidFill>
                <a:effectLst/>
                <a:latin typeface="Arial"/>
                <a:cs typeface="Arial"/>
                <a:sym typeface="Arial"/>
              </a:rPr>
              <a:t>Canva</a:t>
            </a:r>
            <a:r>
              <a:rPr lang="en-US" sz="1200" b="1" i="0" u="none" strike="noStrike" cap="none" dirty="0" smtClean="0">
                <a:solidFill>
                  <a:srgbClr val="000000"/>
                </a:solidFill>
                <a:effectLst/>
                <a:latin typeface="Arial"/>
                <a:cs typeface="Arial"/>
                <a:sym typeface="Arial"/>
              </a:rPr>
              <a:t>. </a:t>
            </a:r>
            <a:endParaRPr lang="en-US" sz="1200" i="0" dirty="0" smtClean="0"/>
          </a:p>
          <a:p>
            <a:pPr marL="0" lvl="0" indent="0" algn="l" rtl="0">
              <a:lnSpc>
                <a:spcPct val="115000"/>
              </a:lnSpc>
              <a:spcBef>
                <a:spcPts val="0"/>
              </a:spcBef>
              <a:spcAft>
                <a:spcPts val="0"/>
              </a:spcAft>
              <a:buClr>
                <a:schemeClr val="dk1"/>
              </a:buClr>
              <a:buSzPts val="1100"/>
              <a:buFont typeface="Arial"/>
              <a:buNone/>
            </a:pPr>
            <a:endParaRPr lang="en-US" sz="1200" dirty="0" smtClean="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70066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Kids Help Phone: Canada’s only 24/7, national support service. They are a confidential service that offers professional counselling, information and referrals, and volunteer-led support to young people in both English and French. You can call Kids Help Phone at 1-800-668-6868, or text and live chat at https://kidshelpphone.ca/.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ea typeface="Arial"/>
                <a:cs typeface="Arial"/>
                <a:sym typeface="Arial"/>
              </a:rPr>
              <a:t>Photo Reference: </a:t>
            </a:r>
            <a:r>
              <a:rPr lang="en-US" sz="1100" b="0" i="0" u="none" strike="noStrike" cap="none" baseline="0" dirty="0" smtClean="0">
                <a:solidFill>
                  <a:srgbClr val="000000"/>
                </a:solidFill>
                <a:latin typeface="Arial"/>
                <a:ea typeface="Arial"/>
                <a:cs typeface="Arial"/>
                <a:sym typeface="Arial"/>
              </a:rPr>
              <a:t>Jack.org (2022). Educational Social Media Posts: Kids Help Phone Social Media Pack. https://jack.org/Resources/COVID-19-Youth-Mental-Health-Resource-Hub?lang=en-ca </a:t>
            </a:r>
            <a:endParaRPr lang="en-US" sz="1100" b="1"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p:txBody>
      </p:sp>
    </p:spTree>
    <p:extLst>
      <p:ext uri="{BB962C8B-B14F-4D97-AF65-F5344CB8AC3E}">
        <p14:creationId xmlns:p14="http://schemas.microsoft.com/office/powerpoint/2010/main" val="5833369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fc8e8eaf5c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fc8e8eaf5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23227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smtClean="0">
                <a:solidFill>
                  <a:srgbClr val="000000"/>
                </a:solidFill>
                <a:effectLst/>
                <a:latin typeface="Arial"/>
                <a:cs typeface="Arial"/>
                <a:sym typeface="Arial"/>
              </a:rPr>
              <a:t>Images </a:t>
            </a:r>
            <a:r>
              <a:rPr lang="en-US" sz="1100" b="1" i="0" u="none" strike="noStrike" cap="none" dirty="0" smtClean="0">
                <a:solidFill>
                  <a:srgbClr val="000000"/>
                </a:solidFill>
                <a:effectLst/>
                <a:latin typeface="Arial"/>
                <a:cs typeface="Arial"/>
                <a:sym typeface="Arial"/>
              </a:rPr>
              <a:t>from </a:t>
            </a:r>
            <a:r>
              <a:rPr lang="en-US" sz="1100" b="1" i="0" u="none" strike="noStrike" cap="none" dirty="0" err="1" smtClean="0">
                <a:solidFill>
                  <a:srgbClr val="000000"/>
                </a:solidFill>
                <a:effectLst/>
                <a:latin typeface="Arial"/>
                <a:cs typeface="Arial"/>
                <a:sym typeface="Arial"/>
              </a:rPr>
              <a:t>Canva</a:t>
            </a:r>
            <a:endParaRPr lang="en-US" i="0" smtClean="0"/>
          </a:p>
          <a:p>
            <a:endParaRPr lang="en-CA"/>
          </a:p>
        </p:txBody>
      </p:sp>
    </p:spTree>
    <p:extLst>
      <p:ext uri="{BB962C8B-B14F-4D97-AF65-F5344CB8AC3E}">
        <p14:creationId xmlns:p14="http://schemas.microsoft.com/office/powerpoint/2010/main" val="117003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cs typeface="Arial"/>
                <a:sym typeface="Arial"/>
              </a:rPr>
              <a:t>Image from </a:t>
            </a:r>
            <a:r>
              <a:rPr lang="en-US" sz="1100" b="1" i="0" u="none" strike="noStrike" cap="none" dirty="0" err="1" smtClean="0">
                <a:solidFill>
                  <a:srgbClr val="000000"/>
                </a:solidFill>
                <a:effectLst/>
                <a:latin typeface="Arial"/>
                <a:cs typeface="Arial"/>
                <a:sym typeface="Arial"/>
              </a:rPr>
              <a:t>Canva</a:t>
            </a:r>
            <a:endParaRPr lang="en-US" i="0"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88253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solidFill>
                  <a:schemeClr val="dk1"/>
                </a:solidFill>
              </a:rPr>
              <a:t>**This is where the presentation officially begins**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smtClean="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cs typeface="Arial"/>
                <a:sym typeface="Arial"/>
              </a:rPr>
              <a:t>Image from </a:t>
            </a:r>
            <a:r>
              <a:rPr lang="en-US" sz="1100" b="1" i="0" u="none" strike="noStrike" cap="none" dirty="0" err="1" smtClean="0">
                <a:solidFill>
                  <a:srgbClr val="000000"/>
                </a:solidFill>
                <a:effectLst/>
                <a:latin typeface="Arial"/>
                <a:cs typeface="Arial"/>
                <a:sym typeface="Arial"/>
              </a:rPr>
              <a:t>Canva</a:t>
            </a:r>
            <a:endParaRPr lang="en-US" i="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smtClean="0">
              <a:solidFill>
                <a:schemeClr val="dk1"/>
              </a:solidFill>
            </a:endParaRPr>
          </a:p>
        </p:txBody>
      </p:sp>
    </p:spTree>
    <p:extLst>
      <p:ext uri="{BB962C8B-B14F-4D97-AF65-F5344CB8AC3E}">
        <p14:creationId xmlns:p14="http://schemas.microsoft.com/office/powerpoint/2010/main" val="2372049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cs typeface="Arial"/>
                <a:sym typeface="Arial"/>
              </a:rPr>
              <a:t>General Information</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cs typeface="Arial"/>
                <a:sym typeface="Arial"/>
              </a:rPr>
              <a:t>The information</a:t>
            </a:r>
            <a:r>
              <a:rPr lang="en-US" sz="1100" b="0" i="0" u="none" strike="noStrike" cap="none" baseline="0" dirty="0" smtClean="0">
                <a:solidFill>
                  <a:srgbClr val="000000"/>
                </a:solidFill>
                <a:effectLst/>
                <a:latin typeface="Arial"/>
                <a:cs typeface="Arial"/>
                <a:sym typeface="Arial"/>
              </a:rPr>
              <a:t> we are going to talk about today is important for many reasons.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cs typeface="Arial"/>
                <a:sym typeface="Arial"/>
              </a:rPr>
              <a:t>We want to ensure that you learn that everyone is unique and the things that make you unique is what makes you interesting and special.</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cs typeface="Arial"/>
                <a:sym typeface="Arial"/>
              </a:rPr>
              <a:t>We want you to feel good about your body, how it is changing, and how you approach different types of relationships you may have with people.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cs typeface="Arial"/>
                <a:sym typeface="Arial"/>
              </a:rPr>
              <a:t>It is important that everyone feels safe, accepted and supported at school and understand that differences are ok. This will help to reduce bullying and feelings of loneliness or isolation.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cs typeface="Arial"/>
                <a:sym typeface="Arial"/>
              </a:rPr>
              <a:t>Background</a:t>
            </a:r>
            <a:r>
              <a:rPr lang="en-US" sz="1100" b="1" i="0" u="sng" strike="noStrike" cap="none" baseline="0" dirty="0" smtClean="0">
                <a:solidFill>
                  <a:srgbClr val="000000"/>
                </a:solidFill>
                <a:effectLst/>
                <a:latin typeface="Arial"/>
                <a:cs typeface="Arial"/>
                <a:sym typeface="Arial"/>
              </a:rPr>
              <a:t> Knowledge</a:t>
            </a:r>
            <a:endParaRPr lang="en-US" sz="1100" b="1" i="0" u="none" strike="noStrike" cap="none" dirty="0" smtClean="0">
              <a:solidFill>
                <a:srgbClr val="000000"/>
              </a:solidFill>
              <a:effectLst/>
              <a:latin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US" sz="2000" dirty="0" smtClean="0"/>
              <a:t>Students will learn and understand about themselves and their bodies as they grow and mature</a:t>
            </a:r>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US" sz="2000" dirty="0" smtClean="0"/>
              <a:t>Students need to understand that everyone has different qualities</a:t>
            </a:r>
            <a:r>
              <a:rPr lang="en-US" sz="2000" baseline="0" dirty="0" smtClean="0"/>
              <a:t> that make up their self-concept</a:t>
            </a:r>
            <a:r>
              <a:rPr lang="en-US" sz="2000" dirty="0" smtClean="0"/>
              <a:t>;</a:t>
            </a:r>
            <a:r>
              <a:rPr lang="en-US" sz="2000" baseline="0" dirty="0" smtClean="0"/>
              <a:t> this makes them unique</a:t>
            </a:r>
            <a:endParaRPr lang="en-US" sz="2000" dirty="0" smtClean="0"/>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US" sz="2000" dirty="0" smtClean="0"/>
              <a:t>There needs to be an emphasis on feeling safe, included and accepted in the school community</a:t>
            </a:r>
            <a:endParaRPr lang="en-CA" sz="2000" dirty="0" smtClean="0"/>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CA" sz="2000" dirty="0" smtClean="0"/>
              <a:t>Empathetic towards others… </a:t>
            </a:r>
            <a:endParaRPr lang="en-US" sz="1100" b="1" i="0" u="none" strike="noStrike" cap="none" dirty="0" smtClean="0">
              <a:solidFill>
                <a:srgbClr val="000000"/>
              </a:solidFill>
              <a:effectLst/>
              <a:latin typeface="Arial"/>
              <a:cs typeface="Arial"/>
              <a:sym typeface="Arial"/>
            </a:endParaRPr>
          </a:p>
        </p:txBody>
      </p:sp>
    </p:spTree>
    <p:extLst>
      <p:ext uri="{BB962C8B-B14F-4D97-AF65-F5344CB8AC3E}">
        <p14:creationId xmlns:p14="http://schemas.microsoft.com/office/powerpoint/2010/main" val="1724407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US" sz="1100" b="1" i="0" u="sng" strike="noStrike" cap="none" dirty="0" smtClean="0">
                <a:solidFill>
                  <a:srgbClr val="000000"/>
                </a:solidFill>
                <a:effectLst/>
                <a:latin typeface="Arial"/>
                <a:ea typeface="Arial"/>
                <a:cs typeface="Arial"/>
                <a:sym typeface="Arial"/>
              </a:rPr>
              <a:t>General</a:t>
            </a:r>
            <a:r>
              <a:rPr lang="en-US" sz="1100" b="1" i="0" u="sng" strike="noStrike" cap="none" baseline="0" dirty="0" smtClean="0">
                <a:solidFill>
                  <a:srgbClr val="000000"/>
                </a:solidFill>
                <a:effectLst/>
                <a:latin typeface="Arial"/>
                <a:ea typeface="Arial"/>
                <a:cs typeface="Arial"/>
                <a:sym typeface="Arial"/>
              </a:rPr>
              <a:t> Information</a:t>
            </a:r>
            <a:endParaRPr lang="en-US" sz="1100" b="1" i="0" u="sng" strike="noStrike" cap="none" dirty="0" smtClean="0">
              <a:solidFill>
                <a:srgbClr val="000000"/>
              </a:solidFill>
              <a:effectLst/>
              <a:latin typeface="Arial"/>
              <a:ea typeface="Arial"/>
              <a:cs typeface="Arial"/>
              <a:sym typeface="Arial"/>
            </a:endParaRPr>
          </a:p>
          <a:p>
            <a:pPr marL="158750" indent="0" rtl="0">
              <a:buNone/>
            </a:pPr>
            <a:r>
              <a:rPr lang="en-US" sz="1100" b="0" i="0" u="none" strike="noStrike" cap="none" dirty="0" smtClean="0">
                <a:solidFill>
                  <a:srgbClr val="000000"/>
                </a:solidFill>
                <a:effectLst/>
                <a:latin typeface="Arial"/>
                <a:ea typeface="Arial"/>
                <a:cs typeface="Arial"/>
                <a:sym typeface="Arial"/>
              </a:rPr>
              <a:t>When it comes to your health, there are many decisions you will have to make throughout your life as you mature and grow. Making decisions about your health is important</a:t>
            </a:r>
            <a:r>
              <a:rPr lang="en-US" sz="1100" b="0" i="0" u="none" strike="noStrike" cap="none" baseline="0" dirty="0" smtClean="0">
                <a:solidFill>
                  <a:srgbClr val="000000"/>
                </a:solidFill>
                <a:effectLst/>
                <a:latin typeface="Arial"/>
                <a:ea typeface="Arial"/>
                <a:cs typeface="Arial"/>
                <a:sym typeface="Arial"/>
              </a:rPr>
              <a:t> and </a:t>
            </a:r>
            <a:r>
              <a:rPr lang="en-US" sz="1100" b="0" i="0" u="none" strike="noStrike" cap="none" dirty="0" smtClean="0">
                <a:solidFill>
                  <a:srgbClr val="000000"/>
                </a:solidFill>
                <a:effectLst/>
                <a:latin typeface="Arial"/>
                <a:ea typeface="Arial"/>
                <a:cs typeface="Arial"/>
                <a:sym typeface="Arial"/>
              </a:rPr>
              <a:t>knowing</a:t>
            </a:r>
            <a:r>
              <a:rPr lang="en-US" sz="1100" b="0" i="0" u="none" strike="noStrike" cap="none" baseline="0" dirty="0" smtClean="0">
                <a:solidFill>
                  <a:srgbClr val="000000"/>
                </a:solidFill>
                <a:effectLst/>
                <a:latin typeface="Arial"/>
                <a:ea typeface="Arial"/>
                <a:cs typeface="Arial"/>
                <a:sym typeface="Arial"/>
              </a:rPr>
              <a:t> about the different types of stereotypes and assumptions is good to know because homophobia, transphobia, biphobia, racism, discrimination, prejudice, and many other forms of hate can </a:t>
            </a:r>
            <a:r>
              <a:rPr lang="en-US" sz="1100" b="0" i="0" u="none" strike="noStrike" cap="none" dirty="0" smtClean="0">
                <a:solidFill>
                  <a:srgbClr val="000000"/>
                </a:solidFill>
                <a:effectLst/>
                <a:latin typeface="Arial"/>
                <a:ea typeface="Arial"/>
                <a:cs typeface="Arial"/>
                <a:sym typeface="Arial"/>
              </a:rPr>
              <a:t>impact </a:t>
            </a:r>
            <a:r>
              <a:rPr lang="en-US" sz="1100" b="0" i="0" u="none" strike="noStrike" cap="none" baseline="0" dirty="0" smtClean="0">
                <a:solidFill>
                  <a:srgbClr val="000000"/>
                </a:solidFill>
                <a:effectLst/>
                <a:latin typeface="Arial"/>
                <a:ea typeface="Arial"/>
                <a:cs typeface="Arial"/>
                <a:sym typeface="Arial"/>
              </a:rPr>
              <a:t>a person’s well-being. </a:t>
            </a:r>
            <a:endParaRPr lang="en-US" sz="1100" b="0" i="0" u="none" strike="noStrike" cap="none" dirty="0" smtClean="0">
              <a:solidFill>
                <a:srgbClr val="000000"/>
              </a:solidFill>
              <a:effectLst/>
              <a:latin typeface="Arial"/>
              <a:ea typeface="Arial"/>
              <a:cs typeface="Arial"/>
              <a:sym typeface="Arial"/>
            </a:endParaRPr>
          </a:p>
          <a:p>
            <a:pPr marL="158750" indent="0" rtl="0">
              <a:buNone/>
            </a:pPr>
            <a:endParaRPr lang="en-US" sz="1100" b="0" i="0" u="none" strike="noStrike" cap="none" dirty="0" smtClean="0">
              <a:solidFill>
                <a:srgbClr val="000000"/>
              </a:solidFill>
              <a:effectLst/>
              <a:latin typeface="Arial"/>
              <a:ea typeface="Arial"/>
              <a:cs typeface="Arial"/>
              <a:sym typeface="Arial"/>
            </a:endParaRPr>
          </a:p>
          <a:p>
            <a:pPr marL="158750" indent="0" rtl="0">
              <a:buNone/>
            </a:pPr>
            <a:r>
              <a:rPr lang="en-US" sz="1100" b="0" i="0" u="none" strike="noStrike" cap="none" dirty="0" smtClean="0">
                <a:solidFill>
                  <a:srgbClr val="000000"/>
                </a:solidFill>
                <a:effectLst/>
                <a:latin typeface="Arial"/>
                <a:ea typeface="Arial"/>
                <a:cs typeface="Arial"/>
                <a:sym typeface="Arial"/>
              </a:rPr>
              <a:t>When deciding what is best for you and your health, you should understand and be well informed about the choices available. It is important that information comes from a trusted source that is current and accurate. </a:t>
            </a:r>
          </a:p>
          <a:p>
            <a:pPr marL="158750" indent="0" rtl="0">
              <a:buNone/>
            </a:pPr>
            <a:r>
              <a:rPr lang="en-US" b="0" dirty="0" smtClean="0">
                <a:effectLst/>
              </a:rPr>
              <a:t/>
            </a:r>
            <a:br>
              <a:rPr lang="en-US" b="0" dirty="0" smtClean="0">
                <a:effectLst/>
              </a:rPr>
            </a:br>
            <a:r>
              <a:rPr lang="en-US" sz="1100" b="0" i="0" u="none" strike="noStrike" cap="none" dirty="0" smtClean="0">
                <a:solidFill>
                  <a:srgbClr val="000000"/>
                </a:solidFill>
                <a:effectLst/>
                <a:latin typeface="Arial"/>
                <a:ea typeface="Arial"/>
                <a:cs typeface="Arial"/>
                <a:sym typeface="Arial"/>
              </a:rPr>
              <a:t>There is a lot of great information available on the internet and social media, but sometimes there is a lot of misinformation as well, this is why we recommend talking to a trusted adult, as they can offer information to help you make the best decisions for you and your health. </a:t>
            </a:r>
          </a:p>
          <a:p>
            <a:pPr marL="158750" indent="0" rtl="0">
              <a:buNone/>
            </a:pPr>
            <a:endParaRPr lang="en-US" sz="1100" b="0" i="0" u="none" strike="noStrike" cap="none" dirty="0" smtClean="0">
              <a:solidFill>
                <a:srgbClr val="000000"/>
              </a:solidFill>
              <a:effectLst/>
              <a:latin typeface="Arial"/>
              <a:cs typeface="Arial"/>
              <a:sym typeface="Arial"/>
            </a:endParaRPr>
          </a:p>
          <a:p>
            <a:pPr marL="158750" indent="0" rtl="0">
              <a:buNone/>
            </a:pPr>
            <a:r>
              <a:rPr lang="en-US" sz="1100" b="1" i="0" u="none" strike="noStrike" cap="none" dirty="0" smtClean="0">
                <a:solidFill>
                  <a:srgbClr val="000000"/>
                </a:solidFill>
                <a:effectLst/>
                <a:latin typeface="Arial"/>
                <a:cs typeface="Arial"/>
                <a:sym typeface="Arial"/>
              </a:rPr>
              <a:t>Images from </a:t>
            </a:r>
            <a:r>
              <a:rPr lang="en-US" sz="1100" b="1" i="0" u="none" strike="noStrike" cap="none" dirty="0" err="1" smtClean="0">
                <a:solidFill>
                  <a:srgbClr val="000000"/>
                </a:solidFill>
                <a:effectLst/>
                <a:latin typeface="Arial"/>
                <a:cs typeface="Arial"/>
                <a:sym typeface="Arial"/>
              </a:rPr>
              <a:t>Canva</a:t>
            </a:r>
            <a:endParaRPr lang="en-US" sz="1100" b="1" i="0" u="none" strike="noStrike" cap="none" dirty="0" smtClean="0">
              <a:solidFill>
                <a:srgbClr val="000000"/>
              </a:solidFill>
              <a:effectLst/>
              <a:latin typeface="Arial"/>
              <a:cs typeface="Arial"/>
              <a:sym typeface="Arial"/>
            </a:endParaRPr>
          </a:p>
        </p:txBody>
      </p:sp>
    </p:spTree>
    <p:extLst>
      <p:ext uri="{BB962C8B-B14F-4D97-AF65-F5344CB8AC3E}">
        <p14:creationId xmlns:p14="http://schemas.microsoft.com/office/powerpoint/2010/main" val="402788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ea typeface="Arial"/>
                <a:cs typeface="Arial"/>
                <a:sym typeface="Arial"/>
              </a:rPr>
              <a:t>General</a:t>
            </a:r>
            <a:r>
              <a:rPr lang="en-US" sz="1100" b="1" i="0" u="sng" strike="noStrike" cap="none" baseline="0" dirty="0" smtClean="0">
                <a:solidFill>
                  <a:srgbClr val="000000"/>
                </a:solidFill>
                <a:effectLst/>
                <a:latin typeface="Arial"/>
                <a:ea typeface="Arial"/>
                <a:cs typeface="Arial"/>
                <a:sym typeface="Arial"/>
              </a:rPr>
              <a:t> Information</a:t>
            </a:r>
            <a:endParaRPr lang="en-US" sz="1100" b="1" i="0" u="sng" strike="noStrike" cap="none" dirty="0" smtClean="0">
              <a:solidFill>
                <a:srgbClr val="000000"/>
              </a:solidFill>
              <a:effectLst/>
              <a:latin typeface="Arial"/>
              <a:ea typeface="Arial"/>
              <a:cs typeface="Arial"/>
              <a:sym typeface="Arial"/>
            </a:endParaRPr>
          </a:p>
          <a:p>
            <a:pPr marL="158750" indent="0">
              <a:buNone/>
            </a:pPr>
            <a:r>
              <a:rPr lang="en-CA" sz="1100" b="1" i="0" u="none" strike="noStrike" cap="none" baseline="0" dirty="0" smtClean="0">
                <a:solidFill>
                  <a:srgbClr val="000000"/>
                </a:solidFill>
                <a:latin typeface="Arial"/>
                <a:ea typeface="Arial"/>
                <a:cs typeface="Arial"/>
                <a:sym typeface="Arial"/>
              </a:rPr>
              <a:t>4 Okay’s </a:t>
            </a:r>
            <a:endParaRPr lang="en-CA" sz="1100" b="0" i="0" u="none" strike="noStrike" cap="none" baseline="0" dirty="0" smtClean="0">
              <a:solidFill>
                <a:srgbClr val="000000"/>
              </a:solidFill>
              <a:latin typeface="Arial"/>
              <a:ea typeface="Arial"/>
              <a:cs typeface="Arial"/>
              <a:sym typeface="Arial"/>
            </a:endParaRPr>
          </a:p>
          <a:p>
            <a:pPr marL="158750" indent="0">
              <a:buNone/>
            </a:pPr>
            <a:r>
              <a:rPr lang="en-US" sz="1100" b="0" i="0" u="none" strike="noStrike" cap="none" baseline="0" dirty="0" smtClean="0">
                <a:solidFill>
                  <a:srgbClr val="000000"/>
                </a:solidFill>
                <a:latin typeface="Arial"/>
                <a:ea typeface="Arial"/>
                <a:cs typeface="Arial"/>
                <a:sym typeface="Arial"/>
              </a:rPr>
              <a:t>Today we’re going to be talking about what makes us different, and what makes us the same. We understand that for some of you, this may be the first time you’re learning about this topic, and for others this may be something you know a lot about. It may feel uncomfortable to talk about your body and your sexuality with your parents or friends, but it’s important we all understand gender and sexual diversity so we can be supportive and respectful of others. </a:t>
            </a:r>
          </a:p>
          <a:p>
            <a:pPr marL="158750" indent="0">
              <a:buNone/>
            </a:pPr>
            <a:endParaRPr lang="en-US" sz="1100" b="0" i="0" u="none" strike="noStrike" cap="none" baseline="0" dirty="0" smtClean="0">
              <a:solidFill>
                <a:srgbClr val="000000"/>
              </a:solidFill>
              <a:latin typeface="Arial"/>
              <a:ea typeface="Arial"/>
              <a:cs typeface="Arial"/>
              <a:sym typeface="Arial"/>
            </a:endParaRPr>
          </a:p>
          <a:p>
            <a:pPr marL="158750" indent="0">
              <a:buNone/>
            </a:pPr>
            <a:r>
              <a:rPr lang="en-US" sz="1100" b="1" i="0" u="none" strike="noStrike" cap="none" baseline="0" dirty="0" smtClean="0">
                <a:solidFill>
                  <a:srgbClr val="000000"/>
                </a:solidFill>
                <a:latin typeface="Arial"/>
                <a:ea typeface="Arial"/>
                <a:cs typeface="Arial"/>
                <a:sym typeface="Arial"/>
              </a:rPr>
              <a:t>So let’s review the 4 OK’s. It is perfectly OK: </a:t>
            </a:r>
          </a:p>
          <a:p>
            <a:pPr marL="457200" indent="-298450"/>
            <a:r>
              <a:rPr lang="en-US" sz="1100" b="0" i="0" u="none" strike="noStrike" cap="none" baseline="0" dirty="0" smtClean="0">
                <a:solidFill>
                  <a:srgbClr val="000000"/>
                </a:solidFill>
                <a:latin typeface="Arial"/>
                <a:ea typeface="Arial"/>
                <a:cs typeface="Arial"/>
                <a:sym typeface="Arial"/>
              </a:rPr>
              <a:t>If you feel embarrassed or uncomfortable. The only way for us to overcome this uncomfortable feeling is to learn and grow. We can often feel uncomfortable about things we don’t fully understand. But if we take the time to learn about a topic and understand it, we become more educated and comfortable. Which creates a supportive environment for everyone! </a:t>
            </a:r>
          </a:p>
          <a:p>
            <a:pPr marL="457200" indent="-298450"/>
            <a:r>
              <a:rPr lang="en-US" sz="1100" b="0" i="0" u="none" strike="noStrike" cap="none" baseline="0" dirty="0" smtClean="0">
                <a:solidFill>
                  <a:srgbClr val="000000"/>
                </a:solidFill>
                <a:latin typeface="Arial"/>
                <a:ea typeface="Arial"/>
                <a:cs typeface="Arial"/>
                <a:sym typeface="Arial"/>
              </a:rPr>
              <a:t>It’s okay to be curious and to ask questions. </a:t>
            </a:r>
          </a:p>
          <a:p>
            <a:pPr marL="457200" indent="-298450"/>
            <a:r>
              <a:rPr lang="en-US" sz="1100" b="0" i="0" u="none" strike="noStrike" cap="none" baseline="0" dirty="0" smtClean="0">
                <a:solidFill>
                  <a:srgbClr val="000000"/>
                </a:solidFill>
                <a:latin typeface="Arial"/>
                <a:ea typeface="Arial"/>
                <a:cs typeface="Arial"/>
                <a:sym typeface="Arial"/>
              </a:rPr>
              <a:t>It’s okay if you don’t know this information already. We’re all going to learn this together. </a:t>
            </a:r>
          </a:p>
          <a:p>
            <a:pPr marL="457200" indent="-298450"/>
            <a:r>
              <a:rPr lang="en-US" sz="1100" b="0" i="0" u="none" strike="noStrike" cap="none" baseline="0" dirty="0" smtClean="0">
                <a:solidFill>
                  <a:srgbClr val="000000"/>
                </a:solidFill>
                <a:latin typeface="Arial"/>
                <a:ea typeface="Arial"/>
                <a:cs typeface="Arial"/>
                <a:sym typeface="Arial"/>
              </a:rPr>
              <a:t>And… It is okay for us to know about each other’s bodies and experiences. This helps us to understand one another better, and be respectful of each individual person regardless of our similarities and differences. </a:t>
            </a:r>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cs typeface="Arial"/>
                <a:sym typeface="Arial"/>
              </a:rPr>
              <a:t>Images from </a:t>
            </a:r>
            <a:r>
              <a:rPr lang="en-US" sz="1100" b="1" i="0" u="none" strike="noStrike" cap="none" baseline="0" dirty="0" err="1" smtClean="0">
                <a:solidFill>
                  <a:srgbClr val="000000"/>
                </a:solidFill>
                <a:latin typeface="Arial"/>
                <a:cs typeface="Arial"/>
                <a:sym typeface="Arial"/>
              </a:rPr>
              <a:t>Canva</a:t>
            </a:r>
            <a:endParaRPr lang="en-US"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234156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6" name="Google Shape;36;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0" name="Google Shape;4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2">
            <a:alphaModFix/>
          </a:blip>
          <a:stretch>
            <a:fillRect/>
          </a:stretch>
        </p:blipFill>
        <p:spPr>
          <a:xfrm>
            <a:off x="0" y="-1682325"/>
            <a:ext cx="9144000" cy="6858000"/>
          </a:xfrm>
          <a:prstGeom prst="rect">
            <a:avLst/>
          </a:prstGeom>
          <a:noFill/>
          <a:ln>
            <a:noFill/>
          </a:ln>
        </p:spPr>
      </p:pic>
      <p:pic>
        <p:nvPicPr>
          <p:cNvPr id="10" name="Google Shape;10;p1"/>
          <p:cNvPicPr preferRelativeResize="0"/>
          <p:nvPr/>
        </p:nvPicPr>
        <p:blipFill rotWithShape="1">
          <a:blip r:embed="rId13">
            <a:alphaModFix/>
          </a:blip>
          <a:srcRect t="79688"/>
          <a:stretch/>
        </p:blipFill>
        <p:spPr>
          <a:xfrm>
            <a:off x="0" y="3750475"/>
            <a:ext cx="9144000" cy="139302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video" Target="https://www.youtube.com/embed/nrZ21nD9I-0" TargetMode="External"/><Relationship Id="rId6" Type="http://schemas.openxmlformats.org/officeDocument/2006/relationships/image" Target="../media/image33.png"/><Relationship Id="rId5" Type="http://schemas.openxmlformats.org/officeDocument/2006/relationships/image" Target="../media/image8.png"/><Relationship Id="rId4" Type="http://schemas.openxmlformats.org/officeDocument/2006/relationships/hyperlink" Target="https://youtu.be/nrZ21nD9I-0"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3" name="Title 2"/>
          <p:cNvSpPr>
            <a:spLocks noGrp="1"/>
          </p:cNvSpPr>
          <p:nvPr>
            <p:ph type="ctrTitle"/>
          </p:nvPr>
        </p:nvSpPr>
        <p:spPr>
          <a:xfrm>
            <a:off x="311697" y="-179377"/>
            <a:ext cx="8520600" cy="1427732"/>
          </a:xfrm>
        </p:spPr>
        <p:txBody>
          <a:bodyPr anchor="ctr">
            <a:normAutofit/>
          </a:bodyPr>
          <a:lstStyle/>
          <a:p>
            <a:r>
              <a:rPr lang="en-CA" sz="4000" b="1" dirty="0" smtClean="0">
                <a:latin typeface="+mj-lt"/>
              </a:rPr>
              <a:t>Stereotypes and Assumptions</a:t>
            </a:r>
            <a:endParaRPr lang="en-CA" sz="4000" b="1" dirty="0">
              <a:latin typeface="+mj-lt"/>
            </a:endParaRPr>
          </a:p>
        </p:txBody>
      </p:sp>
      <p:sp>
        <p:nvSpPr>
          <p:cNvPr id="4" name="Subtitle 3"/>
          <p:cNvSpPr>
            <a:spLocks noGrp="1"/>
          </p:cNvSpPr>
          <p:nvPr>
            <p:ph type="subTitle" idx="1"/>
          </p:nvPr>
        </p:nvSpPr>
        <p:spPr>
          <a:xfrm>
            <a:off x="3143424" y="3491345"/>
            <a:ext cx="2509952" cy="475753"/>
          </a:xfrm>
        </p:spPr>
        <p:txBody>
          <a:bodyPr anchor="ctr">
            <a:noAutofit/>
          </a:bodyPr>
          <a:lstStyle/>
          <a:p>
            <a:r>
              <a:rPr lang="en-CA" sz="2400" dirty="0" smtClean="0">
                <a:solidFill>
                  <a:schemeClr val="tx1"/>
                </a:solidFill>
                <a:latin typeface="+mn-lt"/>
              </a:rPr>
              <a:t>Junior: Grade 6</a:t>
            </a:r>
            <a:endParaRPr lang="en-CA" sz="2400" dirty="0">
              <a:solidFill>
                <a:schemeClr val="tx1"/>
              </a:solidFill>
              <a:latin typeface="+mn-lt"/>
            </a:endParaRPr>
          </a:p>
        </p:txBody>
      </p:sp>
      <p:pic>
        <p:nvPicPr>
          <p:cNvPr id="5" name="Picture 4" descr="people supporting pride" title="Prid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9829" y="784615"/>
            <a:ext cx="2857143" cy="285714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 name="Title 1"/>
          <p:cNvSpPr>
            <a:spLocks noGrp="1"/>
          </p:cNvSpPr>
          <p:nvPr>
            <p:ph type="title"/>
          </p:nvPr>
        </p:nvSpPr>
        <p:spPr>
          <a:xfrm>
            <a:off x="503405" y="487251"/>
            <a:ext cx="4896050" cy="8715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Guiding Question #1</a:t>
            </a:r>
            <a:endParaRPr lang="en-CA" b="1" dirty="0">
              <a:latin typeface="+mj-lt"/>
            </a:endParaRPr>
          </a:p>
        </p:txBody>
      </p:sp>
      <p:pic>
        <p:nvPicPr>
          <p:cNvPr id="5" name="Google Shape;75;p15" descr="pink question mark"/>
          <p:cNvPicPr preferRelativeResize="0"/>
          <p:nvPr/>
        </p:nvPicPr>
        <p:blipFill>
          <a:blip r:embed="rId3">
            <a:alphaModFix/>
          </a:blip>
          <a:stretch>
            <a:fillRect/>
          </a:stretch>
        </p:blipFill>
        <p:spPr>
          <a:xfrm>
            <a:off x="6790181" y="336511"/>
            <a:ext cx="1190409" cy="1172980"/>
          </a:xfrm>
          <a:prstGeom prst="rect">
            <a:avLst/>
          </a:prstGeom>
          <a:noFill/>
          <a:ln>
            <a:noFill/>
          </a:ln>
        </p:spPr>
      </p:pic>
      <p:pic>
        <p:nvPicPr>
          <p:cNvPr id="7" name="Picture 6" descr="5 people each with a different colour shirt with red starting on the left, then orange, yellow, green, blue, and ending with purple on the right"/>
          <p:cNvPicPr>
            <a:picLocks noChangeAspect="1"/>
          </p:cNvPicPr>
          <p:nvPr/>
        </p:nvPicPr>
        <p:blipFill rotWithShape="1">
          <a:blip r:embed="rId4">
            <a:extLst>
              <a:ext uri="{28A0092B-C50C-407E-A947-70E740481C1C}">
                <a14:useLocalDpi xmlns:a14="http://schemas.microsoft.com/office/drawing/2010/main" val="0"/>
              </a:ext>
            </a:extLst>
          </a:blip>
          <a:srcRect t="61110"/>
          <a:stretch/>
        </p:blipFill>
        <p:spPr>
          <a:xfrm>
            <a:off x="503405" y="2218099"/>
            <a:ext cx="4896050" cy="1904086"/>
          </a:xfrm>
          <a:prstGeom prst="rect">
            <a:avLst/>
          </a:prstGeom>
        </p:spPr>
      </p:pic>
      <p:pic>
        <p:nvPicPr>
          <p:cNvPr id="4" name="Picture 3" descr="black arrow"/>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661495">
            <a:off x="5104832" y="789527"/>
            <a:ext cx="2857143" cy="2857143"/>
          </a:xfrm>
          <a:prstGeom prst="rect">
            <a:avLst/>
          </a:prstGeom>
        </p:spPr>
      </p:pic>
      <p:sp>
        <p:nvSpPr>
          <p:cNvPr id="145" name="Google Shape;145;p25"/>
          <p:cNvSpPr txBox="1"/>
          <p:nvPr/>
        </p:nvSpPr>
        <p:spPr>
          <a:xfrm>
            <a:off x="6087800" y="2664637"/>
            <a:ext cx="2595169" cy="1292631"/>
          </a:xfrm>
          <a:prstGeom prst="rect">
            <a:avLst/>
          </a:prstGeom>
          <a:noFill/>
          <a:ln>
            <a:noFill/>
          </a:ln>
        </p:spPr>
        <p:txBody>
          <a:bodyPr spcFirstLastPara="1" wrap="square" lIns="91425" tIns="91425" rIns="91425" bIns="91425" anchor="t" anchorCtr="0">
            <a:spAutoFit/>
          </a:bodyPr>
          <a:lstStyle/>
          <a:p>
            <a:pPr lvl="0" algn="ctr"/>
            <a:r>
              <a:rPr lang="en-US" sz="2400" b="1" dirty="0" smtClean="0">
                <a:solidFill>
                  <a:schemeClr val="tx1"/>
                </a:solidFill>
                <a:latin typeface="+mn-lt"/>
                <a:ea typeface="Calibri"/>
                <a:cs typeface="Calibri"/>
                <a:sym typeface="Calibri"/>
              </a:rPr>
              <a:t>What do you notice about this image?</a:t>
            </a:r>
            <a:endParaRPr lang="en-US" sz="2400" b="1" dirty="0">
              <a:solidFill>
                <a:schemeClr val="tx1"/>
              </a:solidFill>
              <a:latin typeface="+mn-lt"/>
              <a:ea typeface="Calibri"/>
              <a:cs typeface="Calibri"/>
              <a:sym typeface="Calibri"/>
            </a:endParaRPr>
          </a:p>
        </p:txBody>
      </p:sp>
    </p:spTree>
    <p:extLst>
      <p:ext uri="{BB962C8B-B14F-4D97-AF65-F5344CB8AC3E}">
        <p14:creationId xmlns:p14="http://schemas.microsoft.com/office/powerpoint/2010/main" val="2745214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0" y="349540"/>
            <a:ext cx="8520600" cy="101772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Diversity is all the ways we are different from each other…</a:t>
            </a:r>
            <a:endParaRPr lang="en-CA" b="1" dirty="0">
              <a:latin typeface="+mj-lt"/>
            </a:endParaRPr>
          </a:p>
        </p:txBody>
      </p:sp>
      <p:sp>
        <p:nvSpPr>
          <p:cNvPr id="3" name="Text Placeholder 2"/>
          <p:cNvSpPr>
            <a:spLocks noGrp="1"/>
          </p:cNvSpPr>
          <p:nvPr>
            <p:ph type="body" idx="1"/>
          </p:nvPr>
        </p:nvSpPr>
        <p:spPr>
          <a:xfrm>
            <a:off x="311701" y="1565071"/>
            <a:ext cx="2534370" cy="2357180"/>
          </a:xfrm>
        </p:spPr>
        <p:txBody>
          <a:bodyPr>
            <a:noAutofit/>
          </a:bodyPr>
          <a:lstStyle/>
          <a:p>
            <a:pPr marL="114300" indent="0">
              <a:buClr>
                <a:schemeClr val="tx1"/>
              </a:buClr>
              <a:buNone/>
            </a:pPr>
            <a:r>
              <a:rPr lang="en-CA" sz="2000" dirty="0">
                <a:solidFill>
                  <a:schemeClr val="tx1"/>
                </a:solidFill>
              </a:rPr>
              <a:t>We see diversity in:</a:t>
            </a:r>
          </a:p>
          <a:p>
            <a:pPr>
              <a:buClr>
                <a:schemeClr val="tx1"/>
              </a:buClr>
              <a:buFont typeface="Arial" panose="020B0604020202020204" pitchFamily="34" charset="0"/>
              <a:buChar char="•"/>
            </a:pPr>
            <a:r>
              <a:rPr lang="en-CA" sz="2000" dirty="0">
                <a:solidFill>
                  <a:schemeClr val="tx1"/>
                </a:solidFill>
              </a:rPr>
              <a:t>Race</a:t>
            </a:r>
          </a:p>
          <a:p>
            <a:pPr>
              <a:buClr>
                <a:schemeClr val="tx1"/>
              </a:buClr>
              <a:buFont typeface="Arial" panose="020B0604020202020204" pitchFamily="34" charset="0"/>
              <a:buChar char="•"/>
            </a:pPr>
            <a:r>
              <a:rPr lang="en-CA" sz="2000" dirty="0">
                <a:solidFill>
                  <a:schemeClr val="tx1"/>
                </a:solidFill>
              </a:rPr>
              <a:t>Religion</a:t>
            </a:r>
          </a:p>
          <a:p>
            <a:pPr>
              <a:buClr>
                <a:schemeClr val="tx1"/>
              </a:buClr>
              <a:buFont typeface="Arial" panose="020B0604020202020204" pitchFamily="34" charset="0"/>
              <a:buChar char="•"/>
            </a:pPr>
            <a:r>
              <a:rPr lang="en-CA" sz="2000" dirty="0">
                <a:solidFill>
                  <a:schemeClr val="tx1"/>
                </a:solidFill>
              </a:rPr>
              <a:t>Culture</a:t>
            </a:r>
          </a:p>
          <a:p>
            <a:pPr>
              <a:buClr>
                <a:schemeClr val="tx1"/>
              </a:buClr>
              <a:buFont typeface="Arial" panose="020B0604020202020204" pitchFamily="34" charset="0"/>
              <a:buChar char="•"/>
            </a:pPr>
            <a:r>
              <a:rPr lang="en-CA" sz="2000" dirty="0" smtClean="0">
                <a:solidFill>
                  <a:schemeClr val="tx1"/>
                </a:solidFill>
              </a:rPr>
              <a:t>Ability</a:t>
            </a:r>
            <a:endParaRPr lang="en-CA" sz="2000" dirty="0">
              <a:solidFill>
                <a:schemeClr val="tx1"/>
              </a:solidFill>
            </a:endParaRPr>
          </a:p>
        </p:txBody>
      </p:sp>
      <p:sp>
        <p:nvSpPr>
          <p:cNvPr id="5" name="Text Placeholder 2"/>
          <p:cNvSpPr txBox="1">
            <a:spLocks/>
          </p:cNvSpPr>
          <p:nvPr/>
        </p:nvSpPr>
        <p:spPr>
          <a:xfrm>
            <a:off x="2718033" y="1938465"/>
            <a:ext cx="1853967" cy="19837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buClr>
                <a:schemeClr val="tx1"/>
              </a:buClr>
              <a:buFont typeface="Arial" panose="020B0604020202020204" pitchFamily="34" charset="0"/>
              <a:buChar char="•"/>
            </a:pPr>
            <a:r>
              <a:rPr lang="en-CA" sz="2000" dirty="0" smtClean="0">
                <a:solidFill>
                  <a:schemeClr val="tx1"/>
                </a:solidFill>
              </a:rPr>
              <a:t>Families</a:t>
            </a:r>
          </a:p>
          <a:p>
            <a:pPr>
              <a:buClr>
                <a:schemeClr val="tx1"/>
              </a:buClr>
              <a:buFont typeface="Arial" panose="020B0604020202020204" pitchFamily="34" charset="0"/>
              <a:buChar char="•"/>
            </a:pPr>
            <a:r>
              <a:rPr lang="en-CA" sz="2000" dirty="0" smtClean="0">
                <a:solidFill>
                  <a:schemeClr val="tx1"/>
                </a:solidFill>
              </a:rPr>
              <a:t>Status</a:t>
            </a:r>
          </a:p>
          <a:p>
            <a:pPr>
              <a:buClr>
                <a:schemeClr val="tx1"/>
              </a:buClr>
              <a:buFont typeface="Arial" panose="020B0604020202020204" pitchFamily="34" charset="0"/>
              <a:buChar char="•"/>
            </a:pPr>
            <a:r>
              <a:rPr lang="en-CA" sz="2000" dirty="0" smtClean="0">
                <a:solidFill>
                  <a:schemeClr val="tx1"/>
                </a:solidFill>
              </a:rPr>
              <a:t>Sex</a:t>
            </a:r>
          </a:p>
          <a:p>
            <a:pPr>
              <a:buClr>
                <a:schemeClr val="tx1"/>
              </a:buClr>
              <a:buFont typeface="Arial" panose="020B0604020202020204" pitchFamily="34" charset="0"/>
              <a:buChar char="•"/>
            </a:pPr>
            <a:r>
              <a:rPr lang="en-CA" sz="2000" dirty="0" smtClean="0">
                <a:solidFill>
                  <a:schemeClr val="tx1"/>
                </a:solidFill>
              </a:rPr>
              <a:t>Gender</a:t>
            </a:r>
            <a:endParaRPr lang="en-CA" sz="2000" dirty="0">
              <a:solidFill>
                <a:schemeClr val="tx1"/>
              </a:solidFill>
            </a:endParaRPr>
          </a:p>
        </p:txBody>
      </p:sp>
      <p:pic>
        <p:nvPicPr>
          <p:cNvPr id="4" name="Picture 3" descr="people of diverse backgrounds"/>
          <p:cNvPicPr>
            <a:picLocks noChangeAspect="1"/>
          </p:cNvPicPr>
          <p:nvPr/>
        </p:nvPicPr>
        <p:blipFill rotWithShape="1">
          <a:blip r:embed="rId3">
            <a:extLst>
              <a:ext uri="{28A0092B-C50C-407E-A947-70E740481C1C}">
                <a14:useLocalDpi xmlns:a14="http://schemas.microsoft.com/office/drawing/2010/main" val="0"/>
              </a:ext>
            </a:extLst>
          </a:blip>
          <a:srcRect b="16721"/>
          <a:stretch/>
        </p:blipFill>
        <p:spPr>
          <a:xfrm>
            <a:off x="4345498" y="1740660"/>
            <a:ext cx="2857143" cy="2379397"/>
          </a:xfrm>
          <a:prstGeom prst="rect">
            <a:avLst/>
          </a:prstGeom>
        </p:spPr>
      </p:pic>
      <p:pic>
        <p:nvPicPr>
          <p:cNvPr id="6" name="Picture 5" descr="people of diverse backgrounds 2"/>
          <p:cNvPicPr>
            <a:picLocks noChangeAspect="1"/>
          </p:cNvPicPr>
          <p:nvPr/>
        </p:nvPicPr>
        <p:blipFill rotWithShape="1">
          <a:blip r:embed="rId4">
            <a:extLst>
              <a:ext uri="{28A0092B-C50C-407E-A947-70E740481C1C}">
                <a14:useLocalDpi xmlns:a14="http://schemas.microsoft.com/office/drawing/2010/main" val="0"/>
              </a:ext>
            </a:extLst>
          </a:blip>
          <a:srcRect r="7602" b="22566"/>
          <a:stretch/>
        </p:blipFill>
        <p:spPr>
          <a:xfrm>
            <a:off x="6425967" y="1665159"/>
            <a:ext cx="2718033" cy="2379397"/>
          </a:xfrm>
          <a:prstGeom prst="rect">
            <a:avLst/>
          </a:prstGeom>
        </p:spPr>
      </p:pic>
    </p:spTree>
    <p:extLst>
      <p:ext uri="{BB962C8B-B14F-4D97-AF65-F5344CB8AC3E}">
        <p14:creationId xmlns:p14="http://schemas.microsoft.com/office/powerpoint/2010/main" val="4226874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0" y="159826"/>
            <a:ext cx="8520600" cy="869707"/>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Review of Sex Assigned at Birth</a:t>
            </a:r>
            <a:endParaRPr lang="en-CA" b="1" dirty="0"/>
          </a:p>
        </p:txBody>
      </p:sp>
      <p:sp>
        <p:nvSpPr>
          <p:cNvPr id="3" name="Text Placeholder 2"/>
          <p:cNvSpPr>
            <a:spLocks noGrp="1"/>
          </p:cNvSpPr>
          <p:nvPr>
            <p:ph type="body" idx="1"/>
          </p:nvPr>
        </p:nvSpPr>
        <p:spPr>
          <a:xfrm>
            <a:off x="311700" y="1086395"/>
            <a:ext cx="6949606" cy="3006090"/>
          </a:xfrm>
        </p:spPr>
        <p:txBody>
          <a:bodyPr>
            <a:noAutofit/>
          </a:bodyPr>
          <a:lstStyle/>
          <a:p>
            <a:pPr>
              <a:buClr>
                <a:schemeClr val="tx1"/>
              </a:buClr>
            </a:pPr>
            <a:r>
              <a:rPr lang="en-CA" sz="2000" b="1" dirty="0" smtClean="0">
                <a:solidFill>
                  <a:schemeClr val="tx1"/>
                </a:solidFill>
              </a:rPr>
              <a:t>Sex: </a:t>
            </a:r>
            <a:r>
              <a:rPr lang="en-CA" sz="2000" dirty="0" smtClean="0">
                <a:solidFill>
                  <a:schemeClr val="tx1"/>
                </a:solidFill>
              </a:rPr>
              <a:t>A term that refers to a person’s internal and external genitals that they are born with</a:t>
            </a:r>
          </a:p>
          <a:p>
            <a:pPr lvl="1">
              <a:buClr>
                <a:schemeClr val="tx1"/>
              </a:buClr>
            </a:pPr>
            <a:r>
              <a:rPr lang="en-CA" sz="2000" dirty="0" smtClean="0">
                <a:solidFill>
                  <a:schemeClr val="tx1"/>
                </a:solidFill>
              </a:rPr>
              <a:t>Penis = Male/ Boy</a:t>
            </a:r>
          </a:p>
          <a:p>
            <a:pPr lvl="1">
              <a:buClr>
                <a:schemeClr val="tx1"/>
              </a:buClr>
            </a:pPr>
            <a:r>
              <a:rPr lang="en-CA" sz="2000" dirty="0" smtClean="0">
                <a:solidFill>
                  <a:schemeClr val="tx1"/>
                </a:solidFill>
              </a:rPr>
              <a:t>Vagina = Female/ Girl</a:t>
            </a:r>
          </a:p>
          <a:p>
            <a:pPr marL="114300" indent="0">
              <a:buClr>
                <a:schemeClr val="tx1"/>
              </a:buClr>
              <a:buNone/>
            </a:pPr>
            <a:endParaRPr lang="en-CA" sz="2000" b="1" dirty="0" smtClean="0">
              <a:solidFill>
                <a:schemeClr val="tx1"/>
              </a:solidFill>
            </a:endParaRPr>
          </a:p>
          <a:p>
            <a:pPr>
              <a:buClr>
                <a:schemeClr val="tx1"/>
              </a:buClr>
            </a:pPr>
            <a:r>
              <a:rPr lang="en-CA" sz="2000" b="1" dirty="0" smtClean="0">
                <a:solidFill>
                  <a:schemeClr val="tx1"/>
                </a:solidFill>
              </a:rPr>
              <a:t>Intersex: </a:t>
            </a:r>
            <a:r>
              <a:rPr lang="en-CA" sz="2000" dirty="0" smtClean="0">
                <a:solidFill>
                  <a:schemeClr val="tx1"/>
                </a:solidFill>
              </a:rPr>
              <a:t>A term for people who do not fit the definition of female or male because they don’t have certain sex characteristics (i.e., Genitals, hormones, chromosomes)</a:t>
            </a:r>
          </a:p>
        </p:txBody>
      </p:sp>
      <p:pic>
        <p:nvPicPr>
          <p:cNvPr id="4" name="Picture 3" descr="rainbow female sex symb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5531" y="972671"/>
            <a:ext cx="1616769" cy="1616769"/>
          </a:xfrm>
          <a:prstGeom prst="rect">
            <a:avLst/>
          </a:prstGeom>
        </p:spPr>
      </p:pic>
      <p:pic>
        <p:nvPicPr>
          <p:cNvPr id="5" name="Picture 4" descr="rainbow intersex symbo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1306" y="2589440"/>
            <a:ext cx="1574919" cy="1616769"/>
          </a:xfrm>
          <a:prstGeom prst="rect">
            <a:avLst/>
          </a:prstGeom>
        </p:spPr>
      </p:pic>
    </p:spTree>
    <p:extLst>
      <p:ext uri="{BB962C8B-B14F-4D97-AF65-F5344CB8AC3E}">
        <p14:creationId xmlns:p14="http://schemas.microsoft.com/office/powerpoint/2010/main" val="1032012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0" y="273617"/>
            <a:ext cx="8520600" cy="737242"/>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Sexual Orientation</a:t>
            </a:r>
            <a:endParaRPr lang="en-CA" b="1" dirty="0">
              <a:latin typeface="+mj-lt"/>
            </a:endParaRPr>
          </a:p>
        </p:txBody>
      </p:sp>
      <p:sp>
        <p:nvSpPr>
          <p:cNvPr id="3" name="Text Placeholder 2"/>
          <p:cNvSpPr>
            <a:spLocks noGrp="1"/>
          </p:cNvSpPr>
          <p:nvPr>
            <p:ph type="body" idx="1"/>
          </p:nvPr>
        </p:nvSpPr>
        <p:spPr>
          <a:xfrm>
            <a:off x="311700" y="1187355"/>
            <a:ext cx="8520600" cy="2805887"/>
          </a:xfrm>
        </p:spPr>
        <p:txBody>
          <a:bodyPr>
            <a:noAutofit/>
          </a:bodyPr>
          <a:lstStyle/>
          <a:p>
            <a:pPr>
              <a:buClr>
                <a:schemeClr val="tx1"/>
              </a:buClr>
            </a:pPr>
            <a:r>
              <a:rPr lang="en-CA" sz="2000" dirty="0" smtClean="0">
                <a:solidFill>
                  <a:schemeClr val="tx1"/>
                </a:solidFill>
              </a:rPr>
              <a:t>Sexual orientation is a term for an attraction, desire, or affection for another person. It can be: </a:t>
            </a:r>
          </a:p>
          <a:p>
            <a:pPr lvl="1">
              <a:buClr>
                <a:schemeClr val="tx1"/>
              </a:buClr>
            </a:pPr>
            <a:r>
              <a:rPr lang="en-CA" sz="2000" dirty="0" smtClean="0">
                <a:solidFill>
                  <a:schemeClr val="tx1"/>
                </a:solidFill>
              </a:rPr>
              <a:t>Physical</a:t>
            </a:r>
          </a:p>
          <a:p>
            <a:pPr lvl="1">
              <a:buClr>
                <a:schemeClr val="tx1"/>
              </a:buClr>
            </a:pPr>
            <a:r>
              <a:rPr lang="en-CA" sz="2000" dirty="0" smtClean="0">
                <a:solidFill>
                  <a:schemeClr val="tx1"/>
                </a:solidFill>
              </a:rPr>
              <a:t>Emotional</a:t>
            </a:r>
          </a:p>
          <a:p>
            <a:pPr lvl="1">
              <a:buClr>
                <a:schemeClr val="tx1"/>
              </a:buClr>
            </a:pPr>
            <a:r>
              <a:rPr lang="en-CA" sz="2000" dirty="0" smtClean="0">
                <a:solidFill>
                  <a:schemeClr val="tx1"/>
                </a:solidFill>
              </a:rPr>
              <a:t>Romantic</a:t>
            </a:r>
          </a:p>
          <a:p>
            <a:pPr lvl="1">
              <a:buClr>
                <a:schemeClr val="tx1"/>
              </a:buClr>
            </a:pPr>
            <a:r>
              <a:rPr lang="en-CA" sz="2000" dirty="0" smtClean="0">
                <a:solidFill>
                  <a:schemeClr val="tx1"/>
                </a:solidFill>
              </a:rPr>
              <a:t>Sexual</a:t>
            </a:r>
          </a:p>
          <a:p>
            <a:pPr lvl="1">
              <a:buClr>
                <a:schemeClr val="tx1"/>
              </a:buClr>
            </a:pPr>
            <a:r>
              <a:rPr lang="en-CA" sz="2000" dirty="0" smtClean="0">
                <a:solidFill>
                  <a:schemeClr val="tx1"/>
                </a:solidFill>
              </a:rPr>
              <a:t>Spiritual</a:t>
            </a:r>
          </a:p>
        </p:txBody>
      </p:sp>
      <p:pic>
        <p:nvPicPr>
          <p:cNvPr id="7" name="Picture 6" descr="various colours of hearts"/>
          <p:cNvPicPr>
            <a:picLocks noChangeAspect="1"/>
          </p:cNvPicPr>
          <p:nvPr/>
        </p:nvPicPr>
        <p:blipFill rotWithShape="1">
          <a:blip r:embed="rId3">
            <a:extLst>
              <a:ext uri="{28A0092B-C50C-407E-A947-70E740481C1C}">
                <a14:useLocalDpi xmlns:a14="http://schemas.microsoft.com/office/drawing/2010/main" val="0"/>
              </a:ext>
            </a:extLst>
          </a:blip>
          <a:srcRect l="6358" t="11806" r="6837" b="11472"/>
          <a:stretch/>
        </p:blipFill>
        <p:spPr>
          <a:xfrm>
            <a:off x="6157836" y="1801187"/>
            <a:ext cx="2480154" cy="2192055"/>
          </a:xfrm>
          <a:prstGeom prst="rect">
            <a:avLst/>
          </a:prstGeom>
        </p:spPr>
      </p:pic>
    </p:spTree>
    <p:extLst>
      <p:ext uri="{BB962C8B-B14F-4D97-AF65-F5344CB8AC3E}">
        <p14:creationId xmlns:p14="http://schemas.microsoft.com/office/powerpoint/2010/main" val="869053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descr="person questioning their gender identity"/>
          <p:cNvSpPr>
            <a:spLocks noGrp="1"/>
          </p:cNvSpPr>
          <p:nvPr>
            <p:ph type="title"/>
          </p:nvPr>
        </p:nvSpPr>
        <p:spPr>
          <a:xfrm>
            <a:off x="311700" y="445024"/>
            <a:ext cx="8520600" cy="84116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Gender Identity</a:t>
            </a:r>
            <a:endParaRPr lang="en-CA" b="1" dirty="0">
              <a:latin typeface="+mj-lt"/>
            </a:endParaRPr>
          </a:p>
        </p:txBody>
      </p:sp>
      <p:pic>
        <p:nvPicPr>
          <p:cNvPr id="4" name="Picture 3" descr="person questioning their gender ident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00" y="1575582"/>
            <a:ext cx="2627145" cy="2627145"/>
          </a:xfrm>
          <a:prstGeom prst="rect">
            <a:avLst/>
          </a:prstGeom>
        </p:spPr>
      </p:pic>
      <p:sp>
        <p:nvSpPr>
          <p:cNvPr id="3" name="Text Placeholder 2"/>
          <p:cNvSpPr>
            <a:spLocks noGrp="1"/>
          </p:cNvSpPr>
          <p:nvPr>
            <p:ph type="body" idx="1"/>
          </p:nvPr>
        </p:nvSpPr>
        <p:spPr>
          <a:xfrm>
            <a:off x="3277772" y="1373719"/>
            <a:ext cx="5554528" cy="2719979"/>
          </a:xfrm>
        </p:spPr>
        <p:txBody>
          <a:bodyPr>
            <a:normAutofit/>
          </a:bodyPr>
          <a:lstStyle/>
          <a:p>
            <a:pPr>
              <a:buClr>
                <a:schemeClr val="tx1"/>
              </a:buClr>
            </a:pPr>
            <a:r>
              <a:rPr lang="en-CA" sz="2000" dirty="0" smtClean="0">
                <a:solidFill>
                  <a:schemeClr val="tx1"/>
                </a:solidFill>
              </a:rPr>
              <a:t>A person will identify as female, male, both, or neither, regardless of your sex assigned at birth</a:t>
            </a:r>
          </a:p>
          <a:p>
            <a:pPr marL="114300" indent="0">
              <a:buClr>
                <a:schemeClr val="tx1"/>
              </a:buClr>
              <a:buNone/>
            </a:pPr>
            <a:endParaRPr lang="en-CA" sz="2000" dirty="0">
              <a:solidFill>
                <a:schemeClr val="tx1"/>
              </a:solidFill>
            </a:endParaRPr>
          </a:p>
          <a:p>
            <a:pPr>
              <a:buClr>
                <a:schemeClr val="tx1"/>
              </a:buClr>
            </a:pPr>
            <a:r>
              <a:rPr lang="en-CA" sz="2000" dirty="0" smtClean="0">
                <a:solidFill>
                  <a:schemeClr val="tx1"/>
                </a:solidFill>
              </a:rPr>
              <a:t>Gender identity might be the same or different from the sex you were assigned at birth</a:t>
            </a:r>
          </a:p>
        </p:txBody>
      </p:sp>
    </p:spTree>
    <p:extLst>
      <p:ext uri="{BB962C8B-B14F-4D97-AF65-F5344CB8AC3E}">
        <p14:creationId xmlns:p14="http://schemas.microsoft.com/office/powerpoint/2010/main" val="1999510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0" y="420267"/>
            <a:ext cx="8520600" cy="871534"/>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CA" b="1" dirty="0" smtClean="0">
                <a:latin typeface="+mj-lt"/>
              </a:rPr>
              <a:t>Gender Expression</a:t>
            </a:r>
            <a:endParaRPr lang="en-CA" b="1" dirty="0">
              <a:latin typeface="+mj-lt"/>
            </a:endParaRPr>
          </a:p>
        </p:txBody>
      </p:sp>
      <p:sp>
        <p:nvSpPr>
          <p:cNvPr id="4" name="Rectangle 3"/>
          <p:cNvSpPr/>
          <p:nvPr/>
        </p:nvSpPr>
        <p:spPr>
          <a:xfrm>
            <a:off x="543021" y="1423317"/>
            <a:ext cx="5553512" cy="2554545"/>
          </a:xfrm>
          <a:prstGeom prst="rect">
            <a:avLst/>
          </a:prstGeom>
        </p:spPr>
        <p:txBody>
          <a:bodyPr wrap="square">
            <a:spAutoFit/>
          </a:bodyPr>
          <a:lstStyle/>
          <a:p>
            <a:pPr>
              <a:buClr>
                <a:schemeClr val="tx1"/>
              </a:buClr>
            </a:pPr>
            <a:r>
              <a:rPr lang="en-CA" sz="2000" dirty="0" smtClean="0">
                <a:solidFill>
                  <a:schemeClr val="tx1"/>
                </a:solidFill>
              </a:rPr>
              <a:t>Known as how </a:t>
            </a:r>
            <a:r>
              <a:rPr lang="en-CA" sz="2000" dirty="0">
                <a:solidFill>
                  <a:schemeClr val="tx1"/>
                </a:solidFill>
              </a:rPr>
              <a:t>you present yourself to the world around </a:t>
            </a:r>
            <a:r>
              <a:rPr lang="en-CA" sz="2000" dirty="0" smtClean="0">
                <a:solidFill>
                  <a:schemeClr val="tx1"/>
                </a:solidFill>
              </a:rPr>
              <a:t>you. It can be expressed through:</a:t>
            </a:r>
          </a:p>
          <a:p>
            <a:pPr marL="342900" lvl="4" indent="-342900">
              <a:buClr>
                <a:schemeClr val="tx1"/>
              </a:buClr>
              <a:buFont typeface="Wingdings" panose="05000000000000000000" pitchFamily="2" charset="2"/>
              <a:buChar char="q"/>
            </a:pPr>
            <a:r>
              <a:rPr lang="en-CA" sz="2000" dirty="0" smtClean="0">
                <a:solidFill>
                  <a:schemeClr val="tx1"/>
                </a:solidFill>
              </a:rPr>
              <a:t>Names</a:t>
            </a:r>
          </a:p>
          <a:p>
            <a:pPr marL="342900" lvl="4" indent="-342900">
              <a:buClr>
                <a:schemeClr val="tx1"/>
              </a:buClr>
              <a:buFont typeface="Wingdings" panose="05000000000000000000" pitchFamily="2" charset="2"/>
              <a:buChar char="q"/>
            </a:pPr>
            <a:r>
              <a:rPr lang="en-CA" sz="2000" dirty="0" smtClean="0">
                <a:solidFill>
                  <a:schemeClr val="tx1"/>
                </a:solidFill>
              </a:rPr>
              <a:t>Clothing</a:t>
            </a:r>
          </a:p>
          <a:p>
            <a:pPr marL="342900" lvl="4" indent="-342900">
              <a:buClr>
                <a:schemeClr val="tx1"/>
              </a:buClr>
              <a:buFont typeface="Wingdings" panose="05000000000000000000" pitchFamily="2" charset="2"/>
              <a:buChar char="q"/>
            </a:pPr>
            <a:r>
              <a:rPr lang="en-CA" sz="2000" dirty="0" smtClean="0">
                <a:solidFill>
                  <a:schemeClr val="tx1"/>
                </a:solidFill>
              </a:rPr>
              <a:t>Hairstyle/ Hair cuts</a:t>
            </a:r>
          </a:p>
          <a:p>
            <a:pPr marL="342900" lvl="4" indent="-342900">
              <a:buClr>
                <a:schemeClr val="tx1"/>
              </a:buClr>
              <a:buFont typeface="Wingdings" panose="05000000000000000000" pitchFamily="2" charset="2"/>
              <a:buChar char="q"/>
            </a:pPr>
            <a:r>
              <a:rPr lang="en-CA" sz="2000" dirty="0" smtClean="0">
                <a:solidFill>
                  <a:schemeClr val="tx1"/>
                </a:solidFill>
              </a:rPr>
              <a:t>Voice</a:t>
            </a:r>
          </a:p>
          <a:p>
            <a:pPr marL="342900" lvl="4" indent="-342900">
              <a:buClr>
                <a:schemeClr val="tx1"/>
              </a:buClr>
              <a:buFont typeface="Wingdings" panose="05000000000000000000" pitchFamily="2" charset="2"/>
              <a:buChar char="q"/>
            </a:pPr>
            <a:r>
              <a:rPr lang="en-CA" sz="2000" dirty="0" smtClean="0">
                <a:solidFill>
                  <a:schemeClr val="tx1"/>
                </a:solidFill>
              </a:rPr>
              <a:t>Body characteristics</a:t>
            </a:r>
          </a:p>
          <a:p>
            <a:pPr marL="342900" lvl="4" indent="-342900">
              <a:buClr>
                <a:schemeClr val="tx1"/>
              </a:buClr>
              <a:buFont typeface="Wingdings" panose="05000000000000000000" pitchFamily="2" charset="2"/>
              <a:buChar char="q"/>
            </a:pPr>
            <a:r>
              <a:rPr lang="en-CA" sz="2000" dirty="0">
                <a:solidFill>
                  <a:schemeClr val="tx1"/>
                </a:solidFill>
              </a:rPr>
              <a:t>Pronouns</a:t>
            </a:r>
            <a:endParaRPr lang="en-CA" sz="2000" dirty="0" smtClean="0">
              <a:solidFill>
                <a:schemeClr val="tx1"/>
              </a:solidFill>
            </a:endParaRPr>
          </a:p>
        </p:txBody>
      </p:sp>
      <p:pic>
        <p:nvPicPr>
          <p:cNvPr id="5" name="Picture 4" descr="rainbow balloon"/>
          <p:cNvPicPr>
            <a:picLocks noChangeAspect="1"/>
          </p:cNvPicPr>
          <p:nvPr/>
        </p:nvPicPr>
        <p:blipFill rotWithShape="1">
          <a:blip r:embed="rId3">
            <a:extLst>
              <a:ext uri="{28A0092B-C50C-407E-A947-70E740481C1C}">
                <a14:useLocalDpi xmlns:a14="http://schemas.microsoft.com/office/drawing/2010/main" val="0"/>
              </a:ext>
            </a:extLst>
          </a:blip>
          <a:srcRect r="8861"/>
          <a:stretch/>
        </p:blipFill>
        <p:spPr>
          <a:xfrm>
            <a:off x="5789631" y="445025"/>
            <a:ext cx="3278868" cy="3664353"/>
          </a:xfrm>
          <a:prstGeom prst="rect">
            <a:avLst/>
          </a:prstGeom>
        </p:spPr>
      </p:pic>
    </p:spTree>
    <p:extLst>
      <p:ext uri="{BB962C8B-B14F-4D97-AF65-F5344CB8AC3E}">
        <p14:creationId xmlns:p14="http://schemas.microsoft.com/office/powerpoint/2010/main" val="3816089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0" y="420267"/>
            <a:ext cx="8520600" cy="871534"/>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CA" b="1" dirty="0" smtClean="0">
                <a:latin typeface="+mj-lt"/>
              </a:rPr>
              <a:t>Gender Creative</a:t>
            </a:r>
            <a:endParaRPr lang="en-CA" b="1" dirty="0">
              <a:latin typeface="+mj-lt"/>
            </a:endParaRPr>
          </a:p>
        </p:txBody>
      </p:sp>
      <p:pic>
        <p:nvPicPr>
          <p:cNvPr id="5" name="Picture 4" descr="male exploring identity with rainbow crop top and pink skirt and boo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00" y="1387336"/>
            <a:ext cx="2708337" cy="2708337"/>
          </a:xfrm>
          <a:prstGeom prst="rect">
            <a:avLst/>
          </a:prstGeom>
        </p:spPr>
      </p:pic>
      <p:sp>
        <p:nvSpPr>
          <p:cNvPr id="4" name="Rectangle 3"/>
          <p:cNvSpPr/>
          <p:nvPr/>
        </p:nvSpPr>
        <p:spPr>
          <a:xfrm>
            <a:off x="3020038" y="1519265"/>
            <a:ext cx="5812262" cy="2246769"/>
          </a:xfrm>
          <a:prstGeom prst="rect">
            <a:avLst/>
          </a:prstGeom>
        </p:spPr>
        <p:txBody>
          <a:bodyPr wrap="square">
            <a:spAutoFit/>
          </a:bodyPr>
          <a:lstStyle/>
          <a:p>
            <a:pPr marL="457200" indent="-457200">
              <a:buClr>
                <a:schemeClr val="tx1"/>
              </a:buClr>
              <a:buFont typeface="Arial" panose="020B0604020202020204" pitchFamily="34" charset="0"/>
              <a:buChar char="•"/>
            </a:pPr>
            <a:r>
              <a:rPr lang="en-CA" sz="2000" dirty="0" smtClean="0">
                <a:solidFill>
                  <a:schemeClr val="tx1"/>
                </a:solidFill>
                <a:latin typeface="+mn-lt"/>
              </a:rPr>
              <a:t>Gender creative is when a person expresses their gender differently from what society may expect</a:t>
            </a:r>
          </a:p>
          <a:p>
            <a:pPr marL="457200" lvl="1" indent="-457200">
              <a:buClr>
                <a:schemeClr val="tx1"/>
              </a:buClr>
              <a:buFont typeface="Arial" panose="020B0604020202020204" pitchFamily="34" charset="0"/>
              <a:buChar char="•"/>
            </a:pPr>
            <a:r>
              <a:rPr lang="en-CA" sz="2000" dirty="0" smtClean="0">
                <a:solidFill>
                  <a:schemeClr val="tx1"/>
                </a:solidFill>
                <a:latin typeface="+mn-lt"/>
              </a:rPr>
              <a:t>For example, a person who identifies as a boy wears dresses</a:t>
            </a:r>
          </a:p>
          <a:p>
            <a:pPr marL="457200" indent="-457200">
              <a:buClr>
                <a:schemeClr val="tx1"/>
              </a:buClr>
              <a:buFont typeface="Arial" panose="020B0604020202020204" pitchFamily="34" charset="0"/>
              <a:buChar char="•"/>
            </a:pPr>
            <a:r>
              <a:rPr lang="en-CA" sz="2000" dirty="0" smtClean="0">
                <a:solidFill>
                  <a:schemeClr val="tx1"/>
                </a:solidFill>
                <a:latin typeface="+mn-lt"/>
              </a:rPr>
              <a:t>Society’s expectations for gender changes all the time</a:t>
            </a:r>
          </a:p>
        </p:txBody>
      </p:sp>
    </p:spTree>
    <p:extLst>
      <p:ext uri="{BB962C8B-B14F-4D97-AF65-F5344CB8AC3E}">
        <p14:creationId xmlns:p14="http://schemas.microsoft.com/office/powerpoint/2010/main" val="35667695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2" name="Title 1"/>
          <p:cNvSpPr>
            <a:spLocks noGrp="1"/>
          </p:cNvSpPr>
          <p:nvPr>
            <p:ph type="title"/>
          </p:nvPr>
        </p:nvSpPr>
        <p:spPr>
          <a:xfrm>
            <a:off x="455815" y="409826"/>
            <a:ext cx="3939489" cy="972754"/>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sz="3200" b="1" dirty="0" smtClean="0">
                <a:latin typeface="+mj-lt"/>
              </a:rPr>
              <a:t>Think, Pair, Share</a:t>
            </a:r>
            <a:endParaRPr lang="en-CA" sz="3200" b="1" dirty="0">
              <a:latin typeface="+mj-lt"/>
            </a:endParaRPr>
          </a:p>
        </p:txBody>
      </p:sp>
      <p:pic>
        <p:nvPicPr>
          <p:cNvPr id="5" name="Picture 4" descr="LGBTQIA+ symbol with rainbow colours"/>
          <p:cNvPicPr>
            <a:picLocks noChangeAspect="1"/>
          </p:cNvPicPr>
          <p:nvPr/>
        </p:nvPicPr>
        <p:blipFill rotWithShape="1">
          <a:blip r:embed="rId3">
            <a:extLst>
              <a:ext uri="{28A0092B-C50C-407E-A947-70E740481C1C}">
                <a14:useLocalDpi xmlns:a14="http://schemas.microsoft.com/office/drawing/2010/main" val="0"/>
              </a:ext>
            </a:extLst>
          </a:blip>
          <a:srcRect t="17234" b="15528"/>
          <a:stretch/>
        </p:blipFill>
        <p:spPr>
          <a:xfrm>
            <a:off x="5626429" y="346135"/>
            <a:ext cx="2632265" cy="1769876"/>
          </a:xfrm>
          <a:prstGeom prst="rect">
            <a:avLst/>
          </a:prstGeom>
        </p:spPr>
      </p:pic>
      <p:pic>
        <p:nvPicPr>
          <p:cNvPr id="7" name="Google Shape;74;p15" descr="Talking bubbles"/>
          <p:cNvPicPr preferRelativeResize="0"/>
          <p:nvPr/>
        </p:nvPicPr>
        <p:blipFill>
          <a:blip r:embed="rId4">
            <a:alphaModFix/>
          </a:blip>
          <a:stretch>
            <a:fillRect/>
          </a:stretch>
        </p:blipFill>
        <p:spPr>
          <a:xfrm>
            <a:off x="25372" y="2377275"/>
            <a:ext cx="1649907" cy="1762870"/>
          </a:xfrm>
          <a:prstGeom prst="rect">
            <a:avLst/>
          </a:prstGeom>
          <a:noFill/>
          <a:ln>
            <a:noFill/>
          </a:ln>
        </p:spPr>
      </p:pic>
      <p:sp>
        <p:nvSpPr>
          <p:cNvPr id="182" name="Google Shape;182;p30"/>
          <p:cNvSpPr txBox="1"/>
          <p:nvPr/>
        </p:nvSpPr>
        <p:spPr>
          <a:xfrm>
            <a:off x="1177290" y="1915291"/>
            <a:ext cx="7081404" cy="2031295"/>
          </a:xfrm>
          <a:prstGeom prst="rect">
            <a:avLst/>
          </a:prstGeom>
          <a:noFill/>
          <a:ln>
            <a:noFill/>
          </a:ln>
        </p:spPr>
        <p:txBody>
          <a:bodyPr spcFirstLastPara="1" wrap="square" lIns="91425" tIns="91425" rIns="91425" bIns="91425" anchor="t" anchorCtr="0">
            <a:spAutoFit/>
          </a:bodyPr>
          <a:lstStyle/>
          <a:p>
            <a:pPr marL="228600" algn="ctr"/>
            <a:r>
              <a:rPr lang="en-US" sz="2400" dirty="0" smtClean="0">
                <a:latin typeface="+mn-lt"/>
                <a:ea typeface="Calibri"/>
                <a:cs typeface="Calibri"/>
                <a:sym typeface="Calibri"/>
              </a:rPr>
              <a:t>Find </a:t>
            </a:r>
            <a:r>
              <a:rPr lang="en-US" sz="2400" dirty="0">
                <a:latin typeface="+mn-lt"/>
                <a:ea typeface="Calibri"/>
                <a:cs typeface="Calibri"/>
                <a:sym typeface="Calibri"/>
              </a:rPr>
              <a:t>a partner and </a:t>
            </a:r>
            <a:r>
              <a:rPr lang="en-US" sz="2400" dirty="0" smtClean="0">
                <a:latin typeface="+mn-lt"/>
                <a:ea typeface="Calibri"/>
                <a:cs typeface="Calibri"/>
                <a:sym typeface="Calibri"/>
              </a:rPr>
              <a:t>take time to discuss the acronym: </a:t>
            </a:r>
            <a:r>
              <a:rPr lang="en-US" sz="2400" u="sng" dirty="0" smtClean="0">
                <a:latin typeface="+mn-lt"/>
                <a:ea typeface="Calibri"/>
                <a:cs typeface="Calibri"/>
                <a:sym typeface="Calibri"/>
              </a:rPr>
              <a:t>2SLGBTQIA+</a:t>
            </a:r>
          </a:p>
          <a:p>
            <a:pPr marL="228600" algn="ctr"/>
            <a:endParaRPr lang="en-US" sz="2400" u="sng" dirty="0">
              <a:latin typeface="+mn-lt"/>
              <a:ea typeface="Calibri"/>
              <a:cs typeface="Calibri"/>
              <a:sym typeface="Calibri"/>
            </a:endParaRPr>
          </a:p>
          <a:p>
            <a:pPr marL="228600" algn="ctr"/>
            <a:r>
              <a:rPr lang="en-US" sz="2400" dirty="0" smtClean="0">
                <a:latin typeface="+mn-lt"/>
                <a:ea typeface="Calibri"/>
                <a:cs typeface="Calibri"/>
                <a:sym typeface="Calibri"/>
              </a:rPr>
              <a:t>Then come back to the group and share what you talked about.</a:t>
            </a:r>
          </a:p>
        </p:txBody>
      </p:sp>
    </p:spTree>
    <p:extLst>
      <p:ext uri="{BB962C8B-B14F-4D97-AF65-F5344CB8AC3E}">
        <p14:creationId xmlns:p14="http://schemas.microsoft.com/office/powerpoint/2010/main" val="1322856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696" y="244194"/>
            <a:ext cx="8520600" cy="841800"/>
          </a:xfrm>
        </p:spPr>
        <p:style>
          <a:lnRef idx="2">
            <a:schemeClr val="dk1"/>
          </a:lnRef>
          <a:fillRef idx="1">
            <a:schemeClr val="lt1"/>
          </a:fillRef>
          <a:effectRef idx="0">
            <a:schemeClr val="dk1"/>
          </a:effectRef>
          <a:fontRef idx="minor">
            <a:schemeClr val="dk1"/>
          </a:fontRef>
        </p:style>
        <p:txBody>
          <a:bodyPr>
            <a:normAutofit/>
          </a:bodyPr>
          <a:lstStyle/>
          <a:p>
            <a:r>
              <a:rPr lang="en-CA" sz="2800" b="1" dirty="0" smtClean="0">
                <a:latin typeface="+mj-lt"/>
              </a:rPr>
              <a:t>2SLGBTQIA+</a:t>
            </a:r>
            <a:endParaRPr lang="en-CA" sz="2800" b="1" dirty="0">
              <a:latin typeface="+mj-lt"/>
            </a:endParaRPr>
          </a:p>
        </p:txBody>
      </p:sp>
      <p:sp>
        <p:nvSpPr>
          <p:cNvPr id="8" name="Google Shape;182;p30"/>
          <p:cNvSpPr txBox="1"/>
          <p:nvPr/>
        </p:nvSpPr>
        <p:spPr>
          <a:xfrm>
            <a:off x="311696" y="1195706"/>
            <a:ext cx="8520600" cy="492412"/>
          </a:xfrm>
          <a:prstGeom prst="rect">
            <a:avLst/>
          </a:prstGeom>
          <a:noFill/>
          <a:ln>
            <a:noFill/>
          </a:ln>
        </p:spPr>
        <p:txBody>
          <a:bodyPr spcFirstLastPara="1" wrap="square" lIns="91425" tIns="91425" rIns="91425" bIns="91425" anchor="t" anchorCtr="0">
            <a:spAutoFit/>
          </a:bodyPr>
          <a:lstStyle/>
          <a:p>
            <a:pPr marL="571500" indent="-342900">
              <a:buFont typeface="Arial" panose="020B0604020202020204" pitchFamily="34" charset="0"/>
              <a:buChar char="•"/>
            </a:pPr>
            <a:r>
              <a:rPr lang="en-US" sz="2000" dirty="0" smtClean="0">
                <a:latin typeface="+mn-lt"/>
                <a:ea typeface="Calibri"/>
                <a:cs typeface="Calibri"/>
                <a:sym typeface="Calibri"/>
              </a:rPr>
              <a:t>It is an acronym that stands for… </a:t>
            </a:r>
          </a:p>
        </p:txBody>
      </p:sp>
      <p:pic>
        <p:nvPicPr>
          <p:cNvPr id="9" name="Picture 8" descr="two males who are attracted to each other"/>
          <p:cNvPicPr>
            <a:picLocks noChangeAspect="1"/>
          </p:cNvPicPr>
          <p:nvPr/>
        </p:nvPicPr>
        <p:blipFill rotWithShape="1">
          <a:blip r:embed="rId3">
            <a:extLst>
              <a:ext uri="{28A0092B-C50C-407E-A947-70E740481C1C}">
                <a14:useLocalDpi xmlns:a14="http://schemas.microsoft.com/office/drawing/2010/main" val="0"/>
              </a:ext>
            </a:extLst>
          </a:blip>
          <a:srcRect b="8526"/>
          <a:stretch/>
        </p:blipFill>
        <p:spPr>
          <a:xfrm>
            <a:off x="655578" y="1941741"/>
            <a:ext cx="2275642" cy="2081614"/>
          </a:xfrm>
          <a:prstGeom prst="rect">
            <a:avLst/>
          </a:prstGeom>
        </p:spPr>
      </p:pic>
      <p:pic>
        <p:nvPicPr>
          <p:cNvPr id="7" name="Picture 6" title="two-spirit pride flag"/>
          <p:cNvPicPr>
            <a:picLocks noChangeAspect="1"/>
          </p:cNvPicPr>
          <p:nvPr/>
        </p:nvPicPr>
        <p:blipFill>
          <a:blip r:embed="rId4"/>
          <a:stretch>
            <a:fillRect/>
          </a:stretch>
        </p:blipFill>
        <p:spPr>
          <a:xfrm>
            <a:off x="3148468" y="1941741"/>
            <a:ext cx="3252655" cy="1943052"/>
          </a:xfrm>
          <a:prstGeom prst="rect">
            <a:avLst/>
          </a:prstGeom>
        </p:spPr>
      </p:pic>
      <p:pic>
        <p:nvPicPr>
          <p:cNvPr id="10" name="Picture 9" descr="person looking in the mirro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8371" y="1875584"/>
            <a:ext cx="2213927" cy="2213927"/>
          </a:xfrm>
          <a:prstGeom prst="rect">
            <a:avLst/>
          </a:prstGeom>
        </p:spPr>
      </p:pic>
    </p:spTree>
    <p:extLst>
      <p:ext uri="{BB962C8B-B14F-4D97-AF65-F5344CB8AC3E}">
        <p14:creationId xmlns:p14="http://schemas.microsoft.com/office/powerpoint/2010/main" val="2645240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 name="Title 1"/>
          <p:cNvSpPr>
            <a:spLocks noGrp="1"/>
          </p:cNvSpPr>
          <p:nvPr>
            <p:ph type="title"/>
          </p:nvPr>
        </p:nvSpPr>
        <p:spPr>
          <a:xfrm>
            <a:off x="2214645" y="549930"/>
            <a:ext cx="4896050" cy="8715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Guiding Question #2</a:t>
            </a:r>
            <a:endParaRPr lang="en-CA" b="1" dirty="0">
              <a:latin typeface="+mj-lt"/>
            </a:endParaRPr>
          </a:p>
        </p:txBody>
      </p:sp>
      <p:sp>
        <p:nvSpPr>
          <p:cNvPr id="6" name="TextBox 5"/>
          <p:cNvSpPr txBox="1"/>
          <p:nvPr/>
        </p:nvSpPr>
        <p:spPr>
          <a:xfrm>
            <a:off x="2146116" y="1777331"/>
            <a:ext cx="5033102" cy="1015663"/>
          </a:xfrm>
          <a:prstGeom prst="rect">
            <a:avLst/>
          </a:prstGeom>
          <a:noFill/>
        </p:spPr>
        <p:txBody>
          <a:bodyPr wrap="square" rtlCol="0">
            <a:spAutoFit/>
          </a:bodyPr>
          <a:lstStyle/>
          <a:p>
            <a:pPr algn="ctr"/>
            <a:r>
              <a:rPr lang="en-US" sz="2000" dirty="0">
                <a:solidFill>
                  <a:schemeClr val="tx1"/>
                </a:solidFill>
              </a:rPr>
              <a:t>Could a person feel pressured to act a certain way because of </a:t>
            </a:r>
            <a:r>
              <a:rPr lang="en-US" sz="2000" dirty="0" smtClean="0">
                <a:solidFill>
                  <a:schemeClr val="tx1"/>
                </a:solidFill>
              </a:rPr>
              <a:t>the way they look? </a:t>
            </a:r>
            <a:endParaRPr lang="en-US" sz="2000" dirty="0">
              <a:solidFill>
                <a:schemeClr val="tx1"/>
              </a:solidFill>
            </a:endParaRPr>
          </a:p>
          <a:p>
            <a:pPr lvl="0" algn="ctr"/>
            <a:endParaRPr lang="en-US" sz="2000" dirty="0" smtClean="0">
              <a:solidFill>
                <a:schemeClr val="tx1"/>
              </a:solidFill>
              <a:latin typeface="+mn-lt"/>
              <a:ea typeface="Calibri"/>
              <a:cs typeface="Calibri"/>
              <a:sym typeface="Calibri"/>
            </a:endParaRPr>
          </a:p>
        </p:txBody>
      </p:sp>
      <p:pic>
        <p:nvPicPr>
          <p:cNvPr id="7" name="Google Shape;75;p15" descr="pink question mark"/>
          <p:cNvPicPr preferRelativeResize="0"/>
          <p:nvPr/>
        </p:nvPicPr>
        <p:blipFill>
          <a:blip r:embed="rId3">
            <a:alphaModFix/>
          </a:blip>
          <a:stretch>
            <a:fillRect/>
          </a:stretch>
        </p:blipFill>
        <p:spPr>
          <a:xfrm>
            <a:off x="4067462" y="2562405"/>
            <a:ext cx="1190409" cy="1172980"/>
          </a:xfrm>
          <a:prstGeom prst="rect">
            <a:avLst/>
          </a:prstGeom>
          <a:noFill/>
          <a:ln>
            <a:noFill/>
          </a:ln>
        </p:spPr>
      </p:pic>
    </p:spTree>
    <p:extLst>
      <p:ext uri="{BB962C8B-B14F-4D97-AF65-F5344CB8AC3E}">
        <p14:creationId xmlns:p14="http://schemas.microsoft.com/office/powerpoint/2010/main" val="1937596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16"/>
          <p:cNvSpPr txBox="1">
            <a:spLocks noGrp="1"/>
          </p:cNvSpPr>
          <p:nvPr>
            <p:ph type="title"/>
          </p:nvPr>
        </p:nvSpPr>
        <p:spPr>
          <a:xfrm>
            <a:off x="311700" y="359559"/>
            <a:ext cx="4748815" cy="8367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None/>
            </a:pPr>
            <a:r>
              <a:rPr lang="en" b="1" dirty="0" smtClean="0"/>
              <a:t>Land Acknowledgement</a:t>
            </a:r>
            <a:endParaRPr b="1" dirty="0"/>
          </a:p>
        </p:txBody>
      </p:sp>
      <p:pic>
        <p:nvPicPr>
          <p:cNvPr id="8" name="Picture 7" title="ETFO Land Acknowledgement "/>
          <p:cNvPicPr>
            <a:picLocks noChangeAspect="1"/>
          </p:cNvPicPr>
          <p:nvPr/>
        </p:nvPicPr>
        <p:blipFill rotWithShape="1">
          <a:blip r:embed="rId3">
            <a:extLst>
              <a:ext uri="{28A0092B-C50C-407E-A947-70E740481C1C}">
                <a14:useLocalDpi xmlns:a14="http://schemas.microsoft.com/office/drawing/2010/main" val="0"/>
              </a:ext>
            </a:extLst>
          </a:blip>
          <a:srcRect t="56083"/>
          <a:stretch/>
        </p:blipFill>
        <p:spPr>
          <a:xfrm>
            <a:off x="712099" y="1524302"/>
            <a:ext cx="3859901" cy="2258898"/>
          </a:xfrm>
          <a:prstGeom prst="rect">
            <a:avLst/>
          </a:prstGeom>
        </p:spPr>
      </p:pic>
      <p:pic>
        <p:nvPicPr>
          <p:cNvPr id="5" name="Picture 4" descr="Cover photo: Oneida nation artist, Sharon Sarnowski (deceased)&#10;This is a picture taken of the mural in the Boardroom of the Oneida Tribal Council office,&#10;Oneida, Wisconsin." title="Mural of Turtle Island "/>
          <p:cNvPicPr>
            <a:picLocks noChangeAspect="1"/>
          </p:cNvPicPr>
          <p:nvPr/>
        </p:nvPicPr>
        <p:blipFill>
          <a:blip r:embed="rId4"/>
          <a:stretch>
            <a:fillRect/>
          </a:stretch>
        </p:blipFill>
        <p:spPr>
          <a:xfrm>
            <a:off x="5397787" y="359559"/>
            <a:ext cx="3059369" cy="3536630"/>
          </a:xfrm>
          <a:prstGeom prst="rect">
            <a:avLst/>
          </a:prstGeom>
        </p:spPr>
      </p:pic>
    </p:spTree>
    <p:extLst>
      <p:ext uri="{BB962C8B-B14F-4D97-AF65-F5344CB8AC3E}">
        <p14:creationId xmlns:p14="http://schemas.microsoft.com/office/powerpoint/2010/main" val="2624167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0" y="336285"/>
            <a:ext cx="8520600" cy="817957"/>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What are Assumptions?</a:t>
            </a:r>
            <a:endParaRPr lang="en-CA" b="1" dirty="0"/>
          </a:p>
        </p:txBody>
      </p:sp>
      <p:sp>
        <p:nvSpPr>
          <p:cNvPr id="3" name="Text Placeholder 2"/>
          <p:cNvSpPr>
            <a:spLocks noGrp="1"/>
          </p:cNvSpPr>
          <p:nvPr>
            <p:ph type="body" idx="1"/>
          </p:nvPr>
        </p:nvSpPr>
        <p:spPr>
          <a:xfrm>
            <a:off x="311700" y="1244394"/>
            <a:ext cx="8520600" cy="2891978"/>
          </a:xfrm>
        </p:spPr>
        <p:txBody>
          <a:bodyPr>
            <a:normAutofit/>
          </a:bodyPr>
          <a:lstStyle/>
          <a:p>
            <a:pPr marL="114300" indent="0">
              <a:buClr>
                <a:schemeClr val="tx1"/>
              </a:buClr>
              <a:buNone/>
            </a:pPr>
            <a:r>
              <a:rPr lang="en-US" sz="2000" dirty="0" smtClean="0">
                <a:solidFill>
                  <a:schemeClr val="tx1"/>
                </a:solidFill>
              </a:rPr>
              <a:t>An assumption:</a:t>
            </a:r>
          </a:p>
          <a:p>
            <a:pPr>
              <a:buClr>
                <a:schemeClr val="tx1"/>
              </a:buClr>
            </a:pPr>
            <a:r>
              <a:rPr lang="en-US" sz="2000" dirty="0" smtClean="0">
                <a:solidFill>
                  <a:schemeClr val="tx1"/>
                </a:solidFill>
              </a:rPr>
              <a:t>Is something that is believed to be true without proof</a:t>
            </a:r>
          </a:p>
          <a:p>
            <a:pPr>
              <a:buClr>
                <a:schemeClr val="tx1"/>
              </a:buClr>
            </a:pPr>
            <a:r>
              <a:rPr lang="en-US" sz="2000" dirty="0" smtClean="0">
                <a:solidFill>
                  <a:schemeClr val="tx1"/>
                </a:solidFill>
              </a:rPr>
              <a:t>May cause people to exclude others who are seen as “different”</a:t>
            </a:r>
          </a:p>
          <a:p>
            <a:pPr>
              <a:buClr>
                <a:schemeClr val="tx1"/>
              </a:buClr>
            </a:pPr>
            <a:r>
              <a:rPr lang="en-US" sz="2000" dirty="0" smtClean="0">
                <a:solidFill>
                  <a:schemeClr val="tx1"/>
                </a:solidFill>
              </a:rPr>
              <a:t>Might make people who do not fit societal norms feel confused or bad about themselves</a:t>
            </a:r>
          </a:p>
          <a:p>
            <a:pPr marL="114300" indent="0">
              <a:buClr>
                <a:schemeClr val="tx1"/>
              </a:buClr>
              <a:buNone/>
            </a:pPr>
            <a:endParaRPr lang="en-US" sz="2000" dirty="0">
              <a:solidFill>
                <a:schemeClr val="tx1"/>
              </a:solidFill>
            </a:endParaRPr>
          </a:p>
          <a:p>
            <a:pPr marL="114300" indent="0" algn="ctr">
              <a:buClr>
                <a:schemeClr val="tx1"/>
              </a:buClr>
              <a:buNone/>
            </a:pPr>
            <a:r>
              <a:rPr lang="en-US" sz="2400" b="1" dirty="0" smtClean="0">
                <a:solidFill>
                  <a:schemeClr val="tx1"/>
                </a:solidFill>
              </a:rPr>
              <a:t>Can you think of any assumptions that you might make? </a:t>
            </a:r>
          </a:p>
        </p:txBody>
      </p:sp>
    </p:spTree>
    <p:extLst>
      <p:ext uri="{BB962C8B-B14F-4D97-AF65-F5344CB8AC3E}">
        <p14:creationId xmlns:p14="http://schemas.microsoft.com/office/powerpoint/2010/main" val="960641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1" y="203921"/>
            <a:ext cx="8520600" cy="1045329"/>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Understanding Stereotypes, Prejudice and Discrimination</a:t>
            </a:r>
            <a:endParaRPr lang="en-CA" b="1" dirty="0"/>
          </a:p>
        </p:txBody>
      </p:sp>
      <p:sp>
        <p:nvSpPr>
          <p:cNvPr id="3" name="Text Placeholder 2"/>
          <p:cNvSpPr>
            <a:spLocks noGrp="1"/>
          </p:cNvSpPr>
          <p:nvPr>
            <p:ph type="body" idx="1"/>
          </p:nvPr>
        </p:nvSpPr>
        <p:spPr>
          <a:xfrm>
            <a:off x="311701" y="1338150"/>
            <a:ext cx="4893345" cy="2651259"/>
          </a:xfrm>
        </p:spPr>
        <p:txBody>
          <a:bodyPr>
            <a:noAutofit/>
          </a:bodyPr>
          <a:lstStyle/>
          <a:p>
            <a:pPr marL="114300" indent="0">
              <a:buClr>
                <a:schemeClr val="tx1"/>
              </a:buClr>
              <a:buNone/>
            </a:pPr>
            <a:r>
              <a:rPr lang="en-CA" sz="2000" dirty="0" smtClean="0">
                <a:solidFill>
                  <a:schemeClr val="tx1"/>
                </a:solidFill>
              </a:rPr>
              <a:t>Everyone has different beliefs, experiences, abilities, appearances and more.</a:t>
            </a:r>
          </a:p>
          <a:p>
            <a:pPr marL="114300" indent="0">
              <a:buClr>
                <a:schemeClr val="tx1"/>
              </a:buClr>
              <a:buNone/>
            </a:pPr>
            <a:endParaRPr lang="en-CA" sz="2000" dirty="0">
              <a:solidFill>
                <a:schemeClr val="tx1"/>
              </a:solidFill>
            </a:endParaRPr>
          </a:p>
          <a:p>
            <a:pPr marL="114300" indent="0">
              <a:buClr>
                <a:schemeClr val="tx1"/>
              </a:buClr>
              <a:buNone/>
            </a:pPr>
            <a:r>
              <a:rPr lang="en-CA" sz="2000" dirty="0" smtClean="0">
                <a:solidFill>
                  <a:schemeClr val="tx1"/>
                </a:solidFill>
              </a:rPr>
              <a:t>However, certain people and groups are more likely to experience stereotypes, prejudice and discrimination. </a:t>
            </a:r>
          </a:p>
        </p:txBody>
      </p:sp>
      <p:pic>
        <p:nvPicPr>
          <p:cNvPr id="6" name="Picture 5" descr="the modern pride flag"/>
          <p:cNvPicPr>
            <a:picLocks noChangeAspect="1"/>
          </p:cNvPicPr>
          <p:nvPr/>
        </p:nvPicPr>
        <p:blipFill rotWithShape="1">
          <a:blip r:embed="rId3">
            <a:extLst>
              <a:ext uri="{28A0092B-C50C-407E-A947-70E740481C1C}">
                <a14:useLocalDpi xmlns:a14="http://schemas.microsoft.com/office/drawing/2010/main" val="0"/>
              </a:ext>
            </a:extLst>
          </a:blip>
          <a:srcRect t="21616" b="21129"/>
          <a:stretch/>
        </p:blipFill>
        <p:spPr>
          <a:xfrm>
            <a:off x="5622473" y="1843052"/>
            <a:ext cx="2866928" cy="1641454"/>
          </a:xfrm>
          <a:prstGeom prst="rect">
            <a:avLst/>
          </a:prstGeom>
        </p:spPr>
      </p:pic>
    </p:spTree>
    <p:extLst>
      <p:ext uri="{BB962C8B-B14F-4D97-AF65-F5344CB8AC3E}">
        <p14:creationId xmlns:p14="http://schemas.microsoft.com/office/powerpoint/2010/main" val="82772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1" y="236675"/>
            <a:ext cx="8520600" cy="730632"/>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What is a Stereotype?</a:t>
            </a:r>
            <a:endParaRPr lang="en-CA" b="1" dirty="0"/>
          </a:p>
        </p:txBody>
      </p:sp>
      <p:sp>
        <p:nvSpPr>
          <p:cNvPr id="3" name="Text Placeholder 2"/>
          <p:cNvSpPr>
            <a:spLocks noGrp="1"/>
          </p:cNvSpPr>
          <p:nvPr>
            <p:ph type="body" idx="1"/>
          </p:nvPr>
        </p:nvSpPr>
        <p:spPr>
          <a:xfrm>
            <a:off x="311700" y="1250048"/>
            <a:ext cx="8520601" cy="2712351"/>
          </a:xfrm>
        </p:spPr>
        <p:txBody>
          <a:bodyPr>
            <a:noAutofit/>
          </a:bodyPr>
          <a:lstStyle/>
          <a:p>
            <a:pPr marL="114300" indent="0">
              <a:buClr>
                <a:schemeClr val="tx1"/>
              </a:buClr>
              <a:buNone/>
            </a:pPr>
            <a:r>
              <a:rPr lang="en-CA" sz="2000" dirty="0" smtClean="0">
                <a:solidFill>
                  <a:schemeClr val="tx1"/>
                </a:solidFill>
              </a:rPr>
              <a:t>A stereotype is: </a:t>
            </a:r>
          </a:p>
          <a:p>
            <a:pPr>
              <a:buClr>
                <a:schemeClr val="tx1"/>
              </a:buClr>
            </a:pPr>
            <a:r>
              <a:rPr lang="en-CA" sz="2000" dirty="0">
                <a:solidFill>
                  <a:schemeClr val="tx1"/>
                </a:solidFill>
              </a:rPr>
              <a:t>A</a:t>
            </a:r>
            <a:r>
              <a:rPr lang="en-CA" sz="2000" dirty="0" smtClean="0">
                <a:solidFill>
                  <a:schemeClr val="tx1"/>
                </a:solidFill>
              </a:rPr>
              <a:t> belief about people or groups of people </a:t>
            </a:r>
          </a:p>
          <a:p>
            <a:pPr>
              <a:buClr>
                <a:schemeClr val="tx1"/>
              </a:buClr>
            </a:pPr>
            <a:r>
              <a:rPr lang="en-CA" sz="2000" dirty="0">
                <a:solidFill>
                  <a:schemeClr val="tx1"/>
                </a:solidFill>
              </a:rPr>
              <a:t>Often unfair and untrue beliefs</a:t>
            </a:r>
          </a:p>
          <a:p>
            <a:pPr>
              <a:buClr>
                <a:schemeClr val="tx1"/>
              </a:buClr>
            </a:pPr>
            <a:r>
              <a:rPr lang="en-CA" sz="2000" dirty="0">
                <a:solidFill>
                  <a:schemeClr val="tx1"/>
                </a:solidFill>
              </a:rPr>
              <a:t>B</a:t>
            </a:r>
            <a:r>
              <a:rPr lang="en-CA" sz="2000" dirty="0" smtClean="0">
                <a:solidFill>
                  <a:schemeClr val="tx1"/>
                </a:solidFill>
              </a:rPr>
              <a:t>ased on past assumptions (prejudice)</a:t>
            </a:r>
          </a:p>
          <a:p>
            <a:pPr marL="114300" indent="0">
              <a:buClr>
                <a:schemeClr val="tx1"/>
              </a:buClr>
              <a:buNone/>
            </a:pPr>
            <a:endParaRPr lang="en-CA" sz="2000" dirty="0" smtClean="0">
              <a:solidFill>
                <a:schemeClr val="tx1"/>
              </a:solidFill>
            </a:endParaRPr>
          </a:p>
          <a:p>
            <a:pPr marL="114300" indent="0">
              <a:buClr>
                <a:schemeClr val="tx1"/>
              </a:buClr>
              <a:buNone/>
            </a:pPr>
            <a:r>
              <a:rPr lang="en-CA" sz="2000" dirty="0" smtClean="0">
                <a:solidFill>
                  <a:schemeClr val="tx1"/>
                </a:solidFill>
              </a:rPr>
              <a:t>For example: </a:t>
            </a:r>
            <a:r>
              <a:rPr lang="en-US" sz="2000" dirty="0">
                <a:solidFill>
                  <a:srgbClr val="000000"/>
                </a:solidFill>
              </a:rPr>
              <a:t>P</a:t>
            </a:r>
            <a:r>
              <a:rPr lang="en-US" sz="2000" dirty="0" smtClean="0">
                <a:solidFill>
                  <a:srgbClr val="000000"/>
                </a:solidFill>
              </a:rPr>
              <a:t>eople might make the assumption that a person is a nerd if they wear glasses</a:t>
            </a:r>
            <a:endParaRPr lang="en-US" sz="2000" dirty="0"/>
          </a:p>
        </p:txBody>
      </p:sp>
      <p:pic>
        <p:nvPicPr>
          <p:cNvPr id="4" name="Picture 3" descr="person with green shirt and glasses, holding a pair of scissors and cutting something out of pap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1393" y="1250048"/>
            <a:ext cx="1737750" cy="1737750"/>
          </a:xfrm>
          <a:prstGeom prst="rect">
            <a:avLst/>
          </a:prstGeom>
        </p:spPr>
      </p:pic>
      <p:pic>
        <p:nvPicPr>
          <p:cNvPr id="5" name="Picture 4" descr="a person in a yellow and blue shirt with glasses reading and holding their hand up to ask a question"/>
          <p:cNvPicPr>
            <a:picLocks noChangeAspect="1"/>
          </p:cNvPicPr>
          <p:nvPr/>
        </p:nvPicPr>
        <p:blipFill rotWithShape="1">
          <a:blip r:embed="rId4">
            <a:extLst>
              <a:ext uri="{28A0092B-C50C-407E-A947-70E740481C1C}">
                <a14:useLocalDpi xmlns:a14="http://schemas.microsoft.com/office/drawing/2010/main" val="0"/>
              </a:ext>
            </a:extLst>
          </a:blip>
          <a:srcRect l="8878" r="8000"/>
          <a:stretch/>
        </p:blipFill>
        <p:spPr>
          <a:xfrm>
            <a:off x="7429143" y="1061554"/>
            <a:ext cx="1480768" cy="1781450"/>
          </a:xfrm>
          <a:prstGeom prst="rect">
            <a:avLst/>
          </a:prstGeom>
        </p:spPr>
      </p:pic>
    </p:spTree>
    <p:extLst>
      <p:ext uri="{BB962C8B-B14F-4D97-AF65-F5344CB8AC3E}">
        <p14:creationId xmlns:p14="http://schemas.microsoft.com/office/powerpoint/2010/main" val="2848567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1" y="330922"/>
            <a:ext cx="8520600" cy="730632"/>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People might be stereotyped because of their…</a:t>
            </a:r>
            <a:endParaRPr lang="en-CA" b="1" dirty="0"/>
          </a:p>
        </p:txBody>
      </p:sp>
      <p:sp>
        <p:nvSpPr>
          <p:cNvPr id="3" name="Text Placeholder 2"/>
          <p:cNvSpPr>
            <a:spLocks noGrp="1"/>
          </p:cNvSpPr>
          <p:nvPr>
            <p:ph type="body" idx="1"/>
          </p:nvPr>
        </p:nvSpPr>
        <p:spPr>
          <a:xfrm>
            <a:off x="546162" y="1300338"/>
            <a:ext cx="3252114" cy="2685507"/>
          </a:xfrm>
        </p:spPr>
        <p:txBody>
          <a:bodyPr>
            <a:noAutofit/>
          </a:bodyPr>
          <a:lstStyle/>
          <a:p>
            <a:pPr>
              <a:buClr>
                <a:schemeClr val="tx1"/>
              </a:buClr>
            </a:pPr>
            <a:r>
              <a:rPr lang="en-CA" sz="2000" dirty="0" smtClean="0">
                <a:solidFill>
                  <a:schemeClr val="tx1"/>
                </a:solidFill>
              </a:rPr>
              <a:t>Abilities</a:t>
            </a:r>
          </a:p>
          <a:p>
            <a:pPr>
              <a:buClr>
                <a:schemeClr val="tx1"/>
              </a:buClr>
            </a:pPr>
            <a:r>
              <a:rPr lang="en-CA" sz="2000" dirty="0" smtClean="0">
                <a:solidFill>
                  <a:schemeClr val="tx1"/>
                </a:solidFill>
              </a:rPr>
              <a:t>Age</a:t>
            </a:r>
          </a:p>
          <a:p>
            <a:pPr>
              <a:buClr>
                <a:schemeClr val="tx1"/>
              </a:buClr>
            </a:pPr>
            <a:r>
              <a:rPr lang="en-CA" sz="2000" dirty="0" smtClean="0">
                <a:solidFill>
                  <a:schemeClr val="tx1"/>
                </a:solidFill>
              </a:rPr>
              <a:t>Economic status</a:t>
            </a:r>
          </a:p>
          <a:p>
            <a:pPr>
              <a:buClr>
                <a:schemeClr val="tx1"/>
              </a:buClr>
            </a:pPr>
            <a:r>
              <a:rPr lang="en-CA" sz="2000" dirty="0" smtClean="0">
                <a:solidFill>
                  <a:schemeClr val="tx1"/>
                </a:solidFill>
              </a:rPr>
              <a:t>Ethnicity</a:t>
            </a:r>
          </a:p>
          <a:p>
            <a:pPr>
              <a:buClr>
                <a:schemeClr val="tx1"/>
              </a:buClr>
            </a:pPr>
            <a:r>
              <a:rPr lang="en-CA" sz="2000" dirty="0" smtClean="0">
                <a:solidFill>
                  <a:schemeClr val="tx1"/>
                </a:solidFill>
              </a:rPr>
              <a:t>Race</a:t>
            </a:r>
          </a:p>
          <a:p>
            <a:pPr>
              <a:buClr>
                <a:schemeClr val="tx1"/>
              </a:buClr>
            </a:pPr>
            <a:r>
              <a:rPr lang="en-CA" sz="2000" dirty="0" smtClean="0">
                <a:solidFill>
                  <a:schemeClr val="tx1"/>
                </a:solidFill>
              </a:rPr>
              <a:t>Family status</a:t>
            </a:r>
          </a:p>
          <a:p>
            <a:pPr>
              <a:buClr>
                <a:schemeClr val="tx1"/>
              </a:buClr>
            </a:pPr>
            <a:r>
              <a:rPr lang="en-CA" sz="2000" dirty="0" smtClean="0">
                <a:solidFill>
                  <a:schemeClr val="tx1"/>
                </a:solidFill>
              </a:rPr>
              <a:t>Religion</a:t>
            </a:r>
            <a:endParaRPr lang="en-CA" sz="2000" dirty="0">
              <a:solidFill>
                <a:schemeClr val="tx1"/>
              </a:solidFill>
            </a:endParaRPr>
          </a:p>
        </p:txBody>
      </p:sp>
      <p:sp>
        <p:nvSpPr>
          <p:cNvPr id="7" name="Text Placeholder 2"/>
          <p:cNvSpPr txBox="1">
            <a:spLocks/>
          </p:cNvSpPr>
          <p:nvPr/>
        </p:nvSpPr>
        <p:spPr>
          <a:xfrm>
            <a:off x="4572001" y="1300339"/>
            <a:ext cx="3252114" cy="26855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buClr>
                <a:schemeClr val="tx1"/>
              </a:buClr>
            </a:pPr>
            <a:r>
              <a:rPr lang="en-CA" sz="2000" dirty="0" smtClean="0">
                <a:solidFill>
                  <a:schemeClr val="tx1"/>
                </a:solidFill>
              </a:rPr>
              <a:t>Sexual orientation</a:t>
            </a:r>
          </a:p>
          <a:p>
            <a:pPr>
              <a:buClr>
                <a:schemeClr val="tx1"/>
              </a:buClr>
            </a:pPr>
            <a:r>
              <a:rPr lang="en-CA" sz="2000" dirty="0" smtClean="0">
                <a:solidFill>
                  <a:schemeClr val="tx1"/>
                </a:solidFill>
              </a:rPr>
              <a:t>Gender identity or expression</a:t>
            </a:r>
          </a:p>
          <a:p>
            <a:pPr>
              <a:buClr>
                <a:schemeClr val="tx1"/>
              </a:buClr>
            </a:pPr>
            <a:r>
              <a:rPr lang="en-CA" sz="2000" dirty="0" smtClean="0">
                <a:solidFill>
                  <a:schemeClr val="tx1"/>
                </a:solidFill>
              </a:rPr>
              <a:t>Physical appearance</a:t>
            </a:r>
          </a:p>
          <a:p>
            <a:pPr>
              <a:buClr>
                <a:schemeClr val="tx1"/>
              </a:buClr>
            </a:pPr>
            <a:r>
              <a:rPr lang="en-CA" sz="2000" dirty="0" smtClean="0">
                <a:solidFill>
                  <a:schemeClr val="tx1"/>
                </a:solidFill>
              </a:rPr>
              <a:t>Mental health </a:t>
            </a:r>
          </a:p>
          <a:p>
            <a:pPr>
              <a:buClr>
                <a:schemeClr val="tx1"/>
              </a:buClr>
            </a:pPr>
            <a:r>
              <a:rPr lang="en-CA" sz="2000" dirty="0" smtClean="0">
                <a:solidFill>
                  <a:schemeClr val="tx1"/>
                </a:solidFill>
              </a:rPr>
              <a:t>National origin</a:t>
            </a:r>
          </a:p>
          <a:p>
            <a:pPr>
              <a:buClr>
                <a:schemeClr val="tx1"/>
              </a:buClr>
            </a:pPr>
            <a:r>
              <a:rPr lang="en-CA" sz="2000" dirty="0" smtClean="0">
                <a:solidFill>
                  <a:schemeClr val="tx1"/>
                </a:solidFill>
              </a:rPr>
              <a:t>Spirituality</a:t>
            </a:r>
          </a:p>
        </p:txBody>
      </p:sp>
    </p:spTree>
    <p:extLst>
      <p:ext uri="{BB962C8B-B14F-4D97-AF65-F5344CB8AC3E}">
        <p14:creationId xmlns:p14="http://schemas.microsoft.com/office/powerpoint/2010/main" val="1761780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0" y="224852"/>
            <a:ext cx="8520600" cy="792873"/>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The History of Gender Roles and Stereotypes</a:t>
            </a:r>
            <a:endParaRPr lang="en-CA" b="1" dirty="0"/>
          </a:p>
        </p:txBody>
      </p:sp>
      <p:sp>
        <p:nvSpPr>
          <p:cNvPr id="3" name="Text Placeholder 2"/>
          <p:cNvSpPr>
            <a:spLocks noGrp="1"/>
          </p:cNvSpPr>
          <p:nvPr>
            <p:ph type="body" idx="1"/>
          </p:nvPr>
        </p:nvSpPr>
        <p:spPr>
          <a:xfrm>
            <a:off x="460288" y="1141591"/>
            <a:ext cx="2660101" cy="2857140"/>
          </a:xfrm>
        </p:spPr>
        <p:txBody>
          <a:bodyPr>
            <a:noAutofit/>
          </a:bodyPr>
          <a:lstStyle/>
          <a:p>
            <a:pPr>
              <a:buClr>
                <a:schemeClr val="tx1"/>
              </a:buClr>
            </a:pPr>
            <a:r>
              <a:rPr lang="en-CA" sz="2000" b="1" dirty="0" smtClean="0">
                <a:solidFill>
                  <a:schemeClr val="tx1"/>
                </a:solidFill>
              </a:rPr>
              <a:t>Historical Female Stereotypes:</a:t>
            </a:r>
          </a:p>
          <a:p>
            <a:pPr lvl="1">
              <a:buClr>
                <a:schemeClr val="tx1"/>
              </a:buClr>
            </a:pPr>
            <a:r>
              <a:rPr lang="en-CA" sz="2000" dirty="0" smtClean="0">
                <a:solidFill>
                  <a:schemeClr val="tx1"/>
                </a:solidFill>
              </a:rPr>
              <a:t>Petite or small </a:t>
            </a:r>
          </a:p>
          <a:p>
            <a:pPr lvl="1">
              <a:buClr>
                <a:schemeClr val="tx1"/>
              </a:buClr>
            </a:pPr>
            <a:r>
              <a:rPr lang="en-CA" sz="2000" dirty="0" smtClean="0">
                <a:solidFill>
                  <a:schemeClr val="tx1"/>
                </a:solidFill>
              </a:rPr>
              <a:t>Cooks and cleans</a:t>
            </a:r>
          </a:p>
          <a:p>
            <a:pPr lvl="1">
              <a:buClr>
                <a:schemeClr val="tx1"/>
              </a:buClr>
            </a:pPr>
            <a:r>
              <a:rPr lang="en-CA" sz="2000" dirty="0" smtClean="0">
                <a:solidFill>
                  <a:schemeClr val="tx1"/>
                </a:solidFill>
              </a:rPr>
              <a:t>Polite</a:t>
            </a:r>
          </a:p>
        </p:txBody>
      </p:sp>
      <p:pic>
        <p:nvPicPr>
          <p:cNvPr id="6" name="Picture 5" descr="various people showing they're in support of pride and LGBTQ+"/>
          <p:cNvPicPr>
            <a:picLocks noChangeAspect="1"/>
          </p:cNvPicPr>
          <p:nvPr/>
        </p:nvPicPr>
        <p:blipFill rotWithShape="1">
          <a:blip r:embed="rId3">
            <a:extLst>
              <a:ext uri="{28A0092B-C50C-407E-A947-70E740481C1C}">
                <a14:useLocalDpi xmlns:a14="http://schemas.microsoft.com/office/drawing/2010/main" val="0"/>
              </a:ext>
            </a:extLst>
          </a:blip>
          <a:srcRect l="7661" r="8919"/>
          <a:stretch/>
        </p:blipFill>
        <p:spPr>
          <a:xfrm>
            <a:off x="3250335" y="1141588"/>
            <a:ext cx="2383437" cy="2857143"/>
          </a:xfrm>
          <a:prstGeom prst="rect">
            <a:avLst/>
          </a:prstGeom>
        </p:spPr>
      </p:pic>
      <p:sp>
        <p:nvSpPr>
          <p:cNvPr id="5" name="Text Placeholder 2"/>
          <p:cNvSpPr txBox="1">
            <a:spLocks/>
          </p:cNvSpPr>
          <p:nvPr/>
        </p:nvSpPr>
        <p:spPr>
          <a:xfrm>
            <a:off x="5763718" y="1141589"/>
            <a:ext cx="3047197" cy="28571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buClr>
                <a:schemeClr val="tx1"/>
              </a:buClr>
            </a:pPr>
            <a:r>
              <a:rPr lang="en-CA" sz="2000" b="1" dirty="0" smtClean="0">
                <a:solidFill>
                  <a:schemeClr val="tx1"/>
                </a:solidFill>
              </a:rPr>
              <a:t>Historical Male Stereotypes:</a:t>
            </a:r>
          </a:p>
          <a:p>
            <a:pPr lvl="1">
              <a:buClr>
                <a:schemeClr val="tx1"/>
              </a:buClr>
            </a:pPr>
            <a:r>
              <a:rPr lang="en-CA" sz="2000" dirty="0" smtClean="0">
                <a:solidFill>
                  <a:schemeClr val="tx1"/>
                </a:solidFill>
              </a:rPr>
              <a:t>Strong and athletic</a:t>
            </a:r>
          </a:p>
          <a:p>
            <a:pPr lvl="1">
              <a:buClr>
                <a:schemeClr val="tx1"/>
              </a:buClr>
            </a:pPr>
            <a:r>
              <a:rPr lang="en-CA" sz="2000" dirty="0" smtClean="0">
                <a:solidFill>
                  <a:schemeClr val="tx1"/>
                </a:solidFill>
              </a:rPr>
              <a:t>Don’t show emotion </a:t>
            </a:r>
          </a:p>
          <a:p>
            <a:pPr lvl="1">
              <a:buClr>
                <a:schemeClr val="tx1"/>
              </a:buClr>
            </a:pPr>
            <a:r>
              <a:rPr lang="en-CA" sz="2000" dirty="0" smtClean="0">
                <a:solidFill>
                  <a:schemeClr val="tx1"/>
                </a:solidFill>
              </a:rPr>
              <a:t>Bold</a:t>
            </a:r>
          </a:p>
        </p:txBody>
      </p:sp>
    </p:spTree>
    <p:extLst>
      <p:ext uri="{BB962C8B-B14F-4D97-AF65-F5344CB8AC3E}">
        <p14:creationId xmlns:p14="http://schemas.microsoft.com/office/powerpoint/2010/main" val="16341913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0" y="172162"/>
            <a:ext cx="8520600" cy="817957"/>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Discrimination and Prejudice</a:t>
            </a:r>
            <a:endParaRPr lang="en-CA" b="1" dirty="0"/>
          </a:p>
        </p:txBody>
      </p:sp>
      <p:sp>
        <p:nvSpPr>
          <p:cNvPr id="3" name="Text Placeholder 2"/>
          <p:cNvSpPr>
            <a:spLocks noGrp="1"/>
          </p:cNvSpPr>
          <p:nvPr>
            <p:ph type="body" idx="1"/>
          </p:nvPr>
        </p:nvSpPr>
        <p:spPr>
          <a:xfrm>
            <a:off x="311700" y="1113693"/>
            <a:ext cx="8520600" cy="2989384"/>
          </a:xfrm>
        </p:spPr>
        <p:txBody>
          <a:bodyPr>
            <a:normAutofit lnSpcReduction="10000"/>
          </a:bodyPr>
          <a:lstStyle/>
          <a:p>
            <a:pPr>
              <a:buClr>
                <a:schemeClr val="tx1"/>
              </a:buClr>
            </a:pPr>
            <a:r>
              <a:rPr lang="en-US" sz="2000" dirty="0" smtClean="0">
                <a:solidFill>
                  <a:schemeClr val="tx1"/>
                </a:solidFill>
              </a:rPr>
              <a:t>Discrimination is when someone acts on prejudiced beliefs</a:t>
            </a:r>
          </a:p>
          <a:p>
            <a:pPr>
              <a:buClr>
                <a:schemeClr val="tx1"/>
              </a:buClr>
            </a:pPr>
            <a:r>
              <a:rPr lang="en-US" sz="2000" dirty="0" smtClean="0">
                <a:solidFill>
                  <a:schemeClr val="tx1"/>
                </a:solidFill>
              </a:rPr>
              <a:t>Prejudice is when someone has a belief (usually negative) about a person or group based on a stereotype </a:t>
            </a:r>
          </a:p>
          <a:p>
            <a:pPr>
              <a:buClr>
                <a:schemeClr val="tx1"/>
              </a:buClr>
            </a:pPr>
            <a:r>
              <a:rPr lang="en-US" sz="2000" dirty="0" smtClean="0">
                <a:solidFill>
                  <a:schemeClr val="tx1"/>
                </a:solidFill>
              </a:rPr>
              <a:t>Discrimination can have a negative impact on a person’s self-esteem or self-confidence</a:t>
            </a:r>
          </a:p>
          <a:p>
            <a:pPr marL="114300" indent="0">
              <a:buClr>
                <a:schemeClr val="tx1"/>
              </a:buClr>
              <a:buNone/>
            </a:pPr>
            <a:endParaRPr lang="en-US" sz="2000" dirty="0">
              <a:solidFill>
                <a:schemeClr val="tx1"/>
              </a:solidFill>
            </a:endParaRPr>
          </a:p>
          <a:p>
            <a:pPr marL="114300" indent="0" algn="ctr">
              <a:buClr>
                <a:schemeClr val="tx1"/>
              </a:buClr>
              <a:buNone/>
            </a:pPr>
            <a:r>
              <a:rPr lang="en-US" sz="2400" b="1" dirty="0" smtClean="0">
                <a:solidFill>
                  <a:schemeClr val="tx1"/>
                </a:solidFill>
              </a:rPr>
              <a:t>Can you think of a time when you were discriminated against?</a:t>
            </a:r>
          </a:p>
        </p:txBody>
      </p:sp>
    </p:spTree>
    <p:extLst>
      <p:ext uri="{BB962C8B-B14F-4D97-AF65-F5344CB8AC3E}">
        <p14:creationId xmlns:p14="http://schemas.microsoft.com/office/powerpoint/2010/main" val="21559637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 name="Title 1"/>
          <p:cNvSpPr>
            <a:spLocks noGrp="1"/>
          </p:cNvSpPr>
          <p:nvPr>
            <p:ph type="title"/>
          </p:nvPr>
        </p:nvSpPr>
        <p:spPr>
          <a:xfrm>
            <a:off x="432042" y="151226"/>
            <a:ext cx="8061268" cy="969600"/>
          </a:xfrm>
        </p:spPr>
        <p:style>
          <a:lnRef idx="2">
            <a:schemeClr val="dk1"/>
          </a:lnRef>
          <a:fillRef idx="1">
            <a:schemeClr val="lt1"/>
          </a:fillRef>
          <a:effectRef idx="0">
            <a:schemeClr val="dk1"/>
          </a:effectRef>
          <a:fontRef idx="minor">
            <a:schemeClr val="dk1"/>
          </a:fontRef>
        </p:style>
        <p:txBody>
          <a:bodyPr anchor="ctr">
            <a:noAutofit/>
          </a:bodyPr>
          <a:lstStyle/>
          <a:p>
            <a:r>
              <a:rPr lang="en-CA" b="1" dirty="0" smtClean="0"/>
              <a:t>Video: </a:t>
            </a:r>
            <a:r>
              <a:rPr lang="en-CA" b="1" dirty="0" smtClean="0">
                <a:hlinkClick r:id="rId4"/>
              </a:rPr>
              <a:t>Gender Stereotypes and Education</a:t>
            </a:r>
            <a:endParaRPr lang="en-CA" b="1" dirty="0"/>
          </a:p>
        </p:txBody>
      </p:sp>
      <p:pic>
        <p:nvPicPr>
          <p:cNvPr id="6" name="Google Shape;85;p16" descr="video icon"/>
          <p:cNvPicPr preferRelativeResize="0"/>
          <p:nvPr/>
        </p:nvPicPr>
        <p:blipFill>
          <a:blip r:embed="rId5">
            <a:alphaModFix/>
          </a:blip>
          <a:stretch>
            <a:fillRect/>
          </a:stretch>
        </p:blipFill>
        <p:spPr>
          <a:xfrm>
            <a:off x="7605764" y="151226"/>
            <a:ext cx="969622" cy="969600"/>
          </a:xfrm>
          <a:prstGeom prst="rect">
            <a:avLst/>
          </a:prstGeom>
          <a:noFill/>
          <a:ln>
            <a:noFill/>
          </a:ln>
        </p:spPr>
      </p:pic>
      <p:sp>
        <p:nvSpPr>
          <p:cNvPr id="220" name="Google Shape;220;p35"/>
          <p:cNvSpPr txBox="1"/>
          <p:nvPr/>
        </p:nvSpPr>
        <p:spPr>
          <a:xfrm>
            <a:off x="432042" y="1310206"/>
            <a:ext cx="3258215" cy="2472431"/>
          </a:xfrm>
          <a:prstGeom prst="rect">
            <a:avLst/>
          </a:prstGeom>
          <a:noFill/>
          <a:ln>
            <a:noFill/>
          </a:ln>
        </p:spPr>
        <p:txBody>
          <a:bodyPr spcFirstLastPara="1" wrap="square" lIns="91425" tIns="45700" rIns="91425" bIns="45700" anchor="t" anchorCtr="0">
            <a:spAutoFit/>
          </a:bodyPr>
          <a:lstStyle/>
          <a:p>
            <a:pPr marL="76200">
              <a:lnSpc>
                <a:spcPct val="115000"/>
              </a:lnSpc>
              <a:spcBef>
                <a:spcPts val="1000"/>
              </a:spcBef>
              <a:buClr>
                <a:schemeClr val="dk1"/>
              </a:buClr>
              <a:buSzPts val="2400"/>
            </a:pPr>
            <a:r>
              <a:rPr lang="en-US" sz="2000" dirty="0" smtClean="0">
                <a:solidFill>
                  <a:schemeClr val="dk1"/>
                </a:solidFill>
                <a:latin typeface="+mn-lt"/>
                <a:cs typeface="Calibri"/>
                <a:sym typeface="Calibri"/>
              </a:rPr>
              <a:t>After the </a:t>
            </a:r>
            <a:r>
              <a:rPr lang="en-US" sz="2000" dirty="0">
                <a:solidFill>
                  <a:schemeClr val="dk1"/>
                </a:solidFill>
                <a:latin typeface="+mn-lt"/>
                <a:cs typeface="Calibri"/>
                <a:sym typeface="Calibri"/>
              </a:rPr>
              <a:t>watching the video, </a:t>
            </a:r>
            <a:r>
              <a:rPr lang="en-US" sz="2000" dirty="0" smtClean="0">
                <a:solidFill>
                  <a:schemeClr val="dk1"/>
                </a:solidFill>
                <a:latin typeface="+mn-lt"/>
                <a:cs typeface="Calibri"/>
                <a:sym typeface="Calibri"/>
              </a:rPr>
              <a:t>answer </a:t>
            </a:r>
            <a:r>
              <a:rPr lang="en-US" sz="2000" dirty="0">
                <a:solidFill>
                  <a:schemeClr val="dk1"/>
                </a:solidFill>
                <a:latin typeface="+mn-lt"/>
                <a:cs typeface="Calibri"/>
                <a:sym typeface="Calibri"/>
              </a:rPr>
              <a:t>the </a:t>
            </a:r>
            <a:r>
              <a:rPr lang="en-US" sz="2000" dirty="0" smtClean="0">
                <a:solidFill>
                  <a:schemeClr val="dk1"/>
                </a:solidFill>
                <a:latin typeface="+mn-lt"/>
                <a:cs typeface="Calibri"/>
                <a:sym typeface="Calibri"/>
              </a:rPr>
              <a:t>following question:</a:t>
            </a:r>
            <a:endParaRPr lang="en-US" sz="2000" dirty="0">
              <a:solidFill>
                <a:schemeClr val="dk1"/>
              </a:solidFill>
              <a:latin typeface="+mn-lt"/>
              <a:cs typeface="Calibri"/>
              <a:sym typeface="Calibri"/>
            </a:endParaRPr>
          </a:p>
          <a:p>
            <a:pPr marL="419100" lvl="0" indent="-342900">
              <a:lnSpc>
                <a:spcPct val="115000"/>
              </a:lnSpc>
              <a:spcBef>
                <a:spcPts val="1000"/>
              </a:spcBef>
              <a:buClr>
                <a:schemeClr val="dk1"/>
              </a:buClr>
              <a:buSzPts val="2400"/>
              <a:buFont typeface="Arial" panose="020B0604020202020204" pitchFamily="34" charset="0"/>
              <a:buChar char="•"/>
            </a:pPr>
            <a:r>
              <a:rPr lang="en-US" sz="2000" dirty="0" smtClean="0">
                <a:latin typeface="+mn-lt"/>
              </a:rPr>
              <a:t>What are a few of the stereotypes that were discussed? </a:t>
            </a:r>
            <a:endParaRPr lang="en-US" sz="2000" dirty="0">
              <a:latin typeface="+mn-lt"/>
            </a:endParaRPr>
          </a:p>
        </p:txBody>
      </p:sp>
      <p:pic>
        <p:nvPicPr>
          <p:cNvPr id="4" name="nrZ21nD9I-0" descr="gender stereotypes and education video"/>
          <p:cNvPicPr>
            <a:picLocks noRot="1" noChangeAspect="1"/>
          </p:cNvPicPr>
          <p:nvPr>
            <a:videoFile r:link="rId1"/>
          </p:nvPr>
        </p:nvPicPr>
        <p:blipFill>
          <a:blip r:embed="rId6"/>
          <a:stretch>
            <a:fillRect/>
          </a:stretch>
        </p:blipFill>
        <p:spPr>
          <a:xfrm>
            <a:off x="3921310" y="1380908"/>
            <a:ext cx="4572000" cy="2571750"/>
          </a:xfrm>
          <a:prstGeom prst="rect">
            <a:avLst/>
          </a:prstGeom>
        </p:spPr>
      </p:pic>
    </p:spTree>
    <p:extLst>
      <p:ext uri="{BB962C8B-B14F-4D97-AF65-F5344CB8AC3E}">
        <p14:creationId xmlns:p14="http://schemas.microsoft.com/office/powerpoint/2010/main" val="609394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571" y="149625"/>
            <a:ext cx="7452327" cy="778297"/>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Race, Culture, Ethnicity</a:t>
            </a:r>
            <a:endParaRPr lang="en-CA" b="1" dirty="0">
              <a:latin typeface="+mj-lt"/>
            </a:endParaRPr>
          </a:p>
        </p:txBody>
      </p:sp>
      <p:sp>
        <p:nvSpPr>
          <p:cNvPr id="5" name="TextBox 4"/>
          <p:cNvSpPr txBox="1"/>
          <p:nvPr/>
        </p:nvSpPr>
        <p:spPr>
          <a:xfrm>
            <a:off x="860571" y="1102139"/>
            <a:ext cx="7452327" cy="2862322"/>
          </a:xfrm>
          <a:prstGeom prst="rect">
            <a:avLst/>
          </a:prstGeom>
          <a:noFill/>
        </p:spPr>
        <p:txBody>
          <a:bodyPr wrap="square" rtlCol="0">
            <a:spAutoFit/>
          </a:bodyPr>
          <a:lstStyle/>
          <a:p>
            <a:r>
              <a:rPr lang="en-CA" sz="2000" b="1" dirty="0" smtClean="0"/>
              <a:t>Race:</a:t>
            </a:r>
          </a:p>
          <a:p>
            <a:pPr marL="342900" lvl="2" indent="-342900">
              <a:buFont typeface="Arial" panose="020B0604020202020204" pitchFamily="34" charset="0"/>
              <a:buChar char="•"/>
            </a:pPr>
            <a:r>
              <a:rPr lang="en-CA" sz="2000" dirty="0" smtClean="0"/>
              <a:t>A group of people with a common ancestry that is different from others</a:t>
            </a:r>
          </a:p>
          <a:p>
            <a:pPr lvl="2"/>
            <a:r>
              <a:rPr lang="en-CA" sz="2000" b="1" dirty="0" smtClean="0"/>
              <a:t>Culture:</a:t>
            </a:r>
          </a:p>
          <a:p>
            <a:pPr marL="342900" indent="-342900">
              <a:buFont typeface="Arial" panose="020B0604020202020204" pitchFamily="34" charset="0"/>
              <a:buChar char="•"/>
            </a:pPr>
            <a:r>
              <a:rPr lang="en-CA" sz="2000" dirty="0" smtClean="0"/>
              <a:t>The beliefs, values, and traditions held by people who share a similar background</a:t>
            </a:r>
          </a:p>
          <a:p>
            <a:r>
              <a:rPr lang="en-CA" sz="2000" b="1" dirty="0" smtClean="0"/>
              <a:t>Ethnicity:</a:t>
            </a:r>
          </a:p>
          <a:p>
            <a:pPr marL="342900" indent="-342900">
              <a:buFont typeface="Arial" panose="020B0604020202020204" pitchFamily="34" charset="0"/>
              <a:buChar char="•"/>
            </a:pPr>
            <a:r>
              <a:rPr lang="en-CA" sz="2000" dirty="0" smtClean="0"/>
              <a:t>Belonging to a group of people with shared cultural traits, such as language, ancestry, and practices</a:t>
            </a:r>
            <a:endParaRPr lang="en-CA" sz="2000" dirty="0"/>
          </a:p>
        </p:txBody>
      </p:sp>
    </p:spTree>
    <p:extLst>
      <p:ext uri="{BB962C8B-B14F-4D97-AF65-F5344CB8AC3E}">
        <p14:creationId xmlns:p14="http://schemas.microsoft.com/office/powerpoint/2010/main" val="13125988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028" y="234991"/>
            <a:ext cx="7452327" cy="862289"/>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What are Racism and Transphobia?</a:t>
            </a:r>
            <a:endParaRPr lang="en-CA" b="1" dirty="0">
              <a:latin typeface="+mj-lt"/>
            </a:endParaRPr>
          </a:p>
        </p:txBody>
      </p:sp>
      <p:sp>
        <p:nvSpPr>
          <p:cNvPr id="5" name="TextBox 4"/>
          <p:cNvSpPr txBox="1"/>
          <p:nvPr/>
        </p:nvSpPr>
        <p:spPr>
          <a:xfrm>
            <a:off x="817029" y="1279204"/>
            <a:ext cx="6292110" cy="2554545"/>
          </a:xfrm>
          <a:prstGeom prst="rect">
            <a:avLst/>
          </a:prstGeom>
          <a:noFill/>
        </p:spPr>
        <p:txBody>
          <a:bodyPr wrap="square" rtlCol="0">
            <a:spAutoFit/>
          </a:bodyPr>
          <a:lstStyle/>
          <a:p>
            <a:r>
              <a:rPr lang="en-CA" sz="2000" b="1" dirty="0">
                <a:latin typeface="+mn-lt"/>
              </a:rPr>
              <a:t>Racism</a:t>
            </a:r>
          </a:p>
          <a:p>
            <a:pPr marL="342900" indent="-342900">
              <a:buFont typeface="Arial" panose="020B0604020202020204" pitchFamily="34" charset="0"/>
              <a:buChar char="•"/>
            </a:pPr>
            <a:r>
              <a:rPr lang="en-CA" sz="2000" dirty="0"/>
              <a:t>Is when people are treated unfairly because of their race or ethnicity</a:t>
            </a:r>
          </a:p>
          <a:p>
            <a:endParaRPr lang="en-CA" sz="2000" b="1" dirty="0" smtClean="0">
              <a:latin typeface="+mn-lt"/>
            </a:endParaRPr>
          </a:p>
          <a:p>
            <a:r>
              <a:rPr lang="en-CA" sz="2000" b="1" dirty="0"/>
              <a:t>Transphobia:</a:t>
            </a:r>
          </a:p>
          <a:p>
            <a:pPr marL="342900" indent="-342900">
              <a:buFont typeface="Arial" panose="020B0604020202020204" pitchFamily="34" charset="0"/>
              <a:buChar char="•"/>
            </a:pPr>
            <a:r>
              <a:rPr lang="en-CA" sz="2000" dirty="0"/>
              <a:t>Discriminating against people who identify as a gender that is not the same as their sex assigned at birth</a:t>
            </a:r>
          </a:p>
        </p:txBody>
      </p:sp>
      <p:pic>
        <p:nvPicPr>
          <p:cNvPr id="4" name="Picture 3" descr="red circle with an X insid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968" y="1811454"/>
            <a:ext cx="1490044" cy="1490044"/>
          </a:xfrm>
          <a:prstGeom prst="rect">
            <a:avLst/>
          </a:prstGeom>
        </p:spPr>
      </p:pic>
    </p:spTree>
    <p:extLst>
      <p:ext uri="{BB962C8B-B14F-4D97-AF65-F5344CB8AC3E}">
        <p14:creationId xmlns:p14="http://schemas.microsoft.com/office/powerpoint/2010/main" val="1960005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571" y="149625"/>
            <a:ext cx="7452327" cy="87907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What is Homophobia and Biphobia?</a:t>
            </a:r>
            <a:endParaRPr lang="en-CA" b="1" dirty="0">
              <a:latin typeface="+mj-lt"/>
            </a:endParaRPr>
          </a:p>
        </p:txBody>
      </p:sp>
      <p:sp>
        <p:nvSpPr>
          <p:cNvPr id="5" name="TextBox 4"/>
          <p:cNvSpPr txBox="1"/>
          <p:nvPr/>
        </p:nvSpPr>
        <p:spPr>
          <a:xfrm>
            <a:off x="860571" y="1218048"/>
            <a:ext cx="4541023" cy="2554545"/>
          </a:xfrm>
          <a:prstGeom prst="rect">
            <a:avLst/>
          </a:prstGeom>
          <a:noFill/>
        </p:spPr>
        <p:txBody>
          <a:bodyPr wrap="square" rtlCol="0">
            <a:spAutoFit/>
          </a:bodyPr>
          <a:lstStyle/>
          <a:p>
            <a:r>
              <a:rPr lang="en-CA" sz="2000" b="1" dirty="0" smtClean="0"/>
              <a:t>Homophobia:</a:t>
            </a:r>
            <a:endParaRPr lang="en-CA" sz="2000" dirty="0" smtClean="0"/>
          </a:p>
          <a:p>
            <a:pPr marL="342900" lvl="1" indent="-342900">
              <a:buFont typeface="Arial" panose="020B0604020202020204" pitchFamily="34" charset="0"/>
              <a:buChar char="•"/>
            </a:pPr>
            <a:r>
              <a:rPr lang="en-CA" sz="2000" dirty="0" smtClean="0"/>
              <a:t>Disliking a person because of who they like or their gender identity</a:t>
            </a:r>
          </a:p>
          <a:p>
            <a:pPr lvl="1"/>
            <a:endParaRPr lang="en-CA" sz="2000" dirty="0" smtClean="0"/>
          </a:p>
          <a:p>
            <a:r>
              <a:rPr lang="en-CA" sz="2000" b="1" dirty="0"/>
              <a:t>Biphobia</a:t>
            </a:r>
          </a:p>
          <a:p>
            <a:pPr marL="285750" indent="-285750">
              <a:buFont typeface="Arial" panose="020B0604020202020204" pitchFamily="34" charset="0"/>
              <a:buChar char="•"/>
            </a:pPr>
            <a:r>
              <a:rPr lang="en-CA" sz="2000" dirty="0"/>
              <a:t>Negative attitudes, feelings, and fear or hate towards people who identify as bisexual </a:t>
            </a:r>
          </a:p>
        </p:txBody>
      </p:sp>
      <p:pic>
        <p:nvPicPr>
          <p:cNvPr id="7" name="Picture 6" descr="stigma"/>
          <p:cNvPicPr>
            <a:picLocks noChangeAspect="1"/>
          </p:cNvPicPr>
          <p:nvPr/>
        </p:nvPicPr>
        <p:blipFill rotWithShape="1">
          <a:blip r:embed="rId3">
            <a:extLst>
              <a:ext uri="{28A0092B-C50C-407E-A947-70E740481C1C}">
                <a14:useLocalDpi xmlns:a14="http://schemas.microsoft.com/office/drawing/2010/main" val="0"/>
              </a:ext>
            </a:extLst>
          </a:blip>
          <a:srcRect t="10077" b="12064"/>
          <a:stretch/>
        </p:blipFill>
        <p:spPr>
          <a:xfrm>
            <a:off x="5401594" y="1597446"/>
            <a:ext cx="3457865" cy="1795750"/>
          </a:xfrm>
          <a:prstGeom prst="rect">
            <a:avLst/>
          </a:prstGeom>
        </p:spPr>
      </p:pic>
    </p:spTree>
    <p:extLst>
      <p:ext uri="{BB962C8B-B14F-4D97-AF65-F5344CB8AC3E}">
        <p14:creationId xmlns:p14="http://schemas.microsoft.com/office/powerpoint/2010/main" val="438962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1700" y="445024"/>
            <a:ext cx="8520600" cy="1129776"/>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CA" b="1" dirty="0">
                <a:solidFill>
                  <a:schemeClr val="tx1"/>
                </a:solidFill>
                <a:latin typeface="+mj-lt"/>
                <a:ea typeface="Calibri"/>
                <a:cs typeface="Calibri"/>
                <a:sym typeface="Calibri"/>
              </a:rPr>
              <a:t>Presentation Format</a:t>
            </a:r>
            <a:endParaRPr lang="en-CA" dirty="0">
              <a:latin typeface="+mj-lt"/>
            </a:endParaRPr>
          </a:p>
        </p:txBody>
      </p:sp>
      <p:pic>
        <p:nvPicPr>
          <p:cNvPr id="9" name="Google Shape;75;p15" descr="pink question mark"/>
          <p:cNvPicPr preferRelativeResize="0"/>
          <p:nvPr/>
        </p:nvPicPr>
        <p:blipFill>
          <a:blip r:embed="rId3">
            <a:alphaModFix/>
          </a:blip>
          <a:stretch>
            <a:fillRect/>
          </a:stretch>
        </p:blipFill>
        <p:spPr>
          <a:xfrm>
            <a:off x="975075" y="1884124"/>
            <a:ext cx="832250" cy="832250"/>
          </a:xfrm>
          <a:prstGeom prst="rect">
            <a:avLst/>
          </a:prstGeom>
          <a:noFill/>
          <a:ln>
            <a:noFill/>
          </a:ln>
        </p:spPr>
      </p:pic>
      <p:sp>
        <p:nvSpPr>
          <p:cNvPr id="10" name="TextBox 9"/>
          <p:cNvSpPr txBox="1"/>
          <p:nvPr/>
        </p:nvSpPr>
        <p:spPr>
          <a:xfrm>
            <a:off x="2309100" y="1792418"/>
            <a:ext cx="6127800" cy="1015663"/>
          </a:xfrm>
          <a:prstGeom prst="rect">
            <a:avLst/>
          </a:prstGeom>
          <a:noFill/>
        </p:spPr>
        <p:txBody>
          <a:bodyPr wrap="square" rtlCol="0">
            <a:spAutoFit/>
          </a:bodyPr>
          <a:lstStyle/>
          <a:p>
            <a:pPr lvl="0"/>
            <a:r>
              <a:rPr lang="en-US" sz="2000" b="1" dirty="0">
                <a:latin typeface="+mn-lt"/>
                <a:ea typeface="Calibri"/>
                <a:cs typeface="Calibri"/>
                <a:sym typeface="Calibri"/>
              </a:rPr>
              <a:t>Guiding Questions: </a:t>
            </a:r>
            <a:r>
              <a:rPr lang="en-US" sz="2000" dirty="0">
                <a:latin typeface="+mn-lt"/>
                <a:ea typeface="Calibri"/>
                <a:cs typeface="Calibri"/>
                <a:sym typeface="Calibri"/>
              </a:rPr>
              <a:t>Big idea questions that prompt students to brainstorm and share previous knowledge or new information. </a:t>
            </a:r>
          </a:p>
        </p:txBody>
      </p:sp>
      <p:pic>
        <p:nvPicPr>
          <p:cNvPr id="11" name="Google Shape;74;p15" descr="Talking bubbles"/>
          <p:cNvPicPr preferRelativeResize="0"/>
          <p:nvPr/>
        </p:nvPicPr>
        <p:blipFill>
          <a:blip r:embed="rId4">
            <a:alphaModFix/>
          </a:blip>
          <a:stretch>
            <a:fillRect/>
          </a:stretch>
        </p:blipFill>
        <p:spPr>
          <a:xfrm>
            <a:off x="906400" y="2905586"/>
            <a:ext cx="969600" cy="969600"/>
          </a:xfrm>
          <a:prstGeom prst="rect">
            <a:avLst/>
          </a:prstGeom>
          <a:noFill/>
          <a:ln>
            <a:noFill/>
          </a:ln>
        </p:spPr>
      </p:pic>
      <p:sp>
        <p:nvSpPr>
          <p:cNvPr id="12" name="TextBox 11"/>
          <p:cNvSpPr txBox="1"/>
          <p:nvPr/>
        </p:nvSpPr>
        <p:spPr>
          <a:xfrm>
            <a:off x="2309100" y="2888118"/>
            <a:ext cx="6127800" cy="1015663"/>
          </a:xfrm>
          <a:prstGeom prst="rect">
            <a:avLst/>
          </a:prstGeom>
          <a:noFill/>
        </p:spPr>
        <p:txBody>
          <a:bodyPr wrap="square" rtlCol="0">
            <a:spAutoFit/>
          </a:bodyPr>
          <a:lstStyle/>
          <a:p>
            <a:pPr lvl="0"/>
            <a:r>
              <a:rPr lang="en-US" sz="2000" b="1" dirty="0">
                <a:latin typeface="+mn-lt"/>
                <a:ea typeface="Calibri"/>
                <a:cs typeface="Calibri"/>
                <a:sym typeface="Calibri"/>
              </a:rPr>
              <a:t>Think, Pair, Share: </a:t>
            </a:r>
            <a:r>
              <a:rPr lang="en-US" sz="2000" dirty="0">
                <a:latin typeface="+mn-lt"/>
                <a:ea typeface="Calibri"/>
                <a:cs typeface="Calibri"/>
                <a:sym typeface="Calibri"/>
              </a:rPr>
              <a:t>Opportunity for students to work with partner or group and share ideas based on a prompt. </a:t>
            </a:r>
          </a:p>
        </p:txBody>
      </p:sp>
    </p:spTree>
    <p:extLst>
      <p:ext uri="{BB962C8B-B14F-4D97-AF65-F5344CB8AC3E}">
        <p14:creationId xmlns:p14="http://schemas.microsoft.com/office/powerpoint/2010/main" val="973763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571" y="208241"/>
            <a:ext cx="7452327" cy="86764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Homophobia and Transphobia</a:t>
            </a:r>
            <a:endParaRPr lang="en-CA" b="1" dirty="0">
              <a:latin typeface="+mj-lt"/>
            </a:endParaRPr>
          </a:p>
        </p:txBody>
      </p:sp>
      <p:sp>
        <p:nvSpPr>
          <p:cNvPr id="5" name="TextBox 4"/>
          <p:cNvSpPr txBox="1"/>
          <p:nvPr/>
        </p:nvSpPr>
        <p:spPr>
          <a:xfrm>
            <a:off x="860571" y="1301232"/>
            <a:ext cx="7452327" cy="2554545"/>
          </a:xfrm>
          <a:prstGeom prst="rect">
            <a:avLst/>
          </a:prstGeom>
          <a:noFill/>
        </p:spPr>
        <p:txBody>
          <a:bodyPr wrap="square" rtlCol="0">
            <a:spAutoFit/>
          </a:bodyPr>
          <a:lstStyle/>
          <a:p>
            <a:pPr fontAlgn="base"/>
            <a:r>
              <a:rPr lang="en-US" sz="2000" b="1" dirty="0" smtClean="0"/>
              <a:t>What homophobia and transphobia might look and sound like: </a:t>
            </a:r>
          </a:p>
          <a:p>
            <a:pPr marL="342900" indent="-342900" fontAlgn="base">
              <a:buFont typeface="Arial" panose="020B0604020202020204" pitchFamily="34" charset="0"/>
              <a:buChar char="•"/>
            </a:pPr>
            <a:r>
              <a:rPr lang="en-US" sz="2000" dirty="0" smtClean="0"/>
              <a:t>Name-calling</a:t>
            </a:r>
            <a:endParaRPr lang="en-US" sz="2000" dirty="0"/>
          </a:p>
          <a:p>
            <a:pPr marL="342900" indent="-342900" fontAlgn="base">
              <a:buFont typeface="Arial" panose="020B0604020202020204" pitchFamily="34" charset="0"/>
              <a:buChar char="•"/>
            </a:pPr>
            <a:r>
              <a:rPr lang="en-US" sz="2000" dirty="0" smtClean="0"/>
              <a:t>Bullying </a:t>
            </a:r>
            <a:r>
              <a:rPr lang="en-US" sz="2000" dirty="0"/>
              <a:t>and violence</a:t>
            </a:r>
          </a:p>
          <a:p>
            <a:pPr marL="342900" indent="-342900" fontAlgn="base">
              <a:buFont typeface="Arial" panose="020B0604020202020204" pitchFamily="34" charset="0"/>
              <a:buChar char="•"/>
            </a:pPr>
            <a:r>
              <a:rPr lang="en-US" sz="2000" dirty="0" smtClean="0"/>
              <a:t>Not using a persons proper pronouns</a:t>
            </a:r>
          </a:p>
          <a:p>
            <a:pPr marL="342900" indent="-342900" fontAlgn="base">
              <a:buFont typeface="Arial" panose="020B0604020202020204" pitchFamily="34" charset="0"/>
              <a:buChar char="•"/>
            </a:pPr>
            <a:r>
              <a:rPr lang="en-US" sz="2000" dirty="0"/>
              <a:t>Discriminating people </a:t>
            </a:r>
            <a:r>
              <a:rPr lang="en-US" sz="2000" dirty="0" smtClean="0"/>
              <a:t>from </a:t>
            </a:r>
            <a:r>
              <a:rPr lang="en-US" sz="2000" dirty="0"/>
              <a:t>the 2SLGBTQ+ community</a:t>
            </a:r>
          </a:p>
          <a:p>
            <a:pPr marL="342900" indent="-342900" fontAlgn="base">
              <a:buFont typeface="Arial" panose="020B0604020202020204" pitchFamily="34" charset="0"/>
              <a:buChar char="•"/>
            </a:pPr>
            <a:r>
              <a:rPr lang="en-US" sz="2000" dirty="0" smtClean="0"/>
              <a:t>Excluding people because of their gender identity or who they like</a:t>
            </a:r>
            <a:endParaRPr lang="en-US" sz="2000" dirty="0"/>
          </a:p>
        </p:txBody>
      </p:sp>
    </p:spTree>
    <p:extLst>
      <p:ext uri="{BB962C8B-B14F-4D97-AF65-F5344CB8AC3E}">
        <p14:creationId xmlns:p14="http://schemas.microsoft.com/office/powerpoint/2010/main" val="977003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0" y="166350"/>
            <a:ext cx="8520600" cy="90625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How You Can Respond to Harmful Assumptions</a:t>
            </a:r>
            <a:endParaRPr lang="en-CA" dirty="0"/>
          </a:p>
        </p:txBody>
      </p:sp>
      <p:sp>
        <p:nvSpPr>
          <p:cNvPr id="3" name="Text Placeholder 2"/>
          <p:cNvSpPr>
            <a:spLocks noGrp="1"/>
          </p:cNvSpPr>
          <p:nvPr>
            <p:ph type="body" idx="1"/>
          </p:nvPr>
        </p:nvSpPr>
        <p:spPr>
          <a:xfrm>
            <a:off x="311700" y="1273726"/>
            <a:ext cx="8520600" cy="2632813"/>
          </a:xfrm>
        </p:spPr>
        <p:txBody>
          <a:bodyPr>
            <a:noAutofit/>
          </a:bodyPr>
          <a:lstStyle/>
          <a:p>
            <a:pPr>
              <a:buClr>
                <a:schemeClr val="tx1"/>
              </a:buClr>
            </a:pPr>
            <a:r>
              <a:rPr lang="en-CA" sz="2000" b="1" dirty="0" smtClean="0">
                <a:solidFill>
                  <a:schemeClr val="tx1"/>
                </a:solidFill>
              </a:rPr>
              <a:t>Develop responses that will work at different times</a:t>
            </a:r>
          </a:p>
          <a:p>
            <a:pPr lvl="1">
              <a:buClr>
                <a:schemeClr val="tx1"/>
              </a:buClr>
            </a:pPr>
            <a:r>
              <a:rPr lang="en-CA" sz="2000" dirty="0">
                <a:solidFill>
                  <a:schemeClr val="tx1"/>
                </a:solidFill>
              </a:rPr>
              <a:t>“What you’ve said is hurtful”</a:t>
            </a:r>
          </a:p>
          <a:p>
            <a:pPr lvl="1">
              <a:buClr>
                <a:schemeClr val="tx1"/>
              </a:buClr>
            </a:pPr>
            <a:r>
              <a:rPr lang="en-CA" sz="2000" dirty="0" smtClean="0">
                <a:solidFill>
                  <a:schemeClr val="tx1"/>
                </a:solidFill>
              </a:rPr>
              <a:t>“That offends me”</a:t>
            </a:r>
          </a:p>
          <a:p>
            <a:pPr lvl="1">
              <a:buClr>
                <a:schemeClr val="tx1"/>
              </a:buClr>
            </a:pPr>
            <a:r>
              <a:rPr lang="en-CA" sz="2000" dirty="0" smtClean="0">
                <a:solidFill>
                  <a:schemeClr val="tx1"/>
                </a:solidFill>
              </a:rPr>
              <a:t>“I don’t find that funny”</a:t>
            </a:r>
          </a:p>
          <a:p>
            <a:pPr>
              <a:buClr>
                <a:schemeClr val="tx1"/>
              </a:buClr>
            </a:pPr>
            <a:r>
              <a:rPr lang="en-CA" sz="2000" b="1" dirty="0" smtClean="0">
                <a:solidFill>
                  <a:schemeClr val="tx1"/>
                </a:solidFill>
              </a:rPr>
              <a:t>Have questions to interrupt negative comments</a:t>
            </a:r>
          </a:p>
          <a:p>
            <a:pPr lvl="1">
              <a:buClr>
                <a:schemeClr val="tx1"/>
              </a:buClr>
            </a:pPr>
            <a:r>
              <a:rPr lang="en-CA" sz="2000" dirty="0" smtClean="0">
                <a:solidFill>
                  <a:schemeClr val="tx1"/>
                </a:solidFill>
              </a:rPr>
              <a:t>“What do you mean by that?”</a:t>
            </a:r>
          </a:p>
          <a:p>
            <a:pPr lvl="1">
              <a:buClr>
                <a:schemeClr val="tx1"/>
              </a:buClr>
            </a:pPr>
            <a:r>
              <a:rPr lang="en-CA" sz="2000" dirty="0" smtClean="0">
                <a:solidFill>
                  <a:schemeClr val="tx1"/>
                </a:solidFill>
              </a:rPr>
              <a:t>“Why would you say something like that?”</a:t>
            </a:r>
            <a:endParaRPr lang="en-CA" sz="2000" dirty="0">
              <a:solidFill>
                <a:schemeClr val="tx1"/>
              </a:solidFill>
            </a:endParaRPr>
          </a:p>
        </p:txBody>
      </p:sp>
      <p:pic>
        <p:nvPicPr>
          <p:cNvPr id="4" name="Picture 3" descr="supporting pride"/>
          <p:cNvPicPr>
            <a:picLocks noChangeAspect="1"/>
          </p:cNvPicPr>
          <p:nvPr/>
        </p:nvPicPr>
        <p:blipFill rotWithShape="1">
          <a:blip r:embed="rId3">
            <a:extLst>
              <a:ext uri="{28A0092B-C50C-407E-A947-70E740481C1C}">
                <a14:useLocalDpi xmlns:a14="http://schemas.microsoft.com/office/drawing/2010/main" val="0"/>
              </a:ext>
            </a:extLst>
          </a:blip>
          <a:srcRect t="36189"/>
          <a:stretch/>
        </p:blipFill>
        <p:spPr>
          <a:xfrm>
            <a:off x="6739714" y="2590133"/>
            <a:ext cx="2404286" cy="1534203"/>
          </a:xfrm>
          <a:prstGeom prst="rect">
            <a:avLst/>
          </a:prstGeom>
        </p:spPr>
      </p:pic>
    </p:spTree>
    <p:extLst>
      <p:ext uri="{BB962C8B-B14F-4D97-AF65-F5344CB8AC3E}">
        <p14:creationId xmlns:p14="http://schemas.microsoft.com/office/powerpoint/2010/main" val="2064938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 name="Title 1"/>
          <p:cNvSpPr>
            <a:spLocks noGrp="1"/>
          </p:cNvSpPr>
          <p:nvPr>
            <p:ph type="title"/>
          </p:nvPr>
        </p:nvSpPr>
        <p:spPr>
          <a:xfrm>
            <a:off x="1322009" y="173961"/>
            <a:ext cx="6718414" cy="770419"/>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Final Activity: Stereotype Scenario</a:t>
            </a:r>
            <a:endParaRPr lang="en-CA" b="1" dirty="0">
              <a:latin typeface="+mj-lt"/>
            </a:endParaRPr>
          </a:p>
        </p:txBody>
      </p:sp>
      <p:sp>
        <p:nvSpPr>
          <p:cNvPr id="235" name="Google Shape;235;p37"/>
          <p:cNvSpPr txBox="1"/>
          <p:nvPr/>
        </p:nvSpPr>
        <p:spPr>
          <a:xfrm>
            <a:off x="261257" y="1125511"/>
            <a:ext cx="8679305" cy="3047821"/>
          </a:xfrm>
          <a:prstGeom prst="rect">
            <a:avLst/>
          </a:prstGeom>
          <a:noFill/>
          <a:ln>
            <a:noFill/>
          </a:ln>
        </p:spPr>
        <p:txBody>
          <a:bodyPr spcFirstLastPara="1" wrap="square" lIns="91425" tIns="45700" rIns="91425" bIns="45700" anchor="t" anchorCtr="0">
            <a:noAutofit/>
          </a:bodyPr>
          <a:lstStyle/>
          <a:p>
            <a:pPr lvl="0">
              <a:lnSpc>
                <a:spcPct val="115000"/>
              </a:lnSpc>
            </a:pPr>
            <a:r>
              <a:rPr lang="en-US" sz="2000" dirty="0">
                <a:solidFill>
                  <a:schemeClr val="tx1"/>
                </a:solidFill>
                <a:ea typeface="Calibri"/>
                <a:cs typeface="Calibri"/>
                <a:sym typeface="Calibri"/>
              </a:rPr>
              <a:t>At recess you’re hanging out with some of your friends. Your one </a:t>
            </a:r>
            <a:r>
              <a:rPr lang="en-US" sz="2000" dirty="0" smtClean="0">
                <a:solidFill>
                  <a:schemeClr val="tx1"/>
                </a:solidFill>
                <a:ea typeface="Calibri"/>
                <a:cs typeface="Calibri"/>
                <a:sym typeface="Calibri"/>
              </a:rPr>
              <a:t>friend who identifies as a girl, privately </a:t>
            </a:r>
            <a:r>
              <a:rPr lang="en-US" sz="2000" dirty="0">
                <a:solidFill>
                  <a:schemeClr val="tx1"/>
                </a:solidFill>
                <a:ea typeface="Calibri"/>
                <a:cs typeface="Calibri"/>
                <a:sym typeface="Calibri"/>
              </a:rPr>
              <a:t>tells you that she likes one of the other the girls in the friend group.</a:t>
            </a:r>
          </a:p>
          <a:p>
            <a:pPr lvl="0">
              <a:lnSpc>
                <a:spcPct val="115000"/>
              </a:lnSpc>
            </a:pPr>
            <a:endParaRPr lang="en-US" sz="2000" dirty="0">
              <a:solidFill>
                <a:schemeClr val="tx1"/>
              </a:solidFill>
              <a:ea typeface="Calibri"/>
              <a:cs typeface="Calibri"/>
              <a:sym typeface="Calibri"/>
            </a:endParaRPr>
          </a:p>
          <a:p>
            <a:pPr lvl="0">
              <a:lnSpc>
                <a:spcPct val="115000"/>
              </a:lnSpc>
            </a:pPr>
            <a:r>
              <a:rPr lang="en-US" sz="2000" dirty="0">
                <a:solidFill>
                  <a:schemeClr val="tx1"/>
                </a:solidFill>
                <a:ea typeface="Calibri"/>
                <a:cs typeface="Calibri"/>
                <a:sym typeface="Calibri"/>
              </a:rPr>
              <a:t>When one of your classmates overhears, he approaches and says </a:t>
            </a:r>
            <a:endParaRPr lang="en-US" sz="2000" dirty="0" smtClean="0">
              <a:solidFill>
                <a:schemeClr val="tx1"/>
              </a:solidFill>
              <a:ea typeface="Calibri"/>
              <a:cs typeface="Calibri"/>
              <a:sym typeface="Calibri"/>
            </a:endParaRPr>
          </a:p>
          <a:p>
            <a:pPr lvl="0">
              <a:lnSpc>
                <a:spcPct val="115000"/>
              </a:lnSpc>
            </a:pPr>
            <a:r>
              <a:rPr lang="en-US" sz="2000" dirty="0" smtClean="0">
                <a:solidFill>
                  <a:schemeClr val="tx1"/>
                </a:solidFill>
                <a:ea typeface="Calibri"/>
                <a:cs typeface="Calibri"/>
                <a:sym typeface="Calibri"/>
              </a:rPr>
              <a:t>“</a:t>
            </a:r>
            <a:r>
              <a:rPr lang="en-US" sz="2000" dirty="0">
                <a:solidFill>
                  <a:schemeClr val="tx1"/>
                </a:solidFill>
                <a:ea typeface="Calibri"/>
                <a:cs typeface="Calibri"/>
                <a:sym typeface="Calibri"/>
              </a:rPr>
              <a:t>girls can’t like girls, that’s weird!”</a:t>
            </a:r>
          </a:p>
          <a:p>
            <a:pPr lvl="0">
              <a:lnSpc>
                <a:spcPct val="115000"/>
              </a:lnSpc>
            </a:pPr>
            <a:endParaRPr lang="en-US" sz="2000" dirty="0">
              <a:solidFill>
                <a:schemeClr val="tx1"/>
              </a:solidFill>
              <a:ea typeface="Calibri"/>
              <a:cs typeface="Calibri"/>
              <a:sym typeface="Calibri"/>
            </a:endParaRPr>
          </a:p>
          <a:p>
            <a:pPr lvl="0">
              <a:lnSpc>
                <a:spcPct val="115000"/>
              </a:lnSpc>
            </a:pPr>
            <a:r>
              <a:rPr lang="en-US" sz="2000" dirty="0">
                <a:solidFill>
                  <a:schemeClr val="tx1"/>
                </a:solidFill>
                <a:ea typeface="Calibri"/>
                <a:cs typeface="Calibri"/>
                <a:sym typeface="Calibri"/>
              </a:rPr>
              <a:t>If you are </a:t>
            </a:r>
            <a:r>
              <a:rPr lang="en-US" sz="2000" dirty="0" smtClean="0">
                <a:solidFill>
                  <a:schemeClr val="tx1"/>
                </a:solidFill>
                <a:ea typeface="Calibri"/>
                <a:cs typeface="Calibri"/>
                <a:sym typeface="Calibri"/>
              </a:rPr>
              <a:t>in </a:t>
            </a:r>
            <a:r>
              <a:rPr lang="en-US" sz="2000" dirty="0">
                <a:solidFill>
                  <a:schemeClr val="tx1"/>
                </a:solidFill>
                <a:ea typeface="Calibri"/>
                <a:cs typeface="Calibri"/>
                <a:sym typeface="Calibri"/>
              </a:rPr>
              <a:t>this situation, what could you </a:t>
            </a:r>
            <a:r>
              <a:rPr lang="en-US" sz="2000" dirty="0" smtClean="0">
                <a:solidFill>
                  <a:schemeClr val="tx1"/>
                </a:solidFill>
                <a:ea typeface="Calibri"/>
                <a:cs typeface="Calibri"/>
                <a:sym typeface="Calibri"/>
              </a:rPr>
              <a:t>say to stand up for your friend? </a:t>
            </a:r>
            <a:endParaRPr lang="en-US" sz="2000" dirty="0">
              <a:solidFill>
                <a:schemeClr val="tx1"/>
              </a:solidFill>
              <a:ea typeface="Calibri"/>
              <a:cs typeface="Calibri"/>
              <a:sym typeface="Calibri"/>
            </a:endParaRPr>
          </a:p>
        </p:txBody>
      </p:sp>
      <p:pic>
        <p:nvPicPr>
          <p:cNvPr id="6" name="Google Shape;86;p16" descr="checklist"/>
          <p:cNvPicPr preferRelativeResize="0"/>
          <p:nvPr/>
        </p:nvPicPr>
        <p:blipFill>
          <a:blip r:embed="rId3">
            <a:alphaModFix/>
          </a:blip>
          <a:stretch>
            <a:fillRect/>
          </a:stretch>
        </p:blipFill>
        <p:spPr>
          <a:xfrm>
            <a:off x="7888325" y="2208743"/>
            <a:ext cx="1255675" cy="1255675"/>
          </a:xfrm>
          <a:prstGeom prst="rect">
            <a:avLst/>
          </a:prstGeom>
          <a:noFill/>
          <a:ln>
            <a:noFill/>
          </a:ln>
        </p:spPr>
      </p:pic>
    </p:spTree>
    <p:extLst>
      <p:ext uri="{BB962C8B-B14F-4D97-AF65-F5344CB8AC3E}">
        <p14:creationId xmlns:p14="http://schemas.microsoft.com/office/powerpoint/2010/main" val="19808636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0" y="222567"/>
            <a:ext cx="8520600" cy="76299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Support</a:t>
            </a:r>
            <a:endParaRPr lang="en-CA" b="1" dirty="0">
              <a:latin typeface="+mj-lt"/>
            </a:endParaRPr>
          </a:p>
        </p:txBody>
      </p:sp>
      <p:sp>
        <p:nvSpPr>
          <p:cNvPr id="3" name="Text Placeholder 2"/>
          <p:cNvSpPr>
            <a:spLocks noGrp="1"/>
          </p:cNvSpPr>
          <p:nvPr>
            <p:ph type="body" idx="1"/>
          </p:nvPr>
        </p:nvSpPr>
        <p:spPr>
          <a:xfrm>
            <a:off x="311700" y="1025805"/>
            <a:ext cx="5303585" cy="2980296"/>
          </a:xfrm>
        </p:spPr>
        <p:txBody>
          <a:bodyPr>
            <a:noAutofit/>
          </a:bodyPr>
          <a:lstStyle/>
          <a:p>
            <a:pPr marL="114300" indent="0">
              <a:buClr>
                <a:schemeClr val="tx1"/>
              </a:buClr>
              <a:buNone/>
            </a:pPr>
            <a:r>
              <a:rPr lang="en-CA" sz="2000" dirty="0" smtClean="0">
                <a:solidFill>
                  <a:schemeClr val="tx1"/>
                </a:solidFill>
              </a:rPr>
              <a:t>Quest Community Health Centre</a:t>
            </a:r>
          </a:p>
          <a:p>
            <a:pPr marL="114300" indent="0">
              <a:buClr>
                <a:schemeClr val="tx1"/>
              </a:buClr>
              <a:buNone/>
            </a:pPr>
            <a:r>
              <a:rPr lang="en-CA" sz="2000" dirty="0" smtClean="0">
                <a:solidFill>
                  <a:schemeClr val="tx1"/>
                </a:solidFill>
              </a:rPr>
              <a:t>145 </a:t>
            </a:r>
            <a:r>
              <a:rPr lang="en-CA" sz="2000" dirty="0" err="1" smtClean="0">
                <a:solidFill>
                  <a:schemeClr val="tx1"/>
                </a:solidFill>
              </a:rPr>
              <a:t>Queenston</a:t>
            </a:r>
            <a:r>
              <a:rPr lang="en-CA" sz="2000" dirty="0" smtClean="0">
                <a:solidFill>
                  <a:schemeClr val="tx1"/>
                </a:solidFill>
              </a:rPr>
              <a:t> Street, St. Catharines</a:t>
            </a:r>
          </a:p>
          <a:p>
            <a:pPr marL="114300" indent="0">
              <a:buClr>
                <a:schemeClr val="tx1"/>
              </a:buClr>
              <a:buNone/>
            </a:pPr>
            <a:r>
              <a:rPr lang="en-CA" sz="2000" dirty="0" smtClean="0">
                <a:solidFill>
                  <a:schemeClr val="tx1"/>
                </a:solidFill>
              </a:rPr>
              <a:t>905-688-2558</a:t>
            </a:r>
          </a:p>
          <a:p>
            <a:pPr marL="114300" indent="0">
              <a:buClr>
                <a:schemeClr val="tx1"/>
              </a:buClr>
              <a:buNone/>
            </a:pPr>
            <a:endParaRPr lang="en-CA" sz="2000" dirty="0">
              <a:solidFill>
                <a:schemeClr val="tx1"/>
              </a:solidFill>
            </a:endParaRPr>
          </a:p>
          <a:p>
            <a:pPr marL="114300" indent="0">
              <a:buClr>
                <a:schemeClr val="tx1"/>
              </a:buClr>
              <a:buNone/>
            </a:pPr>
            <a:r>
              <a:rPr lang="en-CA" sz="2000" dirty="0" smtClean="0">
                <a:solidFill>
                  <a:schemeClr val="tx1"/>
                </a:solidFill>
              </a:rPr>
              <a:t>Niagara Falls Community Health Centre</a:t>
            </a:r>
          </a:p>
          <a:p>
            <a:pPr marL="114300" indent="0">
              <a:buClr>
                <a:schemeClr val="tx1"/>
              </a:buClr>
              <a:buNone/>
            </a:pPr>
            <a:r>
              <a:rPr lang="en-CA" sz="2000" dirty="0" smtClean="0">
                <a:solidFill>
                  <a:schemeClr val="tx1"/>
                </a:solidFill>
              </a:rPr>
              <a:t>4790 Victoria Ave, Niagara Falls</a:t>
            </a:r>
          </a:p>
          <a:p>
            <a:pPr marL="114300" indent="0">
              <a:buClr>
                <a:schemeClr val="tx1"/>
              </a:buClr>
              <a:buNone/>
            </a:pPr>
            <a:r>
              <a:rPr lang="en-CA" sz="2000" dirty="0" smtClean="0">
                <a:solidFill>
                  <a:schemeClr val="tx1"/>
                </a:solidFill>
              </a:rPr>
              <a:t>LGBTQ2S+ Support Coordinator</a:t>
            </a:r>
          </a:p>
          <a:p>
            <a:pPr marL="114300" indent="0">
              <a:buClr>
                <a:schemeClr val="tx1"/>
              </a:buClr>
              <a:buNone/>
            </a:pPr>
            <a:r>
              <a:rPr lang="en-CA" sz="2000" dirty="0" smtClean="0">
                <a:solidFill>
                  <a:schemeClr val="tx1"/>
                </a:solidFill>
              </a:rPr>
              <a:t>Call/Text 289-321-0588</a:t>
            </a:r>
          </a:p>
        </p:txBody>
      </p:sp>
      <p:pic>
        <p:nvPicPr>
          <p:cNvPr id="6" name="Picture 5" descr="electronic device with a rainbow he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1399" y="1148958"/>
            <a:ext cx="2857143" cy="2857143"/>
          </a:xfrm>
          <a:prstGeom prst="rect">
            <a:avLst/>
          </a:prstGeom>
        </p:spPr>
      </p:pic>
    </p:spTree>
    <p:extLst>
      <p:ext uri="{BB962C8B-B14F-4D97-AF65-F5344CB8AC3E}">
        <p14:creationId xmlns:p14="http://schemas.microsoft.com/office/powerpoint/2010/main" val="27292246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0" y="219821"/>
            <a:ext cx="8520600" cy="76299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Support</a:t>
            </a:r>
            <a:endParaRPr lang="en-CA" b="1" dirty="0">
              <a:latin typeface="+mj-lt"/>
            </a:endParaRPr>
          </a:p>
        </p:txBody>
      </p:sp>
      <p:sp>
        <p:nvSpPr>
          <p:cNvPr id="3" name="Text Placeholder 2"/>
          <p:cNvSpPr>
            <a:spLocks noGrp="1"/>
          </p:cNvSpPr>
          <p:nvPr>
            <p:ph type="body" idx="1"/>
          </p:nvPr>
        </p:nvSpPr>
        <p:spPr>
          <a:xfrm>
            <a:off x="311700" y="1057349"/>
            <a:ext cx="5975157" cy="2927756"/>
          </a:xfrm>
        </p:spPr>
        <p:txBody>
          <a:bodyPr>
            <a:noAutofit/>
          </a:bodyPr>
          <a:lstStyle/>
          <a:p>
            <a:pPr marL="114300" indent="0">
              <a:buClr>
                <a:schemeClr val="tx1"/>
              </a:buClr>
              <a:buNone/>
            </a:pPr>
            <a:r>
              <a:rPr lang="en-CA" sz="2000" dirty="0" err="1">
                <a:solidFill>
                  <a:schemeClr val="tx1"/>
                </a:solidFill>
              </a:rPr>
              <a:t>LGBT</a:t>
            </a:r>
            <a:r>
              <a:rPr lang="en-CA" sz="2000" dirty="0">
                <a:solidFill>
                  <a:schemeClr val="tx1"/>
                </a:solidFill>
              </a:rPr>
              <a:t> </a:t>
            </a:r>
            <a:r>
              <a:rPr lang="en-CA" sz="2000" dirty="0" err="1">
                <a:solidFill>
                  <a:schemeClr val="tx1"/>
                </a:solidFill>
              </a:rPr>
              <a:t>Youthline</a:t>
            </a:r>
            <a:r>
              <a:rPr lang="en-CA" sz="2000" dirty="0">
                <a:solidFill>
                  <a:schemeClr val="tx1"/>
                </a:solidFill>
              </a:rPr>
              <a:t> (youthline.ca)</a:t>
            </a:r>
          </a:p>
          <a:p>
            <a:pPr marL="114300" indent="0">
              <a:buClr>
                <a:schemeClr val="tx1"/>
              </a:buClr>
              <a:buNone/>
            </a:pPr>
            <a:r>
              <a:rPr lang="en-CA" sz="2000" dirty="0">
                <a:solidFill>
                  <a:schemeClr val="tx1"/>
                </a:solidFill>
              </a:rPr>
              <a:t>Confidential peer support line</a:t>
            </a:r>
          </a:p>
          <a:p>
            <a:pPr marL="114300" indent="0">
              <a:buClr>
                <a:schemeClr val="tx1"/>
              </a:buClr>
              <a:buNone/>
            </a:pPr>
            <a:r>
              <a:rPr lang="en-CA" sz="2000" dirty="0">
                <a:solidFill>
                  <a:schemeClr val="tx1"/>
                </a:solidFill>
              </a:rPr>
              <a:t>Call or Text: </a:t>
            </a:r>
            <a:r>
              <a:rPr lang="en-CA" sz="2000" dirty="0" smtClean="0">
                <a:solidFill>
                  <a:schemeClr val="tx1"/>
                </a:solidFill>
              </a:rPr>
              <a:t>905-688-2558</a:t>
            </a:r>
          </a:p>
          <a:p>
            <a:pPr marL="114300" indent="0">
              <a:buClr>
                <a:schemeClr val="tx1"/>
              </a:buClr>
              <a:buNone/>
            </a:pPr>
            <a:endParaRPr lang="en-CA" sz="2000" dirty="0">
              <a:solidFill>
                <a:schemeClr val="tx1"/>
              </a:solidFill>
            </a:endParaRPr>
          </a:p>
          <a:p>
            <a:pPr marL="114300" indent="0">
              <a:buClr>
                <a:schemeClr val="tx1"/>
              </a:buClr>
              <a:buNone/>
            </a:pPr>
            <a:r>
              <a:rPr lang="en-CA" sz="2000" dirty="0" smtClean="0">
                <a:solidFill>
                  <a:schemeClr val="tx1"/>
                </a:solidFill>
              </a:rPr>
              <a:t>Niagara-on-the-Lake Regional Native Centre: </a:t>
            </a:r>
          </a:p>
          <a:p>
            <a:pPr marL="114300" indent="0">
              <a:buClr>
                <a:schemeClr val="tx1"/>
              </a:buClr>
              <a:buNone/>
            </a:pPr>
            <a:r>
              <a:rPr lang="en-CA" sz="2000" dirty="0" smtClean="0">
                <a:solidFill>
                  <a:schemeClr val="tx1"/>
                </a:solidFill>
              </a:rPr>
              <a:t>905-688-6484</a:t>
            </a:r>
          </a:p>
          <a:p>
            <a:pPr marL="114300" indent="0">
              <a:buClr>
                <a:schemeClr val="tx1"/>
              </a:buClr>
              <a:buNone/>
            </a:pPr>
            <a:endParaRPr lang="en-CA" sz="2000" dirty="0" smtClean="0">
              <a:solidFill>
                <a:schemeClr val="tx1"/>
              </a:solidFill>
            </a:endParaRPr>
          </a:p>
          <a:p>
            <a:pPr marL="114300" indent="0">
              <a:buClr>
                <a:schemeClr val="tx1"/>
              </a:buClr>
              <a:buNone/>
            </a:pPr>
            <a:r>
              <a:rPr lang="en-CA" sz="2000" dirty="0" smtClean="0">
                <a:solidFill>
                  <a:schemeClr val="tx1"/>
                </a:solidFill>
              </a:rPr>
              <a:t>Fort Erie Native Friendship Centre: 905-871-8931</a:t>
            </a:r>
            <a:endParaRPr lang="en-CA" sz="2000" dirty="0">
              <a:solidFill>
                <a:schemeClr val="tx1"/>
              </a:solidFill>
            </a:endParaRPr>
          </a:p>
        </p:txBody>
      </p:sp>
      <p:pic>
        <p:nvPicPr>
          <p:cNvPr id="5" name="Picture 4" descr="electronic device with a rainbow he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1399" y="1148958"/>
            <a:ext cx="2857143" cy="2857143"/>
          </a:xfrm>
          <a:prstGeom prst="rect">
            <a:avLst/>
          </a:prstGeom>
        </p:spPr>
      </p:pic>
    </p:spTree>
    <p:extLst>
      <p:ext uri="{BB962C8B-B14F-4D97-AF65-F5344CB8AC3E}">
        <p14:creationId xmlns:p14="http://schemas.microsoft.com/office/powerpoint/2010/main" val="2017981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0" y="123879"/>
            <a:ext cx="8520600" cy="70745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Final Thoughts</a:t>
            </a:r>
            <a:endParaRPr lang="en-CA" b="1" dirty="0"/>
          </a:p>
        </p:txBody>
      </p:sp>
      <p:sp>
        <p:nvSpPr>
          <p:cNvPr id="3" name="Text Placeholder 2"/>
          <p:cNvSpPr>
            <a:spLocks noGrp="1"/>
          </p:cNvSpPr>
          <p:nvPr>
            <p:ph type="body" idx="1"/>
          </p:nvPr>
        </p:nvSpPr>
        <p:spPr>
          <a:xfrm>
            <a:off x="311700" y="1006292"/>
            <a:ext cx="5631900" cy="2967679"/>
          </a:xfrm>
        </p:spPr>
        <p:txBody>
          <a:bodyPr>
            <a:noAutofit/>
          </a:bodyPr>
          <a:lstStyle/>
          <a:p>
            <a:pPr>
              <a:buClr>
                <a:schemeClr val="tx1"/>
              </a:buClr>
            </a:pPr>
            <a:r>
              <a:rPr lang="en-CA" sz="2000" dirty="0" smtClean="0">
                <a:solidFill>
                  <a:schemeClr val="tx1"/>
                </a:solidFill>
              </a:rPr>
              <a:t>We are all different and can learn from one another</a:t>
            </a:r>
          </a:p>
          <a:p>
            <a:pPr>
              <a:buClr>
                <a:schemeClr val="tx1"/>
              </a:buClr>
            </a:pPr>
            <a:r>
              <a:rPr lang="en-CA" sz="2000" dirty="0" smtClean="0">
                <a:solidFill>
                  <a:schemeClr val="tx1"/>
                </a:solidFill>
              </a:rPr>
              <a:t>It is harmful to exclude others when they don’t fit into what society considers “normal”</a:t>
            </a:r>
          </a:p>
          <a:p>
            <a:pPr>
              <a:buClr>
                <a:schemeClr val="tx1"/>
              </a:buClr>
            </a:pPr>
            <a:r>
              <a:rPr lang="en-CA" sz="2000" dirty="0" smtClean="0">
                <a:solidFill>
                  <a:schemeClr val="tx1"/>
                </a:solidFill>
              </a:rPr>
              <a:t>There are many forms of discrimination</a:t>
            </a:r>
          </a:p>
          <a:p>
            <a:pPr>
              <a:buClr>
                <a:schemeClr val="tx1"/>
              </a:buClr>
            </a:pPr>
            <a:r>
              <a:rPr lang="en-CA" sz="2000" dirty="0" smtClean="0">
                <a:solidFill>
                  <a:schemeClr val="tx1"/>
                </a:solidFill>
              </a:rPr>
              <a:t>Schools should be a safe place for everyone to come and learn, regardless of our differences</a:t>
            </a:r>
          </a:p>
        </p:txBody>
      </p:sp>
      <p:pic>
        <p:nvPicPr>
          <p:cNvPr id="4" name="Picture 3" descr="rainbow with the word love written underneath, and two diverse people's hands making a heart"/>
          <p:cNvPicPr>
            <a:picLocks noChangeAspect="1"/>
          </p:cNvPicPr>
          <p:nvPr/>
        </p:nvPicPr>
        <p:blipFill rotWithShape="1">
          <a:blip r:embed="rId3">
            <a:extLst>
              <a:ext uri="{28A0092B-C50C-407E-A947-70E740481C1C}">
                <a14:useLocalDpi xmlns:a14="http://schemas.microsoft.com/office/drawing/2010/main" val="0"/>
              </a:ext>
            </a:extLst>
          </a:blip>
          <a:srcRect t="39804"/>
          <a:stretch/>
        </p:blipFill>
        <p:spPr>
          <a:xfrm>
            <a:off x="5943600" y="1620685"/>
            <a:ext cx="2888700" cy="1738892"/>
          </a:xfrm>
          <a:prstGeom prst="rect">
            <a:avLst/>
          </a:prstGeom>
        </p:spPr>
      </p:pic>
    </p:spTree>
    <p:extLst>
      <p:ext uri="{BB962C8B-B14F-4D97-AF65-F5344CB8AC3E}">
        <p14:creationId xmlns:p14="http://schemas.microsoft.com/office/powerpoint/2010/main" val="1238333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2" name="Title 1"/>
          <p:cNvSpPr>
            <a:spLocks noGrp="1"/>
          </p:cNvSpPr>
          <p:nvPr>
            <p:ph type="title"/>
          </p:nvPr>
        </p:nvSpPr>
        <p:spPr>
          <a:xfrm>
            <a:off x="850000" y="287389"/>
            <a:ext cx="7729811" cy="944511"/>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US" b="1" dirty="0" smtClean="0">
                <a:solidFill>
                  <a:schemeClr val="tx1"/>
                </a:solidFill>
                <a:latin typeface="+mj-lt"/>
                <a:ea typeface="Calibri"/>
                <a:cs typeface="Calibri"/>
                <a:sym typeface="Calibri"/>
              </a:rPr>
              <a:t>More Questions? Talk With Someone:</a:t>
            </a:r>
            <a:endParaRPr lang="en-CA" b="1" dirty="0">
              <a:solidFill>
                <a:schemeClr val="tx1"/>
              </a:solidFill>
              <a:latin typeface="+mj-lt"/>
            </a:endParaRPr>
          </a:p>
        </p:txBody>
      </p:sp>
      <p:sp>
        <p:nvSpPr>
          <p:cNvPr id="301" name="Google Shape;301;p44"/>
          <p:cNvSpPr/>
          <p:nvPr/>
        </p:nvSpPr>
        <p:spPr>
          <a:xfrm>
            <a:off x="850000" y="1569391"/>
            <a:ext cx="4962971" cy="2052367"/>
          </a:xfrm>
          <a:prstGeom prst="rect">
            <a:avLst/>
          </a:prstGeom>
          <a:noFill/>
          <a:ln>
            <a:noFill/>
          </a:ln>
        </p:spPr>
        <p:txBody>
          <a:bodyPr spcFirstLastPara="1" wrap="square" lIns="91425" tIns="45700" rIns="91425" bIns="45700" anchor="t" anchorCtr="0">
            <a:noAutofit/>
          </a:bodyPr>
          <a:lstStyle/>
          <a:p>
            <a:pPr marL="571500" indent="-457200">
              <a:buSzPts val="2200"/>
              <a:buFont typeface="Calibri"/>
              <a:buChar char="•"/>
            </a:pPr>
            <a:r>
              <a:rPr lang="en-US" sz="2000" dirty="0">
                <a:solidFill>
                  <a:schemeClr val="tx1"/>
                </a:solidFill>
                <a:ea typeface="Calibri"/>
                <a:cs typeface="Calibri"/>
                <a:sym typeface="Calibri"/>
              </a:rPr>
              <a:t>Parents/ Guardian</a:t>
            </a:r>
          </a:p>
          <a:p>
            <a:pPr marL="571500" lvl="0" indent="-457200">
              <a:buSzPts val="2200"/>
              <a:buFont typeface="Calibri"/>
              <a:buChar char="•"/>
            </a:pPr>
            <a:r>
              <a:rPr lang="en-US" sz="2000" dirty="0">
                <a:solidFill>
                  <a:schemeClr val="tx1"/>
                </a:solidFill>
                <a:ea typeface="Calibri"/>
                <a:cs typeface="Calibri"/>
                <a:sym typeface="Calibri"/>
              </a:rPr>
              <a:t>Teacher/ Principal</a:t>
            </a:r>
          </a:p>
          <a:p>
            <a:pPr marL="571500" lvl="0" indent="-457200">
              <a:buSzPts val="2200"/>
              <a:buFont typeface="Calibri"/>
              <a:buChar char="•"/>
            </a:pPr>
            <a:r>
              <a:rPr lang="en-US" sz="2000" dirty="0">
                <a:solidFill>
                  <a:schemeClr val="tx1"/>
                </a:solidFill>
                <a:ea typeface="Calibri"/>
                <a:cs typeface="Calibri"/>
                <a:sym typeface="Calibri"/>
              </a:rPr>
              <a:t>Doctor or Health Care Provider</a:t>
            </a:r>
          </a:p>
          <a:p>
            <a:pPr marL="571500" lvl="0" indent="-457200">
              <a:buSzPts val="2200"/>
              <a:buFont typeface="Calibri"/>
              <a:buChar char="•"/>
            </a:pPr>
            <a:r>
              <a:rPr lang="en-US" sz="2000" dirty="0">
                <a:solidFill>
                  <a:schemeClr val="tx1"/>
                </a:solidFill>
                <a:ea typeface="Calibri"/>
                <a:cs typeface="Calibri"/>
                <a:sym typeface="Calibri"/>
              </a:rPr>
              <a:t>School Health Nurse</a:t>
            </a:r>
          </a:p>
          <a:p>
            <a:pPr marL="571500" lvl="0" indent="-457200">
              <a:buSzPts val="2200"/>
              <a:buFont typeface="Calibri"/>
              <a:buChar char="•"/>
            </a:pPr>
            <a:r>
              <a:rPr lang="en-US" sz="2000" dirty="0">
                <a:solidFill>
                  <a:schemeClr val="tx1"/>
                </a:solidFill>
                <a:ea typeface="Calibri"/>
                <a:cs typeface="Calibri"/>
                <a:sym typeface="Calibri"/>
              </a:rPr>
              <a:t>Child and Youth Worker</a:t>
            </a:r>
          </a:p>
          <a:p>
            <a:pPr marL="571500" lvl="0" indent="-457200">
              <a:buSzPts val="2200"/>
              <a:buFont typeface="Calibri"/>
              <a:buChar char="•"/>
            </a:pPr>
            <a:r>
              <a:rPr lang="en-US" sz="2000" dirty="0">
                <a:solidFill>
                  <a:schemeClr val="tx1"/>
                </a:solidFill>
                <a:ea typeface="Calibri"/>
                <a:cs typeface="Calibri"/>
                <a:sym typeface="Calibri"/>
              </a:rPr>
              <a:t>Kids Help Phone</a:t>
            </a:r>
          </a:p>
          <a:p>
            <a:pPr marL="571500" indent="-457200">
              <a:buSzPts val="2200"/>
              <a:buFont typeface="Calibri"/>
              <a:buChar char="•"/>
            </a:pPr>
            <a:r>
              <a:rPr lang="en-US" sz="2000" dirty="0">
                <a:solidFill>
                  <a:schemeClr val="tx1"/>
                </a:solidFill>
                <a:ea typeface="Calibri"/>
                <a:cs typeface="Calibri"/>
                <a:sym typeface="Calibri"/>
              </a:rPr>
              <a:t>Friendship Centre</a:t>
            </a:r>
          </a:p>
        </p:txBody>
      </p:sp>
      <p:pic>
        <p:nvPicPr>
          <p:cNvPr id="302" name="Google Shape;302;p44" descr="grey phone call icon"/>
          <p:cNvPicPr preferRelativeResize="0"/>
          <p:nvPr/>
        </p:nvPicPr>
        <p:blipFill>
          <a:blip r:embed="rId3">
            <a:alphaModFix/>
          </a:blip>
          <a:stretch>
            <a:fillRect/>
          </a:stretch>
        </p:blipFill>
        <p:spPr>
          <a:xfrm>
            <a:off x="6115809" y="1648736"/>
            <a:ext cx="1893675" cy="1893675"/>
          </a:xfrm>
          <a:prstGeom prst="rect">
            <a:avLst/>
          </a:prstGeom>
          <a:noFill/>
          <a:ln>
            <a:noFill/>
          </a:ln>
        </p:spPr>
      </p:pic>
    </p:spTree>
    <p:extLst>
      <p:ext uri="{BB962C8B-B14F-4D97-AF65-F5344CB8AC3E}">
        <p14:creationId xmlns:p14="http://schemas.microsoft.com/office/powerpoint/2010/main" val="8916512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3" name="Title 2"/>
          <p:cNvSpPr>
            <a:spLocks noGrp="1"/>
          </p:cNvSpPr>
          <p:nvPr>
            <p:ph type="title"/>
          </p:nvPr>
        </p:nvSpPr>
        <p:spPr>
          <a:xfrm>
            <a:off x="311698" y="254194"/>
            <a:ext cx="8520600" cy="5727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Kids Help Phone</a:t>
            </a:r>
            <a:endParaRPr lang="en-CA" b="1" dirty="0">
              <a:latin typeface="+mj-lt"/>
            </a:endParaRPr>
          </a:p>
        </p:txBody>
      </p:sp>
      <p:pic>
        <p:nvPicPr>
          <p:cNvPr id="7" name="Picture 6" descr="Whenever you need to talk, we're o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5796" y="945840"/>
            <a:ext cx="5812403" cy="3051512"/>
          </a:xfrm>
          <a:prstGeom prst="rect">
            <a:avLst/>
          </a:prstGeom>
        </p:spPr>
      </p:pic>
    </p:spTree>
    <p:extLst>
      <p:ext uri="{BB962C8B-B14F-4D97-AF65-F5344CB8AC3E}">
        <p14:creationId xmlns:p14="http://schemas.microsoft.com/office/powerpoint/2010/main" val="29376112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2" name="Title 1"/>
          <p:cNvSpPr>
            <a:spLocks noGrp="1"/>
          </p:cNvSpPr>
          <p:nvPr>
            <p:ph type="title"/>
          </p:nvPr>
        </p:nvSpPr>
        <p:spPr>
          <a:xfrm>
            <a:off x="570155" y="450150"/>
            <a:ext cx="5902564" cy="3495126"/>
          </a:xfrm>
        </p:spPr>
        <p:txBody>
          <a:bodyPr>
            <a:normAutofit/>
          </a:bodyPr>
          <a:lstStyle/>
          <a:p>
            <a:r>
              <a:rPr lang="en-CA" sz="6600" b="1" dirty="0" smtClean="0"/>
              <a:t>Questions?</a:t>
            </a:r>
            <a:endParaRPr lang="en-CA" sz="6600" b="1" dirty="0"/>
          </a:p>
        </p:txBody>
      </p:sp>
      <p:pic>
        <p:nvPicPr>
          <p:cNvPr id="3" name="Picture 2" descr="question box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026" y="240008"/>
            <a:ext cx="3915410" cy="3915410"/>
          </a:xfrm>
          <a:prstGeom prst="rect">
            <a:avLst/>
          </a:prstGeom>
        </p:spPr>
      </p:pic>
    </p:spTree>
    <p:extLst>
      <p:ext uri="{BB962C8B-B14F-4D97-AF65-F5344CB8AC3E}">
        <p14:creationId xmlns:p14="http://schemas.microsoft.com/office/powerpoint/2010/main" val="3690618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1700" y="445024"/>
            <a:ext cx="8520600" cy="1129775"/>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CA" b="1" dirty="0">
                <a:solidFill>
                  <a:schemeClr val="tx1"/>
                </a:solidFill>
                <a:latin typeface="+mj-lt"/>
                <a:ea typeface="Calibri"/>
                <a:cs typeface="Calibri"/>
                <a:sym typeface="Calibri"/>
              </a:rPr>
              <a:t>Presentation Format</a:t>
            </a:r>
            <a:endParaRPr lang="en-CA" dirty="0">
              <a:latin typeface="+mj-lt"/>
            </a:endParaRPr>
          </a:p>
        </p:txBody>
      </p:sp>
      <p:pic>
        <p:nvPicPr>
          <p:cNvPr id="8" name="Google Shape;85;p16" descr="video icon"/>
          <p:cNvPicPr preferRelativeResize="0"/>
          <p:nvPr/>
        </p:nvPicPr>
        <p:blipFill>
          <a:blip r:embed="rId3">
            <a:alphaModFix/>
          </a:blip>
          <a:stretch>
            <a:fillRect/>
          </a:stretch>
        </p:blipFill>
        <p:spPr>
          <a:xfrm>
            <a:off x="892412" y="1815449"/>
            <a:ext cx="969622" cy="969600"/>
          </a:xfrm>
          <a:prstGeom prst="rect">
            <a:avLst/>
          </a:prstGeom>
          <a:noFill/>
          <a:ln>
            <a:noFill/>
          </a:ln>
        </p:spPr>
      </p:pic>
      <p:sp>
        <p:nvSpPr>
          <p:cNvPr id="9" name="TextBox 8"/>
          <p:cNvSpPr txBox="1"/>
          <p:nvPr/>
        </p:nvSpPr>
        <p:spPr>
          <a:xfrm>
            <a:off x="2309100" y="1792418"/>
            <a:ext cx="6127800" cy="1015663"/>
          </a:xfrm>
          <a:prstGeom prst="rect">
            <a:avLst/>
          </a:prstGeom>
          <a:noFill/>
        </p:spPr>
        <p:txBody>
          <a:bodyPr wrap="square" rtlCol="0">
            <a:spAutoFit/>
          </a:bodyPr>
          <a:lstStyle/>
          <a:p>
            <a:pPr lvl="0"/>
            <a:r>
              <a:rPr lang="en-US" sz="2000" b="1" dirty="0">
                <a:latin typeface="+mn-lt"/>
                <a:ea typeface="Calibri"/>
                <a:cs typeface="Calibri"/>
                <a:sym typeface="Calibri"/>
              </a:rPr>
              <a:t>Videos: </a:t>
            </a:r>
            <a:r>
              <a:rPr lang="en-US" sz="2000" dirty="0">
                <a:latin typeface="+mn-lt"/>
                <a:ea typeface="Calibri"/>
                <a:cs typeface="Calibri"/>
                <a:sym typeface="Calibri"/>
              </a:rPr>
              <a:t>Students can watch a short video clip that connects with topic. Discussion can follow before or after videos.</a:t>
            </a:r>
          </a:p>
        </p:txBody>
      </p:sp>
      <p:pic>
        <p:nvPicPr>
          <p:cNvPr id="10" name="Google Shape;86;p16" descr="checklist"/>
          <p:cNvPicPr preferRelativeResize="0"/>
          <p:nvPr/>
        </p:nvPicPr>
        <p:blipFill>
          <a:blip r:embed="rId4">
            <a:alphaModFix/>
          </a:blip>
          <a:stretch>
            <a:fillRect/>
          </a:stretch>
        </p:blipFill>
        <p:spPr>
          <a:xfrm>
            <a:off x="956585" y="3129200"/>
            <a:ext cx="841275" cy="841275"/>
          </a:xfrm>
          <a:prstGeom prst="rect">
            <a:avLst/>
          </a:prstGeom>
          <a:noFill/>
          <a:ln>
            <a:noFill/>
          </a:ln>
        </p:spPr>
      </p:pic>
      <p:sp>
        <p:nvSpPr>
          <p:cNvPr id="11" name="TextBox 10"/>
          <p:cNvSpPr txBox="1"/>
          <p:nvPr/>
        </p:nvSpPr>
        <p:spPr>
          <a:xfrm>
            <a:off x="2309100" y="3195895"/>
            <a:ext cx="6127800" cy="707886"/>
          </a:xfrm>
          <a:prstGeom prst="rect">
            <a:avLst/>
          </a:prstGeom>
          <a:noFill/>
        </p:spPr>
        <p:txBody>
          <a:bodyPr wrap="square" rtlCol="0">
            <a:spAutoFit/>
          </a:bodyPr>
          <a:lstStyle/>
          <a:p>
            <a:pPr lvl="0"/>
            <a:r>
              <a:rPr lang="en-US" sz="2000" b="1" dirty="0">
                <a:latin typeface="+mn-lt"/>
                <a:ea typeface="Calibri"/>
                <a:cs typeface="Calibri"/>
                <a:sym typeface="Calibri"/>
              </a:rPr>
              <a:t>Final Activity: </a:t>
            </a:r>
            <a:r>
              <a:rPr lang="en-US" sz="2000" dirty="0">
                <a:latin typeface="+mn-lt"/>
                <a:ea typeface="Calibri"/>
                <a:cs typeface="Calibri"/>
                <a:sym typeface="Calibri"/>
              </a:rPr>
              <a:t>Activity that concludes the presentation. </a:t>
            </a:r>
          </a:p>
        </p:txBody>
      </p:sp>
    </p:spTree>
    <p:extLst>
      <p:ext uri="{BB962C8B-B14F-4D97-AF65-F5344CB8AC3E}">
        <p14:creationId xmlns:p14="http://schemas.microsoft.com/office/powerpoint/2010/main" val="2030673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 name="Title 1"/>
          <p:cNvSpPr>
            <a:spLocks noGrp="1"/>
          </p:cNvSpPr>
          <p:nvPr>
            <p:ph type="title"/>
          </p:nvPr>
        </p:nvSpPr>
        <p:spPr>
          <a:xfrm>
            <a:off x="311700" y="445025"/>
            <a:ext cx="8520600" cy="878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Curriculum Expectations </a:t>
            </a:r>
            <a:r>
              <a:rPr lang="en-CA" b="1" dirty="0">
                <a:solidFill>
                  <a:schemeClr val="tx1"/>
                </a:solidFill>
                <a:latin typeface="+mj-lt"/>
                <a:ea typeface="Calibri"/>
                <a:cs typeface="Calibri"/>
                <a:sym typeface="Calibri"/>
              </a:rPr>
              <a:t>- </a:t>
            </a:r>
            <a:r>
              <a:rPr lang="en-CA" dirty="0">
                <a:solidFill>
                  <a:schemeClr val="tx1"/>
                </a:solidFill>
                <a:latin typeface="+mj-lt"/>
                <a:ea typeface="Calibri"/>
                <a:cs typeface="Calibri"/>
                <a:sym typeface="Calibri"/>
              </a:rPr>
              <a:t>Grade 6</a:t>
            </a:r>
            <a:endParaRPr lang="en-CA" dirty="0">
              <a:solidFill>
                <a:schemeClr val="tx1"/>
              </a:solidFill>
              <a:latin typeface="+mj-lt"/>
            </a:endParaRPr>
          </a:p>
        </p:txBody>
      </p:sp>
      <p:sp>
        <p:nvSpPr>
          <p:cNvPr id="5" name="TextBox 4"/>
          <p:cNvSpPr txBox="1"/>
          <p:nvPr/>
        </p:nvSpPr>
        <p:spPr>
          <a:xfrm>
            <a:off x="311700" y="1507159"/>
            <a:ext cx="8520600" cy="1938992"/>
          </a:xfrm>
          <a:prstGeom prst="rect">
            <a:avLst/>
          </a:prstGeom>
          <a:noFill/>
        </p:spPr>
        <p:txBody>
          <a:bodyPr wrap="square" rtlCol="0">
            <a:spAutoFit/>
          </a:bodyPr>
          <a:lstStyle/>
          <a:p>
            <a:pPr lvl="0">
              <a:spcBef>
                <a:spcPts val="1000"/>
              </a:spcBef>
              <a:buSzPts val="1100"/>
            </a:pPr>
            <a:r>
              <a:rPr lang="en-US" sz="2000" b="1" dirty="0"/>
              <a:t>D3.3 </a:t>
            </a:r>
            <a:r>
              <a:rPr lang="en-US" sz="2000" dirty="0"/>
              <a:t>assess the effects of stereotypes and assumptions regarding gender roles and expectations, sexual orientation, race, ethnicity, culture, mental health, and abilities on an individual’s self-concept, social inclusion, and relationships with others, and propose appropriate ways of responding to and changing harmful assumptions and stereotypes that can lead to destructive social attitudes including homophobia and racism.</a:t>
            </a:r>
            <a:endParaRPr lang="en-US" sz="3200" dirty="0">
              <a:solidFill>
                <a:schemeClr val="tx1"/>
              </a:solidFill>
              <a:ea typeface="Calibri"/>
              <a:cs typeface="Calibri"/>
              <a:sym typeface="Calibri"/>
            </a:endParaRPr>
          </a:p>
        </p:txBody>
      </p:sp>
      <p:pic>
        <p:nvPicPr>
          <p:cNvPr id="7" name="Google Shape;93;p17" descr="check mark"/>
          <p:cNvPicPr preferRelativeResize="0"/>
          <p:nvPr/>
        </p:nvPicPr>
        <p:blipFill>
          <a:blip r:embed="rId3">
            <a:alphaModFix/>
          </a:blip>
          <a:stretch>
            <a:fillRect/>
          </a:stretch>
        </p:blipFill>
        <p:spPr>
          <a:xfrm>
            <a:off x="7650710" y="3014133"/>
            <a:ext cx="1181590" cy="1111459"/>
          </a:xfrm>
          <a:prstGeom prst="rect">
            <a:avLst/>
          </a:prstGeom>
          <a:noFill/>
          <a:ln>
            <a:noFill/>
          </a:ln>
        </p:spPr>
      </p:pic>
    </p:spTree>
    <p:extLst>
      <p:ext uri="{BB962C8B-B14F-4D97-AF65-F5344CB8AC3E}">
        <p14:creationId xmlns:p14="http://schemas.microsoft.com/office/powerpoint/2010/main" val="3242890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3" name="Title 2"/>
          <p:cNvSpPr>
            <a:spLocks noGrp="1"/>
          </p:cNvSpPr>
          <p:nvPr>
            <p:ph type="ctrTitle"/>
          </p:nvPr>
        </p:nvSpPr>
        <p:spPr>
          <a:xfrm>
            <a:off x="311697" y="-179377"/>
            <a:ext cx="8520600" cy="1427732"/>
          </a:xfrm>
        </p:spPr>
        <p:txBody>
          <a:bodyPr anchor="ctr">
            <a:normAutofit/>
          </a:bodyPr>
          <a:lstStyle/>
          <a:p>
            <a:r>
              <a:rPr lang="en-CA" sz="4000" b="1" dirty="0" smtClean="0">
                <a:latin typeface="+mj-lt"/>
              </a:rPr>
              <a:t>Stereotypes and Assumptions</a:t>
            </a:r>
            <a:endParaRPr lang="en-CA" sz="4000" b="1" dirty="0">
              <a:latin typeface="+mj-lt"/>
            </a:endParaRPr>
          </a:p>
        </p:txBody>
      </p:sp>
      <p:sp>
        <p:nvSpPr>
          <p:cNvPr id="4" name="Subtitle 3"/>
          <p:cNvSpPr>
            <a:spLocks noGrp="1"/>
          </p:cNvSpPr>
          <p:nvPr>
            <p:ph type="subTitle" idx="1"/>
          </p:nvPr>
        </p:nvSpPr>
        <p:spPr>
          <a:xfrm>
            <a:off x="3143424" y="3491345"/>
            <a:ext cx="2509952" cy="475753"/>
          </a:xfrm>
        </p:spPr>
        <p:txBody>
          <a:bodyPr anchor="ctr">
            <a:noAutofit/>
          </a:bodyPr>
          <a:lstStyle/>
          <a:p>
            <a:r>
              <a:rPr lang="en-CA" sz="2400" dirty="0" smtClean="0">
                <a:solidFill>
                  <a:schemeClr val="tx1"/>
                </a:solidFill>
                <a:latin typeface="+mn-lt"/>
              </a:rPr>
              <a:t>Junior: Grade 6</a:t>
            </a:r>
            <a:endParaRPr lang="en-CA" sz="2400" dirty="0">
              <a:solidFill>
                <a:schemeClr val="tx1"/>
              </a:solidFill>
              <a:latin typeface="+mn-lt"/>
            </a:endParaRPr>
          </a:p>
        </p:txBody>
      </p:sp>
      <p:pic>
        <p:nvPicPr>
          <p:cNvPr id="5" name="Picture 4" descr="people supporting pride" title="Prid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9829" y="784615"/>
            <a:ext cx="2857143" cy="2857143"/>
          </a:xfrm>
          <a:prstGeom prst="rect">
            <a:avLst/>
          </a:prstGeom>
        </p:spPr>
      </p:pic>
    </p:spTree>
    <p:extLst>
      <p:ext uri="{BB962C8B-B14F-4D97-AF65-F5344CB8AC3E}">
        <p14:creationId xmlns:p14="http://schemas.microsoft.com/office/powerpoint/2010/main" val="4054565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 name="Title 1"/>
          <p:cNvSpPr>
            <a:spLocks noGrp="1"/>
          </p:cNvSpPr>
          <p:nvPr>
            <p:ph type="title"/>
          </p:nvPr>
        </p:nvSpPr>
        <p:spPr>
          <a:xfrm>
            <a:off x="311699" y="414412"/>
            <a:ext cx="8520600" cy="878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Learning Objectives</a:t>
            </a:r>
            <a:endParaRPr lang="en-CA" b="1" dirty="0">
              <a:solidFill>
                <a:schemeClr val="tx1"/>
              </a:solidFill>
              <a:latin typeface="+mj-lt"/>
            </a:endParaRPr>
          </a:p>
        </p:txBody>
      </p:sp>
      <p:sp>
        <p:nvSpPr>
          <p:cNvPr id="3" name="TextBox 2"/>
          <p:cNvSpPr txBox="1"/>
          <p:nvPr/>
        </p:nvSpPr>
        <p:spPr>
          <a:xfrm>
            <a:off x="311699" y="1442022"/>
            <a:ext cx="8520599" cy="2246769"/>
          </a:xfrm>
          <a:prstGeom prst="rect">
            <a:avLst/>
          </a:prstGeom>
          <a:noFill/>
        </p:spPr>
        <p:txBody>
          <a:bodyPr wrap="square" rtlCol="0">
            <a:spAutoFit/>
          </a:bodyPr>
          <a:lstStyle/>
          <a:p>
            <a:pPr lvl="1"/>
            <a:r>
              <a:rPr lang="en-US" sz="2000" dirty="0" smtClean="0"/>
              <a:t>At the end of this presentation, you will understand the effects of stereotypes and assumptions. You will also:</a:t>
            </a:r>
          </a:p>
          <a:p>
            <a:pPr marL="342900" lvl="1" indent="-342900">
              <a:buFont typeface="Arial" panose="020B0604020202020204" pitchFamily="34" charset="0"/>
              <a:buChar char="•"/>
            </a:pPr>
            <a:endParaRPr lang="en-US" sz="2000" dirty="0" smtClean="0"/>
          </a:p>
          <a:p>
            <a:pPr marL="342900" lvl="1" indent="-342900">
              <a:buFont typeface="Arial" panose="020B0604020202020204" pitchFamily="34" charset="0"/>
              <a:buChar char="•"/>
            </a:pPr>
            <a:r>
              <a:rPr lang="en-US" sz="2000" dirty="0"/>
              <a:t>Challenge harmful assumptions that might lead to negative attitudes in our society</a:t>
            </a:r>
          </a:p>
          <a:p>
            <a:pPr marL="342900" lvl="1" indent="-342900">
              <a:buFont typeface="Arial" panose="020B0604020202020204" pitchFamily="34" charset="0"/>
              <a:buChar char="•"/>
            </a:pPr>
            <a:r>
              <a:rPr lang="en-US" sz="2000" dirty="0" smtClean="0"/>
              <a:t>Understand </a:t>
            </a:r>
            <a:r>
              <a:rPr lang="en-US" sz="2000" dirty="0"/>
              <a:t>that everyone has differences and this makes them unique </a:t>
            </a:r>
          </a:p>
          <a:p>
            <a:pPr marL="342900" lvl="1" indent="-342900">
              <a:buFont typeface="Arial" panose="020B0604020202020204" pitchFamily="34" charset="0"/>
              <a:buChar char="•"/>
            </a:pPr>
            <a:r>
              <a:rPr lang="en-US" sz="2000" dirty="0" smtClean="0"/>
              <a:t>Create </a:t>
            </a:r>
            <a:r>
              <a:rPr lang="en-US" sz="2000" dirty="0"/>
              <a:t>an environment that is </a:t>
            </a:r>
            <a:r>
              <a:rPr lang="en-US" sz="2000" dirty="0" smtClean="0"/>
              <a:t>safe and inclusive </a:t>
            </a:r>
            <a:r>
              <a:rPr lang="en-US" sz="2000" dirty="0"/>
              <a:t>for your </a:t>
            </a:r>
            <a:r>
              <a:rPr lang="en-US" sz="2000" dirty="0" smtClean="0"/>
              <a:t>peers</a:t>
            </a:r>
            <a:endParaRPr lang="en-US" sz="2000" dirty="0"/>
          </a:p>
        </p:txBody>
      </p:sp>
    </p:spTree>
    <p:extLst>
      <p:ext uri="{BB962C8B-B14F-4D97-AF65-F5344CB8AC3E}">
        <p14:creationId xmlns:p14="http://schemas.microsoft.com/office/powerpoint/2010/main" val="2608852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 name="Title 1"/>
          <p:cNvSpPr>
            <a:spLocks noGrp="1"/>
          </p:cNvSpPr>
          <p:nvPr>
            <p:ph type="title"/>
          </p:nvPr>
        </p:nvSpPr>
        <p:spPr>
          <a:xfrm>
            <a:off x="311699" y="185812"/>
            <a:ext cx="8520600" cy="878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Making Decisions About Your Health</a:t>
            </a:r>
            <a:endParaRPr lang="en-CA" b="1" dirty="0">
              <a:solidFill>
                <a:schemeClr val="tx1"/>
              </a:solidFill>
              <a:latin typeface="+mj-lt"/>
            </a:endParaRPr>
          </a:p>
        </p:txBody>
      </p:sp>
      <p:pic>
        <p:nvPicPr>
          <p:cNvPr id="4" name="Picture 3" descr="making informed decisions about your health" title="making informed decisions"/>
          <p:cNvPicPr>
            <a:picLocks noChangeAspect="1"/>
          </p:cNvPicPr>
          <p:nvPr/>
        </p:nvPicPr>
        <p:blipFill rotWithShape="1">
          <a:blip r:embed="rId3">
            <a:extLst>
              <a:ext uri="{28A0092B-C50C-407E-A947-70E740481C1C}">
                <a14:useLocalDpi xmlns:a14="http://schemas.microsoft.com/office/drawing/2010/main" val="0"/>
              </a:ext>
            </a:extLst>
          </a:blip>
          <a:srcRect t="7868" b="12543"/>
          <a:stretch/>
        </p:blipFill>
        <p:spPr>
          <a:xfrm>
            <a:off x="1017231" y="1429789"/>
            <a:ext cx="3204837" cy="2550694"/>
          </a:xfrm>
          <a:prstGeom prst="rect">
            <a:avLst/>
          </a:prstGeom>
        </p:spPr>
      </p:pic>
      <p:pic>
        <p:nvPicPr>
          <p:cNvPr id="3" name="Picture 2" title="diversity around the worl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9987" y="1195968"/>
            <a:ext cx="2784515" cy="2784515"/>
          </a:xfrm>
          <a:prstGeom prst="rect">
            <a:avLst/>
          </a:prstGeom>
        </p:spPr>
      </p:pic>
    </p:spTree>
    <p:extLst>
      <p:ext uri="{BB962C8B-B14F-4D97-AF65-F5344CB8AC3E}">
        <p14:creationId xmlns:p14="http://schemas.microsoft.com/office/powerpoint/2010/main" val="96666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55138" y="286863"/>
            <a:ext cx="5321222" cy="797657"/>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CA" b="1" dirty="0" smtClean="0">
                <a:latin typeface="+mj-lt"/>
              </a:rPr>
              <a:t>Things to Remember</a:t>
            </a:r>
            <a:endParaRPr lang="en-CA" b="1" dirty="0">
              <a:latin typeface="+mj-lt"/>
            </a:endParaRPr>
          </a:p>
        </p:txBody>
      </p:sp>
      <p:sp>
        <p:nvSpPr>
          <p:cNvPr id="3" name="Text Placeholder 2"/>
          <p:cNvSpPr>
            <a:spLocks noGrp="1"/>
          </p:cNvSpPr>
          <p:nvPr>
            <p:ph type="body" idx="1"/>
          </p:nvPr>
        </p:nvSpPr>
        <p:spPr>
          <a:xfrm>
            <a:off x="355138" y="1365968"/>
            <a:ext cx="5321222" cy="2290194"/>
          </a:xfrm>
        </p:spPr>
        <p:txBody>
          <a:bodyPr>
            <a:normAutofit/>
          </a:bodyPr>
          <a:lstStyle/>
          <a:p>
            <a:pPr marL="114300" indent="0">
              <a:buClr>
                <a:schemeClr val="tx1"/>
              </a:buClr>
              <a:buNone/>
            </a:pPr>
            <a:r>
              <a:rPr lang="en-CA" sz="2000" b="1" dirty="0" smtClean="0">
                <a:solidFill>
                  <a:schemeClr val="tx1"/>
                </a:solidFill>
                <a:latin typeface="+mn-lt"/>
              </a:rPr>
              <a:t>It’s okay… </a:t>
            </a:r>
          </a:p>
          <a:p>
            <a:pPr>
              <a:buClr>
                <a:schemeClr val="tx1"/>
              </a:buClr>
              <a:buFont typeface="Wingdings" panose="05000000000000000000" pitchFamily="2" charset="2"/>
              <a:buChar char="ü"/>
            </a:pPr>
            <a:r>
              <a:rPr lang="en-CA" sz="2000" dirty="0" smtClean="0">
                <a:solidFill>
                  <a:schemeClr val="tx1"/>
                </a:solidFill>
                <a:latin typeface="+mn-lt"/>
              </a:rPr>
              <a:t>If you </a:t>
            </a:r>
            <a:r>
              <a:rPr lang="en-CA" sz="2000" dirty="0">
                <a:solidFill>
                  <a:schemeClr val="tx1"/>
                </a:solidFill>
                <a:latin typeface="+mn-lt"/>
              </a:rPr>
              <a:t>feel embarrassed or uncomfortable</a:t>
            </a:r>
          </a:p>
          <a:p>
            <a:pPr>
              <a:buClr>
                <a:schemeClr val="tx1"/>
              </a:buClr>
              <a:buFont typeface="Wingdings" panose="05000000000000000000" pitchFamily="2" charset="2"/>
              <a:buChar char="ü"/>
            </a:pPr>
            <a:r>
              <a:rPr lang="en-CA" sz="2000" dirty="0">
                <a:solidFill>
                  <a:schemeClr val="tx1"/>
                </a:solidFill>
                <a:latin typeface="+mn-lt"/>
              </a:rPr>
              <a:t>To ask questions</a:t>
            </a:r>
          </a:p>
          <a:p>
            <a:pPr>
              <a:buClr>
                <a:schemeClr val="tx1"/>
              </a:buClr>
              <a:buFont typeface="Wingdings" panose="05000000000000000000" pitchFamily="2" charset="2"/>
              <a:buChar char="ü"/>
            </a:pPr>
            <a:r>
              <a:rPr lang="en-CA" sz="2000" dirty="0">
                <a:solidFill>
                  <a:schemeClr val="tx1"/>
                </a:solidFill>
                <a:latin typeface="+mn-lt"/>
              </a:rPr>
              <a:t>To not already know about this</a:t>
            </a:r>
          </a:p>
          <a:p>
            <a:pPr>
              <a:buClr>
                <a:schemeClr val="tx1"/>
              </a:buClr>
              <a:buFont typeface="Wingdings" panose="05000000000000000000" pitchFamily="2" charset="2"/>
              <a:buChar char="ü"/>
            </a:pPr>
            <a:r>
              <a:rPr lang="en-CA" sz="2000" dirty="0">
                <a:solidFill>
                  <a:schemeClr val="tx1"/>
                </a:solidFill>
                <a:latin typeface="+mn-lt"/>
              </a:rPr>
              <a:t>For us to learn </a:t>
            </a:r>
            <a:r>
              <a:rPr lang="en-CA" sz="2000" dirty="0" smtClean="0">
                <a:solidFill>
                  <a:schemeClr val="tx1"/>
                </a:solidFill>
                <a:latin typeface="+mn-lt"/>
              </a:rPr>
              <a:t>about </a:t>
            </a:r>
            <a:r>
              <a:rPr lang="en-CA" sz="2000" dirty="0">
                <a:solidFill>
                  <a:schemeClr val="tx1"/>
                </a:solidFill>
                <a:latin typeface="+mn-lt"/>
              </a:rPr>
              <a:t>each </a:t>
            </a:r>
            <a:r>
              <a:rPr lang="en-CA" sz="2000" dirty="0" smtClean="0">
                <a:solidFill>
                  <a:schemeClr val="tx1"/>
                </a:solidFill>
                <a:latin typeface="+mn-lt"/>
              </a:rPr>
              <a:t>others identities, orientations, and experiences</a:t>
            </a:r>
            <a:endParaRPr lang="en-CA" sz="2000" dirty="0">
              <a:solidFill>
                <a:schemeClr val="tx1"/>
              </a:solidFill>
              <a:latin typeface="+mn-lt"/>
            </a:endParaRPr>
          </a:p>
        </p:txBody>
      </p:sp>
      <p:pic>
        <p:nvPicPr>
          <p:cNvPr id="4" name="Picture 3" descr="ok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9040">
            <a:off x="5810079" y="-62604"/>
            <a:ext cx="2857143" cy="2857143"/>
          </a:xfrm>
          <a:prstGeom prst="rect">
            <a:avLst/>
          </a:prstGeom>
        </p:spPr>
      </p:pic>
      <p:pic>
        <p:nvPicPr>
          <p:cNvPr id="5" name="Picture 4" descr="blue circle with a black thumbs up insid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5542" y="2449943"/>
            <a:ext cx="1206219" cy="1206219"/>
          </a:xfrm>
          <a:prstGeom prst="rect">
            <a:avLst/>
          </a:prstGeom>
        </p:spPr>
      </p:pic>
    </p:spTree>
    <p:extLst>
      <p:ext uri="{BB962C8B-B14F-4D97-AF65-F5344CB8AC3E}">
        <p14:creationId xmlns:p14="http://schemas.microsoft.com/office/powerpoint/2010/main" val="1329819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64446</TotalTime>
  <Words>10729</Words>
  <Application>Microsoft Office PowerPoint</Application>
  <PresentationFormat>On-screen Show (16:9)</PresentationFormat>
  <Paragraphs>761</Paragraphs>
  <Slides>38</Slides>
  <Notes>38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Courier New</vt:lpstr>
      <vt:lpstr>Wingdings</vt:lpstr>
      <vt:lpstr>Simple Light</vt:lpstr>
      <vt:lpstr>Stereotypes and Assumptions</vt:lpstr>
      <vt:lpstr>Land Acknowledgement</vt:lpstr>
      <vt:lpstr>Presentation Format</vt:lpstr>
      <vt:lpstr>Presentation Format</vt:lpstr>
      <vt:lpstr>Curriculum Expectations - Grade 6</vt:lpstr>
      <vt:lpstr>Stereotypes and Assumptions</vt:lpstr>
      <vt:lpstr>Learning Objectives</vt:lpstr>
      <vt:lpstr>Making Decisions About Your Health</vt:lpstr>
      <vt:lpstr>Things to Remember</vt:lpstr>
      <vt:lpstr>Guiding Question #1</vt:lpstr>
      <vt:lpstr>Diversity is all the ways we are different from each other…</vt:lpstr>
      <vt:lpstr>Review of Sex Assigned at Birth</vt:lpstr>
      <vt:lpstr>Sexual Orientation</vt:lpstr>
      <vt:lpstr>Gender Identity</vt:lpstr>
      <vt:lpstr>Gender Expression</vt:lpstr>
      <vt:lpstr>Gender Creative</vt:lpstr>
      <vt:lpstr>Think, Pair, Share</vt:lpstr>
      <vt:lpstr>2SLGBTQIA+</vt:lpstr>
      <vt:lpstr>Guiding Question #2</vt:lpstr>
      <vt:lpstr>What are Assumptions?</vt:lpstr>
      <vt:lpstr>Understanding Stereotypes, Prejudice and Discrimination</vt:lpstr>
      <vt:lpstr>What is a Stereotype?</vt:lpstr>
      <vt:lpstr>People might be stereotyped because of their…</vt:lpstr>
      <vt:lpstr>The History of Gender Roles and Stereotypes</vt:lpstr>
      <vt:lpstr>Discrimination and Prejudice</vt:lpstr>
      <vt:lpstr>Video: Gender Stereotypes and Education</vt:lpstr>
      <vt:lpstr>Race, Culture, Ethnicity</vt:lpstr>
      <vt:lpstr>What are Racism and Transphobia?</vt:lpstr>
      <vt:lpstr>What is Homophobia and Biphobia?</vt:lpstr>
      <vt:lpstr>Homophobia and Transphobia</vt:lpstr>
      <vt:lpstr>How You Can Respond to Harmful Assumptions</vt:lpstr>
      <vt:lpstr>Final Activity: Stereotype Scenario</vt:lpstr>
      <vt:lpstr>Support</vt:lpstr>
      <vt:lpstr>Support</vt:lpstr>
      <vt:lpstr>Final Thoughts</vt:lpstr>
      <vt:lpstr>More Questions? Talk With Someone:</vt:lpstr>
      <vt:lpstr>Kids Help Phone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and Sexual Diversity</dc:title>
  <dc:creator>Robinson, Mackenzie</dc:creator>
  <cp:lastModifiedBy>Ratskos, Emillea</cp:lastModifiedBy>
  <cp:revision>506</cp:revision>
  <dcterms:modified xsi:type="dcterms:W3CDTF">2023-02-22T19:11:58Z</dcterms:modified>
</cp:coreProperties>
</file>