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67" r:id="rId3"/>
    <p:sldId id="284" r:id="rId4"/>
    <p:sldId id="285"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72653" autoAdjust="0"/>
  </p:normalViewPr>
  <p:slideViewPr>
    <p:cSldViewPr snapToGrid="0">
      <p:cViewPr varScale="1">
        <p:scale>
          <a:sx n="84" d="100"/>
          <a:sy n="84" d="100"/>
        </p:scale>
        <p:origin x="787" y="6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f6cf7e69c9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f6cf7e69c9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dirty="0" smtClean="0"/>
              <a:t>Complete the PowerPoint Presentation on STIs</a:t>
            </a:r>
            <a:r>
              <a:rPr lang="en-CA" baseline="0" dirty="0" smtClean="0"/>
              <a:t> before completing this activity.</a:t>
            </a:r>
          </a:p>
          <a:p>
            <a:pPr marL="0" lvl="0" indent="0" algn="l" rtl="0">
              <a:spcBef>
                <a:spcPts val="0"/>
              </a:spcBef>
              <a:spcAft>
                <a:spcPts val="0"/>
              </a:spcAft>
              <a:buNone/>
            </a:pPr>
            <a:endParaRPr lang="en-CA" baseline="0" dirty="0" smtClean="0"/>
          </a:p>
          <a:p>
            <a:pPr marL="0" lvl="0" indent="0" algn="l" rtl="0">
              <a:spcBef>
                <a:spcPts val="0"/>
              </a:spcBef>
              <a:spcAft>
                <a:spcPts val="0"/>
              </a:spcAft>
              <a:buNone/>
            </a:pPr>
            <a:r>
              <a:rPr lang="en-CA" dirty="0" smtClean="0"/>
              <a:t>Review</a:t>
            </a:r>
            <a:r>
              <a:rPr lang="en-CA" baseline="0" dirty="0" smtClean="0"/>
              <a:t> all of the activity slides here beforehand to ensure appropriateness level for the class***</a:t>
            </a:r>
          </a:p>
          <a:p>
            <a:pPr marL="0" lvl="0" indent="0" algn="l" rtl="0">
              <a:spcBef>
                <a:spcPts val="0"/>
              </a:spcBef>
              <a:spcAft>
                <a:spcPts val="0"/>
              </a:spcAft>
              <a:buNone/>
            </a:pPr>
            <a:endParaRPr lang="en-CA" b="1" u="none" baseline="0" dirty="0" smtClean="0"/>
          </a:p>
          <a:p>
            <a:pPr marL="0" lvl="0" indent="0" algn="l" rtl="0">
              <a:spcBef>
                <a:spcPts val="0"/>
              </a:spcBef>
              <a:spcAft>
                <a:spcPts val="0"/>
              </a:spcAft>
              <a:buNone/>
            </a:pPr>
            <a:r>
              <a:rPr lang="en-US" b="0" u="none" baseline="0" dirty="0" smtClean="0"/>
              <a:t>The activity presents different choices/behaviours and the students need to determine if the choice/behaviour is high risk, some risk or no risk for getting an STI or what is known as STI transmission.   </a:t>
            </a:r>
          </a:p>
          <a:p>
            <a:pPr marL="0" lvl="0" indent="0" algn="l" rtl="0">
              <a:spcBef>
                <a:spcPts val="0"/>
              </a:spcBef>
              <a:spcAft>
                <a:spcPts val="0"/>
              </a:spcAft>
              <a:buNone/>
            </a:pPr>
            <a:endParaRPr lang="en-US" b="1" u="none" baseline="0" dirty="0" smtClean="0"/>
          </a:p>
          <a:p>
            <a:pPr marL="0" lvl="0" indent="0" algn="l" rtl="0">
              <a:spcBef>
                <a:spcPts val="0"/>
              </a:spcBef>
              <a:spcAft>
                <a:spcPts val="0"/>
              </a:spcAft>
              <a:buNone/>
            </a:pPr>
            <a:r>
              <a:rPr lang="en-US" b="0" u="none" baseline="0" dirty="0" smtClean="0"/>
              <a:t>Divide the class into two teams. Tell the students that they will be presented with a choice or </a:t>
            </a:r>
            <a:r>
              <a:rPr lang="en-US" b="0" u="none" baseline="0" dirty="0" err="1" smtClean="0"/>
              <a:t>behaviour</a:t>
            </a:r>
            <a:r>
              <a:rPr lang="en-US" b="0" u="none" baseline="0" dirty="0" smtClean="0"/>
              <a:t> and that they must determine the level of risk for getting an </a:t>
            </a:r>
            <a:r>
              <a:rPr lang="en-US" b="0" u="none" baseline="0" dirty="0" err="1" smtClean="0"/>
              <a:t>STI</a:t>
            </a:r>
            <a:r>
              <a:rPr lang="en-US" b="0" u="none" baseline="0" dirty="0" smtClean="0"/>
              <a:t>. </a:t>
            </a:r>
          </a:p>
          <a:p>
            <a:pPr marL="0" lvl="0" indent="0" algn="l" rtl="0">
              <a:spcBef>
                <a:spcPts val="0"/>
              </a:spcBef>
              <a:spcAft>
                <a:spcPts val="0"/>
              </a:spcAft>
              <a:buNone/>
            </a:pPr>
            <a:endParaRPr lang="en-US" b="1" u="none" baseline="0" dirty="0" smtClean="0"/>
          </a:p>
          <a:p>
            <a:pPr marL="0" lvl="0" indent="0" algn="l" rtl="0">
              <a:spcBef>
                <a:spcPts val="0"/>
              </a:spcBef>
              <a:spcAft>
                <a:spcPts val="0"/>
              </a:spcAft>
              <a:buNone/>
            </a:pPr>
            <a:r>
              <a:rPr lang="en-US" b="0" u="none" baseline="0" dirty="0" smtClean="0"/>
              <a:t>Explain that the traffic light represents points along the risk continuum: </a:t>
            </a:r>
            <a:r>
              <a:rPr lang="en-US" b="0" u="sng" baseline="0" dirty="0" smtClean="0"/>
              <a:t>red</a:t>
            </a:r>
            <a:r>
              <a:rPr lang="en-US" b="0" u="none" baseline="0" dirty="0" smtClean="0"/>
              <a:t> as high risk, </a:t>
            </a:r>
            <a:r>
              <a:rPr lang="en-US" b="0" u="sng" baseline="0" dirty="0" smtClean="0"/>
              <a:t>yellow</a:t>
            </a:r>
            <a:r>
              <a:rPr lang="en-US" b="0" u="none" baseline="0" dirty="0" smtClean="0"/>
              <a:t> as some risk and </a:t>
            </a:r>
            <a:r>
              <a:rPr lang="en-US" b="0" u="sng" baseline="0" dirty="0" smtClean="0"/>
              <a:t>green</a:t>
            </a:r>
            <a:r>
              <a:rPr lang="en-US" b="0" u="none" baseline="0" dirty="0" smtClean="0"/>
              <a:t> as no risk. The first team to correctly identify the risk of each </a:t>
            </a:r>
            <a:r>
              <a:rPr lang="en-US" b="0" u="none" baseline="0" dirty="0" err="1" smtClean="0"/>
              <a:t>behaviour</a:t>
            </a:r>
            <a:r>
              <a:rPr lang="en-US" b="0" u="none" baseline="0" dirty="0" smtClean="0"/>
              <a:t> will receive a point. In order to gain more knowledge from the activity, the person/team would give the reason for their choice of risk.  </a:t>
            </a:r>
          </a:p>
          <a:p>
            <a:pPr marL="0" lvl="0" indent="0" algn="l" rtl="0">
              <a:spcBef>
                <a:spcPts val="0"/>
              </a:spcBef>
              <a:spcAft>
                <a:spcPts val="0"/>
              </a:spcAft>
              <a:buNone/>
            </a:pPr>
            <a:endParaRPr lang="en-US" b="0" baseline="0" dirty="0" smtClean="0"/>
          </a:p>
          <a:p>
            <a:pPr marL="0" indent="0">
              <a:buFont typeface="Arial" pitchFamily="34" charset="0"/>
              <a:buNone/>
            </a:pPr>
            <a:r>
              <a:rPr lang="en-US" b="1" baseline="0" dirty="0" smtClean="0"/>
              <a:t>The presentation must be shown as a slide show in order for the answers to be hidden while the students respond. Once they have responded, click on the slide or the arrow to go next to reveal the answer.</a:t>
            </a:r>
          </a:p>
          <a:p>
            <a:pPr marL="0" indent="0">
              <a:buFont typeface="Arial" pitchFamily="34" charset="0"/>
              <a:buNone/>
            </a:pPr>
            <a:r>
              <a:rPr lang="en-US" b="1" baseline="0" dirty="0" smtClean="0"/>
              <a:t>(Refer to activity instructions for further details, including variations of game play)</a:t>
            </a:r>
          </a:p>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Some risk:</a:t>
            </a:r>
          </a:p>
          <a:p>
            <a:r>
              <a:rPr lang="en-US" b="1" dirty="0" smtClean="0"/>
              <a:t>Condoms</a:t>
            </a:r>
            <a:r>
              <a:rPr lang="en-US" b="1" baseline="0" dirty="0" smtClean="0"/>
              <a:t> help to </a:t>
            </a:r>
            <a:r>
              <a:rPr lang="en-US" b="1" u="none" baseline="0" dirty="0" smtClean="0"/>
              <a:t>lower</a:t>
            </a:r>
            <a:r>
              <a:rPr lang="en-US" b="1" baseline="0" dirty="0" smtClean="0"/>
              <a:t> the risk but are not 100% effective in preventing </a:t>
            </a:r>
            <a:r>
              <a:rPr lang="en-US" b="1" baseline="0" dirty="0" err="1" smtClean="0"/>
              <a:t>STIs</a:t>
            </a:r>
            <a:r>
              <a:rPr lang="en-US" b="1" baseline="0" dirty="0" smtClean="0"/>
              <a:t> – because they do not cover the genital/pubic area and some </a:t>
            </a:r>
            <a:r>
              <a:rPr lang="en-US" b="1" baseline="0" dirty="0" err="1" smtClean="0"/>
              <a:t>STIs</a:t>
            </a:r>
            <a:r>
              <a:rPr lang="en-US" b="1" baseline="0" dirty="0" smtClean="0"/>
              <a:t> are spread by skin to skin contact only.</a:t>
            </a:r>
          </a:p>
          <a:p>
            <a:r>
              <a:rPr lang="en-US" b="1" baseline="0" dirty="0" smtClean="0"/>
              <a:t>Abstinence (not having sex)  is 100%, no risk of an </a:t>
            </a:r>
            <a:r>
              <a:rPr lang="en-US" b="1" baseline="0" dirty="0" err="1" smtClean="0"/>
              <a:t>STI</a:t>
            </a:r>
            <a:r>
              <a:rPr lang="en-US" b="1" baseline="0" dirty="0" smtClean="0"/>
              <a:t>.</a:t>
            </a:r>
            <a:endParaRPr lang="en-US" b="1" dirty="0" smtClean="0"/>
          </a:p>
          <a:p>
            <a:endParaRPr lang="en-US" dirty="0" smtClean="0"/>
          </a:p>
          <a:p>
            <a:pPr marL="158750" indent="0">
              <a:buNone/>
            </a:pPr>
            <a:endParaRPr lang="en-CA" dirty="0"/>
          </a:p>
        </p:txBody>
      </p:sp>
    </p:spTree>
    <p:extLst>
      <p:ext uri="{BB962C8B-B14F-4D97-AF65-F5344CB8AC3E}">
        <p14:creationId xmlns:p14="http://schemas.microsoft.com/office/powerpoint/2010/main" val="3995995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No risk:</a:t>
            </a:r>
          </a:p>
          <a:p>
            <a:r>
              <a:rPr lang="en-CA" b="1" dirty="0" smtClean="0"/>
              <a:t>There</a:t>
            </a:r>
            <a:r>
              <a:rPr lang="en-CA" b="1" baseline="0" dirty="0" smtClean="0"/>
              <a:t> is no risk for an </a:t>
            </a:r>
            <a:r>
              <a:rPr lang="en-CA" b="1" baseline="0" dirty="0" err="1" smtClean="0"/>
              <a:t>STI</a:t>
            </a:r>
            <a:r>
              <a:rPr lang="en-CA" b="1" baseline="0" dirty="0" smtClean="0"/>
              <a:t> from drinking from a fountain,  and it is a myth.</a:t>
            </a:r>
            <a:endParaRPr lang="en-CA" b="1" dirty="0" smtClean="0"/>
          </a:p>
          <a:p>
            <a:endParaRPr lang="en-CA" dirty="0" smtClean="0"/>
          </a:p>
          <a:p>
            <a:endParaRPr lang="en-US" dirty="0" smtClean="0"/>
          </a:p>
          <a:p>
            <a:pPr marL="158750" indent="0">
              <a:buNone/>
            </a:pPr>
            <a:endParaRPr lang="en-US" b="1" dirty="0" smtClean="0"/>
          </a:p>
          <a:p>
            <a:pPr marL="158750" indent="0">
              <a:buNone/>
            </a:pPr>
            <a:endParaRPr lang="en-CA" dirty="0"/>
          </a:p>
        </p:txBody>
      </p:sp>
    </p:spTree>
    <p:extLst>
      <p:ext uri="{BB962C8B-B14F-4D97-AF65-F5344CB8AC3E}">
        <p14:creationId xmlns:p14="http://schemas.microsoft.com/office/powerpoint/2010/main" val="569428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High Risk:</a:t>
            </a:r>
          </a:p>
          <a:p>
            <a:r>
              <a:rPr lang="en-US" b="1" dirty="0" smtClean="0"/>
              <a:t>Just because</a:t>
            </a:r>
            <a:r>
              <a:rPr lang="en-US" b="1" baseline="0" dirty="0" smtClean="0"/>
              <a:t> you think you know the person you may not know your partners sexual history so there is a </a:t>
            </a:r>
            <a:r>
              <a:rPr lang="en-US" b="1" u="none" baseline="0" dirty="0" smtClean="0"/>
              <a:t>high risk </a:t>
            </a:r>
            <a:r>
              <a:rPr lang="en-US" b="1" baseline="0" dirty="0" smtClean="0"/>
              <a:t>of getting an </a:t>
            </a:r>
            <a:r>
              <a:rPr lang="en-US" b="1" baseline="0" dirty="0" err="1" smtClean="0"/>
              <a:t>STI</a:t>
            </a:r>
            <a:r>
              <a:rPr lang="en-US" b="1" baseline="0" dirty="0" smtClean="0"/>
              <a:t>.  </a:t>
            </a:r>
          </a:p>
          <a:p>
            <a:pPr marL="158750" indent="0">
              <a:buNone/>
            </a:pPr>
            <a:endParaRPr lang="en-US" b="1" baseline="0" dirty="0" smtClean="0"/>
          </a:p>
          <a:p>
            <a:pPr marL="158750" indent="0">
              <a:buNone/>
            </a:pPr>
            <a:r>
              <a:rPr lang="en-US" b="1" baseline="0" dirty="0" smtClean="0"/>
              <a:t>Do you know them well enough to trust them?  </a:t>
            </a:r>
          </a:p>
          <a:p>
            <a:endParaRPr lang="en-US" b="1" baseline="0" dirty="0" smtClean="0"/>
          </a:p>
          <a:p>
            <a:pPr marL="158750" indent="0">
              <a:buNone/>
            </a:pPr>
            <a:r>
              <a:rPr lang="en-US" b="1" baseline="0" dirty="0" smtClean="0"/>
              <a:t>Discuss with partner the need for both of you to be tested before becoming sexually active and the importance of using condoms.    </a:t>
            </a:r>
          </a:p>
          <a:p>
            <a:endParaRPr lang="en-US" b="1" baseline="0" dirty="0" smtClean="0"/>
          </a:p>
          <a:p>
            <a:pPr marL="158750" indent="0">
              <a:buNone/>
            </a:pPr>
            <a:r>
              <a:rPr lang="en-US" b="1" baseline="0" dirty="0" smtClean="0"/>
              <a:t>A rule of thumb is …if you cannot talk to your partner about wearing a condom, you are NOT mature or emotionally ready to be engaging in sexual </a:t>
            </a:r>
            <a:r>
              <a:rPr lang="en-US" b="1" baseline="0" dirty="0" err="1" smtClean="0"/>
              <a:t>behaviour</a:t>
            </a:r>
            <a:r>
              <a:rPr lang="en-US" b="1" baseline="0" dirty="0" smtClean="0"/>
              <a:t>.  </a:t>
            </a:r>
            <a:endParaRPr lang="en-US" b="1" dirty="0" smtClean="0"/>
          </a:p>
          <a:p>
            <a:endParaRPr lang="en-US" dirty="0" smtClean="0"/>
          </a:p>
          <a:p>
            <a:pPr marL="158750" indent="0">
              <a:buNone/>
            </a:pPr>
            <a:endParaRPr lang="en-CA" dirty="0"/>
          </a:p>
        </p:txBody>
      </p:sp>
    </p:spTree>
    <p:extLst>
      <p:ext uri="{BB962C8B-B14F-4D97-AF65-F5344CB8AC3E}">
        <p14:creationId xmlns:p14="http://schemas.microsoft.com/office/powerpoint/2010/main" val="648828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High risk:</a:t>
            </a:r>
          </a:p>
          <a:p>
            <a:r>
              <a:rPr lang="en-CA" b="1" dirty="0" smtClean="0"/>
              <a:t>All of</a:t>
            </a:r>
            <a:r>
              <a:rPr lang="en-CA" b="1" baseline="0" dirty="0" smtClean="0"/>
              <a:t> these activities there is an exchange of body fluids (i.e., blood) making all high risk activities.</a:t>
            </a:r>
            <a:endParaRPr lang="en-CA" b="1" dirty="0" smtClean="0"/>
          </a:p>
          <a:p>
            <a:endParaRPr lang="en-US" dirty="0" smtClean="0"/>
          </a:p>
          <a:p>
            <a:pPr marL="158750" indent="0">
              <a:buNone/>
            </a:pPr>
            <a:endParaRPr lang="en-CA" dirty="0"/>
          </a:p>
        </p:txBody>
      </p:sp>
    </p:spTree>
    <p:extLst>
      <p:ext uri="{BB962C8B-B14F-4D97-AF65-F5344CB8AC3E}">
        <p14:creationId xmlns:p14="http://schemas.microsoft.com/office/powerpoint/2010/main" val="1938923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No risk: </a:t>
            </a:r>
          </a:p>
          <a:p>
            <a:r>
              <a:rPr lang="en-CA" b="1" dirty="0" smtClean="0"/>
              <a:t>Holding hands</a:t>
            </a:r>
            <a:r>
              <a:rPr lang="en-CA" b="1" baseline="0" dirty="0" smtClean="0"/>
              <a:t> has </a:t>
            </a:r>
            <a:r>
              <a:rPr lang="en-CA" b="1" u="none" baseline="0" dirty="0" smtClean="0"/>
              <a:t>no risk </a:t>
            </a:r>
            <a:r>
              <a:rPr lang="en-CA" b="1" baseline="0" dirty="0" smtClean="0"/>
              <a:t>for getting an </a:t>
            </a:r>
            <a:r>
              <a:rPr lang="en-CA" b="1" baseline="0" dirty="0" err="1" smtClean="0"/>
              <a:t>STI</a:t>
            </a:r>
            <a:r>
              <a:rPr lang="en-CA" b="1" baseline="0" dirty="0" smtClean="0"/>
              <a:t>.  You do not have any exchange of body fluids by holding hands.  Holding hands with your partner is a way to tell your partner that you care.  </a:t>
            </a:r>
            <a:endParaRPr lang="en-CA" b="1" dirty="0" smtClean="0"/>
          </a:p>
          <a:p>
            <a:endParaRPr lang="en-US" dirty="0" smtClean="0"/>
          </a:p>
          <a:p>
            <a:pPr marL="158750" indent="0">
              <a:buNone/>
            </a:pPr>
            <a:endParaRPr lang="en-US" b="1" dirty="0" smtClean="0"/>
          </a:p>
          <a:p>
            <a:pPr marL="158750" indent="0">
              <a:buNone/>
            </a:pPr>
            <a:endParaRPr lang="en-CA" dirty="0"/>
          </a:p>
        </p:txBody>
      </p:sp>
    </p:spTree>
    <p:extLst>
      <p:ext uri="{BB962C8B-B14F-4D97-AF65-F5344CB8AC3E}">
        <p14:creationId xmlns:p14="http://schemas.microsoft.com/office/powerpoint/2010/main" val="3712067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No risk:</a:t>
            </a:r>
          </a:p>
          <a:p>
            <a:r>
              <a:rPr lang="en-US" b="1" dirty="0" smtClean="0"/>
              <a:t>Almost</a:t>
            </a:r>
            <a:r>
              <a:rPr lang="en-US" b="1" baseline="0" dirty="0" smtClean="0"/>
              <a:t> no chance of getting </a:t>
            </a:r>
            <a:r>
              <a:rPr lang="en-US" b="1" baseline="0" dirty="0" err="1" smtClean="0"/>
              <a:t>STI</a:t>
            </a:r>
            <a:r>
              <a:rPr lang="en-US" b="1" baseline="0" dirty="0" smtClean="0"/>
              <a:t> from saliva however, you can get herpes simplex, the herpes virus that causes “cold sores” if you tongue kiss with someone who is infected. </a:t>
            </a:r>
            <a:r>
              <a:rPr lang="en-US" b="1" dirty="0" smtClean="0"/>
              <a:t> </a:t>
            </a:r>
          </a:p>
          <a:p>
            <a:endParaRPr lang="en-US" dirty="0" smtClean="0"/>
          </a:p>
          <a:p>
            <a:pPr marL="158750" indent="0">
              <a:buNone/>
            </a:pPr>
            <a:endParaRPr lang="en-CA" dirty="0"/>
          </a:p>
        </p:txBody>
      </p:sp>
    </p:spTree>
    <p:extLst>
      <p:ext uri="{BB962C8B-B14F-4D97-AF65-F5344CB8AC3E}">
        <p14:creationId xmlns:p14="http://schemas.microsoft.com/office/powerpoint/2010/main" val="39544398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Some Risk:</a:t>
            </a:r>
            <a:endParaRPr lang="en-US" b="1" baseline="0" dirty="0" smtClean="0"/>
          </a:p>
          <a:p>
            <a:r>
              <a:rPr lang="en-US" b="1" baseline="0" dirty="0" smtClean="0"/>
              <a:t>Testing is only good for the day it is done and could be “false negative” results.   May be recommended to retest months later.</a:t>
            </a:r>
          </a:p>
          <a:p>
            <a:r>
              <a:rPr lang="en-US" b="1" baseline="0" dirty="0" smtClean="0"/>
              <a:t>Still recommended to use condoms to prevent unplanned pregnancy and decrease the risk for </a:t>
            </a:r>
            <a:r>
              <a:rPr lang="en-US" b="1" baseline="0" dirty="0" err="1" smtClean="0"/>
              <a:t>STI’s</a:t>
            </a:r>
            <a:endParaRPr lang="en-US" b="1" dirty="0" smtClean="0"/>
          </a:p>
          <a:p>
            <a:endParaRPr lang="en-US" dirty="0" smtClean="0"/>
          </a:p>
          <a:p>
            <a:pPr marL="158750" indent="0">
              <a:buNone/>
            </a:pPr>
            <a:endParaRPr lang="en-US" b="1" dirty="0" smtClean="0"/>
          </a:p>
          <a:p>
            <a:pPr marL="158750" indent="0">
              <a:buNone/>
            </a:pPr>
            <a:endParaRPr lang="en-CA" dirty="0"/>
          </a:p>
        </p:txBody>
      </p:sp>
    </p:spTree>
    <p:extLst>
      <p:ext uri="{BB962C8B-B14F-4D97-AF65-F5344CB8AC3E}">
        <p14:creationId xmlns:p14="http://schemas.microsoft.com/office/powerpoint/2010/main" val="2887657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No risk:</a:t>
            </a:r>
          </a:p>
          <a:p>
            <a:r>
              <a:rPr lang="en-US" b="1" dirty="0" smtClean="0"/>
              <a:t>For most, being abstinent</a:t>
            </a:r>
            <a:r>
              <a:rPr lang="en-US" b="1" baseline="0" dirty="0" smtClean="0"/>
              <a:t> means not having any type of sexual contact (i.e., sexual intercourse; vaginal, oral or anal; </a:t>
            </a:r>
            <a:r>
              <a:rPr lang="en-US" b="1" baseline="0" smtClean="0"/>
              <a:t>sexual touching) </a:t>
            </a:r>
            <a:endParaRPr lang="en-US" b="1" baseline="0" dirty="0" smtClean="0"/>
          </a:p>
          <a:p>
            <a:r>
              <a:rPr lang="en-US" b="1" baseline="0" dirty="0" smtClean="0"/>
              <a:t>It is important to always communicate with your partner on how you feel and discuss being prepared to talk about and use protection against STIs and/or pregnancy. </a:t>
            </a:r>
            <a:endParaRPr lang="en-US" b="1" dirty="0" smtClean="0"/>
          </a:p>
          <a:p>
            <a:r>
              <a:rPr lang="en-US" b="1" dirty="0" smtClean="0"/>
              <a:t>The purpose of this activity was to look at the different levels of risks linked with certain </a:t>
            </a:r>
            <a:r>
              <a:rPr lang="en-US" b="1" dirty="0" err="1" smtClean="0"/>
              <a:t>behaviours</a:t>
            </a:r>
            <a:r>
              <a:rPr lang="en-US" b="1" dirty="0" smtClean="0"/>
              <a:t>/choices</a:t>
            </a:r>
            <a:r>
              <a:rPr lang="en-US" b="1" baseline="0" dirty="0" smtClean="0"/>
              <a:t> and understand </a:t>
            </a:r>
            <a:r>
              <a:rPr lang="en-US" b="1" dirty="0" smtClean="0"/>
              <a:t>that</a:t>
            </a:r>
            <a:r>
              <a:rPr lang="en-US" b="1" baseline="0" dirty="0" smtClean="0"/>
              <a:t> any activity that is </a:t>
            </a:r>
            <a:r>
              <a:rPr lang="en-US" b="1" u="sng" baseline="0" dirty="0" smtClean="0"/>
              <a:t>not risk-free</a:t>
            </a:r>
            <a:r>
              <a:rPr lang="en-US" b="1" u="none" baseline="0" dirty="0" smtClean="0"/>
              <a:t> </a:t>
            </a:r>
            <a:r>
              <a:rPr lang="en-US" b="1" baseline="0" dirty="0" smtClean="0"/>
              <a:t>puts a person at risk of getting an </a:t>
            </a:r>
            <a:r>
              <a:rPr lang="en-US" b="1" baseline="0" dirty="0" err="1" smtClean="0"/>
              <a:t>STI</a:t>
            </a:r>
            <a:r>
              <a:rPr lang="en-US" b="1" baseline="0" dirty="0" smtClean="0"/>
              <a:t>.</a:t>
            </a:r>
          </a:p>
        </p:txBody>
      </p:sp>
    </p:spTree>
    <p:extLst>
      <p:ext uri="{BB962C8B-B14F-4D97-AF65-F5344CB8AC3E}">
        <p14:creationId xmlns:p14="http://schemas.microsoft.com/office/powerpoint/2010/main" val="1266465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baseline="0" dirty="0" smtClean="0"/>
              <a:t>Low risk:</a:t>
            </a:r>
          </a:p>
          <a:p>
            <a:pPr marL="457200" indent="-298450"/>
            <a:r>
              <a:rPr lang="en-US" b="1" baseline="0" dirty="0" smtClean="0"/>
              <a:t>You have reduced the number of sexual partners and you are using protection </a:t>
            </a:r>
          </a:p>
          <a:p>
            <a:pPr marL="457200" indent="-298450"/>
            <a:r>
              <a:rPr lang="en-US" b="1" baseline="0" dirty="0" smtClean="0"/>
              <a:t>The partner may think they are uninfected because they have no symptoms/feel fine but cannot be sure unless tested.</a:t>
            </a:r>
          </a:p>
          <a:p>
            <a:pPr marL="457200" indent="-298450"/>
            <a:r>
              <a:rPr lang="en-US" b="1" baseline="0" dirty="0" smtClean="0"/>
              <a:t>It is advised that clients be retested several months later to ensure they are truly uninfected.</a:t>
            </a:r>
            <a:endParaRPr lang="en-US" b="1" dirty="0" smtClean="0"/>
          </a:p>
          <a:p>
            <a:pPr marL="158750" indent="0">
              <a:buNone/>
            </a:pPr>
            <a:endParaRPr lang="en-CA"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1" baseline="0" dirty="0" smtClean="0"/>
              <a:t>Mutually monogamous means that both people agree to have sex/relationship with only each other.</a:t>
            </a:r>
          </a:p>
        </p:txBody>
      </p:sp>
    </p:spTree>
    <p:extLst>
      <p:ext uri="{BB962C8B-B14F-4D97-AF65-F5344CB8AC3E}">
        <p14:creationId xmlns:p14="http://schemas.microsoft.com/office/powerpoint/2010/main" val="851044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No risk:</a:t>
            </a:r>
          </a:p>
          <a:p>
            <a:pPr marL="158750" indent="0">
              <a:buNone/>
            </a:pPr>
            <a:r>
              <a:rPr lang="en-CA" b="1" dirty="0" smtClean="0"/>
              <a:t>You cannot get an </a:t>
            </a:r>
            <a:r>
              <a:rPr lang="en-CA" b="1" dirty="0" err="1" smtClean="0"/>
              <a:t>STI</a:t>
            </a:r>
            <a:r>
              <a:rPr lang="en-CA" b="1" dirty="0" smtClean="0"/>
              <a:t> from a mosquito, this is a myth.</a:t>
            </a:r>
          </a:p>
          <a:p>
            <a:endParaRPr lang="en-US" dirty="0" smtClean="0"/>
          </a:p>
          <a:p>
            <a:pPr marL="158750" indent="0">
              <a:buNone/>
            </a:pPr>
            <a:endParaRPr lang="en-CA" dirty="0"/>
          </a:p>
        </p:txBody>
      </p:sp>
    </p:spTree>
    <p:extLst>
      <p:ext uri="{BB962C8B-B14F-4D97-AF65-F5344CB8AC3E}">
        <p14:creationId xmlns:p14="http://schemas.microsoft.com/office/powerpoint/2010/main" val="1664850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High</a:t>
            </a:r>
            <a:r>
              <a:rPr lang="en-CA" b="1" baseline="0" dirty="0" smtClean="0"/>
              <a:t> Risk:</a:t>
            </a:r>
          </a:p>
          <a:p>
            <a:pPr marL="158750" indent="0">
              <a:buNone/>
            </a:pPr>
            <a:r>
              <a:rPr lang="en-CA" b="1" baseline="0" dirty="0" smtClean="0"/>
              <a:t>The more sexual partners a person has, the greater the chance of getting an </a:t>
            </a:r>
            <a:r>
              <a:rPr lang="en-CA" b="1" baseline="0" dirty="0" err="1" smtClean="0"/>
              <a:t>STI</a:t>
            </a:r>
            <a:r>
              <a:rPr lang="en-CA" b="1" baseline="0" dirty="0" smtClean="0"/>
              <a:t>.</a:t>
            </a:r>
            <a:endParaRPr lang="en-US" b="1" dirty="0" smtClean="0"/>
          </a:p>
          <a:p>
            <a:pPr marL="158750" indent="0">
              <a:buNone/>
            </a:pPr>
            <a:endParaRPr lang="en-CA" dirty="0"/>
          </a:p>
        </p:txBody>
      </p:sp>
    </p:spTree>
    <p:extLst>
      <p:ext uri="{BB962C8B-B14F-4D97-AF65-F5344CB8AC3E}">
        <p14:creationId xmlns:p14="http://schemas.microsoft.com/office/powerpoint/2010/main" val="3719990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Some</a:t>
            </a:r>
            <a:r>
              <a:rPr lang="en-CA" b="1" baseline="0" dirty="0" smtClean="0"/>
              <a:t> risk:</a:t>
            </a:r>
          </a:p>
          <a:p>
            <a:pPr marL="158750" indent="0">
              <a:buNone/>
            </a:pPr>
            <a:r>
              <a:rPr lang="en-CA" b="1" baseline="0" dirty="0" smtClean="0"/>
              <a:t>Although it is good to use the condom, they are not 100% effective from preventing an STI and the person performing oral sex can still get an STI in their (his/her/they) mouth. Using condoms correctly and every time greatly reduces a persons chance of getting an STI. </a:t>
            </a:r>
          </a:p>
          <a:p>
            <a:pPr marL="158750" indent="0">
              <a:buNone/>
            </a:pPr>
            <a:endParaRPr lang="en-CA" b="1" baseline="0" dirty="0" smtClean="0"/>
          </a:p>
          <a:p>
            <a:pPr marL="158750" indent="0">
              <a:buNone/>
            </a:pPr>
            <a:r>
              <a:rPr lang="en-CA" b="1" baseline="0" dirty="0" smtClean="0"/>
              <a:t>Dental dams should be recommended in this case. </a:t>
            </a:r>
            <a:endParaRPr lang="en-US" b="1" dirty="0" smtClean="0"/>
          </a:p>
          <a:p>
            <a:pPr marL="158750" indent="0">
              <a:buNone/>
            </a:pPr>
            <a:endParaRPr lang="en-CA" dirty="0"/>
          </a:p>
        </p:txBody>
      </p:sp>
    </p:spTree>
    <p:extLst>
      <p:ext uri="{BB962C8B-B14F-4D97-AF65-F5344CB8AC3E}">
        <p14:creationId xmlns:p14="http://schemas.microsoft.com/office/powerpoint/2010/main" val="1105684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No risk:</a:t>
            </a:r>
          </a:p>
          <a:p>
            <a:r>
              <a:rPr lang="en-US" b="1" dirty="0" smtClean="0"/>
              <a:t>You can get other illnesses, but you cannot get an </a:t>
            </a:r>
            <a:r>
              <a:rPr lang="en-US" b="1" dirty="0" err="1" smtClean="0"/>
              <a:t>STI</a:t>
            </a:r>
            <a:r>
              <a:rPr lang="en-US" b="1" dirty="0" smtClean="0"/>
              <a:t> from these activities. </a:t>
            </a:r>
          </a:p>
          <a:p>
            <a:r>
              <a:rPr lang="en-US" b="1" dirty="0" smtClean="0"/>
              <a:t>However, you can get herpes simplex,</a:t>
            </a:r>
            <a:r>
              <a:rPr lang="en-US" b="1" baseline="0" dirty="0" smtClean="0"/>
              <a:t> the herpes that cause a “cold sore” from sharing lip gloss or lipstick from an infected person.  </a:t>
            </a:r>
          </a:p>
          <a:p>
            <a:r>
              <a:rPr lang="en-US" b="1" baseline="0" dirty="0" smtClean="0"/>
              <a:t>It is always advisable not to try on make-up, particularly lipstick/lip gloss  in a department store or for school plays/theatre productions as you do not know who has sampled the lipstick/ lip gloss before you.  Wiping the lip products with a tissue between users will not kill the virus.  </a:t>
            </a:r>
            <a:endParaRPr lang="en-US" b="1" dirty="0" smtClean="0"/>
          </a:p>
          <a:p>
            <a:pPr marL="158750" indent="0">
              <a:buNone/>
            </a:pPr>
            <a:endParaRPr lang="en-US" b="1" dirty="0" smtClean="0"/>
          </a:p>
          <a:p>
            <a:pPr marL="158750" indent="0">
              <a:buNone/>
            </a:pPr>
            <a:endParaRPr lang="en-CA" dirty="0"/>
          </a:p>
        </p:txBody>
      </p:sp>
    </p:spTree>
    <p:extLst>
      <p:ext uri="{BB962C8B-B14F-4D97-AF65-F5344CB8AC3E}">
        <p14:creationId xmlns:p14="http://schemas.microsoft.com/office/powerpoint/2010/main" val="299393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High Risk:</a:t>
            </a:r>
          </a:p>
          <a:p>
            <a:r>
              <a:rPr lang="en-US" b="1" dirty="0" smtClean="0"/>
              <a:t>You cannot tell if someone </a:t>
            </a:r>
            <a:r>
              <a:rPr lang="en-US" b="1" baseline="0" dirty="0" smtClean="0"/>
              <a:t>has an </a:t>
            </a:r>
            <a:r>
              <a:rPr lang="en-US" b="1" baseline="0" dirty="0" err="1" smtClean="0"/>
              <a:t>STI</a:t>
            </a:r>
            <a:r>
              <a:rPr lang="en-US" b="1" baseline="0" dirty="0" smtClean="0"/>
              <a:t>  just by looking at them.  </a:t>
            </a:r>
          </a:p>
          <a:p>
            <a:r>
              <a:rPr lang="en-US" b="1" baseline="0" dirty="0" smtClean="0"/>
              <a:t>One may look healthy and not have any symptoms even though they have an </a:t>
            </a:r>
            <a:r>
              <a:rPr lang="en-US" b="1" baseline="0" dirty="0" err="1" smtClean="0"/>
              <a:t>STI</a:t>
            </a:r>
            <a:r>
              <a:rPr lang="en-US" b="1" baseline="0" dirty="0" smtClean="0"/>
              <a:t>.  Use a condom every time you have sex with someon</a:t>
            </a:r>
            <a:r>
              <a:rPr lang="en-US" baseline="0" dirty="0" smtClean="0"/>
              <a:t>e.  </a:t>
            </a:r>
            <a:endParaRPr lang="en-US" dirty="0" smtClean="0"/>
          </a:p>
          <a:p>
            <a:endParaRPr lang="en-US" dirty="0" smtClean="0"/>
          </a:p>
          <a:p>
            <a:pPr marL="158750" indent="0">
              <a:buNone/>
            </a:pPr>
            <a:endParaRPr lang="en-CA" dirty="0"/>
          </a:p>
        </p:txBody>
      </p:sp>
    </p:spTree>
    <p:extLst>
      <p:ext uri="{BB962C8B-B14F-4D97-AF65-F5344CB8AC3E}">
        <p14:creationId xmlns:p14="http://schemas.microsoft.com/office/powerpoint/2010/main" val="3989145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High</a:t>
            </a:r>
            <a:r>
              <a:rPr lang="en-US" b="1" baseline="0" dirty="0" smtClean="0"/>
              <a:t> Risk:</a:t>
            </a:r>
          </a:p>
          <a:p>
            <a:r>
              <a:rPr lang="en-US" b="1" baseline="0" dirty="0" smtClean="0"/>
              <a:t>Sex without using a condom puts you at a high risk of getting an </a:t>
            </a:r>
            <a:r>
              <a:rPr lang="en-US" b="1" baseline="0" dirty="0" err="1" smtClean="0"/>
              <a:t>STI</a:t>
            </a:r>
            <a:r>
              <a:rPr lang="en-US" b="1" baseline="0" dirty="0" smtClean="0"/>
              <a:t>. </a:t>
            </a:r>
          </a:p>
          <a:p>
            <a:r>
              <a:rPr lang="en-US" b="1" baseline="0" dirty="0" smtClean="0"/>
              <a:t>Using a condom correctly and every time reduces your risk of contracting an </a:t>
            </a:r>
            <a:r>
              <a:rPr lang="en-US" b="1" baseline="0" dirty="0" err="1" smtClean="0"/>
              <a:t>STI</a:t>
            </a:r>
            <a:endParaRPr lang="en-US" b="1" dirty="0" smtClean="0"/>
          </a:p>
          <a:p>
            <a:endParaRPr lang="en-US" dirty="0" smtClean="0"/>
          </a:p>
          <a:p>
            <a:pPr marL="158750" indent="0">
              <a:buNone/>
            </a:pPr>
            <a:endParaRPr lang="en-US" b="1" dirty="0" smtClean="0"/>
          </a:p>
        </p:txBody>
      </p:sp>
    </p:spTree>
    <p:extLst>
      <p:ext uri="{BB962C8B-B14F-4D97-AF65-F5344CB8AC3E}">
        <p14:creationId xmlns:p14="http://schemas.microsoft.com/office/powerpoint/2010/main" val="3680650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dirty="0" smtClean="0"/>
              <a:t>Some risk: </a:t>
            </a:r>
          </a:p>
          <a:p>
            <a:r>
              <a:rPr lang="en-US" b="1" dirty="0" smtClean="0"/>
              <a:t>Personal items </a:t>
            </a:r>
            <a:r>
              <a:rPr lang="en-US" b="1" baseline="0" dirty="0" smtClean="0"/>
              <a:t>may have blood on them and you would have to get this blood into your bloodstream.   </a:t>
            </a:r>
          </a:p>
          <a:p>
            <a:r>
              <a:rPr lang="en-US" b="1" dirty="0" smtClean="0"/>
              <a:t>There is a low risk of transmission of</a:t>
            </a:r>
            <a:r>
              <a:rPr lang="en-US" b="1" baseline="0" dirty="0" smtClean="0"/>
              <a:t> Hepatitis B virus</a:t>
            </a:r>
            <a:r>
              <a:rPr lang="en-US" b="1" dirty="0" smtClean="0"/>
              <a:t> via personal care articles.</a:t>
            </a:r>
            <a:r>
              <a:rPr lang="en-US" b="1" baseline="0" dirty="0" smtClean="0"/>
              <a:t>  There is almost no risk for HIV transmission.  It is good hygiene practice not to share personal items with friends or family members.    </a:t>
            </a:r>
            <a:endParaRPr lang="en-US" b="1" dirty="0" smtClean="0"/>
          </a:p>
          <a:p>
            <a:endParaRPr lang="en-US" dirty="0" smtClean="0"/>
          </a:p>
          <a:p>
            <a:pPr marL="158750" indent="0">
              <a:buNone/>
            </a:pPr>
            <a:endParaRPr lang="en-CA" dirty="0"/>
          </a:p>
        </p:txBody>
      </p:sp>
    </p:spTree>
    <p:extLst>
      <p:ext uri="{BB962C8B-B14F-4D97-AF65-F5344CB8AC3E}">
        <p14:creationId xmlns:p14="http://schemas.microsoft.com/office/powerpoint/2010/main" val="837254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2">
            <a:alphaModFix/>
          </a:blip>
          <a:srcRect t="82179"/>
          <a:stretch/>
        </p:blipFill>
        <p:spPr>
          <a:xfrm>
            <a:off x="0" y="3887622"/>
            <a:ext cx="9144000" cy="12558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311700" y="355882"/>
            <a:ext cx="8520600" cy="1008724"/>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4000" b="1" dirty="0" smtClean="0"/>
              <a:t>What’s the Risk?</a:t>
            </a:r>
            <a:endParaRPr sz="4000" b="1" dirty="0"/>
          </a:p>
        </p:txBody>
      </p:sp>
      <p:sp>
        <p:nvSpPr>
          <p:cNvPr id="56" name="Google Shape;56;p13"/>
          <p:cNvSpPr txBox="1">
            <a:spLocks noGrp="1"/>
          </p:cNvSpPr>
          <p:nvPr>
            <p:ph type="subTitle" idx="1"/>
          </p:nvPr>
        </p:nvSpPr>
        <p:spPr>
          <a:xfrm>
            <a:off x="311700" y="3547184"/>
            <a:ext cx="8520600" cy="53957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smtClean="0">
                <a:solidFill>
                  <a:schemeClr val="dk1"/>
                </a:solidFill>
              </a:rPr>
              <a:t>Grade 7 STIs</a:t>
            </a:r>
            <a:endParaRPr sz="2400" dirty="0">
              <a:solidFill>
                <a:schemeClr val="dk1"/>
              </a:solidFill>
            </a:endParaRPr>
          </a:p>
        </p:txBody>
      </p:sp>
      <p:pic>
        <p:nvPicPr>
          <p:cNvPr id="6" name="Picture 5" descr="Red, yellow, and green stoplights"/>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3069142" y="1364606"/>
            <a:ext cx="3005715" cy="2107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411971"/>
            <a:ext cx="4899278" cy="2355798"/>
          </a:xfrm>
        </p:spPr>
        <p:txBody>
          <a:bodyPr>
            <a:normAutofit lnSpcReduction="10000"/>
          </a:bodyPr>
          <a:lstStyle/>
          <a:p>
            <a:pPr marL="114300" indent="0" algn="ctr">
              <a:buClrTx/>
              <a:buNone/>
            </a:pPr>
            <a:r>
              <a:rPr lang="en-CA" sz="3200" dirty="0">
                <a:solidFill>
                  <a:schemeClr val="tx1"/>
                </a:solidFill>
              </a:rPr>
              <a:t>Having any type of sexual </a:t>
            </a:r>
            <a:r>
              <a:rPr lang="en-CA" sz="3200" dirty="0" smtClean="0">
                <a:solidFill>
                  <a:schemeClr val="tx1"/>
                </a:solidFill>
              </a:rPr>
              <a:t>contact </a:t>
            </a:r>
            <a:r>
              <a:rPr lang="en-CA" sz="3200" dirty="0">
                <a:solidFill>
                  <a:schemeClr val="tx1"/>
                </a:solidFill>
              </a:rPr>
              <a:t>but using a condom correctly and every time. </a:t>
            </a:r>
          </a:p>
        </p:txBody>
      </p:sp>
      <p:pic>
        <p:nvPicPr>
          <p:cNvPr id="13" name="Picture 5" descr="Yellow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54369"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5404653"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15" name="Rectangle 4"/>
          <p:cNvSpPr>
            <a:spLocks noChangeArrowheads="1"/>
          </p:cNvSpPr>
          <p:nvPr/>
        </p:nvSpPr>
        <p:spPr bwMode="auto">
          <a:xfrm>
            <a:off x="6795303"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16" name="Rectangle 5"/>
          <p:cNvSpPr>
            <a:spLocks noChangeArrowheads="1"/>
          </p:cNvSpPr>
          <p:nvPr/>
        </p:nvSpPr>
        <p:spPr bwMode="auto">
          <a:xfrm>
            <a:off x="8176428"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17" name="Rectangle 16" descr="Low risk"/>
          <p:cNvSpPr/>
          <p:nvPr/>
        </p:nvSpPr>
        <p:spPr>
          <a:xfrm>
            <a:off x="5210978" y="630869"/>
            <a:ext cx="1260475" cy="3125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 name="Rectangle 17" descr="Low risk"/>
          <p:cNvSpPr/>
          <p:nvPr/>
        </p:nvSpPr>
        <p:spPr>
          <a:xfrm>
            <a:off x="7812891" y="745169"/>
            <a:ext cx="1258887" cy="3127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 name="Title 1"/>
          <p:cNvSpPr>
            <a:spLocks noGrp="1"/>
          </p:cNvSpPr>
          <p:nvPr>
            <p:ph type="title"/>
          </p:nvPr>
        </p:nvSpPr>
        <p:spPr>
          <a:xfrm>
            <a:off x="311700" y="478076"/>
            <a:ext cx="4899278"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380215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5" descr="Green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70793"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3"/>
          <p:cNvSpPr>
            <a:spLocks noChangeArrowheads="1"/>
          </p:cNvSpPr>
          <p:nvPr/>
        </p:nvSpPr>
        <p:spPr bwMode="auto">
          <a:xfrm>
            <a:off x="5221077"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22" name="Rectangle 4"/>
          <p:cNvSpPr>
            <a:spLocks noChangeArrowheads="1"/>
          </p:cNvSpPr>
          <p:nvPr/>
        </p:nvSpPr>
        <p:spPr bwMode="auto">
          <a:xfrm>
            <a:off x="6611727"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23" name="Rectangle 5"/>
          <p:cNvSpPr>
            <a:spLocks noChangeArrowheads="1"/>
          </p:cNvSpPr>
          <p:nvPr/>
        </p:nvSpPr>
        <p:spPr bwMode="auto">
          <a:xfrm>
            <a:off x="7992852"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24" name="Rectangle 23" descr="no risk"/>
          <p:cNvSpPr/>
          <p:nvPr/>
        </p:nvSpPr>
        <p:spPr>
          <a:xfrm>
            <a:off x="4916277"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 name="Text Placeholder 2"/>
          <p:cNvSpPr>
            <a:spLocks noGrp="1"/>
          </p:cNvSpPr>
          <p:nvPr>
            <p:ph type="body" idx="1"/>
          </p:nvPr>
        </p:nvSpPr>
        <p:spPr>
          <a:xfrm>
            <a:off x="311701" y="1648691"/>
            <a:ext cx="4759092" cy="2119078"/>
          </a:xfrm>
        </p:spPr>
        <p:txBody>
          <a:bodyPr>
            <a:normAutofit/>
          </a:bodyPr>
          <a:lstStyle/>
          <a:p>
            <a:pPr marL="114300" indent="0" algn="ctr">
              <a:buClrTx/>
              <a:buNone/>
            </a:pPr>
            <a:r>
              <a:rPr lang="en-CA" sz="3200" dirty="0">
                <a:solidFill>
                  <a:schemeClr val="tx1"/>
                </a:solidFill>
              </a:rPr>
              <a:t>Drinking from a water fountain. </a:t>
            </a:r>
          </a:p>
        </p:txBody>
      </p:sp>
      <p:sp>
        <p:nvSpPr>
          <p:cNvPr id="2" name="Title 1"/>
          <p:cNvSpPr>
            <a:spLocks noGrp="1"/>
          </p:cNvSpPr>
          <p:nvPr>
            <p:ph type="title"/>
          </p:nvPr>
        </p:nvSpPr>
        <p:spPr>
          <a:xfrm>
            <a:off x="311700" y="478076"/>
            <a:ext cx="4759093"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139421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717499" cy="2119078"/>
          </a:xfrm>
        </p:spPr>
        <p:txBody>
          <a:bodyPr>
            <a:normAutofit/>
          </a:bodyPr>
          <a:lstStyle/>
          <a:p>
            <a:pPr marL="114300" indent="0" algn="ctr">
              <a:buClrTx/>
              <a:buNone/>
            </a:pPr>
            <a:r>
              <a:rPr lang="en-CA" sz="3200" dirty="0">
                <a:solidFill>
                  <a:schemeClr val="tx1"/>
                </a:solidFill>
              </a:rPr>
              <a:t>Waiting until you know a person </a:t>
            </a:r>
            <a:r>
              <a:rPr lang="en-CA" sz="3200" dirty="0" smtClean="0">
                <a:solidFill>
                  <a:schemeClr val="tx1"/>
                </a:solidFill>
              </a:rPr>
              <a:t>before </a:t>
            </a:r>
            <a:r>
              <a:rPr lang="en-CA" sz="3200" dirty="0">
                <a:solidFill>
                  <a:schemeClr val="tx1"/>
                </a:solidFill>
              </a:rPr>
              <a:t>you decide to have sex. </a:t>
            </a:r>
          </a:p>
        </p:txBody>
      </p:sp>
      <p:sp>
        <p:nvSpPr>
          <p:cNvPr id="2" name="Title 1"/>
          <p:cNvSpPr>
            <a:spLocks noGrp="1"/>
          </p:cNvSpPr>
          <p:nvPr>
            <p:ph type="title"/>
          </p:nvPr>
        </p:nvSpPr>
        <p:spPr>
          <a:xfrm>
            <a:off x="311700" y="478076"/>
            <a:ext cx="47175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pic>
        <p:nvPicPr>
          <p:cNvPr id="4" name="Picture 5" descr="Red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83716"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auto">
          <a:xfrm>
            <a:off x="5334000"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6" name="Rectangle 4"/>
          <p:cNvSpPr>
            <a:spLocks noChangeArrowheads="1"/>
          </p:cNvSpPr>
          <p:nvPr/>
        </p:nvSpPr>
        <p:spPr bwMode="auto">
          <a:xfrm>
            <a:off x="6724650"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7" name="Rectangle 5"/>
          <p:cNvSpPr>
            <a:spLocks noChangeArrowheads="1"/>
          </p:cNvSpPr>
          <p:nvPr/>
        </p:nvSpPr>
        <p:spPr bwMode="auto">
          <a:xfrm>
            <a:off x="8105775"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8" name="Rectangle 7" descr="high risk"/>
          <p:cNvSpPr/>
          <p:nvPr/>
        </p:nvSpPr>
        <p:spPr>
          <a:xfrm>
            <a:off x="6400800"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Tree>
    <p:extLst>
      <p:ext uri="{BB962C8B-B14F-4D97-AF65-F5344CB8AC3E}">
        <p14:creationId xmlns:p14="http://schemas.microsoft.com/office/powerpoint/2010/main" val="127691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717499" cy="2119078"/>
          </a:xfrm>
        </p:spPr>
        <p:txBody>
          <a:bodyPr>
            <a:normAutofit/>
          </a:bodyPr>
          <a:lstStyle/>
          <a:p>
            <a:pPr marL="114300" indent="0" algn="ctr">
              <a:buClrTx/>
              <a:buNone/>
            </a:pPr>
            <a:r>
              <a:rPr lang="en-CA" sz="3200" dirty="0">
                <a:solidFill>
                  <a:schemeClr val="tx1"/>
                </a:solidFill>
              </a:rPr>
              <a:t>Sharing needles (drug use, piercing, tattooing)</a:t>
            </a:r>
          </a:p>
        </p:txBody>
      </p:sp>
      <p:sp>
        <p:nvSpPr>
          <p:cNvPr id="2" name="Title 1"/>
          <p:cNvSpPr>
            <a:spLocks noGrp="1"/>
          </p:cNvSpPr>
          <p:nvPr>
            <p:ph type="title"/>
          </p:nvPr>
        </p:nvSpPr>
        <p:spPr>
          <a:xfrm>
            <a:off x="311700" y="478076"/>
            <a:ext cx="47175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pic>
        <p:nvPicPr>
          <p:cNvPr id="4" name="Picture 5" descr="Red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83716"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auto">
          <a:xfrm>
            <a:off x="5334000"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6" name="Rectangle 4"/>
          <p:cNvSpPr>
            <a:spLocks noChangeArrowheads="1"/>
          </p:cNvSpPr>
          <p:nvPr/>
        </p:nvSpPr>
        <p:spPr bwMode="auto">
          <a:xfrm>
            <a:off x="6724650"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7" name="Rectangle 5"/>
          <p:cNvSpPr>
            <a:spLocks noChangeArrowheads="1"/>
          </p:cNvSpPr>
          <p:nvPr/>
        </p:nvSpPr>
        <p:spPr bwMode="auto">
          <a:xfrm>
            <a:off x="8105775"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8" name="Rectangle 7" descr="high risk"/>
          <p:cNvSpPr/>
          <p:nvPr/>
        </p:nvSpPr>
        <p:spPr>
          <a:xfrm>
            <a:off x="6400800"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Tree>
    <p:extLst>
      <p:ext uri="{BB962C8B-B14F-4D97-AF65-F5344CB8AC3E}">
        <p14:creationId xmlns:p14="http://schemas.microsoft.com/office/powerpoint/2010/main" val="317567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5" descr="Green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70793"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3"/>
          <p:cNvSpPr>
            <a:spLocks noChangeArrowheads="1"/>
          </p:cNvSpPr>
          <p:nvPr/>
        </p:nvSpPr>
        <p:spPr bwMode="auto">
          <a:xfrm>
            <a:off x="5221077"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22" name="Rectangle 4"/>
          <p:cNvSpPr>
            <a:spLocks noChangeArrowheads="1"/>
          </p:cNvSpPr>
          <p:nvPr/>
        </p:nvSpPr>
        <p:spPr bwMode="auto">
          <a:xfrm>
            <a:off x="6611727"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23" name="Rectangle 5"/>
          <p:cNvSpPr>
            <a:spLocks noChangeArrowheads="1"/>
          </p:cNvSpPr>
          <p:nvPr/>
        </p:nvSpPr>
        <p:spPr bwMode="auto">
          <a:xfrm>
            <a:off x="7992852"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24" name="Rectangle 23" descr="no risk"/>
          <p:cNvSpPr/>
          <p:nvPr/>
        </p:nvSpPr>
        <p:spPr>
          <a:xfrm>
            <a:off x="4916277"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 name="Text Placeholder 2"/>
          <p:cNvSpPr>
            <a:spLocks noGrp="1"/>
          </p:cNvSpPr>
          <p:nvPr>
            <p:ph type="body" idx="1"/>
          </p:nvPr>
        </p:nvSpPr>
        <p:spPr>
          <a:xfrm>
            <a:off x="311701" y="1648691"/>
            <a:ext cx="4604576" cy="2119078"/>
          </a:xfrm>
        </p:spPr>
        <p:txBody>
          <a:bodyPr>
            <a:normAutofit/>
          </a:bodyPr>
          <a:lstStyle/>
          <a:p>
            <a:pPr marL="114300" indent="0" algn="ctr">
              <a:buClrTx/>
              <a:buNone/>
            </a:pPr>
            <a:r>
              <a:rPr lang="en-CA" sz="3200" dirty="0">
                <a:solidFill>
                  <a:schemeClr val="tx1"/>
                </a:solidFill>
              </a:rPr>
              <a:t>Holding hands or hugging.</a:t>
            </a:r>
          </a:p>
        </p:txBody>
      </p:sp>
      <p:sp>
        <p:nvSpPr>
          <p:cNvPr id="2" name="Title 1"/>
          <p:cNvSpPr>
            <a:spLocks noGrp="1"/>
          </p:cNvSpPr>
          <p:nvPr>
            <p:ph type="title"/>
          </p:nvPr>
        </p:nvSpPr>
        <p:spPr>
          <a:xfrm>
            <a:off x="311700" y="478076"/>
            <a:ext cx="4604577"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104437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5" descr="Green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70793"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3"/>
          <p:cNvSpPr>
            <a:spLocks noChangeArrowheads="1"/>
          </p:cNvSpPr>
          <p:nvPr/>
        </p:nvSpPr>
        <p:spPr bwMode="auto">
          <a:xfrm>
            <a:off x="5221077"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22" name="Rectangle 4"/>
          <p:cNvSpPr>
            <a:spLocks noChangeArrowheads="1"/>
          </p:cNvSpPr>
          <p:nvPr/>
        </p:nvSpPr>
        <p:spPr bwMode="auto">
          <a:xfrm>
            <a:off x="6611727"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23" name="Rectangle 5"/>
          <p:cNvSpPr>
            <a:spLocks noChangeArrowheads="1"/>
          </p:cNvSpPr>
          <p:nvPr/>
        </p:nvSpPr>
        <p:spPr bwMode="auto">
          <a:xfrm>
            <a:off x="7992852"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24" name="Rectangle 23" descr="no risk"/>
          <p:cNvSpPr/>
          <p:nvPr/>
        </p:nvSpPr>
        <p:spPr>
          <a:xfrm>
            <a:off x="4916277"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 name="Text Placeholder 2"/>
          <p:cNvSpPr>
            <a:spLocks noGrp="1"/>
          </p:cNvSpPr>
          <p:nvPr>
            <p:ph type="body" idx="1"/>
          </p:nvPr>
        </p:nvSpPr>
        <p:spPr>
          <a:xfrm>
            <a:off x="311701" y="1648691"/>
            <a:ext cx="4604576" cy="2119078"/>
          </a:xfrm>
        </p:spPr>
        <p:txBody>
          <a:bodyPr>
            <a:normAutofit/>
          </a:bodyPr>
          <a:lstStyle/>
          <a:p>
            <a:pPr marL="114300" indent="0" algn="ctr">
              <a:buClrTx/>
              <a:buNone/>
            </a:pPr>
            <a:r>
              <a:rPr lang="en-CA" sz="3200" dirty="0">
                <a:solidFill>
                  <a:schemeClr val="tx1"/>
                </a:solidFill>
              </a:rPr>
              <a:t>Tongue (French) kissing.</a:t>
            </a:r>
          </a:p>
        </p:txBody>
      </p:sp>
      <p:sp>
        <p:nvSpPr>
          <p:cNvPr id="2" name="Title 1"/>
          <p:cNvSpPr>
            <a:spLocks noGrp="1"/>
          </p:cNvSpPr>
          <p:nvPr>
            <p:ph type="title"/>
          </p:nvPr>
        </p:nvSpPr>
        <p:spPr>
          <a:xfrm>
            <a:off x="311700" y="478076"/>
            <a:ext cx="4604577"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189014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259178"/>
            <a:ext cx="4899278" cy="2784011"/>
          </a:xfrm>
        </p:spPr>
        <p:txBody>
          <a:bodyPr>
            <a:normAutofit lnSpcReduction="10000"/>
          </a:bodyPr>
          <a:lstStyle/>
          <a:p>
            <a:pPr marL="114300" indent="0" algn="ctr">
              <a:buClrTx/>
              <a:buNone/>
            </a:pPr>
            <a:r>
              <a:rPr lang="en-CA" sz="3200" dirty="0">
                <a:solidFill>
                  <a:schemeClr val="tx1"/>
                </a:solidFill>
              </a:rPr>
              <a:t>Having sexual intercourse after both partners have been tested and told they are free of infection.</a:t>
            </a:r>
          </a:p>
        </p:txBody>
      </p:sp>
      <p:pic>
        <p:nvPicPr>
          <p:cNvPr id="13" name="Picture 5" descr="Yellow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54369"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5404653"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15" name="Rectangle 4"/>
          <p:cNvSpPr>
            <a:spLocks noChangeArrowheads="1"/>
          </p:cNvSpPr>
          <p:nvPr/>
        </p:nvSpPr>
        <p:spPr bwMode="auto">
          <a:xfrm>
            <a:off x="6795303"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16" name="Rectangle 5"/>
          <p:cNvSpPr>
            <a:spLocks noChangeArrowheads="1"/>
          </p:cNvSpPr>
          <p:nvPr/>
        </p:nvSpPr>
        <p:spPr bwMode="auto">
          <a:xfrm>
            <a:off x="8176428"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17" name="Rectangle 16" descr="Low risk"/>
          <p:cNvSpPr/>
          <p:nvPr/>
        </p:nvSpPr>
        <p:spPr>
          <a:xfrm>
            <a:off x="5210978" y="630869"/>
            <a:ext cx="1260475" cy="3125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 name="Rectangle 17" descr="Low risk"/>
          <p:cNvSpPr/>
          <p:nvPr/>
        </p:nvSpPr>
        <p:spPr>
          <a:xfrm>
            <a:off x="7812891" y="745169"/>
            <a:ext cx="1258887" cy="3127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 name="Title 1"/>
          <p:cNvSpPr>
            <a:spLocks noGrp="1"/>
          </p:cNvSpPr>
          <p:nvPr>
            <p:ph type="title"/>
          </p:nvPr>
        </p:nvSpPr>
        <p:spPr>
          <a:xfrm>
            <a:off x="311700" y="478076"/>
            <a:ext cx="4899278"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347839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5" descr="Green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70793"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3"/>
          <p:cNvSpPr>
            <a:spLocks noChangeArrowheads="1"/>
          </p:cNvSpPr>
          <p:nvPr/>
        </p:nvSpPr>
        <p:spPr bwMode="auto">
          <a:xfrm>
            <a:off x="5221077"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22" name="Rectangle 4"/>
          <p:cNvSpPr>
            <a:spLocks noChangeArrowheads="1"/>
          </p:cNvSpPr>
          <p:nvPr/>
        </p:nvSpPr>
        <p:spPr bwMode="auto">
          <a:xfrm>
            <a:off x="6611727"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23" name="Rectangle 5"/>
          <p:cNvSpPr>
            <a:spLocks noChangeArrowheads="1"/>
          </p:cNvSpPr>
          <p:nvPr/>
        </p:nvSpPr>
        <p:spPr bwMode="auto">
          <a:xfrm>
            <a:off x="7992852"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24" name="Rectangle 23" descr="no risk"/>
          <p:cNvSpPr/>
          <p:nvPr/>
        </p:nvSpPr>
        <p:spPr>
          <a:xfrm>
            <a:off x="4916277"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 name="Text Placeholder 2"/>
          <p:cNvSpPr>
            <a:spLocks noGrp="1"/>
          </p:cNvSpPr>
          <p:nvPr>
            <p:ph type="body" idx="1"/>
          </p:nvPr>
        </p:nvSpPr>
        <p:spPr>
          <a:xfrm>
            <a:off x="311701" y="1423084"/>
            <a:ext cx="4759092" cy="2508591"/>
          </a:xfrm>
        </p:spPr>
        <p:txBody>
          <a:bodyPr>
            <a:normAutofit/>
          </a:bodyPr>
          <a:lstStyle/>
          <a:p>
            <a:pPr marL="114300" indent="0" algn="ctr">
              <a:buClrTx/>
              <a:buNone/>
            </a:pPr>
            <a:r>
              <a:rPr lang="en-CA" sz="3200" dirty="0">
                <a:solidFill>
                  <a:schemeClr val="tx1"/>
                </a:solidFill>
              </a:rPr>
              <a:t>Communicating and making the decision to be abstinent in your relationship.</a:t>
            </a:r>
          </a:p>
        </p:txBody>
      </p:sp>
      <p:sp>
        <p:nvSpPr>
          <p:cNvPr id="2" name="Title 1"/>
          <p:cNvSpPr>
            <a:spLocks noGrp="1"/>
          </p:cNvSpPr>
          <p:nvPr>
            <p:ph type="title"/>
          </p:nvPr>
        </p:nvSpPr>
        <p:spPr>
          <a:xfrm>
            <a:off x="311700" y="478076"/>
            <a:ext cx="4759093"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2626968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899278" cy="2119078"/>
          </a:xfrm>
        </p:spPr>
        <p:txBody>
          <a:bodyPr>
            <a:normAutofit/>
          </a:bodyPr>
          <a:lstStyle/>
          <a:p>
            <a:pPr marL="114300" indent="0" algn="ctr">
              <a:buClrTx/>
              <a:buNone/>
            </a:pPr>
            <a:r>
              <a:rPr lang="en-CA" sz="3200" dirty="0" smtClean="0">
                <a:solidFill>
                  <a:schemeClr val="tx1"/>
                </a:solidFill>
              </a:rPr>
              <a:t>Always choosing to use a condom with an uninfected partner. </a:t>
            </a:r>
            <a:endParaRPr lang="en-CA" sz="3200" dirty="0">
              <a:solidFill>
                <a:schemeClr val="tx1"/>
              </a:solidFill>
            </a:endParaRPr>
          </a:p>
        </p:txBody>
      </p:sp>
      <p:pic>
        <p:nvPicPr>
          <p:cNvPr id="13" name="Picture 5" descr="Yellow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54369"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5404653"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15" name="Rectangle 4"/>
          <p:cNvSpPr>
            <a:spLocks noChangeArrowheads="1"/>
          </p:cNvSpPr>
          <p:nvPr/>
        </p:nvSpPr>
        <p:spPr bwMode="auto">
          <a:xfrm>
            <a:off x="6795303"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16" name="Rectangle 5"/>
          <p:cNvSpPr>
            <a:spLocks noChangeArrowheads="1"/>
          </p:cNvSpPr>
          <p:nvPr/>
        </p:nvSpPr>
        <p:spPr bwMode="auto">
          <a:xfrm>
            <a:off x="8176428"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17" name="Rectangle 16" descr="Low risk"/>
          <p:cNvSpPr/>
          <p:nvPr/>
        </p:nvSpPr>
        <p:spPr>
          <a:xfrm>
            <a:off x="5210978" y="630869"/>
            <a:ext cx="1260475" cy="3125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 name="Rectangle 17" descr="Low risk"/>
          <p:cNvSpPr/>
          <p:nvPr/>
        </p:nvSpPr>
        <p:spPr>
          <a:xfrm>
            <a:off x="7812891" y="745169"/>
            <a:ext cx="1258887" cy="3127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 name="Title 1"/>
          <p:cNvSpPr>
            <a:spLocks noGrp="1"/>
          </p:cNvSpPr>
          <p:nvPr>
            <p:ph type="title"/>
          </p:nvPr>
        </p:nvSpPr>
        <p:spPr>
          <a:xfrm>
            <a:off x="311700" y="478076"/>
            <a:ext cx="4887637"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181568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5" descr="Green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70793"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3"/>
          <p:cNvSpPr>
            <a:spLocks noChangeArrowheads="1"/>
          </p:cNvSpPr>
          <p:nvPr/>
        </p:nvSpPr>
        <p:spPr bwMode="auto">
          <a:xfrm>
            <a:off x="5221077"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22" name="Rectangle 4"/>
          <p:cNvSpPr>
            <a:spLocks noChangeArrowheads="1"/>
          </p:cNvSpPr>
          <p:nvPr/>
        </p:nvSpPr>
        <p:spPr bwMode="auto">
          <a:xfrm>
            <a:off x="6611727"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23" name="Rectangle 5"/>
          <p:cNvSpPr>
            <a:spLocks noChangeArrowheads="1"/>
          </p:cNvSpPr>
          <p:nvPr/>
        </p:nvSpPr>
        <p:spPr bwMode="auto">
          <a:xfrm>
            <a:off x="7992852"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24" name="Rectangle 23" descr="no risk"/>
          <p:cNvSpPr/>
          <p:nvPr/>
        </p:nvSpPr>
        <p:spPr>
          <a:xfrm>
            <a:off x="4916277"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 name="Text Placeholder 2"/>
          <p:cNvSpPr>
            <a:spLocks noGrp="1"/>
          </p:cNvSpPr>
          <p:nvPr>
            <p:ph type="body" idx="1"/>
          </p:nvPr>
        </p:nvSpPr>
        <p:spPr>
          <a:xfrm>
            <a:off x="311701" y="1648691"/>
            <a:ext cx="4899278" cy="2119078"/>
          </a:xfrm>
        </p:spPr>
        <p:txBody>
          <a:bodyPr>
            <a:normAutofit/>
          </a:bodyPr>
          <a:lstStyle/>
          <a:p>
            <a:pPr marL="114300" indent="0" algn="ctr">
              <a:buClrTx/>
              <a:buNone/>
            </a:pPr>
            <a:r>
              <a:rPr lang="en-CA" sz="3200" dirty="0">
                <a:solidFill>
                  <a:schemeClr val="tx1"/>
                </a:solidFill>
              </a:rPr>
              <a:t>Getting bitten by a mosquito. </a:t>
            </a:r>
          </a:p>
        </p:txBody>
      </p:sp>
      <p:sp>
        <p:nvSpPr>
          <p:cNvPr id="2" name="Title 1"/>
          <p:cNvSpPr>
            <a:spLocks noGrp="1"/>
          </p:cNvSpPr>
          <p:nvPr>
            <p:ph type="title"/>
          </p:nvPr>
        </p:nvSpPr>
        <p:spPr>
          <a:xfrm>
            <a:off x="311700" y="478076"/>
            <a:ext cx="4759093"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3710470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717499" cy="2119078"/>
          </a:xfrm>
        </p:spPr>
        <p:txBody>
          <a:bodyPr>
            <a:normAutofit/>
          </a:bodyPr>
          <a:lstStyle/>
          <a:p>
            <a:pPr marL="114300" indent="0" algn="ctr">
              <a:buClrTx/>
              <a:buNone/>
            </a:pPr>
            <a:r>
              <a:rPr lang="en-CA" sz="3200" dirty="0">
                <a:solidFill>
                  <a:schemeClr val="tx1"/>
                </a:solidFill>
              </a:rPr>
              <a:t>Having </a:t>
            </a:r>
            <a:r>
              <a:rPr lang="en-CA" sz="3200" dirty="0" smtClean="0">
                <a:solidFill>
                  <a:schemeClr val="tx1"/>
                </a:solidFill>
              </a:rPr>
              <a:t>many </a:t>
            </a:r>
            <a:r>
              <a:rPr lang="en-CA" sz="3200" dirty="0">
                <a:solidFill>
                  <a:schemeClr val="tx1"/>
                </a:solidFill>
              </a:rPr>
              <a:t>sexual partners.</a:t>
            </a:r>
          </a:p>
        </p:txBody>
      </p:sp>
      <p:sp>
        <p:nvSpPr>
          <p:cNvPr id="2" name="Title 1"/>
          <p:cNvSpPr>
            <a:spLocks noGrp="1"/>
          </p:cNvSpPr>
          <p:nvPr>
            <p:ph type="title"/>
          </p:nvPr>
        </p:nvSpPr>
        <p:spPr>
          <a:xfrm>
            <a:off x="311700" y="478076"/>
            <a:ext cx="47175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pic>
        <p:nvPicPr>
          <p:cNvPr id="4" name="Picture 5" descr="Red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83716"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auto">
          <a:xfrm>
            <a:off x="5334000"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6" name="Rectangle 4"/>
          <p:cNvSpPr>
            <a:spLocks noChangeArrowheads="1"/>
          </p:cNvSpPr>
          <p:nvPr/>
        </p:nvSpPr>
        <p:spPr bwMode="auto">
          <a:xfrm>
            <a:off x="6724650"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7" name="Rectangle 5"/>
          <p:cNvSpPr>
            <a:spLocks noChangeArrowheads="1"/>
          </p:cNvSpPr>
          <p:nvPr/>
        </p:nvSpPr>
        <p:spPr bwMode="auto">
          <a:xfrm>
            <a:off x="8105775"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8" name="Rectangle 7" descr="high risk"/>
          <p:cNvSpPr/>
          <p:nvPr/>
        </p:nvSpPr>
        <p:spPr>
          <a:xfrm>
            <a:off x="6400800"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Tree>
    <p:extLst>
      <p:ext uri="{BB962C8B-B14F-4D97-AF65-F5344CB8AC3E}">
        <p14:creationId xmlns:p14="http://schemas.microsoft.com/office/powerpoint/2010/main" val="87328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899278" cy="2119078"/>
          </a:xfrm>
        </p:spPr>
        <p:txBody>
          <a:bodyPr>
            <a:normAutofit/>
          </a:bodyPr>
          <a:lstStyle/>
          <a:p>
            <a:pPr marL="114300" indent="0" algn="ctr">
              <a:buClrTx/>
              <a:buNone/>
            </a:pPr>
            <a:r>
              <a:rPr lang="en-CA" sz="3200" dirty="0">
                <a:solidFill>
                  <a:schemeClr val="tx1"/>
                </a:solidFill>
              </a:rPr>
              <a:t>Using condoms for oral sex. </a:t>
            </a:r>
          </a:p>
        </p:txBody>
      </p:sp>
      <p:pic>
        <p:nvPicPr>
          <p:cNvPr id="13" name="Picture 5" descr="Yellow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54369"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5404653"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15" name="Rectangle 4"/>
          <p:cNvSpPr>
            <a:spLocks noChangeArrowheads="1"/>
          </p:cNvSpPr>
          <p:nvPr/>
        </p:nvSpPr>
        <p:spPr bwMode="auto">
          <a:xfrm>
            <a:off x="6795303"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16" name="Rectangle 5"/>
          <p:cNvSpPr>
            <a:spLocks noChangeArrowheads="1"/>
          </p:cNvSpPr>
          <p:nvPr/>
        </p:nvSpPr>
        <p:spPr bwMode="auto">
          <a:xfrm>
            <a:off x="8176428"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17" name="Rectangle 16" descr="Low risk"/>
          <p:cNvSpPr/>
          <p:nvPr/>
        </p:nvSpPr>
        <p:spPr>
          <a:xfrm>
            <a:off x="5210978" y="630869"/>
            <a:ext cx="1260475" cy="3125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 name="Rectangle 17" descr="Low risk"/>
          <p:cNvSpPr/>
          <p:nvPr/>
        </p:nvSpPr>
        <p:spPr>
          <a:xfrm>
            <a:off x="7812891" y="745169"/>
            <a:ext cx="1258887" cy="3127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 name="Title 1"/>
          <p:cNvSpPr>
            <a:spLocks noGrp="1"/>
          </p:cNvSpPr>
          <p:nvPr>
            <p:ph type="title"/>
          </p:nvPr>
        </p:nvSpPr>
        <p:spPr>
          <a:xfrm>
            <a:off x="311700" y="478076"/>
            <a:ext cx="4899278"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211477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5" descr="Green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70793"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3"/>
          <p:cNvSpPr>
            <a:spLocks noChangeArrowheads="1"/>
          </p:cNvSpPr>
          <p:nvPr/>
        </p:nvSpPr>
        <p:spPr bwMode="auto">
          <a:xfrm>
            <a:off x="5221077"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22" name="Rectangle 4"/>
          <p:cNvSpPr>
            <a:spLocks noChangeArrowheads="1"/>
          </p:cNvSpPr>
          <p:nvPr/>
        </p:nvSpPr>
        <p:spPr bwMode="auto">
          <a:xfrm>
            <a:off x="6611727"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23" name="Rectangle 5"/>
          <p:cNvSpPr>
            <a:spLocks noChangeArrowheads="1"/>
          </p:cNvSpPr>
          <p:nvPr/>
        </p:nvSpPr>
        <p:spPr bwMode="auto">
          <a:xfrm>
            <a:off x="7992852"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24" name="Rectangle 23" descr="no risk"/>
          <p:cNvSpPr/>
          <p:nvPr/>
        </p:nvSpPr>
        <p:spPr>
          <a:xfrm>
            <a:off x="4916277"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 name="Text Placeholder 2"/>
          <p:cNvSpPr>
            <a:spLocks noGrp="1"/>
          </p:cNvSpPr>
          <p:nvPr>
            <p:ph type="body" idx="1"/>
          </p:nvPr>
        </p:nvSpPr>
        <p:spPr>
          <a:xfrm>
            <a:off x="311701" y="1648691"/>
            <a:ext cx="4759092" cy="2119078"/>
          </a:xfrm>
        </p:spPr>
        <p:txBody>
          <a:bodyPr>
            <a:normAutofit/>
          </a:bodyPr>
          <a:lstStyle/>
          <a:p>
            <a:pPr marL="114300" indent="0" algn="ctr">
              <a:buClrTx/>
              <a:buNone/>
            </a:pPr>
            <a:r>
              <a:rPr lang="en-CA" sz="3200" dirty="0">
                <a:solidFill>
                  <a:schemeClr val="tx1"/>
                </a:solidFill>
              </a:rPr>
              <a:t>Sharing drinks, food, lip gloss.</a:t>
            </a:r>
          </a:p>
        </p:txBody>
      </p:sp>
      <p:sp>
        <p:nvSpPr>
          <p:cNvPr id="2" name="Title 1"/>
          <p:cNvSpPr>
            <a:spLocks noGrp="1"/>
          </p:cNvSpPr>
          <p:nvPr>
            <p:ph type="title"/>
          </p:nvPr>
        </p:nvSpPr>
        <p:spPr>
          <a:xfrm>
            <a:off x="311700" y="478076"/>
            <a:ext cx="4759094"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354209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443210"/>
            <a:ext cx="4717499" cy="2324559"/>
          </a:xfrm>
        </p:spPr>
        <p:txBody>
          <a:bodyPr>
            <a:normAutofit lnSpcReduction="10000"/>
          </a:bodyPr>
          <a:lstStyle/>
          <a:p>
            <a:pPr marL="114300" indent="0" algn="ctr">
              <a:buClrTx/>
              <a:buNone/>
            </a:pPr>
            <a:r>
              <a:rPr lang="en-CA" sz="3200" dirty="0">
                <a:solidFill>
                  <a:schemeClr val="tx1"/>
                </a:solidFill>
              </a:rPr>
              <a:t>Only having intimate sexual contact with someone who looks healthy. </a:t>
            </a:r>
          </a:p>
        </p:txBody>
      </p:sp>
      <p:sp>
        <p:nvSpPr>
          <p:cNvPr id="2" name="Title 1"/>
          <p:cNvSpPr>
            <a:spLocks noGrp="1"/>
          </p:cNvSpPr>
          <p:nvPr>
            <p:ph type="title"/>
          </p:nvPr>
        </p:nvSpPr>
        <p:spPr>
          <a:xfrm>
            <a:off x="311700" y="478076"/>
            <a:ext cx="47175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pic>
        <p:nvPicPr>
          <p:cNvPr id="4" name="Picture 5" descr="Red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83716"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auto">
          <a:xfrm>
            <a:off x="5334000"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6" name="Rectangle 4"/>
          <p:cNvSpPr>
            <a:spLocks noChangeArrowheads="1"/>
          </p:cNvSpPr>
          <p:nvPr/>
        </p:nvSpPr>
        <p:spPr bwMode="auto">
          <a:xfrm>
            <a:off x="6724650"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7" name="Rectangle 5"/>
          <p:cNvSpPr>
            <a:spLocks noChangeArrowheads="1"/>
          </p:cNvSpPr>
          <p:nvPr/>
        </p:nvSpPr>
        <p:spPr bwMode="auto">
          <a:xfrm>
            <a:off x="8105775"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8" name="Rectangle 7" descr="high risk"/>
          <p:cNvSpPr/>
          <p:nvPr/>
        </p:nvSpPr>
        <p:spPr>
          <a:xfrm>
            <a:off x="6400800"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Tree>
    <p:extLst>
      <p:ext uri="{BB962C8B-B14F-4D97-AF65-F5344CB8AC3E}">
        <p14:creationId xmlns:p14="http://schemas.microsoft.com/office/powerpoint/2010/main" val="411345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717499" cy="2119078"/>
          </a:xfrm>
        </p:spPr>
        <p:txBody>
          <a:bodyPr>
            <a:normAutofit/>
          </a:bodyPr>
          <a:lstStyle/>
          <a:p>
            <a:pPr marL="114300" indent="0" algn="ctr">
              <a:buClrTx/>
              <a:buNone/>
            </a:pPr>
            <a:r>
              <a:rPr lang="en-CA" sz="3200" dirty="0">
                <a:solidFill>
                  <a:schemeClr val="tx1"/>
                </a:solidFill>
              </a:rPr>
              <a:t>Having unprotected vaginal or anal sex. </a:t>
            </a:r>
          </a:p>
        </p:txBody>
      </p:sp>
      <p:sp>
        <p:nvSpPr>
          <p:cNvPr id="2" name="Title 1"/>
          <p:cNvSpPr>
            <a:spLocks noGrp="1"/>
          </p:cNvSpPr>
          <p:nvPr>
            <p:ph type="title"/>
          </p:nvPr>
        </p:nvSpPr>
        <p:spPr>
          <a:xfrm>
            <a:off x="311700" y="478076"/>
            <a:ext cx="47175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pic>
        <p:nvPicPr>
          <p:cNvPr id="4" name="Picture 5" descr="Red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83716"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auto">
          <a:xfrm>
            <a:off x="5334000"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6" name="Rectangle 4"/>
          <p:cNvSpPr>
            <a:spLocks noChangeArrowheads="1"/>
          </p:cNvSpPr>
          <p:nvPr/>
        </p:nvSpPr>
        <p:spPr bwMode="auto">
          <a:xfrm>
            <a:off x="6724650"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7" name="Rectangle 5"/>
          <p:cNvSpPr>
            <a:spLocks noChangeArrowheads="1"/>
          </p:cNvSpPr>
          <p:nvPr/>
        </p:nvSpPr>
        <p:spPr bwMode="auto">
          <a:xfrm>
            <a:off x="8105775"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8" name="Rectangle 7" descr="high risk"/>
          <p:cNvSpPr/>
          <p:nvPr/>
        </p:nvSpPr>
        <p:spPr>
          <a:xfrm>
            <a:off x="6400800" y="641982"/>
            <a:ext cx="2743200" cy="3125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Tree>
    <p:extLst>
      <p:ext uri="{BB962C8B-B14F-4D97-AF65-F5344CB8AC3E}">
        <p14:creationId xmlns:p14="http://schemas.microsoft.com/office/powerpoint/2010/main" val="418317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1" y="1648691"/>
            <a:ext cx="4899278" cy="2119078"/>
          </a:xfrm>
        </p:spPr>
        <p:txBody>
          <a:bodyPr>
            <a:normAutofit/>
          </a:bodyPr>
          <a:lstStyle/>
          <a:p>
            <a:pPr marL="114300" indent="0" algn="ctr">
              <a:buClrTx/>
              <a:buNone/>
            </a:pPr>
            <a:r>
              <a:rPr lang="en-CA" sz="3200" dirty="0">
                <a:solidFill>
                  <a:schemeClr val="tx1"/>
                </a:solidFill>
              </a:rPr>
              <a:t>Sharing razors, nail clippers or toothbrushes.</a:t>
            </a:r>
          </a:p>
        </p:txBody>
      </p:sp>
      <p:pic>
        <p:nvPicPr>
          <p:cNvPr id="13" name="Picture 5" descr="Yellow stopligh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54369" y="1099182"/>
            <a:ext cx="3805768"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ChangeArrowheads="1"/>
          </p:cNvSpPr>
          <p:nvPr/>
        </p:nvSpPr>
        <p:spPr bwMode="auto">
          <a:xfrm>
            <a:off x="5404653" y="729294"/>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0000"/>
                </a:solidFill>
              </a:rPr>
              <a:t>HIGH</a:t>
            </a:r>
            <a:endParaRPr lang="en-CA" dirty="0"/>
          </a:p>
        </p:txBody>
      </p:sp>
      <p:sp>
        <p:nvSpPr>
          <p:cNvPr id="15" name="Rectangle 4"/>
          <p:cNvSpPr>
            <a:spLocks noChangeArrowheads="1"/>
          </p:cNvSpPr>
          <p:nvPr/>
        </p:nvSpPr>
        <p:spPr bwMode="auto">
          <a:xfrm>
            <a:off x="6795303" y="718182"/>
            <a:ext cx="723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FFCC00"/>
                </a:solidFill>
              </a:rPr>
              <a:t>LOW</a:t>
            </a:r>
            <a:endParaRPr lang="en-CA" dirty="0"/>
          </a:p>
        </p:txBody>
      </p:sp>
      <p:sp>
        <p:nvSpPr>
          <p:cNvPr id="16" name="Rectangle 5"/>
          <p:cNvSpPr>
            <a:spLocks noChangeArrowheads="1"/>
          </p:cNvSpPr>
          <p:nvPr/>
        </p:nvSpPr>
        <p:spPr bwMode="auto">
          <a:xfrm>
            <a:off x="8176428" y="729294"/>
            <a:ext cx="53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a:solidFill>
                  <a:srgbClr val="33CC33"/>
                </a:solidFill>
              </a:rPr>
              <a:t>NO</a:t>
            </a:r>
            <a:endParaRPr lang="en-CA" dirty="0"/>
          </a:p>
        </p:txBody>
      </p:sp>
      <p:sp>
        <p:nvSpPr>
          <p:cNvPr id="17" name="Rectangle 16" descr="Low risk"/>
          <p:cNvSpPr/>
          <p:nvPr/>
        </p:nvSpPr>
        <p:spPr>
          <a:xfrm>
            <a:off x="5210978" y="630869"/>
            <a:ext cx="1260475" cy="3125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 name="Rectangle 17" descr="Low risk"/>
          <p:cNvSpPr/>
          <p:nvPr/>
        </p:nvSpPr>
        <p:spPr>
          <a:xfrm>
            <a:off x="7812891" y="745169"/>
            <a:ext cx="1258887" cy="3127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 name="Title 1"/>
          <p:cNvSpPr>
            <a:spLocks noGrp="1"/>
          </p:cNvSpPr>
          <p:nvPr>
            <p:ph type="title"/>
          </p:nvPr>
        </p:nvSpPr>
        <p:spPr>
          <a:xfrm>
            <a:off x="311700" y="478076"/>
            <a:ext cx="4899278"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sz="4000" b="1" dirty="0"/>
              <a:t>What’s the Risk?</a:t>
            </a:r>
          </a:p>
        </p:txBody>
      </p:sp>
    </p:spTree>
    <p:extLst>
      <p:ext uri="{BB962C8B-B14F-4D97-AF65-F5344CB8AC3E}">
        <p14:creationId xmlns:p14="http://schemas.microsoft.com/office/powerpoint/2010/main" val="646535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TotalTime>
  <Words>1310</Words>
  <Application>Microsoft Office PowerPoint</Application>
  <PresentationFormat>On-screen Show (16:9)</PresentationFormat>
  <Paragraphs>151</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Simple Light</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lpstr>What’s the Risk?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Robinson, Mackenzie</dc:creator>
  <cp:lastModifiedBy>Ratskos, Emillea</cp:lastModifiedBy>
  <cp:revision>37</cp:revision>
  <dcterms:modified xsi:type="dcterms:W3CDTF">2023-02-23T18:09:02Z</dcterms:modified>
</cp:coreProperties>
</file>