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2"/>
  </p:notesMasterIdLst>
  <p:sldIdLst>
    <p:sldId id="328" r:id="rId2"/>
    <p:sldId id="310" r:id="rId3"/>
    <p:sldId id="257" r:id="rId4"/>
    <p:sldId id="258" r:id="rId5"/>
    <p:sldId id="259" r:id="rId6"/>
    <p:sldId id="302" r:id="rId7"/>
    <p:sldId id="322" r:id="rId8"/>
    <p:sldId id="323" r:id="rId9"/>
    <p:sldId id="326" r:id="rId10"/>
    <p:sldId id="267" r:id="rId11"/>
    <p:sldId id="260" r:id="rId12"/>
    <p:sldId id="268" r:id="rId13"/>
    <p:sldId id="317" r:id="rId14"/>
    <p:sldId id="271" r:id="rId15"/>
    <p:sldId id="269" r:id="rId16"/>
    <p:sldId id="285" r:id="rId17"/>
    <p:sldId id="311" r:id="rId18"/>
    <p:sldId id="284" r:id="rId19"/>
    <p:sldId id="273" r:id="rId20"/>
    <p:sldId id="286" r:id="rId21"/>
    <p:sldId id="287" r:id="rId22"/>
    <p:sldId id="276" r:id="rId23"/>
    <p:sldId id="315" r:id="rId24"/>
    <p:sldId id="274" r:id="rId25"/>
    <p:sldId id="277" r:id="rId26"/>
    <p:sldId id="318" r:id="rId27"/>
    <p:sldId id="280" r:id="rId28"/>
    <p:sldId id="290" r:id="rId29"/>
    <p:sldId id="278" r:id="rId30"/>
    <p:sldId id="298" r:id="rId31"/>
    <p:sldId id="279" r:id="rId32"/>
    <p:sldId id="281" r:id="rId33"/>
    <p:sldId id="289" r:id="rId34"/>
    <p:sldId id="304" r:id="rId35"/>
    <p:sldId id="282" r:id="rId36"/>
    <p:sldId id="327" r:id="rId37"/>
    <p:sldId id="321" r:id="rId38"/>
    <p:sldId id="320" r:id="rId39"/>
    <p:sldId id="265" r:id="rId40"/>
    <p:sldId id="307" r:id="rId4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son, Mackenzie" initials="RM" lastIdx="151" clrIdx="0">
    <p:extLst>
      <p:ext uri="{19B8F6BF-5375-455C-9EA6-DF929625EA0E}">
        <p15:presenceInfo xmlns:p15="http://schemas.microsoft.com/office/powerpoint/2012/main" userId="S-1-5-21-494292953-1948397803-1850952788-87215" providerId="AD"/>
      </p:ext>
    </p:extLst>
  </p:cmAuthor>
  <p:cmAuthor id="2" name="Opala, Sonia" initials="OS" lastIdx="21" clrIdx="1">
    <p:extLst>
      <p:ext uri="{19B8F6BF-5375-455C-9EA6-DF929625EA0E}">
        <p15:presenceInfo xmlns:p15="http://schemas.microsoft.com/office/powerpoint/2012/main" userId="S-1-5-21-494292953-1948397803-1850952788-88554" providerId="AD"/>
      </p:ext>
    </p:extLst>
  </p:cmAuthor>
  <p:cmAuthor id="3" name="Risteen, Helen" initials="RH" lastIdx="18" clrIdx="2">
    <p:extLst>
      <p:ext uri="{19B8F6BF-5375-455C-9EA6-DF929625EA0E}">
        <p15:presenceInfo xmlns:p15="http://schemas.microsoft.com/office/powerpoint/2012/main" userId="S-1-5-21-494292953-1948397803-1850952788-76967" providerId="AD"/>
      </p:ext>
    </p:extLst>
  </p:cmAuthor>
  <p:cmAuthor id="4" name="Diadamo, Christine" initials="DC" lastIdx="6" clrIdx="3">
    <p:extLst>
      <p:ext uri="{19B8F6BF-5375-455C-9EA6-DF929625EA0E}">
        <p15:presenceInfo xmlns:p15="http://schemas.microsoft.com/office/powerpoint/2012/main" userId="S-1-5-21-494292953-1948397803-1850952788-858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6" autoAdjust="0"/>
    <p:restoredTop sz="64412" autoAdjust="0"/>
  </p:normalViewPr>
  <p:slideViewPr>
    <p:cSldViewPr snapToGrid="0">
      <p:cViewPr varScale="1">
        <p:scale>
          <a:sx n="74" d="100"/>
          <a:sy n="74" d="100"/>
        </p:scale>
        <p:origin x="1656" y="7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21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sexandu.ca/sti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niagararegion.ca/health/schools/youth-services.aspx"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niagararegion.ca/living/health_wellness/sexualhealth/sexual-health-centres.aspx"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niagararegion.ca/living/health_wellness/sexualhealth/sti.aspx"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phac-aspc.gc.ca/std-mts/sti-its/index-eng.php"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www.phac-aspc.gc.ca/std-mts/faq-eng.php"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**The following slides (1-6)</a:t>
            </a:r>
            <a:r>
              <a:rPr lang="en-CA" b="1" baseline="0" dirty="0" smtClean="0"/>
              <a:t> are for teacher use only**</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1" dirty="0" smtClean="0"/>
              <a:t>The speaker’s notes</a:t>
            </a:r>
            <a:r>
              <a:rPr lang="en-CA" b="1" i="1" baseline="0" dirty="0" smtClean="0"/>
              <a:t> are also intended for teacher use only. The notes include general information, background knowledge, questions and/or prompts.  The information included in these notes should not be read word for word. Teacher’s should review the notes before using the presentation to become familiar with the content, as it is to supplement what is on the slide.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i="1"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0" baseline="0" dirty="0" smtClean="0"/>
              <a:t>There are two parts to this presentation: </a:t>
            </a:r>
            <a:r>
              <a:rPr lang="en-US" b="1" i="0" baseline="0" dirty="0" smtClean="0"/>
              <a:t>Part 1 is about Sexually Transmitted Infections (STIs) and Part 2 is about Unplanned Pregnancy. It is up to the discretion of the teacher on how they’d like to present this content. Due to the length of this presentation, it is recommended that you take two classes to teach this information. </a:t>
            </a:r>
            <a:endParaRPr lang="en-US" b="1" i="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Images from </a:t>
            </a:r>
            <a:r>
              <a:rPr lang="en-CA" b="1" dirty="0" err="1" smtClean="0"/>
              <a:t>Canva</a:t>
            </a:r>
            <a:endParaRPr lang="en-CA" b="1" dirty="0" smtClean="0"/>
          </a:p>
          <a:p>
            <a:pPr marL="158750" indent="0">
              <a:buNone/>
            </a:pPr>
            <a:endParaRPr lang="en-CA" dirty="0" smtClean="0"/>
          </a:p>
          <a:p>
            <a:pPr marL="158750" indent="0">
              <a:buNone/>
            </a:pPr>
            <a:endParaRPr lang="en-CA" dirty="0" smtClean="0"/>
          </a:p>
          <a:p>
            <a:pPr marL="158750" indent="0">
              <a:buNone/>
            </a:pPr>
            <a:endParaRPr lang="en-CA" dirty="0" smtClean="0"/>
          </a:p>
          <a:p>
            <a:pPr marL="158750" indent="0">
              <a:buNone/>
            </a:pPr>
            <a:r>
              <a:rPr lang="en-US" sz="1100" b="1" i="1" u="none" strike="noStrike" cap="none" baseline="0" dirty="0" smtClean="0">
                <a:solidFill>
                  <a:srgbClr val="000000"/>
                </a:solidFill>
                <a:latin typeface="Arial"/>
                <a:cs typeface="Arial"/>
                <a:sym typeface="Arial"/>
              </a:rPr>
              <a:t>Last Updated: January 2023</a:t>
            </a:r>
            <a:endParaRPr lang="en-US" b="1" i="1" dirty="0" smtClean="0"/>
          </a:p>
        </p:txBody>
      </p:sp>
    </p:spTree>
    <p:extLst>
      <p:ext uri="{BB962C8B-B14F-4D97-AF65-F5344CB8AC3E}">
        <p14:creationId xmlns:p14="http://schemas.microsoft.com/office/powerpoint/2010/main" val="3078651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fontAlgn="base">
              <a:buNone/>
            </a:pP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784286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fc8e8eaf27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fc8e8eaf27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sng" strike="noStrike" kern="1200" cap="none" dirty="0" smtClean="0">
                <a:solidFill>
                  <a:schemeClr val="tx1"/>
                </a:solidFill>
                <a:effectLst/>
                <a:latin typeface="Arial"/>
                <a:ea typeface="Arial"/>
                <a:cs typeface="Arial"/>
                <a:sym typeface="Arial"/>
              </a:rPr>
              <a:t>General Information</a:t>
            </a:r>
            <a:endParaRPr lang="en-CA" b="1" i="0" dirty="0" smtClean="0"/>
          </a:p>
          <a:p>
            <a:pPr marL="0" lvl="0" indent="0" algn="l" rtl="0">
              <a:spcBef>
                <a:spcPts val="0"/>
              </a:spcBef>
              <a:spcAft>
                <a:spcPts val="0"/>
              </a:spcAft>
              <a:buNone/>
            </a:pPr>
            <a:r>
              <a:rPr lang="en-CA" b="1" i="0" dirty="0" smtClean="0"/>
              <a:t>Sexually transmitted infections are sometimes referred to as STIs</a:t>
            </a:r>
          </a:p>
          <a:p>
            <a:pPr marL="0" lvl="0" indent="0" algn="l" rtl="0">
              <a:spcBef>
                <a:spcPts val="0"/>
              </a:spcBef>
              <a:spcAft>
                <a:spcPts val="0"/>
              </a:spcAft>
              <a:buNone/>
            </a:pPr>
            <a:endParaRPr lang="en-CA" i="1" dirty="0" smtClean="0"/>
          </a:p>
          <a:p>
            <a:pPr marL="0" lvl="0" indent="0" algn="l" rtl="0">
              <a:spcBef>
                <a:spcPts val="0"/>
              </a:spcBef>
              <a:spcAft>
                <a:spcPts val="0"/>
              </a:spcAft>
              <a:buNone/>
            </a:pPr>
            <a:r>
              <a:rPr lang="en-CA" b="1" i="0" u="sng" dirty="0" smtClean="0"/>
              <a:t>Teacher Prompt: </a:t>
            </a:r>
          </a:p>
          <a:p>
            <a:pPr marL="0" lvl="0" indent="0" algn="l" rtl="0">
              <a:spcBef>
                <a:spcPts val="0"/>
              </a:spcBef>
              <a:spcAft>
                <a:spcPts val="0"/>
              </a:spcAft>
              <a:buNone/>
            </a:pPr>
            <a:r>
              <a:rPr lang="en-CA" b="0" i="1" u="none" dirty="0" err="1" smtClean="0"/>
              <a:t>Whatd</a:t>
            </a:r>
            <a:r>
              <a:rPr lang="en-CA" b="0" i="1" u="none" baseline="0" dirty="0" smtClean="0"/>
              <a:t> o you know about: </a:t>
            </a:r>
            <a:r>
              <a:rPr lang="en-CA" b="0" i="1" u="none" baseline="0" dirty="0" err="1" smtClean="0"/>
              <a:t>STIs</a:t>
            </a:r>
            <a:r>
              <a:rPr lang="en-CA" b="0" i="1" u="none" baseline="0" dirty="0" smtClean="0"/>
              <a:t> and/or </a:t>
            </a:r>
            <a:r>
              <a:rPr lang="en-CA" b="0" i="1" u="none" baseline="0" dirty="0" err="1" smtClean="0"/>
              <a:t>STBBIs</a:t>
            </a:r>
            <a:r>
              <a:rPr lang="en-CA" b="0" i="1" u="none" baseline="0" dirty="0" smtClean="0"/>
              <a:t>?</a:t>
            </a:r>
          </a:p>
          <a:p>
            <a:pPr marL="0" lvl="0" indent="0" algn="l" rtl="0">
              <a:spcBef>
                <a:spcPts val="0"/>
              </a:spcBef>
              <a:spcAft>
                <a:spcPts val="0"/>
              </a:spcAft>
              <a:buNone/>
            </a:pPr>
            <a:r>
              <a:rPr lang="en-CA" i="0" dirty="0" smtClean="0"/>
              <a:t>This may be entirely</a:t>
            </a:r>
            <a:r>
              <a:rPr lang="en-CA" i="0" baseline="0" dirty="0" smtClean="0"/>
              <a:t> new to your class and students. Instead, you might only ask: </a:t>
            </a:r>
            <a:r>
              <a:rPr lang="en-CA" i="1" baseline="0" dirty="0" smtClean="0"/>
              <a:t>What is a Sexually Transmitted Infection and/or Sexually Transmitted Blood-Borne Infection? </a:t>
            </a:r>
          </a:p>
          <a:p>
            <a:pPr marL="0" lvl="0" indent="0" algn="l" rtl="0">
              <a:spcBef>
                <a:spcPts val="0"/>
              </a:spcBef>
              <a:spcAft>
                <a:spcPts val="0"/>
              </a:spcAft>
              <a:buNone/>
            </a:pPr>
            <a:endParaRPr lang="en-CA" i="1" baseline="0" dirty="0" smtClean="0"/>
          </a:p>
          <a:p>
            <a:pPr marL="0" lvl="0" indent="0" algn="l" rtl="0">
              <a:spcBef>
                <a:spcPts val="0"/>
              </a:spcBef>
              <a:spcAft>
                <a:spcPts val="0"/>
              </a:spcAft>
              <a:buNone/>
            </a:pPr>
            <a:r>
              <a:rPr lang="en-CA" b="1" i="0" baseline="0" dirty="0" smtClean="0"/>
              <a:t>Variation:</a:t>
            </a: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Allow</a:t>
            </a:r>
            <a:r>
              <a:rPr lang="en-US" sz="1100" b="0" i="0" u="none" strike="noStrike" cap="none" baseline="0" dirty="0" smtClean="0">
                <a:solidFill>
                  <a:srgbClr val="000000"/>
                </a:solidFill>
                <a:effectLst/>
                <a:latin typeface="Arial"/>
                <a:ea typeface="Arial"/>
                <a:cs typeface="Arial"/>
                <a:sym typeface="Arial"/>
              </a:rPr>
              <a:t> s</a:t>
            </a:r>
            <a:r>
              <a:rPr lang="en-US" sz="1100" b="0" i="0" u="none" strike="noStrike" cap="none" dirty="0" smtClean="0">
                <a:solidFill>
                  <a:srgbClr val="000000"/>
                </a:solidFill>
                <a:effectLst/>
                <a:latin typeface="Arial"/>
                <a:ea typeface="Arial"/>
                <a:cs typeface="Arial"/>
                <a:sym typeface="Arial"/>
              </a:rPr>
              <a:t>tudents to work in large groups of 6 – 7. Distribute one dry-erase board or piece of chart paper to each group. In their groups, students respond to the following statements, and, when appropriate, they discuss whether they believe each statement is true or false, recording their response on the white board or chart paper. Groups share their responses with the class.</a:t>
            </a: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none" strike="noStrike" cap="none" dirty="0" smtClean="0">
                <a:solidFill>
                  <a:srgbClr val="000000"/>
                </a:solidFill>
                <a:effectLst/>
                <a:latin typeface="Arial"/>
                <a:ea typeface="Arial"/>
                <a:cs typeface="Arial"/>
                <a:sym typeface="Arial"/>
              </a:rPr>
              <a:t>Questions:</a:t>
            </a:r>
          </a:p>
          <a:p>
            <a:pPr fontAlgn="base"/>
            <a:r>
              <a:rPr lang="en-US" sz="1100" b="0" i="0" u="none" strike="noStrike" cap="none" dirty="0" smtClean="0">
                <a:solidFill>
                  <a:srgbClr val="000000"/>
                </a:solidFill>
                <a:effectLst/>
                <a:latin typeface="Arial"/>
                <a:ea typeface="Arial"/>
                <a:cs typeface="Arial"/>
                <a:sym typeface="Arial"/>
              </a:rPr>
              <a:t>What is an STI? </a:t>
            </a:r>
          </a:p>
          <a:p>
            <a:pPr lvl="1" fontAlgn="base"/>
            <a:r>
              <a:rPr lang="en-US" sz="1100" b="0" i="0" u="none" strike="noStrike" cap="none" dirty="0" smtClean="0">
                <a:solidFill>
                  <a:srgbClr val="000000"/>
                </a:solidFill>
                <a:effectLst/>
                <a:latin typeface="Arial"/>
                <a:ea typeface="Arial"/>
                <a:cs typeface="Arial"/>
                <a:sym typeface="Arial"/>
              </a:rPr>
              <a:t>A sexually transmitted infection (STI) is an infection that is passed from one person to another during sexual activity. There are many different types of STIs that can be passed during oral sex, vaginal sex, or anal sex. Some can even be passed by skin-to-skin genital contact.</a:t>
            </a:r>
          </a:p>
          <a:p>
            <a:pPr fontAlgn="base"/>
            <a:r>
              <a:rPr lang="en-US" sz="1100" b="0" i="0" u="none" strike="noStrike" cap="none" dirty="0" smtClean="0">
                <a:solidFill>
                  <a:srgbClr val="000000"/>
                </a:solidFill>
                <a:effectLst/>
                <a:latin typeface="Arial"/>
                <a:ea typeface="Arial"/>
                <a:cs typeface="Arial"/>
                <a:sym typeface="Arial"/>
              </a:rPr>
              <a:t>Can</a:t>
            </a:r>
            <a:r>
              <a:rPr lang="en-US" sz="1100" b="0" i="0" u="none" strike="noStrike" cap="none" baseline="0" dirty="0" smtClean="0">
                <a:solidFill>
                  <a:srgbClr val="000000"/>
                </a:solidFill>
                <a:effectLst/>
                <a:latin typeface="Arial"/>
                <a:ea typeface="Arial"/>
                <a:cs typeface="Arial"/>
                <a:sym typeface="Arial"/>
              </a:rPr>
              <a:t> you l</a:t>
            </a:r>
            <a:r>
              <a:rPr lang="en-US" sz="1100" b="0" i="0" u="none" strike="noStrike" cap="none" dirty="0" smtClean="0">
                <a:solidFill>
                  <a:srgbClr val="000000"/>
                </a:solidFill>
                <a:effectLst/>
                <a:latin typeface="Arial"/>
                <a:ea typeface="Arial"/>
                <a:cs typeface="Arial"/>
                <a:sym typeface="Arial"/>
              </a:rPr>
              <a:t>ist as many STIs that you know of?</a:t>
            </a:r>
          </a:p>
          <a:p>
            <a:pPr fontAlgn="base"/>
            <a:r>
              <a:rPr lang="en-US" sz="1100" b="0" i="0" u="none" strike="noStrike" cap="none" dirty="0" smtClean="0">
                <a:solidFill>
                  <a:srgbClr val="000000"/>
                </a:solidFill>
                <a:effectLst/>
                <a:latin typeface="Arial"/>
                <a:ea typeface="Arial"/>
                <a:cs typeface="Arial"/>
                <a:sym typeface="Arial"/>
              </a:rPr>
              <a:t>Why is it important to learn about STIs?</a:t>
            </a:r>
          </a:p>
          <a:p>
            <a:pPr fontAlgn="base"/>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Once</a:t>
            </a:r>
            <a:r>
              <a:rPr lang="en-US" sz="1100" b="0" i="0" u="none" strike="noStrike" cap="none" baseline="0" dirty="0" smtClean="0">
                <a:solidFill>
                  <a:srgbClr val="000000"/>
                </a:solidFill>
                <a:effectLst/>
                <a:latin typeface="Arial"/>
                <a:ea typeface="Arial"/>
                <a:cs typeface="Arial"/>
                <a:sym typeface="Arial"/>
              </a:rPr>
              <a:t> you’ve gathered the groups and students answers move onto the next slide to discuss what STIs and STBBIs are. Revisit this slide and questions at the end of the presentation to see if students can now answer these statements correctly, if they couldn’t/didn’t before. </a:t>
            </a: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endParaRPr lang="en-CA" i="1" dirty="0" smtClean="0"/>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CA" i="1" dirty="0" smtClean="0"/>
              <a:t>*Note: The term STIs</a:t>
            </a:r>
            <a:r>
              <a:rPr lang="en-CA" i="1" baseline="0" dirty="0" smtClean="0"/>
              <a:t> will be used interchangeably with Sexually Transmitted Infections. </a:t>
            </a:r>
            <a:r>
              <a:rPr lang="en-CA" i="1" dirty="0" smtClean="0"/>
              <a:t>The term STBBIs</a:t>
            </a:r>
            <a:r>
              <a:rPr lang="en-CA" i="1" baseline="0" dirty="0" smtClean="0"/>
              <a:t> will be used interchangeably with Sexually Transmitted Blood-Borne Infections. </a:t>
            </a:r>
            <a:endParaRPr lang="en-US" sz="1100" b="0" i="0" u="none" strike="noStrike" cap="none" dirty="0" smtClean="0">
              <a:solidFill>
                <a:srgbClr val="000000"/>
              </a:solidFill>
              <a:effectLst/>
              <a:latin typeface="Arial"/>
              <a:ea typeface="Arial"/>
              <a:cs typeface="Arial"/>
              <a:sym typeface="Arial"/>
            </a:endParaRPr>
          </a:p>
          <a:p>
            <a:pPr marL="158750" indent="0" fontAlgn="base">
              <a:buNone/>
            </a:pPr>
            <a:endParaRPr lang="en-US" sz="1100" b="0" i="0" u="none" strike="noStrike" cap="none" dirty="0" smtClean="0">
              <a:solidFill>
                <a:srgbClr val="000000"/>
              </a:solidFill>
              <a:effectLst/>
              <a:latin typeface="Arial"/>
              <a:cs typeface="Arial"/>
              <a:sym typeface="Arial"/>
            </a:endParaRPr>
          </a:p>
          <a:p>
            <a:pPr marL="158750" indent="0" fontAlgn="base">
              <a:buNone/>
            </a:pPr>
            <a:r>
              <a:rPr lang="en-US" sz="1100" b="1" i="0" u="none" strike="noStrike" cap="none" dirty="0" smtClean="0">
                <a:solidFill>
                  <a:srgbClr val="000000"/>
                </a:solidFill>
                <a:effectLst/>
                <a:latin typeface="Arial"/>
                <a:cs typeface="Arial"/>
                <a:sym typeface="Arial"/>
              </a:rPr>
              <a:t>Reference:</a:t>
            </a:r>
            <a:r>
              <a:rPr lang="en-US" sz="1100" b="1" i="0" u="none" strike="noStrike" cap="none" baseline="0" dirty="0" smtClean="0">
                <a:solidFill>
                  <a:srgbClr val="000000"/>
                </a:solidFill>
                <a:effectLst/>
                <a:latin typeface="Arial"/>
                <a:cs typeface="Arial"/>
                <a:sym typeface="Arial"/>
              </a:rPr>
              <a:t> </a:t>
            </a:r>
          </a:p>
          <a:p>
            <a:pPr marL="457200" indent="-298450" fontAlgn="base"/>
            <a:r>
              <a:rPr lang="en-US" sz="1100" b="0" i="0" u="none" strike="noStrike" cap="none" baseline="0" dirty="0" smtClean="0">
                <a:solidFill>
                  <a:srgbClr val="000000"/>
                </a:solidFill>
                <a:effectLst/>
                <a:latin typeface="Arial"/>
                <a:cs typeface="Arial"/>
                <a:sym typeface="Arial"/>
              </a:rPr>
              <a:t>OPHEA (</a:t>
            </a:r>
            <a:r>
              <a:rPr lang="en-US" sz="1100" b="0" i="0" u="none" strike="noStrike" cap="none" baseline="0" dirty="0" err="1" smtClean="0">
                <a:solidFill>
                  <a:srgbClr val="000000"/>
                </a:solidFill>
                <a:effectLst/>
                <a:latin typeface="Arial"/>
                <a:cs typeface="Arial"/>
                <a:sym typeface="Arial"/>
              </a:rPr>
              <a:t>n.d.</a:t>
            </a:r>
            <a:r>
              <a:rPr lang="en-US" sz="1100" b="0" i="0" u="none" strike="noStrike" cap="none" baseline="0" dirty="0" smtClean="0">
                <a:solidFill>
                  <a:srgbClr val="000000"/>
                </a:solidFill>
                <a:effectLst/>
                <a:latin typeface="Arial"/>
                <a:cs typeface="Arial"/>
                <a:sym typeface="Arial"/>
              </a:rPr>
              <a:t>). Identifying sexually transmitted infections. https://teachingtools.ophea.net/lesson-plans/hpe/grade-7/understanding-sexual-health-and-decision-making/identifying-sexually-transmitted-infections </a:t>
            </a:r>
            <a:r>
              <a:rPr lang="en-US" dirty="0" smtClean="0"/>
              <a:t/>
            </a:r>
            <a:br>
              <a:rPr lang="en-US" dirty="0" smtClean="0"/>
            </a:br>
            <a:endParaRPr lang="en-US" dirty="0" smtClean="0"/>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fontAlgn="base">
              <a:buNone/>
            </a:pPr>
            <a:endParaRPr b="1" i="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u="sng" baseline="0" dirty="0" smtClean="0"/>
              <a:t>Background Knowledge</a:t>
            </a:r>
            <a:endParaRPr lang="en-CA" b="1" u="sng" baseline="0" dirty="0" smtClean="0"/>
          </a:p>
          <a:p>
            <a:pPr marL="158750" indent="0">
              <a:buNone/>
            </a:pPr>
            <a:r>
              <a:rPr lang="en-CA" baseline="0" dirty="0" smtClean="0"/>
              <a:t>Remind students that today they are going to be learning about sexually transmitted infections, also referred to and known as STIs. </a:t>
            </a:r>
          </a:p>
          <a:p>
            <a:pPr marL="158750" indent="0">
              <a:buNone/>
            </a:pPr>
            <a:endParaRPr lang="en-CA" baseline="0" dirty="0" smtClean="0"/>
          </a:p>
          <a:p>
            <a:pPr marL="158750" indent="0">
              <a:buNone/>
            </a:pPr>
            <a:r>
              <a:rPr lang="en-CA" baseline="0" dirty="0" smtClean="0"/>
              <a:t>By the end of the PowerPoint presentation, the students should know the following:</a:t>
            </a:r>
          </a:p>
          <a:p>
            <a:pPr marL="457200" indent="-298450"/>
            <a:r>
              <a:rPr lang="en-CA" baseline="0" dirty="0" smtClean="0"/>
              <a:t>Different types of infections (bacterial vs. viral)</a:t>
            </a:r>
          </a:p>
          <a:p>
            <a:pPr marL="457200" indent="-298450"/>
            <a:r>
              <a:rPr lang="en-CA" baseline="0" dirty="0" smtClean="0"/>
              <a:t>Who it affects most (age group – i.e., 14+)</a:t>
            </a:r>
          </a:p>
          <a:p>
            <a:pPr marL="457200" indent="-298450"/>
            <a:r>
              <a:rPr lang="en-CA" baseline="0" dirty="0" smtClean="0"/>
              <a:t>Symptoms (i.e., noticeable physical changes)</a:t>
            </a:r>
          </a:p>
          <a:p>
            <a:pPr marL="457200" indent="-298450"/>
            <a:r>
              <a:rPr lang="en-CA" baseline="0" dirty="0" smtClean="0"/>
              <a:t>How to test for it (i.e., urine sample)</a:t>
            </a:r>
          </a:p>
          <a:p>
            <a:pPr marL="457200" indent="-298450"/>
            <a:r>
              <a:rPr lang="en-CA" baseline="0" dirty="0" smtClean="0"/>
              <a:t>How to treat it (i.e., antibiotics)</a:t>
            </a:r>
          </a:p>
          <a:p>
            <a:pPr marL="158750" indent="0">
              <a:buNone/>
            </a:pPr>
            <a:endParaRPr lang="en-CA"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i="1" dirty="0" smtClean="0"/>
              <a:t>*Note: The term STIs</a:t>
            </a:r>
            <a:r>
              <a:rPr lang="en-CA" i="1" baseline="0" dirty="0" smtClean="0"/>
              <a:t> will be used interchangeably with Sexually Transmitted Infections. </a:t>
            </a:r>
            <a:r>
              <a:rPr lang="en-CA" i="1" dirty="0" smtClean="0"/>
              <a:t>The term STBBIs</a:t>
            </a:r>
            <a:r>
              <a:rPr lang="en-CA" i="1" baseline="0" dirty="0" smtClean="0"/>
              <a:t> will be used interchangeably with Sexually Transmitted Blood-Borne Infections.*</a:t>
            </a:r>
            <a:endParaRPr lang="en-CA" i="1" dirty="0" smtClean="0"/>
          </a:p>
          <a:p>
            <a:pPr marL="158750" indent="0">
              <a:buNone/>
            </a:pPr>
            <a:endParaRPr lang="en-CA"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a:buNone/>
            </a:pPr>
            <a:endParaRPr lang="en-CA" dirty="0"/>
          </a:p>
        </p:txBody>
      </p:sp>
    </p:spTree>
    <p:extLst>
      <p:ext uri="{BB962C8B-B14F-4D97-AF65-F5344CB8AC3E}">
        <p14:creationId xmlns:p14="http://schemas.microsoft.com/office/powerpoint/2010/main" val="2936597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i="1" dirty="0" smtClean="0"/>
              <a:t>The term STIs</a:t>
            </a:r>
            <a:r>
              <a:rPr lang="en-CA" i="1" baseline="0" dirty="0" smtClean="0"/>
              <a:t> will be used interchangeably with Sexually Transmitted Infections. </a:t>
            </a:r>
            <a:r>
              <a:rPr lang="en-CA" i="1" dirty="0" smtClean="0"/>
              <a:t>The term STBBIs</a:t>
            </a:r>
            <a:r>
              <a:rPr lang="en-CA" i="1" baseline="0" dirty="0" smtClean="0"/>
              <a:t> will be used interchangeably with Sexually Transmitted Blood-Borne Infections. </a:t>
            </a:r>
            <a:endParaRPr lang="en-CA" i="1" dirty="0" smtClean="0"/>
          </a:p>
          <a:p>
            <a:pPr marL="158750" indent="0">
              <a:buNone/>
            </a:pPr>
            <a:endParaRPr lang="en-US" b="1" u="sng" baseline="0" dirty="0" smtClean="0"/>
          </a:p>
          <a:p>
            <a:pPr marL="158750" indent="0">
              <a:buNone/>
            </a:pPr>
            <a:r>
              <a:rPr lang="en-US" sz="1100" b="1" i="0" u="sng" strike="noStrike" kern="1200" cap="none" dirty="0" smtClean="0">
                <a:solidFill>
                  <a:schemeClr val="tx1"/>
                </a:solidFill>
                <a:effectLst/>
                <a:latin typeface="Arial"/>
                <a:ea typeface="Arial"/>
                <a:cs typeface="Arial"/>
                <a:sym typeface="Arial"/>
              </a:rPr>
              <a:t>General Information</a:t>
            </a:r>
            <a:endParaRPr lang="en-CA" b="1" u="sng" baseline="0" dirty="0" smtClean="0"/>
          </a:p>
          <a:p>
            <a:r>
              <a:rPr lang="en-US" sz="1100" b="0" i="0" u="none" strike="noStrike" cap="none" dirty="0" smtClean="0">
                <a:solidFill>
                  <a:srgbClr val="000000"/>
                </a:solidFill>
                <a:effectLst/>
                <a:latin typeface="Arial"/>
                <a:ea typeface="Arial"/>
                <a:cs typeface="Arial"/>
                <a:sym typeface="Arial"/>
              </a:rPr>
              <a:t>Sexually transmitted infections (STIs), are infections that are transmitted during sexual activity. They are very common and are usually passed on during unprotected sexual activity. </a:t>
            </a:r>
          </a:p>
          <a:p>
            <a:r>
              <a:rPr lang="en-US" sz="1100" b="0" i="0" u="none" strike="noStrike" cap="none" dirty="0" smtClean="0">
                <a:solidFill>
                  <a:srgbClr val="000000"/>
                </a:solidFill>
                <a:effectLst/>
                <a:latin typeface="Arial"/>
                <a:ea typeface="Arial"/>
                <a:cs typeface="Arial"/>
                <a:sym typeface="Arial"/>
              </a:rPr>
              <a:t>Blood-borne Infections (</a:t>
            </a:r>
            <a:r>
              <a:rPr lang="en-US" sz="1100" b="0" i="0" u="none" strike="noStrike" cap="none" dirty="0" err="1" smtClean="0">
                <a:solidFill>
                  <a:srgbClr val="000000"/>
                </a:solidFill>
                <a:effectLst/>
                <a:latin typeface="Arial"/>
                <a:ea typeface="Arial"/>
                <a:cs typeface="Arial"/>
                <a:sym typeface="Arial"/>
              </a:rPr>
              <a:t>BBIs</a:t>
            </a:r>
            <a:r>
              <a:rPr lang="en-US" sz="1100" b="0" i="0" u="none" strike="noStrike" cap="none" dirty="0" smtClean="0">
                <a:solidFill>
                  <a:srgbClr val="000000"/>
                </a:solidFill>
                <a:effectLst/>
                <a:latin typeface="Arial"/>
                <a:ea typeface="Arial"/>
                <a:cs typeface="Arial"/>
                <a:sym typeface="Arial"/>
              </a:rPr>
              <a:t>) are infections that are transmitted from one person to another in the blood stream by exposure to the blood and body fluids of another (</a:t>
            </a:r>
            <a:r>
              <a:rPr lang="en-US" sz="1100" b="0" i="0" u="none" strike="noStrike" cap="none" dirty="0" err="1" smtClean="0">
                <a:solidFill>
                  <a:srgbClr val="000000"/>
                </a:solidFill>
                <a:effectLst/>
                <a:latin typeface="Arial"/>
                <a:ea typeface="Arial"/>
                <a:cs typeface="Arial"/>
                <a:sym typeface="Arial"/>
              </a:rPr>
              <a:t>ie</a:t>
            </a:r>
            <a:r>
              <a:rPr lang="en-US" sz="1100" b="0" i="0" u="none" strike="noStrike" cap="none" dirty="0" smtClean="0">
                <a:solidFill>
                  <a:srgbClr val="000000"/>
                </a:solidFill>
                <a:effectLst/>
                <a:latin typeface="Arial"/>
                <a:ea typeface="Arial"/>
                <a:cs typeface="Arial"/>
                <a:sym typeface="Arial"/>
              </a:rPr>
              <a:t>: a needle stick injury, getting someone’s blood in a mucous membrane or open skin).</a:t>
            </a:r>
          </a:p>
          <a:p>
            <a:pPr marL="158750" indent="0">
              <a:buNone/>
            </a:pPr>
            <a:endParaRPr lang="en-US" b="1" u="sng" baseline="0" dirty="0" smtClean="0"/>
          </a:p>
          <a:p>
            <a:pPr marL="158750" indent="0">
              <a:buNone/>
            </a:pPr>
            <a:r>
              <a:rPr lang="en-US" b="1" u="sng" baseline="0" dirty="0" smtClean="0"/>
              <a:t>Background Knowledge</a:t>
            </a:r>
            <a:endParaRPr lang="en-CA" b="1" u="sng" baseline="0" dirty="0" smtClean="0"/>
          </a:p>
          <a:p>
            <a:pPr marL="158750" indent="0">
              <a:buNone/>
            </a:pPr>
            <a:r>
              <a:rPr lang="en-CA" b="1" u="none" baseline="0" dirty="0" smtClean="0"/>
              <a:t>Definitions for Different Sexual Activities:</a:t>
            </a:r>
          </a:p>
          <a:p>
            <a:pPr marL="457200" indent="-298450"/>
            <a:r>
              <a:rPr lang="en-CA" b="0" baseline="0" dirty="0" smtClean="0"/>
              <a:t>Oral Sex: Using your mouth or tongue to stimulate another person’s genitals is considered “oral” sex. </a:t>
            </a:r>
          </a:p>
          <a:p>
            <a:pPr lvl="1"/>
            <a:r>
              <a:rPr lang="en-US" dirty="0" smtClean="0">
                <a:effectLst/>
              </a:rPr>
              <a:t>Oral sex does pose a risk of contracting </a:t>
            </a:r>
            <a:r>
              <a:rPr lang="en-US" b="1" u="sng" dirty="0" smtClean="0">
                <a:solidFill>
                  <a:srgbClr val="000000"/>
                </a:solidFill>
                <a:effectLst/>
                <a:hlinkClick r:id="rId3"/>
              </a:rPr>
              <a:t>sexually transmitted infections</a:t>
            </a:r>
            <a:r>
              <a:rPr lang="en-US" dirty="0" smtClean="0">
                <a:effectLst/>
              </a:rPr>
              <a:t>.</a:t>
            </a:r>
            <a:endParaRPr lang="en-CA" b="0" baseline="0" dirty="0" smtClean="0"/>
          </a:p>
          <a:p>
            <a:pPr marL="457200" indent="-298450"/>
            <a:r>
              <a:rPr lang="en-CA" b="0" baseline="0" dirty="0" smtClean="0"/>
              <a:t>Sexual intercourse: Is the penetration of a penis entering the vagina, also known as “vaginal sex” or “sex”.  </a:t>
            </a:r>
          </a:p>
          <a:p>
            <a:pPr marL="457200" indent="-298450"/>
            <a:r>
              <a:rPr lang="en-CA" b="0" baseline="0" dirty="0" smtClean="0"/>
              <a:t>Anal Sex: Involves penetration of the penis into the anus.</a:t>
            </a:r>
          </a:p>
          <a:p>
            <a:pPr marL="457200" indent="-298450"/>
            <a:r>
              <a:rPr lang="en-CA" b="0" baseline="0" dirty="0" smtClean="0"/>
              <a:t>Sexual Touching: skin-to-skin contact </a:t>
            </a:r>
          </a:p>
          <a:p>
            <a:pPr marL="158750" indent="0">
              <a:buNone/>
            </a:pPr>
            <a:endParaRPr lang="en-CA"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smtClean="0"/>
              <a:t>STIs: Infections that are</a:t>
            </a:r>
            <a:r>
              <a:rPr lang="en-CA" baseline="0" dirty="0" smtClean="0"/>
              <a:t> passed through sexual activity… this can be oral, vaginal or anal sex, as well as skin to skin contact and sexual touching! Also known as a contagious or infectious condition passed from one person to another during the exchange of body fluid or through intimate skin to skin contact.</a:t>
            </a:r>
            <a:endParaRPr lang="en-CA" dirty="0" smtClean="0"/>
          </a:p>
          <a:p>
            <a:pPr marL="158750" indent="0">
              <a:buNone/>
            </a:pPr>
            <a:endParaRPr lang="en-CA" baseline="0" dirty="0" smtClean="0"/>
          </a:p>
          <a:p>
            <a:pPr marL="158750" indent="0">
              <a:buNone/>
            </a:pPr>
            <a:r>
              <a:rPr lang="en-CA" b="1" baseline="0" dirty="0" smtClean="0"/>
              <a:t>Reference:</a:t>
            </a:r>
          </a:p>
          <a:p>
            <a:pPr marL="457200" indent="-298450"/>
            <a:r>
              <a:rPr lang="en-CA" b="0" baseline="0" dirty="0" smtClean="0"/>
              <a:t>Sex &amp; U. (2022). STIs. https://www.sexandu.ca/stis/</a:t>
            </a:r>
          </a:p>
          <a:p>
            <a:pPr marL="457200" indent="-298450"/>
            <a:r>
              <a:rPr lang="en-CA" b="0" baseline="0" dirty="0" smtClean="0"/>
              <a:t>Sex &amp; U. (2022). Sexual activity: What is sex? https://www.sexandu.ca/sexual-activity/what-is-sex/ </a:t>
            </a:r>
          </a:p>
          <a:p>
            <a:pPr marL="457200" indent="-298450"/>
            <a:r>
              <a:rPr lang="en-CA" b="0" baseline="0" dirty="0" smtClean="0"/>
              <a:t>Simcoe Muskoka District Health Unit. (2017). Sexually transmitted and blood-borne infections. https://www.simcoemuskokahealth.org/Topics/SexualHealth/Sexually-Transmitted-and-Blood-borne-Infections</a:t>
            </a:r>
          </a:p>
          <a:p>
            <a:pPr marL="158750" indent="0">
              <a:buNone/>
            </a:pPr>
            <a:endParaRPr lang="en-CA"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a:buNone/>
            </a:pPr>
            <a:endParaRPr lang="en-CA" dirty="0"/>
          </a:p>
        </p:txBody>
      </p:sp>
    </p:spTree>
    <p:extLst>
      <p:ext uri="{BB962C8B-B14F-4D97-AF65-F5344CB8AC3E}">
        <p14:creationId xmlns:p14="http://schemas.microsoft.com/office/powerpoint/2010/main" val="2296435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1" i="0" u="sng" strike="noStrike" kern="1200" cap="none" dirty="0" smtClean="0">
                <a:solidFill>
                  <a:schemeClr val="tx1"/>
                </a:solidFill>
                <a:effectLst/>
                <a:latin typeface="Arial"/>
                <a:ea typeface="Arial"/>
                <a:cs typeface="Arial"/>
                <a:sym typeface="Arial"/>
              </a:rPr>
              <a:t>General Information</a:t>
            </a:r>
            <a:endParaRPr lang="en-CA" b="1" dirty="0" smtClean="0"/>
          </a:p>
          <a:p>
            <a:pPr marL="158750" indent="0">
              <a:buNone/>
            </a:pPr>
            <a:r>
              <a:rPr lang="en-CA" b="1" dirty="0" smtClean="0"/>
              <a:t>Bacterial</a:t>
            </a:r>
            <a:r>
              <a:rPr lang="en-CA" b="1" baseline="0" dirty="0" smtClean="0"/>
              <a:t> STIs: </a:t>
            </a:r>
            <a:r>
              <a:rPr lang="en-CA" b="0" baseline="0" dirty="0" smtClean="0"/>
              <a:t>These are treatable and can be cured with medication</a:t>
            </a:r>
            <a:endParaRPr lang="en-CA" b="1" baseline="0" dirty="0" smtClean="0"/>
          </a:p>
          <a:p>
            <a:pPr marL="457200" indent="-298450"/>
            <a:r>
              <a:rPr lang="en-CA" b="0" baseline="0" dirty="0" smtClean="0"/>
              <a:t>Chlamydia</a:t>
            </a:r>
          </a:p>
          <a:p>
            <a:pPr marL="457200" indent="-298450"/>
            <a:r>
              <a:rPr lang="en-CA" b="0" baseline="0" dirty="0" smtClean="0"/>
              <a:t>Syphilis</a:t>
            </a:r>
          </a:p>
          <a:p>
            <a:pPr marL="457200" indent="-298450"/>
            <a:r>
              <a:rPr lang="en-CA" b="0" baseline="0" dirty="0" smtClean="0"/>
              <a:t>Gonorrhea</a:t>
            </a:r>
          </a:p>
          <a:p>
            <a:pPr marL="158750" indent="0">
              <a:buNone/>
            </a:pPr>
            <a:endParaRPr lang="en-CA" b="0" baseline="0" dirty="0" smtClean="0"/>
          </a:p>
          <a:p>
            <a:pPr marL="158750" indent="0">
              <a:buNone/>
            </a:pPr>
            <a:r>
              <a:rPr lang="en-CA" b="0" baseline="0" dirty="0" smtClean="0"/>
              <a:t>Viral STIs are not as simple as bacterial STIs. </a:t>
            </a:r>
          </a:p>
          <a:p>
            <a:pPr marL="158750" indent="0">
              <a:buNone/>
            </a:pPr>
            <a:endParaRPr lang="en-CA" b="0"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baseline="0" dirty="0" smtClean="0"/>
              <a:t>Viral STIs: </a:t>
            </a:r>
            <a:r>
              <a:rPr lang="en-CA" b="0" baseline="0" dirty="0" smtClean="0"/>
              <a:t>In some cases, viral STIs are prevented by a vaccine, in other cases, they are treated with medicine. Generally, these infections are not curable. Each virus is unique in how they infect the body and how they are managed. </a:t>
            </a:r>
            <a:endParaRPr lang="en-CA" b="1" baseline="0" dirty="0" smtClean="0"/>
          </a:p>
          <a:p>
            <a:pPr marL="457200" indent="-298450"/>
            <a:r>
              <a:rPr lang="en-CA" b="0" baseline="0" dirty="0" smtClean="0"/>
              <a:t>Herpes</a:t>
            </a:r>
          </a:p>
          <a:p>
            <a:pPr marL="457200" indent="-298450"/>
            <a:r>
              <a:rPr lang="en-CA" b="0" baseline="0" dirty="0" smtClean="0"/>
              <a:t>Genital Warts (HPV)</a:t>
            </a:r>
          </a:p>
          <a:p>
            <a:pPr marL="457200" indent="-298450"/>
            <a:r>
              <a:rPr lang="en-CA" b="0" baseline="0" dirty="0" smtClean="0"/>
              <a:t>Hepatitis B</a:t>
            </a:r>
          </a:p>
          <a:p>
            <a:pPr marL="457200" indent="-298450"/>
            <a:r>
              <a:rPr lang="en-CA" b="0" baseline="0" dirty="0" smtClean="0"/>
              <a:t>HIV</a:t>
            </a:r>
          </a:p>
          <a:p>
            <a:pPr marL="158750" indent="0">
              <a:buNone/>
            </a:pPr>
            <a:endParaRPr lang="en-CA" b="0" baseline="0" dirty="0" smtClean="0"/>
          </a:p>
          <a:p>
            <a:pPr marL="158750" indent="0">
              <a:buNone/>
            </a:pPr>
            <a:r>
              <a:rPr lang="en-CA" b="0" baseline="0" dirty="0" smtClean="0"/>
              <a:t>Check out the Sexually Transmitted Infection (STI) Tool for an interactive resource covering the most commonly spread STIs: </a:t>
            </a:r>
            <a:r>
              <a:rPr lang="en-CA" b="0" baseline="0" dirty="0" smtClean="0">
                <a:sym typeface="Wingdings" panose="05000000000000000000" pitchFamily="2" charset="2"/>
              </a:rPr>
              <a:t>https://teachingsexualhealth.ca/teachers/resource/stis/</a:t>
            </a:r>
          </a:p>
          <a:p>
            <a:pPr marL="158750" indent="0">
              <a:buNone/>
            </a:pPr>
            <a:endParaRPr lang="en-CA" b="0" baseline="0" dirty="0" smtClean="0">
              <a:sym typeface="Wingdings" panose="05000000000000000000" pitchFamily="2" charset="2"/>
            </a:endParaRPr>
          </a:p>
        </p:txBody>
      </p:sp>
    </p:spTree>
    <p:extLst>
      <p:ext uri="{BB962C8B-B14F-4D97-AF65-F5344CB8AC3E}">
        <p14:creationId xmlns:p14="http://schemas.microsoft.com/office/powerpoint/2010/main" val="3747211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defRPr/>
            </a:pPr>
            <a:r>
              <a:rPr lang="en-US" sz="1100" b="1" i="0" u="sng" strike="noStrike" kern="1200" cap="none" dirty="0" smtClean="0">
                <a:solidFill>
                  <a:schemeClr val="tx1"/>
                </a:solidFill>
                <a:effectLst/>
                <a:latin typeface="Arial"/>
                <a:ea typeface="Arial"/>
                <a:cs typeface="Arial"/>
                <a:sym typeface="Arial"/>
              </a:rPr>
              <a:t>General Information</a:t>
            </a:r>
            <a:endParaRPr lang="en-US" sz="1100" b="0" u="sng" baseline="0" dirty="0" smtClean="0"/>
          </a:p>
          <a:p>
            <a:pPr marL="158750" indent="0">
              <a:buNone/>
              <a:defRPr/>
            </a:pPr>
            <a:r>
              <a:rPr lang="en-US" sz="1100" b="0" u="sng" baseline="0" dirty="0" smtClean="0"/>
              <a:t>Why learn about STIs?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baseline="0" dirty="0" smtClean="0"/>
              <a:t>Knowledge about STIs can help you make informed decisions when a situation arises.</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baseline="0" dirty="0" smtClean="0"/>
              <a:t> It can help you make safe and healthy decisions if or when you choose to be sexually active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baseline="0" dirty="0" smtClean="0"/>
              <a:t>Whether you are sexually active or not, it is important to learn about STIs!</a:t>
            </a:r>
          </a:p>
          <a:p>
            <a:pPr>
              <a:defRPr/>
            </a:pPr>
            <a:r>
              <a:rPr lang="en-US" sz="1100" b="0" baseline="0" dirty="0" smtClean="0"/>
              <a:t>STIs can have a significant impact on your health</a:t>
            </a:r>
          </a:p>
          <a:p>
            <a:pPr>
              <a:defRPr/>
            </a:pPr>
            <a:r>
              <a:rPr lang="en-US" sz="1100" b="0" baseline="0" dirty="0" smtClean="0"/>
              <a:t>STIs are most common among people between the ages of 15 to 24, if you are sexually active, so let’s learn about this topic now so you can prevent STIs. </a:t>
            </a:r>
          </a:p>
          <a:p>
            <a:pPr lvl="1">
              <a:defRPr/>
            </a:pPr>
            <a:r>
              <a:rPr lang="en-US" sz="1100" b="0" i="1" baseline="0" dirty="0" smtClean="0"/>
              <a:t>Teacher Prompt: Why do you think this is? </a:t>
            </a:r>
          </a:p>
          <a:p>
            <a:pPr lvl="2">
              <a:defRPr/>
            </a:pPr>
            <a:r>
              <a:rPr lang="en-US" sz="1100" b="1" i="0" baseline="0" dirty="0" smtClean="0"/>
              <a:t>Elicit: </a:t>
            </a:r>
            <a:r>
              <a:rPr lang="en-US" sz="1100" b="0" i="0" baseline="0" dirty="0" smtClean="0"/>
              <a:t>They don’t have access to the right information, they might not have had this presentation, they might not feel comfortable, they might not know about the option to get condoms to help protect against some STIs, etc. </a:t>
            </a:r>
            <a:endParaRPr lang="en-US" sz="1100" b="1" i="0"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158750" indent="0">
              <a:buNone/>
            </a:pPr>
            <a:r>
              <a:rPr lang="en-CA" b="1" baseline="0" dirty="0" smtClean="0"/>
              <a:t>Reference:</a:t>
            </a:r>
          </a:p>
          <a:p>
            <a:pPr marL="457200" indent="-298450"/>
            <a:r>
              <a:rPr lang="en-CA" b="0" baseline="0" dirty="0" smtClean="0"/>
              <a:t>Sex &amp; U. (2022). STIs. https://www.sexandu.ca/stis/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a:buNone/>
            </a:pPr>
            <a:endParaRPr lang="en-CA" dirty="0"/>
          </a:p>
        </p:txBody>
      </p:sp>
    </p:spTree>
    <p:extLst>
      <p:ext uri="{BB962C8B-B14F-4D97-AF65-F5344CB8AC3E}">
        <p14:creationId xmlns:p14="http://schemas.microsoft.com/office/powerpoint/2010/main" val="771478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1" i="0" u="sng" strike="noStrike" kern="1200" cap="none" dirty="0" smtClean="0">
                <a:solidFill>
                  <a:schemeClr val="tx1"/>
                </a:solidFill>
                <a:effectLst/>
                <a:latin typeface="Arial"/>
                <a:ea typeface="Arial"/>
                <a:cs typeface="Arial"/>
                <a:sym typeface="Arial"/>
              </a:rPr>
              <a:t>General Information</a:t>
            </a:r>
            <a:endParaRPr lang="en-CA" b="1" i="0" baseline="0" dirty="0" smtClean="0"/>
          </a:p>
          <a:p>
            <a:pPr marL="158750" indent="0">
              <a:buNone/>
            </a:pPr>
            <a:r>
              <a:rPr lang="en-CA" b="1" i="0" baseline="0" dirty="0" err="1" smtClean="0"/>
              <a:t>STIs</a:t>
            </a:r>
            <a:r>
              <a:rPr lang="en-CA" b="1" i="0" baseline="0" dirty="0" smtClean="0"/>
              <a:t> can spread through…</a:t>
            </a:r>
          </a:p>
          <a:p>
            <a:pPr marL="387350" indent="-228600">
              <a:buAutoNum type="arabicPeriod"/>
            </a:pPr>
            <a:r>
              <a:rPr lang="en-CA" b="0" i="0" baseline="0" dirty="0" smtClean="0"/>
              <a:t>Vaginal, oral, and anal sex and intimate genital touching</a:t>
            </a:r>
          </a:p>
          <a:p>
            <a:pPr marL="387350" indent="-228600">
              <a:buAutoNum type="arabicPeriod"/>
            </a:pPr>
            <a:r>
              <a:rPr lang="en-CA" b="0" i="0" baseline="0" dirty="0" smtClean="0"/>
              <a:t>Sharing needles, unclear/unsterilized tattoo equipment, sharing personal care articles (i.e., razors, nail files, etc.)</a:t>
            </a:r>
          </a:p>
          <a:p>
            <a:pPr marL="387350" indent="-228600">
              <a:buAutoNum type="arabicPeriod"/>
            </a:pPr>
            <a:r>
              <a:rPr lang="en-CA" b="0" i="0" baseline="0" dirty="0" smtClean="0"/>
              <a:t>Pregnancy, breastfeeding (e.g. HIV), childbirth</a:t>
            </a:r>
          </a:p>
          <a:p>
            <a:pPr marL="158750" indent="0">
              <a:buNone/>
            </a:pPr>
            <a:endParaRPr lang="en-CA" b="0" i="0"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a:buNone/>
            </a:pPr>
            <a:endParaRPr lang="en-CA" b="0" i="0" baseline="0" dirty="0" smtClean="0"/>
          </a:p>
        </p:txBody>
      </p:sp>
    </p:spTree>
    <p:extLst>
      <p:ext uri="{BB962C8B-B14F-4D97-AF65-F5344CB8AC3E}">
        <p14:creationId xmlns:p14="http://schemas.microsoft.com/office/powerpoint/2010/main" val="3835934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fc8e8eaf27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fc8e8eaf27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fontAlgn="base">
              <a:buNone/>
            </a:pPr>
            <a:r>
              <a:rPr lang="en-US" sz="1100" b="1" i="0" u="sng" strike="noStrike" cap="none" dirty="0" smtClean="0">
                <a:solidFill>
                  <a:srgbClr val="000000"/>
                </a:solidFill>
                <a:effectLst/>
                <a:latin typeface="Arial"/>
                <a:ea typeface="Arial"/>
                <a:cs typeface="Arial"/>
                <a:sym typeface="Arial"/>
              </a:rPr>
              <a:t>Teacher</a:t>
            </a:r>
            <a:r>
              <a:rPr lang="en-US" sz="1100" b="1" i="0" u="sng" strike="noStrike" cap="none" baseline="0" dirty="0" smtClean="0">
                <a:solidFill>
                  <a:srgbClr val="000000"/>
                </a:solidFill>
                <a:effectLst/>
                <a:latin typeface="Arial"/>
                <a:ea typeface="Arial"/>
                <a:cs typeface="Arial"/>
                <a:sym typeface="Arial"/>
              </a:rPr>
              <a:t> Prompt</a:t>
            </a:r>
            <a:endParaRPr lang="en-US" sz="1100" b="0" i="1" u="none" strike="noStrike" cap="none" baseline="0" dirty="0" smtClean="0">
              <a:solidFill>
                <a:srgbClr val="000000"/>
              </a:solidFill>
              <a:effectLst/>
              <a:latin typeface="Arial"/>
              <a:ea typeface="Arial"/>
              <a:cs typeface="Arial"/>
              <a:sym typeface="Arial"/>
            </a:endParaRPr>
          </a:p>
          <a:p>
            <a:pPr marL="158750" indent="0" fontAlgn="base">
              <a:buNone/>
            </a:pPr>
            <a:r>
              <a:rPr lang="en-US" sz="1100" b="1" i="1" u="none" strike="noStrike" cap="none" baseline="0" dirty="0" smtClean="0">
                <a:solidFill>
                  <a:srgbClr val="000000"/>
                </a:solidFill>
                <a:effectLst/>
                <a:latin typeface="Arial"/>
                <a:ea typeface="Arial"/>
                <a:cs typeface="Arial"/>
                <a:sym typeface="Arial"/>
              </a:rPr>
              <a:t>What myths they might have heard about sexually transmitted infections (STIs).</a:t>
            </a:r>
          </a:p>
          <a:p>
            <a:pPr marL="158750" indent="0" fontAlgn="base">
              <a:buNone/>
            </a:pPr>
            <a:endParaRPr lang="en-US" sz="1100" b="0" i="0" u="none" strike="noStrike" cap="none" baseline="0" dirty="0" smtClean="0">
              <a:solidFill>
                <a:srgbClr val="000000"/>
              </a:solidFill>
              <a:effectLst/>
              <a:latin typeface="Arial"/>
              <a:ea typeface="Arial"/>
              <a:cs typeface="Arial"/>
              <a:sym typeface="Arial"/>
            </a:endParaRPr>
          </a:p>
          <a:p>
            <a:pPr marL="158750" indent="0" fontAlgn="base">
              <a:buNone/>
            </a:pPr>
            <a:r>
              <a:rPr lang="en-US" sz="1100" b="0" i="0" u="none" strike="noStrike" cap="none" baseline="0" dirty="0" smtClean="0">
                <a:solidFill>
                  <a:srgbClr val="000000"/>
                </a:solidFill>
                <a:effectLst/>
                <a:latin typeface="Arial"/>
                <a:ea typeface="Arial"/>
                <a:cs typeface="Arial"/>
                <a:sym typeface="Arial"/>
              </a:rPr>
              <a:t>Give the students time to share with an elbow partner for approximately 5 minutes and then bring them back to discuss as a whole class for another 5 minutes. </a:t>
            </a:r>
          </a:p>
          <a:p>
            <a:pPr marL="158750" indent="0" fontAlgn="base">
              <a:buNone/>
            </a:pPr>
            <a:endParaRPr lang="en-US" sz="1100" b="0" i="1" u="none" strike="noStrike" cap="none" dirty="0" smtClean="0">
              <a:solidFill>
                <a:srgbClr val="000000"/>
              </a:solidFill>
              <a:effectLst/>
              <a:latin typeface="Arial"/>
              <a:ea typeface="Arial"/>
              <a:cs typeface="Arial"/>
              <a:sym typeface="Arial"/>
            </a:endParaRPr>
          </a:p>
          <a:p>
            <a:pPr marL="158750" indent="0" fontAlgn="base">
              <a:buNone/>
            </a:pPr>
            <a:r>
              <a:rPr lang="en-US" sz="1100" b="0" i="0" u="sng" strike="noStrike" cap="none" dirty="0" smtClean="0">
                <a:solidFill>
                  <a:srgbClr val="000000"/>
                </a:solidFill>
                <a:effectLst/>
                <a:latin typeface="Arial"/>
                <a:ea typeface="Arial"/>
                <a:cs typeface="Arial"/>
                <a:sym typeface="Arial"/>
              </a:rPr>
              <a:t>Then ask</a:t>
            </a:r>
            <a:r>
              <a:rPr lang="en-US" sz="1100" b="0" i="0" u="sng" strike="noStrike" cap="none" baseline="0" dirty="0" smtClean="0">
                <a:solidFill>
                  <a:srgbClr val="000000"/>
                </a:solidFill>
                <a:effectLst/>
                <a:latin typeface="Arial"/>
                <a:ea typeface="Arial"/>
                <a:cs typeface="Arial"/>
                <a:sym typeface="Arial"/>
              </a:rPr>
              <a:t> students t</a:t>
            </a:r>
            <a:r>
              <a:rPr lang="en-US" sz="1100" b="0" i="0" u="sng" strike="noStrike" cap="none" dirty="0" smtClean="0">
                <a:solidFill>
                  <a:srgbClr val="000000"/>
                </a:solidFill>
                <a:effectLst/>
                <a:latin typeface="Arial"/>
                <a:ea typeface="Arial"/>
                <a:cs typeface="Arial"/>
                <a:sym typeface="Arial"/>
              </a:rPr>
              <a:t>he next set of follow-up questions as true or false:</a:t>
            </a:r>
          </a:p>
          <a:p>
            <a:pPr fontAlgn="base"/>
            <a:r>
              <a:rPr lang="en-US" sz="1100" b="0" i="0" u="none" strike="noStrike" cap="none" dirty="0" smtClean="0">
                <a:solidFill>
                  <a:srgbClr val="000000"/>
                </a:solidFill>
                <a:effectLst/>
                <a:latin typeface="Arial"/>
                <a:ea typeface="Arial"/>
                <a:cs typeface="Arial"/>
                <a:sym typeface="Arial"/>
              </a:rPr>
              <a:t>You can catch an STI from a drinking fountain or toilet seats. (False)</a:t>
            </a:r>
          </a:p>
          <a:p>
            <a:pPr fontAlgn="base"/>
            <a:r>
              <a:rPr lang="en-US" sz="1100" b="0" i="0" u="none" strike="noStrike" cap="none" dirty="0" smtClean="0">
                <a:solidFill>
                  <a:srgbClr val="000000"/>
                </a:solidFill>
                <a:effectLst/>
                <a:latin typeface="Arial"/>
                <a:ea typeface="Arial"/>
                <a:cs typeface="Arial"/>
                <a:sym typeface="Arial"/>
              </a:rPr>
              <a:t>The symptoms of STIs are often not noticed. (True)</a:t>
            </a:r>
          </a:p>
          <a:p>
            <a:pPr fontAlgn="base"/>
            <a:r>
              <a:rPr lang="en-US" sz="1100" b="0" i="0" u="none" strike="noStrike" cap="none" dirty="0" smtClean="0">
                <a:solidFill>
                  <a:srgbClr val="000000"/>
                </a:solidFill>
                <a:effectLst/>
                <a:latin typeface="Arial"/>
                <a:ea typeface="Arial"/>
                <a:cs typeface="Arial"/>
                <a:sym typeface="Arial"/>
              </a:rPr>
              <a:t>If your symptoms go away you no longer need to see a doctor. (False)</a:t>
            </a:r>
          </a:p>
          <a:p>
            <a:pPr fontAlgn="base"/>
            <a:r>
              <a:rPr lang="en-US" sz="1100" b="0" i="0" u="none" strike="noStrike" cap="none" dirty="0" smtClean="0">
                <a:solidFill>
                  <a:srgbClr val="000000"/>
                </a:solidFill>
                <a:effectLst/>
                <a:latin typeface="Arial"/>
                <a:ea typeface="Arial"/>
                <a:cs typeface="Arial"/>
                <a:sym typeface="Arial"/>
              </a:rPr>
              <a:t>The first time you have sex you cannot get an STI. (False)</a:t>
            </a:r>
          </a:p>
          <a:p>
            <a:pPr fontAlgn="base"/>
            <a:r>
              <a:rPr lang="en-US" sz="1100" b="0" i="0" u="none" strike="noStrike" cap="none" dirty="0" smtClean="0">
                <a:solidFill>
                  <a:srgbClr val="000000"/>
                </a:solidFill>
                <a:effectLst/>
                <a:latin typeface="Arial"/>
                <a:ea typeface="Arial"/>
                <a:cs typeface="Arial"/>
                <a:sym typeface="Arial"/>
              </a:rPr>
              <a:t>Untreated STIs can cause someone to not be able to reproduce (become sterile). (True)</a:t>
            </a:r>
          </a:p>
          <a:p>
            <a:pPr fontAlgn="base"/>
            <a:r>
              <a:rPr lang="en-US" sz="1100" b="0" i="0" u="none" strike="noStrike" cap="none" dirty="0" smtClean="0">
                <a:solidFill>
                  <a:srgbClr val="000000"/>
                </a:solidFill>
                <a:effectLst/>
                <a:latin typeface="Arial"/>
                <a:ea typeface="Arial"/>
                <a:cs typeface="Arial"/>
                <a:sym typeface="Arial"/>
              </a:rPr>
              <a:t>Sharing needles can transmit STIs. (True)</a:t>
            </a:r>
          </a:p>
          <a:p>
            <a:pPr fontAlgn="base"/>
            <a:r>
              <a:rPr lang="en-US" sz="1100" b="0" i="0" u="none" strike="noStrike" cap="none" dirty="0" smtClean="0">
                <a:solidFill>
                  <a:srgbClr val="000000"/>
                </a:solidFill>
                <a:effectLst/>
                <a:latin typeface="Arial"/>
                <a:ea typeface="Arial"/>
                <a:cs typeface="Arial"/>
                <a:sym typeface="Arial"/>
              </a:rPr>
              <a:t>The most common viral STI in Ontario is HIV. (False; correct answer is </a:t>
            </a:r>
            <a:r>
              <a:rPr lang="en-US" sz="1100" b="0" i="0" u="none" strike="noStrike" cap="none" dirty="0" err="1" smtClean="0">
                <a:solidFill>
                  <a:srgbClr val="000000"/>
                </a:solidFill>
                <a:effectLst/>
                <a:latin typeface="Arial"/>
                <a:ea typeface="Arial"/>
                <a:cs typeface="Arial"/>
                <a:sym typeface="Arial"/>
              </a:rPr>
              <a:t>HPV</a:t>
            </a:r>
            <a:r>
              <a:rPr lang="en-US" sz="1100" b="0" i="0" u="none" strike="noStrike" cap="none" dirty="0" smtClean="0">
                <a:solidFill>
                  <a:srgbClr val="000000"/>
                </a:solidFill>
                <a:effectLst/>
                <a:latin typeface="Arial"/>
                <a:ea typeface="Arial"/>
                <a:cs typeface="Arial"/>
                <a:sym typeface="Arial"/>
              </a:rPr>
              <a:t>-Human Papilloma Virus.)</a:t>
            </a:r>
          </a:p>
          <a:p>
            <a:pPr fontAlgn="base"/>
            <a:r>
              <a:rPr lang="en-US" sz="1100" b="0" i="0" u="none" strike="noStrike" cap="none" dirty="0" smtClean="0">
                <a:solidFill>
                  <a:srgbClr val="000000"/>
                </a:solidFill>
                <a:effectLst/>
                <a:latin typeface="Arial"/>
                <a:ea typeface="Arial"/>
                <a:cs typeface="Arial"/>
                <a:sym typeface="Arial"/>
              </a:rPr>
              <a:t>STIs cannot be transmitted through oral sex. (False)</a:t>
            </a:r>
          </a:p>
          <a:p>
            <a:pPr fontAlgn="base"/>
            <a:r>
              <a:rPr lang="en-US" sz="1100" b="0" i="0" u="none" strike="noStrike" cap="none" dirty="0" smtClean="0">
                <a:solidFill>
                  <a:srgbClr val="000000"/>
                </a:solidFill>
                <a:effectLst/>
                <a:latin typeface="Arial"/>
                <a:ea typeface="Arial"/>
                <a:cs typeface="Arial"/>
                <a:sym typeface="Arial"/>
              </a:rPr>
              <a:t>If a person has an STI but has no symptoms, they can’t pass the infection to a sexual partner. (False)</a:t>
            </a:r>
            <a:endParaRPr lang="en-US" dirty="0" smtClean="0"/>
          </a:p>
          <a:p>
            <a:pPr marL="0" lvl="0" indent="0" algn="l" rtl="0">
              <a:spcBef>
                <a:spcPts val="0"/>
              </a:spcBef>
              <a:spcAft>
                <a:spcPts val="0"/>
              </a:spcAft>
              <a:buNone/>
            </a:pPr>
            <a:endParaRPr lang="en-US" b="1" dirty="0" smtClean="0"/>
          </a:p>
          <a:p>
            <a:pPr marL="0" lvl="0" indent="0" algn="l" rtl="0">
              <a:spcBef>
                <a:spcPts val="0"/>
              </a:spcBef>
              <a:spcAft>
                <a:spcPts val="0"/>
              </a:spcAft>
              <a:buNone/>
            </a:pPr>
            <a:r>
              <a:rPr lang="en-CA" b="1" dirty="0" smtClean="0"/>
              <a:t>Image from </a:t>
            </a:r>
            <a:r>
              <a:rPr lang="en-CA" b="1" dirty="0" err="1" smtClean="0"/>
              <a:t>Canva</a:t>
            </a:r>
            <a:endParaRPr lang="en-CA" b="1" dirty="0" smtClean="0"/>
          </a:p>
          <a:p>
            <a:pPr marL="158750" indent="0" fontAlgn="base">
              <a:buNone/>
            </a:pPr>
            <a:endParaRPr b="1" i="0" dirty="0"/>
          </a:p>
        </p:txBody>
      </p:sp>
    </p:spTree>
    <p:extLst>
      <p:ext uri="{BB962C8B-B14F-4D97-AF65-F5344CB8AC3E}">
        <p14:creationId xmlns:p14="http://schemas.microsoft.com/office/powerpoint/2010/main" val="971543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1" i="0" u="sng" strike="noStrike" kern="1200" cap="none" dirty="0" smtClean="0">
                <a:solidFill>
                  <a:schemeClr val="tx1"/>
                </a:solidFill>
                <a:effectLst/>
                <a:latin typeface="Arial"/>
                <a:ea typeface="Arial"/>
                <a:cs typeface="Arial"/>
                <a:sym typeface="Arial"/>
              </a:rPr>
              <a:t>General Information</a:t>
            </a:r>
            <a:endParaRPr lang="en-CA" b="0" baseline="0" dirty="0" smtClean="0">
              <a:sym typeface="Wingdings" panose="05000000000000000000" pitchFamily="2" charset="2"/>
            </a:endParaRPr>
          </a:p>
          <a:p>
            <a:pPr marL="158750" indent="0">
              <a:buNone/>
            </a:pPr>
            <a:r>
              <a:rPr lang="en-CA" b="0" baseline="0" dirty="0" smtClean="0">
                <a:sym typeface="Wingdings" panose="05000000000000000000" pitchFamily="2" charset="2"/>
              </a:rPr>
              <a:t>Look at the image on the slide. Now, imagine that the people shaded green all have an STI, but only the bottom two are showing symptoms and the top five are “symptom free”. What does this tell you? </a:t>
            </a:r>
          </a:p>
          <a:p>
            <a:pPr marL="158750" indent="0" eaLnBrk="1" hangingPunct="1">
              <a:buNone/>
            </a:pPr>
            <a:endParaRPr lang="en-US" b="1" i="0" u="none" baseline="0" dirty="0" smtClean="0">
              <a:sym typeface="Arial"/>
            </a:endParaRPr>
          </a:p>
          <a:p>
            <a:pPr marL="158750" indent="0" eaLnBrk="1" hangingPunct="1">
              <a:buNone/>
            </a:pPr>
            <a:r>
              <a:rPr lang="en-US" b="0" dirty="0" smtClean="0"/>
              <a:t>You CANNOT</a:t>
            </a:r>
            <a:r>
              <a:rPr lang="en-US" b="0" baseline="0" dirty="0" smtClean="0"/>
              <a:t> tell by looking at someone that they have an STI.  </a:t>
            </a:r>
            <a:r>
              <a:rPr lang="en-US" b="0" dirty="0" smtClean="0"/>
              <a:t>You may feel great but still have an STI if you are sexually active. </a:t>
            </a:r>
          </a:p>
          <a:p>
            <a:pPr marL="158750" indent="0" eaLnBrk="1" hangingPunct="1">
              <a:buNone/>
            </a:pPr>
            <a:endParaRPr lang="en-US" b="0" dirty="0" smtClean="0"/>
          </a:p>
          <a:p>
            <a:pPr marL="158750" indent="0" eaLnBrk="1" hangingPunct="1">
              <a:buNone/>
            </a:pPr>
            <a:r>
              <a:rPr lang="en-US" b="0" dirty="0" smtClean="0"/>
              <a:t>Even if</a:t>
            </a:r>
            <a:r>
              <a:rPr lang="en-US" b="0" baseline="0" dirty="0" smtClean="0"/>
              <a:t> a person has no symptoms the infection could still be causing damage in the body.  </a:t>
            </a:r>
          </a:p>
          <a:p>
            <a:pPr marL="158750" indent="0" eaLnBrk="1" hangingPunct="1">
              <a:buNone/>
            </a:pPr>
            <a:endParaRPr lang="en-US" b="0" baseline="0" dirty="0" smtClean="0"/>
          </a:p>
          <a:p>
            <a:pPr marL="158750" indent="0" eaLnBrk="1" hangingPunct="1">
              <a:buNone/>
            </a:pPr>
            <a:r>
              <a:rPr lang="en-US" b="0" dirty="0" smtClean="0"/>
              <a:t>It is important</a:t>
            </a:r>
            <a:r>
              <a:rPr lang="en-US" b="0" baseline="0" dirty="0" smtClean="0"/>
              <a:t> that you talk with your partner and get a check up if you are sexually active. Before you begin being sexually active it’s good to both get tested so that you know that neither one of you have an infection.  </a:t>
            </a:r>
          </a:p>
          <a:p>
            <a:pPr marL="158750" indent="0" eaLnBrk="1" hangingPunct="1">
              <a:buNone/>
            </a:pPr>
            <a:endParaRPr lang="en-US" b="0"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0" baseline="0" dirty="0" smtClean="0">
                <a:sym typeface="Wingdings" panose="05000000000000000000" pitchFamily="2" charset="2"/>
              </a:rPr>
              <a:t>Sometimes the information you get from a sibling, friend or peer is </a:t>
            </a:r>
            <a:r>
              <a:rPr lang="en-CA" b="1" i="0" u="sng" baseline="0" dirty="0" smtClean="0">
                <a:sym typeface="Wingdings" panose="05000000000000000000" pitchFamily="2" charset="2"/>
              </a:rPr>
              <a:t>not always</a:t>
            </a:r>
            <a:r>
              <a:rPr lang="en-CA" b="1" i="0" u="none" baseline="0" dirty="0" smtClean="0">
                <a:sym typeface="Wingdings" panose="05000000000000000000" pitchFamily="2" charset="2"/>
              </a:rPr>
              <a:t> correct. </a:t>
            </a:r>
            <a:r>
              <a:rPr lang="en-CA" b="0" baseline="0" dirty="0" smtClean="0">
                <a:sym typeface="Wingdings" panose="05000000000000000000" pitchFamily="2" charset="2"/>
              </a:rPr>
              <a:t>It is important to get the correct facts from reliable sources such as a trusted adult. </a:t>
            </a:r>
            <a:r>
              <a:rPr lang="en-CA" b="1" i="0" u="none" baseline="0" dirty="0" smtClean="0">
                <a:sym typeface="Wingdings" panose="05000000000000000000" pitchFamily="2" charset="2"/>
              </a:rPr>
              <a:t>Students should reach out to a health care professional for valid, reliable, and evidence-based information! </a:t>
            </a:r>
            <a:endParaRPr lang="en-US" b="1" i="0" u="none" baseline="0" dirty="0" smtClean="0">
              <a:sym typeface="Arial"/>
            </a:endParaRPr>
          </a:p>
          <a:p>
            <a:pPr marL="158750" indent="0" eaLnBrk="1" hangingPunct="1">
              <a:buNone/>
            </a:pPr>
            <a:endParaRPr lang="en-US" b="0"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An STI used to be called a</a:t>
            </a:r>
            <a:r>
              <a:rPr lang="en-US" sz="1100" b="0" i="0" u="none" strike="noStrike" cap="none" baseline="0" dirty="0" smtClean="0">
                <a:solidFill>
                  <a:srgbClr val="000000"/>
                </a:solidFill>
                <a:effectLst/>
                <a:latin typeface="Arial"/>
                <a:ea typeface="Arial"/>
                <a:cs typeface="Arial"/>
                <a:sym typeface="Arial"/>
              </a:rPr>
              <a:t> Sexually Transmitted Disease (STD), but we avoid using the term disease now because it is more accurate to use the term infection, since not all sexually transmitted infections turn into a disease. Some are curable. </a:t>
            </a:r>
            <a:endParaRPr lang="en-US" b="0" baseline="0" dirty="0" smtClean="0"/>
          </a:p>
          <a:p>
            <a:pPr marL="158750" indent="0" eaLnBrk="1" hangingPunct="1">
              <a:buNone/>
            </a:pPr>
            <a:endParaRPr lang="en-US" b="0" baseline="0" dirty="0" smtClean="0"/>
          </a:p>
          <a:p>
            <a:pPr marL="158750" indent="0" eaLnBrk="1" hangingPunct="1">
              <a:buNone/>
            </a:pPr>
            <a:r>
              <a:rPr lang="en-US" b="0" baseline="0" dirty="0" smtClean="0"/>
              <a:t>If someone you know tells you something about STIs that you don’t know about, reach out to someone you trust for more information or check out:</a:t>
            </a:r>
          </a:p>
          <a:p>
            <a:pPr marL="457200" indent="-298450" eaLnBrk="1" hangingPunct="1"/>
            <a:r>
              <a:rPr lang="en-CA" b="0" i="0" baseline="0" dirty="0" smtClean="0"/>
              <a:t>https://sogc.org/en/en/content/public-resources/public-resources.aspx?hkey=51a4ead6-c5c6-4bc4-8657-346aaeeee6cd</a:t>
            </a:r>
          </a:p>
          <a:p>
            <a:pPr marL="457200" indent="-298450" eaLnBrk="1" hangingPunct="1"/>
            <a:r>
              <a:rPr lang="en-CA" b="0" i="0" baseline="0" dirty="0" smtClean="0"/>
              <a:t>https://www.sexandu.ca/stis/</a:t>
            </a:r>
          </a:p>
          <a:p>
            <a:pPr marL="457200" indent="-298450" eaLnBrk="1" hangingPunct="1"/>
            <a:endParaRPr lang="en-CA" b="0" i="0" baseline="0" dirty="0" smtClean="0"/>
          </a:p>
          <a:p>
            <a:pPr marL="158750" indent="0" eaLnBrk="1" hangingPunct="1">
              <a:buNone/>
            </a:pPr>
            <a:r>
              <a:rPr lang="en-CA" b="1" i="0" baseline="0" dirty="0" smtClean="0"/>
              <a:t>Photo from:</a:t>
            </a:r>
          </a:p>
          <a:p>
            <a:pPr marL="457200" indent="-298450" eaLnBrk="1" hangingPunct="1"/>
            <a:r>
              <a:rPr lang="en-CA" b="0" i="0" baseline="0" dirty="0" smtClean="0"/>
              <a:t>Centers for Disease Control and Prevention (2020, October 21). Lifestyle Risk Factors. https://www.cdc.gov/nceh/tracking/topics/LifestyleRiskFactors.htm</a:t>
            </a:r>
          </a:p>
        </p:txBody>
      </p:sp>
    </p:spTree>
    <p:extLst>
      <p:ext uri="{BB962C8B-B14F-4D97-AF65-F5344CB8AC3E}">
        <p14:creationId xmlns:p14="http://schemas.microsoft.com/office/powerpoint/2010/main" val="36743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u="sng" dirty="0" smtClean="0"/>
              <a:t>Background Knowledge</a:t>
            </a:r>
            <a:endParaRPr lang="en-CA" b="1" u="sng" dirty="0" smtClean="0"/>
          </a:p>
          <a:p>
            <a:pPr marL="158750" indent="0">
              <a:buNone/>
            </a:pPr>
            <a:r>
              <a:rPr lang="en-CA" dirty="0" smtClean="0"/>
              <a:t>Chlamydia, Syphilis, Gonorrhea</a:t>
            </a:r>
          </a:p>
          <a:p>
            <a:pPr marL="158750" indent="0">
              <a:buNone/>
            </a:pPr>
            <a:endParaRPr lang="en-CA"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dirty="0" smtClean="0">
                <a:solidFill>
                  <a:schemeClr val="tx1"/>
                </a:solidFill>
              </a:rPr>
              <a:t>These sexually transmitted infections are treatable and can be cured with medication.</a:t>
            </a:r>
            <a:endParaRPr lang="en-CA" sz="1100" b="1" dirty="0" smtClean="0">
              <a:solidFill>
                <a:schemeClr val="tx1"/>
              </a:solidFill>
            </a:endParaRPr>
          </a:p>
          <a:p>
            <a:pPr marL="158750" indent="0">
              <a:buNone/>
            </a:pPr>
            <a:endParaRPr lang="en-CA"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a:buNone/>
            </a:pPr>
            <a:endParaRPr lang="en-CA" dirty="0"/>
          </a:p>
        </p:txBody>
      </p:sp>
    </p:spTree>
    <p:extLst>
      <p:ext uri="{BB962C8B-B14F-4D97-AF65-F5344CB8AC3E}">
        <p14:creationId xmlns:p14="http://schemas.microsoft.com/office/powerpoint/2010/main" val="2907705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dirty="0" smtClean="0">
                <a:solidFill>
                  <a:srgbClr val="000000"/>
                </a:solidFill>
                <a:effectLst/>
                <a:latin typeface="Arial"/>
                <a:ea typeface="Arial"/>
                <a:cs typeface="Arial"/>
                <a:sym typeface="Arial"/>
              </a:rPr>
              <a:t>Niagara Region is situated on treaty land.  This land is steeped in the rich history of the First Nations such as the </a:t>
            </a:r>
            <a:r>
              <a:rPr lang="en-CA" sz="1100" b="0" i="0" u="none" strike="noStrike" cap="none" dirty="0" err="1" smtClean="0">
                <a:solidFill>
                  <a:srgbClr val="000000"/>
                </a:solidFill>
                <a:effectLst/>
                <a:latin typeface="Arial"/>
                <a:ea typeface="Arial"/>
                <a:cs typeface="Arial"/>
                <a:sym typeface="Arial"/>
              </a:rPr>
              <a:t>Hatiwendaronk</a:t>
            </a:r>
            <a:r>
              <a:rPr lang="en-CA" sz="1100" b="0" i="0" u="none" strike="noStrike" cap="none" dirty="0" smtClean="0">
                <a:solidFill>
                  <a:srgbClr val="000000"/>
                </a:solidFill>
                <a:effectLst/>
                <a:latin typeface="Arial"/>
                <a:ea typeface="Arial"/>
                <a:cs typeface="Arial"/>
                <a:sym typeface="Arial"/>
              </a:rPr>
              <a:t> (</a:t>
            </a:r>
            <a:r>
              <a:rPr lang="en-CA" sz="1100" b="1" i="0" u="none" strike="noStrike" cap="none" dirty="0" smtClean="0">
                <a:solidFill>
                  <a:srgbClr val="000000"/>
                </a:solidFill>
                <a:effectLst/>
                <a:latin typeface="Arial"/>
                <a:ea typeface="Arial"/>
                <a:cs typeface="Arial"/>
                <a:sym typeface="Arial"/>
              </a:rPr>
              <a:t>Hat-</a:t>
            </a:r>
            <a:r>
              <a:rPr lang="en-CA" sz="1100" b="1" i="0" u="none" strike="noStrike" cap="none" dirty="0" err="1" smtClean="0">
                <a:solidFill>
                  <a:srgbClr val="000000"/>
                </a:solidFill>
                <a:effectLst/>
                <a:latin typeface="Arial"/>
                <a:ea typeface="Arial"/>
                <a:cs typeface="Arial"/>
                <a:sym typeface="Arial"/>
              </a:rPr>
              <a:t>i</a:t>
            </a:r>
            <a:r>
              <a:rPr lang="en-CA" sz="1100" b="1" i="0" u="none" strike="noStrike" cap="none" dirty="0" smtClean="0">
                <a:solidFill>
                  <a:srgbClr val="000000"/>
                </a:solidFill>
                <a:effectLst/>
                <a:latin typeface="Arial"/>
                <a:ea typeface="Arial"/>
                <a:cs typeface="Arial"/>
                <a:sym typeface="Arial"/>
              </a:rPr>
              <a:t>-wen-DA-</a:t>
            </a:r>
            <a:r>
              <a:rPr lang="en-CA" sz="1100" b="1" i="0" u="none" strike="noStrike" cap="none" dirty="0" err="1" smtClean="0">
                <a:solidFill>
                  <a:srgbClr val="000000"/>
                </a:solidFill>
                <a:effectLst/>
                <a:latin typeface="Arial"/>
                <a:ea typeface="Arial"/>
                <a:cs typeface="Arial"/>
                <a:sym typeface="Arial"/>
              </a:rPr>
              <a:t>ronk</a:t>
            </a:r>
            <a:r>
              <a:rPr lang="en-CA" sz="1100" b="0" i="0" u="none" strike="noStrike" cap="none" dirty="0" smtClean="0">
                <a:solidFill>
                  <a:srgbClr val="000000"/>
                </a:solidFill>
                <a:effectLst/>
                <a:latin typeface="Arial"/>
                <a:ea typeface="Arial"/>
                <a:cs typeface="Arial"/>
                <a:sym typeface="Arial"/>
              </a:rPr>
              <a:t>), the Haudenosaunee (</a:t>
            </a:r>
            <a:r>
              <a:rPr lang="en-CA" sz="1100" b="1" i="0" u="none" strike="noStrike" cap="none" dirty="0" smtClean="0">
                <a:solidFill>
                  <a:srgbClr val="000000"/>
                </a:solidFill>
                <a:effectLst/>
                <a:latin typeface="Arial"/>
                <a:ea typeface="Arial"/>
                <a:cs typeface="Arial"/>
                <a:sym typeface="Arial"/>
              </a:rPr>
              <a:t>Hoe-den-</a:t>
            </a:r>
            <a:r>
              <a:rPr lang="en-CA" sz="1100" b="1" i="0" u="none" strike="noStrike" cap="none" dirty="0" err="1" smtClean="0">
                <a:solidFill>
                  <a:srgbClr val="000000"/>
                </a:solidFill>
                <a:effectLst/>
                <a:latin typeface="Arial"/>
                <a:ea typeface="Arial"/>
                <a:cs typeface="Arial"/>
                <a:sym typeface="Arial"/>
              </a:rPr>
              <a:t>no-SHOW</a:t>
            </a:r>
            <a:r>
              <a:rPr lang="en-CA" sz="1100" b="1" i="0" u="none" strike="noStrike" cap="none" dirty="0" smtClean="0">
                <a:solidFill>
                  <a:srgbClr val="000000"/>
                </a:solidFill>
                <a:effectLst/>
                <a:latin typeface="Arial"/>
                <a:ea typeface="Arial"/>
                <a:cs typeface="Arial"/>
                <a:sym typeface="Arial"/>
              </a:rPr>
              <a:t>-nee</a:t>
            </a:r>
            <a:r>
              <a:rPr lang="en-CA" sz="1100" b="0" i="0" u="none" strike="noStrike" cap="none" dirty="0" smtClean="0">
                <a:solidFill>
                  <a:srgbClr val="000000"/>
                </a:solidFill>
                <a:effectLst/>
                <a:latin typeface="Arial"/>
                <a:ea typeface="Arial"/>
                <a:cs typeface="Arial"/>
                <a:sym typeface="Arial"/>
              </a:rPr>
              <a:t>), and the </a:t>
            </a:r>
            <a:r>
              <a:rPr lang="en-CA" sz="1100" b="0" i="0" u="none" strike="noStrike" cap="none" dirty="0" err="1" smtClean="0">
                <a:solidFill>
                  <a:srgbClr val="000000"/>
                </a:solidFill>
                <a:effectLst/>
                <a:latin typeface="Arial"/>
                <a:ea typeface="Arial"/>
                <a:cs typeface="Arial"/>
                <a:sym typeface="Arial"/>
              </a:rPr>
              <a:t>Anishinaabe</a:t>
            </a:r>
            <a:r>
              <a:rPr lang="en-CA" sz="1100" b="0" i="0" u="none" strike="noStrike" cap="none" dirty="0" smtClean="0">
                <a:solidFill>
                  <a:srgbClr val="000000"/>
                </a:solidFill>
                <a:effectLst/>
                <a:latin typeface="Arial"/>
                <a:ea typeface="Arial"/>
                <a:cs typeface="Arial"/>
                <a:sym typeface="Arial"/>
              </a:rPr>
              <a:t> (</a:t>
            </a:r>
            <a:r>
              <a:rPr lang="en-CA" sz="1100" b="1" i="0" u="none" strike="noStrike" cap="none" dirty="0" smtClean="0">
                <a:solidFill>
                  <a:srgbClr val="000000"/>
                </a:solidFill>
                <a:effectLst/>
                <a:latin typeface="Arial"/>
                <a:ea typeface="Arial"/>
                <a:cs typeface="Arial"/>
                <a:sym typeface="Arial"/>
              </a:rPr>
              <a:t>Ah-</a:t>
            </a:r>
            <a:r>
              <a:rPr lang="en-CA" sz="1100" b="1" i="0" u="none" strike="noStrike" cap="none" dirty="0" err="1" smtClean="0">
                <a:solidFill>
                  <a:srgbClr val="000000"/>
                </a:solidFill>
                <a:effectLst/>
                <a:latin typeface="Arial"/>
                <a:ea typeface="Arial"/>
                <a:cs typeface="Arial"/>
                <a:sym typeface="Arial"/>
              </a:rPr>
              <a:t>nish</a:t>
            </a:r>
            <a:r>
              <a:rPr lang="en-CA" sz="1100" b="1" i="0" u="none" strike="noStrike" cap="none" dirty="0" smtClean="0">
                <a:solidFill>
                  <a:srgbClr val="000000"/>
                </a:solidFill>
                <a:effectLst/>
                <a:latin typeface="Arial"/>
                <a:ea typeface="Arial"/>
                <a:cs typeface="Arial"/>
                <a:sym typeface="Arial"/>
              </a:rPr>
              <a:t>-</a:t>
            </a:r>
            <a:r>
              <a:rPr lang="en-CA" sz="1100" b="1" i="0" u="none" strike="noStrike" cap="none" dirty="0" err="1" smtClean="0">
                <a:solidFill>
                  <a:srgbClr val="000000"/>
                </a:solidFill>
                <a:effectLst/>
                <a:latin typeface="Arial"/>
                <a:ea typeface="Arial"/>
                <a:cs typeface="Arial"/>
                <a:sym typeface="Arial"/>
              </a:rPr>
              <a:t>ih</a:t>
            </a:r>
            <a:r>
              <a:rPr lang="en-CA" sz="1100" b="1" i="0" u="none" strike="noStrike" cap="none" dirty="0" smtClean="0">
                <a:solidFill>
                  <a:srgbClr val="000000"/>
                </a:solidFill>
                <a:effectLst/>
                <a:latin typeface="Arial"/>
                <a:ea typeface="Arial"/>
                <a:cs typeface="Arial"/>
                <a:sym typeface="Arial"/>
              </a:rPr>
              <a:t>-NAH-</a:t>
            </a:r>
            <a:r>
              <a:rPr lang="en-CA" sz="1100" b="1" i="0" u="none" strike="noStrike" cap="none" dirty="0" err="1" smtClean="0">
                <a:solidFill>
                  <a:srgbClr val="000000"/>
                </a:solidFill>
                <a:effectLst/>
                <a:latin typeface="Arial"/>
                <a:ea typeface="Arial"/>
                <a:cs typeface="Arial"/>
                <a:sym typeface="Arial"/>
              </a:rPr>
              <a:t>bey</a:t>
            </a:r>
            <a:r>
              <a:rPr lang="en-CA" sz="1100" b="0" i="0" u="none" strike="noStrike" cap="none" dirty="0" smtClean="0">
                <a:solidFill>
                  <a:srgbClr val="000000"/>
                </a:solidFill>
                <a:effectLst/>
                <a:latin typeface="Arial"/>
                <a:ea typeface="Arial"/>
                <a:cs typeface="Arial"/>
                <a:sym typeface="Arial"/>
              </a:rPr>
              <a:t>), including the Mississauga's of the Credit First Nation. There are many First Nations, Métis, and Inuit peoples from across Turtle Island that live and work in Niagara today. The Regional Municipality of Niagara stands with all Indigenous peoples, past and present, in promoting the wise stewardship of the lands on which we live.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smtClean="0">
                <a:solidFill>
                  <a:srgbClr val="000000"/>
                </a:solidFill>
                <a:effectLst/>
                <a:latin typeface="Arial"/>
                <a:ea typeface="Arial"/>
                <a:cs typeface="Arial"/>
                <a:sym typeface="Arial"/>
              </a:rPr>
              <a:t>*</a:t>
            </a:r>
            <a:r>
              <a:rPr lang="en-US" sz="1100" b="1" i="1" u="none" strike="noStrike" cap="none" dirty="0" smtClean="0">
                <a:solidFill>
                  <a:srgbClr val="000000"/>
                </a:solidFill>
                <a:effectLst/>
                <a:latin typeface="Arial"/>
                <a:ea typeface="Arial"/>
                <a:cs typeface="Arial"/>
                <a:sym typeface="Arial"/>
              </a:rPr>
              <a:t>Disclaimer</a:t>
            </a:r>
            <a:r>
              <a:rPr lang="en-US" sz="1100" b="0" i="1" u="none" strike="noStrike" cap="none" dirty="0" smtClean="0">
                <a:solidFill>
                  <a:srgbClr val="000000"/>
                </a:solidFill>
                <a:effectLst/>
                <a:latin typeface="Arial"/>
                <a:ea typeface="Arial"/>
                <a:cs typeface="Arial"/>
                <a:sym typeface="Arial"/>
              </a:rPr>
              <a:t>: In the Spirit of Truth and Reconciliation, Niagara Region Public Health acknowledges that people are gathered on the customary and traditional lands of the Indigenous Peoples of this territory. We recognize that the land on which you are situated will vary depending on where you are located in Ontario. It is advised that you reach out to your school’s principal or school board for the school-specific treaty land. If you have already done a land acknowledgement on the same day you are presenting this lesson, you are welcome to skip this slide. However, it is always encouraged to complete a land acknowledgement before continuing on with this presentation.*</a:t>
            </a: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u="sng" dirty="0" smtClean="0"/>
              <a:t>Information about the image on the left:</a:t>
            </a:r>
            <a:endParaRPr lang="en-CA" b="0" u="none"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There are seven objects that have been purposely selected and included in the design of the artwork: an </a:t>
            </a:r>
            <a:r>
              <a:rPr lang="en-US" sz="1100" b="0" i="0" u="none" strike="noStrike" cap="none" dirty="0" err="1" smtClean="0">
                <a:solidFill>
                  <a:srgbClr val="000000"/>
                </a:solidFill>
                <a:effectLst/>
                <a:latin typeface="Arial"/>
                <a:ea typeface="Arial"/>
                <a:cs typeface="Arial"/>
                <a:sym typeface="Arial"/>
              </a:rPr>
              <a:t>Inukshuk</a:t>
            </a:r>
            <a:r>
              <a:rPr lang="en-US" sz="1100" b="0" i="0" u="none" strike="noStrike" cap="none" dirty="0" smtClean="0">
                <a:solidFill>
                  <a:srgbClr val="000000"/>
                </a:solidFill>
                <a:effectLst/>
                <a:latin typeface="Arial"/>
                <a:ea typeface="Arial"/>
                <a:cs typeface="Arial"/>
                <a:sym typeface="Arial"/>
              </a:rPr>
              <a:t>, an eagle feather, two drums, a Métis sash, an embroidered flower, and wampum belt. Each object reflects the diversity of First Nations, Métis and Inuit in North America. The iconic stone monument, the </a:t>
            </a:r>
            <a:r>
              <a:rPr lang="en-US" sz="1100" b="0" i="0" u="none" strike="noStrike" cap="none" dirty="0" err="1" smtClean="0">
                <a:solidFill>
                  <a:srgbClr val="000000"/>
                </a:solidFill>
                <a:effectLst/>
                <a:latin typeface="Arial"/>
                <a:ea typeface="Arial"/>
                <a:cs typeface="Arial"/>
                <a:sym typeface="Arial"/>
              </a:rPr>
              <a:t>Inukshuk</a:t>
            </a:r>
            <a:r>
              <a:rPr lang="en-US" sz="1100" b="0" i="0" u="none" strike="noStrike" cap="none" dirty="0" smtClean="0">
                <a:solidFill>
                  <a:srgbClr val="000000"/>
                </a:solidFill>
                <a:effectLst/>
                <a:latin typeface="Arial"/>
                <a:ea typeface="Arial"/>
                <a:cs typeface="Arial"/>
                <a:sym typeface="Arial"/>
              </a:rPr>
              <a:t>, is used as a marker identifying important sites and as a navigational tool to communicate direction. The eagle feather is significant to the spiritual beliefs of some Métis and First Nations peoples. Its symbolism includes </a:t>
            </a:r>
            <a:r>
              <a:rPr lang="en-US" sz="1100" b="0" i="0" u="none" strike="noStrike" cap="none" dirty="0" err="1" smtClean="0">
                <a:solidFill>
                  <a:srgbClr val="000000"/>
                </a:solidFill>
                <a:effectLst/>
                <a:latin typeface="Arial"/>
                <a:ea typeface="Arial"/>
                <a:cs typeface="Arial"/>
                <a:sym typeface="Arial"/>
              </a:rPr>
              <a:t>honour</a:t>
            </a:r>
            <a:r>
              <a:rPr lang="en-US" sz="1100" b="0" i="0" u="none" strike="noStrike" cap="none" dirty="0" smtClean="0">
                <a:solidFill>
                  <a:srgbClr val="000000"/>
                </a:solidFill>
                <a:effectLst/>
                <a:latin typeface="Arial"/>
                <a:ea typeface="Arial"/>
                <a:cs typeface="Arial"/>
                <a:sym typeface="Arial"/>
              </a:rPr>
              <a:t>, wisdom, and courage among many others. It is considered an </a:t>
            </a:r>
            <a:r>
              <a:rPr lang="en-US" sz="1100" b="0" i="0" u="none" strike="noStrike" cap="none" dirty="0" err="1" smtClean="0">
                <a:solidFill>
                  <a:srgbClr val="000000"/>
                </a:solidFill>
                <a:effectLst/>
                <a:latin typeface="Arial"/>
                <a:ea typeface="Arial"/>
                <a:cs typeface="Arial"/>
                <a:sym typeface="Arial"/>
              </a:rPr>
              <a:t>honour</a:t>
            </a:r>
            <a:r>
              <a:rPr lang="en-US" sz="1100" b="0" i="0" u="none" strike="noStrike" cap="none" dirty="0" smtClean="0">
                <a:solidFill>
                  <a:srgbClr val="000000"/>
                </a:solidFill>
                <a:effectLst/>
                <a:latin typeface="Arial"/>
                <a:ea typeface="Arial"/>
                <a:cs typeface="Arial"/>
                <a:sym typeface="Arial"/>
              </a:rPr>
              <a:t> to be given an eagle feather. The two drums include the Inuit drum and the Métis and First Nations drum. The drum is symbolic of the heartbeat of Mother Earth and is often played at various traditional gatherings and ceremonies. The embroidered flower is woven into many traditional garments and various objects through beadwork, painting, or etchings. It is also considered one of Canada’s first art forms. The Métis sash was once a tool of the voyageurs and fur traders. It is also a symbol of knowledge and the relationship between the Métis, the First Nations, and Europeans. At the top of the poster are four lines reminiscent of the traditional beaded wampum belt. There are many types of wampum belts with different significant meanings, including agreements made between two groups/nations, knowledge sharing, and storytelling. The four lines in this wampum belt represent the equality and diversity of the four peoples (First Nations, Metis, Inuit, and European settlers) and to acknowledge the journey of living together peacefully</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baseline="0" dirty="0" err="1" smtClean="0">
                <a:solidFill>
                  <a:srgbClr val="000000"/>
                </a:solidFill>
                <a:effectLst/>
                <a:latin typeface="Arial"/>
                <a:ea typeface="Arial"/>
                <a:cs typeface="Arial"/>
                <a:sym typeface="Arial"/>
              </a:rPr>
              <a:t>ETFO</a:t>
            </a:r>
            <a:r>
              <a:rPr lang="en-US" sz="1100" b="0" i="0" u="none" strike="noStrike" cap="none" baseline="0" dirty="0" smtClean="0">
                <a:solidFill>
                  <a:srgbClr val="000000"/>
                </a:solidFill>
                <a:effectLst/>
                <a:latin typeface="Arial"/>
                <a:ea typeface="Arial"/>
                <a:cs typeface="Arial"/>
                <a:sym typeface="Arial"/>
              </a:rPr>
              <a:t>, 2022).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effectLst/>
                <a:latin typeface="Arial"/>
                <a:cs typeface="Arial"/>
                <a:sym typeface="Arial"/>
              </a:rPr>
              <a:t>For more information on Indigenous Education and First Nations, Metis and Inuit (</a:t>
            </a:r>
            <a:r>
              <a:rPr lang="en-US" sz="1100" b="0" i="0" u="none" strike="noStrike" cap="none" baseline="0" dirty="0" err="1" smtClean="0">
                <a:solidFill>
                  <a:srgbClr val="000000"/>
                </a:solidFill>
                <a:effectLst/>
                <a:latin typeface="Arial"/>
                <a:cs typeface="Arial"/>
                <a:sym typeface="Arial"/>
              </a:rPr>
              <a:t>FNMI</a:t>
            </a:r>
            <a:r>
              <a:rPr lang="en-US" sz="1100" b="0" i="0" u="none" strike="noStrike" cap="none" baseline="0" dirty="0" smtClean="0">
                <a:solidFill>
                  <a:srgbClr val="000000"/>
                </a:solidFill>
                <a:effectLst/>
                <a:latin typeface="Arial"/>
                <a:cs typeface="Arial"/>
                <a:sym typeface="Arial"/>
              </a:rPr>
              <a:t>), check out the following resources: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b="0" u="none" dirty="0" smtClean="0"/>
              <a:t>https://www.otffeo.on.ca/en/learning/indigenous-education</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b="0" u="none" dirty="0" smtClean="0"/>
              <a:t>https://www.etfo.ca/socialjusticeunion/first-nation,-metis-and-inuit-(fnmi)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Photo References: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i="1" dirty="0" smtClean="0"/>
              <a:t>Image</a:t>
            </a:r>
            <a:r>
              <a:rPr lang="en-CA" b="0" i="1" baseline="0" dirty="0" smtClean="0"/>
              <a:t> on the Left: </a:t>
            </a:r>
            <a:r>
              <a:rPr lang="en-CA" b="0" dirty="0" smtClean="0"/>
              <a:t>Elementary</a:t>
            </a:r>
            <a:r>
              <a:rPr lang="en-CA" b="0" baseline="0" dirty="0" smtClean="0"/>
              <a:t> Teacher Federation of Ontario (</a:t>
            </a:r>
            <a:r>
              <a:rPr lang="en-CA" b="0" baseline="0" dirty="0" err="1" smtClean="0"/>
              <a:t>ETFO</a:t>
            </a:r>
            <a:r>
              <a:rPr lang="en-CA" b="0" baseline="0" dirty="0" smtClean="0"/>
              <a:t>). (2022). </a:t>
            </a:r>
            <a:r>
              <a:rPr lang="en-CA" b="0" baseline="0" dirty="0" err="1" smtClean="0"/>
              <a:t>ETFO</a:t>
            </a:r>
            <a:r>
              <a:rPr lang="en-CA" b="0" baseline="0" dirty="0" smtClean="0"/>
              <a:t> Land </a:t>
            </a:r>
            <a:r>
              <a:rPr lang="en-CA" b="0" baseline="0" dirty="0" err="1" smtClean="0"/>
              <a:t>Acnowledgements</a:t>
            </a:r>
            <a:r>
              <a:rPr lang="en-CA" b="0" baseline="0" dirty="0" smtClean="0"/>
              <a:t>. https://www.etfo.ca/about-us/governance/etfo-land-acknowledgement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i="1" baseline="0" dirty="0" smtClean="0"/>
              <a:t>Image on the Right: </a:t>
            </a:r>
            <a:r>
              <a:rPr lang="en-US" sz="1100" b="1" i="0" u="none" strike="noStrike" cap="none" baseline="0" dirty="0" smtClean="0">
                <a:solidFill>
                  <a:srgbClr val="000000"/>
                </a:solidFill>
                <a:latin typeface="Arial"/>
                <a:ea typeface="Arial"/>
                <a:cs typeface="Arial"/>
                <a:sym typeface="Arial"/>
              </a:rPr>
              <a:t>Creating Our Way Forward: </a:t>
            </a:r>
            <a:r>
              <a:rPr lang="en-US" sz="1100" b="0" i="0" u="none" strike="noStrike" cap="none" baseline="0" dirty="0" smtClean="0">
                <a:solidFill>
                  <a:srgbClr val="000000"/>
                </a:solidFill>
                <a:latin typeface="Arial"/>
                <a:ea typeface="Arial"/>
                <a:cs typeface="Arial"/>
                <a:sym typeface="Arial"/>
              </a:rPr>
              <a:t>Recommendations for Improving Niagara Region Public Health &amp; Emergency Services’ Indigenous Engagement (2019). </a:t>
            </a:r>
            <a:r>
              <a:rPr lang="en-US" sz="1100" b="0" i="0" u="none" strike="noStrike" cap="none" dirty="0" smtClean="0">
                <a:solidFill>
                  <a:srgbClr val="000000"/>
                </a:solidFill>
                <a:effectLst/>
                <a:latin typeface="Arial"/>
                <a:ea typeface="Arial"/>
                <a:cs typeface="Arial"/>
                <a:sym typeface="Wingdings" panose="05000000000000000000" pitchFamily="2" charset="2"/>
              </a:rPr>
              <a:t>https://www.niagararegion.ca/health/equity/pdf/indigenous-engagement-report.pdf</a:t>
            </a:r>
            <a:endParaRPr lang="en-US" sz="1100" b="0" i="0" u="none" strike="noStrike" cap="none" dirty="0" smtClean="0">
              <a:solidFill>
                <a:srgbClr val="000000"/>
              </a:solidFill>
              <a:effectLst/>
              <a:latin typeface="Arial"/>
              <a:ea typeface="Arial"/>
              <a:cs typeface="Arial"/>
              <a:sym typeface="Arial"/>
            </a:endParaRP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Mural of Turtle Island </a:t>
            </a:r>
            <a:r>
              <a:rPr lang="en-US" sz="1100" b="0" i="0" u="none" strike="noStrike" cap="none" dirty="0" smtClean="0">
                <a:solidFill>
                  <a:srgbClr val="000000"/>
                </a:solidFill>
                <a:effectLst/>
                <a:latin typeface="Arial"/>
                <a:ea typeface="Arial"/>
                <a:cs typeface="Arial"/>
                <a:sym typeface="Wingdings" panose="05000000000000000000" pitchFamily="2" charset="2"/>
              </a:rPr>
              <a:t> </a:t>
            </a:r>
            <a:r>
              <a:rPr lang="en-US" sz="1100" b="0" i="0" u="none" strike="noStrike" cap="none" dirty="0" smtClean="0">
                <a:solidFill>
                  <a:srgbClr val="000000"/>
                </a:solidFill>
                <a:effectLst/>
                <a:latin typeface="Arial"/>
                <a:ea typeface="Arial"/>
                <a:cs typeface="Arial"/>
                <a:sym typeface="Arial"/>
              </a:rPr>
              <a:t>Cover photo: Oneida nation artist, Sharon </a:t>
            </a:r>
            <a:r>
              <a:rPr lang="en-US" sz="1100" b="0" i="0" u="none" strike="noStrike" cap="none" dirty="0" err="1" smtClean="0">
                <a:solidFill>
                  <a:srgbClr val="000000"/>
                </a:solidFill>
                <a:effectLst/>
                <a:latin typeface="Arial"/>
                <a:ea typeface="Arial"/>
                <a:cs typeface="Arial"/>
                <a:sym typeface="Arial"/>
              </a:rPr>
              <a:t>Sarnowski</a:t>
            </a:r>
            <a:r>
              <a:rPr lang="en-US" sz="1100" b="0" i="0" u="none" strike="noStrike" cap="none" dirty="0" smtClean="0">
                <a:solidFill>
                  <a:srgbClr val="000000"/>
                </a:solidFill>
                <a:effectLst/>
                <a:latin typeface="Arial"/>
                <a:ea typeface="Arial"/>
                <a:cs typeface="Arial"/>
                <a:sym typeface="Arial"/>
              </a:rPr>
              <a:t> (deceased)</a:t>
            </a:r>
            <a:r>
              <a:rPr lang="en-US" dirty="0" smtClean="0"/>
              <a:t/>
            </a:r>
            <a:br>
              <a:rPr lang="en-US" dirty="0" smtClean="0"/>
            </a:br>
            <a:r>
              <a:rPr lang="en-US" sz="1100" b="0" i="0" u="none" strike="noStrike" cap="none" dirty="0" smtClean="0">
                <a:solidFill>
                  <a:srgbClr val="000000"/>
                </a:solidFill>
                <a:effectLst/>
                <a:latin typeface="Arial"/>
                <a:ea typeface="Arial"/>
                <a:cs typeface="Arial"/>
                <a:sym typeface="Arial"/>
              </a:rPr>
              <a:t>This is a picture taken of the mural in the Boardroom of the Oneida Tribal Council office,</a:t>
            </a:r>
            <a:r>
              <a:rPr lang="en-US" dirty="0" smtClean="0"/>
              <a:t/>
            </a:r>
            <a:br>
              <a:rPr lang="en-US" dirty="0" smtClean="0"/>
            </a:br>
            <a:r>
              <a:rPr lang="en-US" sz="1100" b="0" i="0" u="none" strike="noStrike" cap="none" dirty="0" smtClean="0">
                <a:solidFill>
                  <a:srgbClr val="000000"/>
                </a:solidFill>
                <a:effectLst/>
                <a:latin typeface="Arial"/>
                <a:ea typeface="Arial"/>
                <a:cs typeface="Arial"/>
                <a:sym typeface="Arial"/>
              </a:rPr>
              <a:t>Oneida, Wisconsin.</a:t>
            </a:r>
            <a:endParaRPr lang="en-CA" b="0" i="1" dirty="0" smtClean="0"/>
          </a:p>
        </p:txBody>
      </p:sp>
    </p:spTree>
    <p:extLst>
      <p:ext uri="{BB962C8B-B14F-4D97-AF65-F5344CB8AC3E}">
        <p14:creationId xmlns:p14="http://schemas.microsoft.com/office/powerpoint/2010/main" val="2094567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1" i="0" u="sng" strike="noStrike" kern="1200" cap="none" dirty="0" smtClean="0">
                <a:solidFill>
                  <a:schemeClr val="tx1"/>
                </a:solidFill>
                <a:effectLst/>
                <a:latin typeface="Arial"/>
                <a:ea typeface="Arial"/>
                <a:cs typeface="Arial"/>
                <a:sym typeface="Arial"/>
              </a:rPr>
              <a:t>General Information</a:t>
            </a:r>
            <a:endParaRPr lang="en-CA" b="1" dirty="0" smtClean="0"/>
          </a:p>
          <a:p>
            <a:pPr marL="158750" indent="0">
              <a:buNone/>
            </a:pPr>
            <a:r>
              <a:rPr lang="en-CA" b="1" dirty="0" smtClean="0"/>
              <a:t>Remind Students:</a:t>
            </a:r>
            <a:r>
              <a:rPr lang="en-CA" b="1" baseline="0" dirty="0" smtClean="0"/>
              <a:t> </a:t>
            </a:r>
            <a:r>
              <a:rPr lang="en-CA" dirty="0" smtClean="0"/>
              <a:t>Most times</a:t>
            </a:r>
            <a:r>
              <a:rPr lang="en-CA" baseline="0" dirty="0" smtClean="0"/>
              <a:t> people often go a long time without realizing they have a STI, especially Chlamydia and/or Gonorrhea. Since there often aren’t noticeable symptoms, people might continue to participate in risky sexual behaviours, such as sexual activities, which could infect others. Also, they might not realize that they have a STI until its too late… When there is internal damage such as scarring which could lead to infertility (not able to get pregnant).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smtClean="0"/>
              <a:t>These two</a:t>
            </a:r>
            <a:r>
              <a:rPr lang="en-CA" baseline="0" dirty="0" smtClean="0"/>
              <a:t> STIs</a:t>
            </a:r>
            <a:r>
              <a:rPr lang="en-CA" dirty="0" smtClean="0"/>
              <a:t> are spread through unprotected oral, vaginal, and/or anal sex with an infected partner.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u="sng" baseline="0" dirty="0" smtClean="0"/>
              <a:t>Chlamydia:</a:t>
            </a:r>
          </a:p>
          <a:p>
            <a:pPr>
              <a:buClrTx/>
            </a:pPr>
            <a:r>
              <a:rPr lang="en-CA" sz="1100" dirty="0" smtClean="0">
                <a:solidFill>
                  <a:schemeClr val="tx1"/>
                </a:solidFill>
              </a:rPr>
              <a:t>The most common bacterial sexually transmitted infection</a:t>
            </a:r>
            <a:endParaRPr lang="en-CA" sz="1100" strike="sngStrike" dirty="0" smtClean="0">
              <a:solidFill>
                <a:schemeClr val="tx1"/>
              </a:solidFill>
            </a:endParaRPr>
          </a:p>
          <a:p>
            <a:pPr>
              <a:buClrTx/>
            </a:pPr>
            <a:r>
              <a:rPr lang="en-CA" sz="1100" dirty="0" smtClean="0">
                <a:solidFill>
                  <a:schemeClr val="tx1"/>
                </a:solidFill>
              </a:rPr>
              <a:t>Testing is the only accurate way to know if you have Chlamydia</a:t>
            </a:r>
          </a:p>
          <a:p>
            <a:pPr>
              <a:buClrTx/>
            </a:pPr>
            <a:r>
              <a:rPr lang="en-CA" sz="1100" dirty="0" smtClean="0">
                <a:solidFill>
                  <a:schemeClr val="tx1"/>
                </a:solidFill>
              </a:rPr>
              <a:t>A majority of people </a:t>
            </a:r>
            <a:r>
              <a:rPr lang="en-CA" sz="1100" b="1" dirty="0" smtClean="0">
                <a:solidFill>
                  <a:schemeClr val="tx1"/>
                </a:solidFill>
              </a:rPr>
              <a:t>do not</a:t>
            </a:r>
            <a:r>
              <a:rPr lang="en-CA" sz="1100" dirty="0" smtClean="0">
                <a:solidFill>
                  <a:schemeClr val="tx1"/>
                </a:solidFill>
              </a:rPr>
              <a:t> experience any symptoms</a:t>
            </a:r>
          </a:p>
          <a:p>
            <a:pPr>
              <a:buClrTx/>
            </a:pPr>
            <a:r>
              <a:rPr lang="en-CA" sz="1100" dirty="0" smtClean="0">
                <a:solidFill>
                  <a:schemeClr val="tx1"/>
                </a:solidFill>
              </a:rPr>
              <a:t>It can affect the cervix, urethra and sometimes the rectum, throat or eyes</a:t>
            </a:r>
          </a:p>
          <a:p>
            <a:pPr marL="158750" indent="0">
              <a:buClrTx/>
              <a:buNone/>
            </a:pPr>
            <a:endParaRPr lang="en-CA" sz="1100" dirty="0" smtClean="0">
              <a:solidFill>
                <a:schemeClr val="tx1"/>
              </a:solidFil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u="sng" baseline="0" dirty="0" smtClean="0"/>
              <a:t>Gonorrhea:</a:t>
            </a:r>
            <a:endParaRPr lang="en-CA" b="0" u="none" baseline="0" dirty="0" smtClean="0"/>
          </a:p>
          <a:p>
            <a:pPr>
              <a:buClrTx/>
            </a:pPr>
            <a:r>
              <a:rPr lang="en-CA" sz="1100" dirty="0" smtClean="0">
                <a:solidFill>
                  <a:schemeClr val="tx1"/>
                </a:solidFill>
              </a:rPr>
              <a:t>The second most common bacterial sexually transmitted infection</a:t>
            </a:r>
          </a:p>
          <a:p>
            <a:pPr>
              <a:buClrTx/>
            </a:pPr>
            <a:r>
              <a:rPr lang="en-CA" sz="1100" dirty="0" smtClean="0">
                <a:solidFill>
                  <a:schemeClr val="tx1"/>
                </a:solidFill>
              </a:rPr>
              <a:t>A majority of people do not experience any symptoms in the early stages</a:t>
            </a:r>
          </a:p>
          <a:p>
            <a:pPr>
              <a:buClrTx/>
            </a:pPr>
            <a:r>
              <a:rPr lang="en-CA" sz="1100" dirty="0" smtClean="0">
                <a:solidFill>
                  <a:schemeClr val="tx1"/>
                </a:solidFill>
              </a:rPr>
              <a:t>Also known as “the clap”</a:t>
            </a:r>
            <a:endParaRPr lang="en-CA" b="1" u="sng"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aseline="0" dirty="0" smtClean="0"/>
          </a:p>
          <a:p>
            <a:pPr marL="158750" indent="0">
              <a:buNone/>
            </a:pPr>
            <a:r>
              <a:rPr lang="en-CA" b="1" dirty="0" smtClean="0"/>
              <a:t>Note:</a:t>
            </a:r>
            <a:r>
              <a:rPr lang="en-CA" b="0" baseline="0" dirty="0" smtClean="0"/>
              <a:t> It is more common for those with a penis to experience symptoms of gonorrhea. Those who have a vagina are less likely to show symptoms of Gonorrhea. However, no symptoms does not mean that there is no infection present.</a:t>
            </a:r>
          </a:p>
          <a:p>
            <a:pPr marL="158750" indent="0">
              <a:buNone/>
            </a:pPr>
            <a:endParaRPr lang="en-CA" b="0" baseline="0" dirty="0" smtClean="0"/>
          </a:p>
          <a:p>
            <a:pPr marL="158750" indent="0">
              <a:buNone/>
            </a:pPr>
            <a:r>
              <a:rPr lang="en-CA" b="0" baseline="0" dirty="0" smtClean="0"/>
              <a:t>Using condoms and/or dental dams can help protect you from getting chlamydia and/or gonorrhea. </a:t>
            </a:r>
            <a:endParaRPr lang="en-CA"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baseline="0" dirty="0" smtClean="0"/>
              <a:t>Reference:</a:t>
            </a:r>
            <a:endParaRPr lang="en-CA" b="0"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baseline="0" dirty="0" smtClean="0"/>
          </a:p>
        </p:txBody>
      </p:sp>
    </p:spTree>
    <p:extLst>
      <p:ext uri="{BB962C8B-B14F-4D97-AF65-F5344CB8AC3E}">
        <p14:creationId xmlns:p14="http://schemas.microsoft.com/office/powerpoint/2010/main" val="326860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1" i="0" u="sng" strike="noStrike" kern="1200" cap="none" dirty="0" smtClean="0">
                <a:solidFill>
                  <a:schemeClr val="tx1"/>
                </a:solidFill>
                <a:effectLst/>
                <a:latin typeface="Arial"/>
                <a:ea typeface="Arial"/>
                <a:cs typeface="Arial"/>
                <a:sym typeface="Arial"/>
              </a:rPr>
              <a:t>General Information</a:t>
            </a:r>
            <a:endParaRPr lang="en-CA" b="1" dirty="0" smtClean="0"/>
          </a:p>
          <a:p>
            <a:pPr marL="158750" indent="0">
              <a:buNone/>
            </a:pPr>
            <a:r>
              <a:rPr lang="en-CA" b="1" dirty="0" smtClean="0"/>
              <a:t>Individuals who are infected by Chlamydia</a:t>
            </a:r>
            <a:r>
              <a:rPr lang="en-CA" b="1" baseline="0" dirty="0" smtClean="0"/>
              <a:t> or Gonorrhea often do not have any symptoms and therefore do not know they are infected.</a:t>
            </a:r>
          </a:p>
          <a:p>
            <a:pPr marL="158750" indent="0">
              <a:buNone/>
            </a:pPr>
            <a:endParaRPr lang="en-CA" baseline="0" dirty="0" smtClean="0"/>
          </a:p>
          <a:p>
            <a:pPr marL="114300" indent="0">
              <a:buClrTx/>
              <a:buNone/>
            </a:pPr>
            <a:r>
              <a:rPr lang="en-CA" sz="1100" b="1" dirty="0" smtClean="0">
                <a:solidFill>
                  <a:schemeClr val="tx1"/>
                </a:solidFill>
              </a:rPr>
              <a:t>More Common Symptoms:</a:t>
            </a:r>
          </a:p>
          <a:p>
            <a:pPr>
              <a:buClrTx/>
            </a:pPr>
            <a:r>
              <a:rPr lang="en-CA" sz="1100" dirty="0" smtClean="0">
                <a:solidFill>
                  <a:schemeClr val="tx1"/>
                </a:solidFill>
              </a:rPr>
              <a:t>Abnormal discharge from the vagina</a:t>
            </a:r>
          </a:p>
          <a:p>
            <a:pPr>
              <a:buClrTx/>
            </a:pPr>
            <a:r>
              <a:rPr lang="en-CA" sz="1100" dirty="0" smtClean="0">
                <a:solidFill>
                  <a:schemeClr val="tx1"/>
                </a:solidFill>
              </a:rPr>
              <a:t>Discharge from the penis (cloudy white to yellow/green)</a:t>
            </a:r>
          </a:p>
          <a:p>
            <a:pPr>
              <a:buClrTx/>
            </a:pPr>
            <a:r>
              <a:rPr lang="en-CA" sz="1100" dirty="0" smtClean="0">
                <a:solidFill>
                  <a:schemeClr val="tx1"/>
                </a:solidFill>
              </a:rPr>
              <a:t>Pain or burning while urinating</a:t>
            </a:r>
          </a:p>
          <a:p>
            <a:pPr marL="158750" indent="0">
              <a:buClrTx/>
              <a:buNone/>
            </a:pPr>
            <a:endParaRPr lang="en-CA" sz="1100" dirty="0" smtClean="0">
              <a:solidFill>
                <a:schemeClr val="tx1"/>
              </a:solidFill>
            </a:endParaRPr>
          </a:p>
          <a:p>
            <a:pPr marL="114300" indent="0">
              <a:buClrTx/>
              <a:buNone/>
            </a:pPr>
            <a:r>
              <a:rPr lang="en-CA" sz="1100" b="1" dirty="0" smtClean="0">
                <a:solidFill>
                  <a:schemeClr val="tx1"/>
                </a:solidFill>
              </a:rPr>
              <a:t>Less Common Symptoms:</a:t>
            </a:r>
          </a:p>
          <a:p>
            <a:pPr>
              <a:buClrTx/>
            </a:pPr>
            <a:r>
              <a:rPr lang="en-CA" sz="1100" dirty="0" smtClean="0">
                <a:solidFill>
                  <a:schemeClr val="tx1"/>
                </a:solidFill>
              </a:rPr>
              <a:t>Spotting or bleeding after sex</a:t>
            </a:r>
          </a:p>
          <a:p>
            <a:pPr>
              <a:buClrTx/>
            </a:pPr>
            <a:r>
              <a:rPr lang="en-CA" sz="1100" dirty="0" smtClean="0">
                <a:solidFill>
                  <a:schemeClr val="tx1"/>
                </a:solidFill>
              </a:rPr>
              <a:t>Pain in the pelvic area</a:t>
            </a:r>
          </a:p>
          <a:p>
            <a:pPr>
              <a:buClrTx/>
            </a:pPr>
            <a:r>
              <a:rPr lang="en-CA" sz="1100" dirty="0" smtClean="0">
                <a:solidFill>
                  <a:schemeClr val="tx1"/>
                </a:solidFill>
              </a:rPr>
              <a:t>Pain in one or both testicles</a:t>
            </a:r>
          </a:p>
          <a:p>
            <a:pPr marL="158750" indent="0">
              <a:buNone/>
            </a:pPr>
            <a:endParaRPr lang="en-CA" baseline="0" dirty="0" smtClean="0"/>
          </a:p>
          <a:p>
            <a:pPr marL="158750" indent="0">
              <a:buNone/>
            </a:pPr>
            <a:r>
              <a:rPr lang="en-CA" b="1" u="none" baseline="0" dirty="0" smtClean="0"/>
              <a:t>Other Possible Symptoms:</a:t>
            </a:r>
          </a:p>
          <a:p>
            <a:pPr marL="457200" indent="-298450"/>
            <a:r>
              <a:rPr lang="en-CA" u="none" baseline="0" dirty="0" smtClean="0"/>
              <a:t>Sore throat, cough, and/or swollen lymph nodes</a:t>
            </a:r>
          </a:p>
          <a:p>
            <a:pPr marL="457200" indent="-298450"/>
            <a:r>
              <a:rPr lang="en-CA" u="none" baseline="0" dirty="0" smtClean="0"/>
              <a:t>For people with a vagina, bleeding or spotting in between periods</a:t>
            </a:r>
          </a:p>
          <a:p>
            <a:pPr marL="158750" indent="0">
              <a:buNone/>
            </a:pPr>
            <a:endParaRPr lang="en-CA" u="sng" baseline="0" dirty="0" smtClean="0"/>
          </a:p>
          <a:p>
            <a:pPr marL="158750" indent="0">
              <a:buNone/>
            </a:pPr>
            <a:r>
              <a:rPr lang="en-CA" i="1" baseline="0" dirty="0" smtClean="0"/>
              <a:t>Note: </a:t>
            </a:r>
            <a:r>
              <a:rPr lang="en-CA" i="0" baseline="0" dirty="0" smtClean="0"/>
              <a:t>Discharge can be abnormal for your body, particularly if it has increased in amount, there is a change in colour from white to grey, green, yellow, etc., or if there is a change in odour. </a:t>
            </a:r>
          </a:p>
          <a:p>
            <a:pPr marL="158750" indent="0">
              <a:buNone/>
            </a:pPr>
            <a:endParaRPr lang="en-CA" i="1" baseline="0" dirty="0" smtClean="0"/>
          </a:p>
          <a:p>
            <a:pPr marL="158750" indent="0">
              <a:buNone/>
            </a:pPr>
            <a:r>
              <a:rPr lang="en-CA" baseline="0" dirty="0" smtClean="0"/>
              <a:t>Condoms and/or dental dams are one of the best methods for preventing the spread of Chlamydia. Abstinence is even better. </a:t>
            </a:r>
          </a:p>
          <a:p>
            <a:pPr marL="158750" indent="0">
              <a:buNone/>
            </a:pPr>
            <a:endParaRPr lang="en-CA"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Potentially serious </a:t>
            </a:r>
            <a:r>
              <a:rPr lang="en-US" dirty="0" smtClean="0"/>
              <a:t>STIs</a:t>
            </a:r>
            <a:r>
              <a:rPr lang="en-US" sz="1100" b="0" i="0" u="none" strike="noStrike" cap="none" dirty="0" smtClean="0">
                <a:solidFill>
                  <a:srgbClr val="000000"/>
                </a:solidFill>
                <a:effectLst/>
                <a:latin typeface="Arial"/>
                <a:ea typeface="Arial"/>
                <a:cs typeface="Arial"/>
                <a:sym typeface="Arial"/>
              </a:rPr>
              <a:t> like chlamydia and gonorrhea can be cured by antibiotics. Treatment can also help to reduce symptoms</a:t>
            </a:r>
          </a:p>
          <a:p>
            <a:pPr marL="158750" indent="0">
              <a:buNone/>
            </a:pPr>
            <a:endParaRPr lang="en-CA"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a:buNone/>
            </a:pPr>
            <a:endParaRPr lang="en-CA" baseline="0" dirty="0" smtClean="0"/>
          </a:p>
          <a:p>
            <a:pPr marL="158750" indent="0">
              <a:buNone/>
            </a:pPr>
            <a:r>
              <a:rPr lang="en-US" sz="1100" b="1" i="0" u="none" strike="noStrike" cap="none" dirty="0" smtClean="0">
                <a:solidFill>
                  <a:srgbClr val="000000"/>
                </a:solidFill>
                <a:effectLst/>
                <a:latin typeface="Arial"/>
                <a:cs typeface="Arial"/>
                <a:sym typeface="Arial"/>
              </a:rPr>
              <a:t>Reference:</a:t>
            </a:r>
          </a:p>
          <a:p>
            <a:pPr marL="457200" indent="-298450"/>
            <a:r>
              <a:rPr lang="en-US" sz="1100" b="0" i="0" u="none" strike="noStrike" cap="none" dirty="0" smtClean="0">
                <a:solidFill>
                  <a:srgbClr val="000000"/>
                </a:solidFill>
                <a:effectLst/>
                <a:latin typeface="Arial"/>
                <a:cs typeface="Arial"/>
                <a:sym typeface="Arial"/>
              </a:rPr>
              <a:t>Sexual</a:t>
            </a:r>
            <a:r>
              <a:rPr lang="en-US" sz="1100" b="0" i="0" u="none" strike="noStrike" cap="none" baseline="0" dirty="0" smtClean="0">
                <a:solidFill>
                  <a:srgbClr val="000000"/>
                </a:solidFill>
                <a:effectLst/>
                <a:latin typeface="Arial"/>
                <a:cs typeface="Arial"/>
                <a:sym typeface="Arial"/>
              </a:rPr>
              <a:t> Health Ontario. (2022). Testing &amp; treatment. https://sexualhealthontario.ca/en/stis#sti-testing </a:t>
            </a:r>
            <a:endParaRPr lang="en-CA" baseline="0" dirty="0" smtClean="0"/>
          </a:p>
          <a:p>
            <a:pPr marL="158750" indent="0">
              <a:buNone/>
            </a:pPr>
            <a:endParaRPr lang="en-CA" baseline="0" dirty="0" smtClean="0"/>
          </a:p>
        </p:txBody>
      </p:sp>
    </p:spTree>
    <p:extLst>
      <p:ext uri="{BB962C8B-B14F-4D97-AF65-F5344CB8AC3E}">
        <p14:creationId xmlns:p14="http://schemas.microsoft.com/office/powerpoint/2010/main" val="3644218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kern="1200" cap="none" dirty="0" smtClean="0">
                <a:solidFill>
                  <a:schemeClr val="tx1"/>
                </a:solidFill>
                <a:effectLst/>
                <a:latin typeface="Arial"/>
                <a:ea typeface="Arial"/>
                <a:cs typeface="Arial"/>
                <a:sym typeface="Arial"/>
              </a:rPr>
              <a:t>General Information</a:t>
            </a:r>
            <a:endParaRPr lang="en-CA" b="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dirty="0" smtClean="0"/>
              <a:t>Syphilis</a:t>
            </a:r>
            <a:r>
              <a:rPr lang="en-CA" b="0" baseline="0" dirty="0" smtClean="0"/>
              <a:t> is </a:t>
            </a:r>
            <a:r>
              <a:rPr lang="en-CA" b="0" u="sng" baseline="0" dirty="0" smtClean="0"/>
              <a:t>not</a:t>
            </a:r>
            <a:r>
              <a:rPr lang="en-CA" b="0" baseline="0" dirty="0" smtClean="0"/>
              <a:t> a common STI for teens or young adults. People aged 30+ are at risk, as well as men who have sex with men. However, females can also become infected. This is especially prevalent for individuals who are sex workers.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u="sng" baseline="0" dirty="0" smtClean="0"/>
              <a:t>Background Knowledge</a:t>
            </a:r>
            <a:endParaRPr lang="en-CA" b="1" u="sng"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baseline="0" dirty="0" smtClean="0"/>
              <a:t>Treatment for Syphilis is with a Benzathine penicillin injection into the buttock area.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baseline="0" dirty="0" smtClean="0"/>
              <a:t>References:</a:t>
            </a:r>
            <a:endParaRPr lang="en-CA" b="0" baseline="0" dirty="0" smtClean="0"/>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b="0" baseline="0" dirty="0" smtClean="0"/>
              <a:t>Government of Canada. (2022, July 7). Syphilis guide: Treatment and follow-up. https://www.canada.ca/en/public-health/services/infectious-diseases/sexual-health-sexually-transmitted-infections/canadian-guidelines/syphilis/treatment-follow-up.html#a2</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b="0" baseline="0" dirty="0" smtClean="0"/>
              <a:t>Sexual Health Ontario. (2022). Syphilis. https://sexualhealthontario.ca/en/syphilis </a:t>
            </a:r>
            <a:endParaRPr lang="en-CA" b="1"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a:buNone/>
            </a:pPr>
            <a:endParaRPr lang="en-CA" dirty="0"/>
          </a:p>
        </p:txBody>
      </p:sp>
    </p:spTree>
    <p:extLst>
      <p:ext uri="{BB962C8B-B14F-4D97-AF65-F5344CB8AC3E}">
        <p14:creationId xmlns:p14="http://schemas.microsoft.com/office/powerpoint/2010/main" val="3844074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u="sng" dirty="0" smtClean="0"/>
              <a:t>Background Knowledge </a:t>
            </a:r>
            <a:endParaRPr lang="en-CA" b="1" u="sng" dirty="0" smtClean="0"/>
          </a:p>
          <a:p>
            <a:pPr marL="158750" indent="0">
              <a:buNone/>
            </a:pPr>
            <a:r>
              <a:rPr lang="en-CA" b="1" u="none" dirty="0" smtClean="0"/>
              <a:t>The following information is for educators only</a:t>
            </a:r>
            <a:r>
              <a:rPr lang="en-CA" b="1" u="none" baseline="0" dirty="0" smtClean="0"/>
              <a:t>: </a:t>
            </a:r>
            <a:endParaRPr lang="en-CA" b="1" u="none" dirty="0" smtClean="0"/>
          </a:p>
          <a:p>
            <a:pPr marL="158750" indent="0">
              <a:buNone/>
            </a:pPr>
            <a:r>
              <a:rPr lang="en-CA" u="sng" dirty="0" smtClean="0"/>
              <a:t>Syphilis is usually categorized</a:t>
            </a:r>
            <a:r>
              <a:rPr lang="en-CA" u="sng" baseline="0" dirty="0" smtClean="0"/>
              <a:t> into four stages:</a:t>
            </a:r>
          </a:p>
          <a:p>
            <a:pPr marL="387350" indent="-228600">
              <a:buAutoNum type="arabicPeriod"/>
            </a:pPr>
            <a:r>
              <a:rPr lang="en-CA" baseline="0" dirty="0" smtClean="0"/>
              <a:t>(1</a:t>
            </a:r>
            <a:r>
              <a:rPr lang="en-CA" baseline="30000" dirty="0" smtClean="0"/>
              <a:t>st</a:t>
            </a:r>
            <a:r>
              <a:rPr lang="en-CA" baseline="0" dirty="0" smtClean="0"/>
              <a:t> Stage) </a:t>
            </a:r>
            <a:r>
              <a:rPr lang="en-CA" b="1" baseline="0" dirty="0" smtClean="0"/>
              <a:t>Primary</a:t>
            </a:r>
            <a:r>
              <a:rPr lang="en-CA" baseline="0" dirty="0" smtClean="0"/>
              <a:t> </a:t>
            </a:r>
            <a:r>
              <a:rPr lang="en-CA" baseline="0" dirty="0" smtClean="0">
                <a:sym typeface="Wingdings" panose="05000000000000000000" pitchFamily="2" charset="2"/>
              </a:rPr>
              <a:t> Symptoms may include a painless sore, also known as a chancre (or a genital ulcer), which is a painless sore. It may be located around the genitals, anus, or mouth. Some people also experience swollen lymph nodes during this stage. </a:t>
            </a:r>
          </a:p>
          <a:p>
            <a:pPr marL="914400" lvl="1" indent="-298450"/>
            <a:r>
              <a:rPr lang="en-CA" baseline="0" dirty="0" smtClean="0">
                <a:sym typeface="Wingdings" panose="05000000000000000000" pitchFamily="2" charset="2"/>
              </a:rPr>
              <a:t>Chancre is</a:t>
            </a:r>
            <a:r>
              <a:rPr lang="en-US" sz="1100" b="0" i="0" u="none" strike="noStrike" cap="none" dirty="0" smtClean="0">
                <a:solidFill>
                  <a:srgbClr val="000000"/>
                </a:solidFill>
                <a:effectLst/>
                <a:latin typeface="Arial"/>
                <a:ea typeface="Arial"/>
                <a:cs typeface="Arial"/>
                <a:sym typeface="Arial"/>
              </a:rPr>
              <a:t> </a:t>
            </a:r>
            <a:r>
              <a:rPr lang="en-US" sz="1100" b="1" i="0" u="none" strike="noStrike" cap="none" dirty="0" smtClean="0">
                <a:solidFill>
                  <a:srgbClr val="000000"/>
                </a:solidFill>
                <a:effectLst/>
                <a:latin typeface="Arial"/>
                <a:ea typeface="Arial"/>
                <a:cs typeface="Arial"/>
                <a:sym typeface="Arial"/>
              </a:rPr>
              <a:t>firm and painless, and it oozes fluid that contains syphilis bacteria</a:t>
            </a:r>
            <a:r>
              <a:rPr lang="en-US" sz="1100" b="0" i="0" u="none" strike="noStrike" cap="none" dirty="0" smtClean="0">
                <a:solidFill>
                  <a:srgbClr val="000000"/>
                </a:solidFill>
                <a:effectLst/>
                <a:latin typeface="Arial"/>
                <a:ea typeface="Arial"/>
                <a:cs typeface="Arial"/>
                <a:sym typeface="Arial"/>
              </a:rPr>
              <a:t>.</a:t>
            </a:r>
            <a:endParaRPr lang="en-CA" baseline="0" dirty="0" smtClean="0"/>
          </a:p>
          <a:p>
            <a:pPr marL="387350" indent="-228600">
              <a:buAutoNum type="arabicPeriod"/>
            </a:pPr>
            <a:r>
              <a:rPr lang="en-CA" baseline="0" dirty="0" smtClean="0"/>
              <a:t>(2</a:t>
            </a:r>
            <a:r>
              <a:rPr lang="en-CA" baseline="30000" dirty="0" smtClean="0"/>
              <a:t>nd</a:t>
            </a:r>
            <a:r>
              <a:rPr lang="en-CA" baseline="0" dirty="0" smtClean="0"/>
              <a:t> Stage) </a:t>
            </a:r>
            <a:r>
              <a:rPr lang="en-CA" b="1" baseline="0" dirty="0" smtClean="0"/>
              <a:t>Secondary</a:t>
            </a:r>
            <a:r>
              <a:rPr lang="en-CA" baseline="0" dirty="0" smtClean="0"/>
              <a:t> </a:t>
            </a:r>
            <a:r>
              <a:rPr lang="en-CA" baseline="0" dirty="0" smtClean="0">
                <a:sym typeface="Wingdings" panose="05000000000000000000" pitchFamily="2" charset="2"/>
              </a:rPr>
              <a:t> People may also have a rash on the body, palms of the hands, or on the soles of the feet.</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1" dirty="0" smtClean="0">
                <a:solidFill>
                  <a:schemeClr val="tx1"/>
                </a:solidFill>
              </a:rPr>
              <a:t>Second Stage: </a:t>
            </a:r>
            <a:r>
              <a:rPr lang="en-CA" sz="1100" dirty="0" smtClean="0">
                <a:solidFill>
                  <a:schemeClr val="tx1"/>
                </a:solidFill>
              </a:rPr>
              <a:t>People may experience flu-like symptoms</a:t>
            </a:r>
            <a:endParaRPr lang="en-CA" baseline="0" dirty="0" smtClean="0"/>
          </a:p>
          <a:p>
            <a:pPr marL="387350" indent="-228600">
              <a:buAutoNum type="arabicPeriod"/>
            </a:pPr>
            <a:r>
              <a:rPr lang="en-CA" baseline="0" dirty="0" smtClean="0"/>
              <a:t>(3</a:t>
            </a:r>
            <a:r>
              <a:rPr lang="en-CA" baseline="30000" dirty="0" smtClean="0"/>
              <a:t>rd</a:t>
            </a:r>
            <a:r>
              <a:rPr lang="en-CA" baseline="0" dirty="0" smtClean="0"/>
              <a:t> Stage) </a:t>
            </a:r>
            <a:r>
              <a:rPr lang="en-CA" b="1" baseline="0" dirty="0" smtClean="0"/>
              <a:t>Latent</a:t>
            </a:r>
            <a:r>
              <a:rPr lang="en-CA" baseline="0" dirty="0" smtClean="0"/>
              <a:t> (also known as a dormant form of infection)</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1" dirty="0" smtClean="0">
                <a:solidFill>
                  <a:schemeClr val="tx1"/>
                </a:solidFill>
              </a:rPr>
              <a:t>Third Stage: </a:t>
            </a:r>
            <a:r>
              <a:rPr lang="en-CA" sz="1100" dirty="0" smtClean="0">
                <a:solidFill>
                  <a:schemeClr val="tx1"/>
                </a:solidFill>
              </a:rPr>
              <a:t>People generally do not experience any symptoms, but the infection can still cause health risks to the infected person</a:t>
            </a:r>
            <a:endParaRPr lang="en-CA" baseline="0" dirty="0" smtClean="0"/>
          </a:p>
          <a:p>
            <a:pPr marL="387350" indent="-228600">
              <a:buAutoNum type="arabicPeriod"/>
            </a:pPr>
            <a:r>
              <a:rPr lang="en-CA" baseline="0" dirty="0" smtClean="0"/>
              <a:t>(4</a:t>
            </a:r>
            <a:r>
              <a:rPr lang="en-CA" baseline="30000" dirty="0" smtClean="0"/>
              <a:t>th</a:t>
            </a:r>
            <a:r>
              <a:rPr lang="en-CA" baseline="0" dirty="0" smtClean="0"/>
              <a:t> Stage) </a:t>
            </a:r>
            <a:r>
              <a:rPr lang="en-CA" b="1" baseline="0" dirty="0" smtClean="0"/>
              <a:t>Tertiary</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1" dirty="0" smtClean="0">
                <a:solidFill>
                  <a:schemeClr val="tx1"/>
                </a:solidFill>
              </a:rPr>
              <a:t>Fourth Stage: </a:t>
            </a:r>
            <a:r>
              <a:rPr lang="en-CA" sz="1100" dirty="0" smtClean="0">
                <a:solidFill>
                  <a:schemeClr val="tx1"/>
                </a:solidFill>
              </a:rPr>
              <a:t>It syphilis is left untreated and reaches this stage, it can lead to long-term damage to the brain, heart and/or bones</a:t>
            </a:r>
            <a:endParaRPr lang="en-CA" b="0" baseline="0" dirty="0" smtClean="0"/>
          </a:p>
          <a:p>
            <a:pPr marL="158750" indent="0">
              <a:buNone/>
            </a:pPr>
            <a:endParaRPr lang="en-CA" b="0" baseline="0" dirty="0" smtClean="0"/>
          </a:p>
          <a:p>
            <a:pPr marL="158750" indent="0">
              <a:buNone/>
            </a:pPr>
            <a:r>
              <a:rPr lang="en-CA" b="0" i="1" baseline="0" dirty="0" smtClean="0"/>
              <a:t>The teacher can decide what information they’d like to include for this specific slide. </a:t>
            </a:r>
          </a:p>
          <a:p>
            <a:pPr marL="158750" indent="0">
              <a:buNone/>
            </a:pPr>
            <a:endParaRPr lang="en-CA" b="0" baseline="0" dirty="0" smtClean="0"/>
          </a:p>
          <a:p>
            <a:pPr marL="158750" indent="0">
              <a:buNone/>
            </a:pPr>
            <a:r>
              <a:rPr lang="en-CA" b="1" i="1" baseline="0" dirty="0" smtClean="0"/>
              <a:t>*Note: </a:t>
            </a:r>
            <a:r>
              <a:rPr lang="en-CA" b="1" baseline="0" dirty="0" smtClean="0"/>
              <a:t>Chancre (</a:t>
            </a:r>
            <a:r>
              <a:rPr lang="en-CA" b="1" baseline="0" dirty="0" err="1" smtClean="0"/>
              <a:t>ch</a:t>
            </a:r>
            <a:r>
              <a:rPr lang="en-CA" b="1" baseline="0" dirty="0" smtClean="0"/>
              <a:t>-an-</a:t>
            </a:r>
            <a:r>
              <a:rPr lang="en-CA" b="1" baseline="0" dirty="0" err="1" smtClean="0"/>
              <a:t>cre</a:t>
            </a:r>
            <a:r>
              <a:rPr lang="en-CA" b="1" baseline="0" dirty="0" smtClean="0"/>
              <a:t>) and Cankers are two different problems, and caused by two separate health issues.*</a:t>
            </a:r>
          </a:p>
          <a:p>
            <a:pPr marL="158750" indent="0">
              <a:buNone/>
            </a:pPr>
            <a:endParaRPr lang="en-CA" b="1" baseline="0" dirty="0" smtClean="0"/>
          </a:p>
          <a:p>
            <a:pPr marL="158750" indent="0">
              <a:buNone/>
            </a:pPr>
            <a:r>
              <a:rPr lang="en-CA" b="1" baseline="0" dirty="0" smtClean="0"/>
              <a:t>Reference: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b="0" baseline="0" dirty="0" smtClean="0"/>
              <a:t>Sexual Health Ontario. (2022). Syphilis. https://sexualhealthontario.ca/en/syphilis </a:t>
            </a:r>
            <a:endParaRPr lang="en-CA" b="1" baseline="0" dirty="0" smtClean="0"/>
          </a:p>
          <a:p>
            <a:pPr marL="158750" indent="0">
              <a:buNone/>
            </a:pPr>
            <a:endParaRPr lang="en-CA" b="1" baseline="0" dirty="0" smtClean="0"/>
          </a:p>
          <a:p>
            <a:pPr marL="158750" indent="0">
              <a:buNone/>
            </a:pPr>
            <a:r>
              <a:rPr lang="en-CA" b="1" baseline="0" dirty="0" smtClean="0"/>
              <a:t>Photo Reference:</a:t>
            </a:r>
          </a:p>
          <a:p>
            <a:pPr marL="457200" indent="-298450"/>
            <a:r>
              <a:rPr lang="en-CA" b="0" baseline="0" dirty="0" smtClean="0"/>
              <a:t>Image provided by Health Promoter in Sexual Health department at Niagara Region Public Health</a:t>
            </a:r>
          </a:p>
        </p:txBody>
      </p:sp>
    </p:spTree>
    <p:extLst>
      <p:ext uri="{BB962C8B-B14F-4D97-AF65-F5344CB8AC3E}">
        <p14:creationId xmlns:p14="http://schemas.microsoft.com/office/powerpoint/2010/main" val="3811781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u="sng" dirty="0" smtClean="0"/>
              <a:t>Background Knowledge </a:t>
            </a:r>
            <a:endParaRPr lang="en-CA" b="1" u="sng" dirty="0" smtClean="0"/>
          </a:p>
          <a:p>
            <a:pPr marL="158750" indent="0">
              <a:buNone/>
            </a:pPr>
            <a:r>
              <a:rPr lang="en-CA" dirty="0" smtClean="0"/>
              <a:t>Herpes, Genital Warps</a:t>
            </a:r>
            <a:r>
              <a:rPr lang="en-CA" baseline="0" dirty="0" smtClean="0"/>
              <a:t> (HPV), Hepatitis B, HIV</a:t>
            </a:r>
          </a:p>
          <a:p>
            <a:pPr marL="158750" indent="0">
              <a:buNone/>
            </a:pPr>
            <a:endParaRPr lang="en-CA" baseline="0" dirty="0" smtClean="0"/>
          </a:p>
          <a:p>
            <a:pPr marL="158750" indent="0">
              <a:buNone/>
            </a:pPr>
            <a:r>
              <a:rPr lang="en-CA" b="1" baseline="0" dirty="0" smtClean="0"/>
              <a:t>Important to remind students: These STIs are </a:t>
            </a:r>
            <a:r>
              <a:rPr lang="en-CA" b="1" u="sng" baseline="0" dirty="0" smtClean="0"/>
              <a:t>not</a:t>
            </a:r>
            <a:r>
              <a:rPr lang="en-CA" b="1" u="none" baseline="0" dirty="0" smtClean="0"/>
              <a:t> curable, but there is treatment to manage symptoms during flare-ups. </a:t>
            </a:r>
          </a:p>
          <a:p>
            <a:pPr marL="158750" indent="0">
              <a:buNone/>
            </a:pPr>
            <a:endParaRPr lang="en-CA"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a:buNone/>
            </a:pPr>
            <a:endParaRPr lang="en-CA" dirty="0"/>
          </a:p>
        </p:txBody>
      </p:sp>
    </p:spTree>
    <p:extLst>
      <p:ext uri="{BB962C8B-B14F-4D97-AF65-F5344CB8AC3E}">
        <p14:creationId xmlns:p14="http://schemas.microsoft.com/office/powerpoint/2010/main" val="295121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1" i="0" u="sng" strike="noStrike" kern="1200" cap="none" dirty="0" smtClean="0">
                <a:solidFill>
                  <a:schemeClr val="tx1"/>
                </a:solidFill>
                <a:effectLst/>
                <a:latin typeface="Arial"/>
                <a:ea typeface="Arial"/>
                <a:cs typeface="Arial"/>
                <a:sym typeface="Arial"/>
              </a:rPr>
              <a:t>General Information</a:t>
            </a:r>
            <a:endParaRPr lang="en-CA" dirty="0" smtClean="0"/>
          </a:p>
          <a:p>
            <a:pPr marL="158750" indent="0">
              <a:buNone/>
            </a:pPr>
            <a:r>
              <a:rPr lang="en-CA" dirty="0" smtClean="0"/>
              <a:t>Herpes is a common </a:t>
            </a:r>
            <a:r>
              <a:rPr lang="en-CA" u="sng" dirty="0" smtClean="0"/>
              <a:t>viral</a:t>
            </a:r>
            <a:r>
              <a:rPr lang="en-CA" u="none" baseline="0" dirty="0" smtClean="0"/>
              <a:t> infection that is caused by the herpes simplex virus or HSV. There are two types of HSV:</a:t>
            </a:r>
          </a:p>
          <a:p>
            <a:pPr marL="457200" indent="-298450"/>
            <a:r>
              <a:rPr lang="en-CA" u="none" baseline="0" dirty="0" smtClean="0"/>
              <a:t>HSV-1</a:t>
            </a:r>
          </a:p>
          <a:p>
            <a:pPr marL="457200" indent="-298450"/>
            <a:r>
              <a:rPr lang="en-CA" u="none" baseline="0" dirty="0" smtClean="0"/>
              <a:t>HSV-2</a:t>
            </a:r>
          </a:p>
          <a:p>
            <a:pPr marL="158750" indent="0">
              <a:buNone/>
            </a:pPr>
            <a:endParaRPr lang="en-CA" u="none" baseline="0" dirty="0" smtClean="0"/>
          </a:p>
          <a:p>
            <a:pPr marL="158750" indent="0">
              <a:buNone/>
            </a:pPr>
            <a:r>
              <a:rPr lang="en-CA" u="none" baseline="0" dirty="0" smtClean="0"/>
              <a:t>Herpes can be transmitted during sexual acts, such as oral sex and/or sexual intercourse. </a:t>
            </a:r>
          </a:p>
          <a:p>
            <a:pPr marL="158750" indent="0">
              <a:buNone/>
            </a:pPr>
            <a:endParaRPr lang="en-CA" u="none" baseline="0" dirty="0" smtClean="0"/>
          </a:p>
          <a:p>
            <a:pPr marL="158750" indent="0">
              <a:buNone/>
            </a:pPr>
            <a:r>
              <a:rPr lang="en-CA" u="none" baseline="0" dirty="0" smtClean="0"/>
              <a:t>It’s important to know that with herpes, condoms aren’t always 100% effective. That’s because condoms protect only the area of skin they cover. </a:t>
            </a:r>
          </a:p>
          <a:p>
            <a:pPr marL="158750" indent="0">
              <a:buNone/>
            </a:pPr>
            <a:endParaRPr lang="en-CA" u="none" baseline="0" dirty="0" smtClean="0"/>
          </a:p>
          <a:p>
            <a:pPr marL="158750" indent="0">
              <a:buNone/>
            </a:pPr>
            <a:r>
              <a:rPr lang="en-CA" b="1" u="none" baseline="0" dirty="0" smtClean="0"/>
              <a:t>Signs and Symptoms</a:t>
            </a:r>
          </a:p>
          <a:p>
            <a:pPr marL="158750" indent="0">
              <a:buNone/>
            </a:pPr>
            <a:r>
              <a:rPr lang="en-CA" b="0" u="none" baseline="0" dirty="0" smtClean="0"/>
              <a:t>The virus can reoccur several times in a year. Symptoms of herpes vary and often go unnoticed. If a person does have symptoms of herpes, they may include:</a:t>
            </a:r>
          </a:p>
          <a:p>
            <a:pPr marL="457200" indent="-298450"/>
            <a:r>
              <a:rPr lang="en-CA" b="0" u="none" baseline="0" dirty="0" smtClean="0"/>
              <a:t>Pain or itching</a:t>
            </a:r>
          </a:p>
          <a:p>
            <a:pPr marL="457200" indent="-298450"/>
            <a:r>
              <a:rPr lang="en-CA" b="0" u="none" baseline="0" dirty="0" smtClean="0"/>
              <a:t>Painful red spots that turn into clear fluid-filled blisters that eventually scab over. </a:t>
            </a:r>
          </a:p>
          <a:p>
            <a:pPr marL="457200" indent="-298450"/>
            <a:endParaRPr lang="en-CA" b="0" u="none" baseline="0" dirty="0" smtClean="0"/>
          </a:p>
          <a:p>
            <a:pPr marL="158750" indent="0">
              <a:buNone/>
            </a:pPr>
            <a:r>
              <a:rPr lang="en-CA" b="1" u="none" baseline="0" dirty="0" smtClean="0"/>
              <a:t>Did you know?</a:t>
            </a:r>
          </a:p>
          <a:p>
            <a:pPr marL="457200" indent="-298450"/>
            <a:r>
              <a:rPr lang="en-CA" b="0" u="none" baseline="0" dirty="0" smtClean="0"/>
              <a:t>Herpes can appear on the mouth (known as cold sores), on the fingertips (called whitlows), as well as on the genitals.</a:t>
            </a:r>
          </a:p>
          <a:p>
            <a:pPr marL="457200" indent="-298450"/>
            <a:r>
              <a:rPr lang="en-CA" b="0" u="none" baseline="0" dirty="0" smtClean="0"/>
              <a:t>Herpes can be passed through a crack in the skin or through the lining within your mouth or genitals.</a:t>
            </a:r>
          </a:p>
          <a:p>
            <a:pPr marL="457200" indent="-298450"/>
            <a:r>
              <a:rPr lang="en-CA" b="0" u="none" baseline="0" dirty="0" smtClean="0"/>
              <a:t>Herpes can spread from an infected person when symptoms are present, but it can also be passed on where there are no sores visible. </a:t>
            </a: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158750" indent="0">
              <a:buNone/>
            </a:pPr>
            <a:r>
              <a:rPr lang="en-US" sz="1100" b="0" i="0" u="none" strike="noStrike" cap="none" dirty="0" smtClean="0">
                <a:solidFill>
                  <a:srgbClr val="000000"/>
                </a:solidFill>
                <a:effectLst/>
                <a:latin typeface="Arial"/>
                <a:ea typeface="Arial"/>
                <a:cs typeface="Arial"/>
                <a:sym typeface="Arial"/>
              </a:rPr>
              <a:t>Don’t have oral sex when you have a cold sore.</a:t>
            </a:r>
            <a:r>
              <a:rPr lang="en-US" sz="1100" b="0" i="0" u="none" strike="noStrike" cap="none" baseline="0" dirty="0" smtClean="0">
                <a:solidFill>
                  <a:srgbClr val="000000"/>
                </a:solidFill>
                <a:effectLst/>
                <a:latin typeface="Arial"/>
                <a:ea typeface="Arial"/>
                <a:cs typeface="Arial"/>
                <a:sym typeface="Arial"/>
              </a:rPr>
              <a:t> Herpes can be transferred and infect the genital area of a partner(s) through skin-to-skin contact.</a:t>
            </a: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Reference:</a:t>
            </a:r>
          </a:p>
          <a:p>
            <a:pPr marL="457200" indent="-298450"/>
            <a:r>
              <a:rPr lang="en-US" sz="1100" b="0" i="0" u="none" strike="noStrike" cap="none" dirty="0" smtClean="0">
                <a:solidFill>
                  <a:srgbClr val="000000"/>
                </a:solidFill>
                <a:effectLst/>
                <a:latin typeface="Arial"/>
                <a:ea typeface="Arial"/>
                <a:cs typeface="Arial"/>
                <a:sym typeface="Arial"/>
              </a:rPr>
              <a:t>Sexual Health Ontario (2022).</a:t>
            </a:r>
            <a:r>
              <a:rPr lang="en-US" sz="1100" b="0" i="0" u="none" strike="noStrike" cap="none" baseline="0" dirty="0" smtClean="0">
                <a:solidFill>
                  <a:srgbClr val="000000"/>
                </a:solidFill>
                <a:effectLst/>
                <a:latin typeface="Arial"/>
                <a:ea typeface="Arial"/>
                <a:cs typeface="Arial"/>
                <a:sym typeface="Arial"/>
              </a:rPr>
              <a:t> Genital herpes. https://sexualhealthontario.ca/en/genital_herpes</a:t>
            </a: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a:buNone/>
            </a:pPr>
            <a:endParaRPr lang="en-US" sz="1100" b="0" i="0" u="none" strike="noStrike" cap="none" dirty="0" smtClean="0">
              <a:solidFill>
                <a:srgbClr val="000000"/>
              </a:solidFill>
              <a:effectLst/>
              <a:latin typeface="Arial"/>
              <a:ea typeface="Arial"/>
              <a:cs typeface="Arial"/>
              <a:sym typeface="Arial"/>
            </a:endParaRPr>
          </a:p>
          <a:p>
            <a:pPr marL="158750" indent="0">
              <a:buNone/>
            </a:pPr>
            <a:endParaRPr lang="en-CA" b="1" dirty="0"/>
          </a:p>
        </p:txBody>
      </p:sp>
    </p:spTree>
    <p:extLst>
      <p:ext uri="{BB962C8B-B14F-4D97-AF65-F5344CB8AC3E}">
        <p14:creationId xmlns:p14="http://schemas.microsoft.com/office/powerpoint/2010/main" val="1885201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1" i="0" u="sng" strike="noStrike" kern="1200" cap="none" dirty="0" smtClean="0">
                <a:solidFill>
                  <a:schemeClr val="tx1"/>
                </a:solidFill>
                <a:effectLst/>
                <a:latin typeface="Arial"/>
                <a:ea typeface="Arial"/>
                <a:cs typeface="Arial"/>
                <a:sym typeface="Arial"/>
              </a:rPr>
              <a:t>General Information</a:t>
            </a:r>
            <a:endParaRPr lang="en-CA" dirty="0" smtClean="0"/>
          </a:p>
          <a:p>
            <a:pPr marL="158750" indent="0">
              <a:buNone/>
            </a:pPr>
            <a:r>
              <a:rPr lang="en-CA" dirty="0" smtClean="0"/>
              <a:t>Herpes is a common </a:t>
            </a:r>
            <a:r>
              <a:rPr lang="en-CA" u="sng" dirty="0" smtClean="0"/>
              <a:t>viral</a:t>
            </a:r>
            <a:r>
              <a:rPr lang="en-CA" u="none" baseline="0" dirty="0" smtClean="0"/>
              <a:t> infection that is caused by the herpes simplex virus or HSV. There are two types of HSV:</a:t>
            </a:r>
          </a:p>
          <a:p>
            <a:pPr marL="457200" indent="-298450"/>
            <a:r>
              <a:rPr lang="en-CA" u="none" baseline="0" dirty="0" smtClean="0"/>
              <a:t>HSV-1</a:t>
            </a:r>
          </a:p>
          <a:p>
            <a:pPr marL="457200" indent="-298450"/>
            <a:r>
              <a:rPr lang="en-CA" u="none" baseline="0" dirty="0" smtClean="0"/>
              <a:t>HSV-2</a:t>
            </a:r>
          </a:p>
          <a:p>
            <a:pPr marL="158750" indent="0">
              <a:buNone/>
            </a:pPr>
            <a:endParaRPr lang="en-CA" u="none" baseline="0" dirty="0" smtClean="0"/>
          </a:p>
          <a:p>
            <a:pPr marL="158750" indent="0">
              <a:buNone/>
            </a:pPr>
            <a:r>
              <a:rPr lang="en-CA" b="1" u="none" baseline="0" dirty="0" smtClean="0"/>
              <a:t>HSV-1: </a:t>
            </a:r>
            <a:r>
              <a:rPr lang="en-CA" u="none" baseline="0" dirty="0" smtClean="0"/>
              <a:t>This type of herpes is highly contagious and a common lifelong infection that is often developed during childhood. It typically causes cold sores in or around the mouth (oral herpes). </a:t>
            </a:r>
            <a:r>
              <a:rPr lang="en-CA" b="1" u="none" baseline="0" dirty="0" smtClean="0"/>
              <a:t>This is not contracted during sexual activity. </a:t>
            </a:r>
            <a:endParaRPr lang="en-CA" u="none" baseline="0" dirty="0" smtClean="0"/>
          </a:p>
          <a:p>
            <a:pPr marL="158750" indent="0">
              <a:buNone/>
            </a:pPr>
            <a:endParaRPr lang="en-CA" u="none" baseline="0" dirty="0" smtClean="0"/>
          </a:p>
          <a:p>
            <a:pPr marL="158750" indent="0">
              <a:buNone/>
            </a:pPr>
            <a:r>
              <a:rPr lang="en-CA" b="1" u="none" baseline="0" dirty="0" smtClean="0"/>
              <a:t>HSV-2: </a:t>
            </a:r>
            <a:r>
              <a:rPr lang="en-CA" u="none" baseline="0" dirty="0" smtClean="0"/>
              <a:t>This type of herpes is an infection transmitted sexually and often infects the genital area (causing genital herpes). It is important to know that you can get sores on your genitals if you are receiving oral sex from a person with a cold sore on the lips. HSV-2 is also lifelong and incurable. </a:t>
            </a:r>
          </a:p>
          <a:p>
            <a:pPr marL="158750" indent="0">
              <a:buNone/>
            </a:pPr>
            <a:endParaRPr lang="en-CA" b="0" u="none" baseline="0" dirty="0" smtClean="0"/>
          </a:p>
          <a:p>
            <a:pPr marL="158750" indent="0">
              <a:buNone/>
            </a:pPr>
            <a:r>
              <a:rPr lang="en-CA" b="1" u="none" baseline="0" dirty="0" smtClean="0"/>
              <a:t>Get tested and treated:</a:t>
            </a:r>
            <a:endParaRPr lang="en-CA" b="0" u="none" baseline="0" dirty="0" smtClean="0"/>
          </a:p>
          <a:p>
            <a:pPr marL="457200" indent="-298450"/>
            <a:r>
              <a:rPr lang="en-CA" b="0" u="none" baseline="0" dirty="0" smtClean="0"/>
              <a:t>A </a:t>
            </a:r>
            <a:r>
              <a:rPr lang="en-CA" b="0" u="none" baseline="0" dirty="0" err="1" smtClean="0"/>
              <a:t>PHN</a:t>
            </a:r>
            <a:r>
              <a:rPr lang="en-CA" b="0" u="none" baseline="0" dirty="0" smtClean="0"/>
              <a:t> or health care provider can swab a blister(s) to find out if you have a herpes infection</a:t>
            </a:r>
          </a:p>
          <a:p>
            <a:pPr marL="457200" indent="-298450"/>
            <a:r>
              <a:rPr lang="en-CA" b="0" u="none" baseline="0" dirty="0" smtClean="0"/>
              <a:t>There is no cure for herpes, but it can be managed with medications that will help heal the sores more quickly</a:t>
            </a:r>
          </a:p>
          <a:p>
            <a:pPr marL="158750" indent="0">
              <a:buNone/>
            </a:pPr>
            <a:endParaRPr lang="en-CA" b="0" u="none" baseline="0" dirty="0" smtClean="0"/>
          </a:p>
          <a:p>
            <a:pPr marL="158750" indent="0">
              <a:buNone/>
            </a:pPr>
            <a:r>
              <a:rPr lang="en-CA" b="1" u="none" baseline="0" dirty="0" smtClean="0"/>
              <a:t>Long Term Effects: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u="none" baseline="0" dirty="0" smtClean="0"/>
              <a:t>Herpes can appear more than once… </a:t>
            </a:r>
            <a:endParaRPr lang="en-CA" b="1" u="none" baseline="0" dirty="0" smtClean="0"/>
          </a:p>
          <a:p>
            <a:r>
              <a:rPr lang="en-US" sz="1100" b="0" i="0" u="none" strike="noStrike" cap="none" dirty="0" smtClean="0">
                <a:solidFill>
                  <a:srgbClr val="000000"/>
                </a:solidFill>
                <a:effectLst/>
                <a:latin typeface="Arial"/>
                <a:ea typeface="Arial"/>
                <a:cs typeface="Arial"/>
                <a:sym typeface="Arial"/>
              </a:rPr>
              <a:t>Since Herpes is a chronic infection (meaning it will never fully go away), those who have it will have to deal with outbreaks their entire life. </a:t>
            </a:r>
          </a:p>
          <a:p>
            <a:r>
              <a:rPr lang="en-US" sz="1100" b="0" i="0" u="none" strike="noStrike" cap="none" dirty="0" smtClean="0">
                <a:solidFill>
                  <a:srgbClr val="000000"/>
                </a:solidFill>
                <a:effectLst/>
                <a:latin typeface="Arial"/>
                <a:ea typeface="Arial"/>
                <a:cs typeface="Arial"/>
                <a:sym typeface="Arial"/>
              </a:rPr>
              <a:t>Outbreaks occur differently to everyone based on their immune system. Some people have monthly outbreaks, while others get them only every few months. </a:t>
            </a:r>
          </a:p>
          <a:p>
            <a:r>
              <a:rPr lang="en-US" sz="1100" b="0" i="0" u="none" strike="noStrike" cap="none" dirty="0" smtClean="0">
                <a:solidFill>
                  <a:srgbClr val="000000"/>
                </a:solidFill>
                <a:effectLst/>
                <a:latin typeface="Arial"/>
                <a:ea typeface="Arial"/>
                <a:cs typeface="Arial"/>
                <a:sym typeface="Arial"/>
              </a:rPr>
              <a:t>About 10% of people never have outbreaks at all. </a:t>
            </a: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Reference:</a:t>
            </a:r>
          </a:p>
          <a:p>
            <a:pPr marL="457200" indent="-298450"/>
            <a:r>
              <a:rPr lang="en-US" sz="1100" b="0" i="0" u="none" strike="noStrike" cap="none" dirty="0" smtClean="0">
                <a:solidFill>
                  <a:srgbClr val="000000"/>
                </a:solidFill>
                <a:effectLst/>
                <a:latin typeface="Arial"/>
                <a:ea typeface="Arial"/>
                <a:cs typeface="Arial"/>
                <a:sym typeface="Arial"/>
              </a:rPr>
              <a:t>Sexual Health Ontario (2022).</a:t>
            </a:r>
            <a:r>
              <a:rPr lang="en-US" sz="1100" b="0" i="0" u="none" strike="noStrike" cap="none" baseline="0" dirty="0" smtClean="0">
                <a:solidFill>
                  <a:srgbClr val="000000"/>
                </a:solidFill>
                <a:effectLst/>
                <a:latin typeface="Arial"/>
                <a:ea typeface="Arial"/>
                <a:cs typeface="Arial"/>
                <a:sym typeface="Arial"/>
              </a:rPr>
              <a:t> Genital herpes. https://sexualhealthontario.ca/en/genital_herpes</a:t>
            </a: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158750" indent="0">
              <a:buNone/>
            </a:pPr>
            <a:endParaRPr lang="en-CA" b="1" dirty="0"/>
          </a:p>
        </p:txBody>
      </p:sp>
    </p:spTree>
    <p:extLst>
      <p:ext uri="{BB962C8B-B14F-4D97-AF65-F5344CB8AC3E}">
        <p14:creationId xmlns:p14="http://schemas.microsoft.com/office/powerpoint/2010/main" val="1580285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kern="1200" cap="none" dirty="0" smtClean="0">
                <a:solidFill>
                  <a:schemeClr val="tx1"/>
                </a:solidFill>
                <a:effectLst/>
                <a:latin typeface="Arial"/>
                <a:ea typeface="Arial"/>
                <a:cs typeface="Arial"/>
                <a:sym typeface="Arial"/>
              </a:rPr>
              <a:t>General Information</a:t>
            </a:r>
            <a:endParaRPr lang="en-CA"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a:t>
            </a:r>
            <a:r>
              <a:rPr lang="en-CA" b="1" dirty="0" err="1" smtClean="0"/>
              <a:t>STBBI</a:t>
            </a:r>
            <a:r>
              <a:rPr lang="en-CA" b="1" dirty="0" smtClean="0"/>
              <a:t>) Hepatitis-B virus</a:t>
            </a:r>
            <a:r>
              <a:rPr lang="en-CA" b="1" baseline="0" dirty="0" smtClean="0"/>
              <a:t> is spread through blood, semen, vaginal fluids, saliva, or other body fluid that is infected with the hepatitis B virus and enters the body of a person who is not infected.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dirty="0" smtClean="0"/>
              <a:t>Easiest way</a:t>
            </a:r>
            <a:r>
              <a:rPr lang="en-CA" baseline="0" dirty="0" smtClean="0"/>
              <a:t> to get Hep-B is by sharing a syringe or a needle such as with injection drugs, or ‘home’ piercings or tattoos! </a:t>
            </a:r>
          </a:p>
          <a:p>
            <a:pPr marL="158750" indent="0">
              <a:buNone/>
            </a:pPr>
            <a:endParaRPr lang="en-CA" baseline="0" dirty="0" smtClean="0"/>
          </a:p>
          <a:p>
            <a:pPr marL="158750" indent="0">
              <a:buNone/>
            </a:pPr>
            <a:r>
              <a:rPr lang="en-US" sz="1100" b="1" i="0" u="none" strike="noStrike" cap="none" dirty="0" smtClean="0">
                <a:solidFill>
                  <a:srgbClr val="000000"/>
                </a:solidFill>
                <a:effectLst/>
                <a:latin typeface="Arial"/>
                <a:ea typeface="Arial"/>
                <a:cs typeface="Arial"/>
                <a:sym typeface="Arial"/>
              </a:rPr>
              <a:t>People can become infected by </a:t>
            </a:r>
            <a:r>
              <a:rPr lang="en-US" sz="1100" b="1" i="0" u="none" strike="noStrike" cap="none" dirty="0" err="1" smtClean="0">
                <a:solidFill>
                  <a:srgbClr val="000000"/>
                </a:solidFill>
                <a:effectLst/>
                <a:latin typeface="Arial"/>
                <a:ea typeface="Arial"/>
                <a:cs typeface="Arial"/>
                <a:sym typeface="Arial"/>
              </a:rPr>
              <a:t>Hep</a:t>
            </a:r>
            <a:r>
              <a:rPr lang="en-US" sz="1100" b="1" i="0" u="none" strike="noStrike" cap="none" dirty="0" smtClean="0">
                <a:solidFill>
                  <a:srgbClr val="000000"/>
                </a:solidFill>
                <a:effectLst/>
                <a:latin typeface="Arial"/>
                <a:ea typeface="Arial"/>
                <a:cs typeface="Arial"/>
                <a:sym typeface="Arial"/>
              </a:rPr>
              <a:t>-B through:</a:t>
            </a:r>
          </a:p>
          <a:p>
            <a:r>
              <a:rPr lang="en-US" sz="1100" b="0" i="0" u="none" strike="noStrike" cap="none" dirty="0" smtClean="0">
                <a:solidFill>
                  <a:srgbClr val="000000"/>
                </a:solidFill>
                <a:effectLst/>
                <a:latin typeface="Arial"/>
                <a:ea typeface="Arial"/>
                <a:cs typeface="Arial"/>
                <a:sym typeface="Arial"/>
              </a:rPr>
              <a:t>Birth (if a pregnant person has hepatitis B, their baby can become infected)</a:t>
            </a:r>
          </a:p>
          <a:p>
            <a:r>
              <a:rPr lang="en-US" sz="1100" b="0" i="0" u="none" strike="noStrike" cap="none" dirty="0" smtClean="0">
                <a:solidFill>
                  <a:srgbClr val="000000"/>
                </a:solidFill>
                <a:effectLst/>
                <a:latin typeface="Arial"/>
                <a:ea typeface="Arial"/>
                <a:cs typeface="Arial"/>
                <a:sym typeface="Arial"/>
              </a:rPr>
              <a:t>Sharing items such as razors or toothbrushes with an infected person</a:t>
            </a:r>
          </a:p>
          <a:p>
            <a:r>
              <a:rPr lang="en-US" sz="1100" b="0" i="0" u="none" strike="noStrike" cap="none" dirty="0" smtClean="0">
                <a:solidFill>
                  <a:srgbClr val="000000"/>
                </a:solidFill>
                <a:effectLst/>
                <a:latin typeface="Arial"/>
                <a:ea typeface="Arial"/>
                <a:cs typeface="Arial"/>
                <a:sym typeface="Arial"/>
              </a:rPr>
              <a:t>Contact with the blood or open sores of an infected person</a:t>
            </a:r>
          </a:p>
          <a:p>
            <a:r>
              <a:rPr lang="en-US" sz="1100" b="0" i="0" u="none" strike="noStrike" cap="none" dirty="0" smtClean="0">
                <a:solidFill>
                  <a:srgbClr val="000000"/>
                </a:solidFill>
                <a:effectLst/>
                <a:latin typeface="Arial"/>
                <a:ea typeface="Arial"/>
                <a:cs typeface="Arial"/>
                <a:sym typeface="Arial"/>
              </a:rPr>
              <a:t>Sex with an infected partner</a:t>
            </a:r>
          </a:p>
          <a:p>
            <a:r>
              <a:rPr lang="en-US" sz="1100" b="0" i="0" u="none" strike="noStrike" cap="none" dirty="0" smtClean="0">
                <a:solidFill>
                  <a:srgbClr val="000000"/>
                </a:solidFill>
                <a:effectLst/>
                <a:latin typeface="Arial"/>
                <a:ea typeface="Arial"/>
                <a:cs typeface="Arial"/>
                <a:sym typeface="Arial"/>
              </a:rPr>
              <a:t>Sharing needles, syringes, or other drug-injection equipment</a:t>
            </a:r>
          </a:p>
          <a:p>
            <a:r>
              <a:rPr lang="en-US" sz="1100" b="0" i="0" u="none" strike="noStrike" cap="none" dirty="0" smtClean="0">
                <a:solidFill>
                  <a:srgbClr val="000000"/>
                </a:solidFill>
                <a:effectLst/>
                <a:latin typeface="Arial"/>
                <a:ea typeface="Arial"/>
                <a:cs typeface="Arial"/>
                <a:sym typeface="Arial"/>
              </a:rPr>
              <a:t>Exposure to blood from needle sticks or other sharp instruments</a:t>
            </a:r>
          </a:p>
          <a:p>
            <a:pPr marL="158750" indent="0">
              <a:buNone/>
            </a:pPr>
            <a:endParaRPr lang="en-CA"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baseline="0" dirty="0" smtClean="0"/>
              <a:t>References: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effectLst/>
                <a:latin typeface="Arial"/>
                <a:ea typeface="Arial"/>
                <a:cs typeface="Arial"/>
                <a:sym typeface="Arial"/>
              </a:rPr>
              <a:t>CDC (2021, October 15). Hepatitis B VIS. https://www.cdc.gov/vaccines/hcp/vis/vis-statements/hep-b.html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b="0" baseline="0" dirty="0" smtClean="0"/>
              <a:t>Ontario Ministry of Health. (2015, November 10). Sexually transmitted diseases: Hepatitis B. https://www.health.gov.on.ca/en/public/publications/std/hepb.aspx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b="0" baseline="0" dirty="0" smtClean="0"/>
              <a:t>Sexual Health Ontario. (2022). Hepatitis B. https://sexualhealthontario.ca/en/hepatitis_b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158750" indent="0">
              <a:buNone/>
            </a:pPr>
            <a:endParaRPr lang="en-CA" b="1" dirty="0"/>
          </a:p>
        </p:txBody>
      </p:sp>
    </p:spTree>
    <p:extLst>
      <p:ext uri="{BB962C8B-B14F-4D97-AF65-F5344CB8AC3E}">
        <p14:creationId xmlns:p14="http://schemas.microsoft.com/office/powerpoint/2010/main" val="3184423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1" i="0" u="sng" strike="noStrike" kern="1200" cap="none" dirty="0" smtClean="0">
                <a:solidFill>
                  <a:schemeClr val="tx1"/>
                </a:solidFill>
                <a:effectLst/>
                <a:latin typeface="Arial"/>
                <a:ea typeface="Arial"/>
                <a:cs typeface="Arial"/>
                <a:sym typeface="Arial"/>
              </a:rPr>
              <a:t>General Information</a:t>
            </a:r>
            <a:endParaRPr lang="en-CA" b="1" dirty="0" smtClean="0"/>
          </a:p>
          <a:p>
            <a:pPr marL="158750" indent="0">
              <a:buNone/>
            </a:pPr>
            <a:r>
              <a:rPr lang="en-CA" b="1" dirty="0" smtClean="0"/>
              <a:t>Hepatitis B is the only sexually transmitted infection</a:t>
            </a:r>
            <a:r>
              <a:rPr lang="en-CA" b="1" baseline="0" dirty="0" smtClean="0"/>
              <a:t> that has a safe and effective vaccine that protects against the Hep-B infection in its entirety. </a:t>
            </a:r>
          </a:p>
          <a:p>
            <a:pPr marL="158750" indent="0">
              <a:buNone/>
            </a:pPr>
            <a:endParaRPr lang="en-CA" b="1" dirty="0" smtClean="0"/>
          </a:p>
          <a:p>
            <a:pPr marL="158750" indent="0">
              <a:buNone/>
            </a:pPr>
            <a:r>
              <a:rPr lang="en-CA" b="1" dirty="0" smtClean="0"/>
              <a:t>Hepatitis B vaccine: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dirty="0" smtClean="0">
                <a:solidFill>
                  <a:schemeClr val="tx1"/>
                </a:solidFill>
              </a:rPr>
              <a:t>If you don’t receive it as a teen, it is possible to receive the vaccine later on. </a:t>
            </a:r>
          </a:p>
          <a:p>
            <a:pPr marL="158750" indent="0">
              <a:buFontTx/>
              <a:buNone/>
            </a:pPr>
            <a:endParaRPr lang="en-CA" b="0" baseline="0" dirty="0" smtClean="0"/>
          </a:p>
          <a:p>
            <a:pPr marL="158750" indent="0">
              <a:buFontTx/>
              <a:buNone/>
            </a:pPr>
            <a:r>
              <a:rPr lang="en-CA" b="1" baseline="0" dirty="0" smtClean="0"/>
              <a:t>Hepatitis B vaccine is also recommended for the following people:</a:t>
            </a:r>
          </a:p>
          <a:p>
            <a:pPr marL="457200" indent="-298450"/>
            <a:r>
              <a:rPr lang="en-US" sz="1100" b="0" i="0" u="none" strike="noStrike" cap="none" dirty="0" smtClean="0">
                <a:solidFill>
                  <a:srgbClr val="000000"/>
                </a:solidFill>
                <a:effectLst/>
                <a:latin typeface="Arial"/>
                <a:ea typeface="Arial"/>
                <a:cs typeface="Arial"/>
                <a:sym typeface="Arial"/>
              </a:rPr>
              <a:t>People whose sex partners have hepatitis B</a:t>
            </a:r>
          </a:p>
          <a:p>
            <a:pPr marL="457200" indent="-298450"/>
            <a:r>
              <a:rPr lang="en-US" sz="1100" b="0" i="0" u="none" strike="noStrike" cap="none" dirty="0" smtClean="0">
                <a:solidFill>
                  <a:srgbClr val="000000"/>
                </a:solidFill>
                <a:effectLst/>
                <a:latin typeface="Arial"/>
                <a:ea typeface="Arial"/>
                <a:cs typeface="Arial"/>
                <a:sym typeface="Arial"/>
              </a:rPr>
              <a:t>People who live with someone infected with the hepatitis B virus</a:t>
            </a:r>
          </a:p>
          <a:p>
            <a:pPr marL="457200" indent="-298450"/>
            <a:r>
              <a:rPr lang="en-US" sz="1100" b="0" i="0" u="none" strike="noStrike" cap="none" dirty="0" smtClean="0">
                <a:solidFill>
                  <a:srgbClr val="000000"/>
                </a:solidFill>
                <a:effectLst/>
                <a:latin typeface="Arial"/>
                <a:ea typeface="Arial"/>
                <a:cs typeface="Arial"/>
                <a:sym typeface="Arial"/>
              </a:rPr>
              <a:t>Health care and public safety workers at risk for exposure to blood or body fluids</a:t>
            </a:r>
          </a:p>
          <a:p>
            <a:pPr marL="457200" indent="-298450"/>
            <a:r>
              <a:rPr lang="en-US" sz="1100" b="0" i="0" u="none" strike="noStrike" cap="none" dirty="0" smtClean="0">
                <a:solidFill>
                  <a:srgbClr val="000000"/>
                </a:solidFill>
                <a:effectLst/>
                <a:latin typeface="Arial"/>
                <a:ea typeface="Arial"/>
                <a:cs typeface="Arial"/>
                <a:sym typeface="Arial"/>
              </a:rPr>
              <a:t>People with chronic liver disease, kidney disease on dialysis, HIV infection, infection with hepatitis C, or diabetes</a:t>
            </a:r>
          </a:p>
          <a:p>
            <a:pPr marL="457200" indent="-298450"/>
            <a:r>
              <a:rPr lang="en-US" sz="1100" b="0" i="0" u="none" strike="noStrike" cap="none" dirty="0" smtClean="0">
                <a:solidFill>
                  <a:srgbClr val="000000"/>
                </a:solidFill>
                <a:effectLst/>
                <a:latin typeface="Arial"/>
                <a:ea typeface="Arial"/>
                <a:cs typeface="Arial"/>
                <a:sym typeface="Arial"/>
              </a:rPr>
              <a:t>People who share needles, syringes, or other drug-injection equipment</a:t>
            </a:r>
          </a:p>
          <a:p>
            <a:pPr marL="457200" indent="-298450"/>
            <a:r>
              <a:rPr lang="en-US" sz="1100" b="0" i="0" u="none" strike="noStrike" cap="none" dirty="0" smtClean="0">
                <a:solidFill>
                  <a:srgbClr val="000000"/>
                </a:solidFill>
                <a:effectLst/>
                <a:latin typeface="Arial"/>
                <a:ea typeface="Arial"/>
                <a:cs typeface="Arial"/>
                <a:sym typeface="Arial"/>
              </a:rPr>
              <a:t>Men who have sexual contact with other men</a:t>
            </a: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Reference:</a:t>
            </a:r>
            <a:r>
              <a:rPr lang="en-US" sz="1100" b="0" i="0" u="none" strike="noStrike" cap="none" baseline="0" dirty="0" smtClean="0">
                <a:solidFill>
                  <a:srgbClr val="000000"/>
                </a:solidFill>
                <a:effectLst/>
                <a:latin typeface="Arial"/>
                <a:ea typeface="Arial"/>
                <a:cs typeface="Arial"/>
                <a:sym typeface="Arial"/>
              </a:rPr>
              <a:t> </a:t>
            </a:r>
          </a:p>
          <a:p>
            <a:pPr marL="457200" indent="-298450"/>
            <a:r>
              <a:rPr lang="en-US" sz="1100" b="0" i="0" u="none" strike="noStrike" cap="none" baseline="0" dirty="0" smtClean="0">
                <a:solidFill>
                  <a:srgbClr val="000000"/>
                </a:solidFill>
                <a:effectLst/>
                <a:latin typeface="Arial"/>
                <a:ea typeface="Arial"/>
                <a:cs typeface="Arial"/>
                <a:sym typeface="Arial"/>
              </a:rPr>
              <a:t>CDC (2021, October 15). Hepatitis B VIS. https://www.cdc.gov/vaccines/hcp/vis/vis-statements/hep-b.html </a:t>
            </a:r>
            <a:endParaRPr lang="en-US" sz="1100" b="0" i="0" u="none" strike="noStrike" cap="none" dirty="0" smtClean="0">
              <a:solidFill>
                <a:srgbClr val="000000"/>
              </a:solidFill>
              <a:effectLst/>
              <a:latin typeface="Arial"/>
              <a:ea typeface="Arial"/>
              <a:cs typeface="Arial"/>
              <a:sym typeface="Arial"/>
            </a:endParaRPr>
          </a:p>
          <a:p>
            <a:pPr marL="158750" indent="0">
              <a:buFontTx/>
              <a:buNone/>
            </a:pPr>
            <a:endParaRPr lang="en-CA" b="0" baseline="0" dirty="0" smtClean="0"/>
          </a:p>
          <a:p>
            <a:pPr marL="158750" indent="0">
              <a:buNone/>
            </a:pPr>
            <a:r>
              <a:rPr lang="en-CA" b="1" dirty="0" smtClean="0"/>
              <a:t>How</a:t>
            </a:r>
            <a:r>
              <a:rPr lang="en-CA" b="1" baseline="0" dirty="0" smtClean="0"/>
              <a:t> is it treated?</a:t>
            </a:r>
            <a:endParaRPr lang="en-CA" b="0" baseline="0" dirty="0" smtClean="0"/>
          </a:p>
          <a:p>
            <a:pPr marL="457200" indent="-298450">
              <a:buFontTx/>
              <a:buChar char="-"/>
            </a:pPr>
            <a:r>
              <a:rPr lang="en-CA" b="0" baseline="0" dirty="0" smtClean="0"/>
              <a:t>There is no specific treatment for Hepatitis B. </a:t>
            </a:r>
          </a:p>
          <a:p>
            <a:pPr marL="158750" indent="0">
              <a:buFontTx/>
              <a:buNone/>
            </a:pPr>
            <a:endParaRPr lang="en-CA" b="0" baseline="0" dirty="0" smtClean="0"/>
          </a:p>
          <a:p>
            <a:pPr marL="158750" indent="0">
              <a:buFontTx/>
              <a:buNone/>
            </a:pPr>
            <a:r>
              <a:rPr lang="en-CA" b="1" baseline="0" dirty="0" smtClean="0"/>
              <a:t>Reference: </a:t>
            </a:r>
            <a:r>
              <a:rPr lang="en-CA" b="0" baseline="0" dirty="0" smtClean="0"/>
              <a:t>Ontario Ministry of Health. (2015, November 10). Sexually Transmitted Diseases: Hepatitis B. https://www.health.gov.on.ca/en/public/publications/std/hepb.aspx </a:t>
            </a:r>
          </a:p>
          <a:p>
            <a:pPr marL="158750" indent="0">
              <a:buFontTx/>
              <a:buNone/>
            </a:pPr>
            <a:endParaRPr lang="en-CA" b="0"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CA" b="1" dirty="0" smtClean="0"/>
              <a:t>Image from </a:t>
            </a:r>
            <a:r>
              <a:rPr lang="en-CA" b="1" dirty="0" err="1" smtClean="0"/>
              <a:t>Canva</a:t>
            </a:r>
            <a:endParaRPr lang="en-CA" b="1" dirty="0" smtClean="0"/>
          </a:p>
          <a:p>
            <a:pPr marL="158750" indent="0">
              <a:buFontTx/>
              <a:buNone/>
            </a:pPr>
            <a:endParaRPr lang="en-CA" b="1" dirty="0"/>
          </a:p>
        </p:txBody>
      </p:sp>
    </p:spTree>
    <p:extLst>
      <p:ext uri="{BB962C8B-B14F-4D97-AF65-F5344CB8AC3E}">
        <p14:creationId xmlns:p14="http://schemas.microsoft.com/office/powerpoint/2010/main" val="1577018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 typeface="Wingdings" panose="05000000000000000000" pitchFamily="2" charset="2"/>
              <a:buNone/>
            </a:pPr>
            <a:r>
              <a:rPr lang="en-US" sz="1100" b="1" i="0" u="sng" strike="noStrike" kern="1200" cap="none" dirty="0" smtClean="0">
                <a:solidFill>
                  <a:schemeClr val="tx1"/>
                </a:solidFill>
                <a:effectLst/>
                <a:latin typeface="Arial"/>
                <a:ea typeface="Arial"/>
                <a:cs typeface="Arial"/>
                <a:sym typeface="Arial"/>
              </a:rPr>
              <a:t>General Information</a:t>
            </a:r>
            <a:endParaRPr lang="en-CA" baseline="0" dirty="0" smtClean="0"/>
          </a:p>
          <a:p>
            <a:pPr marL="457200" indent="-298450">
              <a:buFont typeface="Wingdings" panose="05000000000000000000" pitchFamily="2" charset="2"/>
              <a:buChar char="à"/>
            </a:pPr>
            <a:r>
              <a:rPr lang="en-CA" baseline="0" dirty="0" err="1" smtClean="0"/>
              <a:t>HPV</a:t>
            </a:r>
            <a:r>
              <a:rPr lang="en-CA" baseline="0" dirty="0" smtClean="0"/>
              <a:t> is a contagious viral sexually transmitted infection</a:t>
            </a:r>
          </a:p>
          <a:p>
            <a:pPr marL="457200" indent="-298450">
              <a:buFont typeface="Wingdings" panose="05000000000000000000" pitchFamily="2" charset="2"/>
              <a:buChar char="à"/>
            </a:pPr>
            <a:r>
              <a:rPr lang="en-CA" baseline="0" dirty="0" err="1" smtClean="0"/>
              <a:t>HPV</a:t>
            </a:r>
            <a:r>
              <a:rPr lang="en-CA" baseline="0" dirty="0" smtClean="0"/>
              <a:t> can spread through skin-to-skin contact of the genital area or through unprotected oral, vaginal, and/or anal sex with an infected partner.</a:t>
            </a:r>
          </a:p>
          <a:p>
            <a:pPr marL="457200" indent="-298450">
              <a:buFont typeface="Wingdings" panose="05000000000000000000" pitchFamily="2" charset="2"/>
              <a:buChar char="à"/>
            </a:pPr>
            <a:r>
              <a:rPr lang="en-CA" baseline="0" dirty="0" smtClean="0"/>
              <a:t>Small warts in the genital area have a cauliflower-like appearance. </a:t>
            </a:r>
          </a:p>
          <a:p>
            <a:pPr marL="158750" indent="0">
              <a:buFont typeface="Arial" panose="020B0604020202020204" pitchFamily="34" charset="0"/>
              <a:buNone/>
            </a:pPr>
            <a:endParaRPr lang="en-CA" b="0"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1100" b="0" i="0" u="none" strike="noStrike" cap="none" dirty="0" smtClean="0">
                <a:solidFill>
                  <a:srgbClr val="000000"/>
                </a:solidFill>
                <a:effectLst/>
                <a:latin typeface="Arial"/>
                <a:ea typeface="Arial"/>
                <a:cs typeface="Arial"/>
                <a:sym typeface="Arial"/>
              </a:rPr>
              <a:t>As </a:t>
            </a:r>
            <a:r>
              <a:rPr lang="en-US" sz="1100" b="0" i="0" u="none" strike="noStrike" cap="none" dirty="0" err="1" smtClean="0">
                <a:solidFill>
                  <a:srgbClr val="000000"/>
                </a:solidFill>
                <a:effectLst/>
                <a:latin typeface="Arial"/>
                <a:ea typeface="Arial"/>
                <a:cs typeface="Arial"/>
                <a:sym typeface="Arial"/>
              </a:rPr>
              <a:t>HPV</a:t>
            </a:r>
            <a:r>
              <a:rPr lang="en-US" sz="1100" b="0" i="0" u="none" strike="noStrike" cap="none" dirty="0" smtClean="0">
                <a:solidFill>
                  <a:srgbClr val="000000"/>
                </a:solidFill>
                <a:effectLst/>
                <a:latin typeface="Arial"/>
                <a:ea typeface="Arial"/>
                <a:cs typeface="Arial"/>
                <a:sym typeface="Arial"/>
              </a:rPr>
              <a:t> is one of the most common sexually transmitted infections, it is estimated that more than 70 per cent of sexually active Canadians</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will have a sexually transmitted </a:t>
            </a:r>
            <a:r>
              <a:rPr lang="en-US" sz="1100" b="0" i="0" u="none" strike="noStrike" cap="none" dirty="0" err="1" smtClean="0">
                <a:solidFill>
                  <a:srgbClr val="000000"/>
                </a:solidFill>
                <a:effectLst/>
                <a:latin typeface="Arial"/>
                <a:ea typeface="Arial"/>
                <a:cs typeface="Arial"/>
                <a:sym typeface="Arial"/>
              </a:rPr>
              <a:t>HPV</a:t>
            </a:r>
            <a:r>
              <a:rPr lang="en-US" sz="1100" b="0" i="0" u="none" strike="noStrike" cap="none" dirty="0" smtClean="0">
                <a:solidFill>
                  <a:srgbClr val="000000"/>
                </a:solidFill>
                <a:effectLst/>
                <a:latin typeface="Arial"/>
                <a:ea typeface="Arial"/>
                <a:cs typeface="Arial"/>
                <a:sym typeface="Arial"/>
              </a:rPr>
              <a:t> infection at some point in their lives. Most </a:t>
            </a:r>
            <a:r>
              <a:rPr lang="en-US" sz="1100" b="0" i="0" u="none" strike="noStrike" cap="none" dirty="0" err="1" smtClean="0">
                <a:solidFill>
                  <a:srgbClr val="000000"/>
                </a:solidFill>
                <a:effectLst/>
                <a:latin typeface="Arial"/>
                <a:ea typeface="Arial"/>
                <a:cs typeface="Arial"/>
                <a:sym typeface="Arial"/>
              </a:rPr>
              <a:t>HPV</a:t>
            </a:r>
            <a:r>
              <a:rPr lang="en-US" sz="1100" b="0" i="0" u="none" strike="noStrike" cap="none" dirty="0" smtClean="0">
                <a:solidFill>
                  <a:srgbClr val="000000"/>
                </a:solidFill>
                <a:effectLst/>
                <a:latin typeface="Arial"/>
                <a:ea typeface="Arial"/>
                <a:cs typeface="Arial"/>
                <a:sym typeface="Arial"/>
              </a:rPr>
              <a:t> infections occur without any symptoms and go away without treatment. However, in some people </a:t>
            </a:r>
            <a:r>
              <a:rPr lang="en-US" sz="1100" b="0" i="0" u="none" strike="noStrike" cap="none" dirty="0" err="1" smtClean="0">
                <a:solidFill>
                  <a:srgbClr val="000000"/>
                </a:solidFill>
                <a:effectLst/>
                <a:latin typeface="Arial"/>
                <a:ea typeface="Arial"/>
                <a:cs typeface="Arial"/>
                <a:sym typeface="Arial"/>
              </a:rPr>
              <a:t>HPV</a:t>
            </a:r>
            <a:r>
              <a:rPr lang="en-US" sz="1100" b="0" i="0" u="none" strike="noStrike" cap="none" dirty="0" smtClean="0">
                <a:solidFill>
                  <a:srgbClr val="000000"/>
                </a:solidFill>
                <a:effectLst/>
                <a:latin typeface="Arial"/>
                <a:ea typeface="Arial"/>
                <a:cs typeface="Arial"/>
                <a:sym typeface="Arial"/>
              </a:rPr>
              <a:t> infections can persist. This is especially dangerous if the persistent infection is a cancer-causing type. Persistent </a:t>
            </a:r>
            <a:r>
              <a:rPr lang="en-US" sz="1100" b="0" i="0" u="none" strike="noStrike" cap="none" dirty="0" err="1" smtClean="0">
                <a:solidFill>
                  <a:srgbClr val="000000"/>
                </a:solidFill>
                <a:effectLst/>
                <a:latin typeface="Arial"/>
                <a:ea typeface="Arial"/>
                <a:cs typeface="Arial"/>
                <a:sym typeface="Arial"/>
              </a:rPr>
              <a:t>HPV</a:t>
            </a:r>
            <a:r>
              <a:rPr lang="en-US" sz="1100" b="0" i="0" u="none" strike="noStrike" cap="none" dirty="0" smtClean="0">
                <a:solidFill>
                  <a:srgbClr val="000000"/>
                </a:solidFill>
                <a:effectLst/>
                <a:latin typeface="Arial"/>
                <a:ea typeface="Arial"/>
                <a:cs typeface="Arial"/>
                <a:sym typeface="Arial"/>
              </a:rPr>
              <a:t> infection with a cancer-causing type is the major cause of cervical cancer</a:t>
            </a:r>
            <a:r>
              <a:rPr lang="en-US" sz="1100" b="0" i="0" u="none" strike="noStrike" cap="none" baseline="0" dirty="0" smtClean="0">
                <a:solidFill>
                  <a:srgbClr val="000000"/>
                </a:solidFill>
                <a:effectLst/>
                <a:latin typeface="Arial"/>
                <a:ea typeface="Arial"/>
                <a:cs typeface="Arial"/>
                <a:sym typeface="Arial"/>
              </a:rPr>
              <a:t> (Government of Canada, 2020). </a:t>
            </a:r>
            <a:endParaRPr lang="en-US" sz="1100" b="0" i="0" u="none" strike="noStrike" cap="none" dirty="0" smtClean="0">
              <a:solidFill>
                <a:srgbClr val="000000"/>
              </a:solidFill>
              <a:effectLst/>
              <a:latin typeface="Arial"/>
              <a:ea typeface="Arial"/>
              <a:cs typeface="Arial"/>
              <a:sym typeface="Arial"/>
            </a:endParaRPr>
          </a:p>
          <a:p>
            <a:pPr marL="158750" indent="0">
              <a:buFont typeface="Arial" panose="020B0604020202020204" pitchFamily="34" charset="0"/>
              <a:buNone/>
            </a:pPr>
            <a:endParaRPr lang="en-CA" b="0" baseline="0" dirty="0" smtClean="0"/>
          </a:p>
          <a:p>
            <a:pPr marL="158750" indent="0">
              <a:buNone/>
            </a:pPr>
            <a:r>
              <a:rPr lang="en-CA" b="1" baseline="0" dirty="0" smtClean="0"/>
              <a:t>References:</a:t>
            </a:r>
          </a:p>
          <a:p>
            <a:pPr marL="457200" indent="-298450"/>
            <a:r>
              <a:rPr lang="en-CA" b="0" baseline="0" dirty="0" smtClean="0"/>
              <a:t>Government of Canada. (2020, February 14). Human papillomavirus (</a:t>
            </a:r>
            <a:r>
              <a:rPr lang="en-CA" b="0" baseline="0" dirty="0" err="1" smtClean="0"/>
              <a:t>HPV</a:t>
            </a:r>
            <a:r>
              <a:rPr lang="en-CA" b="0" baseline="0" dirty="0" smtClean="0"/>
              <a:t>). https://www.canada.ca/en/public-health/services/infectious-diseases/sexual-health-sexually-transmitted-infections/human-papillomavirus-hpv.html </a:t>
            </a:r>
          </a:p>
          <a:p>
            <a:pPr marL="457200" indent="-298450"/>
            <a:r>
              <a:rPr lang="en-CA" b="0" baseline="0" dirty="0" smtClean="0"/>
              <a:t>Sexual Health Ontario (2022). </a:t>
            </a:r>
            <a:r>
              <a:rPr lang="en-CA" b="0" baseline="0" dirty="0" err="1" smtClean="0"/>
              <a:t>HPV</a:t>
            </a:r>
            <a:r>
              <a:rPr lang="en-CA" b="0" baseline="0" dirty="0" smtClean="0"/>
              <a:t>/Genital warts. https://sexualhealthontario.ca/en/hpv</a:t>
            </a:r>
          </a:p>
          <a:p>
            <a:pPr marL="158750" indent="0">
              <a:buFont typeface="Arial" panose="020B0604020202020204" pitchFamily="34" charset="0"/>
              <a:buNone/>
            </a:pPr>
            <a:endParaRPr lang="en-CA" b="0"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CA" b="1" dirty="0" smtClean="0"/>
              <a:t>Image from </a:t>
            </a:r>
            <a:r>
              <a:rPr lang="en-CA" b="1" dirty="0" err="1" smtClean="0"/>
              <a:t>Canva</a:t>
            </a:r>
            <a:endParaRPr lang="en-CA" b="1" dirty="0" smtClean="0"/>
          </a:p>
          <a:p>
            <a:pPr marL="158750" indent="0">
              <a:buFont typeface="Arial" panose="020B0604020202020204" pitchFamily="34" charset="0"/>
              <a:buNone/>
            </a:pPr>
            <a:endParaRPr lang="en-CA" b="0" baseline="0" dirty="0" smtClean="0"/>
          </a:p>
        </p:txBody>
      </p:sp>
    </p:spTree>
    <p:extLst>
      <p:ext uri="{BB962C8B-B14F-4D97-AF65-F5344CB8AC3E}">
        <p14:creationId xmlns:p14="http://schemas.microsoft.com/office/powerpoint/2010/main" val="2065502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fc8e8eaf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fc8e8eaf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smtClean="0"/>
              <a:t>Images from Canva</a:t>
            </a: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100" b="1" i="0" u="sng" strike="noStrike" kern="1200" cap="none" dirty="0" smtClean="0">
                <a:solidFill>
                  <a:schemeClr val="tx1"/>
                </a:solidFill>
                <a:effectLst/>
                <a:latin typeface="Arial"/>
                <a:ea typeface="Arial"/>
                <a:cs typeface="Arial"/>
                <a:sym typeface="Arial"/>
              </a:rPr>
              <a:t>General Information</a:t>
            </a: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100" b="0" i="0" u="none" strike="noStrike" cap="none" dirty="0" smtClean="0">
                <a:solidFill>
                  <a:srgbClr val="000000"/>
                </a:solidFill>
                <a:effectLst/>
                <a:latin typeface="Arial"/>
                <a:ea typeface="Arial"/>
                <a:cs typeface="Arial"/>
                <a:sym typeface="Arial"/>
              </a:rPr>
              <a:t>All warts are caused</a:t>
            </a:r>
            <a:r>
              <a:rPr lang="en-US" sz="1100" b="0" i="0" u="none" strike="noStrike" cap="none" baseline="0" dirty="0" smtClean="0">
                <a:solidFill>
                  <a:srgbClr val="000000"/>
                </a:solidFill>
                <a:effectLst/>
                <a:latin typeface="Arial"/>
                <a:ea typeface="Arial"/>
                <a:cs typeface="Arial"/>
                <a:sym typeface="Arial"/>
              </a:rPr>
              <a:t> by a type of the </a:t>
            </a:r>
            <a:r>
              <a:rPr lang="en-US" sz="1100" b="0" i="0" u="none" strike="noStrike" cap="none" baseline="0" dirty="0" err="1" smtClean="0">
                <a:solidFill>
                  <a:srgbClr val="000000"/>
                </a:solidFill>
                <a:effectLst/>
                <a:latin typeface="Arial"/>
                <a:ea typeface="Arial"/>
                <a:cs typeface="Arial"/>
                <a:sym typeface="Arial"/>
              </a:rPr>
              <a:t>HPV</a:t>
            </a:r>
            <a:r>
              <a:rPr lang="en-US" sz="1100" b="0" i="0" u="none" strike="noStrike" cap="none" baseline="0" dirty="0" smtClean="0">
                <a:solidFill>
                  <a:srgbClr val="000000"/>
                </a:solidFill>
                <a:effectLst/>
                <a:latin typeface="Arial"/>
                <a:ea typeface="Arial"/>
                <a:cs typeface="Arial"/>
                <a:sym typeface="Arial"/>
              </a:rPr>
              <a:t> virus. </a:t>
            </a:r>
            <a:r>
              <a:rPr lang="en-US" sz="1100" b="1" i="0" u="none" strike="noStrike" cap="none" dirty="0" smtClean="0">
                <a:solidFill>
                  <a:srgbClr val="000000"/>
                </a:solidFill>
                <a:effectLst/>
                <a:latin typeface="Arial"/>
                <a:ea typeface="Arial"/>
                <a:cs typeface="Arial"/>
                <a:sym typeface="Arial"/>
              </a:rPr>
              <a:t>The types of </a:t>
            </a:r>
            <a:r>
              <a:rPr lang="en-US" sz="1100" b="1" i="0" u="none" strike="noStrike" cap="none" dirty="0" err="1" smtClean="0">
                <a:solidFill>
                  <a:srgbClr val="000000"/>
                </a:solidFill>
                <a:effectLst/>
                <a:latin typeface="Arial"/>
                <a:ea typeface="Arial"/>
                <a:cs typeface="Arial"/>
                <a:sym typeface="Arial"/>
              </a:rPr>
              <a:t>HPV</a:t>
            </a:r>
            <a:r>
              <a:rPr lang="en-US" sz="1100" b="1" i="0" u="none" strike="noStrike" cap="none" dirty="0" smtClean="0">
                <a:solidFill>
                  <a:srgbClr val="000000"/>
                </a:solidFill>
                <a:effectLst/>
                <a:latin typeface="Arial"/>
                <a:ea typeface="Arial"/>
                <a:cs typeface="Arial"/>
                <a:sym typeface="Arial"/>
              </a:rPr>
              <a:t> that cause common warts, plantar warts, or flat warts are usually different from the types of </a:t>
            </a:r>
            <a:r>
              <a:rPr lang="en-US" sz="1100" b="1" i="0" u="none" strike="noStrike" cap="none" dirty="0" err="1" smtClean="0">
                <a:solidFill>
                  <a:srgbClr val="000000"/>
                </a:solidFill>
                <a:effectLst/>
                <a:latin typeface="Arial"/>
                <a:ea typeface="Arial"/>
                <a:cs typeface="Arial"/>
                <a:sym typeface="Arial"/>
              </a:rPr>
              <a:t>HPV</a:t>
            </a:r>
            <a:r>
              <a:rPr lang="en-US" sz="1100" b="1" i="0" u="none" strike="noStrike" cap="none" dirty="0" smtClean="0">
                <a:solidFill>
                  <a:srgbClr val="000000"/>
                </a:solidFill>
                <a:effectLst/>
                <a:latin typeface="Arial"/>
                <a:ea typeface="Arial"/>
                <a:cs typeface="Arial"/>
                <a:sym typeface="Arial"/>
              </a:rPr>
              <a:t> that cause genital warts. </a:t>
            </a:r>
            <a:r>
              <a:rPr lang="en-US" sz="1100" b="0" i="0" u="none" strike="noStrike" cap="none" dirty="0" smtClean="0">
                <a:solidFill>
                  <a:srgbClr val="000000"/>
                </a:solidFill>
                <a:effectLst/>
                <a:latin typeface="Arial"/>
                <a:ea typeface="Arial"/>
                <a:cs typeface="Arial"/>
                <a:sym typeface="Arial"/>
              </a:rPr>
              <a:t>However, all wart viruses are under the umbrella </a:t>
            </a:r>
            <a:r>
              <a:rPr lang="en-US" sz="1100" b="0" i="0" u="none" strike="noStrike" cap="none" dirty="0" err="1" smtClean="0">
                <a:solidFill>
                  <a:srgbClr val="000000"/>
                </a:solidFill>
                <a:effectLst/>
                <a:latin typeface="Arial"/>
                <a:ea typeface="Arial"/>
                <a:cs typeface="Arial"/>
                <a:sym typeface="Arial"/>
              </a:rPr>
              <a:t>HPV</a:t>
            </a:r>
            <a:r>
              <a:rPr lang="en-US" sz="1100" b="0" i="0" u="none" strike="noStrike" cap="none" dirty="0" smtClean="0">
                <a:solidFill>
                  <a:srgbClr val="000000"/>
                </a:solidFill>
                <a:effectLst/>
                <a:latin typeface="Arial"/>
                <a:ea typeface="Arial"/>
                <a:cs typeface="Arial"/>
                <a:sym typeface="Arial"/>
              </a:rPr>
              <a:t>. </a:t>
            </a:r>
          </a:p>
          <a:p>
            <a:pPr marL="158750" indent="0">
              <a:buFontTx/>
              <a:buNone/>
            </a:pPr>
            <a:endParaRPr lang="en-US" sz="1100" b="0" i="0" u="none" strike="noStrike" cap="none" dirty="0" smtClean="0">
              <a:solidFill>
                <a:srgbClr val="000000"/>
              </a:solidFill>
              <a:effectLst/>
              <a:latin typeface="Arial"/>
              <a:ea typeface="Arial"/>
              <a:cs typeface="Arial"/>
              <a:sym typeface="Arial"/>
            </a:endParaRPr>
          </a:p>
          <a:p>
            <a:pPr marL="158750" indent="0">
              <a:buFontTx/>
              <a:buNone/>
            </a:pPr>
            <a:r>
              <a:rPr lang="en-US" sz="1100" b="0" i="0" u="none" strike="noStrike" cap="none" dirty="0" smtClean="0">
                <a:solidFill>
                  <a:srgbClr val="000000"/>
                </a:solidFill>
                <a:effectLst/>
                <a:latin typeface="Arial"/>
                <a:ea typeface="Arial"/>
                <a:cs typeface="Arial"/>
                <a:sym typeface="Arial"/>
              </a:rPr>
              <a:t>The virus is quite common and has more than 150 types, but only a few cause warts on your hands. Some strains of </a:t>
            </a:r>
            <a:r>
              <a:rPr lang="en-US" sz="1100" b="0" i="0" u="none" strike="noStrike" cap="none" dirty="0" err="1" smtClean="0">
                <a:solidFill>
                  <a:srgbClr val="000000"/>
                </a:solidFill>
                <a:effectLst/>
                <a:latin typeface="Arial"/>
                <a:ea typeface="Arial"/>
                <a:cs typeface="Arial"/>
                <a:sym typeface="Arial"/>
              </a:rPr>
              <a:t>HPV</a:t>
            </a:r>
            <a:r>
              <a:rPr lang="en-US" sz="1100" b="0" i="0" u="none" strike="noStrike" cap="none" dirty="0" smtClean="0">
                <a:solidFill>
                  <a:srgbClr val="000000"/>
                </a:solidFill>
                <a:effectLst/>
                <a:latin typeface="Arial"/>
                <a:ea typeface="Arial"/>
                <a:cs typeface="Arial"/>
                <a:sym typeface="Arial"/>
              </a:rPr>
              <a:t> are acquired through sexual contact. </a:t>
            </a:r>
          </a:p>
          <a:p>
            <a:pPr marL="158750" indent="0">
              <a:buFontTx/>
              <a:buNone/>
            </a:pPr>
            <a:endParaRPr lang="en-US" sz="1100" b="0" i="0" u="none" strike="noStrike" cap="none" dirty="0" smtClean="0">
              <a:solidFill>
                <a:srgbClr val="000000"/>
              </a:solidFill>
              <a:effectLst/>
              <a:latin typeface="Arial"/>
              <a:ea typeface="Arial"/>
              <a:cs typeface="Arial"/>
              <a:sym typeface="Arial"/>
            </a:endParaRPr>
          </a:p>
          <a:p>
            <a:pPr marL="158750" indent="0">
              <a:buFontTx/>
              <a:buNone/>
            </a:pPr>
            <a:r>
              <a:rPr lang="en-US" sz="1100" b="0" i="0" u="none" strike="noStrike" cap="none" dirty="0" smtClean="0">
                <a:solidFill>
                  <a:srgbClr val="000000"/>
                </a:solidFill>
                <a:effectLst/>
                <a:latin typeface="Arial"/>
                <a:ea typeface="Arial"/>
                <a:cs typeface="Arial"/>
                <a:sym typeface="Arial"/>
              </a:rPr>
              <a:t>Most forms, however, are spread by casual skin contact or through shared objects, such as towels or washcloths. The virus usually spreads through breaks in your skin, such as a hangnail or a scrape. Biting your nails also can cause warts to spread on your fingertips and around your nails.</a:t>
            </a:r>
          </a:p>
          <a:p>
            <a:pPr marL="158750" indent="0">
              <a:buNone/>
            </a:pPr>
            <a:endParaRPr lang="en-US" b="1" baseline="0" dirty="0" smtClean="0"/>
          </a:p>
          <a:p>
            <a:pPr marL="158750" indent="0">
              <a:buNone/>
            </a:pPr>
            <a:r>
              <a:rPr lang="en-US" b="1" u="sng" baseline="0" dirty="0" smtClean="0"/>
              <a:t>Background Knowledge </a:t>
            </a:r>
            <a:endParaRPr lang="en-CA" b="1" u="sng" baseline="0" dirty="0" smtClean="0"/>
          </a:p>
          <a:p>
            <a:pPr marL="158750" indent="0">
              <a:buFont typeface="Arial" panose="020B0604020202020204" pitchFamily="34" charset="0"/>
              <a:buNone/>
            </a:pPr>
            <a:r>
              <a:rPr lang="en-CA" b="1" i="1" u="none" baseline="0" dirty="0" smtClean="0"/>
              <a:t>Different strains of </a:t>
            </a:r>
            <a:r>
              <a:rPr lang="en-CA" b="1" i="1" u="none" baseline="0" dirty="0" err="1" smtClean="0"/>
              <a:t>HPV</a:t>
            </a:r>
            <a:r>
              <a:rPr lang="en-CA" b="1" i="1" u="none" baseline="0" dirty="0" smtClean="0"/>
              <a:t> (specific to warts):</a:t>
            </a:r>
          </a:p>
          <a:p>
            <a:pPr marL="457200" indent="-298450"/>
            <a:r>
              <a:rPr lang="en-CA" baseline="0" dirty="0" smtClean="0"/>
              <a:t>Some strains of </a:t>
            </a:r>
            <a:r>
              <a:rPr lang="en-CA" baseline="0" dirty="0" err="1" smtClean="0"/>
              <a:t>HPV</a:t>
            </a:r>
            <a:r>
              <a:rPr lang="en-CA" baseline="0" dirty="0" smtClean="0"/>
              <a:t> may cause genital warts and some other strains can cause cancers of the vulva, anus, penis or throat.</a:t>
            </a:r>
          </a:p>
          <a:p>
            <a:pPr lvl="1"/>
            <a:r>
              <a:rPr lang="en-US" sz="1100" b="1" i="0" u="none" strike="noStrike" cap="none" dirty="0" smtClean="0">
                <a:solidFill>
                  <a:srgbClr val="000000"/>
                </a:solidFill>
                <a:effectLst/>
                <a:latin typeface="Arial"/>
                <a:ea typeface="Arial"/>
                <a:cs typeface="Arial"/>
                <a:sym typeface="Arial"/>
              </a:rPr>
              <a:t>Low-risk </a:t>
            </a:r>
            <a:r>
              <a:rPr lang="en-US" sz="1100" b="1" i="0" u="none" strike="noStrike" cap="none" dirty="0" err="1" smtClean="0">
                <a:solidFill>
                  <a:srgbClr val="000000"/>
                </a:solidFill>
                <a:effectLst/>
                <a:latin typeface="Arial"/>
                <a:ea typeface="Arial"/>
                <a:cs typeface="Arial"/>
                <a:sym typeface="Arial"/>
              </a:rPr>
              <a:t>HPV</a:t>
            </a:r>
            <a:r>
              <a:rPr lang="en-US" sz="1100" b="1" i="0" u="none" strike="noStrike" cap="none"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types 6 and 11, and others, can cause genital warts.</a:t>
            </a:r>
            <a:endParaRPr lang="en-CA" baseline="0" dirty="0" smtClean="0"/>
          </a:p>
          <a:p>
            <a:pPr marL="158750" indent="0">
              <a:buNone/>
            </a:pPr>
            <a:endParaRPr lang="en-CA" b="1" baseline="0" dirty="0" smtClean="0"/>
          </a:p>
          <a:p>
            <a:pPr marL="158750" indent="0">
              <a:buFontTx/>
              <a:buNone/>
            </a:pPr>
            <a:r>
              <a:rPr lang="en-CA" b="1" baseline="0" dirty="0" smtClean="0"/>
              <a:t>Symptoms of warts may include: </a:t>
            </a:r>
            <a:endParaRPr lang="en-CA" b="0" baseline="0" dirty="0" smtClean="0"/>
          </a:p>
          <a:p>
            <a:r>
              <a:rPr lang="en-CA" sz="1100" b="0" i="0" u="none" strike="noStrike" cap="none" dirty="0" smtClean="0">
                <a:solidFill>
                  <a:srgbClr val="000000"/>
                </a:solidFill>
                <a:effectLst/>
                <a:latin typeface="Arial"/>
                <a:ea typeface="Arial"/>
                <a:cs typeface="Arial"/>
                <a:sym typeface="Arial"/>
              </a:rPr>
              <a:t>Genital warts look like </a:t>
            </a:r>
            <a:r>
              <a:rPr lang="en-CA" sz="1100" b="1" i="0" u="none" strike="noStrike" cap="none" dirty="0" smtClean="0">
                <a:solidFill>
                  <a:srgbClr val="000000"/>
                </a:solidFill>
                <a:effectLst/>
                <a:latin typeface="Arial"/>
                <a:ea typeface="Arial"/>
                <a:cs typeface="Arial"/>
                <a:sym typeface="Arial"/>
              </a:rPr>
              <a:t>skin-colored or whitish bumps that show up on your vulva, vagina, cervix, penis, scrotum, or anus</a:t>
            </a:r>
            <a:r>
              <a:rPr lang="en-CA" sz="1100" b="0" i="0" u="none" strike="noStrike" cap="none" dirty="0" smtClean="0">
                <a:solidFill>
                  <a:srgbClr val="000000"/>
                </a:solidFill>
                <a:effectLst/>
                <a:latin typeface="Arial"/>
                <a:ea typeface="Arial"/>
                <a:cs typeface="Arial"/>
                <a:sym typeface="Arial"/>
              </a:rPr>
              <a:t>. </a:t>
            </a:r>
          </a:p>
          <a:p>
            <a:r>
              <a:rPr lang="en-CA" sz="1100" b="0" i="0" u="none" strike="noStrike" cap="none" dirty="0" smtClean="0">
                <a:solidFill>
                  <a:srgbClr val="000000"/>
                </a:solidFill>
                <a:effectLst/>
                <a:latin typeface="Arial"/>
                <a:ea typeface="Arial"/>
                <a:cs typeface="Arial"/>
                <a:sym typeface="Arial"/>
              </a:rPr>
              <a:t>They kind of look like little pieces of cauliflower. You can have just one wart or a bunch of them, and they can be big or small. They might be itchy, but most of the time they don't hurt.</a:t>
            </a:r>
          </a:p>
          <a:p>
            <a:pPr marL="158750" indent="0">
              <a:buFont typeface="Arial" panose="020B0604020202020204" pitchFamily="34" charset="0"/>
              <a:buNone/>
            </a:pPr>
            <a:endParaRPr lang="en-CA" b="0" baseline="0" dirty="0" smtClean="0"/>
          </a:p>
          <a:p>
            <a:pPr marL="158750" indent="0">
              <a:buFont typeface="Arial" panose="020B0604020202020204" pitchFamily="34" charset="0"/>
              <a:buNone/>
            </a:pPr>
            <a:r>
              <a:rPr lang="en-CA" b="1" baseline="0" dirty="0" smtClean="0"/>
              <a:t>Treatment for genital warts:</a:t>
            </a:r>
          </a:p>
          <a:p>
            <a:pPr marL="457200" indent="-298450"/>
            <a:r>
              <a:rPr lang="en-CA" b="0" baseline="0" dirty="0" smtClean="0"/>
              <a:t>Topical ointments, or liquid nitrogen (“cryotherapy”), also known as freezing, are the most common treatments.</a:t>
            </a:r>
          </a:p>
          <a:p>
            <a:pPr marL="457200" indent="-298450"/>
            <a:r>
              <a:rPr lang="en-CA" b="0" baseline="0" dirty="0" smtClean="0"/>
              <a:t>In severe cases, lasers or surgery may be needed to remove warts</a:t>
            </a:r>
          </a:p>
          <a:p>
            <a:pPr marL="158750" indent="0">
              <a:buNone/>
            </a:pPr>
            <a:r>
              <a:rPr lang="en-CA" b="0" baseline="0" dirty="0" smtClean="0"/>
              <a:t>(Sexual Health Ontario, 2022)</a:t>
            </a:r>
          </a:p>
          <a:p>
            <a:pPr marL="158750" indent="0">
              <a:buNone/>
            </a:pPr>
            <a:endParaRPr lang="en-CA" b="1"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baseline="0" dirty="0" smtClean="0">
                <a:solidFill>
                  <a:srgbClr val="000000"/>
                </a:solidFill>
                <a:effectLst/>
                <a:latin typeface="Arial"/>
                <a:cs typeface="Arial"/>
                <a:sym typeface="Arial"/>
              </a:rPr>
              <a:t>Though warts are not curable, it is also not lifelong – the body will resolve the wart virus. Once the warts falls off (after freezing) the virus is usually gone. In some cases the warts will come back within 3 months and have to be frozen off again because the entire root was not killed in the freezing; which this is unlikely to happen for people who are vaccinated and never get this. </a:t>
            </a:r>
            <a:endParaRPr lang="en-CA" b="1" baseline="0" dirty="0" smtClean="0"/>
          </a:p>
          <a:p>
            <a:pPr marL="158750" indent="0">
              <a:buNone/>
            </a:pPr>
            <a:endParaRPr lang="en-CA" b="1" baseline="0" dirty="0" smtClean="0"/>
          </a:p>
          <a:p>
            <a:pPr marL="158750" indent="0">
              <a:buNone/>
            </a:pPr>
            <a:endParaRPr lang="en-CA" b="1" baseline="0" dirty="0" smtClean="0"/>
          </a:p>
          <a:p>
            <a:pPr marL="158750" indent="0">
              <a:buFont typeface="Arial" panose="020B0604020202020204" pitchFamily="34" charset="0"/>
              <a:buNone/>
            </a:pPr>
            <a:r>
              <a:rPr lang="en-CA" b="1" i="1" u="none" baseline="0" dirty="0" smtClean="0"/>
              <a:t>Different strains of </a:t>
            </a:r>
            <a:r>
              <a:rPr lang="en-CA" b="1" i="1" u="none" baseline="0" dirty="0" err="1" smtClean="0"/>
              <a:t>HPV</a:t>
            </a:r>
            <a:r>
              <a:rPr lang="en-CA" b="1" i="1" u="none" baseline="0" dirty="0" smtClean="0"/>
              <a:t> (specific to cancer):</a:t>
            </a:r>
          </a:p>
          <a:p>
            <a:pPr marL="457200" indent="-298450"/>
            <a:r>
              <a:rPr lang="en-CA" baseline="0" dirty="0" smtClean="0"/>
              <a:t>Some strains of </a:t>
            </a:r>
            <a:r>
              <a:rPr lang="en-CA" baseline="0" dirty="0" err="1" smtClean="0"/>
              <a:t>HPV</a:t>
            </a:r>
            <a:r>
              <a:rPr lang="en-CA" baseline="0" dirty="0" smtClean="0"/>
              <a:t> may cause genital warts and some other strains can cause cancers of the vulva, anus, penis or throat.</a:t>
            </a:r>
          </a:p>
          <a:p>
            <a:pPr lvl="1"/>
            <a:r>
              <a:rPr lang="en-US" sz="1100" b="1" i="0" u="none" strike="noStrike" cap="none" dirty="0" smtClean="0">
                <a:solidFill>
                  <a:srgbClr val="000000"/>
                </a:solidFill>
                <a:effectLst/>
                <a:latin typeface="Arial"/>
                <a:ea typeface="Arial"/>
                <a:cs typeface="Arial"/>
                <a:sym typeface="Arial"/>
              </a:rPr>
              <a:t>High-risk </a:t>
            </a:r>
            <a:r>
              <a:rPr lang="en-US" sz="1100" b="1" i="0" u="none" strike="noStrike" cap="none" dirty="0" err="1" smtClean="0">
                <a:solidFill>
                  <a:srgbClr val="000000"/>
                </a:solidFill>
                <a:effectLst/>
                <a:latin typeface="Arial"/>
                <a:ea typeface="Arial"/>
                <a:cs typeface="Arial"/>
                <a:sym typeface="Arial"/>
              </a:rPr>
              <a:t>HPV</a:t>
            </a:r>
            <a:r>
              <a:rPr lang="en-US" sz="1100" b="1" i="0" u="none" strike="noStrike" cap="none"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types 16, 18, 31, 33, 45, 52, 58, and others, can lead to cervical and </a:t>
            </a:r>
            <a:r>
              <a:rPr lang="en-US" sz="1100" b="0" i="0" u="none" strike="noStrike" cap="none" dirty="0" err="1" smtClean="0">
                <a:solidFill>
                  <a:srgbClr val="000000"/>
                </a:solidFill>
                <a:effectLst/>
                <a:latin typeface="Arial"/>
                <a:ea typeface="Arial"/>
                <a:cs typeface="Arial"/>
                <a:sym typeface="Arial"/>
              </a:rPr>
              <a:t>anogenital</a:t>
            </a:r>
            <a:r>
              <a:rPr lang="en-US" sz="1100" b="0" i="0" u="none" strike="noStrike" cap="none" dirty="0" smtClean="0">
                <a:solidFill>
                  <a:srgbClr val="000000"/>
                </a:solidFill>
                <a:effectLst/>
                <a:latin typeface="Arial"/>
                <a:ea typeface="Arial"/>
                <a:cs typeface="Arial"/>
                <a:sym typeface="Arial"/>
              </a:rPr>
              <a:t> cancers, as well as certain cancers of the head and neck.</a:t>
            </a:r>
          </a:p>
          <a:p>
            <a:pPr marL="158750" indent="0">
              <a:buNone/>
            </a:pPr>
            <a:endParaRPr lang="en-CA" b="1" baseline="0" dirty="0" smtClean="0"/>
          </a:p>
          <a:p>
            <a:pPr marL="158750" indent="0">
              <a:buNone/>
            </a:pPr>
            <a:r>
              <a:rPr lang="en-CA" b="1" baseline="0" dirty="0" smtClean="0"/>
              <a:t>References:</a:t>
            </a:r>
          </a:p>
          <a:p>
            <a:pPr marL="457200" indent="-298450"/>
            <a:r>
              <a:rPr lang="en-CA" b="0" baseline="0" dirty="0" smtClean="0"/>
              <a:t>Government of Canada. (2020, February 14). Human papillomavirus (</a:t>
            </a:r>
            <a:r>
              <a:rPr lang="en-CA" b="0" baseline="0" dirty="0" err="1" smtClean="0"/>
              <a:t>HPV</a:t>
            </a:r>
            <a:r>
              <a:rPr lang="en-CA" b="0" baseline="0" dirty="0" smtClean="0"/>
              <a:t>). https://www.canada.ca/en/public-health/services/infectious-diseases/sexual-health-sexually-transmitted-infections/human-papillomavirus-hpv.html </a:t>
            </a:r>
          </a:p>
          <a:p>
            <a:pPr marL="457200" indent="-298450"/>
            <a:r>
              <a:rPr lang="en-CA" b="0" baseline="0" dirty="0" smtClean="0"/>
              <a:t>Government of Canada. (2021, September 23). Human papillomavirus vaccine: Canadian immunization guide. https://www.canada.ca/en/public-health/services/publications/healthy-living/canadian-immunization-guide-part-4-active-vaccines/page-9-human-papillomavirus-vaccine.html</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Mayo Clinic (2022, April 30). Common warts. https://www.mayoclinic.org/diseases-conditions/common-warts/symptoms-causes/syc-20371125#:~:text=Common%20warts%20are%20caused%20by%20the%20human%20papillomavirus%20(HPV).,are%20acquired%20through%20sexual%20contact.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Sexual Health Ontario (2022). </a:t>
            </a:r>
            <a:r>
              <a:rPr lang="en-CA" b="0" baseline="0" dirty="0" err="1" smtClean="0"/>
              <a:t>HPV</a:t>
            </a:r>
            <a:r>
              <a:rPr lang="en-CA" b="0" baseline="0" dirty="0" smtClean="0"/>
              <a:t>/Genital warts. https://sexualhealthontario.ca/en/hpv</a:t>
            </a:r>
          </a:p>
          <a:p>
            <a:pPr marL="158750" indent="0">
              <a:buNone/>
            </a:pPr>
            <a:endParaRPr lang="en-CA" b="0"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a:buNone/>
            </a:pPr>
            <a:endParaRPr lang="en-CA" b="0" baseline="0" dirty="0" smtClean="0"/>
          </a:p>
        </p:txBody>
      </p:sp>
    </p:spTree>
    <p:extLst>
      <p:ext uri="{BB962C8B-B14F-4D97-AF65-F5344CB8AC3E}">
        <p14:creationId xmlns:p14="http://schemas.microsoft.com/office/powerpoint/2010/main" val="390778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kern="1200" cap="none" dirty="0" smtClean="0">
                <a:solidFill>
                  <a:schemeClr val="tx1"/>
                </a:solidFill>
                <a:effectLst/>
                <a:latin typeface="Arial"/>
                <a:ea typeface="Arial"/>
                <a:cs typeface="Arial"/>
                <a:sym typeface="Arial"/>
              </a:rPr>
              <a:t>General Information</a:t>
            </a:r>
            <a:endParaRPr lang="en-CA" sz="1100" dirty="0" smtClean="0">
              <a:solidFill>
                <a:schemeClr val="tx1"/>
              </a:solidFil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dirty="0" smtClean="0">
                <a:solidFill>
                  <a:schemeClr val="tx1"/>
                </a:solidFill>
              </a:rPr>
              <a:t>There is the option to become protected from this infection with the </a:t>
            </a:r>
            <a:r>
              <a:rPr lang="en-CA" sz="1100" dirty="0" err="1" smtClean="0">
                <a:solidFill>
                  <a:schemeClr val="tx1"/>
                </a:solidFill>
              </a:rPr>
              <a:t>HPV</a:t>
            </a:r>
            <a:r>
              <a:rPr lang="en-CA" sz="1100" dirty="0" smtClean="0">
                <a:solidFill>
                  <a:schemeClr val="tx1"/>
                </a:solidFill>
              </a:rPr>
              <a:t> vaccine. It is 90% effective at preventing certain</a:t>
            </a:r>
            <a:r>
              <a:rPr lang="en-CA" sz="1100" baseline="0" dirty="0" smtClean="0">
                <a:solidFill>
                  <a:schemeClr val="tx1"/>
                </a:solidFill>
              </a:rPr>
              <a:t> strains of </a:t>
            </a:r>
            <a:r>
              <a:rPr lang="en-CA" sz="1100" baseline="0" dirty="0" err="1" smtClean="0">
                <a:solidFill>
                  <a:schemeClr val="tx1"/>
                </a:solidFill>
              </a:rPr>
              <a:t>HPV</a:t>
            </a:r>
            <a:r>
              <a:rPr lang="en-CA" sz="1100" baseline="0" dirty="0" smtClean="0">
                <a:solidFill>
                  <a:schemeClr val="tx1"/>
                </a:solidFill>
              </a:rPr>
              <a:t> that are more likely to cause cancers. </a:t>
            </a:r>
            <a:endParaRPr lang="en-CA" sz="1100" dirty="0" smtClean="0">
              <a:solidFill>
                <a:schemeClr val="tx1"/>
              </a:solidFill>
            </a:endParaRPr>
          </a:p>
          <a:p>
            <a:pPr marL="158750" indent="0">
              <a:buNone/>
            </a:pPr>
            <a:endParaRPr lang="en-CA" b="1" dirty="0" smtClean="0"/>
          </a:p>
          <a:p>
            <a:pPr marL="158750" indent="0">
              <a:buNone/>
            </a:pPr>
            <a:r>
              <a:rPr lang="en-CA" b="1" dirty="0" smtClean="0"/>
              <a:t>Remember:</a:t>
            </a:r>
          </a:p>
          <a:p>
            <a:pPr marL="457200" indent="-298450"/>
            <a:r>
              <a:rPr lang="en-CA" b="0" dirty="0" smtClean="0"/>
              <a:t>Often, many people do not know that they are infected with HPV.</a:t>
            </a:r>
          </a:p>
          <a:p>
            <a:pPr marL="457200" indent="-298450"/>
            <a:r>
              <a:rPr lang="en-CA" b="0" dirty="0" smtClean="0"/>
              <a:t>The best way to protect</a:t>
            </a:r>
            <a:r>
              <a:rPr lang="en-CA" b="0" baseline="0" dirty="0" smtClean="0"/>
              <a:t> yourself from HPV is to use condoms and/or dental dams, as well as to get the HPV-9 vaccine (Gardasil)</a:t>
            </a:r>
          </a:p>
          <a:p>
            <a:pPr marL="457200" indent="-298450"/>
            <a:r>
              <a:rPr lang="en-CA" b="0" baseline="0" dirty="0" smtClean="0"/>
              <a:t>You should always get checked regularly by your health care provider.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For people with a vagina and cervix, it is important to get a Pap test done at your doctor’s once becoming sexually active </a:t>
            </a:r>
            <a:r>
              <a:rPr lang="en-CA" b="1" u="sng" baseline="0" dirty="0" smtClean="0"/>
              <a:t>and</a:t>
            </a:r>
            <a:r>
              <a:rPr lang="en-CA" b="0" baseline="0" dirty="0" smtClean="0"/>
              <a:t> when you turn a certain age. </a:t>
            </a:r>
            <a:r>
              <a:rPr lang="en-CA" b="0" baseline="0" dirty="0" err="1" smtClean="0"/>
              <a:t>Paps</a:t>
            </a:r>
            <a:r>
              <a:rPr lang="en-CA" b="0" baseline="0" dirty="0" smtClean="0"/>
              <a:t> are NOT required if someone is not sexually active – no matter how old. However, if you have any concerns, you should reach out to your doctor or health care provider for more information. </a:t>
            </a:r>
          </a:p>
          <a:p>
            <a:pPr marL="457200" indent="-298450"/>
            <a:endParaRPr lang="en-CA" b="0" baseline="0" dirty="0" smtClean="0"/>
          </a:p>
          <a:p>
            <a:pPr marL="158750" indent="0">
              <a:buNone/>
            </a:pPr>
            <a:r>
              <a:rPr lang="en-US" b="0" baseline="0" dirty="0" smtClean="0"/>
              <a:t>The </a:t>
            </a:r>
            <a:r>
              <a:rPr lang="en-US" b="0" baseline="0" dirty="0" err="1" smtClean="0"/>
              <a:t>HPV</a:t>
            </a:r>
            <a:r>
              <a:rPr lang="en-US" b="0" baseline="0" dirty="0" smtClean="0"/>
              <a:t> vaccine currently only protects against 9 strains and not all 100 strains of </a:t>
            </a:r>
            <a:r>
              <a:rPr lang="en-US" b="0" baseline="0" dirty="0" err="1" smtClean="0"/>
              <a:t>HPV</a:t>
            </a:r>
            <a:r>
              <a:rPr lang="en-US" b="0" baseline="0" dirty="0" smtClean="0"/>
              <a:t>.</a:t>
            </a:r>
            <a:r>
              <a:rPr lang="en-CA" b="0" baseline="0" dirty="0" smtClean="0"/>
              <a:t> The Gardasil vaccine if offered to grade 7’s at no cost and helps to prevent </a:t>
            </a:r>
            <a:r>
              <a:rPr lang="en-CA" b="0" baseline="0" dirty="0" err="1" smtClean="0"/>
              <a:t>HPV</a:t>
            </a:r>
            <a:r>
              <a:rPr lang="en-CA" b="0" baseline="0" dirty="0" smtClean="0"/>
              <a:t> (covered under </a:t>
            </a:r>
            <a:r>
              <a:rPr lang="en-CA" b="0" baseline="0" dirty="0" err="1" smtClean="0"/>
              <a:t>OHIP</a:t>
            </a:r>
            <a:r>
              <a:rPr lang="en-CA" b="0" baseline="0" dirty="0" smtClean="0"/>
              <a:t>). </a:t>
            </a:r>
          </a:p>
          <a:p>
            <a:pPr marL="158750" indent="0">
              <a:buNone/>
            </a:pPr>
            <a:endParaRPr lang="en-CA" b="0" baseline="0" dirty="0" smtClean="0"/>
          </a:p>
          <a:p>
            <a:pPr marL="158750" indent="0">
              <a:buNone/>
            </a:pPr>
            <a:r>
              <a:rPr lang="en-CA" b="0" baseline="0" dirty="0" smtClean="0"/>
              <a:t>For more information on when to get tested, how to get tested, and the </a:t>
            </a:r>
            <a:r>
              <a:rPr lang="en-CA" b="0" baseline="0" dirty="0" err="1" smtClean="0"/>
              <a:t>HPV</a:t>
            </a:r>
            <a:r>
              <a:rPr lang="en-CA" b="0" baseline="0" dirty="0" smtClean="0"/>
              <a:t> vaccine, check out: Government of Ontario (2014, September 4; Updated 2021, October 21). Ministry of Health: Cervical cancer testing and prevention. https://www.ontario.ca/page/cervical-cancer-testing-and-prevention. </a:t>
            </a:r>
          </a:p>
          <a:p>
            <a:pPr marL="158750" indent="0">
              <a:buNone/>
            </a:pPr>
            <a:endParaRPr lang="en-CA" b="0" baseline="0" dirty="0" smtClean="0"/>
          </a:p>
          <a:p>
            <a:pPr marL="158750" indent="0">
              <a:buNone/>
            </a:pPr>
            <a:r>
              <a:rPr lang="en-CA" b="0" baseline="0" dirty="0" smtClean="0"/>
              <a:t>For additional information on gynecologic check ups, check out: https://kidshealth.org/en/teens/obgyn.html#catbody-basics </a:t>
            </a:r>
          </a:p>
          <a:p>
            <a:pPr marL="158750" indent="0">
              <a:buNone/>
            </a:pPr>
            <a:endParaRPr lang="en-US" b="0" baseline="0" dirty="0" smtClean="0"/>
          </a:p>
          <a:p>
            <a:pPr marL="158750" indent="0">
              <a:buNone/>
            </a:pPr>
            <a:r>
              <a:rPr lang="en-US" b="1" u="sng" baseline="0" dirty="0" smtClean="0"/>
              <a:t>Background Knowledge</a:t>
            </a:r>
            <a:endParaRPr lang="en-CA" b="1" u="sng" baseline="0" dirty="0" smtClean="0"/>
          </a:p>
          <a:p>
            <a:pPr marL="158750" indent="0">
              <a:buNone/>
            </a:pPr>
            <a:r>
              <a:rPr lang="en-CA" b="1" baseline="0" dirty="0" smtClean="0"/>
              <a:t>**Note for the teacher in case there is a question about the effectiveness and protection of the </a:t>
            </a:r>
            <a:r>
              <a:rPr lang="en-CA" b="1" baseline="0" dirty="0" err="1" smtClean="0"/>
              <a:t>HPV</a:t>
            </a:r>
            <a:r>
              <a:rPr lang="en-CA" b="1" baseline="0" dirty="0" smtClean="0"/>
              <a:t> vaccine**</a:t>
            </a:r>
          </a:p>
          <a:p>
            <a:pPr marL="158750" indent="0">
              <a:buNone/>
            </a:pPr>
            <a:r>
              <a:rPr lang="en-US" sz="1100" b="0" i="0" u="none" strike="noStrike" cap="none" dirty="0" smtClean="0">
                <a:solidFill>
                  <a:srgbClr val="000000"/>
                </a:solidFill>
                <a:effectLst/>
                <a:latin typeface="Arial"/>
                <a:ea typeface="Arial"/>
                <a:cs typeface="Arial"/>
                <a:sym typeface="Arial"/>
              </a:rPr>
              <a:t>There are now three </a:t>
            </a:r>
            <a:r>
              <a:rPr lang="en-US" sz="1100" b="0" i="0" u="none" strike="noStrike" cap="none" dirty="0" err="1" smtClean="0">
                <a:solidFill>
                  <a:srgbClr val="000000"/>
                </a:solidFill>
                <a:effectLst/>
                <a:latin typeface="Arial"/>
                <a:ea typeface="Arial"/>
                <a:cs typeface="Arial"/>
                <a:sym typeface="Arial"/>
              </a:rPr>
              <a:t>HPV</a:t>
            </a:r>
            <a:r>
              <a:rPr lang="en-US" sz="1100" b="0" i="0" u="none" strike="noStrike" cap="none" dirty="0" smtClean="0">
                <a:solidFill>
                  <a:srgbClr val="000000"/>
                </a:solidFill>
                <a:effectLst/>
                <a:latin typeface="Arial"/>
                <a:ea typeface="Arial"/>
                <a:cs typeface="Arial"/>
                <a:sym typeface="Arial"/>
              </a:rPr>
              <a:t> vaccines authorized for use in Canada:</a:t>
            </a:r>
          </a:p>
          <a:p>
            <a:r>
              <a:rPr lang="en-US" sz="1100" b="0" i="0" u="none" strike="noStrike" cap="none" dirty="0" smtClean="0">
                <a:solidFill>
                  <a:srgbClr val="000000"/>
                </a:solidFill>
                <a:effectLst/>
                <a:latin typeface="Arial"/>
                <a:ea typeface="Arial"/>
                <a:cs typeface="Arial"/>
                <a:sym typeface="Arial"/>
              </a:rPr>
              <a:t>Gardasil</a:t>
            </a:r>
            <a:r>
              <a:rPr lang="en-US" sz="1100" b="0" i="0" u="none" strike="noStrike" cap="none" baseline="30000" dirty="0" smtClean="0">
                <a:solidFill>
                  <a:srgbClr val="000000"/>
                </a:solidFill>
                <a:effectLst/>
                <a:latin typeface="Arial"/>
                <a:ea typeface="Arial"/>
                <a:cs typeface="Arial"/>
                <a:sym typeface="Arial"/>
              </a:rPr>
              <a:t>®</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Gardasil</a:t>
            </a:r>
            <a:r>
              <a:rPr lang="en-US" sz="1100" b="0" i="0" u="none" strike="noStrike" cap="none" baseline="30000" dirty="0" smtClean="0">
                <a:solidFill>
                  <a:srgbClr val="000000"/>
                </a:solidFill>
                <a:effectLst/>
                <a:latin typeface="Arial"/>
                <a:ea typeface="Arial"/>
                <a:cs typeface="Arial"/>
                <a:sym typeface="Arial"/>
              </a:rPr>
              <a:t>®</a:t>
            </a:r>
            <a:r>
              <a:rPr lang="en-US" sz="1100" b="0" i="0" u="none" strike="noStrike" cap="none" dirty="0" smtClean="0">
                <a:solidFill>
                  <a:srgbClr val="000000"/>
                </a:solidFill>
                <a:effectLst/>
                <a:latin typeface="Arial"/>
                <a:ea typeface="Arial"/>
                <a:cs typeface="Arial"/>
                <a:sym typeface="Arial"/>
              </a:rPr>
              <a:t> provides protection against four </a:t>
            </a:r>
            <a:r>
              <a:rPr lang="en-US" sz="1100" b="0" i="0" u="none" strike="noStrike" cap="none" dirty="0" err="1" smtClean="0">
                <a:solidFill>
                  <a:srgbClr val="000000"/>
                </a:solidFill>
                <a:effectLst/>
                <a:latin typeface="Arial"/>
                <a:ea typeface="Arial"/>
                <a:cs typeface="Arial"/>
                <a:sym typeface="Arial"/>
              </a:rPr>
              <a:t>HPV</a:t>
            </a:r>
            <a:r>
              <a:rPr lang="en-US" sz="1100" b="0" i="0" u="none" strike="noStrike" cap="none" dirty="0" smtClean="0">
                <a:solidFill>
                  <a:srgbClr val="000000"/>
                </a:solidFill>
                <a:effectLst/>
                <a:latin typeface="Arial"/>
                <a:ea typeface="Arial"/>
                <a:cs typeface="Arial"/>
                <a:sym typeface="Arial"/>
              </a:rPr>
              <a:t> types, two that cause 70 per cent of </a:t>
            </a:r>
            <a:r>
              <a:rPr lang="en-US" sz="1100" b="0" i="0" u="none" strike="noStrike" cap="none" dirty="0" err="1" smtClean="0">
                <a:solidFill>
                  <a:srgbClr val="000000"/>
                </a:solidFill>
                <a:effectLst/>
                <a:latin typeface="Arial"/>
                <a:ea typeface="Arial"/>
                <a:cs typeface="Arial"/>
                <a:sym typeface="Arial"/>
              </a:rPr>
              <a:t>anogenital</a:t>
            </a:r>
            <a:r>
              <a:rPr lang="en-US" sz="1100" b="0" i="0" u="none" strike="noStrike" cap="none" dirty="0" smtClean="0">
                <a:solidFill>
                  <a:srgbClr val="000000"/>
                </a:solidFill>
                <a:effectLst/>
                <a:latin typeface="Arial"/>
                <a:ea typeface="Arial"/>
                <a:cs typeface="Arial"/>
                <a:sym typeface="Arial"/>
              </a:rPr>
              <a:t> cancers and two that cause 90 per cent of all genital and anal warts.</a:t>
            </a:r>
          </a:p>
          <a:p>
            <a:r>
              <a:rPr lang="en-US" sz="1100" b="0" i="0" u="none" strike="noStrike" cap="none" dirty="0" smtClean="0">
                <a:solidFill>
                  <a:srgbClr val="000000"/>
                </a:solidFill>
                <a:effectLst/>
                <a:latin typeface="Arial"/>
                <a:ea typeface="Arial"/>
                <a:cs typeface="Arial"/>
                <a:sym typeface="Arial"/>
              </a:rPr>
              <a:t>Gardasil</a:t>
            </a:r>
            <a:r>
              <a:rPr lang="en-US" sz="1100" b="0" i="0" u="none" strike="noStrike" cap="none" baseline="30000" dirty="0" smtClean="0">
                <a:solidFill>
                  <a:srgbClr val="000000"/>
                </a:solidFill>
                <a:effectLst/>
                <a:latin typeface="Arial"/>
                <a:ea typeface="Arial"/>
                <a:cs typeface="Arial"/>
                <a:sym typeface="Arial"/>
              </a:rPr>
              <a:t>®</a:t>
            </a:r>
            <a:r>
              <a:rPr lang="en-US" sz="1100" b="0" i="0" u="none" strike="noStrike" cap="none" dirty="0" smtClean="0">
                <a:solidFill>
                  <a:srgbClr val="000000"/>
                </a:solidFill>
                <a:effectLst/>
                <a:latin typeface="Arial"/>
                <a:ea typeface="Arial"/>
                <a:cs typeface="Arial"/>
                <a:sym typeface="Arial"/>
              </a:rPr>
              <a:t>9</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Gardasil</a:t>
            </a:r>
            <a:r>
              <a:rPr lang="en-US" sz="1100" b="0" i="0" u="none" strike="noStrike" cap="none" baseline="30000" dirty="0" smtClean="0">
                <a:solidFill>
                  <a:srgbClr val="000000"/>
                </a:solidFill>
                <a:effectLst/>
                <a:latin typeface="Arial"/>
                <a:ea typeface="Arial"/>
                <a:cs typeface="Arial"/>
                <a:sym typeface="Arial"/>
              </a:rPr>
              <a:t>®</a:t>
            </a:r>
            <a:r>
              <a:rPr lang="en-US" sz="1100" b="0" i="0" u="none" strike="noStrike" cap="none" dirty="0" smtClean="0">
                <a:solidFill>
                  <a:srgbClr val="000000"/>
                </a:solidFill>
                <a:effectLst/>
                <a:latin typeface="Arial"/>
                <a:ea typeface="Arial"/>
                <a:cs typeface="Arial"/>
                <a:sym typeface="Arial"/>
              </a:rPr>
              <a:t>9 provides protection against an additional five </a:t>
            </a:r>
            <a:r>
              <a:rPr lang="en-US" sz="1100" b="0" i="0" u="none" strike="noStrike" cap="none" dirty="0" err="1" smtClean="0">
                <a:solidFill>
                  <a:srgbClr val="000000"/>
                </a:solidFill>
                <a:effectLst/>
                <a:latin typeface="Arial"/>
                <a:ea typeface="Arial"/>
                <a:cs typeface="Arial"/>
                <a:sym typeface="Arial"/>
              </a:rPr>
              <a:t>HPV</a:t>
            </a:r>
            <a:r>
              <a:rPr lang="en-US" sz="1100" b="0" i="0" u="none" strike="noStrike" cap="none" dirty="0" smtClean="0">
                <a:solidFill>
                  <a:srgbClr val="000000"/>
                </a:solidFill>
                <a:effectLst/>
                <a:latin typeface="Arial"/>
                <a:ea typeface="Arial"/>
                <a:cs typeface="Arial"/>
                <a:sym typeface="Arial"/>
              </a:rPr>
              <a:t> types that cause an additional 14% of </a:t>
            </a:r>
            <a:r>
              <a:rPr lang="en-US" sz="1100" b="0" i="0" u="none" strike="noStrike" cap="none" dirty="0" err="1" smtClean="0">
                <a:solidFill>
                  <a:srgbClr val="000000"/>
                </a:solidFill>
                <a:effectLst/>
                <a:latin typeface="Arial"/>
                <a:ea typeface="Arial"/>
                <a:cs typeface="Arial"/>
                <a:sym typeface="Arial"/>
              </a:rPr>
              <a:t>anogenital</a:t>
            </a:r>
            <a:r>
              <a:rPr lang="en-US" sz="1100" b="0" i="0" u="none" strike="noStrike" cap="none" dirty="0" smtClean="0">
                <a:solidFill>
                  <a:srgbClr val="000000"/>
                </a:solidFill>
                <a:effectLst/>
                <a:latin typeface="Arial"/>
                <a:ea typeface="Arial"/>
                <a:cs typeface="Arial"/>
                <a:sym typeface="Arial"/>
              </a:rPr>
              <a:t> cancers. These vaccines are approved for use in females 9 to 45 years of age, and males aged 9 to 26.</a:t>
            </a:r>
          </a:p>
          <a:p>
            <a:r>
              <a:rPr lang="en-US" sz="1100" b="0" i="0" u="none" strike="noStrike" cap="none" dirty="0" err="1" smtClean="0">
                <a:solidFill>
                  <a:srgbClr val="000000"/>
                </a:solidFill>
                <a:effectLst/>
                <a:latin typeface="Arial"/>
                <a:ea typeface="Arial"/>
                <a:cs typeface="Arial"/>
                <a:sym typeface="Arial"/>
              </a:rPr>
              <a:t>Cervarix</a:t>
            </a:r>
            <a:r>
              <a:rPr lang="en-US" sz="1100" b="0" i="0" u="none" strike="noStrike" cap="none" baseline="30000" dirty="0" smtClean="0">
                <a:solidFill>
                  <a:srgbClr val="000000"/>
                </a:solidFill>
                <a:effectLst/>
                <a:latin typeface="Arial"/>
                <a:ea typeface="Arial"/>
                <a:cs typeface="Arial"/>
                <a:sym typeface="Arial"/>
              </a:rPr>
              <a:t>®</a:t>
            </a:r>
            <a:endParaRPr lang="en-US" sz="1100" b="0" i="0" u="none" strike="noStrike" cap="none" dirty="0" smtClean="0">
              <a:solidFill>
                <a:srgbClr val="000000"/>
              </a:solidFill>
              <a:effectLst/>
              <a:latin typeface="Arial"/>
              <a:ea typeface="Arial"/>
              <a:cs typeface="Arial"/>
              <a:sym typeface="Arial"/>
            </a:endParaRPr>
          </a:p>
          <a:p>
            <a:pPr lvl="1"/>
            <a:r>
              <a:rPr lang="en-US" sz="1100" b="0" i="0" u="none" strike="noStrike" cap="none" dirty="0" err="1" smtClean="0">
                <a:solidFill>
                  <a:srgbClr val="000000"/>
                </a:solidFill>
                <a:effectLst/>
                <a:latin typeface="Arial"/>
                <a:ea typeface="Arial"/>
                <a:cs typeface="Arial"/>
                <a:sym typeface="Arial"/>
              </a:rPr>
              <a:t>Cervarix</a:t>
            </a:r>
            <a:r>
              <a:rPr lang="en-US" sz="1100" b="0" i="0" u="none" strike="noStrike" cap="none" baseline="30000" dirty="0" smtClean="0">
                <a:solidFill>
                  <a:srgbClr val="000000"/>
                </a:solidFill>
                <a:effectLst/>
                <a:latin typeface="Arial"/>
                <a:ea typeface="Arial"/>
                <a:cs typeface="Arial"/>
                <a:sym typeface="Arial"/>
              </a:rPr>
              <a:t>®</a:t>
            </a:r>
            <a:r>
              <a:rPr lang="en-US" sz="1100" b="0" i="0" u="none" strike="noStrike" cap="none" dirty="0" smtClean="0">
                <a:solidFill>
                  <a:srgbClr val="000000"/>
                </a:solidFill>
                <a:effectLst/>
                <a:latin typeface="Arial"/>
                <a:ea typeface="Arial"/>
                <a:cs typeface="Arial"/>
                <a:sym typeface="Arial"/>
              </a:rPr>
              <a:t>, a vaccine that protects against the two </a:t>
            </a:r>
            <a:r>
              <a:rPr lang="en-US" sz="1100" b="0" i="0" u="none" strike="noStrike" cap="none" dirty="0" err="1" smtClean="0">
                <a:solidFill>
                  <a:srgbClr val="000000"/>
                </a:solidFill>
                <a:effectLst/>
                <a:latin typeface="Arial"/>
                <a:ea typeface="Arial"/>
                <a:cs typeface="Arial"/>
                <a:sym typeface="Arial"/>
              </a:rPr>
              <a:t>HPV</a:t>
            </a:r>
            <a:r>
              <a:rPr lang="en-US" sz="1100" b="0" i="0" u="none" strike="noStrike" cap="none" dirty="0" smtClean="0">
                <a:solidFill>
                  <a:srgbClr val="000000"/>
                </a:solidFill>
                <a:effectLst/>
                <a:latin typeface="Arial"/>
                <a:ea typeface="Arial"/>
                <a:cs typeface="Arial"/>
                <a:sym typeface="Arial"/>
              </a:rPr>
              <a:t> types that cause 70 per cent of all </a:t>
            </a:r>
            <a:r>
              <a:rPr lang="en-US" sz="1100" b="0" i="0" u="none" strike="noStrike" cap="none" dirty="0" err="1" smtClean="0">
                <a:solidFill>
                  <a:srgbClr val="000000"/>
                </a:solidFill>
                <a:effectLst/>
                <a:latin typeface="Arial"/>
                <a:ea typeface="Arial"/>
                <a:cs typeface="Arial"/>
                <a:sym typeface="Arial"/>
              </a:rPr>
              <a:t>anogenital</a:t>
            </a:r>
            <a:r>
              <a:rPr lang="en-US" sz="1100" b="0" i="0" u="none" strike="noStrike" cap="none" dirty="0" smtClean="0">
                <a:solidFill>
                  <a:srgbClr val="000000"/>
                </a:solidFill>
                <a:effectLst/>
                <a:latin typeface="Arial"/>
                <a:ea typeface="Arial"/>
                <a:cs typeface="Arial"/>
                <a:sym typeface="Arial"/>
              </a:rPr>
              <a:t> cancers, is approved for use in Canada for females aged 9 to 45.</a:t>
            </a:r>
            <a:endParaRPr lang="en-CA" b="0" baseline="0" dirty="0" smtClean="0"/>
          </a:p>
          <a:p>
            <a:pPr marL="158750" indent="0">
              <a:buNone/>
            </a:pPr>
            <a:endParaRPr lang="en-CA" b="0" baseline="0" dirty="0" smtClean="0"/>
          </a:p>
          <a:p>
            <a:pPr marL="158750" indent="0">
              <a:buNone/>
            </a:pPr>
            <a:r>
              <a:rPr lang="en-CA" b="1" baseline="0" dirty="0" smtClean="0"/>
              <a:t>Reference: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Government of Canada. (2021, September 23). Human papillomavirus vaccine: Canadian immunization guide. https://www.canada.ca/en/public-health/services/publications/healthy-living/canadian-immunization-guide-part-4-active-vaccines/page-9-human-papillomavirus-vaccine.html</a:t>
            </a:r>
          </a:p>
          <a:p>
            <a:pPr marL="457200" indent="-298450"/>
            <a:r>
              <a:rPr lang="en-CA" b="0" baseline="0" dirty="0" smtClean="0"/>
              <a:t>SickKids. (2010, March 5). Cold sores (herpes simplex). https://www.aboutkidshealth.ca/article?contentid=793&amp;language=English</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a:buNone/>
            </a:pPr>
            <a:endParaRPr lang="en-CA" b="0" dirty="0"/>
          </a:p>
        </p:txBody>
      </p:sp>
    </p:spTree>
    <p:extLst>
      <p:ext uri="{BB962C8B-B14F-4D97-AF65-F5344CB8AC3E}">
        <p14:creationId xmlns:p14="http://schemas.microsoft.com/office/powerpoint/2010/main" val="35905611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1" i="0" u="sng" strike="noStrike" kern="1200" cap="none" dirty="0" smtClean="0">
                <a:solidFill>
                  <a:schemeClr val="tx1"/>
                </a:solidFill>
                <a:effectLst/>
                <a:latin typeface="Arial"/>
                <a:ea typeface="Arial"/>
                <a:cs typeface="Arial"/>
                <a:sym typeface="Arial"/>
              </a:rPr>
              <a:t>General Information</a:t>
            </a:r>
            <a:endParaRPr lang="en-CA" dirty="0" smtClean="0"/>
          </a:p>
          <a:p>
            <a:pPr marL="158750" indent="0">
              <a:buNone/>
            </a:pPr>
            <a:r>
              <a:rPr lang="en-CA" dirty="0" smtClean="0"/>
              <a:t>HIV</a:t>
            </a:r>
            <a:r>
              <a:rPr lang="en-CA" baseline="0" dirty="0" smtClean="0"/>
              <a:t> weakens people’s ability to fight off illnesses or infections. </a:t>
            </a:r>
            <a:r>
              <a:rPr lang="en-CA" dirty="0" smtClean="0"/>
              <a:t>If</a:t>
            </a:r>
            <a:r>
              <a:rPr lang="en-CA" baseline="0" dirty="0" smtClean="0"/>
              <a:t> HIV is left untreated, it can cause AIDS. </a:t>
            </a:r>
          </a:p>
          <a:p>
            <a:pPr marL="158750" indent="0">
              <a:buNone/>
            </a:pPr>
            <a:endParaRPr lang="en-CA" b="1" baseline="0" dirty="0" smtClean="0"/>
          </a:p>
          <a:p>
            <a:pPr marL="158750" indent="0">
              <a:buNone/>
            </a:pPr>
            <a:r>
              <a:rPr lang="en-CA" b="1" baseline="0" dirty="0" smtClean="0"/>
              <a:t>How is it treated?</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sz="1100" dirty="0" smtClean="0">
                <a:solidFill>
                  <a:schemeClr val="tx1"/>
                </a:solidFill>
              </a:rPr>
              <a:t>There is no cure but it can be managed with medications that help lower the amount of virus in your body.</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sz="1100" dirty="0" smtClean="0">
                <a:solidFill>
                  <a:schemeClr val="tx1"/>
                </a:solidFill>
              </a:rPr>
              <a:t>Someone</a:t>
            </a:r>
            <a:r>
              <a:rPr lang="en-CA" sz="1100" baseline="0" dirty="0" smtClean="0">
                <a:solidFill>
                  <a:schemeClr val="tx1"/>
                </a:solidFill>
              </a:rPr>
              <a:t> who finds out they are infected with HIV and begins antivirals right away (before it causes AIDS), has the same expected lifespan as someone who does not have HIV. </a:t>
            </a:r>
            <a:endParaRPr lang="en-CA" sz="1100" dirty="0" smtClean="0">
              <a:solidFill>
                <a:schemeClr val="tx1"/>
              </a:solidFil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dirty="0" smtClean="0">
              <a:solidFill>
                <a:schemeClr val="tx1"/>
              </a:solidFil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dirty="0" smtClean="0">
                <a:solidFill>
                  <a:schemeClr val="tx1"/>
                </a:solidFill>
              </a:rPr>
              <a:t>Extension Activity for HIV: </a:t>
            </a:r>
            <a:r>
              <a:rPr lang="en-CA" sz="1100" dirty="0" err="1" smtClean="0">
                <a:solidFill>
                  <a:schemeClr val="tx1"/>
                </a:solidFill>
              </a:rPr>
              <a:t>OPHEA</a:t>
            </a:r>
            <a:r>
              <a:rPr lang="en-CA" sz="1100" dirty="0" smtClean="0">
                <a:solidFill>
                  <a:schemeClr val="tx1"/>
                </a:solidFill>
              </a:rPr>
              <a:t> (</a:t>
            </a:r>
            <a:r>
              <a:rPr lang="en-CA" sz="1100" dirty="0" err="1" smtClean="0">
                <a:solidFill>
                  <a:schemeClr val="tx1"/>
                </a:solidFill>
              </a:rPr>
              <a:t>n.d.</a:t>
            </a:r>
            <a:r>
              <a:rPr lang="en-CA" sz="1100" dirty="0" smtClean="0">
                <a:solidFill>
                  <a:schemeClr val="tx1"/>
                </a:solidFill>
              </a:rPr>
              <a:t>).</a:t>
            </a:r>
            <a:r>
              <a:rPr lang="en-CA" sz="1100" baseline="0" dirty="0" smtClean="0">
                <a:solidFill>
                  <a:schemeClr val="tx1"/>
                </a:solidFill>
              </a:rPr>
              <a:t> Understanding HIV. https://teachingtools.ophea.net/lesson-plans/hpe/grade-7/understanding-sexual-health-and-decision-making/understanding-hiv</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aseline="0" dirty="0" smtClean="0">
              <a:solidFill>
                <a:schemeClr val="tx1"/>
              </a:solidFil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baseline="0" dirty="0" smtClean="0">
                <a:solidFill>
                  <a:schemeClr val="tx1"/>
                </a:solidFill>
              </a:rPr>
              <a:t>Reference: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sz="1100" b="0" baseline="0" dirty="0" smtClean="0">
                <a:solidFill>
                  <a:schemeClr val="tx1"/>
                </a:solidFill>
              </a:rPr>
              <a:t>Sexual Health Ontario (2022). HIV and AIDS. https://sexualhealthontario.ca/en/hiv-aids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aseline="0" dirty="0" smtClean="0">
              <a:solidFill>
                <a:schemeClr val="tx1"/>
              </a:solidFil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dirty="0" smtClean="0">
              <a:solidFill>
                <a:schemeClr val="tx1"/>
              </a:solidFill>
            </a:endParaRPr>
          </a:p>
        </p:txBody>
      </p:sp>
    </p:spTree>
    <p:extLst>
      <p:ext uri="{BB962C8B-B14F-4D97-AF65-F5344CB8AC3E}">
        <p14:creationId xmlns:p14="http://schemas.microsoft.com/office/powerpoint/2010/main" val="1214503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1" i="0" u="sng" strike="noStrike" kern="1200" cap="none" dirty="0" smtClean="0">
                <a:solidFill>
                  <a:schemeClr val="tx1"/>
                </a:solidFill>
                <a:effectLst/>
                <a:latin typeface="Arial"/>
                <a:ea typeface="Arial"/>
                <a:cs typeface="Arial"/>
                <a:sym typeface="Arial"/>
              </a:rPr>
              <a:t>General Information</a:t>
            </a:r>
            <a:endParaRPr lang="en-CA" b="1" baseline="0" dirty="0" smtClean="0"/>
          </a:p>
          <a:p>
            <a:pPr marL="158750" indent="0">
              <a:buNone/>
            </a:pPr>
            <a:r>
              <a:rPr lang="en-CA" b="1" baseline="0" dirty="0" smtClean="0"/>
              <a:t>(</a:t>
            </a:r>
            <a:r>
              <a:rPr lang="en-CA" b="1" baseline="0" dirty="0" err="1" smtClean="0"/>
              <a:t>STBBI</a:t>
            </a:r>
            <a:r>
              <a:rPr lang="en-CA" b="1" baseline="0" dirty="0" smtClean="0"/>
              <a:t>) </a:t>
            </a:r>
          </a:p>
          <a:p>
            <a:pPr marL="158750" indent="0">
              <a:buNone/>
            </a:pPr>
            <a:r>
              <a:rPr lang="en-CA" baseline="0" dirty="0" smtClean="0"/>
              <a:t>Anyone who engages in sexual activity/intercourse should get HIV testing. </a:t>
            </a:r>
          </a:p>
          <a:p>
            <a:pPr marL="158750" indent="0">
              <a:buNone/>
            </a:pPr>
            <a:endParaRPr lang="en-CA" baseline="0" dirty="0" smtClean="0"/>
          </a:p>
          <a:p>
            <a:pPr marL="158750" indent="0">
              <a:buNone/>
            </a:pPr>
            <a:r>
              <a:rPr lang="en-CA" baseline="0" dirty="0" smtClean="0"/>
              <a:t>HIV is more likely to spread through sexual activity. It is less commonly spread through contact with infected blood or blood products. An example would be through sharing needles or other equipment, such as drug-injection equipment. </a:t>
            </a:r>
          </a:p>
          <a:p>
            <a:pPr marL="158750" indent="0">
              <a:buNone/>
            </a:pPr>
            <a:endParaRPr lang="en-CA" baseline="0" dirty="0" smtClean="0"/>
          </a:p>
          <a:p>
            <a:pPr marL="158750" indent="0">
              <a:buNone/>
            </a:pPr>
            <a:r>
              <a:rPr lang="en-CA" baseline="0" dirty="0" smtClean="0"/>
              <a:t>HIV can also be spread from an infected mother to a baby through pregnancy, child birth, or breastfeeding. If the infected mother is taking HIV medicine, the risk for the baby is reduced. It is only high if the mother has not had any prenatal care. </a:t>
            </a:r>
          </a:p>
          <a:p>
            <a:pPr marL="158750" indent="0">
              <a:buNone/>
            </a:pPr>
            <a:endParaRPr lang="en-CA"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baseline="0" dirty="0" smtClean="0">
                <a:solidFill>
                  <a:schemeClr val="tx1"/>
                </a:solidFill>
              </a:rPr>
              <a:t>Reference: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sz="1100" b="0" baseline="0" dirty="0" smtClean="0">
                <a:solidFill>
                  <a:schemeClr val="tx1"/>
                </a:solidFill>
              </a:rPr>
              <a:t>Sexual Health Ontario (2022). HIV and AIDS. https://sexualhealthontario.ca/en/hiv-aids </a:t>
            </a:r>
          </a:p>
          <a:p>
            <a:pPr marL="158750" indent="0">
              <a:buNone/>
            </a:pPr>
            <a:endParaRPr lang="en-CA"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a:buNone/>
            </a:pPr>
            <a:endParaRPr lang="en-CA" baseline="0" dirty="0" smtClean="0"/>
          </a:p>
        </p:txBody>
      </p:sp>
    </p:spTree>
    <p:extLst>
      <p:ext uri="{BB962C8B-B14F-4D97-AF65-F5344CB8AC3E}">
        <p14:creationId xmlns:p14="http://schemas.microsoft.com/office/powerpoint/2010/main" val="2981638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kern="1200" cap="none" dirty="0" smtClean="0">
                <a:solidFill>
                  <a:schemeClr val="tx1"/>
                </a:solidFill>
                <a:effectLst/>
                <a:latin typeface="Arial"/>
                <a:ea typeface="Arial"/>
                <a:cs typeface="Arial"/>
                <a:sym typeface="Arial"/>
              </a:rPr>
              <a:t>General Information</a:t>
            </a:r>
            <a:endParaRPr lang="en-CA"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aseline="0" dirty="0" smtClean="0"/>
              <a:t>Anyone who engages in sexual activity/intercourse should get HIV testing. </a:t>
            </a:r>
          </a:p>
          <a:p>
            <a:pPr marL="158750" indent="0">
              <a:buNone/>
            </a:pPr>
            <a:endParaRPr lang="en-US" sz="1100" b="1" i="1" u="none" strike="noStrike" cap="none" baseline="0" dirty="0" smtClean="0">
              <a:solidFill>
                <a:srgbClr val="000000"/>
              </a:solidFill>
              <a:latin typeface="Arial"/>
              <a:ea typeface="Arial"/>
              <a:cs typeface="Arial"/>
              <a:sym typeface="Arial"/>
            </a:endParaRPr>
          </a:p>
          <a:p>
            <a:pPr marL="158750" indent="0">
              <a:buNone/>
            </a:pPr>
            <a:r>
              <a:rPr lang="en-US" sz="1100" b="1" i="0" u="sng" strike="noStrike" cap="none" baseline="0" dirty="0" smtClean="0">
                <a:solidFill>
                  <a:srgbClr val="000000"/>
                </a:solidFill>
                <a:latin typeface="Arial"/>
                <a:ea typeface="Arial"/>
                <a:cs typeface="Arial"/>
                <a:sym typeface="Arial"/>
              </a:rPr>
              <a:t>Teacher prompt</a:t>
            </a:r>
          </a:p>
          <a:p>
            <a:pPr marL="158750" indent="0">
              <a:buNone/>
            </a:pPr>
            <a:r>
              <a:rPr lang="en-US" sz="1100" b="1" i="1" u="none" strike="noStrike" cap="none" baseline="0" dirty="0" smtClean="0">
                <a:solidFill>
                  <a:srgbClr val="000000"/>
                </a:solidFill>
                <a:latin typeface="Arial"/>
                <a:ea typeface="Arial"/>
                <a:cs typeface="Arial"/>
                <a:sym typeface="Arial"/>
              </a:rPr>
              <a:t>“What are some of the ways a person can be infected with HIV, and what can be done to prevent the transmission of HIV?”</a:t>
            </a: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indent="0">
              <a:buNone/>
            </a:pPr>
            <a:r>
              <a:rPr lang="en-US" sz="1100" b="1" i="0" u="none" strike="noStrike" cap="none" baseline="0" dirty="0" smtClean="0">
                <a:solidFill>
                  <a:srgbClr val="000000"/>
                </a:solidFill>
                <a:latin typeface="Arial"/>
                <a:ea typeface="Arial"/>
                <a:cs typeface="Arial"/>
                <a:sym typeface="Arial"/>
              </a:rPr>
              <a:t>Additional Information: </a:t>
            </a:r>
            <a:r>
              <a:rPr lang="en-US" sz="1100" b="0" i="0" u="none" strike="noStrike" cap="none" baseline="0" dirty="0" smtClean="0">
                <a:solidFill>
                  <a:srgbClr val="000000"/>
                </a:solidFill>
                <a:latin typeface="Arial"/>
                <a:ea typeface="Arial"/>
                <a:cs typeface="Arial"/>
                <a:sym typeface="Arial"/>
              </a:rPr>
              <a:t>HIV [Human Immunodeficiency Virus] is a serious viral infection that can be controlled with treatments. HIV attacks the cells in the body that help to fight infections until they are no longer able to do their job. With treatment, the damage that HIV does to the body’s immune system can be slowed or prevented. The only way to know if you have HIV is to get an HIV test. Today, with antiviral and other medicines, people with HIV are living longer, with a better quality of life. HIV can lead to AIDS [Acquired Immune Deficiency Syndrome], a state of health in which a person’s immune system has been weakened by HIV and the person can no longer fight other infections. It is common for a person with AIDS to develop other infections, such as pneumonia or some kinds of cancer. HIV can be transmitted whether or not someone has symptoms of the infection. However, HIV treatment can reduce the amount of HIV in someone’s body to the point where it cannot be transmitted. HIV transmission results from specific activities and does not occur through everyday contact with someone living with HIV or AIDS.”</a:t>
            </a: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indent="0">
              <a:buNone/>
            </a:pPr>
            <a:r>
              <a:rPr lang="en-US" sz="1100" b="1" i="1" u="none" strike="noStrike" cap="none" baseline="0" dirty="0" smtClean="0">
                <a:solidFill>
                  <a:srgbClr val="000000"/>
                </a:solidFill>
                <a:latin typeface="Arial"/>
                <a:ea typeface="Arial"/>
                <a:cs typeface="Arial"/>
                <a:sym typeface="Arial"/>
              </a:rPr>
              <a:t>Elicit: </a:t>
            </a:r>
            <a:r>
              <a:rPr lang="en-US" sz="1100" b="0" i="0" u="none" strike="noStrike" cap="none" baseline="0" dirty="0" smtClean="0">
                <a:solidFill>
                  <a:srgbClr val="000000"/>
                </a:solidFill>
                <a:latin typeface="Arial"/>
                <a:ea typeface="Arial"/>
                <a:cs typeface="Arial"/>
                <a:sym typeface="Arial"/>
              </a:rPr>
              <a:t>“HIV may be transmitted through contact with bodily fluids – semen, blood, vaginal or rectal fluid, and breast milk. HIV cannot live outside the body. For you to be infected, the virus must enter your bloodstream. That can happen through the sharing of needles as well as through unprotected vaginal or anal intercourse, which is the most common method of infection. It is very important that you use protection, such as a condom, if you do have sex. Avoid sharing drug-use equipment or using needles that have not been sterilized for any purpose, including piercing, tattooing, or injecting steroids. One of the best things you can do to stop HIV is to stop the stigma that is associated with having the infection. Gossiping about someone with HIV, shaming them, or avoiding everyday contact with them makes it more challenging for them to tell others that they have HIV or to get tested for it. These things make it easier for HIV to spread.” </a:t>
            </a:r>
            <a:endParaRPr lang="en-US" sz="1100" b="0" i="0" u="none" strike="noStrike" cap="none" baseline="0" dirty="0" smtClean="0">
              <a:solidFill>
                <a:srgbClr val="000000"/>
              </a:solidFill>
              <a:latin typeface="Arial"/>
              <a:cs typeface="Arial"/>
              <a:sym typeface="Arial"/>
            </a:endParaRPr>
          </a:p>
          <a:p>
            <a:pPr marL="158750" indent="0">
              <a:buNone/>
            </a:pPr>
            <a:endParaRPr lang="en-CA" baseline="0" dirty="0" smtClean="0"/>
          </a:p>
          <a:p>
            <a:pPr marL="158750" indent="0">
              <a:buNone/>
            </a:pPr>
            <a:r>
              <a:rPr lang="en-CA" baseline="0" dirty="0" smtClean="0"/>
              <a:t>If a person participates in high-risk sexual activities, suggest that they consult a health care provider who will prescribe a medication called </a:t>
            </a:r>
            <a:r>
              <a:rPr lang="en-CA" baseline="0" dirty="0" err="1" smtClean="0"/>
              <a:t>PrEP</a:t>
            </a:r>
            <a:r>
              <a:rPr lang="en-CA" baseline="0" dirty="0" smtClean="0"/>
              <a:t> to prevent HIV. </a:t>
            </a:r>
          </a:p>
          <a:p>
            <a:pPr fontAlgn="ctr"/>
            <a:r>
              <a:rPr lang="en-US" sz="1100" b="0" i="0" u="none" strike="noStrike" cap="none" dirty="0" smtClean="0">
                <a:solidFill>
                  <a:srgbClr val="000000"/>
                </a:solidFill>
                <a:effectLst/>
                <a:latin typeface="Arial"/>
                <a:ea typeface="Arial"/>
                <a:cs typeface="Arial"/>
                <a:sym typeface="Arial"/>
              </a:rPr>
              <a:t>HIV treatments for people at high-risk of HIV (pre-exposure prophylaxis or </a:t>
            </a:r>
            <a:r>
              <a:rPr lang="en-US" sz="1100" b="0" i="0" u="none" strike="noStrike" cap="none" dirty="0" err="1" smtClean="0">
                <a:solidFill>
                  <a:srgbClr val="000000"/>
                </a:solidFill>
                <a:effectLst/>
                <a:latin typeface="Arial"/>
                <a:ea typeface="Arial"/>
                <a:cs typeface="Arial"/>
                <a:sym typeface="Arial"/>
              </a:rPr>
              <a:t>PrEP</a:t>
            </a:r>
            <a:r>
              <a:rPr lang="en-US" sz="1100" b="0" i="0" u="none" strike="noStrike" cap="none" dirty="0" smtClean="0">
                <a:solidFill>
                  <a:srgbClr val="000000"/>
                </a:solidFill>
                <a:effectLst/>
                <a:latin typeface="Arial"/>
                <a:ea typeface="Arial"/>
                <a:cs typeface="Arial"/>
                <a:sym typeface="Arial"/>
              </a:rPr>
              <a:t> and post-exposure prophylaxis or PEP)</a:t>
            </a:r>
          </a:p>
          <a:p>
            <a:pPr fontAlgn="ctr"/>
            <a:r>
              <a:rPr lang="en-US" sz="1100" b="0" i="0" u="none" strike="noStrike" cap="none" dirty="0" err="1" smtClean="0">
                <a:solidFill>
                  <a:srgbClr val="000000"/>
                </a:solidFill>
                <a:effectLst/>
                <a:latin typeface="Arial"/>
                <a:ea typeface="Arial"/>
                <a:cs typeface="Arial"/>
                <a:sym typeface="Arial"/>
              </a:rPr>
              <a:t>PrEP</a:t>
            </a:r>
            <a:r>
              <a:rPr lang="en-US" sz="1100" b="0" i="0" u="none" strike="noStrike" cap="none" dirty="0" smtClean="0">
                <a:solidFill>
                  <a:srgbClr val="000000"/>
                </a:solidFill>
                <a:effectLst/>
                <a:latin typeface="Arial"/>
                <a:ea typeface="Arial"/>
                <a:cs typeface="Arial"/>
                <a:sym typeface="Arial"/>
              </a:rPr>
              <a:t> is a highly effective way for some people to protect themselves from HIV. </a:t>
            </a:r>
            <a:r>
              <a:rPr lang="en-US" sz="1100" b="0" i="0" u="none" strike="noStrike" cap="none" dirty="0" err="1" smtClean="0">
                <a:solidFill>
                  <a:srgbClr val="000000"/>
                </a:solidFill>
                <a:effectLst/>
                <a:latin typeface="Arial"/>
                <a:ea typeface="Arial"/>
                <a:cs typeface="Arial"/>
                <a:sym typeface="Arial"/>
              </a:rPr>
              <a:t>PrEP</a:t>
            </a:r>
            <a:r>
              <a:rPr lang="en-US" sz="1100" b="0" i="0" u="none" strike="noStrike" cap="none" dirty="0" smtClean="0">
                <a:solidFill>
                  <a:srgbClr val="000000"/>
                </a:solidFill>
                <a:effectLst/>
                <a:latin typeface="Arial"/>
                <a:ea typeface="Arial"/>
                <a:cs typeface="Arial"/>
                <a:sym typeface="Arial"/>
              </a:rPr>
              <a:t> involves taking one pill a day. When taken daily, </a:t>
            </a:r>
            <a:r>
              <a:rPr lang="en-US" sz="1100" b="0" i="0" u="none" strike="noStrike" cap="none" dirty="0" err="1" smtClean="0">
                <a:solidFill>
                  <a:srgbClr val="000000"/>
                </a:solidFill>
                <a:effectLst/>
                <a:latin typeface="Arial"/>
                <a:ea typeface="Arial"/>
                <a:cs typeface="Arial"/>
                <a:sym typeface="Arial"/>
              </a:rPr>
              <a:t>PrEP</a:t>
            </a:r>
            <a:r>
              <a:rPr lang="en-US" sz="1100" b="0" i="0" u="none" strike="noStrike" cap="none" dirty="0" smtClean="0">
                <a:solidFill>
                  <a:srgbClr val="000000"/>
                </a:solidFill>
                <a:effectLst/>
                <a:latin typeface="Arial"/>
                <a:ea typeface="Arial"/>
                <a:cs typeface="Arial"/>
                <a:sym typeface="Arial"/>
              </a:rPr>
              <a:t> makes it very difficult for HIV to infect your body. </a:t>
            </a:r>
            <a:r>
              <a:rPr lang="en-US" sz="1100" b="0" i="0" u="none" strike="noStrike" cap="none" dirty="0" err="1" smtClean="0">
                <a:solidFill>
                  <a:srgbClr val="000000"/>
                </a:solidFill>
                <a:effectLst/>
                <a:latin typeface="Arial"/>
                <a:ea typeface="Arial"/>
                <a:cs typeface="Arial"/>
                <a:sym typeface="Arial"/>
              </a:rPr>
              <a:t>PrEP</a:t>
            </a:r>
            <a:r>
              <a:rPr lang="en-US" sz="1100" b="0" i="0" u="none" strike="noStrike" cap="none" dirty="0" smtClean="0">
                <a:solidFill>
                  <a:srgbClr val="000000"/>
                </a:solidFill>
                <a:effectLst/>
                <a:latin typeface="Arial"/>
                <a:ea typeface="Arial"/>
                <a:cs typeface="Arial"/>
                <a:sym typeface="Arial"/>
              </a:rPr>
              <a:t> works to prevent HIV but does not protect you against other STIs or prevent pregnancy, therefore, if you use </a:t>
            </a:r>
            <a:r>
              <a:rPr lang="en-US" sz="1100" b="0" i="0" u="none" strike="noStrike" cap="none" dirty="0" err="1" smtClean="0">
                <a:solidFill>
                  <a:srgbClr val="000000"/>
                </a:solidFill>
                <a:effectLst/>
                <a:latin typeface="Arial"/>
                <a:ea typeface="Arial"/>
                <a:cs typeface="Arial"/>
                <a:sym typeface="Arial"/>
              </a:rPr>
              <a:t>PrEP</a:t>
            </a:r>
            <a:r>
              <a:rPr lang="en-US" sz="1100" b="0" i="0" u="none" strike="noStrike" cap="none" dirty="0" smtClean="0">
                <a:solidFill>
                  <a:srgbClr val="000000"/>
                </a:solidFill>
                <a:effectLst/>
                <a:latin typeface="Arial"/>
                <a:ea typeface="Arial"/>
                <a:cs typeface="Arial"/>
                <a:sym typeface="Arial"/>
              </a:rPr>
              <a:t> you should also take other steps to protect your sexual health.</a:t>
            </a:r>
            <a:endParaRPr lang="en-CA" baseline="0" dirty="0" smtClean="0"/>
          </a:p>
          <a:p>
            <a:pPr marL="158750" indent="0">
              <a:buNone/>
            </a:pPr>
            <a:endParaRPr lang="en-CA"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baseline="0" dirty="0" smtClean="0">
                <a:solidFill>
                  <a:schemeClr val="tx1"/>
                </a:solidFill>
              </a:rPr>
              <a:t>Reference: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sz="1100" b="0" baseline="0" dirty="0" smtClean="0">
                <a:solidFill>
                  <a:schemeClr val="tx1"/>
                </a:solidFill>
              </a:rPr>
              <a:t>Sexual Health Ontario (2022). HIV and AIDS. https://sexualhealthontario.ca/en/hiv-aids </a:t>
            </a:r>
            <a:endParaRPr lang="en-CA" baseline="0" dirty="0" smtClean="0"/>
          </a:p>
          <a:p>
            <a:pPr marL="158750" indent="0">
              <a:buNone/>
            </a:pPr>
            <a:endParaRPr lang="en-CA"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a:buNone/>
            </a:pPr>
            <a:endParaRPr lang="en-CA" baseline="0" dirty="0" smtClean="0"/>
          </a:p>
        </p:txBody>
      </p:sp>
    </p:spTree>
    <p:extLst>
      <p:ext uri="{BB962C8B-B14F-4D97-AF65-F5344CB8AC3E}">
        <p14:creationId xmlns:p14="http://schemas.microsoft.com/office/powerpoint/2010/main" val="9142586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kern="1200" cap="none" dirty="0" smtClean="0">
                <a:solidFill>
                  <a:schemeClr val="tx1"/>
                </a:solidFill>
                <a:effectLst/>
                <a:latin typeface="Arial"/>
                <a:ea typeface="Arial"/>
                <a:cs typeface="Arial"/>
                <a:sym typeface="Arial"/>
              </a:rPr>
              <a:t>General Information</a:t>
            </a:r>
            <a:endParaRPr lang="en-CA" b="0"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baseline="0" dirty="0" smtClean="0"/>
              <a:t>You are not expected to remember all the “symptoms” for an STI. </a:t>
            </a:r>
            <a:r>
              <a:rPr lang="en-CA" sz="1100" dirty="0" smtClean="0">
                <a:solidFill>
                  <a:schemeClr val="tx1"/>
                </a:solidFill>
              </a:rPr>
              <a:t>What</a:t>
            </a:r>
            <a:r>
              <a:rPr lang="en-CA" sz="1100" baseline="0" dirty="0" smtClean="0">
                <a:solidFill>
                  <a:schemeClr val="tx1"/>
                </a:solidFill>
              </a:rPr>
              <a:t> is important is that you know your body and </a:t>
            </a:r>
            <a:r>
              <a:rPr lang="en-CA" sz="1100" dirty="0" smtClean="0">
                <a:solidFill>
                  <a:schemeClr val="tx1"/>
                </a:solidFill>
              </a:rPr>
              <a:t>if there are any bumps, pain when peeing, itching/tingling in the genital area or other changes that are not normal, get checked. </a:t>
            </a:r>
          </a:p>
          <a:p>
            <a:pPr marL="158750" indent="0">
              <a:buNone/>
            </a:pPr>
            <a:endParaRPr lang="en-CA" sz="1100" dirty="0" smtClean="0">
              <a:solidFill>
                <a:schemeClr val="tx1"/>
              </a:solidFill>
            </a:endParaRPr>
          </a:p>
          <a:p>
            <a:pPr marL="158750" indent="0">
              <a:buNone/>
            </a:pPr>
            <a:r>
              <a:rPr lang="en-CA" sz="1100" dirty="0" smtClean="0">
                <a:solidFill>
                  <a:schemeClr val="tx1"/>
                </a:solidFill>
              </a:rPr>
              <a:t>You</a:t>
            </a:r>
            <a:r>
              <a:rPr lang="en-CA" sz="1100" baseline="0" dirty="0" smtClean="0">
                <a:solidFill>
                  <a:schemeClr val="tx1"/>
                </a:solidFill>
              </a:rPr>
              <a:t> may not have an STI but you will not know unless you get checked out.</a:t>
            </a:r>
          </a:p>
          <a:p>
            <a:pPr marL="158750" indent="0">
              <a:buNone/>
            </a:pPr>
            <a:endParaRPr lang="en-CA" sz="1100" baseline="0" dirty="0" smtClean="0">
              <a:solidFill>
                <a:schemeClr val="tx1"/>
              </a:solidFill>
            </a:endParaRPr>
          </a:p>
          <a:p>
            <a:pPr marL="158750" indent="0">
              <a:buNone/>
            </a:pPr>
            <a:r>
              <a:rPr lang="en-CA" sz="1100" baseline="0" dirty="0" smtClean="0">
                <a:solidFill>
                  <a:schemeClr val="tx1"/>
                </a:solidFill>
              </a:rPr>
              <a:t>Remember that some STIs have no visible symptoms so you may not know you have an STI or the symptoms could show up years later. </a:t>
            </a:r>
          </a:p>
          <a:p>
            <a:pPr marL="158750" indent="0">
              <a:buNone/>
            </a:pPr>
            <a:endParaRPr lang="en-CA" sz="1100" baseline="0" dirty="0" smtClean="0">
              <a:solidFill>
                <a:schemeClr val="tx1"/>
              </a:solidFill>
            </a:endParaRPr>
          </a:p>
          <a:p>
            <a:pPr marL="158750" indent="0">
              <a:buNone/>
            </a:pPr>
            <a:r>
              <a:rPr lang="en-CA" sz="1100" baseline="0" dirty="0" smtClean="0">
                <a:solidFill>
                  <a:schemeClr val="tx1"/>
                </a:solidFill>
              </a:rPr>
              <a:t>Talk with your partner and get tested regularly if you are sexually active</a:t>
            </a:r>
          </a:p>
          <a:p>
            <a:pPr marL="158750" indent="0">
              <a:buNone/>
            </a:pPr>
            <a:endParaRPr lang="en-US" sz="1100" baseline="0" dirty="0" smtClean="0">
              <a:solidFill>
                <a:schemeClr val="tx1"/>
              </a:solidFill>
            </a:endParaRPr>
          </a:p>
          <a:p>
            <a:pPr marL="158750" indent="0">
              <a:buNone/>
            </a:pPr>
            <a:r>
              <a:rPr lang="en-US" sz="1100" b="1" u="sng" baseline="0" dirty="0" smtClean="0">
                <a:solidFill>
                  <a:schemeClr val="tx1"/>
                </a:solidFill>
              </a:rPr>
              <a:t>Background </a:t>
            </a:r>
            <a:r>
              <a:rPr lang="en-US" sz="1100" b="1" u="sng" baseline="0" dirty="0" err="1" smtClean="0">
                <a:solidFill>
                  <a:schemeClr val="tx1"/>
                </a:solidFill>
              </a:rPr>
              <a:t>Knoweldge</a:t>
            </a:r>
            <a:r>
              <a:rPr lang="en-US" sz="1100" b="1" u="sng" baseline="0" dirty="0" smtClean="0">
                <a:solidFill>
                  <a:schemeClr val="tx1"/>
                </a:solidFill>
              </a:rPr>
              <a:t> </a:t>
            </a:r>
            <a:endParaRPr lang="en-CA" sz="1100" b="1" u="sng" baseline="0" dirty="0" smtClean="0">
              <a:solidFill>
                <a:schemeClr val="tx1"/>
              </a:solidFill>
            </a:endParaRPr>
          </a:p>
          <a:p>
            <a:pPr marL="158750" indent="0">
              <a:buNone/>
            </a:pPr>
            <a:r>
              <a:rPr lang="en-CA" sz="1100" b="1" baseline="0" dirty="0" smtClean="0">
                <a:solidFill>
                  <a:schemeClr val="tx1"/>
                </a:solidFill>
              </a:rPr>
              <a:t>**For the teacher only </a:t>
            </a:r>
            <a:r>
              <a:rPr lang="en-CA" sz="1100" b="1" baseline="0" dirty="0" smtClean="0">
                <a:solidFill>
                  <a:schemeClr val="tx1"/>
                </a:solidFill>
                <a:sym typeface="Wingdings" panose="05000000000000000000" pitchFamily="2" charset="2"/>
              </a:rPr>
              <a:t> </a:t>
            </a:r>
            <a:r>
              <a:rPr lang="en-CA" sz="1100" b="0" baseline="0" dirty="0" smtClean="0">
                <a:solidFill>
                  <a:schemeClr val="tx1"/>
                </a:solidFill>
                <a:sym typeface="Wingdings" panose="05000000000000000000" pitchFamily="2" charset="2"/>
              </a:rPr>
              <a:t>If you are looking for more important about Canada Immunizations, here is a guide that provides information about vaccines. For ones related to </a:t>
            </a:r>
            <a:r>
              <a:rPr lang="en-CA" sz="1100" b="0" baseline="0" dirty="0" err="1" smtClean="0">
                <a:solidFill>
                  <a:schemeClr val="tx1"/>
                </a:solidFill>
                <a:sym typeface="Wingdings" panose="05000000000000000000" pitchFamily="2" charset="2"/>
              </a:rPr>
              <a:t>STIs</a:t>
            </a:r>
            <a:r>
              <a:rPr lang="en-CA" sz="1100" b="0" baseline="0" dirty="0" smtClean="0">
                <a:solidFill>
                  <a:schemeClr val="tx1"/>
                </a:solidFill>
                <a:sym typeface="Wingdings" panose="05000000000000000000" pitchFamily="2" charset="2"/>
              </a:rPr>
              <a:t>, refer to Hepatitis B and Human papillomavirus: </a:t>
            </a:r>
          </a:p>
          <a:p>
            <a:pPr marL="457200" indent="-298450">
              <a:buFontTx/>
              <a:buChar char="-"/>
            </a:pPr>
            <a:r>
              <a:rPr lang="en-CA" sz="1100" b="0" baseline="0" dirty="0" smtClean="0">
                <a:solidFill>
                  <a:schemeClr val="tx1"/>
                </a:solidFill>
                <a:sym typeface="Wingdings" panose="05000000000000000000" pitchFamily="2" charset="2"/>
              </a:rPr>
              <a:t>Government of Canada (2021, December 23). Canada Immunization Guide: Part 4 – Active Vaccines. https://www.canada.ca/en/public-health/services/publications/healthy-living/canadian-immunization-guide-part-4-active-vaccines.html </a:t>
            </a:r>
          </a:p>
          <a:p>
            <a:pPr marL="457200" indent="-298450">
              <a:buFontTx/>
              <a:buChar char="-"/>
            </a:pPr>
            <a:endParaRPr lang="en-CA" sz="1100" b="0" baseline="0" dirty="0" smtClean="0">
              <a:solidFill>
                <a:schemeClr val="tx1"/>
              </a:solidFill>
              <a:sym typeface="Wingdings" panose="05000000000000000000" pitchFamily="2" charset="2"/>
            </a:endParaRP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CA" b="1" dirty="0" smtClean="0"/>
              <a:t>Image from </a:t>
            </a:r>
            <a:r>
              <a:rPr lang="en-CA" b="1" dirty="0" err="1" smtClean="0"/>
              <a:t>Canva</a:t>
            </a:r>
            <a:endParaRPr lang="en-CA" b="1" dirty="0" smtClean="0"/>
          </a:p>
        </p:txBody>
      </p:sp>
    </p:spTree>
    <p:extLst>
      <p:ext uri="{BB962C8B-B14F-4D97-AF65-F5344CB8AC3E}">
        <p14:creationId xmlns:p14="http://schemas.microsoft.com/office/powerpoint/2010/main" val="1857299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fc8e8eaf27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fc8e8eaf27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u="sng" baseline="0" dirty="0" smtClean="0"/>
              <a:t>Teacher Prompt:</a:t>
            </a:r>
          </a:p>
          <a:p>
            <a:pPr marL="0" lvl="0" indent="0" algn="l" rtl="0">
              <a:spcBef>
                <a:spcPts val="0"/>
              </a:spcBef>
              <a:spcAft>
                <a:spcPts val="0"/>
              </a:spcAft>
              <a:buNone/>
            </a:pPr>
            <a:r>
              <a:rPr lang="en-CA" b="1" baseline="0" dirty="0" smtClean="0"/>
              <a:t>Variation:</a:t>
            </a:r>
          </a:p>
          <a:p>
            <a:pPr marL="171450" lvl="0" indent="-171450" algn="l" rtl="0">
              <a:spcBef>
                <a:spcPts val="0"/>
              </a:spcBef>
              <a:spcAft>
                <a:spcPts val="0"/>
              </a:spcAft>
            </a:pPr>
            <a:r>
              <a:rPr lang="en-CA" b="0" baseline="0" dirty="0" smtClean="0"/>
              <a:t>If students feel uncomfortable about some of the concepts that were discussed, the teacher can give out cue cards or a piece of paper to the students and they can write the 3-2-1 there. The teacher can then collect them and read them out loud. </a:t>
            </a:r>
            <a:r>
              <a:rPr lang="en-CA" b="1" baseline="0" dirty="0" smtClean="0"/>
              <a:t>The students name DOES NOT have to go on their piece of paper/cue card</a:t>
            </a:r>
            <a:r>
              <a:rPr lang="en-CA" b="0" baseline="0" dirty="0" smtClean="0"/>
              <a:t>, unless the teacher is assessing the students.</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i="1" dirty="0" smtClean="0"/>
              <a:t>**Note:</a:t>
            </a:r>
            <a:r>
              <a:rPr lang="en-US" i="1" baseline="0" dirty="0" smtClean="0"/>
              <a:t> </a:t>
            </a:r>
            <a:r>
              <a:rPr lang="en-US" i="0" baseline="0" dirty="0" smtClean="0"/>
              <a:t>The final activity will be covered in Part 2 of the STIs teaching tool – Preventing STIs and Unplanned Pregnancy**</a:t>
            </a:r>
          </a:p>
          <a:p>
            <a:pPr marL="0" lvl="0" indent="0" algn="l" rtl="0">
              <a:spcBef>
                <a:spcPts val="0"/>
              </a:spcBef>
              <a:spcAft>
                <a:spcPts val="0"/>
              </a:spcAft>
              <a:buNone/>
            </a:pPr>
            <a:endParaRPr lang="en-CA" b="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lang="en-CA" b="0" baseline="0" dirty="0" smtClean="0"/>
          </a:p>
          <a:p>
            <a:pPr marL="0" lvl="0" indent="0" algn="l" rtl="0">
              <a:spcBef>
                <a:spcPts val="0"/>
              </a:spcBef>
              <a:spcAft>
                <a:spcPts val="0"/>
              </a:spcAft>
              <a:buNone/>
            </a:pPr>
            <a:endParaRPr lang="en-CA" b="0" baseline="0" dirty="0" smtClean="0"/>
          </a:p>
        </p:txBody>
      </p:sp>
    </p:spTree>
    <p:extLst>
      <p:ext uri="{BB962C8B-B14F-4D97-AF65-F5344CB8AC3E}">
        <p14:creationId xmlns:p14="http://schemas.microsoft.com/office/powerpoint/2010/main" val="2436752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10b0795dea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10b0795de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baseline="0" dirty="0" smtClean="0">
                <a:effectLst/>
              </a:rPr>
              <a:t>There are many people and places that you can reach out to in order to get help or ask questions about relationships and sexual health. </a:t>
            </a:r>
            <a:r>
              <a:rPr lang="en-US" sz="1100" dirty="0" smtClean="0">
                <a:solidFill>
                  <a:schemeClr val="dk1"/>
                </a:solidFill>
                <a:latin typeface="Calibri"/>
                <a:ea typeface="Calibri"/>
                <a:cs typeface="Calibri"/>
                <a:sym typeface="Calibri"/>
              </a:rPr>
              <a:t>If you ever have questions/concerns, need help or know someone who needs help, you can always talk to someone. There are many options out there available to you. </a:t>
            </a:r>
            <a:endParaRPr lang="en-US" sz="1100" b="0" baseline="0" dirty="0" smtClean="0">
              <a:solidFill>
                <a:srgbClr val="000000"/>
              </a:solidFill>
              <a:effectLst/>
              <a:latin typeface="Arial"/>
              <a:ea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baseline="0" dirty="0" smtClean="0">
                <a:effectLst/>
              </a:rPr>
              <a:t>Among these are:</a:t>
            </a:r>
          </a:p>
          <a:p>
            <a:pPr marL="171450" indent="-171450">
              <a:buFont typeface="Arial" panose="020B0604020202020204" pitchFamily="34" charset="0"/>
              <a:buChar char="•"/>
            </a:pPr>
            <a:r>
              <a:rPr lang="en-US" sz="1100" b="0" baseline="0" dirty="0" smtClean="0">
                <a:effectLst/>
              </a:rPr>
              <a:t>A trusted adult (such as a parent or teacher)</a:t>
            </a:r>
          </a:p>
          <a:p>
            <a:pPr marL="171450" indent="-171450">
              <a:buFont typeface="Arial" panose="020B0604020202020204" pitchFamily="34" charset="0"/>
              <a:buChar char="•"/>
            </a:pPr>
            <a:r>
              <a:rPr lang="en-US" sz="1100" b="0" baseline="0" dirty="0" smtClean="0">
                <a:effectLst/>
              </a:rPr>
              <a:t>A health care provider (such as a doctor or nurse)</a:t>
            </a:r>
          </a:p>
          <a:p>
            <a:pPr marL="171450" indent="-171450">
              <a:buFont typeface="Arial" panose="020B0604020202020204" pitchFamily="34" charset="0"/>
              <a:buChar char="•"/>
            </a:pPr>
            <a:r>
              <a:rPr lang="en-US" sz="1100" b="0" baseline="0" dirty="0" smtClean="0">
                <a:effectLst/>
              </a:rPr>
              <a:t>A child and youth worker</a:t>
            </a:r>
          </a:p>
          <a:p>
            <a:pPr marL="171450" indent="-171450">
              <a:buFont typeface="Arial" panose="020B0604020202020204" pitchFamily="34" charset="0"/>
              <a:buChar char="•"/>
            </a:pPr>
            <a:r>
              <a:rPr lang="en-US" sz="1100" b="0" baseline="0" dirty="0" smtClean="0">
                <a:effectLst/>
              </a:rPr>
              <a:t>The school health nurse</a:t>
            </a:r>
          </a:p>
          <a:p>
            <a:pPr marL="171450" indent="-171450">
              <a:buFont typeface="Arial" panose="020B0604020202020204" pitchFamily="34" charset="0"/>
              <a:buChar char="•"/>
            </a:pPr>
            <a:r>
              <a:rPr lang="en-US" sz="1100" b="0" baseline="0" dirty="0" smtClean="0">
                <a:effectLst/>
              </a:rPr>
              <a:t>The school social worker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baseline="0" dirty="0" smtClean="0">
                <a:effectLst/>
              </a:rPr>
              <a:t>Any of the Niagara Region Sexual Health Centres</a:t>
            </a:r>
          </a:p>
          <a:p>
            <a:pPr marL="171450" indent="-171450">
              <a:buFont typeface="Arial" panose="020B0604020202020204" pitchFamily="34" charset="0"/>
              <a:buChar char="•"/>
            </a:pPr>
            <a:r>
              <a:rPr lang="en-US" sz="1100" b="0" baseline="0" dirty="0" smtClean="0">
                <a:effectLst/>
              </a:rPr>
              <a:t>Kids Help Phone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1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Services </a:t>
            </a:r>
            <a:r>
              <a:rPr lang="en-US" sz="11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for Youth - Niagara Region, </a:t>
            </a:r>
            <a:r>
              <a:rPr lang="en-US" sz="11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Ontario</a:t>
            </a:r>
            <a:r>
              <a:rPr lang="en-US" sz="1100" u="none" dirty="0" smtClean="0">
                <a:solidFill>
                  <a:srgbClr val="0097A7"/>
                </a:solidFill>
                <a:latin typeface="Calibri"/>
                <a:ea typeface="Calibri"/>
                <a:cs typeface="Calibri"/>
                <a:sym typeface="Calibri"/>
              </a:rPr>
              <a:t> </a:t>
            </a:r>
            <a:r>
              <a:rPr lang="en-US" sz="1100" u="none" dirty="0" smtClean="0">
                <a:solidFill>
                  <a:srgbClr val="0097A7"/>
                </a:solidFill>
                <a:latin typeface="Calibri"/>
                <a:ea typeface="Calibri"/>
                <a:cs typeface="Calibri"/>
                <a:sym typeface="Wingdings" panose="05000000000000000000" pitchFamily="2" charset="2"/>
              </a:rPr>
              <a:t> </a:t>
            </a:r>
            <a:r>
              <a:rPr lang="en-US" sz="1100" dirty="0" smtClean="0">
                <a:hlinkClick r:id="rId3"/>
              </a:rPr>
              <a:t>https://www.niagararegion.ca/health/schools/youth-services.aspx</a:t>
            </a:r>
            <a:r>
              <a:rPr lang="en-US" sz="1100" dirty="0" smtClean="0"/>
              <a:t> </a:t>
            </a:r>
          </a:p>
          <a:p>
            <a:pPr marL="0" lvl="0" indent="0" algn="l" rtl="0">
              <a:spcBef>
                <a:spcPts val="0"/>
              </a:spcBef>
              <a:spcAft>
                <a:spcPts val="0"/>
              </a:spcAft>
              <a:buNone/>
            </a:pPr>
            <a:endParaRPr lang="en-US" b="1" dirty="0" smtClean="0"/>
          </a:p>
          <a:p>
            <a:pPr marL="0" lvl="0" indent="0" algn="l" rtl="0">
              <a:spcBef>
                <a:spcPts val="0"/>
              </a:spcBef>
              <a:spcAft>
                <a:spcPts val="0"/>
              </a:spcAft>
              <a:buNone/>
            </a:pPr>
            <a:r>
              <a:rPr lang="en-US" b="1" dirty="0" smtClean="0"/>
              <a:t>Other</a:t>
            </a:r>
            <a:r>
              <a:rPr lang="en-US" b="1" baseline="0" dirty="0" smtClean="0"/>
              <a:t> community resources: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b="0" baseline="0" dirty="0" smtClean="0">
                <a:sym typeface="Wingdings" panose="05000000000000000000" pitchFamily="2" charset="2"/>
              </a:rPr>
              <a:t>Kids Help Phone: Call 1-800-668-6868 or </a:t>
            </a:r>
            <a:r>
              <a:rPr lang="en-US" sz="1100" b="0" i="0" u="none" strike="noStrike" cap="none" baseline="0" dirty="0" smtClean="0">
                <a:solidFill>
                  <a:srgbClr val="000000"/>
                </a:solidFill>
                <a:latin typeface="Arial"/>
                <a:cs typeface="Arial"/>
                <a:sym typeface="Arial"/>
              </a:rPr>
              <a:t>https://kidshelpphone.ca/ </a:t>
            </a:r>
            <a:r>
              <a:rPr lang="en-US" b="0" baseline="0" dirty="0" smtClean="0">
                <a:sym typeface="Wingdings" panose="05000000000000000000" pitchFamily="2" charset="2"/>
              </a:rPr>
              <a:t> </a:t>
            </a:r>
            <a:endParaRPr lang="en-US" b="1" i="1" baseline="0" dirty="0" smtClean="0">
              <a:sym typeface="Arial"/>
            </a:endParaRPr>
          </a:p>
          <a:p>
            <a:pPr marL="171450" lvl="0" indent="-171450" algn="l" rtl="0">
              <a:spcBef>
                <a:spcPts val="0"/>
              </a:spcBef>
              <a:spcAft>
                <a:spcPts val="0"/>
              </a:spcAft>
              <a:buFont typeface="Wingdings" panose="05000000000000000000" pitchFamily="2" charset="2"/>
              <a:buChar char="à"/>
            </a:pPr>
            <a:r>
              <a:rPr lang="en-US" dirty="0" smtClean="0"/>
              <a:t>Niagara Sexual Assault Centre</a:t>
            </a:r>
            <a:r>
              <a:rPr lang="en-US" baseline="0" dirty="0" smtClean="0"/>
              <a:t> (</a:t>
            </a:r>
            <a:r>
              <a:rPr lang="en-US" baseline="0" dirty="0" err="1" smtClean="0"/>
              <a:t>CARSA</a:t>
            </a:r>
            <a:r>
              <a:rPr lang="en-US" baseline="0" dirty="0" smtClean="0"/>
              <a:t>) </a:t>
            </a:r>
            <a:r>
              <a:rPr lang="en-US" dirty="0" smtClean="0"/>
              <a:t>(http://niagarasexualassaultcentre.com/) </a:t>
            </a:r>
          </a:p>
          <a:p>
            <a:pPr marL="628650" lvl="1" indent="-171450" algn="l" rtl="0">
              <a:spcBef>
                <a:spcPts val="0"/>
              </a:spcBef>
              <a:spcAft>
                <a:spcPts val="0"/>
              </a:spcAft>
              <a:buFont typeface="Wingdings" panose="05000000000000000000" pitchFamily="2" charset="2"/>
              <a:buChar char="à"/>
            </a:pPr>
            <a:r>
              <a:rPr lang="en-US" sz="1100" b="0" i="0" u="none" strike="noStrike" cap="all" dirty="0" smtClean="0">
                <a:solidFill>
                  <a:srgbClr val="000000"/>
                </a:solidFill>
                <a:effectLst/>
                <a:latin typeface="Arial"/>
                <a:ea typeface="Arial"/>
                <a:cs typeface="Arial"/>
                <a:sym typeface="Arial"/>
              </a:rPr>
              <a:t>24 HOUR CRISIS &amp; INFORMATION LINE: </a:t>
            </a:r>
            <a:r>
              <a:rPr lang="en-US" sz="1100" b="1" i="0" u="none" strike="noStrike" cap="all" dirty="0" smtClean="0">
                <a:solidFill>
                  <a:srgbClr val="000000"/>
                </a:solidFill>
                <a:effectLst/>
                <a:latin typeface="Arial"/>
                <a:ea typeface="Arial"/>
                <a:cs typeface="Arial"/>
                <a:sym typeface="Arial"/>
              </a:rPr>
              <a:t>905-682-4584</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b="0" baseline="0" dirty="0" smtClean="0">
                <a:sym typeface="Wingdings" panose="05000000000000000000" pitchFamily="2" charset="2"/>
              </a:rPr>
              <a:t>Niagara Region Public Health – Sexual Health Live Chat</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b="0" baseline="0" dirty="0" smtClean="0">
                <a:sym typeface="Wingdings" panose="05000000000000000000" pitchFamily="2" charset="2"/>
              </a:rPr>
              <a:t>https://vue.comm100.com/chatWindow.aspx?siteId=232657&amp;planId=0066c5f6-364e-4017-9799-c08a1ef44d6b</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b="0" baseline="0" dirty="0" smtClean="0">
                <a:sym typeface="Wingdings" panose="05000000000000000000" pitchFamily="2" charset="2"/>
              </a:rPr>
              <a:t>Niagara Sexual Health Centre (https://www.niagararegion.ca/living/health_wellness/sexualhealth/sexual-health-centres.aspx)</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sz="1100" b="1" i="0" u="none" strike="noStrike" cap="all" dirty="0" smtClean="0">
                <a:solidFill>
                  <a:srgbClr val="000000"/>
                </a:solidFill>
                <a:effectLst/>
                <a:latin typeface="Arial"/>
                <a:ea typeface="Arial"/>
                <a:cs typeface="Arial"/>
                <a:sym typeface="Arial"/>
              </a:rPr>
              <a:t>905-688-3817</a:t>
            </a:r>
            <a:endParaRPr lang="en-US" b="0" baseline="0" dirty="0" smtClean="0">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b="0" baseline="0" dirty="0" smtClean="0">
                <a:sym typeface="Wingdings" panose="05000000000000000000" pitchFamily="2" charset="2"/>
              </a:rPr>
              <a:t>Sexual Heath Ontario – Live Chat: https://sexualhealthontario.ca/en/chat </a:t>
            </a:r>
            <a:r>
              <a:rPr lang="en-US" sz="1100" b="0" i="0" u="none" strike="noStrike" cap="none" dirty="0" smtClean="0">
                <a:solidFill>
                  <a:srgbClr val="000000"/>
                </a:solidFill>
                <a:effectLst/>
                <a:latin typeface="Arial"/>
                <a:ea typeface="Arial"/>
                <a:cs typeface="Arial"/>
                <a:sym typeface="Arial"/>
              </a:rPr>
              <a:t/>
            </a:r>
            <a:br>
              <a:rPr lang="en-US" sz="1100" b="0" i="0" u="none" strike="noStrike" cap="none" dirty="0" smtClean="0">
                <a:solidFill>
                  <a:srgbClr val="000000"/>
                </a:solidFill>
                <a:effectLst/>
                <a:latin typeface="Arial"/>
                <a:ea typeface="Arial"/>
                <a:cs typeface="Arial"/>
                <a:sym typeface="Arial"/>
              </a:rPr>
            </a:b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7723193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b="0" baseline="0" dirty="0" smtClean="0">
                <a:sym typeface="Wingdings" panose="05000000000000000000" pitchFamily="2" charset="2"/>
              </a:rPr>
              <a:t>Niagara Sexual Health Centre: </a:t>
            </a:r>
            <a:r>
              <a:rPr lang="en-US" sz="1100" b="1" i="0" u="none" strike="noStrike" cap="all" dirty="0" smtClean="0">
                <a:solidFill>
                  <a:srgbClr val="000000"/>
                </a:solidFill>
                <a:effectLst/>
                <a:latin typeface="Arial"/>
                <a:ea typeface="Arial"/>
                <a:cs typeface="Arial"/>
                <a:sym typeface="Arial"/>
              </a:rPr>
              <a:t>905-688-3817</a:t>
            </a:r>
            <a:endParaRPr lang="en-US" sz="1100" b="0" i="0" u="none" strike="noStrike" cap="none" baseline="0" dirty="0" smtClean="0">
              <a:solidFill>
                <a:srgbClr val="000000"/>
              </a:solidFill>
              <a:effectLst/>
              <a:latin typeface="Arial"/>
              <a:ea typeface="Arial"/>
              <a:cs typeface="Arial"/>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endParaRPr lang="en-US" sz="1100" b="0" i="0" u="none" strike="noStrike" cap="none" baseline="0" dirty="0" smtClean="0">
              <a:solidFill>
                <a:srgbClr val="000000"/>
              </a:solidFill>
              <a:effectLst/>
              <a:latin typeface="Arial"/>
              <a:cs typeface="Arial"/>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CA" dirty="0" smtClean="0"/>
              <a:t>The hours for each of the sexual health centres are</a:t>
            </a:r>
            <a:r>
              <a:rPr lang="en-CA" baseline="0" dirty="0" smtClean="0"/>
              <a:t> different and change depending on the times of the year. It is recommended that students call to inquire about the services offered and what they need so they can be directed to the closest and most appropriate centre. </a:t>
            </a:r>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CA" dirty="0" smtClean="0"/>
              <a:t>For</a:t>
            </a:r>
            <a:r>
              <a:rPr lang="en-CA" baseline="0" dirty="0" smtClean="0"/>
              <a:t> more information about the sexual health centres in the Niagara Region, use the following link: </a:t>
            </a:r>
            <a:r>
              <a:rPr lang="en-CA" dirty="0" smtClean="0">
                <a:hlinkClick r:id="rId3"/>
              </a:rPr>
              <a:t>Sexual Health Centres - Niagara Region, Ontario</a:t>
            </a:r>
            <a:r>
              <a:rPr lang="en-CA" dirty="0" smtClean="0"/>
              <a:t> </a:t>
            </a:r>
            <a:r>
              <a:rPr lang="en-CA" dirty="0" smtClean="0">
                <a:sym typeface="Wingdings" panose="05000000000000000000" pitchFamily="2" charset="2"/>
              </a:rPr>
              <a:t> </a:t>
            </a:r>
            <a:r>
              <a:rPr lang="en-CA" dirty="0" smtClean="0"/>
              <a:t>https://www.niagararegion.ca/living/health_wellness/sexualhealth/sexual-health-centres.aspx </a:t>
            </a:r>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endParaRPr lang="en-CA" sz="1100" dirty="0" smtClean="0">
              <a:hlinkClick r:id="rId4"/>
            </a:endParaRPr>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CA" sz="1100" dirty="0" smtClean="0">
                <a:hlinkClick r:id="rId4"/>
              </a:rPr>
              <a:t>https://www.niagararegion.ca/living/health_wellness/sexualhealth/sti.aspx</a:t>
            </a:r>
            <a:endParaRPr lang="en-CA" sz="1100" dirty="0" smtClean="0"/>
          </a:p>
        </p:txBody>
      </p:sp>
    </p:spTree>
    <p:extLst>
      <p:ext uri="{BB962C8B-B14F-4D97-AF65-F5344CB8AC3E}">
        <p14:creationId xmlns:p14="http://schemas.microsoft.com/office/powerpoint/2010/main" val="36085720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kern="1200" cap="none" dirty="0" smtClean="0">
                <a:solidFill>
                  <a:schemeClr val="tx1"/>
                </a:solidFill>
                <a:effectLst/>
                <a:latin typeface="Arial"/>
                <a:ea typeface="Arial"/>
                <a:cs typeface="Arial"/>
                <a:sym typeface="Arial"/>
              </a:rPr>
              <a:t>General Information</a:t>
            </a:r>
            <a:endParaRPr lang="en-US" sz="1100" dirty="0" smtClean="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err="1" smtClean="0">
                <a:solidFill>
                  <a:schemeClr val="dk1"/>
                </a:solidFill>
              </a:rPr>
              <a:t>STIs</a:t>
            </a:r>
            <a:r>
              <a:rPr lang="en-US" sz="1100" dirty="0" smtClean="0">
                <a:solidFill>
                  <a:schemeClr val="dk1"/>
                </a:solidFill>
              </a:rPr>
              <a:t> are preventable…</a:t>
            </a:r>
            <a:r>
              <a:rPr lang="en-US" sz="1100" baseline="0" dirty="0" smtClean="0">
                <a:solidFill>
                  <a:schemeClr val="dk1"/>
                </a:solidFill>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smtClean="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solidFill>
                  <a:schemeClr val="dk1"/>
                </a:solidFill>
              </a:rPr>
              <a:t>There are many methods of protection available that can be used</a:t>
            </a:r>
            <a:r>
              <a:rPr lang="en-US" sz="1100" baseline="0" dirty="0" smtClean="0">
                <a:solidFill>
                  <a:schemeClr val="dk1"/>
                </a:solidFill>
              </a:rPr>
              <a:t> to prevent pregnancy, and condoms can protect against STIs through sexual intercourse, while dental dams can protect against STIs through oral sex. This will be further discussed in STIs – Part 2: Preventing STIs and Unplanned Pregnancy. </a:t>
            </a:r>
            <a:endParaRPr lang="en-US" sz="1100" dirty="0" smtClean="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dirty="0" smtClean="0"/>
              <a:t>For more</a:t>
            </a:r>
            <a:r>
              <a:rPr lang="en-CA" b="0" baseline="0" dirty="0" smtClean="0"/>
              <a:t> information on STIs, check out the following resources:</a:t>
            </a:r>
          </a:p>
          <a:p>
            <a:r>
              <a:rPr lang="en-US" sz="1100" b="1" i="0" u="none" strike="noStrike" cap="none" dirty="0" smtClean="0">
                <a:solidFill>
                  <a:srgbClr val="000000"/>
                </a:solidFill>
                <a:effectLst/>
                <a:latin typeface="Arial"/>
                <a:ea typeface="Arial"/>
                <a:cs typeface="Arial"/>
                <a:sym typeface="Arial"/>
                <a:hlinkClick r:id="rId3"/>
              </a:rPr>
              <a:t>http://www.phac-aspc.gc.ca/std-mts/sti-its/index-eng.php</a:t>
            </a:r>
            <a:r>
              <a:rPr lang="en-US" sz="1100" b="1" i="0" u="none" strike="noStrike" cap="none" baseline="0" dirty="0" smtClean="0">
                <a:solidFill>
                  <a:srgbClr val="000000"/>
                </a:solidFill>
                <a:effectLst/>
                <a:latin typeface="Arial"/>
                <a:ea typeface="Arial"/>
                <a:cs typeface="Arial"/>
                <a:sym typeface="Arial"/>
              </a:rPr>
              <a:t> </a:t>
            </a:r>
            <a:r>
              <a:rPr lang="en-US" sz="1100" b="1" i="0" u="none" strike="noStrike" cap="none" baseline="0" dirty="0" smtClean="0">
                <a:solidFill>
                  <a:srgbClr val="000000"/>
                </a:solidFill>
                <a:effectLst/>
                <a:latin typeface="Arial"/>
                <a:ea typeface="Arial"/>
                <a:cs typeface="Arial"/>
                <a:sym typeface="Wingdings" panose="05000000000000000000" pitchFamily="2" charset="2"/>
              </a:rPr>
              <a:t> </a:t>
            </a:r>
            <a:r>
              <a:rPr lang="en-US" sz="1100" b="0" i="0" u="none" strike="noStrike" cap="none" dirty="0" smtClean="0">
                <a:solidFill>
                  <a:srgbClr val="000000"/>
                </a:solidFill>
                <a:effectLst/>
                <a:latin typeface="Arial"/>
                <a:ea typeface="Arial"/>
                <a:cs typeface="Arial"/>
                <a:sym typeface="Arial"/>
              </a:rPr>
              <a:t>Canadian Guidelines on Sexually Transmitted Infections (</a:t>
            </a:r>
            <a:r>
              <a:rPr lang="en-US" sz="1100" b="0" i="0" u="none" strike="noStrike" cap="none" dirty="0" err="1" smtClean="0">
                <a:solidFill>
                  <a:srgbClr val="000000"/>
                </a:solidFill>
                <a:effectLst/>
                <a:latin typeface="Arial"/>
                <a:ea typeface="Arial"/>
                <a:cs typeface="Arial"/>
                <a:sym typeface="Arial"/>
              </a:rPr>
              <a:t>PHAC</a:t>
            </a:r>
            <a:r>
              <a:rPr lang="en-US" sz="1100" b="0" i="0" u="none" strike="noStrike" cap="none" dirty="0" smtClean="0">
                <a:solidFill>
                  <a:srgbClr val="000000"/>
                </a:solidFill>
                <a:effectLst/>
                <a:latin typeface="Arial"/>
                <a:ea typeface="Arial"/>
                <a:cs typeface="Arial"/>
                <a:sym typeface="Arial"/>
              </a:rPr>
              <a:t>)</a:t>
            </a:r>
          </a:p>
          <a:p>
            <a:r>
              <a:rPr lang="en-US" sz="1100" b="1" i="0" u="none" strike="noStrike" cap="none" dirty="0" smtClean="0">
                <a:solidFill>
                  <a:srgbClr val="000000"/>
                </a:solidFill>
                <a:effectLst/>
                <a:latin typeface="Arial"/>
                <a:ea typeface="Arial"/>
                <a:cs typeface="Arial"/>
                <a:sym typeface="Arial"/>
                <a:hlinkClick r:id="rId4"/>
              </a:rPr>
              <a:t>http://www.phac-aspc.gc.ca/std-mts/faq-eng.php</a:t>
            </a:r>
            <a:r>
              <a:rPr lang="en-US" sz="1100" b="1" i="0" u="none" strike="noStrike" cap="none" dirty="0" smtClean="0">
                <a:solidFill>
                  <a:srgbClr val="000000"/>
                </a:solidFill>
                <a:effectLst/>
                <a:latin typeface="Arial"/>
                <a:ea typeface="Arial"/>
                <a:cs typeface="Arial"/>
                <a:sym typeface="Arial"/>
              </a:rPr>
              <a:t> </a:t>
            </a:r>
            <a:r>
              <a:rPr lang="en-US" sz="1100" b="1" i="0" u="none" strike="noStrike" cap="none" dirty="0" smtClean="0">
                <a:solidFill>
                  <a:srgbClr val="000000"/>
                </a:solidFill>
                <a:effectLst/>
                <a:latin typeface="Arial"/>
                <a:ea typeface="Arial"/>
                <a:cs typeface="Arial"/>
                <a:sym typeface="Wingdings" panose="05000000000000000000" pitchFamily="2" charset="2"/>
              </a:rPr>
              <a:t> </a:t>
            </a:r>
            <a:r>
              <a:rPr lang="en-US" sz="1100" b="0" i="0" u="none" strike="noStrike" cap="none" dirty="0" smtClean="0">
                <a:solidFill>
                  <a:srgbClr val="000000"/>
                </a:solidFill>
                <a:effectLst/>
                <a:latin typeface="Arial"/>
                <a:ea typeface="Arial"/>
                <a:cs typeface="Arial"/>
                <a:sym typeface="Arial"/>
              </a:rPr>
              <a:t>Sexually Transmitted Infections (STI), Sexual Health Facts and Information for the public (</a:t>
            </a:r>
            <a:r>
              <a:rPr lang="en-US" sz="1100" b="0" i="0" u="none" strike="noStrike" cap="none" dirty="0" err="1" smtClean="0">
                <a:solidFill>
                  <a:srgbClr val="000000"/>
                </a:solidFill>
                <a:effectLst/>
                <a:latin typeface="Arial"/>
                <a:ea typeface="Arial"/>
                <a:cs typeface="Arial"/>
                <a:sym typeface="Arial"/>
              </a:rPr>
              <a:t>PHAC</a:t>
            </a:r>
            <a:r>
              <a:rPr lang="en-US" sz="1100" b="0" i="0" u="none" strike="noStrike" cap="none" dirty="0" smtClean="0">
                <a:solidFill>
                  <a:srgbClr val="000000"/>
                </a:solidFill>
                <a:effectLst/>
                <a:latin typeface="Arial"/>
                <a:ea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10b0795de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10b0795de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smtClean="0"/>
              <a:t>Images from Canva</a:t>
            </a: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fc8e8eaf5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fc8e8eaf5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96942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smtClean="0"/>
              <a:t>Images from Canva</a:t>
            </a: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1" dirty="0" smtClean="0"/>
              <a:t>This is where the presentation officially begins.</a:t>
            </a:r>
            <a:r>
              <a:rPr lang="en-US" b="0" i="1" baseline="0" dirty="0" smtClean="0"/>
              <a:t>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i="1"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0" baseline="0" dirty="0" smtClean="0"/>
              <a:t>Part 1: Sexually Transmitted Infections (STIs) </a:t>
            </a:r>
            <a:r>
              <a:rPr lang="en-US" b="0" i="0" baseline="0" dirty="0" smtClean="0"/>
              <a:t>(Covering Expectation D1.4)</a:t>
            </a:r>
            <a:endParaRPr lang="en-US" b="1" i="0" dirty="0" smtClean="0"/>
          </a:p>
          <a:p>
            <a:pPr marL="158750" indent="0">
              <a:buNone/>
            </a:pPr>
            <a:endParaRPr lang="en-CA" dirty="0" smtClean="0"/>
          </a:p>
          <a:p>
            <a:pPr marL="158750" indent="0">
              <a:buNone/>
            </a:pPr>
            <a:r>
              <a:rPr lang="en-CA" b="1" i="1" dirty="0" smtClean="0"/>
              <a:t>The Grade 7 Making</a:t>
            </a:r>
            <a:r>
              <a:rPr lang="en-CA" b="1" i="1" baseline="0" dirty="0" smtClean="0"/>
              <a:t> Decisions about Sexual Health PowerPoint presentation should be introduced before teaching about STIs. </a:t>
            </a:r>
          </a:p>
          <a:p>
            <a:pPr marL="158750" indent="0">
              <a:buNone/>
            </a:pPr>
            <a:endParaRPr lang="en-CA" b="1" i="1"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dirty="0" smtClean="0"/>
              <a:t>Disclaimer (Trigger Warning): </a:t>
            </a:r>
            <a:r>
              <a:rPr lang="en-US" sz="1100" b="0" i="0" u="none" strike="noStrike" cap="none" dirty="0" smtClean="0">
                <a:solidFill>
                  <a:srgbClr val="000000"/>
                </a:solidFill>
                <a:effectLst/>
                <a:latin typeface="Arial"/>
                <a:ea typeface="Arial"/>
                <a:cs typeface="Arial"/>
                <a:sym typeface="Arial"/>
              </a:rPr>
              <a:t>Before starting a classroom conversation, be aware that some students may have experienced situations related to the topic, either directly or indirectly, in the past or present day. </a:t>
            </a:r>
            <a:endParaRPr lang="en-CA" b="1" i="1" baseline="0" dirty="0" smtClean="0"/>
          </a:p>
          <a:p>
            <a:pPr marL="158750" indent="0">
              <a:buNone/>
            </a:pPr>
            <a:endParaRPr lang="en-CA" b="1" i="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Images from </a:t>
            </a:r>
            <a:r>
              <a:rPr lang="en-CA" b="1" dirty="0" err="1" smtClean="0"/>
              <a:t>Canva</a:t>
            </a:r>
            <a:endParaRPr lang="en-CA" b="1" dirty="0" smtClean="0"/>
          </a:p>
          <a:p>
            <a:pPr marL="158750" indent="0">
              <a:buNone/>
            </a:pPr>
            <a:endParaRPr lang="en-CA" dirty="0"/>
          </a:p>
        </p:txBody>
      </p:sp>
    </p:spTree>
    <p:extLst>
      <p:ext uri="{BB962C8B-B14F-4D97-AF65-F5344CB8AC3E}">
        <p14:creationId xmlns:p14="http://schemas.microsoft.com/office/powerpoint/2010/main" val="3138994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kern="1200" cap="none" dirty="0" smtClean="0">
                <a:solidFill>
                  <a:schemeClr val="tx1"/>
                </a:solidFill>
                <a:effectLst/>
                <a:latin typeface="Arial"/>
                <a:ea typeface="Arial"/>
                <a:cs typeface="Arial"/>
                <a:sym typeface="Arial"/>
              </a:rPr>
              <a:t>General Information</a:t>
            </a:r>
            <a:endParaRPr lang="en-US" sz="1100" b="1" i="0"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cs typeface="Arial"/>
                <a:sym typeface="Arial"/>
              </a:rPr>
              <a:t>The information</a:t>
            </a:r>
            <a:r>
              <a:rPr lang="en-US" sz="1100" b="0" i="0" u="none" strike="noStrike" cap="none" baseline="0" dirty="0" smtClean="0">
                <a:solidFill>
                  <a:srgbClr val="000000"/>
                </a:solidFill>
                <a:effectLst/>
                <a:latin typeface="Arial"/>
                <a:cs typeface="Arial"/>
                <a:sym typeface="Arial"/>
              </a:rPr>
              <a:t> we are going to talk about today is important for many reasons.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We want to ensure that you learn that everyone is unique and the things that make you unique is what makes you interesting and special.</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We want you to feel good about your body, how it is changing, and how you approach different types of relationships you may have with people.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It is important that everyone feels safe, accepted and included at school and understand that differences are ok. This will help to reduce bullying and feelings of loneliness or isolation.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Background</a:t>
            </a:r>
            <a:r>
              <a:rPr lang="en-US" sz="1100" b="1" i="0" u="sng" strike="noStrike" cap="none" baseline="0" dirty="0" smtClean="0">
                <a:solidFill>
                  <a:srgbClr val="000000"/>
                </a:solidFill>
                <a:effectLst/>
                <a:latin typeface="Arial"/>
                <a:cs typeface="Arial"/>
                <a:sym typeface="Arial"/>
              </a:rPr>
              <a:t> Knowledge</a:t>
            </a:r>
            <a:endParaRPr lang="en-US" sz="1100" b="1" i="0" u="sng" strike="noStrike" cap="none" dirty="0" smtClean="0">
              <a:solidFill>
                <a:srgbClr val="000000"/>
              </a:solidFill>
              <a:effectLst/>
              <a:latin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Students will learn and understand about themselves and their bodies as they grow and mature</a:t>
            </a:r>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Students need to understand that everyone has different qualities</a:t>
            </a:r>
            <a:r>
              <a:rPr lang="en-US" sz="2000" baseline="0" dirty="0" smtClean="0"/>
              <a:t> that make up their self-concept</a:t>
            </a:r>
            <a:r>
              <a:rPr lang="en-US" sz="2000" dirty="0" smtClean="0"/>
              <a:t>;</a:t>
            </a:r>
            <a:r>
              <a:rPr lang="en-US" sz="2000" baseline="0" dirty="0" smtClean="0"/>
              <a:t> this makes them unique</a:t>
            </a:r>
            <a:endParaRPr lang="en-US" sz="2000" dirty="0" smtClean="0"/>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There needs to be an emphasis on feeling safe, included and accepted in the school community</a:t>
            </a:r>
            <a:endParaRPr lang="en-CA" sz="2000" dirty="0" smtClean="0"/>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CA" sz="2000" dirty="0" smtClean="0"/>
              <a:t>Empathetic towards others… </a:t>
            </a:r>
            <a:endParaRPr lang="en-US" sz="1100" b="1" i="0" u="none" strike="noStrike" cap="none"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2440986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US" sz="1100" b="1" i="0" u="sng" strike="noStrike" kern="1200" cap="none" dirty="0" smtClean="0">
                <a:solidFill>
                  <a:schemeClr val="tx1"/>
                </a:solidFill>
                <a:effectLst/>
                <a:latin typeface="Arial"/>
                <a:ea typeface="Arial"/>
                <a:cs typeface="Arial"/>
                <a:sym typeface="Arial"/>
              </a:rPr>
              <a:t>General Information</a:t>
            </a: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When it comes to your health, there are many decisions you will have to make throughout your life as you mature and grow. Making decisions about your health is important</a:t>
            </a:r>
            <a:r>
              <a:rPr lang="en-US" sz="1100" b="0" i="0" u="none" strike="noStrike" cap="none" baseline="0" dirty="0" smtClean="0">
                <a:solidFill>
                  <a:srgbClr val="000000"/>
                </a:solidFill>
                <a:effectLst/>
                <a:latin typeface="Arial"/>
                <a:ea typeface="Arial"/>
                <a:cs typeface="Arial"/>
                <a:sym typeface="Arial"/>
              </a:rPr>
              <a:t> because you need to know the different types of sexually transmitted infections, how they are passed between two people, and understand how they can </a:t>
            </a:r>
            <a:r>
              <a:rPr lang="en-US" sz="1100" b="0" i="0" u="none" strike="noStrike" cap="none" dirty="0" smtClean="0">
                <a:solidFill>
                  <a:srgbClr val="000000"/>
                </a:solidFill>
                <a:effectLst/>
                <a:latin typeface="Arial"/>
                <a:ea typeface="Arial"/>
                <a:cs typeface="Arial"/>
                <a:sym typeface="Arial"/>
              </a:rPr>
              <a:t>impact </a:t>
            </a:r>
            <a:r>
              <a:rPr lang="en-US" sz="1100" b="0" i="0" u="none" strike="noStrike" cap="none" baseline="0" dirty="0" smtClean="0">
                <a:solidFill>
                  <a:srgbClr val="000000"/>
                </a:solidFill>
                <a:effectLst/>
                <a:latin typeface="Arial"/>
                <a:ea typeface="Arial"/>
                <a:cs typeface="Arial"/>
                <a:sym typeface="Arial"/>
              </a:rPr>
              <a:t>your well-being. </a:t>
            </a:r>
          </a:p>
          <a:p>
            <a:pPr marL="158750" indent="0" rtl="0">
              <a:buNone/>
            </a:pP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When deciding what is best for you and your health, you should understand and be well informed about the choices available. It is important that information comes from a trusted source that is current and accurate. </a:t>
            </a:r>
          </a:p>
          <a:p>
            <a:pPr marL="158750" indent="0" rtl="0">
              <a:buNone/>
            </a:pPr>
            <a:r>
              <a:rPr lang="en-US" b="0" dirty="0" smtClean="0">
                <a:effectLst/>
              </a:rPr>
              <a:t/>
            </a:r>
            <a:br>
              <a:rPr lang="en-US" b="0" dirty="0" smtClean="0">
                <a:effectLst/>
              </a:rPr>
            </a:br>
            <a:r>
              <a:rPr lang="en-US" sz="1100" b="0" i="0" u="none" strike="noStrike" cap="none" dirty="0" smtClean="0">
                <a:solidFill>
                  <a:srgbClr val="000000"/>
                </a:solidFill>
                <a:effectLst/>
                <a:latin typeface="Arial"/>
                <a:ea typeface="Arial"/>
                <a:cs typeface="Arial"/>
                <a:sym typeface="Arial"/>
              </a:rPr>
              <a:t>There is a lot of great information available on the internet and social media, but sometimes there is a lot of misinformation as well, this is why we recommend talking to a trusted adult, as they can offer information to help you make the best decisions for you and your health. </a:t>
            </a:r>
          </a:p>
          <a:p>
            <a:pPr marL="158750" indent="0" rtl="0">
              <a:buNone/>
            </a:pPr>
            <a:endParaRPr lang="en-US" sz="1100" b="0" i="0" u="none" strike="noStrike" cap="none" dirty="0" smtClean="0">
              <a:solidFill>
                <a:srgbClr val="000000"/>
              </a:solidFill>
              <a:effectLst/>
              <a:latin typeface="Arial"/>
              <a:cs typeface="Arial"/>
              <a:sym typeface="Arial"/>
            </a:endParaRPr>
          </a:p>
          <a:p>
            <a:pPr marL="158750" indent="0" rtl="0">
              <a:buNone/>
            </a:pPr>
            <a:r>
              <a:rPr lang="en-US" sz="1100" b="1" i="0" u="none" strike="noStrike" cap="none" dirty="0" smtClean="0">
                <a:solidFill>
                  <a:srgbClr val="000000"/>
                </a:solidFill>
                <a:effectLst/>
                <a:latin typeface="Arial"/>
                <a:cs typeface="Arial"/>
                <a:sym typeface="Arial"/>
              </a:rPr>
              <a:t>Images from </a:t>
            </a:r>
            <a:r>
              <a:rPr lang="en-US" sz="1100" b="1" i="0" u="none" strike="noStrike" cap="none" dirty="0" err="1" smtClean="0">
                <a:solidFill>
                  <a:srgbClr val="000000"/>
                </a:solidFill>
                <a:effectLst/>
                <a:latin typeface="Arial"/>
                <a:cs typeface="Arial"/>
                <a:sym typeface="Arial"/>
              </a:rPr>
              <a:t>Canva</a:t>
            </a:r>
            <a:endParaRPr lang="en-US" sz="1100" b="1" i="0" u="none" strike="noStrike" cap="none"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1180051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1" i="0" u="sng" strike="noStrike" kern="1200" cap="none" dirty="0" smtClean="0">
                <a:solidFill>
                  <a:schemeClr val="tx1"/>
                </a:solidFill>
                <a:effectLst/>
                <a:latin typeface="Arial"/>
                <a:ea typeface="Arial"/>
                <a:cs typeface="Arial"/>
                <a:sym typeface="Arial"/>
              </a:rPr>
              <a:t>General Information</a:t>
            </a:r>
            <a:endParaRPr lang="en-US" sz="1100" b="0" i="0" u="none" strike="noStrike" kern="1200" cap="none" baseline="0"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0" i="0" u="none" strike="noStrike" kern="1200" cap="none" baseline="0" dirty="0" smtClean="0">
                <a:solidFill>
                  <a:schemeClr val="tx1"/>
                </a:solidFill>
                <a:effectLst/>
                <a:latin typeface="Arial"/>
                <a:ea typeface="Arial"/>
                <a:cs typeface="Arial"/>
                <a:sym typeface="Arial"/>
              </a:rPr>
              <a:t>Things to remember…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CA" sz="1100" b="1" i="0" u="none" strike="noStrike" cap="none" baseline="0" dirty="0" smtClean="0">
                <a:solidFill>
                  <a:srgbClr val="000000"/>
                </a:solidFill>
                <a:latin typeface="Arial"/>
                <a:ea typeface="Arial"/>
                <a:cs typeface="Arial"/>
                <a:sym typeface="Arial"/>
              </a:rPr>
              <a:t>4 Okay’s </a:t>
            </a:r>
            <a:endParaRPr lang="en-CA" sz="1100" b="0" i="0" u="none" strike="noStrike" cap="none" baseline="0" dirty="0" smtClean="0">
              <a:solidFill>
                <a:srgbClr val="000000"/>
              </a:solidFill>
              <a:latin typeface="Arial"/>
              <a:ea typeface="Arial"/>
              <a:cs typeface="Arial"/>
              <a:sym typeface="Arial"/>
            </a:endParaRPr>
          </a:p>
          <a:p>
            <a:pPr marL="158750" indent="0">
              <a:buNone/>
            </a:pPr>
            <a:r>
              <a:rPr lang="en-US" sz="1100" b="0" i="0" u="none" strike="noStrike" cap="none" baseline="0" dirty="0" smtClean="0">
                <a:solidFill>
                  <a:srgbClr val="000000"/>
                </a:solidFill>
                <a:latin typeface="Arial"/>
                <a:ea typeface="Arial"/>
                <a:cs typeface="Arial"/>
                <a:sym typeface="Arial"/>
              </a:rPr>
              <a:t>Today we’re going to be talking about what makes us different, and what makes us the same. We understand that for some of you, this may be the first time you’re learning about this topic, and for others this may be something you know a lot about. It may feel uncomfortable to talk about sexual health with your parents or friends, but it’s important we all understand sexual health so we can make safe decisions. </a:t>
            </a: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indent="0">
              <a:buNone/>
            </a:pPr>
            <a:r>
              <a:rPr lang="en-US" sz="1100" b="0" i="0" u="sng" strike="noStrike" cap="none" baseline="0" dirty="0" smtClean="0">
                <a:solidFill>
                  <a:srgbClr val="000000"/>
                </a:solidFill>
                <a:latin typeface="Arial"/>
                <a:ea typeface="Arial"/>
                <a:cs typeface="Arial"/>
                <a:sym typeface="Arial"/>
              </a:rPr>
              <a:t>So let’s review the 4 OK’s. It is perfectly OK: </a:t>
            </a:r>
          </a:p>
          <a:p>
            <a:pPr marL="457200" indent="-298450"/>
            <a:r>
              <a:rPr lang="en-US" sz="1100" b="0" i="0" u="none" strike="noStrike" cap="none" baseline="0" dirty="0" smtClean="0">
                <a:solidFill>
                  <a:srgbClr val="000000"/>
                </a:solidFill>
                <a:latin typeface="Arial"/>
                <a:ea typeface="Arial"/>
                <a:cs typeface="Arial"/>
                <a:sym typeface="Arial"/>
              </a:rPr>
              <a:t>If you feel embarrassed or uncomfortable. The only way for us to overcome this uncomfortable feeling is to learn and grow. We can often feel uncomfortable about things we don’t fully understand. But if we take the time to learn about a topic and understand it, we become more educated and comfortable. Which creates a supportive environment for everyone! </a:t>
            </a:r>
          </a:p>
          <a:p>
            <a:pPr marL="457200" indent="-298450"/>
            <a:r>
              <a:rPr lang="en-US" sz="1100" b="0" i="0" u="none" strike="noStrike" cap="none" baseline="0" dirty="0" smtClean="0">
                <a:solidFill>
                  <a:srgbClr val="000000"/>
                </a:solidFill>
                <a:latin typeface="Arial"/>
                <a:ea typeface="Arial"/>
                <a:cs typeface="Arial"/>
                <a:sym typeface="Arial"/>
              </a:rPr>
              <a:t>It’s okay to be curious and to ask questions. </a:t>
            </a:r>
          </a:p>
          <a:p>
            <a:pPr marL="457200" indent="-298450"/>
            <a:r>
              <a:rPr lang="en-US" sz="1100" b="0" i="0" u="none" strike="noStrike" cap="none" baseline="0" dirty="0" smtClean="0">
                <a:solidFill>
                  <a:srgbClr val="000000"/>
                </a:solidFill>
                <a:latin typeface="Arial"/>
                <a:ea typeface="Arial"/>
                <a:cs typeface="Arial"/>
                <a:sym typeface="Arial"/>
              </a:rPr>
              <a:t>It’s okay if you don’t know this information already. We’re all going to learn this together. </a:t>
            </a:r>
          </a:p>
          <a:p>
            <a:pPr marL="457200" indent="-298450"/>
            <a:r>
              <a:rPr lang="en-US" sz="1100" b="0" i="0" u="none" strike="noStrike" cap="none" baseline="0" dirty="0" smtClean="0">
                <a:solidFill>
                  <a:srgbClr val="000000"/>
                </a:solidFill>
                <a:latin typeface="Arial"/>
                <a:ea typeface="Arial"/>
                <a:cs typeface="Arial"/>
                <a:sym typeface="Arial"/>
              </a:rPr>
              <a:t>And… It is okay for us to know about sexual health and each other’s experiences.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cap="none" dirty="0" smtClean="0">
                <a:solidFill>
                  <a:schemeClr val="tx1"/>
                </a:solidFill>
                <a:effectLst/>
                <a:latin typeface="Arial"/>
                <a:ea typeface="Arial"/>
                <a:cs typeface="Arial"/>
                <a:sym typeface="Arial"/>
              </a:rPr>
              <a:t>Images from </a:t>
            </a:r>
            <a:r>
              <a:rPr lang="en-US" sz="1100" b="1" i="0" u="none" strike="noStrike" kern="1200" cap="none" dirty="0" err="1" smtClean="0">
                <a:solidFill>
                  <a:schemeClr val="tx1"/>
                </a:solidFill>
                <a:effectLst/>
                <a:latin typeface="Arial"/>
                <a:ea typeface="Arial"/>
                <a:cs typeface="Arial"/>
                <a:sym typeface="Arial"/>
              </a:rPr>
              <a:t>Canva</a:t>
            </a:r>
            <a:endParaRPr lang="en-US" sz="1100" b="1" i="0" u="none" strike="noStrike" kern="1200" cap="none" dirty="0" smtClean="0">
              <a:solidFill>
                <a:schemeClr val="tx1"/>
              </a:solidFill>
              <a:effectLst/>
              <a:latin typeface="Arial"/>
              <a:ea typeface="Arial"/>
              <a:cs typeface="Arial"/>
              <a:sym typeface="Arial"/>
            </a:endParaRPr>
          </a:p>
        </p:txBody>
      </p:sp>
    </p:spTree>
    <p:extLst>
      <p:ext uri="{BB962C8B-B14F-4D97-AF65-F5344CB8AC3E}">
        <p14:creationId xmlns:p14="http://schemas.microsoft.com/office/powerpoint/2010/main" val="1418595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rotWithShape="1">
          <a:blip r:embed="rId12">
            <a:alphaModFix/>
          </a:blip>
          <a:srcRect t="82179"/>
          <a:stretch/>
        </p:blipFill>
        <p:spPr>
          <a:xfrm>
            <a:off x="0" y="3887622"/>
            <a:ext cx="9144000" cy="12558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4637" y="165485"/>
            <a:ext cx="4434725" cy="2052600"/>
          </a:xfrm>
        </p:spPr>
        <p:txBody>
          <a:bodyPr anchor="ctr">
            <a:normAutofit/>
          </a:bodyPr>
          <a:lstStyle/>
          <a:p>
            <a:r>
              <a:rPr lang="en" sz="3200" b="1" dirty="0" smtClean="0"/>
              <a:t>Part 1: Sexually </a:t>
            </a:r>
            <a:r>
              <a:rPr lang="en" sz="3200" b="1" dirty="0"/>
              <a:t>Transmitted </a:t>
            </a:r>
            <a:r>
              <a:rPr lang="en" sz="3200" b="1" dirty="0" smtClean="0"/>
              <a:t>Infections (STIs)</a:t>
            </a:r>
            <a:endParaRPr lang="en-CA" sz="3200" dirty="0"/>
          </a:p>
        </p:txBody>
      </p:sp>
      <p:sp>
        <p:nvSpPr>
          <p:cNvPr id="3" name="Subtitle 2"/>
          <p:cNvSpPr>
            <a:spLocks noGrp="1"/>
          </p:cNvSpPr>
          <p:nvPr>
            <p:ph type="subTitle" idx="1"/>
          </p:nvPr>
        </p:nvSpPr>
        <p:spPr>
          <a:xfrm>
            <a:off x="311700" y="3256330"/>
            <a:ext cx="8520600" cy="792600"/>
          </a:xfrm>
        </p:spPr>
        <p:txBody>
          <a:bodyPr/>
          <a:lstStyle/>
          <a:p>
            <a:r>
              <a:rPr lang="en-CA" dirty="0">
                <a:solidFill>
                  <a:schemeClr val="dk1"/>
                </a:solidFill>
              </a:rPr>
              <a:t>Grade </a:t>
            </a:r>
            <a:r>
              <a:rPr lang="en-CA" dirty="0" smtClean="0">
                <a:solidFill>
                  <a:schemeClr val="dk1"/>
                </a:solidFill>
              </a:rPr>
              <a:t>7</a:t>
            </a:r>
            <a:endParaRPr lang="en-CA" dirty="0">
              <a:solidFill>
                <a:schemeClr val="dk1"/>
              </a:solidFill>
            </a:endParaRPr>
          </a:p>
        </p:txBody>
      </p:sp>
      <p:pic>
        <p:nvPicPr>
          <p:cNvPr id="8" name="Picture 7" descr="couple kissing, person on left with red STI"/>
          <p:cNvPicPr>
            <a:picLocks noChangeAspect="1"/>
          </p:cNvPicPr>
          <p:nvPr/>
        </p:nvPicPr>
        <p:blipFill rotWithShape="1">
          <a:blip r:embed="rId3">
            <a:extLst>
              <a:ext uri="{28A0092B-C50C-407E-A947-70E740481C1C}">
                <a14:useLocalDpi xmlns:a14="http://schemas.microsoft.com/office/drawing/2010/main" val="0"/>
              </a:ext>
            </a:extLst>
          </a:blip>
          <a:srcRect l="27467" r="24527"/>
          <a:stretch/>
        </p:blipFill>
        <p:spPr>
          <a:xfrm>
            <a:off x="880867" y="1191786"/>
            <a:ext cx="1371600" cy="2857143"/>
          </a:xfrm>
          <a:prstGeom prst="rect">
            <a:avLst/>
          </a:prstGeom>
        </p:spPr>
      </p:pic>
      <p:pic>
        <p:nvPicPr>
          <p:cNvPr id="9" name="Picture 8" descr="couple hugging, person on right with red STI"/>
          <p:cNvPicPr>
            <a:picLocks noChangeAspect="1"/>
          </p:cNvPicPr>
          <p:nvPr/>
        </p:nvPicPr>
        <p:blipFill rotWithShape="1">
          <a:blip r:embed="rId4">
            <a:extLst>
              <a:ext uri="{28A0092B-C50C-407E-A947-70E740481C1C}">
                <a14:useLocalDpi xmlns:a14="http://schemas.microsoft.com/office/drawing/2010/main" val="0"/>
              </a:ext>
            </a:extLst>
          </a:blip>
          <a:srcRect l="16046" r="16026"/>
          <a:stretch/>
        </p:blipFill>
        <p:spPr>
          <a:xfrm>
            <a:off x="6789362" y="1191786"/>
            <a:ext cx="1940768" cy="2857143"/>
          </a:xfrm>
          <a:prstGeom prst="rect">
            <a:avLst/>
          </a:prstGeom>
        </p:spPr>
      </p:pic>
    </p:spTree>
    <p:extLst>
      <p:ext uri="{BB962C8B-B14F-4D97-AF65-F5344CB8AC3E}">
        <p14:creationId xmlns:p14="http://schemas.microsoft.com/office/powerpoint/2010/main" val="1710010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5"/>
            <a:ext cx="8520600" cy="781102"/>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Before We Begin…</a:t>
            </a:r>
            <a:endParaRPr lang="en-CA" b="1" dirty="0"/>
          </a:p>
        </p:txBody>
      </p:sp>
      <p:sp>
        <p:nvSpPr>
          <p:cNvPr id="3" name="Text Placeholder 2"/>
          <p:cNvSpPr>
            <a:spLocks noGrp="1"/>
          </p:cNvSpPr>
          <p:nvPr>
            <p:ph type="body" idx="1"/>
          </p:nvPr>
        </p:nvSpPr>
        <p:spPr>
          <a:xfrm>
            <a:off x="311700" y="1648691"/>
            <a:ext cx="5654202" cy="2199828"/>
          </a:xfrm>
        </p:spPr>
        <p:txBody>
          <a:bodyPr>
            <a:normAutofit/>
          </a:bodyPr>
          <a:lstStyle/>
          <a:p>
            <a:pPr>
              <a:buClrTx/>
            </a:pPr>
            <a:r>
              <a:rPr lang="en-CA" sz="2000" dirty="0" smtClean="0">
                <a:solidFill>
                  <a:schemeClr val="tx1"/>
                </a:solidFill>
              </a:rPr>
              <a:t>Respect each other</a:t>
            </a:r>
          </a:p>
          <a:p>
            <a:pPr>
              <a:buClrTx/>
            </a:pPr>
            <a:r>
              <a:rPr lang="en-CA" sz="2000" dirty="0" smtClean="0">
                <a:solidFill>
                  <a:schemeClr val="tx1"/>
                </a:solidFill>
              </a:rPr>
              <a:t>Use inclusive language</a:t>
            </a:r>
          </a:p>
          <a:p>
            <a:pPr>
              <a:buClrTx/>
            </a:pPr>
            <a:r>
              <a:rPr lang="en-CA" sz="2000" dirty="0" smtClean="0">
                <a:solidFill>
                  <a:schemeClr val="tx1"/>
                </a:solidFill>
              </a:rPr>
              <a:t>Use the correct terms for sexually transmitted infections (STIs)</a:t>
            </a:r>
          </a:p>
          <a:p>
            <a:pPr>
              <a:buClrTx/>
            </a:pPr>
            <a:r>
              <a:rPr lang="en-CA" sz="2000" dirty="0" smtClean="0">
                <a:solidFill>
                  <a:schemeClr val="tx1"/>
                </a:solidFill>
              </a:rPr>
              <a:t>Respect personal boundaries</a:t>
            </a:r>
          </a:p>
        </p:txBody>
      </p:sp>
      <p:pic>
        <p:nvPicPr>
          <p:cNvPr id="4" name="Picture 3" descr="yellow check ma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282" y="1648691"/>
            <a:ext cx="1901179" cy="1901179"/>
          </a:xfrm>
          <a:prstGeom prst="rect">
            <a:avLst/>
          </a:prstGeom>
        </p:spPr>
      </p:pic>
    </p:spTree>
    <p:extLst>
      <p:ext uri="{BB962C8B-B14F-4D97-AF65-F5344CB8AC3E}">
        <p14:creationId xmlns:p14="http://schemas.microsoft.com/office/powerpoint/2010/main" val="1815687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7" name="Google Shape;87;p17"/>
          <p:cNvSpPr txBox="1">
            <a:spLocks noGrp="1"/>
          </p:cNvSpPr>
          <p:nvPr>
            <p:ph type="title"/>
          </p:nvPr>
        </p:nvSpPr>
        <p:spPr>
          <a:xfrm>
            <a:off x="1737676" y="465164"/>
            <a:ext cx="5574158" cy="846331"/>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b="1" dirty="0"/>
              <a:t>Guiding Question </a:t>
            </a:r>
            <a:r>
              <a:rPr lang="en" b="1" dirty="0" smtClean="0"/>
              <a:t>#1</a:t>
            </a:r>
            <a:endParaRPr b="1" dirty="0"/>
          </a:p>
        </p:txBody>
      </p:sp>
      <p:sp>
        <p:nvSpPr>
          <p:cNvPr id="2" name="TextBox 1"/>
          <p:cNvSpPr txBox="1"/>
          <p:nvPr/>
        </p:nvSpPr>
        <p:spPr>
          <a:xfrm>
            <a:off x="1073619" y="1506034"/>
            <a:ext cx="6889615" cy="1015663"/>
          </a:xfrm>
          <a:prstGeom prst="rect">
            <a:avLst/>
          </a:prstGeom>
          <a:noFill/>
        </p:spPr>
        <p:txBody>
          <a:bodyPr wrap="square" rtlCol="0">
            <a:spAutoFit/>
          </a:bodyPr>
          <a:lstStyle/>
          <a:p>
            <a:pPr algn="ctr"/>
            <a:r>
              <a:rPr lang="en-US" sz="2000" dirty="0">
                <a:solidFill>
                  <a:schemeClr val="dk1"/>
                </a:solidFill>
              </a:rPr>
              <a:t>What </a:t>
            </a:r>
            <a:r>
              <a:rPr lang="en-US" sz="2000" dirty="0" smtClean="0">
                <a:solidFill>
                  <a:schemeClr val="dk1"/>
                </a:solidFill>
              </a:rPr>
              <a:t>do you know about:</a:t>
            </a:r>
          </a:p>
          <a:p>
            <a:pPr marL="342900" indent="-342900" algn="ctr">
              <a:buFont typeface="Arial" panose="020B0604020202020204" pitchFamily="34" charset="0"/>
              <a:buChar char="•"/>
            </a:pPr>
            <a:r>
              <a:rPr lang="en-US" sz="2000" dirty="0" smtClean="0">
                <a:solidFill>
                  <a:schemeClr val="dk1"/>
                </a:solidFill>
              </a:rPr>
              <a:t>Sexually </a:t>
            </a:r>
            <a:r>
              <a:rPr lang="en-US" sz="2000" dirty="0">
                <a:solidFill>
                  <a:schemeClr val="dk1"/>
                </a:solidFill>
              </a:rPr>
              <a:t>Transmitted Infections (</a:t>
            </a:r>
            <a:r>
              <a:rPr lang="en-US" sz="2000" dirty="0" smtClean="0">
                <a:solidFill>
                  <a:schemeClr val="dk1"/>
                </a:solidFill>
              </a:rPr>
              <a:t>STIs)</a:t>
            </a:r>
          </a:p>
          <a:p>
            <a:pPr marL="342900" indent="-342900" algn="ctr">
              <a:buFont typeface="Arial" panose="020B0604020202020204" pitchFamily="34" charset="0"/>
              <a:buChar char="•"/>
            </a:pPr>
            <a:r>
              <a:rPr lang="en-US" sz="2000" dirty="0" smtClean="0">
                <a:solidFill>
                  <a:schemeClr val="dk1"/>
                </a:solidFill>
              </a:rPr>
              <a:t>Sexually </a:t>
            </a:r>
            <a:r>
              <a:rPr lang="en-US" sz="2000" dirty="0">
                <a:solidFill>
                  <a:schemeClr val="dk1"/>
                </a:solidFill>
              </a:rPr>
              <a:t>Transmitted Blood-Borne </a:t>
            </a:r>
            <a:r>
              <a:rPr lang="en-US" sz="2000" dirty="0" smtClean="0">
                <a:solidFill>
                  <a:schemeClr val="dk1"/>
                </a:solidFill>
              </a:rPr>
              <a:t>Infections (STBBIs)?</a:t>
            </a:r>
          </a:p>
        </p:txBody>
      </p:sp>
      <p:pic>
        <p:nvPicPr>
          <p:cNvPr id="5" name="Google Shape;75;p15" descr="pink question mark"/>
          <p:cNvPicPr preferRelativeResize="0"/>
          <p:nvPr/>
        </p:nvPicPr>
        <p:blipFill>
          <a:blip r:embed="rId4">
            <a:alphaModFix/>
          </a:blip>
          <a:stretch>
            <a:fillRect/>
          </a:stretch>
        </p:blipFill>
        <p:spPr>
          <a:xfrm>
            <a:off x="3896601" y="2716236"/>
            <a:ext cx="1243650" cy="124365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11211"/>
            <a:ext cx="8520600" cy="100139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Learning Goals for STIs</a:t>
            </a:r>
            <a:endParaRPr lang="en-CA" b="1" dirty="0"/>
          </a:p>
        </p:txBody>
      </p:sp>
      <p:sp>
        <p:nvSpPr>
          <p:cNvPr id="3" name="Text Placeholder 2"/>
          <p:cNvSpPr>
            <a:spLocks noGrp="1"/>
          </p:cNvSpPr>
          <p:nvPr>
            <p:ph type="body" idx="1"/>
          </p:nvPr>
        </p:nvSpPr>
        <p:spPr>
          <a:xfrm>
            <a:off x="311700" y="1436913"/>
            <a:ext cx="8520600" cy="2400449"/>
          </a:xfrm>
        </p:spPr>
        <p:txBody>
          <a:bodyPr>
            <a:noAutofit/>
          </a:bodyPr>
          <a:lstStyle/>
          <a:p>
            <a:pPr marL="114300" indent="0">
              <a:buClrTx/>
              <a:buNone/>
            </a:pPr>
            <a:r>
              <a:rPr lang="en-CA" sz="2000" dirty="0" smtClean="0">
                <a:solidFill>
                  <a:schemeClr val="tx1"/>
                </a:solidFill>
              </a:rPr>
              <a:t>Today you will learn about: </a:t>
            </a:r>
          </a:p>
          <a:p>
            <a:pPr>
              <a:buClrTx/>
            </a:pPr>
            <a:r>
              <a:rPr lang="en-CA" sz="2000" dirty="0" smtClean="0">
                <a:solidFill>
                  <a:schemeClr val="tx1"/>
                </a:solidFill>
              </a:rPr>
              <a:t>Types of Sexually </a:t>
            </a:r>
            <a:r>
              <a:rPr lang="en-CA" sz="2000" dirty="0">
                <a:solidFill>
                  <a:schemeClr val="tx1"/>
                </a:solidFill>
              </a:rPr>
              <a:t>T</a:t>
            </a:r>
            <a:r>
              <a:rPr lang="en-CA" sz="2000" dirty="0" smtClean="0">
                <a:solidFill>
                  <a:schemeClr val="tx1"/>
                </a:solidFill>
              </a:rPr>
              <a:t>ransmitted </a:t>
            </a:r>
            <a:r>
              <a:rPr lang="en-CA" sz="2000" dirty="0">
                <a:solidFill>
                  <a:schemeClr val="tx1"/>
                </a:solidFill>
              </a:rPr>
              <a:t>I</a:t>
            </a:r>
            <a:r>
              <a:rPr lang="en-CA" sz="2000" dirty="0" smtClean="0">
                <a:solidFill>
                  <a:schemeClr val="tx1"/>
                </a:solidFill>
              </a:rPr>
              <a:t>nfections (STIs)</a:t>
            </a:r>
          </a:p>
          <a:p>
            <a:pPr>
              <a:buClrTx/>
            </a:pPr>
            <a:r>
              <a:rPr lang="en-CA" sz="2000" dirty="0" smtClean="0">
                <a:solidFill>
                  <a:schemeClr val="tx1"/>
                </a:solidFill>
              </a:rPr>
              <a:t>Who it affects most</a:t>
            </a:r>
          </a:p>
          <a:p>
            <a:pPr>
              <a:buClrTx/>
            </a:pPr>
            <a:r>
              <a:rPr lang="en-CA" sz="2000" dirty="0" smtClean="0">
                <a:solidFill>
                  <a:schemeClr val="tx1"/>
                </a:solidFill>
              </a:rPr>
              <a:t>Symptoms</a:t>
            </a:r>
          </a:p>
          <a:p>
            <a:pPr>
              <a:buClrTx/>
            </a:pPr>
            <a:r>
              <a:rPr lang="en-CA" sz="2000" dirty="0" smtClean="0">
                <a:solidFill>
                  <a:schemeClr val="tx1"/>
                </a:solidFill>
              </a:rPr>
              <a:t>How to test for it</a:t>
            </a:r>
          </a:p>
          <a:p>
            <a:pPr>
              <a:buClrTx/>
            </a:pPr>
            <a:r>
              <a:rPr lang="en-CA" sz="2000" dirty="0" smtClean="0">
                <a:solidFill>
                  <a:schemeClr val="tx1"/>
                </a:solidFill>
              </a:rPr>
              <a:t>How to treat it </a:t>
            </a:r>
          </a:p>
        </p:txBody>
      </p:sp>
      <p:pic>
        <p:nvPicPr>
          <p:cNvPr id="6" name="Picture 5" descr="bacteria with need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5139" y="1999134"/>
            <a:ext cx="1707600" cy="1707600"/>
          </a:xfrm>
          <a:prstGeom prst="rect">
            <a:avLst/>
          </a:prstGeom>
        </p:spPr>
      </p:pic>
    </p:spTree>
    <p:extLst>
      <p:ext uri="{BB962C8B-B14F-4D97-AF65-F5344CB8AC3E}">
        <p14:creationId xmlns:p14="http://schemas.microsoft.com/office/powerpoint/2010/main" val="2437305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11211"/>
            <a:ext cx="8520600" cy="1032862"/>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What are STIs and STBBIs?</a:t>
            </a:r>
            <a:endParaRPr lang="en-CA" b="1" dirty="0"/>
          </a:p>
        </p:txBody>
      </p:sp>
      <p:sp>
        <p:nvSpPr>
          <p:cNvPr id="3" name="Text Placeholder 2"/>
          <p:cNvSpPr>
            <a:spLocks noGrp="1"/>
          </p:cNvSpPr>
          <p:nvPr>
            <p:ph type="body" idx="1"/>
          </p:nvPr>
        </p:nvSpPr>
        <p:spPr>
          <a:xfrm>
            <a:off x="311700" y="1546973"/>
            <a:ext cx="5806071" cy="2484259"/>
          </a:xfrm>
        </p:spPr>
        <p:txBody>
          <a:bodyPr>
            <a:noAutofit/>
          </a:bodyPr>
          <a:lstStyle/>
          <a:p>
            <a:pPr>
              <a:buClrTx/>
            </a:pPr>
            <a:r>
              <a:rPr lang="en-CA" sz="2000" dirty="0" smtClean="0">
                <a:solidFill>
                  <a:schemeClr val="tx1"/>
                </a:solidFill>
              </a:rPr>
              <a:t>STIs are passed from one person to another through sexual activity</a:t>
            </a:r>
          </a:p>
          <a:p>
            <a:pPr>
              <a:buClrTx/>
            </a:pPr>
            <a:r>
              <a:rPr lang="en-CA" sz="2000" dirty="0" smtClean="0">
                <a:solidFill>
                  <a:schemeClr val="tx1"/>
                </a:solidFill>
              </a:rPr>
              <a:t>STBBIs are passed through blood and bodily fluids</a:t>
            </a:r>
          </a:p>
          <a:p>
            <a:pPr>
              <a:buClrTx/>
            </a:pPr>
            <a:r>
              <a:rPr lang="en-CA" sz="2000" dirty="0" smtClean="0">
                <a:solidFill>
                  <a:schemeClr val="tx1"/>
                </a:solidFill>
              </a:rPr>
              <a:t>These infections are caused by bacteria and viruses</a:t>
            </a:r>
          </a:p>
        </p:txBody>
      </p:sp>
      <p:pic>
        <p:nvPicPr>
          <p:cNvPr id="4" name="Picture 3" descr="person with green bacteria around th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576" y="1870509"/>
            <a:ext cx="2160724" cy="2160724"/>
          </a:xfrm>
          <a:prstGeom prst="rect">
            <a:avLst/>
          </a:prstGeom>
        </p:spPr>
      </p:pic>
    </p:spTree>
    <p:extLst>
      <p:ext uri="{BB962C8B-B14F-4D97-AF65-F5344CB8AC3E}">
        <p14:creationId xmlns:p14="http://schemas.microsoft.com/office/powerpoint/2010/main" val="1195976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87677"/>
            <a:ext cx="8520600" cy="781102"/>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Types of Sexually Transmitted Infections</a:t>
            </a:r>
            <a:endParaRPr lang="en-CA" b="1" dirty="0"/>
          </a:p>
        </p:txBody>
      </p:sp>
      <p:sp>
        <p:nvSpPr>
          <p:cNvPr id="3" name="Text Placeholder 2"/>
          <p:cNvSpPr>
            <a:spLocks noGrp="1"/>
          </p:cNvSpPr>
          <p:nvPr>
            <p:ph type="body" idx="1"/>
          </p:nvPr>
        </p:nvSpPr>
        <p:spPr>
          <a:xfrm>
            <a:off x="311700" y="1068779"/>
            <a:ext cx="8520600" cy="2949768"/>
          </a:xfrm>
        </p:spPr>
        <p:txBody>
          <a:bodyPr>
            <a:noAutofit/>
          </a:bodyPr>
          <a:lstStyle/>
          <a:p>
            <a:pPr marL="114300" indent="0">
              <a:buClrTx/>
              <a:buNone/>
            </a:pPr>
            <a:r>
              <a:rPr lang="en-CA" sz="2000" b="1" dirty="0" smtClean="0">
                <a:solidFill>
                  <a:schemeClr val="tx1"/>
                </a:solidFill>
              </a:rPr>
              <a:t>Bacterial:</a:t>
            </a:r>
          </a:p>
          <a:p>
            <a:pPr>
              <a:buClrTx/>
            </a:pPr>
            <a:r>
              <a:rPr lang="en-CA" sz="2000" dirty="0" smtClean="0">
                <a:solidFill>
                  <a:schemeClr val="tx1"/>
                </a:solidFill>
              </a:rPr>
              <a:t>These are treatable and can be cured with medication</a:t>
            </a:r>
            <a:endParaRPr lang="en-CA" sz="2000" b="1" dirty="0" smtClean="0">
              <a:solidFill>
                <a:schemeClr val="tx1"/>
              </a:solidFill>
            </a:endParaRPr>
          </a:p>
          <a:p>
            <a:pPr marL="114300" indent="0">
              <a:buClrTx/>
              <a:buNone/>
            </a:pPr>
            <a:r>
              <a:rPr lang="en-CA" sz="2000" b="1" dirty="0" smtClean="0">
                <a:solidFill>
                  <a:schemeClr val="tx1"/>
                </a:solidFill>
              </a:rPr>
              <a:t>Viral:</a:t>
            </a:r>
          </a:p>
          <a:p>
            <a:pPr>
              <a:buClrTx/>
            </a:pPr>
            <a:r>
              <a:rPr lang="en-CA" sz="2000" dirty="0" smtClean="0">
                <a:solidFill>
                  <a:schemeClr val="tx1"/>
                </a:solidFill>
              </a:rPr>
              <a:t>In some cases, these STIs are prevented by a vaccine, in other cases, they are treated with medicine</a:t>
            </a:r>
          </a:p>
          <a:p>
            <a:pPr>
              <a:buClrTx/>
            </a:pPr>
            <a:r>
              <a:rPr lang="en-CA" sz="2000" dirty="0">
                <a:solidFill>
                  <a:schemeClr val="tx1"/>
                </a:solidFill>
              </a:rPr>
              <a:t>T</a:t>
            </a:r>
            <a:r>
              <a:rPr lang="en-CA" sz="2000" dirty="0" smtClean="0">
                <a:solidFill>
                  <a:schemeClr val="tx1"/>
                </a:solidFill>
              </a:rPr>
              <a:t>hese infections are not curable</a:t>
            </a:r>
          </a:p>
          <a:p>
            <a:pPr>
              <a:buClrTx/>
            </a:pPr>
            <a:r>
              <a:rPr lang="en-CA" sz="2000" dirty="0" smtClean="0">
                <a:solidFill>
                  <a:schemeClr val="tx1"/>
                </a:solidFill>
              </a:rPr>
              <a:t>Each virus is unique in how they infect the body and how they are managed</a:t>
            </a:r>
          </a:p>
        </p:txBody>
      </p:sp>
    </p:spTree>
    <p:extLst>
      <p:ext uri="{BB962C8B-B14F-4D97-AF65-F5344CB8AC3E}">
        <p14:creationId xmlns:p14="http://schemas.microsoft.com/office/powerpoint/2010/main" val="3973535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55019"/>
            <a:ext cx="8520600" cy="100277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Why learn about STIs?</a:t>
            </a:r>
            <a:endParaRPr lang="en-CA" b="1" dirty="0"/>
          </a:p>
        </p:txBody>
      </p:sp>
      <p:sp>
        <p:nvSpPr>
          <p:cNvPr id="3" name="Text Placeholder 2"/>
          <p:cNvSpPr>
            <a:spLocks noGrp="1"/>
          </p:cNvSpPr>
          <p:nvPr>
            <p:ph type="body" idx="1"/>
          </p:nvPr>
        </p:nvSpPr>
        <p:spPr>
          <a:xfrm>
            <a:off x="311700" y="1352797"/>
            <a:ext cx="8520600" cy="2647210"/>
          </a:xfrm>
        </p:spPr>
        <p:txBody>
          <a:bodyPr>
            <a:noAutofit/>
          </a:bodyPr>
          <a:lstStyle/>
          <a:p>
            <a:pPr marL="114300" indent="0">
              <a:buClrTx/>
              <a:buNone/>
            </a:pPr>
            <a:r>
              <a:rPr lang="en-CA" sz="2000" dirty="0" smtClean="0">
                <a:solidFill>
                  <a:schemeClr val="tx1"/>
                </a:solidFill>
              </a:rPr>
              <a:t>If a person chooses </a:t>
            </a:r>
            <a:r>
              <a:rPr lang="en-CA" sz="2000" dirty="0">
                <a:solidFill>
                  <a:schemeClr val="tx1"/>
                </a:solidFill>
              </a:rPr>
              <a:t>to be sexually </a:t>
            </a:r>
            <a:r>
              <a:rPr lang="en-CA" sz="2000" dirty="0" smtClean="0">
                <a:solidFill>
                  <a:schemeClr val="tx1"/>
                </a:solidFill>
              </a:rPr>
              <a:t>active…</a:t>
            </a:r>
          </a:p>
          <a:p>
            <a:pPr>
              <a:buClrTx/>
            </a:pPr>
            <a:r>
              <a:rPr lang="en-CA" sz="2000" dirty="0" smtClean="0">
                <a:solidFill>
                  <a:schemeClr val="tx1"/>
                </a:solidFill>
              </a:rPr>
              <a:t>Learning about these infections can help you make safe and informed decisions</a:t>
            </a:r>
          </a:p>
          <a:p>
            <a:pPr>
              <a:buClrTx/>
            </a:pPr>
            <a:r>
              <a:rPr lang="en-CA" sz="2000" dirty="0" smtClean="0">
                <a:solidFill>
                  <a:schemeClr val="tx1"/>
                </a:solidFill>
              </a:rPr>
              <a:t>There are a few STIs that are common among young people aged 15 to 24</a:t>
            </a:r>
          </a:p>
          <a:p>
            <a:pPr marL="114300" indent="0">
              <a:buClrTx/>
              <a:buNone/>
            </a:pPr>
            <a:r>
              <a:rPr lang="en-CA" sz="2000" dirty="0" smtClean="0">
                <a:solidFill>
                  <a:schemeClr val="tx1"/>
                </a:solidFill>
              </a:rPr>
              <a:t>Whether you are sexually active or not, it is important to learn about STIs and the risks they pose to your health. </a:t>
            </a:r>
            <a:endParaRPr lang="en-CA" sz="2000" dirty="0">
              <a:solidFill>
                <a:schemeClr val="tx1"/>
              </a:solidFill>
            </a:endParaRPr>
          </a:p>
        </p:txBody>
      </p:sp>
    </p:spTree>
    <p:extLst>
      <p:ext uri="{BB962C8B-B14F-4D97-AF65-F5344CB8AC3E}">
        <p14:creationId xmlns:p14="http://schemas.microsoft.com/office/powerpoint/2010/main" val="1014390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4"/>
            <a:ext cx="8520600" cy="96174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How are STIs spread?</a:t>
            </a:r>
            <a:endParaRPr lang="en-CA" b="1" dirty="0"/>
          </a:p>
        </p:txBody>
      </p:sp>
      <p:sp>
        <p:nvSpPr>
          <p:cNvPr id="3" name="Text Placeholder 2"/>
          <p:cNvSpPr>
            <a:spLocks noGrp="1"/>
          </p:cNvSpPr>
          <p:nvPr>
            <p:ph type="body" idx="1"/>
          </p:nvPr>
        </p:nvSpPr>
        <p:spPr>
          <a:xfrm>
            <a:off x="548359" y="1821764"/>
            <a:ext cx="5212021" cy="1772095"/>
          </a:xfrm>
        </p:spPr>
        <p:txBody>
          <a:bodyPr>
            <a:normAutofit/>
          </a:bodyPr>
          <a:lstStyle/>
          <a:p>
            <a:pPr marL="114300" indent="0">
              <a:buClrTx/>
              <a:buNone/>
            </a:pPr>
            <a:r>
              <a:rPr lang="en-CA" sz="2000" dirty="0" smtClean="0">
                <a:solidFill>
                  <a:schemeClr val="tx1"/>
                </a:solidFill>
              </a:rPr>
              <a:t>STIs can be spread through the following:</a:t>
            </a:r>
          </a:p>
          <a:p>
            <a:pPr>
              <a:buClrTx/>
            </a:pPr>
            <a:r>
              <a:rPr lang="en-CA" sz="2000" dirty="0" smtClean="0">
                <a:solidFill>
                  <a:schemeClr val="tx1"/>
                </a:solidFill>
              </a:rPr>
              <a:t>Sexual contact</a:t>
            </a:r>
            <a:r>
              <a:rPr lang="en-CA" sz="2000" i="1" dirty="0" smtClean="0">
                <a:solidFill>
                  <a:schemeClr val="tx1"/>
                </a:solidFill>
              </a:rPr>
              <a:t> </a:t>
            </a:r>
            <a:r>
              <a:rPr lang="en-CA" sz="2000" dirty="0" smtClean="0">
                <a:solidFill>
                  <a:schemeClr val="tx1"/>
                </a:solidFill>
              </a:rPr>
              <a:t>with an infected partner</a:t>
            </a:r>
          </a:p>
          <a:p>
            <a:pPr>
              <a:buClrTx/>
            </a:pPr>
            <a:r>
              <a:rPr lang="en-CA" sz="2000" dirty="0" smtClean="0">
                <a:solidFill>
                  <a:schemeClr val="tx1"/>
                </a:solidFill>
              </a:rPr>
              <a:t>Through infected blood</a:t>
            </a:r>
          </a:p>
          <a:p>
            <a:pPr>
              <a:buClrTx/>
            </a:pPr>
            <a:r>
              <a:rPr lang="en-CA" sz="2000" dirty="0" smtClean="0">
                <a:solidFill>
                  <a:schemeClr val="tx1"/>
                </a:solidFill>
              </a:rPr>
              <a:t>From infected mother to baby</a:t>
            </a:r>
          </a:p>
        </p:txBody>
      </p:sp>
      <p:pic>
        <p:nvPicPr>
          <p:cNvPr id="4" name="Picture 3" descr="purple person with arrows pointing at other blue peo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2709" y="1684555"/>
            <a:ext cx="2046514" cy="2046514"/>
          </a:xfrm>
          <a:prstGeom prst="rect">
            <a:avLst/>
          </a:prstGeom>
        </p:spPr>
      </p:pic>
    </p:spTree>
    <p:extLst>
      <p:ext uri="{BB962C8B-B14F-4D97-AF65-F5344CB8AC3E}">
        <p14:creationId xmlns:p14="http://schemas.microsoft.com/office/powerpoint/2010/main" val="878741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7" name="Google Shape;87;p17"/>
          <p:cNvSpPr txBox="1">
            <a:spLocks noGrp="1"/>
          </p:cNvSpPr>
          <p:nvPr>
            <p:ph type="title"/>
          </p:nvPr>
        </p:nvSpPr>
        <p:spPr>
          <a:xfrm>
            <a:off x="1683326" y="413201"/>
            <a:ext cx="5574158" cy="846331"/>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b="1" dirty="0" smtClean="0"/>
              <a:t>Guiding Question #2 </a:t>
            </a:r>
            <a:endParaRPr b="1" dirty="0"/>
          </a:p>
        </p:txBody>
      </p:sp>
      <p:sp>
        <p:nvSpPr>
          <p:cNvPr id="2" name="TextBox 1"/>
          <p:cNvSpPr txBox="1"/>
          <p:nvPr/>
        </p:nvSpPr>
        <p:spPr>
          <a:xfrm>
            <a:off x="1779370" y="1480052"/>
            <a:ext cx="5478111" cy="1015663"/>
          </a:xfrm>
          <a:prstGeom prst="rect">
            <a:avLst/>
          </a:prstGeom>
          <a:noFill/>
        </p:spPr>
        <p:txBody>
          <a:bodyPr wrap="square" rtlCol="0">
            <a:spAutoFit/>
          </a:bodyPr>
          <a:lstStyle/>
          <a:p>
            <a:pPr algn="ctr"/>
            <a:r>
              <a:rPr lang="en-US" sz="2000" dirty="0" smtClean="0">
                <a:solidFill>
                  <a:schemeClr val="dk1"/>
                </a:solidFill>
              </a:rPr>
              <a:t>With a partner, discuss the following question:</a:t>
            </a:r>
          </a:p>
          <a:p>
            <a:pPr algn="ctr"/>
            <a:endParaRPr lang="en-US" sz="2000" dirty="0" smtClean="0">
              <a:solidFill>
                <a:schemeClr val="dk1"/>
              </a:solidFill>
            </a:endParaRPr>
          </a:p>
          <a:p>
            <a:pPr algn="ctr"/>
            <a:r>
              <a:rPr lang="en-US" sz="2000" dirty="0" smtClean="0">
                <a:solidFill>
                  <a:schemeClr val="dk1"/>
                </a:solidFill>
              </a:rPr>
              <a:t>What myths have you heard about STIs? </a:t>
            </a:r>
          </a:p>
        </p:txBody>
      </p:sp>
      <p:pic>
        <p:nvPicPr>
          <p:cNvPr id="5" name="Google Shape;75;p15" descr="pink question mark"/>
          <p:cNvPicPr preferRelativeResize="0"/>
          <p:nvPr/>
        </p:nvPicPr>
        <p:blipFill>
          <a:blip r:embed="rId4">
            <a:alphaModFix/>
          </a:blip>
          <a:stretch>
            <a:fillRect/>
          </a:stretch>
        </p:blipFill>
        <p:spPr>
          <a:xfrm>
            <a:off x="3896600" y="2716235"/>
            <a:ext cx="1243650" cy="1243650"/>
          </a:xfrm>
          <a:prstGeom prst="rect">
            <a:avLst/>
          </a:prstGeom>
          <a:noFill/>
          <a:ln>
            <a:noFill/>
          </a:ln>
        </p:spPr>
      </p:pic>
    </p:spTree>
    <p:extLst>
      <p:ext uri="{BB962C8B-B14F-4D97-AF65-F5344CB8AC3E}">
        <p14:creationId xmlns:p14="http://schemas.microsoft.com/office/powerpoint/2010/main" val="33409012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992" y="284453"/>
            <a:ext cx="8520600" cy="85694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Myths versus Facts – STI Symptoms</a:t>
            </a:r>
            <a:endParaRPr lang="en-CA" b="1" dirty="0"/>
          </a:p>
        </p:txBody>
      </p:sp>
      <p:sp>
        <p:nvSpPr>
          <p:cNvPr id="3" name="Text Placeholder 2"/>
          <p:cNvSpPr>
            <a:spLocks noGrp="1"/>
          </p:cNvSpPr>
          <p:nvPr>
            <p:ph type="body" idx="1"/>
          </p:nvPr>
        </p:nvSpPr>
        <p:spPr>
          <a:xfrm>
            <a:off x="316992" y="1332696"/>
            <a:ext cx="5966577" cy="2611119"/>
          </a:xfrm>
        </p:spPr>
        <p:txBody>
          <a:bodyPr>
            <a:noAutofit/>
          </a:bodyPr>
          <a:lstStyle/>
          <a:p>
            <a:pPr marL="114300" indent="0">
              <a:buClrTx/>
              <a:buNone/>
            </a:pPr>
            <a:r>
              <a:rPr lang="en-CA" sz="2000" dirty="0" smtClean="0">
                <a:solidFill>
                  <a:schemeClr val="tx1"/>
                </a:solidFill>
              </a:rPr>
              <a:t>There are many myths that you might have heard about STIs. It is important to determine fact from fiction. </a:t>
            </a:r>
          </a:p>
          <a:p>
            <a:pPr marL="114300" indent="0">
              <a:buClrTx/>
              <a:buNone/>
            </a:pPr>
            <a:endParaRPr lang="en-CA" sz="2000" dirty="0" smtClean="0">
              <a:solidFill>
                <a:schemeClr val="tx1"/>
              </a:solidFill>
            </a:endParaRPr>
          </a:p>
          <a:p>
            <a:pPr>
              <a:buClrTx/>
            </a:pPr>
            <a:r>
              <a:rPr lang="en-CA" sz="2000" dirty="0" smtClean="0">
                <a:solidFill>
                  <a:schemeClr val="tx1"/>
                </a:solidFill>
              </a:rPr>
              <a:t>Often there are no symptoms for many STIs</a:t>
            </a:r>
          </a:p>
          <a:p>
            <a:pPr>
              <a:buClrTx/>
            </a:pPr>
            <a:r>
              <a:rPr lang="en-CA" sz="2000" dirty="0" smtClean="0">
                <a:solidFill>
                  <a:schemeClr val="tx1"/>
                </a:solidFill>
              </a:rPr>
              <a:t>If a person is infected, they might not even know</a:t>
            </a:r>
          </a:p>
        </p:txBody>
      </p:sp>
      <p:pic>
        <p:nvPicPr>
          <p:cNvPr id="4" name="Picture 3" descr="2 lines of people in groups of 5:&#10;7 green people&#10;3 grey people"/>
          <p:cNvPicPr>
            <a:picLocks noChangeAspect="1"/>
          </p:cNvPicPr>
          <p:nvPr/>
        </p:nvPicPr>
        <p:blipFill>
          <a:blip r:embed="rId3"/>
          <a:stretch>
            <a:fillRect/>
          </a:stretch>
        </p:blipFill>
        <p:spPr>
          <a:xfrm>
            <a:off x="6283569" y="1524000"/>
            <a:ext cx="2249223" cy="2228512"/>
          </a:xfrm>
          <a:prstGeom prst="rect">
            <a:avLst/>
          </a:prstGeom>
        </p:spPr>
      </p:pic>
    </p:spTree>
    <p:extLst>
      <p:ext uri="{BB962C8B-B14F-4D97-AF65-F5344CB8AC3E}">
        <p14:creationId xmlns:p14="http://schemas.microsoft.com/office/powerpoint/2010/main" val="3576541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98" y="295064"/>
            <a:ext cx="8520600" cy="1524068"/>
          </a:xfrm>
        </p:spPr>
        <p:txBody>
          <a:bodyPr>
            <a:normAutofit/>
          </a:bodyPr>
          <a:lstStyle/>
          <a:p>
            <a:r>
              <a:rPr lang="en-CA" dirty="0" smtClean="0"/>
              <a:t>Bacterial – Sexually Transmitted Infections</a:t>
            </a:r>
            <a:endParaRPr lang="en-CA" dirty="0"/>
          </a:p>
        </p:txBody>
      </p:sp>
      <p:pic>
        <p:nvPicPr>
          <p:cNvPr id="3" name="Picture 2" descr="caution - red bacteria"/>
          <p:cNvPicPr>
            <a:picLocks noChangeAspect="1"/>
          </p:cNvPicPr>
          <p:nvPr/>
        </p:nvPicPr>
        <p:blipFill rotWithShape="1">
          <a:blip r:embed="rId3">
            <a:extLst>
              <a:ext uri="{28A0092B-C50C-407E-A947-70E740481C1C}">
                <a14:useLocalDpi xmlns:a14="http://schemas.microsoft.com/office/drawing/2010/main" val="0"/>
              </a:ext>
            </a:extLst>
          </a:blip>
          <a:srcRect t="9976" b="10471"/>
          <a:stretch/>
        </p:blipFill>
        <p:spPr>
          <a:xfrm>
            <a:off x="3309071" y="1819132"/>
            <a:ext cx="2525853" cy="2009387"/>
          </a:xfrm>
          <a:prstGeom prst="rect">
            <a:avLst/>
          </a:prstGeom>
        </p:spPr>
      </p:pic>
    </p:spTree>
    <p:extLst>
      <p:ext uri="{BB962C8B-B14F-4D97-AF65-F5344CB8AC3E}">
        <p14:creationId xmlns:p14="http://schemas.microsoft.com/office/powerpoint/2010/main" val="1791452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6"/>
          <p:cNvSpPr txBox="1">
            <a:spLocks noGrp="1"/>
          </p:cNvSpPr>
          <p:nvPr>
            <p:ph type="title"/>
          </p:nvPr>
        </p:nvSpPr>
        <p:spPr>
          <a:xfrm>
            <a:off x="311700" y="359559"/>
            <a:ext cx="4748815" cy="8367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None/>
            </a:pPr>
            <a:r>
              <a:rPr lang="en" b="1" dirty="0" smtClean="0"/>
              <a:t>Land Acknowledgement</a:t>
            </a:r>
            <a:endParaRPr b="1" dirty="0"/>
          </a:p>
        </p:txBody>
      </p:sp>
      <p:pic>
        <p:nvPicPr>
          <p:cNvPr id="8" name="Picture 7" title="ETFO Land Acknowledgement "/>
          <p:cNvPicPr>
            <a:picLocks noChangeAspect="1"/>
          </p:cNvPicPr>
          <p:nvPr/>
        </p:nvPicPr>
        <p:blipFill rotWithShape="1">
          <a:blip r:embed="rId3">
            <a:extLst>
              <a:ext uri="{28A0092B-C50C-407E-A947-70E740481C1C}">
                <a14:useLocalDpi xmlns:a14="http://schemas.microsoft.com/office/drawing/2010/main" val="0"/>
              </a:ext>
            </a:extLst>
          </a:blip>
          <a:srcRect t="56083"/>
          <a:stretch/>
        </p:blipFill>
        <p:spPr>
          <a:xfrm>
            <a:off x="712099" y="1524302"/>
            <a:ext cx="3859901" cy="2258898"/>
          </a:xfrm>
          <a:prstGeom prst="rect">
            <a:avLst/>
          </a:prstGeom>
        </p:spPr>
      </p:pic>
      <p:pic>
        <p:nvPicPr>
          <p:cNvPr id="6" name="Picture 5" descr="Cover photo: Oneida nation artist, Sharon Sarnowski (deceased)&#10;This is a picture taken of the mural in the Boardroom of the Oneida Tribal Council office,&#10;Oneida, Wisconsin." title="Mural of Turtle Island "/>
          <p:cNvPicPr>
            <a:picLocks noChangeAspect="1"/>
          </p:cNvPicPr>
          <p:nvPr/>
        </p:nvPicPr>
        <p:blipFill>
          <a:blip r:embed="rId4"/>
          <a:stretch>
            <a:fillRect/>
          </a:stretch>
        </p:blipFill>
        <p:spPr>
          <a:xfrm>
            <a:off x="5515774" y="359559"/>
            <a:ext cx="3059369" cy="3536630"/>
          </a:xfrm>
          <a:prstGeom prst="rect">
            <a:avLst/>
          </a:prstGeom>
        </p:spPr>
      </p:pic>
    </p:spTree>
    <p:extLst>
      <p:ext uri="{BB962C8B-B14F-4D97-AF65-F5344CB8AC3E}">
        <p14:creationId xmlns:p14="http://schemas.microsoft.com/office/powerpoint/2010/main" val="313356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50079"/>
            <a:ext cx="8520600" cy="1012261"/>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Chlamydia and Gonorrhea</a:t>
            </a:r>
            <a:endParaRPr lang="en-CA" b="1" dirty="0"/>
          </a:p>
        </p:txBody>
      </p:sp>
      <p:sp>
        <p:nvSpPr>
          <p:cNvPr id="3" name="Text Placeholder 2"/>
          <p:cNvSpPr>
            <a:spLocks noGrp="1"/>
          </p:cNvSpPr>
          <p:nvPr>
            <p:ph type="body" idx="1"/>
          </p:nvPr>
        </p:nvSpPr>
        <p:spPr>
          <a:xfrm>
            <a:off x="311700" y="1359876"/>
            <a:ext cx="6869388" cy="2643235"/>
          </a:xfrm>
        </p:spPr>
        <p:txBody>
          <a:bodyPr>
            <a:noAutofit/>
          </a:bodyPr>
          <a:lstStyle/>
          <a:p>
            <a:pPr>
              <a:buClrTx/>
            </a:pPr>
            <a:r>
              <a:rPr lang="en-CA" sz="2000" dirty="0" smtClean="0">
                <a:solidFill>
                  <a:schemeClr val="tx1"/>
                </a:solidFill>
              </a:rPr>
              <a:t>These are the most common bacterial STIs – affecting mostly teens and young adults</a:t>
            </a:r>
            <a:endParaRPr lang="en-CA" sz="2000" dirty="0">
              <a:solidFill>
                <a:schemeClr val="tx1"/>
              </a:solidFill>
            </a:endParaRPr>
          </a:p>
          <a:p>
            <a:pPr>
              <a:buClrTx/>
            </a:pPr>
            <a:r>
              <a:rPr lang="en-CA" sz="2000" dirty="0" smtClean="0">
                <a:solidFill>
                  <a:schemeClr val="tx1"/>
                </a:solidFill>
              </a:rPr>
              <a:t>They are spread through unprotected sexual activity</a:t>
            </a:r>
          </a:p>
          <a:p>
            <a:pPr>
              <a:buClrTx/>
            </a:pPr>
            <a:r>
              <a:rPr lang="en-CA" sz="2000" dirty="0" smtClean="0">
                <a:solidFill>
                  <a:schemeClr val="tx1"/>
                </a:solidFill>
              </a:rPr>
              <a:t>These STIs are tested by peeing in a cup or swab of the mouth and/or rectum</a:t>
            </a:r>
          </a:p>
          <a:p>
            <a:pPr>
              <a:buClrTx/>
            </a:pPr>
            <a:r>
              <a:rPr lang="en-CA" sz="2000" dirty="0">
                <a:solidFill>
                  <a:schemeClr val="tx1"/>
                </a:solidFill>
              </a:rPr>
              <a:t>Most people do not have symptoms</a:t>
            </a:r>
          </a:p>
          <a:p>
            <a:pPr>
              <a:buClrTx/>
            </a:pPr>
            <a:r>
              <a:rPr lang="en-CA" sz="2000" dirty="0" smtClean="0">
                <a:solidFill>
                  <a:schemeClr val="tx1"/>
                </a:solidFill>
              </a:rPr>
              <a:t>It is treated with antibiotics</a:t>
            </a:r>
          </a:p>
        </p:txBody>
      </p:sp>
      <p:pic>
        <p:nvPicPr>
          <p:cNvPr id="4" name="Picture 3" descr="pills in a bottle"/>
          <p:cNvPicPr>
            <a:picLocks noChangeAspect="1"/>
          </p:cNvPicPr>
          <p:nvPr/>
        </p:nvPicPr>
        <p:blipFill rotWithShape="1">
          <a:blip r:embed="rId3">
            <a:extLst>
              <a:ext uri="{28A0092B-C50C-407E-A947-70E740481C1C}">
                <a14:useLocalDpi xmlns:a14="http://schemas.microsoft.com/office/drawing/2010/main" val="0"/>
              </a:ext>
            </a:extLst>
          </a:blip>
          <a:srcRect l="5812" r="8585"/>
          <a:stretch/>
        </p:blipFill>
        <p:spPr>
          <a:xfrm>
            <a:off x="7048105" y="1918837"/>
            <a:ext cx="1784195" cy="2084274"/>
          </a:xfrm>
          <a:prstGeom prst="rect">
            <a:avLst/>
          </a:prstGeom>
        </p:spPr>
      </p:pic>
    </p:spTree>
    <p:extLst>
      <p:ext uri="{BB962C8B-B14F-4D97-AF65-F5344CB8AC3E}">
        <p14:creationId xmlns:p14="http://schemas.microsoft.com/office/powerpoint/2010/main" val="1741632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90005"/>
            <a:ext cx="8520600" cy="98111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Possible Symptoms of Chlamydia and Gonorrhea</a:t>
            </a:r>
            <a:endParaRPr lang="en-CA" b="1" dirty="0"/>
          </a:p>
        </p:txBody>
      </p:sp>
      <p:pic>
        <p:nvPicPr>
          <p:cNvPr id="4" name="Picture 3" descr="person experiencing pain near private area"/>
          <p:cNvPicPr>
            <a:picLocks noChangeAspect="1"/>
          </p:cNvPicPr>
          <p:nvPr/>
        </p:nvPicPr>
        <p:blipFill rotWithShape="1">
          <a:blip r:embed="rId3">
            <a:extLst>
              <a:ext uri="{28A0092B-C50C-407E-A947-70E740481C1C}">
                <a14:useLocalDpi xmlns:a14="http://schemas.microsoft.com/office/drawing/2010/main" val="0"/>
              </a:ext>
            </a:extLst>
          </a:blip>
          <a:srcRect t="3456" r="16085" b="5309"/>
          <a:stretch/>
        </p:blipFill>
        <p:spPr>
          <a:xfrm>
            <a:off x="507910" y="1481969"/>
            <a:ext cx="2167051" cy="2356101"/>
          </a:xfrm>
          <a:prstGeom prst="rect">
            <a:avLst/>
          </a:prstGeom>
        </p:spPr>
      </p:pic>
      <p:sp>
        <p:nvSpPr>
          <p:cNvPr id="3" name="Text Placeholder 2"/>
          <p:cNvSpPr>
            <a:spLocks noGrp="1"/>
          </p:cNvSpPr>
          <p:nvPr>
            <p:ph type="body" idx="1"/>
          </p:nvPr>
        </p:nvSpPr>
        <p:spPr>
          <a:xfrm>
            <a:off x="2674961" y="1280214"/>
            <a:ext cx="6157339" cy="2759610"/>
          </a:xfrm>
        </p:spPr>
        <p:txBody>
          <a:bodyPr>
            <a:normAutofit/>
          </a:bodyPr>
          <a:lstStyle/>
          <a:p>
            <a:pPr marL="114300" indent="0">
              <a:buClrTx/>
              <a:buNone/>
            </a:pPr>
            <a:r>
              <a:rPr lang="en-CA" sz="2000" b="1" dirty="0" smtClean="0">
                <a:solidFill>
                  <a:schemeClr val="tx1"/>
                </a:solidFill>
              </a:rPr>
              <a:t>You might notice…</a:t>
            </a:r>
          </a:p>
          <a:p>
            <a:pPr>
              <a:buClrTx/>
            </a:pPr>
            <a:r>
              <a:rPr lang="en-CA" sz="2000" dirty="0" smtClean="0">
                <a:solidFill>
                  <a:schemeClr val="tx1"/>
                </a:solidFill>
              </a:rPr>
              <a:t>Burning sensation when urinating</a:t>
            </a:r>
          </a:p>
          <a:p>
            <a:pPr>
              <a:buClrTx/>
            </a:pPr>
            <a:r>
              <a:rPr lang="en-CA" sz="2000" dirty="0" smtClean="0">
                <a:solidFill>
                  <a:schemeClr val="tx1"/>
                </a:solidFill>
              </a:rPr>
              <a:t>Unusua</a:t>
            </a:r>
            <a:r>
              <a:rPr lang="en-CA" sz="2000" dirty="0">
                <a:solidFill>
                  <a:schemeClr val="tx1"/>
                </a:solidFill>
              </a:rPr>
              <a:t>l</a:t>
            </a:r>
            <a:r>
              <a:rPr lang="en-CA" sz="2000" dirty="0" smtClean="0">
                <a:solidFill>
                  <a:schemeClr val="tx1"/>
                </a:solidFill>
              </a:rPr>
              <a:t> discharge from the vagina or the penis</a:t>
            </a:r>
          </a:p>
          <a:p>
            <a:pPr>
              <a:buClrTx/>
            </a:pPr>
            <a:r>
              <a:rPr lang="en-CA" sz="2000" dirty="0" smtClean="0">
                <a:solidFill>
                  <a:schemeClr val="tx1"/>
                </a:solidFill>
              </a:rPr>
              <a:t>Itching/burning of the vagina or itching around the opening of the penis</a:t>
            </a:r>
          </a:p>
          <a:p>
            <a:pPr>
              <a:buClrTx/>
            </a:pPr>
            <a:r>
              <a:rPr lang="en-CA" sz="2000" dirty="0" smtClean="0">
                <a:solidFill>
                  <a:schemeClr val="tx1"/>
                </a:solidFill>
              </a:rPr>
              <a:t>Pain or bleeding during/after sexual intercourse</a:t>
            </a:r>
          </a:p>
          <a:p>
            <a:pPr>
              <a:buClrTx/>
            </a:pPr>
            <a:r>
              <a:rPr lang="en-CA" sz="2000" dirty="0" smtClean="0">
                <a:solidFill>
                  <a:schemeClr val="tx1"/>
                </a:solidFill>
              </a:rPr>
              <a:t>Pain in lower abdomen/testicles</a:t>
            </a:r>
          </a:p>
        </p:txBody>
      </p:sp>
    </p:spTree>
    <p:extLst>
      <p:ext uri="{BB962C8B-B14F-4D97-AF65-F5344CB8AC3E}">
        <p14:creationId xmlns:p14="http://schemas.microsoft.com/office/powerpoint/2010/main" val="35730274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21480"/>
            <a:ext cx="8520600" cy="781102"/>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Syphilis</a:t>
            </a:r>
            <a:endParaRPr lang="en-CA" b="1" dirty="0"/>
          </a:p>
        </p:txBody>
      </p:sp>
      <p:sp>
        <p:nvSpPr>
          <p:cNvPr id="3" name="Text Placeholder 2"/>
          <p:cNvSpPr>
            <a:spLocks noGrp="1"/>
          </p:cNvSpPr>
          <p:nvPr>
            <p:ph type="body" idx="1"/>
          </p:nvPr>
        </p:nvSpPr>
        <p:spPr>
          <a:xfrm>
            <a:off x="311700" y="1002582"/>
            <a:ext cx="8520600" cy="3082530"/>
          </a:xfrm>
        </p:spPr>
        <p:txBody>
          <a:bodyPr>
            <a:noAutofit/>
          </a:bodyPr>
          <a:lstStyle/>
          <a:p>
            <a:pPr>
              <a:buClrTx/>
            </a:pPr>
            <a:r>
              <a:rPr lang="en-CA" sz="2000" b="1" dirty="0" smtClean="0">
                <a:solidFill>
                  <a:schemeClr val="tx1"/>
                </a:solidFill>
              </a:rPr>
              <a:t>A bacterial infection that is on the rise in Canada</a:t>
            </a:r>
          </a:p>
          <a:p>
            <a:pPr>
              <a:buClrTx/>
            </a:pPr>
            <a:r>
              <a:rPr lang="en-CA" sz="2000" dirty="0" smtClean="0">
                <a:solidFill>
                  <a:schemeClr val="tx1"/>
                </a:solidFill>
              </a:rPr>
              <a:t>Contracted during unprotected oral, vaginal and/or anal sex with an infected person</a:t>
            </a:r>
          </a:p>
          <a:p>
            <a:pPr>
              <a:buClrTx/>
            </a:pPr>
            <a:r>
              <a:rPr lang="en-CA" sz="2000" dirty="0" smtClean="0">
                <a:solidFill>
                  <a:schemeClr val="tx1"/>
                </a:solidFill>
              </a:rPr>
              <a:t>Tested by taking a blood sample</a:t>
            </a:r>
          </a:p>
          <a:p>
            <a:pPr>
              <a:buClrTx/>
            </a:pPr>
            <a:r>
              <a:rPr lang="en-CA" sz="2000" dirty="0" smtClean="0">
                <a:solidFill>
                  <a:schemeClr val="tx1"/>
                </a:solidFill>
              </a:rPr>
              <a:t>Treated with antibiotics</a:t>
            </a:r>
            <a:endParaRPr lang="en-CA" sz="2000" dirty="0">
              <a:solidFill>
                <a:schemeClr val="tx1"/>
              </a:solidFill>
            </a:endParaRPr>
          </a:p>
          <a:p>
            <a:pPr marL="114300" indent="0">
              <a:buClrTx/>
              <a:buNone/>
            </a:pPr>
            <a:endParaRPr lang="en-CA" sz="2000" dirty="0" smtClean="0">
              <a:solidFill>
                <a:schemeClr val="tx1"/>
              </a:solidFill>
            </a:endParaRPr>
          </a:p>
          <a:p>
            <a:pPr marL="114300" indent="0">
              <a:buClrTx/>
              <a:buNone/>
            </a:pPr>
            <a:r>
              <a:rPr lang="en-CA" sz="2000" dirty="0" smtClean="0">
                <a:solidFill>
                  <a:schemeClr val="tx1"/>
                </a:solidFill>
              </a:rPr>
              <a:t>Many people do not show symptoms and if left untreated it can cause serious health problems with the heart, eyes, and even brain. </a:t>
            </a:r>
            <a:endParaRPr lang="en-CA" sz="2000" dirty="0">
              <a:solidFill>
                <a:schemeClr val="tx1"/>
              </a:solidFill>
            </a:endParaRPr>
          </a:p>
        </p:txBody>
      </p:sp>
    </p:spTree>
    <p:extLst>
      <p:ext uri="{BB962C8B-B14F-4D97-AF65-F5344CB8AC3E}">
        <p14:creationId xmlns:p14="http://schemas.microsoft.com/office/powerpoint/2010/main" val="3090626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20334"/>
            <a:ext cx="8520600" cy="781102"/>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Stages of Syphilis</a:t>
            </a:r>
            <a:endParaRPr lang="en-CA" b="1" dirty="0"/>
          </a:p>
        </p:txBody>
      </p:sp>
      <p:sp>
        <p:nvSpPr>
          <p:cNvPr id="3" name="Text Placeholder 2"/>
          <p:cNvSpPr>
            <a:spLocks noGrp="1"/>
          </p:cNvSpPr>
          <p:nvPr>
            <p:ph type="body" idx="1"/>
          </p:nvPr>
        </p:nvSpPr>
        <p:spPr>
          <a:xfrm>
            <a:off x="311700" y="1236221"/>
            <a:ext cx="4165297" cy="2789514"/>
          </a:xfrm>
        </p:spPr>
        <p:txBody>
          <a:bodyPr>
            <a:normAutofit lnSpcReduction="10000"/>
          </a:bodyPr>
          <a:lstStyle/>
          <a:p>
            <a:pPr>
              <a:buClrTx/>
            </a:pPr>
            <a:r>
              <a:rPr lang="en-CA" sz="2000" dirty="0" smtClean="0">
                <a:solidFill>
                  <a:schemeClr val="tx1"/>
                </a:solidFill>
              </a:rPr>
              <a:t>In the first stage (primary), symptoms might include a painless sore or swollen lymph nodes</a:t>
            </a:r>
          </a:p>
          <a:p>
            <a:pPr>
              <a:buClrTx/>
            </a:pPr>
            <a:r>
              <a:rPr lang="en-CA" sz="2000" dirty="0" smtClean="0">
                <a:solidFill>
                  <a:schemeClr val="tx1"/>
                </a:solidFill>
              </a:rPr>
              <a:t>In the second stage (secondary), people might experience flu-like symptoms or a rash on the body</a:t>
            </a:r>
            <a:endParaRPr lang="en-CA" sz="2000" dirty="0">
              <a:solidFill>
                <a:schemeClr val="tx1"/>
              </a:solidFill>
            </a:endParaRPr>
          </a:p>
        </p:txBody>
      </p:sp>
      <p:pic>
        <p:nvPicPr>
          <p:cNvPr id="6" name="Picture 5" descr="is an STI that affects the body in stages. Symptoms in the first stages may include: painless sore(s) called chancre on genitals, around anus or mouth, swollen lymph nodes, rash on palms of hands, soles of feet or entire body, and/or flu-like symptoms" title="Syphilis "/>
          <p:cNvPicPr>
            <a:picLocks noChangeAspect="1"/>
          </p:cNvPicPr>
          <p:nvPr/>
        </p:nvPicPr>
        <p:blipFill rotWithShape="1">
          <a:blip r:embed="rId3"/>
          <a:srcRect l="4984" r="4364"/>
          <a:stretch/>
        </p:blipFill>
        <p:spPr>
          <a:xfrm>
            <a:off x="4699687" y="1349950"/>
            <a:ext cx="4132613" cy="2562055"/>
          </a:xfrm>
          <a:prstGeom prst="rect">
            <a:avLst/>
          </a:prstGeom>
        </p:spPr>
      </p:pic>
    </p:spTree>
    <p:extLst>
      <p:ext uri="{BB962C8B-B14F-4D97-AF65-F5344CB8AC3E}">
        <p14:creationId xmlns:p14="http://schemas.microsoft.com/office/powerpoint/2010/main" val="84838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555" y="1992205"/>
            <a:ext cx="8520600" cy="1524068"/>
          </a:xfrm>
        </p:spPr>
        <p:txBody>
          <a:bodyPr>
            <a:normAutofit/>
          </a:bodyPr>
          <a:lstStyle/>
          <a:p>
            <a:r>
              <a:rPr lang="en-CA" dirty="0" smtClean="0"/>
              <a:t>Viral – Sexually Transmitted Infections</a:t>
            </a:r>
            <a:endParaRPr lang="en-CA" dirty="0"/>
          </a:p>
        </p:txBody>
      </p:sp>
      <p:pic>
        <p:nvPicPr>
          <p:cNvPr id="3" name="Picture 2" descr="3 lightening bol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685078">
            <a:off x="3856849" y="440627"/>
            <a:ext cx="1458012" cy="1458012"/>
          </a:xfrm>
          <a:prstGeom prst="rect">
            <a:avLst/>
          </a:prstGeom>
        </p:spPr>
      </p:pic>
    </p:spTree>
    <p:extLst>
      <p:ext uri="{BB962C8B-B14F-4D97-AF65-F5344CB8AC3E}">
        <p14:creationId xmlns:p14="http://schemas.microsoft.com/office/powerpoint/2010/main" val="36594599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54503"/>
            <a:ext cx="8520600" cy="781102"/>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Genital Herpes</a:t>
            </a:r>
            <a:endParaRPr lang="en-CA" b="1" dirty="0"/>
          </a:p>
        </p:txBody>
      </p:sp>
      <p:sp>
        <p:nvSpPr>
          <p:cNvPr id="3" name="Text Placeholder 2"/>
          <p:cNvSpPr>
            <a:spLocks noGrp="1"/>
          </p:cNvSpPr>
          <p:nvPr>
            <p:ph type="body" idx="1"/>
          </p:nvPr>
        </p:nvSpPr>
        <p:spPr>
          <a:xfrm>
            <a:off x="311700" y="1307136"/>
            <a:ext cx="8520600" cy="2671949"/>
          </a:xfrm>
        </p:spPr>
        <p:txBody>
          <a:bodyPr>
            <a:normAutofit/>
          </a:bodyPr>
          <a:lstStyle/>
          <a:p>
            <a:pPr>
              <a:buClrTx/>
            </a:pPr>
            <a:r>
              <a:rPr lang="en-CA" sz="2000" dirty="0" smtClean="0">
                <a:solidFill>
                  <a:schemeClr val="tx1"/>
                </a:solidFill>
              </a:rPr>
              <a:t>Genital herpes is a viral infection caused by the herpes simplex virus (HSV)</a:t>
            </a:r>
          </a:p>
          <a:p>
            <a:pPr>
              <a:buClrTx/>
            </a:pPr>
            <a:r>
              <a:rPr lang="en-CA" sz="2000" dirty="0">
                <a:solidFill>
                  <a:schemeClr val="tx1"/>
                </a:solidFill>
              </a:rPr>
              <a:t>There are two main types of the herpes virus</a:t>
            </a:r>
            <a:r>
              <a:rPr lang="en-CA" sz="2000" dirty="0" smtClean="0">
                <a:solidFill>
                  <a:schemeClr val="tx1"/>
                </a:solidFill>
              </a:rPr>
              <a:t>: HSV-1 and HSV-2</a:t>
            </a:r>
            <a:endParaRPr lang="en-CA" sz="2000" dirty="0">
              <a:solidFill>
                <a:schemeClr val="tx1"/>
              </a:solidFill>
            </a:endParaRPr>
          </a:p>
          <a:p>
            <a:pPr>
              <a:buClrTx/>
            </a:pPr>
            <a:r>
              <a:rPr lang="en-CA" sz="2000" dirty="0" smtClean="0">
                <a:solidFill>
                  <a:schemeClr val="tx1"/>
                </a:solidFill>
              </a:rPr>
              <a:t>Many people can carry this virus and never show any symptoms</a:t>
            </a:r>
          </a:p>
          <a:p>
            <a:pPr>
              <a:buClrTx/>
            </a:pPr>
            <a:r>
              <a:rPr lang="en-CA" sz="2000" dirty="0" smtClean="0">
                <a:solidFill>
                  <a:schemeClr val="tx1"/>
                </a:solidFill>
              </a:rPr>
              <a:t>This virus can cause painful sores/blisters</a:t>
            </a:r>
          </a:p>
          <a:p>
            <a:pPr lvl="1">
              <a:buClrTx/>
            </a:pPr>
            <a:r>
              <a:rPr lang="en-CA" sz="2000" dirty="0" smtClean="0">
                <a:solidFill>
                  <a:schemeClr val="tx1"/>
                </a:solidFill>
              </a:rPr>
              <a:t>These might appear on the mouth or the genitals</a:t>
            </a:r>
          </a:p>
          <a:p>
            <a:pPr>
              <a:buClrTx/>
            </a:pPr>
            <a:r>
              <a:rPr lang="en-CA" sz="2000" dirty="0" smtClean="0">
                <a:solidFill>
                  <a:schemeClr val="tx1"/>
                </a:solidFill>
              </a:rPr>
              <a:t>It can be prevented by using condoms and dental dams</a:t>
            </a:r>
            <a:endParaRPr lang="en-CA" sz="2000" dirty="0">
              <a:solidFill>
                <a:schemeClr val="tx1"/>
              </a:solidFill>
            </a:endParaRPr>
          </a:p>
        </p:txBody>
      </p:sp>
    </p:spTree>
    <p:extLst>
      <p:ext uri="{BB962C8B-B14F-4D97-AF65-F5344CB8AC3E}">
        <p14:creationId xmlns:p14="http://schemas.microsoft.com/office/powerpoint/2010/main" val="4292277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49452"/>
            <a:ext cx="8520600" cy="781102"/>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Types of HSV</a:t>
            </a:r>
            <a:endParaRPr lang="en-CA" b="1" dirty="0"/>
          </a:p>
        </p:txBody>
      </p:sp>
      <p:sp>
        <p:nvSpPr>
          <p:cNvPr id="3" name="Text Placeholder 2"/>
          <p:cNvSpPr>
            <a:spLocks noGrp="1"/>
          </p:cNvSpPr>
          <p:nvPr>
            <p:ph type="body" idx="1"/>
          </p:nvPr>
        </p:nvSpPr>
        <p:spPr>
          <a:xfrm>
            <a:off x="311700" y="1199407"/>
            <a:ext cx="8520599" cy="2808425"/>
          </a:xfrm>
        </p:spPr>
        <p:txBody>
          <a:bodyPr>
            <a:normAutofit lnSpcReduction="10000"/>
          </a:bodyPr>
          <a:lstStyle/>
          <a:p>
            <a:pPr>
              <a:buClrTx/>
            </a:pPr>
            <a:r>
              <a:rPr lang="en-CA" sz="2000" dirty="0" smtClean="0">
                <a:solidFill>
                  <a:schemeClr val="tx1"/>
                </a:solidFill>
              </a:rPr>
              <a:t>Type 1 (HSV-1) </a:t>
            </a:r>
            <a:r>
              <a:rPr lang="en-CA" sz="2000" dirty="0">
                <a:solidFill>
                  <a:schemeClr val="tx1"/>
                </a:solidFill>
              </a:rPr>
              <a:t>shows on the mouth and usually developed during childhood (cold sores)</a:t>
            </a:r>
          </a:p>
          <a:p>
            <a:pPr>
              <a:buClrTx/>
            </a:pPr>
            <a:r>
              <a:rPr lang="en-CA" sz="2000" dirty="0">
                <a:solidFill>
                  <a:schemeClr val="tx1"/>
                </a:solidFill>
              </a:rPr>
              <a:t>Type </a:t>
            </a:r>
            <a:r>
              <a:rPr lang="en-CA" sz="2000" dirty="0" smtClean="0">
                <a:solidFill>
                  <a:schemeClr val="tx1"/>
                </a:solidFill>
              </a:rPr>
              <a:t>2 (HSV-2) </a:t>
            </a:r>
            <a:r>
              <a:rPr lang="en-CA" sz="2000" dirty="0">
                <a:solidFill>
                  <a:schemeClr val="tx1"/>
                </a:solidFill>
              </a:rPr>
              <a:t>is sexually transmitted </a:t>
            </a:r>
            <a:r>
              <a:rPr lang="en-CA" sz="2000" dirty="0" smtClean="0">
                <a:solidFill>
                  <a:schemeClr val="tx1"/>
                </a:solidFill>
              </a:rPr>
              <a:t>and </a:t>
            </a:r>
            <a:r>
              <a:rPr lang="en-CA" sz="2000" dirty="0">
                <a:solidFill>
                  <a:schemeClr val="tx1"/>
                </a:solidFill>
              </a:rPr>
              <a:t>the sores show on the </a:t>
            </a:r>
            <a:r>
              <a:rPr lang="en-CA" sz="2000" dirty="0" smtClean="0">
                <a:solidFill>
                  <a:schemeClr val="tx1"/>
                </a:solidFill>
              </a:rPr>
              <a:t>genitals</a:t>
            </a:r>
          </a:p>
          <a:p>
            <a:pPr marL="114300" indent="0">
              <a:buClrTx/>
              <a:buNone/>
            </a:pPr>
            <a:endParaRPr lang="en-CA" sz="2000" dirty="0">
              <a:solidFill>
                <a:schemeClr val="tx1"/>
              </a:solidFill>
            </a:endParaRPr>
          </a:p>
          <a:p>
            <a:pPr marL="114300" indent="0">
              <a:buClrTx/>
              <a:buNone/>
            </a:pPr>
            <a:r>
              <a:rPr lang="en-CA" sz="2000" dirty="0" smtClean="0">
                <a:solidFill>
                  <a:schemeClr val="tx1"/>
                </a:solidFill>
              </a:rPr>
              <a:t>Treatment for herpes is </a:t>
            </a:r>
            <a:r>
              <a:rPr lang="en-CA" sz="2000" dirty="0">
                <a:solidFill>
                  <a:schemeClr val="tx1"/>
                </a:solidFill>
              </a:rPr>
              <a:t>a </a:t>
            </a:r>
            <a:r>
              <a:rPr lang="en-CA" sz="2000" dirty="0" smtClean="0">
                <a:solidFill>
                  <a:schemeClr val="tx1"/>
                </a:solidFill>
              </a:rPr>
              <a:t>medication. It </a:t>
            </a:r>
            <a:r>
              <a:rPr lang="en-CA" sz="2000" dirty="0">
                <a:solidFill>
                  <a:schemeClr val="tx1"/>
                </a:solidFill>
              </a:rPr>
              <a:t>can help lessen the length of the outbreak and help prevent the spread to </a:t>
            </a:r>
            <a:r>
              <a:rPr lang="en-CA" sz="2000" dirty="0" smtClean="0">
                <a:solidFill>
                  <a:schemeClr val="tx1"/>
                </a:solidFill>
              </a:rPr>
              <a:t>others, but </a:t>
            </a:r>
            <a:r>
              <a:rPr lang="en-CA" sz="2000" dirty="0">
                <a:solidFill>
                  <a:schemeClr val="tx1"/>
                </a:solidFill>
              </a:rPr>
              <a:t>it is a virus you carry for life</a:t>
            </a:r>
            <a:r>
              <a:rPr lang="en-CA" sz="2000" dirty="0" smtClean="0">
                <a:solidFill>
                  <a:schemeClr val="tx1"/>
                </a:solidFill>
              </a:rPr>
              <a:t>.</a:t>
            </a:r>
            <a:endParaRPr lang="en-CA" sz="2000" dirty="0">
              <a:solidFill>
                <a:schemeClr val="tx1"/>
              </a:solidFill>
            </a:endParaRPr>
          </a:p>
        </p:txBody>
      </p:sp>
    </p:spTree>
    <p:extLst>
      <p:ext uri="{BB962C8B-B14F-4D97-AF65-F5344CB8AC3E}">
        <p14:creationId xmlns:p14="http://schemas.microsoft.com/office/powerpoint/2010/main" val="552672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88341"/>
            <a:ext cx="8520600" cy="781102"/>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Hepatitis B</a:t>
            </a:r>
            <a:endParaRPr lang="en-CA" b="1" dirty="0"/>
          </a:p>
        </p:txBody>
      </p:sp>
      <p:sp>
        <p:nvSpPr>
          <p:cNvPr id="3" name="Text Placeholder 2"/>
          <p:cNvSpPr>
            <a:spLocks noGrp="1"/>
          </p:cNvSpPr>
          <p:nvPr>
            <p:ph type="body" idx="1"/>
          </p:nvPr>
        </p:nvSpPr>
        <p:spPr>
          <a:xfrm>
            <a:off x="311700" y="1110610"/>
            <a:ext cx="5607186" cy="2873417"/>
          </a:xfrm>
        </p:spPr>
        <p:txBody>
          <a:bodyPr>
            <a:noAutofit/>
          </a:bodyPr>
          <a:lstStyle/>
          <a:p>
            <a:pPr marL="114300" indent="0">
              <a:buClrTx/>
              <a:buNone/>
            </a:pPr>
            <a:r>
              <a:rPr lang="en-CA" sz="2000" dirty="0" smtClean="0">
                <a:solidFill>
                  <a:schemeClr val="tx1"/>
                </a:solidFill>
              </a:rPr>
              <a:t>A virus that can infect the liver, which in some cases can lead to cancer</a:t>
            </a:r>
          </a:p>
          <a:p>
            <a:pPr marL="114300" indent="0">
              <a:buClrTx/>
              <a:buNone/>
            </a:pPr>
            <a:r>
              <a:rPr lang="en-CA" sz="2000" b="1" dirty="0" smtClean="0">
                <a:solidFill>
                  <a:schemeClr val="tx1"/>
                </a:solidFill>
              </a:rPr>
              <a:t>Symptoms</a:t>
            </a:r>
            <a:r>
              <a:rPr lang="en-CA" sz="2000" b="1" dirty="0">
                <a:solidFill>
                  <a:schemeClr val="tx1"/>
                </a:solidFill>
              </a:rPr>
              <a:t>:</a:t>
            </a:r>
            <a:endParaRPr lang="en-CA" sz="2000" dirty="0">
              <a:solidFill>
                <a:schemeClr val="tx1"/>
              </a:solidFill>
            </a:endParaRPr>
          </a:p>
          <a:p>
            <a:pPr>
              <a:buClrTx/>
            </a:pPr>
            <a:r>
              <a:rPr lang="en-CA" sz="2000" dirty="0">
                <a:solidFill>
                  <a:schemeClr val="tx1"/>
                </a:solidFill>
              </a:rPr>
              <a:t>Tiredness</a:t>
            </a:r>
          </a:p>
          <a:p>
            <a:pPr>
              <a:buClrTx/>
            </a:pPr>
            <a:r>
              <a:rPr lang="en-CA" sz="2000" dirty="0">
                <a:solidFill>
                  <a:schemeClr val="tx1"/>
                </a:solidFill>
              </a:rPr>
              <a:t>Loss of appetite</a:t>
            </a:r>
          </a:p>
          <a:p>
            <a:pPr>
              <a:buClrTx/>
            </a:pPr>
            <a:r>
              <a:rPr lang="en-CA" sz="2000" dirty="0">
                <a:solidFill>
                  <a:schemeClr val="tx1"/>
                </a:solidFill>
              </a:rPr>
              <a:t>Stomach discomfort</a:t>
            </a:r>
          </a:p>
          <a:p>
            <a:pPr>
              <a:buClrTx/>
            </a:pPr>
            <a:r>
              <a:rPr lang="en-CA" sz="2000" dirty="0">
                <a:solidFill>
                  <a:schemeClr val="tx1"/>
                </a:solidFill>
              </a:rPr>
              <a:t>Yellow </a:t>
            </a:r>
            <a:r>
              <a:rPr lang="en-CA" sz="2000" dirty="0" smtClean="0">
                <a:solidFill>
                  <a:schemeClr val="tx1"/>
                </a:solidFill>
              </a:rPr>
              <a:t>skin</a:t>
            </a:r>
          </a:p>
          <a:p>
            <a:pPr>
              <a:buClrTx/>
            </a:pPr>
            <a:r>
              <a:rPr lang="en-CA" sz="2000" dirty="0" smtClean="0">
                <a:solidFill>
                  <a:schemeClr val="tx1"/>
                </a:solidFill>
              </a:rPr>
              <a:t>Fever</a:t>
            </a:r>
            <a:endParaRPr lang="en-CA" sz="2000" dirty="0">
              <a:solidFill>
                <a:schemeClr val="tx1"/>
              </a:solidFill>
            </a:endParaRPr>
          </a:p>
        </p:txBody>
      </p:sp>
      <p:pic>
        <p:nvPicPr>
          <p:cNvPr id="4" name="Picture 3" descr="outline of a body with a liv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886" y="1395773"/>
            <a:ext cx="2588254" cy="2588254"/>
          </a:xfrm>
          <a:prstGeom prst="rect">
            <a:avLst/>
          </a:prstGeom>
        </p:spPr>
      </p:pic>
    </p:spTree>
    <p:extLst>
      <p:ext uri="{BB962C8B-B14F-4D97-AF65-F5344CB8AC3E}">
        <p14:creationId xmlns:p14="http://schemas.microsoft.com/office/powerpoint/2010/main" val="10438383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99552"/>
            <a:ext cx="8520600" cy="781102"/>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Hepatitis </a:t>
            </a:r>
            <a:r>
              <a:rPr lang="en-CA" b="1" dirty="0"/>
              <a:t>B </a:t>
            </a:r>
            <a:r>
              <a:rPr lang="en-CA" b="1" dirty="0" smtClean="0"/>
              <a:t>– </a:t>
            </a:r>
            <a:r>
              <a:rPr lang="en-CA" b="1" dirty="0"/>
              <a:t>Getting Vaccinated</a:t>
            </a:r>
          </a:p>
        </p:txBody>
      </p:sp>
      <p:pic>
        <p:nvPicPr>
          <p:cNvPr id="4" name="Picture 3" descr="getting vaccin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788" y="1231892"/>
            <a:ext cx="2551331" cy="2551331"/>
          </a:xfrm>
          <a:prstGeom prst="rect">
            <a:avLst/>
          </a:prstGeom>
        </p:spPr>
      </p:pic>
      <p:sp>
        <p:nvSpPr>
          <p:cNvPr id="3" name="Text Placeholder 2"/>
          <p:cNvSpPr>
            <a:spLocks noGrp="1"/>
          </p:cNvSpPr>
          <p:nvPr>
            <p:ph type="body" idx="1"/>
          </p:nvPr>
        </p:nvSpPr>
        <p:spPr>
          <a:xfrm>
            <a:off x="3241963" y="1486346"/>
            <a:ext cx="5590337" cy="2042424"/>
          </a:xfrm>
        </p:spPr>
        <p:txBody>
          <a:bodyPr>
            <a:normAutofit/>
          </a:bodyPr>
          <a:lstStyle/>
          <a:p>
            <a:pPr>
              <a:buClrTx/>
            </a:pPr>
            <a:r>
              <a:rPr lang="en-CA" sz="2000" dirty="0" smtClean="0">
                <a:solidFill>
                  <a:schemeClr val="tx1"/>
                </a:solidFill>
              </a:rPr>
              <a:t>The vaccine is 95-100% effective at preventing the virus before being exposed to Hepatitis B</a:t>
            </a:r>
          </a:p>
          <a:p>
            <a:pPr>
              <a:buClrTx/>
            </a:pPr>
            <a:r>
              <a:rPr lang="en-CA" sz="2000" dirty="0" smtClean="0">
                <a:solidFill>
                  <a:schemeClr val="tx1"/>
                </a:solidFill>
              </a:rPr>
              <a:t>In Ontario, the Hepatitis B vaccine is usually given in grade 7 and in 2 doses</a:t>
            </a:r>
            <a:endParaRPr lang="en-CA" sz="2000" dirty="0">
              <a:solidFill>
                <a:schemeClr val="tx1"/>
              </a:solidFill>
            </a:endParaRPr>
          </a:p>
        </p:txBody>
      </p:sp>
    </p:spTree>
    <p:extLst>
      <p:ext uri="{BB962C8B-B14F-4D97-AF65-F5344CB8AC3E}">
        <p14:creationId xmlns:p14="http://schemas.microsoft.com/office/powerpoint/2010/main" val="11970391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99552"/>
            <a:ext cx="8520600" cy="781102"/>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Human </a:t>
            </a:r>
            <a:r>
              <a:rPr lang="en-CA" b="1" dirty="0"/>
              <a:t>Papillomavirus </a:t>
            </a:r>
            <a:r>
              <a:rPr lang="en-CA" b="1" dirty="0" smtClean="0"/>
              <a:t>(</a:t>
            </a:r>
            <a:r>
              <a:rPr lang="en-CA" b="1" dirty="0" err="1" smtClean="0"/>
              <a:t>HPV</a:t>
            </a:r>
            <a:r>
              <a:rPr lang="en-CA" b="1" dirty="0" smtClean="0"/>
              <a:t>)</a:t>
            </a:r>
            <a:endParaRPr lang="en-CA" b="1" dirty="0"/>
          </a:p>
        </p:txBody>
      </p:sp>
      <p:sp>
        <p:nvSpPr>
          <p:cNvPr id="3" name="Text Placeholder 2"/>
          <p:cNvSpPr>
            <a:spLocks noGrp="1"/>
          </p:cNvSpPr>
          <p:nvPr>
            <p:ph type="body" idx="1"/>
          </p:nvPr>
        </p:nvSpPr>
        <p:spPr>
          <a:xfrm>
            <a:off x="311700" y="1226324"/>
            <a:ext cx="6314731" cy="2798617"/>
          </a:xfrm>
        </p:spPr>
        <p:txBody>
          <a:bodyPr>
            <a:noAutofit/>
          </a:bodyPr>
          <a:lstStyle/>
          <a:p>
            <a:pPr>
              <a:buClrTx/>
            </a:pPr>
            <a:r>
              <a:rPr lang="en-CA" sz="1900" dirty="0" smtClean="0">
                <a:solidFill>
                  <a:schemeClr val="tx1"/>
                </a:solidFill>
              </a:rPr>
              <a:t>A large group of viruses – about 100 types</a:t>
            </a:r>
            <a:endParaRPr lang="en-CA" sz="1900" dirty="0">
              <a:solidFill>
                <a:schemeClr val="tx1"/>
              </a:solidFill>
            </a:endParaRPr>
          </a:p>
          <a:p>
            <a:pPr>
              <a:buClrTx/>
            </a:pPr>
            <a:r>
              <a:rPr lang="en-CA" sz="1900" dirty="0" smtClean="0">
                <a:solidFill>
                  <a:schemeClr val="tx1"/>
                </a:solidFill>
              </a:rPr>
              <a:t>Some viruses cause warts and some cause cancer</a:t>
            </a:r>
          </a:p>
          <a:p>
            <a:pPr>
              <a:buClrTx/>
            </a:pPr>
            <a:r>
              <a:rPr lang="en-CA" sz="1900" dirty="0" smtClean="0">
                <a:solidFill>
                  <a:schemeClr val="tx1"/>
                </a:solidFill>
              </a:rPr>
              <a:t>Most common in young people aged 15 to 24</a:t>
            </a:r>
          </a:p>
          <a:p>
            <a:pPr>
              <a:buClrTx/>
            </a:pPr>
            <a:r>
              <a:rPr lang="en-CA" sz="1900" dirty="0" smtClean="0">
                <a:solidFill>
                  <a:schemeClr val="tx1"/>
                </a:solidFill>
              </a:rPr>
              <a:t>Some people do not have any symptoms but those infected with some strains might develop small warts in the genital area</a:t>
            </a:r>
          </a:p>
          <a:p>
            <a:pPr>
              <a:buClrTx/>
            </a:pPr>
            <a:r>
              <a:rPr lang="en-CA" sz="1900" dirty="0" smtClean="0">
                <a:solidFill>
                  <a:schemeClr val="tx1"/>
                </a:solidFill>
              </a:rPr>
              <a:t>Spread through unprotected sexual touching, oral, vaginal, and/or anal sex with an infected partner</a:t>
            </a:r>
            <a:endParaRPr lang="en-CA" sz="1900" dirty="0">
              <a:solidFill>
                <a:schemeClr val="tx1"/>
              </a:solidFill>
            </a:endParaRPr>
          </a:p>
        </p:txBody>
      </p:sp>
      <p:pic>
        <p:nvPicPr>
          <p:cNvPr id="6" name="Picture 5" descr="person pointing to a uterus that is infected with HPV"/>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744" y="1507855"/>
            <a:ext cx="2235556" cy="2235556"/>
          </a:xfrm>
          <a:prstGeom prst="rect">
            <a:avLst/>
          </a:prstGeom>
        </p:spPr>
      </p:pic>
    </p:spTree>
    <p:extLst>
      <p:ext uri="{BB962C8B-B14F-4D97-AF65-F5344CB8AC3E}">
        <p14:creationId xmlns:p14="http://schemas.microsoft.com/office/powerpoint/2010/main" val="2158769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63" name="Google Shape;63;p14"/>
          <p:cNvSpPr txBox="1">
            <a:spLocks noGrp="1"/>
          </p:cNvSpPr>
          <p:nvPr>
            <p:ph type="title"/>
          </p:nvPr>
        </p:nvSpPr>
        <p:spPr>
          <a:xfrm>
            <a:off x="311700" y="571175"/>
            <a:ext cx="8520600" cy="8553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a:t>Presentation Format</a:t>
            </a:r>
            <a:endParaRPr sz="2820" b="1"/>
          </a:p>
        </p:txBody>
      </p:sp>
      <p:pic>
        <p:nvPicPr>
          <p:cNvPr id="7" name="Google Shape;75;p15" descr="pink question mark"/>
          <p:cNvPicPr preferRelativeResize="0"/>
          <p:nvPr/>
        </p:nvPicPr>
        <p:blipFill>
          <a:blip r:embed="rId4">
            <a:alphaModFix/>
          </a:blip>
          <a:stretch>
            <a:fillRect/>
          </a:stretch>
        </p:blipFill>
        <p:spPr>
          <a:xfrm>
            <a:off x="566775" y="1818500"/>
            <a:ext cx="832250" cy="832250"/>
          </a:xfrm>
          <a:prstGeom prst="rect">
            <a:avLst/>
          </a:prstGeom>
          <a:noFill/>
          <a:ln>
            <a:noFill/>
          </a:ln>
        </p:spPr>
      </p:pic>
      <p:sp>
        <p:nvSpPr>
          <p:cNvPr id="2" name="TextBox 1"/>
          <p:cNvSpPr txBox="1"/>
          <p:nvPr/>
        </p:nvSpPr>
        <p:spPr>
          <a:xfrm>
            <a:off x="1687975" y="1726793"/>
            <a:ext cx="7144325" cy="1015663"/>
          </a:xfrm>
          <a:prstGeom prst="rect">
            <a:avLst/>
          </a:prstGeom>
          <a:noFill/>
        </p:spPr>
        <p:txBody>
          <a:bodyPr wrap="square" rtlCol="0">
            <a:spAutoFit/>
          </a:bodyPr>
          <a:lstStyle/>
          <a:p>
            <a:r>
              <a:rPr lang="en-US" sz="2000" b="1" dirty="0">
                <a:solidFill>
                  <a:schemeClr val="dk1"/>
                </a:solidFill>
              </a:rPr>
              <a:t>Guiding Questions: </a:t>
            </a:r>
            <a:r>
              <a:rPr lang="en-US" sz="2000" dirty="0">
                <a:solidFill>
                  <a:schemeClr val="dk1"/>
                </a:solidFill>
              </a:rPr>
              <a:t>Big idea questions that students can brainstorm and share previous knowledge or new information with. </a:t>
            </a:r>
          </a:p>
        </p:txBody>
      </p:sp>
      <p:pic>
        <p:nvPicPr>
          <p:cNvPr id="8" name="Google Shape;74;p15" descr="Talking bubbles"/>
          <p:cNvPicPr preferRelativeResize="0"/>
          <p:nvPr/>
        </p:nvPicPr>
        <p:blipFill>
          <a:blip r:embed="rId5">
            <a:alphaModFix/>
          </a:blip>
          <a:stretch>
            <a:fillRect/>
          </a:stretch>
        </p:blipFill>
        <p:spPr>
          <a:xfrm>
            <a:off x="498100" y="2911150"/>
            <a:ext cx="969600" cy="969600"/>
          </a:xfrm>
          <a:prstGeom prst="rect">
            <a:avLst/>
          </a:prstGeom>
          <a:noFill/>
          <a:ln>
            <a:noFill/>
          </a:ln>
        </p:spPr>
      </p:pic>
      <p:sp>
        <p:nvSpPr>
          <p:cNvPr id="5" name="TextBox 4"/>
          <p:cNvSpPr txBox="1"/>
          <p:nvPr/>
        </p:nvSpPr>
        <p:spPr>
          <a:xfrm>
            <a:off x="1733673" y="3042774"/>
            <a:ext cx="7052927" cy="707886"/>
          </a:xfrm>
          <a:prstGeom prst="rect">
            <a:avLst/>
          </a:prstGeom>
          <a:noFill/>
        </p:spPr>
        <p:txBody>
          <a:bodyPr wrap="square" rtlCol="0">
            <a:spAutoFit/>
          </a:bodyPr>
          <a:lstStyle/>
          <a:p>
            <a:r>
              <a:rPr lang="en-US" sz="2000" b="1" dirty="0">
                <a:solidFill>
                  <a:schemeClr val="dk1"/>
                </a:solidFill>
              </a:rPr>
              <a:t>Think, Pair, Share: </a:t>
            </a:r>
            <a:r>
              <a:rPr lang="en-US" sz="2000" dirty="0">
                <a:solidFill>
                  <a:schemeClr val="dk1"/>
                </a:solidFill>
              </a:rPr>
              <a:t>Opportunity for students to work with partner or group and share ideas based on a prompt. </a:t>
            </a:r>
            <a:endParaRPr lang="en-US" sz="2000" b="1" dirty="0">
              <a:solidFill>
                <a:schemeClr val="dk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08919"/>
            <a:ext cx="8520600" cy="783901"/>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err="1" smtClean="0"/>
              <a:t>HPV</a:t>
            </a:r>
            <a:r>
              <a:rPr lang="en-CA" b="1" dirty="0" smtClean="0"/>
              <a:t> that Cause Warts and Cancer</a:t>
            </a:r>
            <a:endParaRPr lang="en-CA" b="1" dirty="0"/>
          </a:p>
        </p:txBody>
      </p:sp>
      <p:sp>
        <p:nvSpPr>
          <p:cNvPr id="3" name="Text Placeholder 2"/>
          <p:cNvSpPr>
            <a:spLocks noGrp="1"/>
          </p:cNvSpPr>
          <p:nvPr>
            <p:ph type="body" idx="1"/>
          </p:nvPr>
        </p:nvSpPr>
        <p:spPr>
          <a:xfrm>
            <a:off x="311701" y="1092820"/>
            <a:ext cx="5249856" cy="3021980"/>
          </a:xfrm>
        </p:spPr>
        <p:txBody>
          <a:bodyPr>
            <a:noAutofit/>
          </a:bodyPr>
          <a:lstStyle/>
          <a:p>
            <a:pPr marL="114300" indent="0">
              <a:buClrTx/>
              <a:buNone/>
            </a:pPr>
            <a:r>
              <a:rPr lang="en-CA" b="1" dirty="0" smtClean="0">
                <a:solidFill>
                  <a:schemeClr val="tx1"/>
                </a:solidFill>
              </a:rPr>
              <a:t>Warts:</a:t>
            </a:r>
          </a:p>
          <a:p>
            <a:pPr>
              <a:buClrTx/>
            </a:pPr>
            <a:r>
              <a:rPr lang="en-CA" dirty="0">
                <a:solidFill>
                  <a:schemeClr val="tx1"/>
                </a:solidFill>
              </a:rPr>
              <a:t>Warts are bumps that show up on the skin</a:t>
            </a:r>
          </a:p>
          <a:p>
            <a:pPr lvl="1">
              <a:buClrTx/>
            </a:pPr>
            <a:r>
              <a:rPr lang="en-CA" sz="1800" dirty="0" smtClean="0">
                <a:solidFill>
                  <a:schemeClr val="tx1"/>
                </a:solidFill>
              </a:rPr>
              <a:t>Some warts might be found on your </a:t>
            </a:r>
            <a:r>
              <a:rPr lang="en-CA" sz="1800" dirty="0">
                <a:solidFill>
                  <a:schemeClr val="tx1"/>
                </a:solidFill>
              </a:rPr>
              <a:t>finger </a:t>
            </a:r>
            <a:r>
              <a:rPr lang="en-CA" sz="1800" dirty="0" smtClean="0">
                <a:solidFill>
                  <a:schemeClr val="tx1"/>
                </a:solidFill>
              </a:rPr>
              <a:t>or </a:t>
            </a:r>
            <a:r>
              <a:rPr lang="en-CA" sz="1800" dirty="0">
                <a:solidFill>
                  <a:schemeClr val="tx1"/>
                </a:solidFill>
              </a:rPr>
              <a:t>foot</a:t>
            </a:r>
          </a:p>
          <a:p>
            <a:pPr lvl="1">
              <a:buClrTx/>
            </a:pPr>
            <a:r>
              <a:rPr lang="en-CA" sz="1800" dirty="0" smtClean="0">
                <a:solidFill>
                  <a:schemeClr val="tx1"/>
                </a:solidFill>
              </a:rPr>
              <a:t>Warts found on the genital area are sexually transmitted warts</a:t>
            </a:r>
          </a:p>
          <a:p>
            <a:pPr>
              <a:buClrTx/>
            </a:pPr>
            <a:r>
              <a:rPr lang="en-CA" dirty="0" smtClean="0">
                <a:solidFill>
                  <a:schemeClr val="tx1"/>
                </a:solidFill>
              </a:rPr>
              <a:t>Warts are treatable</a:t>
            </a:r>
          </a:p>
          <a:p>
            <a:pPr>
              <a:buClrTx/>
            </a:pPr>
            <a:r>
              <a:rPr lang="en-CA" sz="1800" dirty="0" smtClean="0">
                <a:solidFill>
                  <a:schemeClr val="tx1"/>
                </a:solidFill>
              </a:rPr>
              <a:t>A doctor can freeze the wart, which will help it fall off on its own</a:t>
            </a:r>
          </a:p>
        </p:txBody>
      </p:sp>
      <p:sp>
        <p:nvSpPr>
          <p:cNvPr id="4" name="Text Placeholder 2"/>
          <p:cNvSpPr txBox="1">
            <a:spLocks/>
          </p:cNvSpPr>
          <p:nvPr/>
        </p:nvSpPr>
        <p:spPr>
          <a:xfrm>
            <a:off x="5561557" y="1260791"/>
            <a:ext cx="3270742" cy="26147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ClrTx/>
              <a:buNone/>
            </a:pPr>
            <a:r>
              <a:rPr lang="en-CA" b="1" dirty="0" smtClean="0">
                <a:solidFill>
                  <a:schemeClr val="tx1"/>
                </a:solidFill>
              </a:rPr>
              <a:t>Cancer:</a:t>
            </a:r>
          </a:p>
          <a:p>
            <a:pPr>
              <a:buClrTx/>
            </a:pPr>
            <a:r>
              <a:rPr lang="en-CA" dirty="0" smtClean="0">
                <a:solidFill>
                  <a:schemeClr val="tx1"/>
                </a:solidFill>
              </a:rPr>
              <a:t>Some </a:t>
            </a:r>
            <a:r>
              <a:rPr lang="en-CA" dirty="0" err="1" smtClean="0">
                <a:solidFill>
                  <a:schemeClr val="tx1"/>
                </a:solidFill>
              </a:rPr>
              <a:t>HPV</a:t>
            </a:r>
            <a:r>
              <a:rPr lang="en-CA" dirty="0">
                <a:solidFill>
                  <a:schemeClr val="tx1"/>
                </a:solidFill>
              </a:rPr>
              <a:t> </a:t>
            </a:r>
            <a:r>
              <a:rPr lang="en-CA" dirty="0" smtClean="0">
                <a:solidFill>
                  <a:schemeClr val="tx1"/>
                </a:solidFill>
              </a:rPr>
              <a:t>types cause cancer of the cervix, vulva, vagina, penis or anus</a:t>
            </a:r>
          </a:p>
          <a:p>
            <a:pPr>
              <a:buClrTx/>
            </a:pPr>
            <a:r>
              <a:rPr lang="en-CA" dirty="0" smtClean="0">
                <a:solidFill>
                  <a:schemeClr val="tx1"/>
                </a:solidFill>
              </a:rPr>
              <a:t>It can also cause mouth and throat cancers</a:t>
            </a:r>
          </a:p>
        </p:txBody>
      </p:sp>
    </p:spTree>
    <p:extLst>
      <p:ext uri="{BB962C8B-B14F-4D97-AF65-F5344CB8AC3E}">
        <p14:creationId xmlns:p14="http://schemas.microsoft.com/office/powerpoint/2010/main" val="698491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07264"/>
            <a:ext cx="8520600" cy="998082"/>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err="1" smtClean="0"/>
              <a:t>HPV</a:t>
            </a:r>
            <a:r>
              <a:rPr lang="en-CA" b="1" dirty="0" smtClean="0"/>
              <a:t> – Getting Vaccinated</a:t>
            </a:r>
            <a:endParaRPr lang="en-CA" b="1" dirty="0"/>
          </a:p>
        </p:txBody>
      </p:sp>
      <p:pic>
        <p:nvPicPr>
          <p:cNvPr id="5" name="Picture 4" descr="nurse/doctor with need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98588" y="1451361"/>
            <a:ext cx="2482299" cy="2482299"/>
          </a:xfrm>
          <a:prstGeom prst="rect">
            <a:avLst/>
          </a:prstGeom>
        </p:spPr>
      </p:pic>
      <p:sp>
        <p:nvSpPr>
          <p:cNvPr id="3" name="Text Placeholder 2"/>
          <p:cNvSpPr>
            <a:spLocks noGrp="1"/>
          </p:cNvSpPr>
          <p:nvPr>
            <p:ph type="body" idx="1"/>
          </p:nvPr>
        </p:nvSpPr>
        <p:spPr>
          <a:xfrm>
            <a:off x="3562597" y="1451361"/>
            <a:ext cx="5269703" cy="2568158"/>
          </a:xfrm>
        </p:spPr>
        <p:txBody>
          <a:bodyPr>
            <a:normAutofit/>
          </a:bodyPr>
          <a:lstStyle/>
          <a:p>
            <a:pPr>
              <a:buClrTx/>
            </a:pPr>
            <a:r>
              <a:rPr lang="en-CA" sz="2000" dirty="0" smtClean="0">
                <a:solidFill>
                  <a:schemeClr val="tx1"/>
                </a:solidFill>
              </a:rPr>
              <a:t>You can protect yourself from warts and cancer by getting vaccinated</a:t>
            </a:r>
          </a:p>
          <a:p>
            <a:pPr>
              <a:buClrTx/>
            </a:pPr>
            <a:r>
              <a:rPr lang="en-CA" sz="2000" dirty="0" smtClean="0">
                <a:solidFill>
                  <a:schemeClr val="tx1"/>
                </a:solidFill>
              </a:rPr>
              <a:t>Youth aged 9-26 are eligible for the vaccination</a:t>
            </a:r>
          </a:p>
          <a:p>
            <a:pPr>
              <a:buClrTx/>
            </a:pPr>
            <a:r>
              <a:rPr lang="en-CA" sz="2000" dirty="0" smtClean="0">
                <a:solidFill>
                  <a:schemeClr val="tx1"/>
                </a:solidFill>
              </a:rPr>
              <a:t>The vaccine is 90% effective at preventing certain strains of </a:t>
            </a:r>
            <a:r>
              <a:rPr lang="en-CA" sz="2000" dirty="0" err="1" smtClean="0">
                <a:solidFill>
                  <a:schemeClr val="tx1"/>
                </a:solidFill>
              </a:rPr>
              <a:t>HPV</a:t>
            </a:r>
            <a:endParaRPr lang="en-CA" sz="2000" dirty="0">
              <a:solidFill>
                <a:schemeClr val="tx1"/>
              </a:solidFill>
            </a:endParaRPr>
          </a:p>
        </p:txBody>
      </p:sp>
    </p:spTree>
    <p:extLst>
      <p:ext uri="{BB962C8B-B14F-4D97-AF65-F5344CB8AC3E}">
        <p14:creationId xmlns:p14="http://schemas.microsoft.com/office/powerpoint/2010/main" val="25969589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98" y="209330"/>
            <a:ext cx="8520600" cy="879241"/>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Human Immunodeficiency Virus (HIV)</a:t>
            </a:r>
            <a:endParaRPr lang="en-CA" b="1" dirty="0"/>
          </a:p>
        </p:txBody>
      </p:sp>
      <p:sp>
        <p:nvSpPr>
          <p:cNvPr id="3" name="Text Placeholder 2"/>
          <p:cNvSpPr>
            <a:spLocks noGrp="1"/>
          </p:cNvSpPr>
          <p:nvPr>
            <p:ph type="body" idx="1"/>
          </p:nvPr>
        </p:nvSpPr>
        <p:spPr>
          <a:xfrm>
            <a:off x="311698" y="1088571"/>
            <a:ext cx="8520600" cy="2950672"/>
          </a:xfrm>
        </p:spPr>
        <p:txBody>
          <a:bodyPr>
            <a:noAutofit/>
          </a:bodyPr>
          <a:lstStyle/>
          <a:p>
            <a:pPr marL="114300" indent="0">
              <a:buClrTx/>
              <a:buNone/>
            </a:pPr>
            <a:r>
              <a:rPr lang="en-CA" sz="2000" dirty="0" smtClean="0">
                <a:solidFill>
                  <a:schemeClr val="tx1"/>
                </a:solidFill>
              </a:rPr>
              <a:t>HIV is a virus that attacks the body’s immune system</a:t>
            </a:r>
          </a:p>
          <a:p>
            <a:pPr>
              <a:buClrTx/>
            </a:pPr>
            <a:r>
              <a:rPr lang="en-CA" sz="2000" dirty="0" smtClean="0">
                <a:solidFill>
                  <a:schemeClr val="tx1"/>
                </a:solidFill>
              </a:rPr>
              <a:t>If untreated, it can cause Auto-Immune Deficiency Syndrome (AIDS)</a:t>
            </a:r>
          </a:p>
          <a:p>
            <a:pPr marL="114300" indent="0">
              <a:buClrTx/>
              <a:buNone/>
            </a:pPr>
            <a:r>
              <a:rPr lang="en-CA" sz="2000" b="1" dirty="0" smtClean="0">
                <a:solidFill>
                  <a:schemeClr val="tx1"/>
                </a:solidFill>
              </a:rPr>
              <a:t>Symptoms:</a:t>
            </a:r>
            <a:endParaRPr lang="en-CA" sz="2000" dirty="0" smtClean="0">
              <a:solidFill>
                <a:schemeClr val="tx1"/>
              </a:solidFill>
            </a:endParaRPr>
          </a:p>
          <a:p>
            <a:pPr>
              <a:buClrTx/>
            </a:pPr>
            <a:r>
              <a:rPr lang="en-CA" sz="2000" dirty="0" smtClean="0">
                <a:solidFill>
                  <a:schemeClr val="tx1"/>
                </a:solidFill>
              </a:rPr>
              <a:t>Fever</a:t>
            </a:r>
          </a:p>
          <a:p>
            <a:pPr>
              <a:buClrTx/>
            </a:pPr>
            <a:r>
              <a:rPr lang="en-CA" sz="2000" dirty="0" smtClean="0">
                <a:solidFill>
                  <a:schemeClr val="tx1"/>
                </a:solidFill>
              </a:rPr>
              <a:t>Tiredness</a:t>
            </a:r>
          </a:p>
          <a:p>
            <a:pPr>
              <a:buClrTx/>
            </a:pPr>
            <a:r>
              <a:rPr lang="en-CA" sz="2000" dirty="0">
                <a:solidFill>
                  <a:schemeClr val="tx1"/>
                </a:solidFill>
              </a:rPr>
              <a:t>W</a:t>
            </a:r>
            <a:r>
              <a:rPr lang="en-CA" sz="2000" dirty="0" smtClean="0">
                <a:solidFill>
                  <a:schemeClr val="tx1"/>
                </a:solidFill>
              </a:rPr>
              <a:t>eight loss</a:t>
            </a:r>
          </a:p>
          <a:p>
            <a:pPr>
              <a:buClrTx/>
            </a:pPr>
            <a:r>
              <a:rPr lang="en-CA" sz="2000" dirty="0">
                <a:solidFill>
                  <a:schemeClr val="tx1"/>
                </a:solidFill>
              </a:rPr>
              <a:t>S</a:t>
            </a:r>
            <a:r>
              <a:rPr lang="en-CA" sz="2000" dirty="0" smtClean="0">
                <a:solidFill>
                  <a:schemeClr val="tx1"/>
                </a:solidFill>
              </a:rPr>
              <a:t>wollen lymph nodes</a:t>
            </a:r>
          </a:p>
          <a:p>
            <a:pPr>
              <a:buClrTx/>
            </a:pPr>
            <a:r>
              <a:rPr lang="en-CA" sz="2000" dirty="0">
                <a:solidFill>
                  <a:schemeClr val="tx1"/>
                </a:solidFill>
              </a:rPr>
              <a:t>L</a:t>
            </a:r>
            <a:r>
              <a:rPr lang="en-CA" sz="2000" dirty="0" smtClean="0">
                <a:solidFill>
                  <a:schemeClr val="tx1"/>
                </a:solidFill>
              </a:rPr>
              <a:t>oss of vision</a:t>
            </a:r>
          </a:p>
        </p:txBody>
      </p:sp>
      <p:pic>
        <p:nvPicPr>
          <p:cNvPr id="5" name="Picture 4" descr="checklist for signs and sympto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5259" y="2046670"/>
            <a:ext cx="1897039" cy="1897039"/>
          </a:xfrm>
          <a:prstGeom prst="rect">
            <a:avLst/>
          </a:prstGeom>
        </p:spPr>
      </p:pic>
    </p:spTree>
    <p:extLst>
      <p:ext uri="{BB962C8B-B14F-4D97-AF65-F5344CB8AC3E}">
        <p14:creationId xmlns:p14="http://schemas.microsoft.com/office/powerpoint/2010/main" val="40974776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99" y="234237"/>
            <a:ext cx="8520600" cy="897877"/>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How is HIV Spread?</a:t>
            </a:r>
            <a:endParaRPr lang="en-CA" b="1" dirty="0"/>
          </a:p>
        </p:txBody>
      </p:sp>
      <p:pic>
        <p:nvPicPr>
          <p:cNvPr id="5" name="Picture 4" descr="needle for blood borne infe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54" y="1482673"/>
            <a:ext cx="2310859" cy="2310859"/>
          </a:xfrm>
          <a:prstGeom prst="rect">
            <a:avLst/>
          </a:prstGeom>
        </p:spPr>
      </p:pic>
      <p:sp>
        <p:nvSpPr>
          <p:cNvPr id="3" name="Text Placeholder 2"/>
          <p:cNvSpPr>
            <a:spLocks noGrp="1"/>
          </p:cNvSpPr>
          <p:nvPr>
            <p:ph type="body" idx="1"/>
          </p:nvPr>
        </p:nvSpPr>
        <p:spPr>
          <a:xfrm>
            <a:off x="3121152" y="1325997"/>
            <a:ext cx="5711147" cy="2624212"/>
          </a:xfrm>
        </p:spPr>
        <p:txBody>
          <a:bodyPr>
            <a:normAutofit lnSpcReduction="10000"/>
          </a:bodyPr>
          <a:lstStyle/>
          <a:p>
            <a:pPr>
              <a:buClrTx/>
            </a:pPr>
            <a:r>
              <a:rPr lang="en-CA" sz="2000" dirty="0" smtClean="0">
                <a:solidFill>
                  <a:schemeClr val="tx1"/>
                </a:solidFill>
              </a:rPr>
              <a:t>Unprotected oral, vaginal and/or anal sex with someone who has the infection</a:t>
            </a:r>
          </a:p>
          <a:p>
            <a:pPr>
              <a:buClrTx/>
            </a:pPr>
            <a:r>
              <a:rPr lang="en-CA" sz="2000" dirty="0" smtClean="0">
                <a:solidFill>
                  <a:schemeClr val="tx1"/>
                </a:solidFill>
              </a:rPr>
              <a:t>Can be spread through blood and/or bodily fluids (not saliva)</a:t>
            </a:r>
          </a:p>
          <a:p>
            <a:pPr>
              <a:buClrTx/>
            </a:pPr>
            <a:r>
              <a:rPr lang="en-CA" sz="2000" dirty="0">
                <a:solidFill>
                  <a:schemeClr val="tx1"/>
                </a:solidFill>
              </a:rPr>
              <a:t>Sharing needles or drug-injection equipment</a:t>
            </a:r>
          </a:p>
          <a:p>
            <a:pPr>
              <a:buClrTx/>
            </a:pPr>
            <a:r>
              <a:rPr lang="en-CA" sz="2000" dirty="0" smtClean="0">
                <a:solidFill>
                  <a:schemeClr val="tx1"/>
                </a:solidFill>
              </a:rPr>
              <a:t>Getting a tattoo or body piercing with a non-sterile needle</a:t>
            </a:r>
          </a:p>
        </p:txBody>
      </p:sp>
    </p:spTree>
    <p:extLst>
      <p:ext uri="{BB962C8B-B14F-4D97-AF65-F5344CB8AC3E}">
        <p14:creationId xmlns:p14="http://schemas.microsoft.com/office/powerpoint/2010/main" val="12001093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99552"/>
            <a:ext cx="8520600" cy="944192"/>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Preventing HIV</a:t>
            </a:r>
            <a:endParaRPr lang="en-CA" b="1" dirty="0"/>
          </a:p>
        </p:txBody>
      </p:sp>
      <p:sp>
        <p:nvSpPr>
          <p:cNvPr id="3" name="Text Placeholder 2"/>
          <p:cNvSpPr>
            <a:spLocks noGrp="1"/>
          </p:cNvSpPr>
          <p:nvPr>
            <p:ph type="body" idx="1"/>
          </p:nvPr>
        </p:nvSpPr>
        <p:spPr>
          <a:xfrm>
            <a:off x="442530" y="1358045"/>
            <a:ext cx="6182885" cy="2691442"/>
          </a:xfrm>
        </p:spPr>
        <p:txBody>
          <a:bodyPr>
            <a:normAutofit/>
          </a:bodyPr>
          <a:lstStyle/>
          <a:p>
            <a:pPr>
              <a:buClrTx/>
            </a:pPr>
            <a:r>
              <a:rPr lang="en-CA" sz="2000" dirty="0" smtClean="0">
                <a:solidFill>
                  <a:schemeClr val="tx1"/>
                </a:solidFill>
              </a:rPr>
              <a:t>Use condoms and/or dental dams</a:t>
            </a:r>
          </a:p>
          <a:p>
            <a:pPr>
              <a:buClrTx/>
            </a:pPr>
            <a:r>
              <a:rPr lang="en-CA" sz="2000" dirty="0" smtClean="0">
                <a:solidFill>
                  <a:schemeClr val="tx1"/>
                </a:solidFill>
              </a:rPr>
              <a:t>Limit the number of sexual partners</a:t>
            </a:r>
          </a:p>
          <a:p>
            <a:pPr>
              <a:buClrTx/>
            </a:pPr>
            <a:r>
              <a:rPr lang="en-CA" sz="2000" dirty="0" smtClean="0">
                <a:solidFill>
                  <a:schemeClr val="tx1"/>
                </a:solidFill>
              </a:rPr>
              <a:t>Get tested often</a:t>
            </a:r>
          </a:p>
          <a:p>
            <a:pPr>
              <a:buClrTx/>
            </a:pPr>
            <a:r>
              <a:rPr lang="en-CA" sz="2000" dirty="0" smtClean="0">
                <a:solidFill>
                  <a:schemeClr val="tx1"/>
                </a:solidFill>
              </a:rPr>
              <a:t>Don’t share needles and/or other drug or tattoo/piercing equipment</a:t>
            </a:r>
          </a:p>
          <a:p>
            <a:pPr>
              <a:buClrTx/>
            </a:pPr>
            <a:r>
              <a:rPr lang="en-CA" sz="2000" dirty="0" smtClean="0">
                <a:solidFill>
                  <a:schemeClr val="tx1"/>
                </a:solidFill>
              </a:rPr>
              <a:t>If you engage in risky sexual activities, see a health care provider </a:t>
            </a:r>
          </a:p>
        </p:txBody>
      </p:sp>
      <p:pic>
        <p:nvPicPr>
          <p:cNvPr id="4" name="Picture 3" descr="warning 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5415" y="1623358"/>
            <a:ext cx="1846368" cy="1846368"/>
          </a:xfrm>
          <a:prstGeom prst="rect">
            <a:avLst/>
          </a:prstGeom>
        </p:spPr>
      </p:pic>
    </p:spTree>
    <p:extLst>
      <p:ext uri="{BB962C8B-B14F-4D97-AF65-F5344CB8AC3E}">
        <p14:creationId xmlns:p14="http://schemas.microsoft.com/office/powerpoint/2010/main" val="5001805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99552"/>
            <a:ext cx="8520600" cy="781102"/>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Please Remember…</a:t>
            </a:r>
            <a:endParaRPr lang="en-CA" b="1" dirty="0"/>
          </a:p>
        </p:txBody>
      </p:sp>
      <p:sp>
        <p:nvSpPr>
          <p:cNvPr id="3" name="Text Placeholder 2"/>
          <p:cNvSpPr>
            <a:spLocks noGrp="1"/>
          </p:cNvSpPr>
          <p:nvPr>
            <p:ph type="body" idx="1"/>
          </p:nvPr>
        </p:nvSpPr>
        <p:spPr>
          <a:xfrm>
            <a:off x="311700" y="1271238"/>
            <a:ext cx="6908497" cy="2777081"/>
          </a:xfrm>
        </p:spPr>
        <p:txBody>
          <a:bodyPr>
            <a:noAutofit/>
          </a:bodyPr>
          <a:lstStyle/>
          <a:p>
            <a:pPr>
              <a:buClrTx/>
              <a:buFont typeface="Arial" panose="020B0604020202020204" pitchFamily="34" charset="0"/>
              <a:buChar char="•"/>
            </a:pPr>
            <a:r>
              <a:rPr lang="en-CA" sz="2000" dirty="0">
                <a:solidFill>
                  <a:schemeClr val="tx1"/>
                </a:solidFill>
              </a:rPr>
              <a:t>Be aware of your own body and any changes you may </a:t>
            </a:r>
            <a:r>
              <a:rPr lang="en-CA" sz="2000" dirty="0" smtClean="0">
                <a:solidFill>
                  <a:schemeClr val="tx1"/>
                </a:solidFill>
              </a:rPr>
              <a:t>experience</a:t>
            </a:r>
          </a:p>
          <a:p>
            <a:pPr>
              <a:buClrTx/>
              <a:buFont typeface="Arial" panose="020B0604020202020204" pitchFamily="34" charset="0"/>
              <a:buChar char="•"/>
            </a:pPr>
            <a:r>
              <a:rPr lang="en-CA" sz="2000" dirty="0" smtClean="0">
                <a:solidFill>
                  <a:schemeClr val="tx1"/>
                </a:solidFill>
              </a:rPr>
              <a:t>If </a:t>
            </a:r>
            <a:r>
              <a:rPr lang="en-CA" sz="2000" dirty="0">
                <a:solidFill>
                  <a:schemeClr val="tx1"/>
                </a:solidFill>
              </a:rPr>
              <a:t>you develop symptoms, go see </a:t>
            </a:r>
            <a:r>
              <a:rPr lang="en-CA" sz="2000" dirty="0" smtClean="0">
                <a:solidFill>
                  <a:schemeClr val="tx1"/>
                </a:solidFill>
              </a:rPr>
              <a:t>a </a:t>
            </a:r>
            <a:r>
              <a:rPr lang="en-CA" sz="2000" dirty="0">
                <a:solidFill>
                  <a:schemeClr val="tx1"/>
                </a:solidFill>
              </a:rPr>
              <a:t>health care </a:t>
            </a:r>
            <a:r>
              <a:rPr lang="en-CA" sz="2000" dirty="0" smtClean="0">
                <a:solidFill>
                  <a:schemeClr val="tx1"/>
                </a:solidFill>
              </a:rPr>
              <a:t>provider</a:t>
            </a:r>
          </a:p>
          <a:p>
            <a:pPr>
              <a:buClrTx/>
              <a:buFont typeface="Arial" panose="020B0604020202020204" pitchFamily="34" charset="0"/>
              <a:buChar char="•"/>
            </a:pPr>
            <a:r>
              <a:rPr lang="en-CA" sz="2000" dirty="0" smtClean="0">
                <a:solidFill>
                  <a:schemeClr val="tx1"/>
                </a:solidFill>
              </a:rPr>
              <a:t>You cannot tell by looking at someone if they have an STI</a:t>
            </a:r>
          </a:p>
          <a:p>
            <a:pPr>
              <a:buClrTx/>
              <a:buFont typeface="Arial" panose="020B0604020202020204" pitchFamily="34" charset="0"/>
              <a:buChar char="•"/>
            </a:pPr>
            <a:r>
              <a:rPr lang="en-CA" sz="2000" dirty="0" smtClean="0">
                <a:solidFill>
                  <a:schemeClr val="tx1"/>
                </a:solidFill>
              </a:rPr>
              <a:t>Even if you have no symptoms, an STI can still cause damage to your body</a:t>
            </a:r>
          </a:p>
        </p:txBody>
      </p:sp>
      <p:pic>
        <p:nvPicPr>
          <p:cNvPr id="4" name="Picture 3" descr="doctor with clipboa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197" y="2118497"/>
            <a:ext cx="1923803" cy="1923803"/>
          </a:xfrm>
          <a:prstGeom prst="rect">
            <a:avLst/>
          </a:prstGeom>
        </p:spPr>
      </p:pic>
    </p:spTree>
    <p:extLst>
      <p:ext uri="{BB962C8B-B14F-4D97-AF65-F5344CB8AC3E}">
        <p14:creationId xmlns:p14="http://schemas.microsoft.com/office/powerpoint/2010/main" val="24747051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2" name="Title 1"/>
          <p:cNvSpPr>
            <a:spLocks noGrp="1"/>
          </p:cNvSpPr>
          <p:nvPr>
            <p:ph type="title"/>
          </p:nvPr>
        </p:nvSpPr>
        <p:spPr>
          <a:xfrm>
            <a:off x="1965150" y="275912"/>
            <a:ext cx="5213700" cy="1018399"/>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Think, Pair, Share</a:t>
            </a:r>
            <a:endParaRPr lang="en-CA" b="1" dirty="0">
              <a:latin typeface="+mj-lt"/>
            </a:endParaRPr>
          </a:p>
        </p:txBody>
      </p:sp>
      <p:sp>
        <p:nvSpPr>
          <p:cNvPr id="3" name="TextBox 2"/>
          <p:cNvSpPr txBox="1"/>
          <p:nvPr/>
        </p:nvSpPr>
        <p:spPr>
          <a:xfrm>
            <a:off x="1965150" y="1443065"/>
            <a:ext cx="5213700" cy="2246769"/>
          </a:xfrm>
          <a:prstGeom prst="rect">
            <a:avLst/>
          </a:prstGeom>
          <a:noFill/>
        </p:spPr>
        <p:txBody>
          <a:bodyPr wrap="square" rtlCol="0">
            <a:spAutoFit/>
          </a:bodyPr>
          <a:lstStyle/>
          <a:p>
            <a:pPr marL="228600" lvl="0"/>
            <a:r>
              <a:rPr lang="en-US" sz="2000" b="1" dirty="0" smtClean="0">
                <a:latin typeface="+mn-lt"/>
                <a:ea typeface="Calibri"/>
                <a:cs typeface="Calibri"/>
                <a:sym typeface="Calibri"/>
              </a:rPr>
              <a:t>Turn </a:t>
            </a:r>
            <a:r>
              <a:rPr lang="en-US" sz="2000" b="1" dirty="0">
                <a:latin typeface="+mn-lt"/>
                <a:ea typeface="Calibri"/>
                <a:cs typeface="Calibri"/>
                <a:sym typeface="Calibri"/>
              </a:rPr>
              <a:t>to a classmate and talk about…</a:t>
            </a:r>
          </a:p>
          <a:p>
            <a:pPr marL="228600" lvl="0" algn="ctr"/>
            <a:r>
              <a:rPr lang="en-US" sz="2000" dirty="0">
                <a:latin typeface="+mn-lt"/>
                <a:ea typeface="Calibri"/>
                <a:cs typeface="Calibri"/>
                <a:sym typeface="Calibri"/>
              </a:rPr>
              <a:t> </a:t>
            </a:r>
          </a:p>
          <a:p>
            <a:pPr marL="685800" lvl="0" indent="-457200">
              <a:buFont typeface="Arial" panose="020B0604020202020204" pitchFamily="34" charset="0"/>
              <a:buChar char="•"/>
            </a:pPr>
            <a:r>
              <a:rPr lang="en-US" sz="2000" dirty="0">
                <a:latin typeface="+mn-lt"/>
                <a:ea typeface="Calibri"/>
                <a:cs typeface="Calibri"/>
                <a:sym typeface="Calibri"/>
              </a:rPr>
              <a:t>3 things you learned today</a:t>
            </a:r>
          </a:p>
          <a:p>
            <a:pPr marL="228600" lvl="0"/>
            <a:endParaRPr lang="en-US" sz="2000" dirty="0">
              <a:latin typeface="+mn-lt"/>
              <a:ea typeface="Calibri"/>
              <a:cs typeface="Calibri"/>
              <a:sym typeface="Calibri"/>
            </a:endParaRPr>
          </a:p>
          <a:p>
            <a:pPr marL="685800" lvl="0" indent="-457200">
              <a:buFont typeface="Arial" panose="020B0604020202020204" pitchFamily="34" charset="0"/>
              <a:buChar char="•"/>
            </a:pPr>
            <a:r>
              <a:rPr lang="en-US" sz="2000" dirty="0">
                <a:latin typeface="+mn-lt"/>
                <a:ea typeface="Calibri"/>
                <a:cs typeface="Calibri"/>
                <a:sym typeface="Calibri"/>
              </a:rPr>
              <a:t>2 things you already knew</a:t>
            </a:r>
          </a:p>
          <a:p>
            <a:pPr marL="228600" lvl="0"/>
            <a:endParaRPr lang="en-US" sz="2000" dirty="0">
              <a:latin typeface="+mn-lt"/>
              <a:ea typeface="Calibri"/>
              <a:cs typeface="Calibri"/>
              <a:sym typeface="Calibri"/>
            </a:endParaRPr>
          </a:p>
          <a:p>
            <a:pPr marL="685800" lvl="0" indent="-457200">
              <a:buFont typeface="Arial" panose="020B0604020202020204" pitchFamily="34" charset="0"/>
              <a:buChar char="•"/>
            </a:pPr>
            <a:r>
              <a:rPr lang="en-US" sz="2000" dirty="0">
                <a:latin typeface="+mn-lt"/>
                <a:ea typeface="Calibri"/>
                <a:cs typeface="Calibri"/>
                <a:sym typeface="Calibri"/>
              </a:rPr>
              <a:t>1 question you still </a:t>
            </a:r>
            <a:r>
              <a:rPr lang="en-US" sz="2000" dirty="0" smtClean="0">
                <a:latin typeface="+mn-lt"/>
                <a:ea typeface="Calibri"/>
                <a:cs typeface="Calibri"/>
                <a:sym typeface="Calibri"/>
              </a:rPr>
              <a:t>have</a:t>
            </a:r>
            <a:endParaRPr lang="en-US" sz="2000" dirty="0">
              <a:latin typeface="+mn-lt"/>
              <a:ea typeface="Calibri"/>
              <a:cs typeface="Calibri"/>
              <a:sym typeface="Calibri"/>
            </a:endParaRPr>
          </a:p>
        </p:txBody>
      </p:sp>
      <p:pic>
        <p:nvPicPr>
          <p:cNvPr id="107" name="Google Shape;107;p20" descr="talking bubbles"/>
          <p:cNvPicPr preferRelativeResize="0"/>
          <p:nvPr/>
        </p:nvPicPr>
        <p:blipFill>
          <a:blip r:embed="rId3">
            <a:alphaModFix/>
          </a:blip>
          <a:stretch>
            <a:fillRect/>
          </a:stretch>
        </p:blipFill>
        <p:spPr>
          <a:xfrm>
            <a:off x="7393825" y="2566450"/>
            <a:ext cx="1542725" cy="1542725"/>
          </a:xfrm>
          <a:prstGeom prst="rect">
            <a:avLst/>
          </a:prstGeom>
          <a:noFill/>
          <a:ln>
            <a:noFill/>
          </a:ln>
        </p:spPr>
      </p:pic>
    </p:spTree>
    <p:extLst>
      <p:ext uri="{BB962C8B-B14F-4D97-AF65-F5344CB8AC3E}">
        <p14:creationId xmlns:p14="http://schemas.microsoft.com/office/powerpoint/2010/main" val="7908205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1108650" y="289111"/>
            <a:ext cx="6926700" cy="8022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a:t>More Questions? Talk to Someone:</a:t>
            </a:r>
            <a:endParaRPr sz="2820" b="1" dirty="0"/>
          </a:p>
        </p:txBody>
      </p:sp>
      <p:sp>
        <p:nvSpPr>
          <p:cNvPr id="2" name="TextBox 1"/>
          <p:cNvSpPr txBox="1"/>
          <p:nvPr/>
        </p:nvSpPr>
        <p:spPr>
          <a:xfrm>
            <a:off x="1108650" y="1336846"/>
            <a:ext cx="7547670" cy="2554545"/>
          </a:xfrm>
          <a:prstGeom prst="rect">
            <a:avLst/>
          </a:prstGeom>
          <a:noFill/>
        </p:spPr>
        <p:txBody>
          <a:bodyPr wrap="square" rtlCol="0">
            <a:spAutoFit/>
          </a:bodyPr>
          <a:lstStyle/>
          <a:p>
            <a:pPr marL="571500" indent="-444500">
              <a:buClr>
                <a:schemeClr val="dk1"/>
              </a:buClr>
              <a:buSzPts val="2000"/>
              <a:buFont typeface="Arial"/>
              <a:buChar char="•"/>
            </a:pPr>
            <a:r>
              <a:rPr lang="en-US" sz="2000" dirty="0">
                <a:solidFill>
                  <a:schemeClr val="tx1"/>
                </a:solidFill>
              </a:rPr>
              <a:t>Parents/ Guardian</a:t>
            </a:r>
          </a:p>
          <a:p>
            <a:pPr marL="571500" lvl="0" indent="-444500">
              <a:buClr>
                <a:schemeClr val="dk1"/>
              </a:buClr>
              <a:buSzPts val="2000"/>
              <a:buChar char="•"/>
            </a:pPr>
            <a:r>
              <a:rPr lang="en-US" sz="2000" dirty="0" smtClean="0">
                <a:solidFill>
                  <a:schemeClr val="tx1"/>
                </a:solidFill>
              </a:rPr>
              <a:t>Teacher/ Principal</a:t>
            </a:r>
            <a:endParaRPr lang="en-US" sz="2000" dirty="0">
              <a:solidFill>
                <a:schemeClr val="tx1"/>
              </a:solidFill>
            </a:endParaRPr>
          </a:p>
          <a:p>
            <a:pPr marL="571500" lvl="0" indent="-444500">
              <a:buClr>
                <a:schemeClr val="dk1"/>
              </a:buClr>
              <a:buSzPts val="2000"/>
              <a:buChar char="•"/>
            </a:pPr>
            <a:r>
              <a:rPr lang="en-US" sz="2000" dirty="0" smtClean="0">
                <a:solidFill>
                  <a:schemeClr val="tx1"/>
                </a:solidFill>
              </a:rPr>
              <a:t>Doctor </a:t>
            </a:r>
            <a:r>
              <a:rPr lang="en-US" sz="2000" dirty="0">
                <a:solidFill>
                  <a:schemeClr val="tx1"/>
                </a:solidFill>
              </a:rPr>
              <a:t>or Health Care Professional</a:t>
            </a:r>
          </a:p>
          <a:p>
            <a:pPr marL="571500" lvl="0" indent="-444500">
              <a:buClr>
                <a:schemeClr val="dk1"/>
              </a:buClr>
              <a:buSzPts val="2000"/>
              <a:buChar char="•"/>
            </a:pPr>
            <a:r>
              <a:rPr lang="en-US" sz="2000" dirty="0" smtClean="0">
                <a:solidFill>
                  <a:schemeClr val="tx1"/>
                </a:solidFill>
              </a:rPr>
              <a:t>School </a:t>
            </a:r>
            <a:r>
              <a:rPr lang="en-US" sz="2000" dirty="0">
                <a:solidFill>
                  <a:schemeClr val="tx1"/>
                </a:solidFill>
              </a:rPr>
              <a:t>Health </a:t>
            </a:r>
            <a:r>
              <a:rPr lang="en-US" sz="2000" dirty="0" smtClean="0">
                <a:solidFill>
                  <a:schemeClr val="tx1"/>
                </a:solidFill>
              </a:rPr>
              <a:t>Nurse</a:t>
            </a:r>
          </a:p>
          <a:p>
            <a:pPr marL="571500" lvl="0" indent="-444500">
              <a:buClr>
                <a:schemeClr val="dk1"/>
              </a:buClr>
              <a:buSzPts val="2000"/>
              <a:buChar char="•"/>
            </a:pPr>
            <a:r>
              <a:rPr lang="en-US" sz="2000" dirty="0" smtClean="0">
                <a:solidFill>
                  <a:schemeClr val="tx1"/>
                </a:solidFill>
              </a:rPr>
              <a:t>Child and Youth Worker</a:t>
            </a:r>
          </a:p>
          <a:p>
            <a:pPr marL="571500" indent="-444500">
              <a:buClr>
                <a:schemeClr val="dk1"/>
              </a:buClr>
              <a:buSzPts val="2000"/>
              <a:buFont typeface="Arial"/>
              <a:buChar char="•"/>
            </a:pPr>
            <a:r>
              <a:rPr lang="en-US" sz="2000" dirty="0" smtClean="0">
                <a:solidFill>
                  <a:schemeClr val="tx1"/>
                </a:solidFill>
              </a:rPr>
              <a:t>Niagara Sexual Assault Centres (905-682-4584)</a:t>
            </a:r>
          </a:p>
          <a:p>
            <a:pPr marL="571500" indent="-444500">
              <a:buClr>
                <a:schemeClr val="dk1"/>
              </a:buClr>
              <a:buSzPts val="2000"/>
              <a:buFont typeface="Arial"/>
              <a:buChar char="•"/>
            </a:pPr>
            <a:r>
              <a:rPr lang="en-US" sz="2000" dirty="0">
                <a:solidFill>
                  <a:schemeClr val="tx1"/>
                </a:solidFill>
              </a:rPr>
              <a:t>Niagara Region Public Health – Sexual Health Live Chat (Ask questions anonymously</a:t>
            </a:r>
            <a:r>
              <a:rPr lang="en-US" sz="2000" dirty="0" smtClean="0">
                <a:solidFill>
                  <a:schemeClr val="tx1"/>
                </a:solidFill>
              </a:rPr>
              <a:t>)</a:t>
            </a:r>
            <a:endParaRPr lang="en-US" sz="2000" dirty="0">
              <a:solidFill>
                <a:schemeClr val="tx1"/>
              </a:solidFill>
            </a:endParaRPr>
          </a:p>
        </p:txBody>
      </p:sp>
      <p:pic>
        <p:nvPicPr>
          <p:cNvPr id="5" name="Google Shape;302;p44" descr="grey phone call icon"/>
          <p:cNvPicPr preferRelativeResize="0"/>
          <p:nvPr/>
        </p:nvPicPr>
        <p:blipFill>
          <a:blip r:embed="rId3">
            <a:alphaModFix/>
          </a:blip>
          <a:stretch>
            <a:fillRect/>
          </a:stretch>
        </p:blipFill>
        <p:spPr>
          <a:xfrm>
            <a:off x="6489352" y="1090608"/>
            <a:ext cx="1641995" cy="1679597"/>
          </a:xfrm>
          <a:prstGeom prst="rect">
            <a:avLst/>
          </a:prstGeom>
          <a:noFill/>
          <a:ln>
            <a:noFill/>
          </a:ln>
        </p:spPr>
      </p:pic>
    </p:spTree>
    <p:extLst>
      <p:ext uri="{BB962C8B-B14F-4D97-AF65-F5344CB8AC3E}">
        <p14:creationId xmlns:p14="http://schemas.microsoft.com/office/powerpoint/2010/main" val="41163264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93376"/>
            <a:ext cx="8520600" cy="64558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Sexual Health Centre Information</a:t>
            </a:r>
            <a:endParaRPr lang="en-CA" b="1" dirty="0"/>
          </a:p>
        </p:txBody>
      </p:sp>
      <p:pic>
        <p:nvPicPr>
          <p:cNvPr id="3" name="Picture 7" descr="Sexual health centre"/>
          <p:cNvPicPr>
            <a:picLocks noChangeAspect="1"/>
          </p:cNvPicPr>
          <p:nvPr/>
        </p:nvPicPr>
        <p:blipFill rotWithShape="1">
          <a:blip r:embed="rId3">
            <a:extLst>
              <a:ext uri="{28A0092B-C50C-407E-A947-70E740481C1C}">
                <a14:useLocalDpi xmlns:a14="http://schemas.microsoft.com/office/drawing/2010/main" val="0"/>
              </a:ext>
            </a:extLst>
          </a:blip>
          <a:srcRect l="22045" t="9188" r="56850" b="76445"/>
          <a:stretch/>
        </p:blipFill>
        <p:spPr bwMode="auto">
          <a:xfrm>
            <a:off x="968608" y="958402"/>
            <a:ext cx="1148936" cy="101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42613" y="1971011"/>
            <a:ext cx="2209800" cy="2031325"/>
          </a:xfrm>
          <a:prstGeom prst="rect">
            <a:avLst/>
          </a:prstGeom>
          <a:noFill/>
        </p:spPr>
        <p:txBody>
          <a:bodyPr wrap="square" rtlCol="0">
            <a:spAutoFit/>
          </a:bodyPr>
          <a:lstStyle/>
          <a:p>
            <a:pPr marL="285750" indent="-285750">
              <a:buFont typeface="Arial" pitchFamily="34" charset="0"/>
              <a:buChar char="•"/>
            </a:pPr>
            <a:r>
              <a:rPr lang="en-US" dirty="0" smtClean="0">
                <a:solidFill>
                  <a:srgbClr val="00496C"/>
                </a:solidFill>
                <a:latin typeface="+mj-lt"/>
              </a:rPr>
              <a:t>Three Sexual Health Centres in the Niagara Region</a:t>
            </a:r>
          </a:p>
          <a:p>
            <a:pPr marL="285750" indent="-285750">
              <a:buFont typeface="Arial" pitchFamily="34" charset="0"/>
              <a:buChar char="•"/>
            </a:pPr>
            <a:r>
              <a:rPr lang="en-US" dirty="0" smtClean="0">
                <a:solidFill>
                  <a:srgbClr val="00496C"/>
                </a:solidFill>
                <a:latin typeface="+mj-lt"/>
              </a:rPr>
              <a:t>Provide free, non-judgmental, and confidential services</a:t>
            </a:r>
          </a:p>
          <a:p>
            <a:pPr marL="285750" indent="-285750">
              <a:buFont typeface="Arial" pitchFamily="34" charset="0"/>
              <a:buChar char="•"/>
            </a:pPr>
            <a:r>
              <a:rPr lang="en-US" dirty="0" smtClean="0">
                <a:solidFill>
                  <a:srgbClr val="00496C"/>
                </a:solidFill>
                <a:latin typeface="+mj-lt"/>
              </a:rPr>
              <a:t>Aim to enhance the sexual health of our community</a:t>
            </a:r>
            <a:endParaRPr lang="en-CA" dirty="0">
              <a:solidFill>
                <a:srgbClr val="00496C"/>
              </a:solidFill>
              <a:latin typeface="+mj-lt"/>
            </a:endParaRPr>
          </a:p>
        </p:txBody>
      </p:sp>
      <p:sp>
        <p:nvSpPr>
          <p:cNvPr id="6" name="TextBox 5"/>
          <p:cNvSpPr txBox="1"/>
          <p:nvPr/>
        </p:nvSpPr>
        <p:spPr>
          <a:xfrm>
            <a:off x="2731610" y="958402"/>
            <a:ext cx="3140110" cy="2739211"/>
          </a:xfrm>
          <a:prstGeom prst="rect">
            <a:avLst/>
          </a:prstGeom>
          <a:gradFill flip="none" rotWithShape="1">
            <a:gsLst>
              <a:gs pos="0">
                <a:srgbClr val="A0CF67">
                  <a:tint val="66000"/>
                  <a:satMod val="160000"/>
                </a:srgbClr>
              </a:gs>
              <a:gs pos="50000">
                <a:srgbClr val="A0CF67">
                  <a:tint val="44500"/>
                  <a:satMod val="160000"/>
                </a:srgbClr>
              </a:gs>
              <a:gs pos="100000">
                <a:srgbClr val="A0CF67">
                  <a:tint val="23500"/>
                  <a:satMod val="160000"/>
                </a:srgbClr>
              </a:gs>
            </a:gsLst>
            <a:lin ang="5400000" scaled="1"/>
            <a:tileRect/>
          </a:gra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00496C"/>
                </a:solidFill>
                <a:latin typeface="+mj-lt"/>
              </a:rPr>
              <a:t>Our Locations</a:t>
            </a:r>
          </a:p>
          <a:p>
            <a:r>
              <a:rPr lang="en-US" sz="1200" dirty="0">
                <a:solidFill>
                  <a:srgbClr val="00496C"/>
                </a:solidFill>
                <a:latin typeface="+mj-lt"/>
              </a:rPr>
              <a:t>Phone: 905-688-3817</a:t>
            </a:r>
          </a:p>
          <a:p>
            <a:r>
              <a:rPr lang="en-US" sz="1200" dirty="0" smtClean="0">
                <a:solidFill>
                  <a:srgbClr val="00496C"/>
                </a:solidFill>
                <a:latin typeface="+mj-lt"/>
              </a:rPr>
              <a:t>Or </a:t>
            </a:r>
            <a:r>
              <a:rPr lang="en-US" sz="1200" dirty="0">
                <a:solidFill>
                  <a:srgbClr val="00496C"/>
                </a:solidFill>
                <a:latin typeface="+mj-lt"/>
              </a:rPr>
              <a:t>call toll free: </a:t>
            </a:r>
            <a:r>
              <a:rPr lang="en-US" sz="1200" dirty="0" smtClean="0">
                <a:solidFill>
                  <a:srgbClr val="00496C"/>
                </a:solidFill>
                <a:latin typeface="+mj-lt"/>
              </a:rPr>
              <a:t>1-800-263-5757</a:t>
            </a:r>
            <a:endParaRPr lang="en-CA" sz="1200" dirty="0">
              <a:solidFill>
                <a:srgbClr val="00496C"/>
              </a:solidFill>
              <a:latin typeface="+mj-lt"/>
            </a:endParaRPr>
          </a:p>
          <a:p>
            <a:endParaRPr lang="en-US" sz="1200" b="1" dirty="0" smtClean="0">
              <a:solidFill>
                <a:srgbClr val="00496C"/>
              </a:solidFill>
              <a:latin typeface="+mj-lt"/>
            </a:endParaRPr>
          </a:p>
          <a:p>
            <a:r>
              <a:rPr lang="en-US" sz="1200" b="1" dirty="0">
                <a:solidFill>
                  <a:srgbClr val="00496C"/>
                </a:solidFill>
              </a:rPr>
              <a:t>Niagara Falls Sexual Health Centre</a:t>
            </a:r>
          </a:p>
          <a:p>
            <a:r>
              <a:rPr lang="en-US" sz="1200" dirty="0" smtClean="0">
                <a:solidFill>
                  <a:srgbClr val="00496C"/>
                </a:solidFill>
              </a:rPr>
              <a:t>7835 McLeod Road, </a:t>
            </a:r>
            <a:r>
              <a:rPr lang="en-US" sz="1200" dirty="0">
                <a:solidFill>
                  <a:srgbClr val="00496C"/>
                </a:solidFill>
              </a:rPr>
              <a:t>Niagara </a:t>
            </a:r>
            <a:r>
              <a:rPr lang="en-US" sz="1200" dirty="0" smtClean="0">
                <a:solidFill>
                  <a:srgbClr val="00496C"/>
                </a:solidFill>
              </a:rPr>
              <a:t>Falls</a:t>
            </a:r>
          </a:p>
          <a:p>
            <a:endParaRPr lang="en-US" sz="1200" b="1" dirty="0" smtClean="0">
              <a:solidFill>
                <a:srgbClr val="00496C"/>
              </a:solidFill>
              <a:latin typeface="+mj-lt"/>
            </a:endParaRPr>
          </a:p>
          <a:p>
            <a:r>
              <a:rPr lang="en-US" sz="1200" b="1" dirty="0" smtClean="0">
                <a:solidFill>
                  <a:srgbClr val="00496C"/>
                </a:solidFill>
                <a:latin typeface="+mj-lt"/>
              </a:rPr>
              <a:t>St. Catharines Sexual Health Centre</a:t>
            </a:r>
          </a:p>
          <a:p>
            <a:r>
              <a:rPr lang="en-US" sz="1200" dirty="0" smtClean="0">
                <a:solidFill>
                  <a:srgbClr val="00496C"/>
                </a:solidFill>
                <a:latin typeface="+mj-lt"/>
              </a:rPr>
              <a:t>277 Welland Avenue, St. </a:t>
            </a:r>
            <a:r>
              <a:rPr lang="en-US" sz="1200" dirty="0" err="1" smtClean="0">
                <a:solidFill>
                  <a:srgbClr val="00496C"/>
                </a:solidFill>
                <a:latin typeface="+mj-lt"/>
              </a:rPr>
              <a:t>Catharines</a:t>
            </a:r>
            <a:endParaRPr lang="en-US" sz="1200" dirty="0" smtClean="0">
              <a:solidFill>
                <a:srgbClr val="00496C"/>
              </a:solidFill>
              <a:latin typeface="+mj-lt"/>
            </a:endParaRPr>
          </a:p>
          <a:p>
            <a:endParaRPr lang="en-US" sz="1200" dirty="0" smtClean="0">
              <a:solidFill>
                <a:srgbClr val="00496C"/>
              </a:solidFill>
              <a:latin typeface="+mj-lt"/>
              <a:sym typeface="Wingdings"/>
            </a:endParaRPr>
          </a:p>
          <a:p>
            <a:r>
              <a:rPr lang="en-US" sz="1200" b="1" dirty="0" smtClean="0">
                <a:solidFill>
                  <a:srgbClr val="00496C"/>
                </a:solidFill>
                <a:latin typeface="+mj-lt"/>
              </a:rPr>
              <a:t>Welland Sexual Health Centre</a:t>
            </a:r>
            <a:endParaRPr lang="en-US" sz="1200" b="1" dirty="0">
              <a:solidFill>
                <a:srgbClr val="00496C"/>
              </a:solidFill>
              <a:latin typeface="+mj-lt"/>
            </a:endParaRPr>
          </a:p>
          <a:p>
            <a:r>
              <a:rPr lang="en-US" sz="1200" dirty="0" smtClean="0">
                <a:solidFill>
                  <a:srgbClr val="00496C"/>
                </a:solidFill>
                <a:latin typeface="+mj-lt"/>
              </a:rPr>
              <a:t>200 Division Street, Welland</a:t>
            </a:r>
          </a:p>
          <a:p>
            <a:endParaRPr lang="en-US" sz="1200" strike="sngStrike" dirty="0">
              <a:solidFill>
                <a:srgbClr val="00496C"/>
              </a:solidFill>
              <a:latin typeface="+mj-lt"/>
            </a:endParaRPr>
          </a:p>
          <a:p>
            <a:r>
              <a:rPr lang="en-US" sz="1200" b="1" i="1" dirty="0" smtClean="0">
                <a:solidFill>
                  <a:srgbClr val="00496C"/>
                </a:solidFill>
                <a:latin typeface="+mj-lt"/>
              </a:rPr>
              <a:t>Hours of Sexual Health Centres vary.</a:t>
            </a:r>
            <a:endParaRPr lang="en-US" sz="1200" b="1" i="1" dirty="0">
              <a:solidFill>
                <a:srgbClr val="00496C"/>
              </a:solidFill>
              <a:latin typeface="+mj-lt"/>
            </a:endParaRPr>
          </a:p>
        </p:txBody>
      </p:sp>
      <p:sp>
        <p:nvSpPr>
          <p:cNvPr id="7" name="TextBox 6"/>
          <p:cNvSpPr txBox="1"/>
          <p:nvPr/>
        </p:nvSpPr>
        <p:spPr>
          <a:xfrm>
            <a:off x="5950917" y="958402"/>
            <a:ext cx="2881383" cy="2462213"/>
          </a:xfrm>
          <a:prstGeom prst="rect">
            <a:avLst/>
          </a:prstGeom>
          <a:solidFill>
            <a:srgbClr val="00206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rPr>
              <a:t>Some of the confidential services offered are:</a:t>
            </a:r>
          </a:p>
          <a:p>
            <a:endParaRPr lang="en-US" sz="1400" dirty="0">
              <a:solidFill>
                <a:schemeClr val="bg1"/>
              </a:solidFill>
            </a:endParaRPr>
          </a:p>
          <a:p>
            <a:pPr marL="285750" indent="-285750">
              <a:buClr>
                <a:schemeClr val="bg1"/>
              </a:buClr>
              <a:buFont typeface="Arial" pitchFamily="34" charset="0"/>
              <a:buChar char="•"/>
            </a:pPr>
            <a:r>
              <a:rPr lang="en-US" sz="1400" dirty="0">
                <a:solidFill>
                  <a:schemeClr val="bg1"/>
                </a:solidFill>
              </a:rPr>
              <a:t>Birth </a:t>
            </a:r>
            <a:r>
              <a:rPr lang="en-US" sz="1400" dirty="0" smtClean="0">
                <a:solidFill>
                  <a:schemeClr val="bg1"/>
                </a:solidFill>
              </a:rPr>
              <a:t>control information</a:t>
            </a:r>
            <a:endParaRPr lang="en-US" sz="1400" dirty="0">
              <a:solidFill>
                <a:schemeClr val="bg1"/>
              </a:solidFill>
            </a:endParaRPr>
          </a:p>
          <a:p>
            <a:pPr marL="285750" indent="-285750">
              <a:buClr>
                <a:schemeClr val="bg1"/>
              </a:buClr>
              <a:buFont typeface="Arial" pitchFamily="34" charset="0"/>
              <a:buChar char="•"/>
            </a:pPr>
            <a:r>
              <a:rPr lang="en-US" sz="1400" dirty="0" err="1">
                <a:solidFill>
                  <a:schemeClr val="bg1"/>
                </a:solidFill>
              </a:rPr>
              <a:t>STI</a:t>
            </a:r>
            <a:r>
              <a:rPr lang="en-US" sz="1400" dirty="0">
                <a:solidFill>
                  <a:schemeClr val="bg1"/>
                </a:solidFill>
              </a:rPr>
              <a:t> testing and treatment</a:t>
            </a:r>
          </a:p>
          <a:p>
            <a:pPr marL="285750" indent="-285750">
              <a:buClr>
                <a:schemeClr val="bg1"/>
              </a:buClr>
              <a:buFont typeface="Arial" pitchFamily="34" charset="0"/>
              <a:buChar char="•"/>
            </a:pPr>
            <a:r>
              <a:rPr lang="en-US" sz="1400" dirty="0">
                <a:solidFill>
                  <a:schemeClr val="bg1"/>
                </a:solidFill>
              </a:rPr>
              <a:t>Pregnancy testing</a:t>
            </a:r>
          </a:p>
          <a:p>
            <a:pPr marL="285750" indent="-285750">
              <a:buClr>
                <a:schemeClr val="bg1"/>
              </a:buClr>
              <a:buFont typeface="Arial" pitchFamily="34" charset="0"/>
              <a:buChar char="•"/>
            </a:pPr>
            <a:r>
              <a:rPr lang="en-US" sz="1400" dirty="0">
                <a:solidFill>
                  <a:schemeClr val="bg1"/>
                </a:solidFill>
              </a:rPr>
              <a:t>Birth Control at a lower cost (with doctor’s prescription)</a:t>
            </a:r>
          </a:p>
          <a:p>
            <a:pPr marL="285750" indent="-285750">
              <a:buClr>
                <a:schemeClr val="bg1"/>
              </a:buClr>
              <a:buFont typeface="Arial" pitchFamily="34" charset="0"/>
              <a:buChar char="•"/>
            </a:pPr>
            <a:r>
              <a:rPr lang="en-US" sz="1400" dirty="0" smtClean="0">
                <a:solidFill>
                  <a:schemeClr val="bg1"/>
                </a:solidFill>
              </a:rPr>
              <a:t>Plan </a:t>
            </a:r>
            <a:r>
              <a:rPr lang="en-US" sz="1400" dirty="0">
                <a:solidFill>
                  <a:schemeClr val="bg1"/>
                </a:solidFill>
              </a:rPr>
              <a:t>B (emergency contraceptive pills)</a:t>
            </a:r>
          </a:p>
          <a:p>
            <a:pPr marL="285750" indent="-285750">
              <a:buClr>
                <a:schemeClr val="bg1"/>
              </a:buClr>
              <a:buFont typeface="Arial" pitchFamily="34" charset="0"/>
              <a:buChar char="•"/>
            </a:pPr>
            <a:r>
              <a:rPr lang="en-US" sz="1400" dirty="0">
                <a:solidFill>
                  <a:schemeClr val="bg1"/>
                </a:solidFill>
              </a:rPr>
              <a:t>Free Condoms</a:t>
            </a:r>
            <a:endParaRPr lang="en-CA" sz="1400" dirty="0">
              <a:solidFill>
                <a:schemeClr val="bg1"/>
              </a:solidFill>
            </a:endParaRPr>
          </a:p>
        </p:txBody>
      </p:sp>
    </p:spTree>
    <p:extLst>
      <p:ext uri="{BB962C8B-B14F-4D97-AF65-F5344CB8AC3E}">
        <p14:creationId xmlns:p14="http://schemas.microsoft.com/office/powerpoint/2010/main" val="24167512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210116"/>
            <a:ext cx="8520600" cy="875021"/>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spcBef>
                <a:spcPts val="0"/>
              </a:spcBef>
              <a:spcAft>
                <a:spcPts val="0"/>
              </a:spcAft>
              <a:buNone/>
            </a:pPr>
            <a:r>
              <a:rPr lang="en" b="1" dirty="0"/>
              <a:t>Final Thoughts</a:t>
            </a:r>
            <a:endParaRPr b="1" dirty="0"/>
          </a:p>
        </p:txBody>
      </p:sp>
      <p:sp>
        <p:nvSpPr>
          <p:cNvPr id="4" name="TextBox 3"/>
          <p:cNvSpPr txBox="1"/>
          <p:nvPr/>
        </p:nvSpPr>
        <p:spPr>
          <a:xfrm>
            <a:off x="311699" y="1172819"/>
            <a:ext cx="7366755" cy="2862322"/>
          </a:xfrm>
          <a:prstGeom prst="rect">
            <a:avLst/>
          </a:prstGeom>
          <a:noFill/>
        </p:spPr>
        <p:txBody>
          <a:bodyPr wrap="square" rtlCol="0">
            <a:spAutoFit/>
          </a:bodyPr>
          <a:lstStyle/>
          <a:p>
            <a:pPr marL="342900" indent="-342900">
              <a:lnSpc>
                <a:spcPct val="150000"/>
              </a:lnSpc>
              <a:buClr>
                <a:schemeClr val="dk1"/>
              </a:buClr>
              <a:buSzPts val="2000"/>
              <a:buFont typeface="Arial" panose="020B0604020202020204" pitchFamily="34" charset="0"/>
              <a:buChar char="•"/>
            </a:pPr>
            <a:r>
              <a:rPr lang="en-US" sz="2000" dirty="0" smtClean="0">
                <a:solidFill>
                  <a:schemeClr val="dk1"/>
                </a:solidFill>
              </a:rPr>
              <a:t>There are two types of STIs: Bacterial and Viral</a:t>
            </a:r>
          </a:p>
          <a:p>
            <a:pPr marL="342900" indent="-342900">
              <a:lnSpc>
                <a:spcPct val="150000"/>
              </a:lnSpc>
              <a:buClr>
                <a:schemeClr val="dk1"/>
              </a:buClr>
              <a:buSzPts val="2000"/>
              <a:buFont typeface="Arial" panose="020B0604020202020204" pitchFamily="34" charset="0"/>
              <a:buChar char="•"/>
            </a:pPr>
            <a:r>
              <a:rPr lang="en-US" sz="2000" dirty="0" smtClean="0">
                <a:solidFill>
                  <a:schemeClr val="dk1"/>
                </a:solidFill>
              </a:rPr>
              <a:t>The most common STIs for </a:t>
            </a:r>
            <a:r>
              <a:rPr lang="en-CA" sz="2000" dirty="0" smtClean="0">
                <a:solidFill>
                  <a:schemeClr val="tx1"/>
                </a:solidFill>
              </a:rPr>
              <a:t>teens </a:t>
            </a:r>
            <a:r>
              <a:rPr lang="en-CA" sz="2000" dirty="0">
                <a:solidFill>
                  <a:schemeClr val="tx1"/>
                </a:solidFill>
              </a:rPr>
              <a:t>and young </a:t>
            </a:r>
            <a:r>
              <a:rPr lang="en-CA" sz="2000" dirty="0" smtClean="0">
                <a:solidFill>
                  <a:schemeClr val="tx1"/>
                </a:solidFill>
              </a:rPr>
              <a:t>adults </a:t>
            </a:r>
            <a:r>
              <a:rPr lang="en-US" sz="2000" dirty="0" smtClean="0">
                <a:solidFill>
                  <a:schemeClr val="dk1"/>
                </a:solidFill>
              </a:rPr>
              <a:t>are Chlamydia and Gonorrhea</a:t>
            </a:r>
          </a:p>
          <a:p>
            <a:pPr marL="342900" indent="-342900">
              <a:lnSpc>
                <a:spcPct val="150000"/>
              </a:lnSpc>
              <a:buClr>
                <a:schemeClr val="dk1"/>
              </a:buClr>
              <a:buSzPts val="2000"/>
              <a:buFont typeface="Arial" panose="020B0604020202020204" pitchFamily="34" charset="0"/>
              <a:buChar char="•"/>
            </a:pPr>
            <a:r>
              <a:rPr lang="en-US" sz="2000" dirty="0" smtClean="0">
                <a:solidFill>
                  <a:schemeClr val="dk1"/>
                </a:solidFill>
              </a:rPr>
              <a:t>Most STIs have no visible signs or symptoms</a:t>
            </a:r>
          </a:p>
          <a:p>
            <a:pPr marL="342900" indent="-342900">
              <a:lnSpc>
                <a:spcPct val="150000"/>
              </a:lnSpc>
              <a:buClr>
                <a:schemeClr val="dk1"/>
              </a:buClr>
              <a:buSzPts val="2000"/>
              <a:buFont typeface="Arial" panose="020B0604020202020204" pitchFamily="34" charset="0"/>
              <a:buChar char="•"/>
            </a:pPr>
            <a:r>
              <a:rPr lang="en-US" sz="2000" dirty="0" smtClean="0">
                <a:solidFill>
                  <a:schemeClr val="dk1"/>
                </a:solidFill>
              </a:rPr>
              <a:t>STIs are preventable </a:t>
            </a:r>
          </a:p>
          <a:p>
            <a:pPr marL="342900" indent="-342900">
              <a:lnSpc>
                <a:spcPct val="150000"/>
              </a:lnSpc>
              <a:buClr>
                <a:schemeClr val="dk1"/>
              </a:buClr>
              <a:buSzPts val="2000"/>
              <a:buFont typeface="Arial" panose="020B0604020202020204" pitchFamily="34" charset="0"/>
              <a:buChar char="•"/>
            </a:pPr>
            <a:r>
              <a:rPr lang="en-US" sz="2000" dirty="0" smtClean="0">
                <a:solidFill>
                  <a:schemeClr val="dk1"/>
                </a:solidFill>
              </a:rPr>
              <a:t>If you have any questions or concerns, </a:t>
            </a:r>
            <a:r>
              <a:rPr lang="en-CA" sz="2000" dirty="0" smtClean="0">
                <a:solidFill>
                  <a:schemeClr val="tx1"/>
                </a:solidFill>
              </a:rPr>
              <a:t>talk to a trusted adult</a:t>
            </a:r>
            <a:endParaRPr lang="en-CA" sz="2000" dirty="0">
              <a:solidFill>
                <a:schemeClr val="tx1"/>
              </a:solidFill>
            </a:endParaRPr>
          </a:p>
        </p:txBody>
      </p:sp>
      <p:pic>
        <p:nvPicPr>
          <p:cNvPr id="6" name="Picture 5" descr="lamp with checklist and pe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1404" y="1560590"/>
            <a:ext cx="1660896" cy="166089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2" name="Google Shape;72;p15"/>
          <p:cNvSpPr txBox="1">
            <a:spLocks noGrp="1"/>
          </p:cNvSpPr>
          <p:nvPr>
            <p:ph type="title"/>
          </p:nvPr>
        </p:nvSpPr>
        <p:spPr>
          <a:xfrm>
            <a:off x="311700" y="571125"/>
            <a:ext cx="8520600" cy="8226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a:t>Presentation Format</a:t>
            </a:r>
            <a:endParaRPr sz="2820" b="1" dirty="0"/>
          </a:p>
        </p:txBody>
      </p:sp>
      <p:pic>
        <p:nvPicPr>
          <p:cNvPr id="7" name="Google Shape;85;p16" descr="video icon"/>
          <p:cNvPicPr preferRelativeResize="0"/>
          <p:nvPr/>
        </p:nvPicPr>
        <p:blipFill>
          <a:blip r:embed="rId4">
            <a:alphaModFix/>
          </a:blip>
          <a:stretch>
            <a:fillRect/>
          </a:stretch>
        </p:blipFill>
        <p:spPr>
          <a:xfrm>
            <a:off x="498089" y="1738300"/>
            <a:ext cx="969622" cy="969600"/>
          </a:xfrm>
          <a:prstGeom prst="rect">
            <a:avLst/>
          </a:prstGeom>
          <a:noFill/>
          <a:ln>
            <a:noFill/>
          </a:ln>
        </p:spPr>
      </p:pic>
      <p:sp>
        <p:nvSpPr>
          <p:cNvPr id="2" name="TextBox 1"/>
          <p:cNvSpPr txBox="1"/>
          <p:nvPr/>
        </p:nvSpPr>
        <p:spPr>
          <a:xfrm>
            <a:off x="1687975" y="1922941"/>
            <a:ext cx="7144325" cy="707886"/>
          </a:xfrm>
          <a:prstGeom prst="rect">
            <a:avLst/>
          </a:prstGeom>
          <a:noFill/>
        </p:spPr>
        <p:txBody>
          <a:bodyPr wrap="square" rtlCol="0">
            <a:spAutoFit/>
          </a:bodyPr>
          <a:lstStyle/>
          <a:p>
            <a:r>
              <a:rPr lang="en-US" sz="2000" b="1" dirty="0">
                <a:solidFill>
                  <a:schemeClr val="dk1"/>
                </a:solidFill>
              </a:rPr>
              <a:t>Videos: </a:t>
            </a:r>
            <a:r>
              <a:rPr lang="en-US" sz="2000" dirty="0">
                <a:solidFill>
                  <a:schemeClr val="dk1"/>
                </a:solidFill>
              </a:rPr>
              <a:t>Students can watch a short video clip that connects with topic. </a:t>
            </a:r>
            <a:r>
              <a:rPr lang="en-US" sz="2000" dirty="0" smtClean="0">
                <a:solidFill>
                  <a:schemeClr val="dk1"/>
                </a:solidFill>
              </a:rPr>
              <a:t>Discussion </a:t>
            </a:r>
            <a:r>
              <a:rPr lang="en-US" sz="2000" dirty="0">
                <a:solidFill>
                  <a:schemeClr val="dk1"/>
                </a:solidFill>
              </a:rPr>
              <a:t>can follow before or after videos</a:t>
            </a:r>
            <a:r>
              <a:rPr lang="en-US" sz="2000" dirty="0" smtClean="0">
                <a:solidFill>
                  <a:schemeClr val="dk1"/>
                </a:solidFill>
              </a:rPr>
              <a:t>.</a:t>
            </a:r>
            <a:endParaRPr lang="en-US" sz="2000" b="1" dirty="0">
              <a:solidFill>
                <a:schemeClr val="dk1"/>
              </a:solidFill>
            </a:endParaRPr>
          </a:p>
        </p:txBody>
      </p:sp>
      <p:pic>
        <p:nvPicPr>
          <p:cNvPr id="8" name="Google Shape;86;p16" descr="checklist"/>
          <p:cNvPicPr preferRelativeResize="0"/>
          <p:nvPr/>
        </p:nvPicPr>
        <p:blipFill>
          <a:blip r:embed="rId5">
            <a:alphaModFix/>
          </a:blip>
          <a:stretch>
            <a:fillRect/>
          </a:stretch>
        </p:blipFill>
        <p:spPr>
          <a:xfrm>
            <a:off x="562262" y="2939462"/>
            <a:ext cx="841275" cy="841275"/>
          </a:xfrm>
          <a:prstGeom prst="rect">
            <a:avLst/>
          </a:prstGeom>
          <a:noFill/>
          <a:ln>
            <a:noFill/>
          </a:ln>
        </p:spPr>
      </p:pic>
      <p:sp>
        <p:nvSpPr>
          <p:cNvPr id="5" name="TextBox 4"/>
          <p:cNvSpPr txBox="1"/>
          <p:nvPr/>
        </p:nvSpPr>
        <p:spPr>
          <a:xfrm>
            <a:off x="1687975" y="3160044"/>
            <a:ext cx="6518131" cy="400110"/>
          </a:xfrm>
          <a:prstGeom prst="rect">
            <a:avLst/>
          </a:prstGeom>
          <a:noFill/>
        </p:spPr>
        <p:txBody>
          <a:bodyPr wrap="none" rtlCol="0">
            <a:spAutoFit/>
          </a:bodyPr>
          <a:lstStyle/>
          <a:p>
            <a:r>
              <a:rPr lang="en-US" sz="2000" b="1" dirty="0" smtClean="0">
                <a:solidFill>
                  <a:schemeClr val="dk1"/>
                </a:solidFill>
              </a:rPr>
              <a:t>Final Activity: </a:t>
            </a:r>
            <a:r>
              <a:rPr lang="en-US" sz="2000" dirty="0" smtClean="0">
                <a:solidFill>
                  <a:schemeClr val="dk1"/>
                </a:solidFill>
              </a:rPr>
              <a:t>Activity that concludes the presentation. </a:t>
            </a:r>
            <a:endParaRPr lang="en-US" sz="2000" b="1" dirty="0">
              <a:solidFill>
                <a:schemeClr val="dk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 name="Title 1"/>
          <p:cNvSpPr>
            <a:spLocks noGrp="1"/>
          </p:cNvSpPr>
          <p:nvPr>
            <p:ph type="title"/>
          </p:nvPr>
        </p:nvSpPr>
        <p:spPr>
          <a:xfrm>
            <a:off x="570155" y="450150"/>
            <a:ext cx="5902564" cy="3495126"/>
          </a:xfrm>
        </p:spPr>
        <p:txBody>
          <a:bodyPr>
            <a:normAutofit/>
          </a:bodyPr>
          <a:lstStyle/>
          <a:p>
            <a:r>
              <a:rPr lang="en-CA" sz="6600" b="1" dirty="0" smtClean="0"/>
              <a:t>Questions?</a:t>
            </a:r>
            <a:endParaRPr lang="en-CA" sz="6600" b="1" dirty="0"/>
          </a:p>
        </p:txBody>
      </p:sp>
      <p:pic>
        <p:nvPicPr>
          <p:cNvPr id="3" name="Picture 2" descr="question box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026" y="240008"/>
            <a:ext cx="3915410" cy="3915410"/>
          </a:xfrm>
          <a:prstGeom prst="rect">
            <a:avLst/>
          </a:prstGeom>
        </p:spPr>
      </p:pic>
    </p:spTree>
    <p:extLst>
      <p:ext uri="{BB962C8B-B14F-4D97-AF65-F5344CB8AC3E}">
        <p14:creationId xmlns:p14="http://schemas.microsoft.com/office/powerpoint/2010/main" val="3234649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80" name="Google Shape;80;p16"/>
          <p:cNvSpPr txBox="1">
            <a:spLocks noGrp="1"/>
          </p:cNvSpPr>
          <p:nvPr>
            <p:ph type="title"/>
          </p:nvPr>
        </p:nvSpPr>
        <p:spPr>
          <a:xfrm>
            <a:off x="311700" y="472405"/>
            <a:ext cx="8520600" cy="8367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None/>
            </a:pPr>
            <a:r>
              <a:rPr lang="en" b="1" dirty="0"/>
              <a:t>Curriculum Expectations</a:t>
            </a:r>
            <a:r>
              <a:rPr lang="en" dirty="0"/>
              <a:t> </a:t>
            </a:r>
            <a:r>
              <a:rPr lang="en" dirty="0" smtClean="0"/>
              <a:t>– Grade 7</a:t>
            </a:r>
            <a:endParaRPr b="1" dirty="0"/>
          </a:p>
        </p:txBody>
      </p:sp>
      <p:sp>
        <p:nvSpPr>
          <p:cNvPr id="81" name="Google Shape;81;p16"/>
          <p:cNvSpPr txBox="1">
            <a:spLocks noGrp="1"/>
          </p:cNvSpPr>
          <p:nvPr>
            <p:ph type="body" idx="1"/>
          </p:nvPr>
        </p:nvSpPr>
        <p:spPr>
          <a:xfrm>
            <a:off x="311700" y="1481632"/>
            <a:ext cx="8520600" cy="912671"/>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000" b="1" dirty="0" smtClean="0">
                <a:solidFill>
                  <a:schemeClr val="dk1"/>
                </a:solidFill>
              </a:rPr>
              <a:t>D1.4 </a:t>
            </a:r>
            <a:r>
              <a:rPr lang="en" sz="2000" dirty="0" smtClean="0">
                <a:solidFill>
                  <a:schemeClr val="dk1"/>
                </a:solidFill>
              </a:rPr>
              <a:t>identify sexually transmitted infections (STIs) and blood-borne infections (STBBIs), and describe their symptoms.</a:t>
            </a:r>
            <a:endParaRPr lang="en" sz="2000" b="1" dirty="0">
              <a:solidFill>
                <a:schemeClr val="dk1"/>
              </a:solidFill>
            </a:endParaRPr>
          </a:p>
        </p:txBody>
      </p:sp>
      <p:sp>
        <p:nvSpPr>
          <p:cNvPr id="2" name="TextBox 1"/>
          <p:cNvSpPr txBox="1"/>
          <p:nvPr/>
        </p:nvSpPr>
        <p:spPr>
          <a:xfrm>
            <a:off x="311700" y="2551490"/>
            <a:ext cx="7633695" cy="1323439"/>
          </a:xfrm>
          <a:prstGeom prst="rect">
            <a:avLst/>
          </a:prstGeom>
          <a:noFill/>
        </p:spPr>
        <p:txBody>
          <a:bodyPr wrap="square" rtlCol="0">
            <a:spAutoFit/>
          </a:bodyPr>
          <a:lstStyle/>
          <a:p>
            <a:r>
              <a:rPr lang="en-US" sz="2000" b="1" dirty="0">
                <a:solidFill>
                  <a:schemeClr val="dk1"/>
                </a:solidFill>
              </a:rPr>
              <a:t>D1.5 </a:t>
            </a:r>
            <a:r>
              <a:rPr lang="en-US" sz="2000" dirty="0">
                <a:solidFill>
                  <a:schemeClr val="dk1"/>
                </a:solidFill>
              </a:rPr>
              <a:t>identify ways of preventing </a:t>
            </a:r>
            <a:r>
              <a:rPr lang="en-US" sz="2000" dirty="0" smtClean="0">
                <a:solidFill>
                  <a:schemeClr val="dk1"/>
                </a:solidFill>
              </a:rPr>
              <a:t>STBBIs and/or unplanned pregnancy, such as delaying first intercourse and other sexual activities until a person is older and using condoms and other forms of protection consistently. </a:t>
            </a:r>
            <a:endParaRPr lang="en-US" sz="2000" b="1" dirty="0">
              <a:solidFill>
                <a:schemeClr val="dk1"/>
              </a:solidFill>
            </a:endParaRPr>
          </a:p>
        </p:txBody>
      </p:sp>
      <p:pic>
        <p:nvPicPr>
          <p:cNvPr id="6" name="Google Shape;93;p17" descr="check mark"/>
          <p:cNvPicPr preferRelativeResize="0"/>
          <p:nvPr/>
        </p:nvPicPr>
        <p:blipFill>
          <a:blip r:embed="rId4">
            <a:alphaModFix/>
          </a:blip>
          <a:stretch>
            <a:fillRect/>
          </a:stretch>
        </p:blipFill>
        <p:spPr>
          <a:xfrm>
            <a:off x="7582829" y="2865863"/>
            <a:ext cx="1249471" cy="1165556"/>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4637" y="165485"/>
            <a:ext cx="4434725" cy="2052600"/>
          </a:xfrm>
        </p:spPr>
        <p:txBody>
          <a:bodyPr anchor="ctr">
            <a:normAutofit/>
          </a:bodyPr>
          <a:lstStyle/>
          <a:p>
            <a:r>
              <a:rPr lang="en" sz="3200" b="1" dirty="0" smtClean="0"/>
              <a:t>Part 1: Sexually </a:t>
            </a:r>
            <a:r>
              <a:rPr lang="en" sz="3200" b="1" dirty="0"/>
              <a:t>Transmitted </a:t>
            </a:r>
            <a:r>
              <a:rPr lang="en" sz="3200" b="1" dirty="0" smtClean="0"/>
              <a:t>Infections (STIs)</a:t>
            </a:r>
            <a:endParaRPr lang="en-CA" sz="3200" dirty="0"/>
          </a:p>
        </p:txBody>
      </p:sp>
      <p:sp>
        <p:nvSpPr>
          <p:cNvPr id="3" name="Subtitle 2"/>
          <p:cNvSpPr>
            <a:spLocks noGrp="1"/>
          </p:cNvSpPr>
          <p:nvPr>
            <p:ph type="subTitle" idx="1"/>
          </p:nvPr>
        </p:nvSpPr>
        <p:spPr>
          <a:xfrm>
            <a:off x="311700" y="3256330"/>
            <a:ext cx="8520600" cy="792600"/>
          </a:xfrm>
        </p:spPr>
        <p:txBody>
          <a:bodyPr/>
          <a:lstStyle/>
          <a:p>
            <a:r>
              <a:rPr lang="en-CA" dirty="0">
                <a:solidFill>
                  <a:schemeClr val="dk1"/>
                </a:solidFill>
              </a:rPr>
              <a:t>Grade </a:t>
            </a:r>
            <a:r>
              <a:rPr lang="en-CA" dirty="0" smtClean="0">
                <a:solidFill>
                  <a:schemeClr val="dk1"/>
                </a:solidFill>
              </a:rPr>
              <a:t>7</a:t>
            </a:r>
            <a:endParaRPr lang="en-CA" dirty="0">
              <a:solidFill>
                <a:schemeClr val="dk1"/>
              </a:solidFill>
            </a:endParaRPr>
          </a:p>
        </p:txBody>
      </p:sp>
      <p:pic>
        <p:nvPicPr>
          <p:cNvPr id="8" name="Picture 7" descr="couple kissing, person on left with red STI"/>
          <p:cNvPicPr>
            <a:picLocks noChangeAspect="1"/>
          </p:cNvPicPr>
          <p:nvPr/>
        </p:nvPicPr>
        <p:blipFill rotWithShape="1">
          <a:blip r:embed="rId3">
            <a:extLst>
              <a:ext uri="{28A0092B-C50C-407E-A947-70E740481C1C}">
                <a14:useLocalDpi xmlns:a14="http://schemas.microsoft.com/office/drawing/2010/main" val="0"/>
              </a:ext>
            </a:extLst>
          </a:blip>
          <a:srcRect l="27467" r="24527"/>
          <a:stretch/>
        </p:blipFill>
        <p:spPr>
          <a:xfrm>
            <a:off x="880867" y="1191786"/>
            <a:ext cx="1371600" cy="2857143"/>
          </a:xfrm>
          <a:prstGeom prst="rect">
            <a:avLst/>
          </a:prstGeom>
        </p:spPr>
      </p:pic>
      <p:pic>
        <p:nvPicPr>
          <p:cNvPr id="9" name="Picture 8" descr="couple hugging, person on right with red STI"/>
          <p:cNvPicPr>
            <a:picLocks noChangeAspect="1"/>
          </p:cNvPicPr>
          <p:nvPr/>
        </p:nvPicPr>
        <p:blipFill rotWithShape="1">
          <a:blip r:embed="rId4">
            <a:extLst>
              <a:ext uri="{28A0092B-C50C-407E-A947-70E740481C1C}">
                <a14:useLocalDpi xmlns:a14="http://schemas.microsoft.com/office/drawing/2010/main" val="0"/>
              </a:ext>
            </a:extLst>
          </a:blip>
          <a:srcRect l="16046" r="16026"/>
          <a:stretch/>
        </p:blipFill>
        <p:spPr>
          <a:xfrm>
            <a:off x="6789362" y="1191786"/>
            <a:ext cx="1940768" cy="2857143"/>
          </a:xfrm>
          <a:prstGeom prst="rect">
            <a:avLst/>
          </a:prstGeom>
        </p:spPr>
      </p:pic>
    </p:spTree>
    <p:extLst>
      <p:ext uri="{BB962C8B-B14F-4D97-AF65-F5344CB8AC3E}">
        <p14:creationId xmlns:p14="http://schemas.microsoft.com/office/powerpoint/2010/main" val="1830573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311698" y="303288"/>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Learning Objectives</a:t>
            </a:r>
            <a:endParaRPr lang="en-CA" b="1" dirty="0">
              <a:solidFill>
                <a:schemeClr val="tx1"/>
              </a:solidFill>
              <a:latin typeface="+mj-lt"/>
            </a:endParaRPr>
          </a:p>
        </p:txBody>
      </p:sp>
      <p:sp>
        <p:nvSpPr>
          <p:cNvPr id="3" name="TextBox 2"/>
          <p:cNvSpPr txBox="1"/>
          <p:nvPr/>
        </p:nvSpPr>
        <p:spPr>
          <a:xfrm>
            <a:off x="311699" y="1394943"/>
            <a:ext cx="8520599" cy="2554545"/>
          </a:xfrm>
          <a:prstGeom prst="rect">
            <a:avLst/>
          </a:prstGeom>
          <a:noFill/>
        </p:spPr>
        <p:txBody>
          <a:bodyPr wrap="square" rtlCol="0">
            <a:spAutoFit/>
          </a:bodyPr>
          <a:lstStyle/>
          <a:p>
            <a:pPr lvl="1"/>
            <a:r>
              <a:rPr lang="en-US" sz="2000" dirty="0" smtClean="0"/>
              <a:t>At the end of this presentation, you will understand what STIs are and their symptoms. You will also:</a:t>
            </a:r>
          </a:p>
          <a:p>
            <a:pPr lvl="1"/>
            <a:endParaRPr lang="en-US" sz="2000" dirty="0"/>
          </a:p>
          <a:p>
            <a:pPr marL="342900" lvl="1" indent="-342900">
              <a:buFont typeface="Arial" panose="020B0604020202020204" pitchFamily="34" charset="0"/>
              <a:buChar char="•"/>
            </a:pPr>
            <a:r>
              <a:rPr lang="en-US" sz="2000" dirty="0" smtClean="0"/>
              <a:t>Understand the importance of delaying sexual activity until you are older</a:t>
            </a:r>
          </a:p>
          <a:p>
            <a:pPr marL="342900" lvl="1" indent="-342900">
              <a:buFont typeface="Arial" panose="020B0604020202020204" pitchFamily="34" charset="0"/>
              <a:buChar char="•"/>
            </a:pPr>
            <a:r>
              <a:rPr lang="en-US" sz="2000" dirty="0" smtClean="0"/>
              <a:t>Learn about the methods available to prevent pregnancy and STIs</a:t>
            </a:r>
          </a:p>
          <a:p>
            <a:pPr marL="342900" lvl="1" indent="-342900">
              <a:buFont typeface="Arial" panose="020B0604020202020204" pitchFamily="34" charset="0"/>
              <a:buChar char="•"/>
            </a:pPr>
            <a:r>
              <a:rPr lang="en-US" sz="2000" dirty="0" smtClean="0"/>
              <a:t>Understand that everyone has differences and this makes them unique </a:t>
            </a:r>
            <a:endParaRPr lang="en-US" sz="2000" dirty="0"/>
          </a:p>
          <a:p>
            <a:pPr marL="342900" lvl="1" indent="-342900">
              <a:buFont typeface="Arial" panose="020B0604020202020204" pitchFamily="34" charset="0"/>
              <a:buChar char="•"/>
            </a:pPr>
            <a:r>
              <a:rPr lang="en-US" sz="2000" dirty="0"/>
              <a:t>Create an environment that is safe and inclusive for your peers</a:t>
            </a:r>
          </a:p>
        </p:txBody>
      </p:sp>
    </p:spTree>
    <p:extLst>
      <p:ext uri="{BB962C8B-B14F-4D97-AF65-F5344CB8AC3E}">
        <p14:creationId xmlns:p14="http://schemas.microsoft.com/office/powerpoint/2010/main" val="391763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311699" y="309909"/>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solidFill>
                  <a:schemeClr val="tx1"/>
                </a:solidFill>
                <a:ea typeface="Calibri"/>
                <a:cs typeface="Calibri"/>
                <a:sym typeface="Calibri"/>
              </a:rPr>
              <a:t>Making Decisions About Your Health</a:t>
            </a:r>
            <a:endParaRPr lang="en-CA" b="1" dirty="0">
              <a:solidFill>
                <a:schemeClr val="tx1"/>
              </a:solidFill>
              <a:latin typeface="+mj-lt"/>
            </a:endParaRPr>
          </a:p>
        </p:txBody>
      </p:sp>
      <p:pic>
        <p:nvPicPr>
          <p:cNvPr id="4" name="Picture 3" descr="making informed decisions about your health" title="making informed decisions"/>
          <p:cNvPicPr>
            <a:picLocks noChangeAspect="1"/>
          </p:cNvPicPr>
          <p:nvPr/>
        </p:nvPicPr>
        <p:blipFill rotWithShape="1">
          <a:blip r:embed="rId3">
            <a:extLst>
              <a:ext uri="{28A0092B-C50C-407E-A947-70E740481C1C}">
                <a14:useLocalDpi xmlns:a14="http://schemas.microsoft.com/office/drawing/2010/main" val="0"/>
              </a:ext>
            </a:extLst>
          </a:blip>
          <a:srcRect t="7868" b="12543"/>
          <a:stretch/>
        </p:blipFill>
        <p:spPr>
          <a:xfrm>
            <a:off x="1367162" y="1308527"/>
            <a:ext cx="3204837" cy="2550694"/>
          </a:xfrm>
          <a:prstGeom prst="rect">
            <a:avLst/>
          </a:prstGeom>
        </p:spPr>
      </p:pic>
      <p:pic>
        <p:nvPicPr>
          <p:cNvPr id="5" name="Picture 4" descr="person handing a doctor their pee in a cup for STI testing"/>
          <p:cNvPicPr>
            <a:picLocks noChangeAspect="1"/>
          </p:cNvPicPr>
          <p:nvPr/>
        </p:nvPicPr>
        <p:blipFill rotWithShape="1">
          <a:blip r:embed="rId4">
            <a:extLst>
              <a:ext uri="{28A0092B-C50C-407E-A947-70E740481C1C}">
                <a14:useLocalDpi xmlns:a14="http://schemas.microsoft.com/office/drawing/2010/main" val="0"/>
              </a:ext>
            </a:extLst>
          </a:blip>
          <a:srcRect t="19929" b="20718"/>
          <a:stretch/>
        </p:blipFill>
        <p:spPr>
          <a:xfrm>
            <a:off x="5031565" y="1591294"/>
            <a:ext cx="3524747" cy="2092039"/>
          </a:xfrm>
          <a:prstGeom prst="rect">
            <a:avLst/>
          </a:prstGeom>
        </p:spPr>
      </p:pic>
    </p:spTree>
    <p:extLst>
      <p:ext uri="{BB962C8B-B14F-4D97-AF65-F5344CB8AC3E}">
        <p14:creationId xmlns:p14="http://schemas.microsoft.com/office/powerpoint/2010/main" val="1851875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ctrTitle"/>
          </p:nvPr>
        </p:nvSpPr>
        <p:spPr>
          <a:xfrm>
            <a:off x="1011081" y="336612"/>
            <a:ext cx="7454263" cy="92576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2800" b="1" dirty="0" smtClean="0">
                <a:latin typeface="+mj-lt"/>
              </a:rPr>
              <a:t>Feelings about Sexual Health</a:t>
            </a:r>
            <a:endParaRPr lang="en-CA" sz="2800" b="1" dirty="0">
              <a:latin typeface="+mj-lt"/>
            </a:endParaRPr>
          </a:p>
        </p:txBody>
      </p:sp>
      <p:sp>
        <p:nvSpPr>
          <p:cNvPr id="11" name="Text Placeholder 2"/>
          <p:cNvSpPr txBox="1">
            <a:spLocks/>
          </p:cNvSpPr>
          <p:nvPr/>
        </p:nvSpPr>
        <p:spPr>
          <a:xfrm>
            <a:off x="1011081" y="1703021"/>
            <a:ext cx="5321222" cy="2290194"/>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buClr>
                <a:schemeClr val="tx1"/>
              </a:buClr>
            </a:pPr>
            <a:r>
              <a:rPr lang="en-CA" sz="2000" b="1" dirty="0" smtClean="0">
                <a:solidFill>
                  <a:schemeClr val="tx1"/>
                </a:solidFill>
                <a:latin typeface="+mn-lt"/>
              </a:rPr>
              <a:t>It’s Okay… </a:t>
            </a:r>
          </a:p>
          <a:p>
            <a:pPr marL="342900" indent="-342900">
              <a:buClr>
                <a:schemeClr val="tx1"/>
              </a:buClr>
              <a:buFont typeface="Wingdings" panose="05000000000000000000" pitchFamily="2" charset="2"/>
              <a:buChar char="ü"/>
            </a:pPr>
            <a:r>
              <a:rPr lang="en-CA" sz="2000" dirty="0" smtClean="0">
                <a:solidFill>
                  <a:schemeClr val="tx1"/>
                </a:solidFill>
                <a:latin typeface="+mn-lt"/>
              </a:rPr>
              <a:t>To feel embarrassed or uncomfortable</a:t>
            </a:r>
          </a:p>
          <a:p>
            <a:pPr marL="342900" indent="-342900">
              <a:buClr>
                <a:schemeClr val="tx1"/>
              </a:buClr>
              <a:buFont typeface="Wingdings" panose="05000000000000000000" pitchFamily="2" charset="2"/>
              <a:buChar char="ü"/>
            </a:pPr>
            <a:r>
              <a:rPr lang="en-CA" sz="2000" dirty="0" smtClean="0">
                <a:solidFill>
                  <a:schemeClr val="tx1"/>
                </a:solidFill>
                <a:latin typeface="+mn-lt"/>
              </a:rPr>
              <a:t>To ask questions</a:t>
            </a:r>
          </a:p>
          <a:p>
            <a:pPr marL="342900" indent="-342900">
              <a:buClr>
                <a:schemeClr val="tx1"/>
              </a:buClr>
              <a:buFont typeface="Wingdings" panose="05000000000000000000" pitchFamily="2" charset="2"/>
              <a:buChar char="ü"/>
            </a:pPr>
            <a:r>
              <a:rPr lang="en-CA" sz="2000" dirty="0" smtClean="0">
                <a:solidFill>
                  <a:schemeClr val="tx1"/>
                </a:solidFill>
                <a:latin typeface="+mn-lt"/>
              </a:rPr>
              <a:t>To not already know about this</a:t>
            </a:r>
          </a:p>
          <a:p>
            <a:pPr marL="342900" indent="-342900">
              <a:buClr>
                <a:schemeClr val="tx1"/>
              </a:buClr>
              <a:buFont typeface="Wingdings" panose="05000000000000000000" pitchFamily="2" charset="2"/>
              <a:buChar char="ü"/>
            </a:pPr>
            <a:r>
              <a:rPr lang="en-CA" sz="2000" dirty="0" smtClean="0">
                <a:solidFill>
                  <a:schemeClr val="tx1"/>
                </a:solidFill>
                <a:latin typeface="+mn-lt"/>
              </a:rPr>
              <a:t>For us to learn about sexually transmitted infections (STIs)</a:t>
            </a:r>
            <a:endParaRPr lang="en-CA" sz="2000" dirty="0">
              <a:solidFill>
                <a:schemeClr val="tx1"/>
              </a:solidFill>
              <a:latin typeface="+mn-lt"/>
            </a:endParaRPr>
          </a:p>
        </p:txBody>
      </p:sp>
      <p:pic>
        <p:nvPicPr>
          <p:cNvPr id="12" name="Picture 11" descr="ok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9040">
            <a:off x="5948622" y="596116"/>
            <a:ext cx="2857143" cy="2857143"/>
          </a:xfrm>
          <a:prstGeom prst="rect">
            <a:avLst/>
          </a:prstGeom>
        </p:spPr>
      </p:pic>
      <p:pic>
        <p:nvPicPr>
          <p:cNvPr id="13" name="Picture 12" descr="blue circle with a black thumbs up insid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4083" y="2786996"/>
            <a:ext cx="1206219" cy="1206219"/>
          </a:xfrm>
          <a:prstGeom prst="rect">
            <a:avLst/>
          </a:prstGeom>
        </p:spPr>
      </p:pic>
    </p:spTree>
    <p:extLst>
      <p:ext uri="{BB962C8B-B14F-4D97-AF65-F5344CB8AC3E}">
        <p14:creationId xmlns:p14="http://schemas.microsoft.com/office/powerpoint/2010/main" val="1237765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18845</TotalTime>
  <Words>9057</Words>
  <Application>Microsoft Office PowerPoint</Application>
  <PresentationFormat>On-screen Show (16:9)</PresentationFormat>
  <Paragraphs>776</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Wingdings</vt:lpstr>
      <vt:lpstr>Simple Light</vt:lpstr>
      <vt:lpstr>Part 1: Sexually Transmitted Infections (STIs)</vt:lpstr>
      <vt:lpstr>Land Acknowledgement</vt:lpstr>
      <vt:lpstr>Presentation Format</vt:lpstr>
      <vt:lpstr>Presentation Format</vt:lpstr>
      <vt:lpstr>Curriculum Expectations – Grade 7</vt:lpstr>
      <vt:lpstr>Part 1: Sexually Transmitted Infections (STIs)</vt:lpstr>
      <vt:lpstr>Learning Objectives</vt:lpstr>
      <vt:lpstr>Making Decisions About Your Health</vt:lpstr>
      <vt:lpstr>Feelings about Sexual Health</vt:lpstr>
      <vt:lpstr>Before We Begin…</vt:lpstr>
      <vt:lpstr>Guiding Question #1</vt:lpstr>
      <vt:lpstr>Learning Goals for STIs</vt:lpstr>
      <vt:lpstr>What are STIs and STBBIs?</vt:lpstr>
      <vt:lpstr>Types of Sexually Transmitted Infections</vt:lpstr>
      <vt:lpstr>Why learn about STIs?</vt:lpstr>
      <vt:lpstr>How are STIs spread?</vt:lpstr>
      <vt:lpstr>Guiding Question #2 </vt:lpstr>
      <vt:lpstr>Myths versus Facts – STI Symptoms</vt:lpstr>
      <vt:lpstr>Bacterial – Sexually Transmitted Infections</vt:lpstr>
      <vt:lpstr>Chlamydia and Gonorrhea</vt:lpstr>
      <vt:lpstr>Possible Symptoms of Chlamydia and Gonorrhea</vt:lpstr>
      <vt:lpstr>Syphilis</vt:lpstr>
      <vt:lpstr>Stages of Syphilis</vt:lpstr>
      <vt:lpstr>Viral – Sexually Transmitted Infections</vt:lpstr>
      <vt:lpstr>Genital Herpes</vt:lpstr>
      <vt:lpstr>Types of HSV</vt:lpstr>
      <vt:lpstr>Hepatitis B</vt:lpstr>
      <vt:lpstr>Hepatitis B – Getting Vaccinated</vt:lpstr>
      <vt:lpstr>Human Papillomavirus (HPV)</vt:lpstr>
      <vt:lpstr>HPV that Cause Warts and Cancer</vt:lpstr>
      <vt:lpstr>HPV – Getting Vaccinated</vt:lpstr>
      <vt:lpstr>Human Immunodeficiency Virus (HIV)</vt:lpstr>
      <vt:lpstr>How is HIV Spread?</vt:lpstr>
      <vt:lpstr>Preventing HIV</vt:lpstr>
      <vt:lpstr>Please Remember…</vt:lpstr>
      <vt:lpstr>Think, Pair, Share</vt:lpstr>
      <vt:lpstr>More Questions? Talk to Someone:</vt:lpstr>
      <vt:lpstr>Sexual Health Centre Information</vt:lpstr>
      <vt:lpstr>Final Thoughts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Robinson, Mackenzie</dc:creator>
  <cp:lastModifiedBy>Ratskos, Emillea</cp:lastModifiedBy>
  <cp:revision>537</cp:revision>
  <dcterms:modified xsi:type="dcterms:W3CDTF">2023-02-23T16:32:04Z</dcterms:modified>
</cp:coreProperties>
</file>