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302" r:id="rId2"/>
    <p:sldId id="317" r:id="rId3"/>
    <p:sldId id="271" r:id="rId4"/>
    <p:sldId id="260" r:id="rId5"/>
    <p:sldId id="287" r:id="rId6"/>
    <p:sldId id="291" r:id="rId7"/>
    <p:sldId id="285" r:id="rId8"/>
    <p:sldId id="262" r:id="rId9"/>
    <p:sldId id="283" r:id="rId10"/>
    <p:sldId id="321" r:id="rId11"/>
    <p:sldId id="320" r:id="rId12"/>
    <p:sldId id="282" r:id="rId13"/>
    <p:sldId id="265"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son, Mackenzie" initials="RM" lastIdx="121" clrIdx="0">
    <p:extLst>
      <p:ext uri="{19B8F6BF-5375-455C-9EA6-DF929625EA0E}">
        <p15:presenceInfo xmlns:p15="http://schemas.microsoft.com/office/powerpoint/2012/main" userId="S-1-5-21-494292953-1948397803-1850952788-87215" providerId="AD"/>
      </p:ext>
    </p:extLst>
  </p:cmAuthor>
  <p:cmAuthor id="2" name="Opala, Sonia" initials="OS" lastIdx="21" clrIdx="1">
    <p:extLst>
      <p:ext uri="{19B8F6BF-5375-455C-9EA6-DF929625EA0E}">
        <p15:presenceInfo xmlns:p15="http://schemas.microsoft.com/office/powerpoint/2012/main" userId="S-1-5-21-494292953-1948397803-1850952788-88554" providerId="AD"/>
      </p:ext>
    </p:extLst>
  </p:cmAuthor>
  <p:cmAuthor id="3" name="Risteen, Helen" initials="RH" lastIdx="18" clrIdx="2">
    <p:extLst>
      <p:ext uri="{19B8F6BF-5375-455C-9EA6-DF929625EA0E}">
        <p15:presenceInfo xmlns:p15="http://schemas.microsoft.com/office/powerpoint/2012/main" userId="S-1-5-21-494292953-1948397803-1850952788-769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9" autoAdjust="0"/>
    <p:restoredTop sz="67500" autoAdjust="0"/>
  </p:normalViewPr>
  <p:slideViewPr>
    <p:cSldViewPr snapToGrid="0">
      <p:cViewPr varScale="1">
        <p:scale>
          <a:sx n="78" d="100"/>
          <a:sy n="78" d="100"/>
        </p:scale>
        <p:origin x="1570" y="62"/>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21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niagararegion.ca/health/schools/youth-services.aspx"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niagararegion.ca/living/health_wellness/sexualhealth/sexual-health-centres.aspx"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www.niagararegion.ca/living/health_wellness/sexualhealth/sti.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baseline="0" smtClean="0"/>
              <a:t>Disclaimer </a:t>
            </a:r>
            <a:r>
              <a:rPr lang="en-US" baseline="0" dirty="0" smtClean="0"/>
              <a:t>(Trigger Warning): </a:t>
            </a:r>
            <a:r>
              <a:rPr lang="en-US" sz="1100" b="0" i="0" u="none" strike="noStrike" cap="none" dirty="0" smtClean="0">
                <a:solidFill>
                  <a:srgbClr val="000000"/>
                </a:solidFill>
                <a:effectLst/>
                <a:latin typeface="Arial"/>
                <a:ea typeface="Arial"/>
                <a:cs typeface="Arial"/>
                <a:sym typeface="Arial"/>
              </a:rPr>
              <a:t>Before starting a classroom conversation, be aware that some students may have experienced situations related to the topic, either directly or indirectly, in the past or present day. </a:t>
            </a:r>
            <a:endParaRPr lang="en-CA" b="1" i="1" baseline="0" dirty="0" smtClean="0"/>
          </a:p>
          <a:p>
            <a:pPr marL="158750" indent="0">
              <a:buNone/>
            </a:pPr>
            <a:endParaRPr lang="en-CA" b="1" i="1"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b="1" dirty="0" smtClean="0"/>
              <a:t>Images from </a:t>
            </a:r>
            <a:r>
              <a:rPr lang="en-CA" b="1" dirty="0" err="1" smtClean="0"/>
              <a:t>Canva</a:t>
            </a:r>
            <a:endParaRPr lang="en-CA" b="1" dirty="0" smtClean="0"/>
          </a:p>
          <a:p>
            <a:pPr marL="158750" indent="0">
              <a:buNone/>
            </a:pPr>
            <a:endParaRPr lang="en-CA" dirty="0"/>
          </a:p>
        </p:txBody>
      </p:sp>
    </p:spTree>
    <p:extLst>
      <p:ext uri="{BB962C8B-B14F-4D97-AF65-F5344CB8AC3E}">
        <p14:creationId xmlns:p14="http://schemas.microsoft.com/office/powerpoint/2010/main" val="3138994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110b0795dea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110b0795dea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dirty="0" smtClean="0">
                <a:effectLst/>
              </a:rPr>
              <a:t>Emphasize</a:t>
            </a:r>
            <a:r>
              <a:rPr lang="en-US" sz="1100" b="0" baseline="0" dirty="0" smtClean="0">
                <a:effectLst/>
              </a:rPr>
              <a:t> to students that there are many people and places they can reach out to in order to get help or ask questions about relationships and sexual health. </a:t>
            </a:r>
            <a:r>
              <a:rPr lang="en-US" sz="1100" dirty="0" smtClean="0">
                <a:solidFill>
                  <a:schemeClr val="dk1"/>
                </a:solidFill>
                <a:latin typeface="Calibri"/>
                <a:ea typeface="Calibri"/>
                <a:cs typeface="Calibri"/>
                <a:sym typeface="Calibri"/>
              </a:rPr>
              <a:t>If you ever have questions/concerns, need help or know someone who needs help, you can always talk to someone. There are many options out there available to you. </a:t>
            </a:r>
            <a:endParaRPr lang="en-US" sz="1100" b="0" baseline="0" dirty="0" smtClean="0">
              <a:solidFill>
                <a:srgbClr val="000000"/>
              </a:solidFill>
              <a:effectLst/>
              <a:latin typeface="Arial"/>
              <a:ea typeface="Calibri"/>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b="0" baseline="0" dirty="0" smtClean="0">
              <a:solidFill>
                <a:srgbClr val="000000"/>
              </a:solidFill>
              <a:effectLst/>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1" baseline="0" dirty="0" smtClean="0">
                <a:effectLst/>
              </a:rPr>
              <a:t>Among these are:</a:t>
            </a:r>
          </a:p>
          <a:p>
            <a:pPr marL="171450" indent="-171450">
              <a:buFont typeface="Arial" panose="020B0604020202020204" pitchFamily="34" charset="0"/>
              <a:buChar char="•"/>
            </a:pPr>
            <a:r>
              <a:rPr lang="en-US" sz="1100" b="0" baseline="0" dirty="0" smtClean="0">
                <a:effectLst/>
              </a:rPr>
              <a:t>A trusted adult (such as a parent or teacher)</a:t>
            </a:r>
          </a:p>
          <a:p>
            <a:pPr marL="171450" indent="-171450">
              <a:buFont typeface="Arial" panose="020B0604020202020204" pitchFamily="34" charset="0"/>
              <a:buChar char="•"/>
            </a:pPr>
            <a:r>
              <a:rPr lang="en-US" sz="1100" b="0" baseline="0" dirty="0" smtClean="0">
                <a:effectLst/>
              </a:rPr>
              <a:t>A health care provider (such as a doctor or nurse)</a:t>
            </a:r>
          </a:p>
          <a:p>
            <a:pPr marL="171450" indent="-171450">
              <a:buFont typeface="Arial" panose="020B0604020202020204" pitchFamily="34" charset="0"/>
              <a:buChar char="•"/>
            </a:pPr>
            <a:r>
              <a:rPr lang="en-US" sz="1100" b="0" baseline="0" dirty="0" smtClean="0">
                <a:effectLst/>
              </a:rPr>
              <a:t>A child and youth worker</a:t>
            </a:r>
          </a:p>
          <a:p>
            <a:pPr marL="171450" indent="-171450">
              <a:buFont typeface="Arial" panose="020B0604020202020204" pitchFamily="34" charset="0"/>
              <a:buChar char="•"/>
            </a:pPr>
            <a:r>
              <a:rPr lang="en-US" sz="1100" b="0" baseline="0" dirty="0" smtClean="0">
                <a:effectLst/>
              </a:rPr>
              <a:t>The school health nurse</a:t>
            </a:r>
          </a:p>
          <a:p>
            <a:pPr marL="171450" indent="-171450">
              <a:buFont typeface="Arial" panose="020B0604020202020204" pitchFamily="34" charset="0"/>
              <a:buChar char="•"/>
            </a:pPr>
            <a:r>
              <a:rPr lang="en-US" sz="1100" b="0" baseline="0" dirty="0" smtClean="0">
                <a:effectLst/>
              </a:rPr>
              <a:t>The school social worker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baseline="0" dirty="0" smtClean="0">
                <a:effectLst/>
              </a:rPr>
              <a:t>Any of the Niagara Region Sexual Health Centres</a:t>
            </a:r>
          </a:p>
          <a:p>
            <a:pPr marL="171450" indent="-171450">
              <a:buFont typeface="Arial" panose="020B0604020202020204" pitchFamily="34" charset="0"/>
              <a:buChar char="•"/>
            </a:pPr>
            <a:r>
              <a:rPr lang="en-US" sz="1100" b="0" baseline="0" dirty="0" smtClean="0">
                <a:effectLst/>
              </a:rPr>
              <a:t>Kids Help Phone</a:t>
            </a:r>
          </a:p>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endParaRPr lang="en-US" sz="1100" u="sng" dirty="0" smtClean="0">
              <a:solidFill>
                <a:srgbClr val="0097A7"/>
              </a:solidFill>
              <a:latin typeface="Calibri"/>
              <a:ea typeface="Calibri"/>
              <a:cs typeface="Calibri"/>
              <a:sym typeface="Calibri"/>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val="tx"/>
                  </a:ext>
                </a:extLst>
              </a:hlinkClick>
            </a:endParaRPr>
          </a:p>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100" u="sng" dirty="0" smtClean="0">
                <a:solidFill>
                  <a:srgbClr val="0097A7"/>
                </a:solidFill>
                <a:latin typeface="Calibri"/>
                <a:ea typeface="Calibri"/>
                <a:cs typeface="Calibri"/>
                <a:sym typeface="Calibri"/>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val="tx"/>
                    </a:ext>
                  </a:extLst>
                </a:hlinkClick>
              </a:rPr>
              <a:t>Services </a:t>
            </a:r>
            <a:r>
              <a:rPr lang="en-US" sz="1100" u="sng" dirty="0" smtClean="0">
                <a:solidFill>
                  <a:srgbClr val="0097A7"/>
                </a:solidFill>
                <a:latin typeface="Calibri"/>
                <a:ea typeface="Calibri"/>
                <a:cs typeface="Calibri"/>
                <a:sym typeface="Calibri"/>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val="tx"/>
                    </a:ext>
                  </a:extLst>
                </a:hlinkClick>
              </a:rPr>
              <a:t>for Youth - Niagara Region, </a:t>
            </a:r>
            <a:r>
              <a:rPr lang="en-US" sz="1100" u="sng" dirty="0" smtClean="0">
                <a:solidFill>
                  <a:srgbClr val="0097A7"/>
                </a:solidFill>
                <a:latin typeface="Calibri"/>
                <a:ea typeface="Calibri"/>
                <a:cs typeface="Calibri"/>
                <a:sym typeface="Calibri"/>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val="tx"/>
                    </a:ext>
                  </a:extLst>
                </a:hlinkClick>
              </a:rPr>
              <a:t>Ontario</a:t>
            </a:r>
            <a:r>
              <a:rPr lang="en-US" sz="1100" u="none" dirty="0" smtClean="0">
                <a:solidFill>
                  <a:srgbClr val="0097A7"/>
                </a:solidFill>
                <a:latin typeface="Calibri"/>
                <a:ea typeface="Calibri"/>
                <a:cs typeface="Calibri"/>
                <a:sym typeface="Calibri"/>
              </a:rPr>
              <a:t> </a:t>
            </a:r>
            <a:r>
              <a:rPr lang="en-US" sz="1100" u="none" dirty="0" smtClean="0">
                <a:solidFill>
                  <a:srgbClr val="0097A7"/>
                </a:solidFill>
                <a:latin typeface="Calibri"/>
                <a:ea typeface="Calibri"/>
                <a:cs typeface="Calibri"/>
                <a:sym typeface="Wingdings" panose="05000000000000000000" pitchFamily="2" charset="2"/>
              </a:rPr>
              <a:t> </a:t>
            </a:r>
            <a:r>
              <a:rPr lang="en-US" sz="1100" dirty="0" smtClean="0">
                <a:hlinkClick r:id="rId3"/>
              </a:rPr>
              <a:t>https://www.niagararegion.ca/health/schools/youth-services.aspx</a:t>
            </a:r>
            <a:r>
              <a:rPr lang="en-US" sz="1100" dirty="0" smtClean="0"/>
              <a:t> </a:t>
            </a:r>
          </a:p>
          <a:p>
            <a:pPr marL="0" lvl="0" indent="0" algn="l" rtl="0">
              <a:spcBef>
                <a:spcPts val="0"/>
              </a:spcBef>
              <a:spcAft>
                <a:spcPts val="0"/>
              </a:spcAft>
              <a:buNone/>
            </a:pPr>
            <a:endParaRPr lang="en-US" b="1" dirty="0" smtClean="0"/>
          </a:p>
          <a:p>
            <a:pPr marL="0" lvl="0" indent="0" algn="l" rtl="0">
              <a:spcBef>
                <a:spcPts val="0"/>
              </a:spcBef>
              <a:spcAft>
                <a:spcPts val="0"/>
              </a:spcAft>
              <a:buNone/>
            </a:pPr>
            <a:r>
              <a:rPr lang="en-US" b="1" dirty="0" smtClean="0"/>
              <a:t>Other</a:t>
            </a:r>
            <a:r>
              <a:rPr lang="en-US" b="1" baseline="0" dirty="0" smtClean="0"/>
              <a:t> community resources:</a:t>
            </a:r>
          </a:p>
          <a:p>
            <a:pPr marL="171450" marR="0" lvl="0" indent="-17145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Char char="à"/>
              <a:tabLst/>
              <a:defRPr/>
            </a:pPr>
            <a:r>
              <a:rPr lang="en-US" b="0" baseline="0" dirty="0" smtClean="0">
                <a:sym typeface="Wingdings" panose="05000000000000000000" pitchFamily="2" charset="2"/>
              </a:rPr>
              <a:t>Kids Help Phone: Call 1-800-668-6868 or </a:t>
            </a:r>
            <a:r>
              <a:rPr lang="en-US" sz="1100" b="0" i="0" u="none" strike="noStrike" cap="none" baseline="0" dirty="0" smtClean="0">
                <a:solidFill>
                  <a:srgbClr val="000000"/>
                </a:solidFill>
                <a:latin typeface="Arial"/>
                <a:cs typeface="Arial"/>
                <a:sym typeface="Arial"/>
              </a:rPr>
              <a:t>https://kidshelpphone.ca/ </a:t>
            </a:r>
            <a:r>
              <a:rPr lang="en-US" b="0" baseline="0" dirty="0" smtClean="0">
                <a:sym typeface="Wingdings" panose="05000000000000000000" pitchFamily="2" charset="2"/>
              </a:rPr>
              <a:t> </a:t>
            </a:r>
            <a:endParaRPr lang="en-US" b="1" i="1" baseline="0" dirty="0" smtClean="0">
              <a:sym typeface="Arial"/>
            </a:endParaRPr>
          </a:p>
          <a:p>
            <a:pPr marL="171450" lvl="0" indent="-171450" algn="l" rtl="0">
              <a:spcBef>
                <a:spcPts val="0"/>
              </a:spcBef>
              <a:spcAft>
                <a:spcPts val="0"/>
              </a:spcAft>
              <a:buFont typeface="Wingdings" panose="05000000000000000000" pitchFamily="2" charset="2"/>
              <a:buChar char="à"/>
            </a:pPr>
            <a:r>
              <a:rPr lang="en-US" dirty="0" smtClean="0"/>
              <a:t>Niagara Sexual Assault Centre</a:t>
            </a:r>
            <a:r>
              <a:rPr lang="en-US" baseline="0" dirty="0" smtClean="0"/>
              <a:t> (</a:t>
            </a:r>
            <a:r>
              <a:rPr lang="en-US" baseline="0" dirty="0" err="1" smtClean="0"/>
              <a:t>CARSA</a:t>
            </a:r>
            <a:r>
              <a:rPr lang="en-US" baseline="0" dirty="0" smtClean="0"/>
              <a:t>) </a:t>
            </a:r>
            <a:r>
              <a:rPr lang="en-US" dirty="0" smtClean="0"/>
              <a:t>(http://niagarasexualassaultcentre.com/) </a:t>
            </a:r>
          </a:p>
          <a:p>
            <a:pPr marL="628650" lvl="1" indent="-171450" algn="l" rtl="0">
              <a:spcBef>
                <a:spcPts val="0"/>
              </a:spcBef>
              <a:spcAft>
                <a:spcPts val="0"/>
              </a:spcAft>
              <a:buFont typeface="Wingdings" panose="05000000000000000000" pitchFamily="2" charset="2"/>
              <a:buChar char="à"/>
            </a:pPr>
            <a:r>
              <a:rPr lang="en-US" sz="1100" b="0" i="0" u="none" strike="noStrike" cap="all" dirty="0" smtClean="0">
                <a:solidFill>
                  <a:srgbClr val="000000"/>
                </a:solidFill>
                <a:effectLst/>
                <a:latin typeface="Arial"/>
                <a:ea typeface="Arial"/>
                <a:cs typeface="Arial"/>
                <a:sym typeface="Arial"/>
              </a:rPr>
              <a:t>24 HOUR CRISIS &amp; INFORMATION LINE: </a:t>
            </a:r>
            <a:r>
              <a:rPr lang="en-US" sz="1100" b="1" i="0" u="none" strike="noStrike" cap="all" dirty="0" smtClean="0">
                <a:solidFill>
                  <a:srgbClr val="000000"/>
                </a:solidFill>
                <a:effectLst/>
                <a:latin typeface="Arial"/>
                <a:ea typeface="Arial"/>
                <a:cs typeface="Arial"/>
                <a:sym typeface="Arial"/>
              </a:rPr>
              <a:t>905-682-4584</a:t>
            </a:r>
          </a:p>
          <a:p>
            <a:pPr marL="171450" marR="0" lvl="0" indent="-17145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Char char="à"/>
              <a:tabLst/>
              <a:defRPr/>
            </a:pPr>
            <a:r>
              <a:rPr lang="en-US" b="0" baseline="0" dirty="0" smtClean="0">
                <a:sym typeface="Wingdings" panose="05000000000000000000" pitchFamily="2" charset="2"/>
              </a:rPr>
              <a:t>Niagara Region Public Health – Sexual Health Live Chat</a:t>
            </a:r>
          </a:p>
          <a:p>
            <a:pPr marL="628650" marR="0" lvl="1" indent="-17145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Char char="à"/>
              <a:tabLst/>
              <a:defRPr/>
            </a:pPr>
            <a:r>
              <a:rPr lang="en-US" b="0" baseline="0" dirty="0" smtClean="0">
                <a:sym typeface="Wingdings" panose="05000000000000000000" pitchFamily="2" charset="2"/>
              </a:rPr>
              <a:t>https://vue.comm100.com/chatWindow.aspx?siteId=232657&amp;planId=0066c5f6-364e-4017-9799-c08a1ef44d6b</a:t>
            </a:r>
          </a:p>
          <a:p>
            <a:pPr marL="171450" marR="0" lvl="0" indent="-17145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Char char="à"/>
              <a:tabLst/>
              <a:defRPr/>
            </a:pPr>
            <a:r>
              <a:rPr lang="en-US" b="0" baseline="0" dirty="0" smtClean="0">
                <a:sym typeface="Wingdings" panose="05000000000000000000" pitchFamily="2" charset="2"/>
              </a:rPr>
              <a:t>Niagara Sexual Health Centre (https://www.niagararegion.ca/living/health_wellness/sexualhealth/sexual-health-centres.aspx)</a:t>
            </a:r>
          </a:p>
          <a:p>
            <a:pPr marL="628650" marR="0" lvl="1" indent="-17145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Char char="à"/>
              <a:tabLst/>
              <a:defRPr/>
            </a:pPr>
            <a:r>
              <a:rPr lang="en-US" sz="1100" b="1" i="0" u="none" strike="noStrike" cap="all" dirty="0" smtClean="0">
                <a:solidFill>
                  <a:srgbClr val="000000"/>
                </a:solidFill>
                <a:effectLst/>
                <a:latin typeface="Arial"/>
                <a:ea typeface="Arial"/>
                <a:cs typeface="Arial"/>
                <a:sym typeface="Arial"/>
              </a:rPr>
              <a:t>905-688-3817</a:t>
            </a:r>
            <a:endParaRPr lang="en-US" b="0" baseline="0" dirty="0" smtClean="0">
              <a:sym typeface="Wingdings" panose="05000000000000000000" pitchFamily="2" charset="2"/>
            </a:endParaRPr>
          </a:p>
          <a:p>
            <a:pPr marL="171450" marR="0" lvl="0" indent="-17145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Char char="à"/>
              <a:tabLst/>
              <a:defRPr/>
            </a:pPr>
            <a:r>
              <a:rPr lang="en-US" b="0" baseline="0" dirty="0" smtClean="0">
                <a:sym typeface="Wingdings" panose="05000000000000000000" pitchFamily="2" charset="2"/>
              </a:rPr>
              <a:t>Sexual Heath Ontario – Live Chat: https://sexualhealthontario.ca/en/chat </a:t>
            </a:r>
            <a:r>
              <a:rPr lang="en-US" sz="1100" b="0" i="0" u="none" strike="noStrike" cap="none" dirty="0" smtClean="0">
                <a:solidFill>
                  <a:srgbClr val="000000"/>
                </a:solidFill>
                <a:effectLst/>
                <a:latin typeface="Arial"/>
                <a:ea typeface="Arial"/>
                <a:cs typeface="Arial"/>
                <a:sym typeface="Arial"/>
              </a:rPr>
              <a:t/>
            </a:r>
            <a:br>
              <a:rPr lang="en-US" sz="1100" b="0" i="0" u="none" strike="noStrike" cap="none" dirty="0" smtClean="0">
                <a:solidFill>
                  <a:srgbClr val="000000"/>
                </a:solidFill>
                <a:effectLst/>
                <a:latin typeface="Arial"/>
                <a:ea typeface="Arial"/>
                <a:cs typeface="Arial"/>
                <a:sym typeface="Arial"/>
              </a:rPr>
            </a:br>
            <a:endParaRPr lang="en-US" dirty="0" smtClean="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b="1" dirty="0" smtClean="0"/>
              <a:t>Image from </a:t>
            </a:r>
            <a:r>
              <a:rPr lang="en-CA" b="1" dirty="0" err="1" smtClean="0"/>
              <a:t>Canva</a:t>
            </a:r>
            <a:endParaRPr lang="en-CA" b="1" dirty="0" smtClean="0"/>
          </a:p>
          <a:p>
            <a:pPr marL="0" lvl="0" indent="0" algn="l" rtl="0">
              <a:spcBef>
                <a:spcPts val="0"/>
              </a:spcBef>
              <a:spcAft>
                <a:spcPts val="0"/>
              </a:spcAft>
              <a:buNone/>
            </a:pPr>
            <a:endParaRPr dirty="0"/>
          </a:p>
        </p:txBody>
      </p:sp>
    </p:spTree>
    <p:extLst>
      <p:ext uri="{BB962C8B-B14F-4D97-AF65-F5344CB8AC3E}">
        <p14:creationId xmlns:p14="http://schemas.microsoft.com/office/powerpoint/2010/main" val="772319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Char char="à"/>
              <a:tabLst/>
              <a:defRPr/>
            </a:pPr>
            <a:r>
              <a:rPr lang="en-US" b="0" baseline="0" dirty="0" smtClean="0">
                <a:sym typeface="Wingdings" panose="05000000000000000000" pitchFamily="2" charset="2"/>
              </a:rPr>
              <a:t>Niagara Sexual Health Centre: </a:t>
            </a:r>
            <a:r>
              <a:rPr lang="en-US" sz="1100" b="1" i="0" u="none" strike="noStrike" cap="all" dirty="0" smtClean="0">
                <a:solidFill>
                  <a:srgbClr val="000000"/>
                </a:solidFill>
                <a:effectLst/>
                <a:latin typeface="Arial"/>
                <a:ea typeface="Arial"/>
                <a:cs typeface="Arial"/>
                <a:sym typeface="Arial"/>
              </a:rPr>
              <a:t>905-688-3817</a:t>
            </a:r>
            <a:endParaRPr lang="en-US" sz="1100" b="0" i="0" u="none" strike="noStrike" cap="none" baseline="0" dirty="0" smtClean="0">
              <a:solidFill>
                <a:srgbClr val="000000"/>
              </a:solidFill>
              <a:effectLst/>
              <a:latin typeface="Arial"/>
              <a:ea typeface="Arial"/>
              <a:cs typeface="Arial"/>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None/>
              <a:tabLst/>
              <a:defRPr/>
            </a:pPr>
            <a:endParaRPr lang="en-US" sz="1100" b="0" i="0" u="none" strike="noStrike" cap="none" baseline="0" dirty="0" smtClean="0">
              <a:solidFill>
                <a:srgbClr val="000000"/>
              </a:solidFill>
              <a:effectLst/>
              <a:latin typeface="Arial"/>
              <a:cs typeface="Arial"/>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None/>
              <a:tabLst/>
              <a:defRPr/>
            </a:pPr>
            <a:r>
              <a:rPr lang="en-CA" dirty="0" smtClean="0"/>
              <a:t>The hours for each of the sexual health centres are</a:t>
            </a:r>
            <a:r>
              <a:rPr lang="en-CA" baseline="0" dirty="0" smtClean="0"/>
              <a:t> different and change depending on the times of the year. It is recommended that students call to inquire about the services offered and what they need so they can be directed to the closest and most appropriate centre. </a:t>
            </a:r>
          </a:p>
          <a:p>
            <a:pPr marL="0" marR="0" lvl="0" indent="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None/>
              <a:tabLst/>
              <a:defRPr/>
            </a:pPr>
            <a:endParaRPr lang="en-CA" baseline="0" dirty="0" smtClean="0"/>
          </a:p>
          <a:p>
            <a:pPr marL="0" marR="0" lvl="0" indent="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None/>
              <a:tabLst/>
              <a:defRPr/>
            </a:pPr>
            <a:r>
              <a:rPr lang="en-CA" dirty="0" smtClean="0"/>
              <a:t>For</a:t>
            </a:r>
            <a:r>
              <a:rPr lang="en-CA" baseline="0" dirty="0" smtClean="0"/>
              <a:t> more information about the sexual health centres in the Niagara Region, use the following link: </a:t>
            </a:r>
            <a:r>
              <a:rPr lang="en-CA" dirty="0" smtClean="0">
                <a:hlinkClick r:id="rId3"/>
              </a:rPr>
              <a:t>Sexual Health Centres - Niagara Region, Ontario</a:t>
            </a:r>
            <a:r>
              <a:rPr lang="en-CA" dirty="0" smtClean="0"/>
              <a:t> </a:t>
            </a:r>
            <a:r>
              <a:rPr lang="en-CA" dirty="0" smtClean="0">
                <a:sym typeface="Wingdings" panose="05000000000000000000" pitchFamily="2" charset="2"/>
              </a:rPr>
              <a:t> </a:t>
            </a:r>
            <a:r>
              <a:rPr lang="en-CA" dirty="0" smtClean="0"/>
              <a:t>https://www.niagararegion.ca/living/health_wellness/sexualhealth/sexual-health-centres.aspx </a:t>
            </a:r>
          </a:p>
          <a:p>
            <a:pPr marL="0" marR="0" lvl="0" indent="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None/>
              <a:tabLst/>
              <a:defRPr/>
            </a:pPr>
            <a:endParaRPr lang="en-CA" sz="1100" dirty="0" smtClean="0">
              <a:hlinkClick r:id="rId4"/>
            </a:endParaRPr>
          </a:p>
          <a:p>
            <a:pPr marL="0" marR="0" lvl="0" indent="0" algn="l" defTabSz="914400" rtl="0" eaLnBrk="1" fontAlgn="auto" latinLnBrk="0" hangingPunct="1">
              <a:lnSpc>
                <a:spcPct val="100000"/>
              </a:lnSpc>
              <a:spcBef>
                <a:spcPts val="0"/>
              </a:spcBef>
              <a:spcAft>
                <a:spcPts val="0"/>
              </a:spcAft>
              <a:buClr>
                <a:srgbClr val="000000"/>
              </a:buClr>
              <a:buSzPts val="1100"/>
              <a:buFont typeface="Wingdings" panose="05000000000000000000" pitchFamily="2" charset="2"/>
              <a:buNone/>
              <a:tabLst/>
              <a:defRPr/>
            </a:pPr>
            <a:r>
              <a:rPr lang="en-CA" sz="1100" dirty="0" smtClean="0">
                <a:hlinkClick r:id="rId4"/>
              </a:rPr>
              <a:t>https://www.niagararegion.ca/living/health_wellness/sexualhealth/sti.aspx</a:t>
            </a:r>
            <a:endParaRPr lang="en-CA" sz="1100" dirty="0" smtClean="0"/>
          </a:p>
        </p:txBody>
      </p:sp>
    </p:spTree>
    <p:extLst>
      <p:ext uri="{BB962C8B-B14F-4D97-AF65-F5344CB8AC3E}">
        <p14:creationId xmlns:p14="http://schemas.microsoft.com/office/powerpoint/2010/main" val="36085720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sz="1100" dirty="0" smtClean="0">
                <a:solidFill>
                  <a:schemeClr val="tx1"/>
                </a:solidFill>
              </a:rPr>
              <a:t>It is important for you to </a:t>
            </a:r>
            <a:r>
              <a:rPr lang="en-CA" sz="1100" baseline="0" dirty="0" smtClean="0">
                <a:solidFill>
                  <a:schemeClr val="tx1"/>
                </a:solidFill>
              </a:rPr>
              <a:t>know your body and </a:t>
            </a:r>
            <a:r>
              <a:rPr lang="en-CA" sz="1100" dirty="0" smtClean="0">
                <a:solidFill>
                  <a:schemeClr val="tx1"/>
                </a:solidFill>
              </a:rPr>
              <a:t>if there are any bumps, pain when peeing, itching/tingling in the genital area or other changes that are not normal, get checked. </a:t>
            </a:r>
          </a:p>
          <a:p>
            <a:pPr marL="158750" indent="0">
              <a:buNone/>
            </a:pPr>
            <a:endParaRPr lang="en-CA" sz="1100" dirty="0" smtClean="0">
              <a:solidFill>
                <a:schemeClr val="tx1"/>
              </a:solidFill>
            </a:endParaRPr>
          </a:p>
          <a:p>
            <a:pPr marL="158750" indent="0">
              <a:buNone/>
            </a:pPr>
            <a:r>
              <a:rPr lang="en-CA" sz="1100" dirty="0" smtClean="0">
                <a:solidFill>
                  <a:schemeClr val="tx1"/>
                </a:solidFill>
              </a:rPr>
              <a:t>You</a:t>
            </a:r>
            <a:r>
              <a:rPr lang="en-CA" sz="1100" baseline="0" dirty="0" smtClean="0">
                <a:solidFill>
                  <a:schemeClr val="tx1"/>
                </a:solidFill>
              </a:rPr>
              <a:t> may not have an STI but you will not know unless you get checked out.</a:t>
            </a:r>
          </a:p>
          <a:p>
            <a:pPr marL="158750" indent="0">
              <a:buNone/>
            </a:pPr>
            <a:endParaRPr lang="en-CA" sz="1100" baseline="0" dirty="0" smtClean="0">
              <a:solidFill>
                <a:schemeClr val="tx1"/>
              </a:solidFill>
            </a:endParaRPr>
          </a:p>
          <a:p>
            <a:pPr marL="158750" indent="0">
              <a:buNone/>
            </a:pPr>
            <a:r>
              <a:rPr lang="en-CA" sz="1100" baseline="0" dirty="0" smtClean="0">
                <a:solidFill>
                  <a:schemeClr val="tx1"/>
                </a:solidFill>
              </a:rPr>
              <a:t>Remember that some STIs have no visible symptoms so you may not know you have an STI or the symptoms could show up years later. </a:t>
            </a:r>
          </a:p>
          <a:p>
            <a:pPr marL="158750" indent="0">
              <a:buNone/>
            </a:pPr>
            <a:endParaRPr lang="en-CA" sz="1100" b="0" baseline="0" dirty="0" smtClean="0">
              <a:solidFill>
                <a:schemeClr val="tx1"/>
              </a:solidFill>
              <a:sym typeface="Wingdings" panose="05000000000000000000" pitchFamily="2" charset="2"/>
            </a:endParaRPr>
          </a:p>
          <a:p>
            <a:pPr marL="158750" marR="0" lvl="0" indent="0" algn="l" defTabSz="914400" rtl="0" eaLnBrk="1" fontAlgn="auto" latinLnBrk="0" hangingPunct="1">
              <a:lnSpc>
                <a:spcPct val="100000"/>
              </a:lnSpc>
              <a:spcBef>
                <a:spcPts val="0"/>
              </a:spcBef>
              <a:spcAft>
                <a:spcPts val="0"/>
              </a:spcAft>
              <a:buClr>
                <a:srgbClr val="000000"/>
              </a:buClr>
              <a:buSzPts val="1100"/>
              <a:buFontTx/>
              <a:buNone/>
              <a:tabLst/>
              <a:defRPr/>
            </a:pPr>
            <a:r>
              <a:rPr lang="en-CA" b="1" dirty="0" smtClean="0"/>
              <a:t>Image from </a:t>
            </a:r>
            <a:r>
              <a:rPr lang="en-CA" b="1" dirty="0" err="1" smtClean="0"/>
              <a:t>Canva</a:t>
            </a:r>
            <a:endParaRPr lang="en-CA" b="1" dirty="0" smtClean="0"/>
          </a:p>
        </p:txBody>
      </p:sp>
    </p:spTree>
    <p:extLst>
      <p:ext uri="{BB962C8B-B14F-4D97-AF65-F5344CB8AC3E}">
        <p14:creationId xmlns:p14="http://schemas.microsoft.com/office/powerpoint/2010/main" val="185729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fc8e8eaf27_0_3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fc8e8eaf27_0_3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smtClean="0">
                <a:solidFill>
                  <a:schemeClr val="dk1"/>
                </a:solidFill>
              </a:rPr>
              <a:t>STIs are preventable…</a:t>
            </a:r>
            <a:r>
              <a:rPr lang="en-US" sz="1100" baseline="0" dirty="0" smtClean="0">
                <a:solidFill>
                  <a:schemeClr val="dk1"/>
                </a:solidFill>
              </a:rPr>
              <a:t> </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dirty="0" smtClean="0">
              <a:solidFill>
                <a:schemeClr val="dk1"/>
              </a:solidFil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smtClean="0">
                <a:solidFill>
                  <a:schemeClr val="dk1"/>
                </a:solidFill>
              </a:rPr>
              <a:t>There are many methods of protection available that can be used</a:t>
            </a:r>
            <a:r>
              <a:rPr lang="en-US" sz="1100" baseline="0" dirty="0" smtClean="0">
                <a:solidFill>
                  <a:schemeClr val="dk1"/>
                </a:solidFill>
              </a:rPr>
              <a:t> to prevent pregnancy, and condoms can protect against STIs</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baseline="0" dirty="0" smtClean="0">
              <a:solidFill>
                <a:schemeClr val="dk1"/>
              </a:solidFil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1" baseline="0" dirty="0" smtClean="0">
                <a:solidFill>
                  <a:schemeClr val="dk1"/>
                </a:solidFill>
              </a:rPr>
              <a:t>Discussion Questions:</a:t>
            </a:r>
            <a:endParaRPr lang="en-US" sz="1100" b="0" baseline="0" dirty="0" smtClean="0">
              <a:solidFill>
                <a:schemeClr val="dk1"/>
              </a:solidFill>
            </a:endParaRPr>
          </a:p>
          <a:p>
            <a:pPr marL="171450" marR="0" lvl="0" indent="-171450" algn="l" defTabSz="914400" rtl="0" eaLnBrk="1" fontAlgn="auto" latinLnBrk="0" hangingPunct="1">
              <a:lnSpc>
                <a:spcPct val="100000"/>
              </a:lnSpc>
              <a:spcBef>
                <a:spcPts val="0"/>
              </a:spcBef>
              <a:spcAft>
                <a:spcPts val="0"/>
              </a:spcAft>
              <a:buClr>
                <a:srgbClr val="000000"/>
              </a:buClr>
              <a:buSzPts val="1100"/>
              <a:tabLst/>
              <a:defRPr/>
            </a:pPr>
            <a:r>
              <a:rPr lang="en-US" sz="1100" b="0" baseline="0" dirty="0" smtClean="0">
                <a:solidFill>
                  <a:schemeClr val="dk1"/>
                </a:solidFill>
              </a:rPr>
              <a:t>How did it feel to find out you had been exposed to an STI?</a:t>
            </a:r>
          </a:p>
          <a:p>
            <a:pPr marL="171450" marR="0" lvl="0" indent="-171450" algn="l" defTabSz="914400" rtl="0" eaLnBrk="1" fontAlgn="auto" latinLnBrk="0" hangingPunct="1">
              <a:lnSpc>
                <a:spcPct val="100000"/>
              </a:lnSpc>
              <a:spcBef>
                <a:spcPts val="0"/>
              </a:spcBef>
              <a:spcAft>
                <a:spcPts val="0"/>
              </a:spcAft>
              <a:buClr>
                <a:srgbClr val="000000"/>
              </a:buClr>
              <a:buSzPts val="1100"/>
              <a:tabLst/>
              <a:defRPr/>
            </a:pPr>
            <a:r>
              <a:rPr lang="en-US" sz="1100" b="0" baseline="0" dirty="0" smtClean="0">
                <a:solidFill>
                  <a:schemeClr val="dk1"/>
                </a:solidFill>
              </a:rPr>
              <a:t>How did it feel to find out you had exposed others to an STI?</a:t>
            </a:r>
          </a:p>
          <a:p>
            <a:pPr marL="171450" marR="0" lvl="0" indent="-171450" algn="l" defTabSz="914400" rtl="0" eaLnBrk="1" fontAlgn="auto" latinLnBrk="0" hangingPunct="1">
              <a:lnSpc>
                <a:spcPct val="100000"/>
              </a:lnSpc>
              <a:spcBef>
                <a:spcPts val="0"/>
              </a:spcBef>
              <a:spcAft>
                <a:spcPts val="0"/>
              </a:spcAft>
              <a:buClr>
                <a:srgbClr val="000000"/>
              </a:buClr>
              <a:buSzPts val="1100"/>
              <a:tabLst/>
              <a:defRPr/>
            </a:pPr>
            <a:r>
              <a:rPr lang="en-US" sz="1100" b="0" baseline="0" dirty="0" smtClean="0">
                <a:solidFill>
                  <a:schemeClr val="dk1"/>
                </a:solidFill>
              </a:rPr>
              <a:t>For those of you who were able to sit down and know that you were safe from an STI, how did that feel?</a:t>
            </a:r>
            <a:endParaRPr lang="en-US" sz="1100" b="1" dirty="0" smtClean="0">
              <a:solidFill>
                <a:schemeClr val="dk1"/>
              </a:solidFil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CA" b="0" dirty="0" smtClean="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b="1" dirty="0" smtClean="0"/>
              <a:t>Image from </a:t>
            </a:r>
            <a:r>
              <a:rPr lang="en-CA" b="1" dirty="0" err="1" smtClean="0"/>
              <a:t>Canva</a:t>
            </a:r>
            <a:endParaRPr lang="en-CA" b="1" dirty="0" smtClean="0"/>
          </a:p>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sz="1100" b="1" i="0" u="none" strike="noStrike" cap="none" dirty="0" smtClean="0">
                <a:solidFill>
                  <a:srgbClr val="000000"/>
                </a:solidFill>
                <a:effectLst/>
                <a:latin typeface="Arial"/>
                <a:ea typeface="Arial"/>
                <a:cs typeface="Arial"/>
                <a:sym typeface="Arial"/>
              </a:rPr>
              <a:t>Quick Review:</a:t>
            </a:r>
          </a:p>
          <a:p>
            <a:pPr fontAlgn="base"/>
            <a:r>
              <a:rPr lang="en-US" sz="1100" b="0" i="0" u="none" strike="noStrike" cap="none" dirty="0" smtClean="0">
                <a:solidFill>
                  <a:srgbClr val="000000"/>
                </a:solidFill>
                <a:effectLst/>
                <a:latin typeface="Arial"/>
                <a:ea typeface="Arial"/>
                <a:cs typeface="Arial"/>
                <a:sym typeface="Arial"/>
              </a:rPr>
              <a:t>What is an STI/</a:t>
            </a:r>
            <a:r>
              <a:rPr lang="en-US" sz="1100" b="0" i="0" u="none" strike="noStrike" cap="none" dirty="0" err="1" smtClean="0">
                <a:solidFill>
                  <a:srgbClr val="000000"/>
                </a:solidFill>
                <a:effectLst/>
                <a:latin typeface="Arial"/>
                <a:ea typeface="Arial"/>
                <a:cs typeface="Arial"/>
                <a:sym typeface="Arial"/>
              </a:rPr>
              <a:t>STBBI</a:t>
            </a:r>
            <a:r>
              <a:rPr lang="en-US" sz="1100" b="0" i="0" u="none" strike="noStrike" cap="none" dirty="0" smtClean="0">
                <a:solidFill>
                  <a:srgbClr val="000000"/>
                </a:solidFill>
                <a:effectLst/>
                <a:latin typeface="Arial"/>
                <a:ea typeface="Arial"/>
                <a:cs typeface="Arial"/>
                <a:sym typeface="Arial"/>
              </a:rPr>
              <a:t>? </a:t>
            </a:r>
          </a:p>
          <a:p>
            <a:pPr lvl="1" fontAlgn="base"/>
            <a:r>
              <a:rPr lang="en-US" sz="1100" b="0" i="0" u="none" strike="noStrike" cap="none" dirty="0" smtClean="0">
                <a:solidFill>
                  <a:srgbClr val="000000"/>
                </a:solidFill>
                <a:effectLst/>
                <a:latin typeface="Arial"/>
                <a:ea typeface="Arial"/>
                <a:cs typeface="Arial"/>
                <a:sym typeface="Arial"/>
              </a:rPr>
              <a:t>A sexually transmitted infection (STI) is an infection that is passed from one person to another during sexual activity. There are many different types of STIs that can be passed during oral sex, vaginal sex, or anal sex. Some can even be passed by skin-to-skin genital contact.</a:t>
            </a:r>
          </a:p>
          <a:p>
            <a:pPr marL="1371600" marR="0" lvl="2" indent="-298450" algn="l" defTabSz="914400" rtl="0" eaLnBrk="1" fontAlgn="base" latinLnBrk="0" hangingPunct="1">
              <a:lnSpc>
                <a:spcPct val="100000"/>
              </a:lnSpc>
              <a:spcBef>
                <a:spcPts val="0"/>
              </a:spcBef>
              <a:spcAft>
                <a:spcPts val="0"/>
              </a:spcAft>
              <a:buClr>
                <a:srgbClr val="000000"/>
              </a:buClr>
              <a:buSzPts val="1100"/>
              <a:buFont typeface="Arial"/>
              <a:buChar char="■"/>
              <a:tabLst/>
              <a:defRPr/>
            </a:pPr>
            <a:r>
              <a:rPr lang="en-CA" baseline="0" dirty="0" smtClean="0"/>
              <a:t>Also known as a contagious or infectious condition passed from one person to another during the exchange of body fluid or through intimate skin to skin contact. </a:t>
            </a:r>
            <a:endParaRPr lang="en-US" sz="1100" b="0" i="0" u="none" strike="noStrike" cap="none" dirty="0" smtClean="0">
              <a:solidFill>
                <a:srgbClr val="000000"/>
              </a:solidFill>
              <a:effectLst/>
              <a:latin typeface="Arial"/>
              <a:ea typeface="Arial"/>
              <a:cs typeface="Arial"/>
              <a:sym typeface="Arial"/>
            </a:endParaRPr>
          </a:p>
          <a:p>
            <a:pPr lvl="1"/>
            <a:r>
              <a:rPr lang="en-US" sz="1100" b="0" i="0" u="none" strike="noStrike" cap="none" dirty="0" smtClean="0">
                <a:solidFill>
                  <a:srgbClr val="000000"/>
                </a:solidFill>
                <a:effectLst/>
                <a:latin typeface="Arial"/>
                <a:ea typeface="Arial"/>
                <a:cs typeface="Arial"/>
                <a:sym typeface="Arial"/>
              </a:rPr>
              <a:t>Sexually transmitted infections (STIs), are infections that are transmitted during sex. They are very common and are usually passed on during unprotected sex.</a:t>
            </a:r>
          </a:p>
          <a:p>
            <a:pPr lvl="1"/>
            <a:r>
              <a:rPr lang="en-US" sz="1100" b="0" i="0" u="none" strike="noStrike" cap="none" dirty="0" smtClean="0">
                <a:solidFill>
                  <a:srgbClr val="000000"/>
                </a:solidFill>
                <a:effectLst/>
                <a:latin typeface="Arial"/>
                <a:ea typeface="Arial"/>
                <a:cs typeface="Arial"/>
                <a:sym typeface="Arial"/>
              </a:rPr>
              <a:t>Blood-borne Infections (</a:t>
            </a:r>
            <a:r>
              <a:rPr lang="en-US" sz="1100" b="0" i="0" u="none" strike="noStrike" cap="none" dirty="0" err="1" smtClean="0">
                <a:solidFill>
                  <a:srgbClr val="000000"/>
                </a:solidFill>
                <a:effectLst/>
                <a:latin typeface="Arial"/>
                <a:ea typeface="Arial"/>
                <a:cs typeface="Arial"/>
                <a:sym typeface="Arial"/>
              </a:rPr>
              <a:t>BBIs</a:t>
            </a:r>
            <a:r>
              <a:rPr lang="en-US" sz="1100" b="0" i="0" u="none" strike="noStrike" cap="none" dirty="0" smtClean="0">
                <a:solidFill>
                  <a:srgbClr val="000000"/>
                </a:solidFill>
                <a:effectLst/>
                <a:latin typeface="Arial"/>
                <a:ea typeface="Arial"/>
                <a:cs typeface="Arial"/>
                <a:sym typeface="Arial"/>
              </a:rPr>
              <a:t>) are infections that are transmitted from one person to another in the blood stream by exposure to the blood and body fluids of another (</a:t>
            </a:r>
            <a:r>
              <a:rPr lang="en-US" sz="1100" b="0" i="0" u="none" strike="noStrike" cap="none" dirty="0" err="1" smtClean="0">
                <a:solidFill>
                  <a:srgbClr val="000000"/>
                </a:solidFill>
                <a:effectLst/>
                <a:latin typeface="Arial"/>
                <a:ea typeface="Arial"/>
                <a:cs typeface="Arial"/>
                <a:sym typeface="Arial"/>
              </a:rPr>
              <a:t>ie</a:t>
            </a:r>
            <a:r>
              <a:rPr lang="en-US" sz="1100" b="0" i="0" u="none" strike="noStrike" cap="none" dirty="0" smtClean="0">
                <a:solidFill>
                  <a:srgbClr val="000000"/>
                </a:solidFill>
                <a:effectLst/>
                <a:latin typeface="Arial"/>
                <a:ea typeface="Arial"/>
                <a:cs typeface="Arial"/>
                <a:sym typeface="Arial"/>
              </a:rPr>
              <a:t>: a needle stick injury, getting someone’s blood in a mucous membrane or open skin) .</a:t>
            </a:r>
          </a:p>
          <a:p>
            <a:pPr fontAlgn="base"/>
            <a:r>
              <a:rPr lang="en-US" sz="1100" b="0" i="0" u="none" strike="noStrike" cap="none" dirty="0" smtClean="0">
                <a:solidFill>
                  <a:srgbClr val="000000"/>
                </a:solidFill>
                <a:effectLst/>
                <a:latin typeface="Arial"/>
                <a:ea typeface="Arial"/>
                <a:cs typeface="Arial"/>
                <a:sym typeface="Arial"/>
              </a:rPr>
              <a:t>Can</a:t>
            </a:r>
            <a:r>
              <a:rPr lang="en-US" sz="1100" b="0" i="0" u="none" strike="noStrike" cap="none" baseline="0" dirty="0" smtClean="0">
                <a:solidFill>
                  <a:srgbClr val="000000"/>
                </a:solidFill>
                <a:effectLst/>
                <a:latin typeface="Arial"/>
                <a:ea typeface="Arial"/>
                <a:cs typeface="Arial"/>
                <a:sym typeface="Arial"/>
              </a:rPr>
              <a:t> you l</a:t>
            </a:r>
            <a:r>
              <a:rPr lang="en-US" sz="1100" b="0" i="0" u="none" strike="noStrike" cap="none" dirty="0" smtClean="0">
                <a:solidFill>
                  <a:srgbClr val="000000"/>
                </a:solidFill>
                <a:effectLst/>
                <a:latin typeface="Arial"/>
                <a:ea typeface="Arial"/>
                <a:cs typeface="Arial"/>
                <a:sym typeface="Arial"/>
              </a:rPr>
              <a:t>ist as many STIs that you know of?</a:t>
            </a:r>
          </a:p>
          <a:p>
            <a:pPr marL="158750" indent="0">
              <a:buNone/>
            </a:pPr>
            <a:endParaRPr lang="en-CA" b="1" u="sng" baseline="0"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CA" baseline="0"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i="1" dirty="0" smtClean="0"/>
              <a:t>The term STIs</a:t>
            </a:r>
            <a:r>
              <a:rPr lang="en-CA" i="1" baseline="0" dirty="0" smtClean="0"/>
              <a:t> will be used interchangeably with Sexually Transmitted Infections. </a:t>
            </a:r>
            <a:r>
              <a:rPr lang="en-CA" i="1" dirty="0" smtClean="0"/>
              <a:t>The term STBBIs</a:t>
            </a:r>
            <a:r>
              <a:rPr lang="en-CA" i="1" baseline="0" dirty="0" smtClean="0"/>
              <a:t> will be used interchangeably with Sexually Transmitted Blood-Borne Infections. </a:t>
            </a:r>
            <a:endParaRPr lang="en-CA" i="1" dirty="0" smtClean="0"/>
          </a:p>
          <a:p>
            <a:pPr marL="158750" indent="0">
              <a:buNone/>
            </a:pPr>
            <a:endParaRPr lang="en-CA" baseline="0"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b="1" dirty="0" smtClean="0"/>
              <a:t>Image from </a:t>
            </a:r>
            <a:r>
              <a:rPr lang="en-CA" b="1" dirty="0" err="1" smtClean="0"/>
              <a:t>Canva</a:t>
            </a:r>
            <a:endParaRPr lang="en-CA" b="1" dirty="0" smtClean="0"/>
          </a:p>
          <a:p>
            <a:pPr marL="158750" indent="0">
              <a:buNone/>
            </a:pPr>
            <a:endParaRPr lang="en-CA" dirty="0"/>
          </a:p>
        </p:txBody>
      </p:sp>
    </p:spTree>
    <p:extLst>
      <p:ext uri="{BB962C8B-B14F-4D97-AF65-F5344CB8AC3E}">
        <p14:creationId xmlns:p14="http://schemas.microsoft.com/office/powerpoint/2010/main" val="2296435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CA" b="1" dirty="0" smtClean="0"/>
              <a:t>Bacterial</a:t>
            </a:r>
            <a:r>
              <a:rPr lang="en-CA" b="1" baseline="0" dirty="0" smtClean="0"/>
              <a:t> STIs: </a:t>
            </a:r>
            <a:r>
              <a:rPr lang="en-CA" b="0" baseline="0" dirty="0" smtClean="0"/>
              <a:t>These are treatable and can be cured with medication</a:t>
            </a:r>
            <a:endParaRPr lang="en-CA" b="1" baseline="0" dirty="0" smtClean="0"/>
          </a:p>
          <a:p>
            <a:pPr marL="457200" indent="-298450"/>
            <a:r>
              <a:rPr lang="en-CA" b="0" baseline="0" dirty="0" smtClean="0"/>
              <a:t>Chlamydia</a:t>
            </a:r>
          </a:p>
          <a:p>
            <a:pPr marL="457200" indent="-298450"/>
            <a:r>
              <a:rPr lang="en-CA" b="0" baseline="0" dirty="0" smtClean="0"/>
              <a:t>Syphilis</a:t>
            </a:r>
          </a:p>
          <a:p>
            <a:pPr marL="457200" indent="-298450"/>
            <a:r>
              <a:rPr lang="en-CA" b="0" baseline="0" dirty="0" smtClean="0"/>
              <a:t>Gonorrhea</a:t>
            </a:r>
          </a:p>
          <a:p>
            <a:pPr marL="158750" indent="0">
              <a:buNone/>
            </a:pPr>
            <a:endParaRPr lang="en-CA" b="0" baseline="0" dirty="0" smtClean="0"/>
          </a:p>
          <a:p>
            <a:pPr marL="158750" indent="0">
              <a:buNone/>
            </a:pPr>
            <a:r>
              <a:rPr lang="en-CA" b="0" baseline="0" dirty="0" smtClean="0"/>
              <a:t>Viral STIs are not as simple as bacterial STIs. </a:t>
            </a:r>
          </a:p>
          <a:p>
            <a:pPr marL="158750" indent="0">
              <a:buNone/>
            </a:pPr>
            <a:endParaRPr lang="en-CA" b="0" baseline="0"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b="1" baseline="0" dirty="0" smtClean="0"/>
              <a:t>Viral STIs: </a:t>
            </a:r>
            <a:r>
              <a:rPr lang="en-CA" b="0" baseline="0" dirty="0" smtClean="0"/>
              <a:t>In some cases, viral STIs are prevented by a vaccine, in other cases, they are treated with medicine. Generally, these infections are not curable. Each virus is unique in how they infect the body and how they are managed. </a:t>
            </a:r>
            <a:endParaRPr lang="en-CA" b="1" baseline="0" dirty="0" smtClean="0"/>
          </a:p>
          <a:p>
            <a:pPr marL="457200" indent="-298450"/>
            <a:r>
              <a:rPr lang="en-CA" b="0" baseline="0" dirty="0" smtClean="0"/>
              <a:t>Herpes</a:t>
            </a:r>
          </a:p>
          <a:p>
            <a:pPr marL="457200" indent="-298450"/>
            <a:r>
              <a:rPr lang="en-CA" b="0" baseline="0" dirty="0" smtClean="0"/>
              <a:t>Genital Warts (HPV)</a:t>
            </a:r>
          </a:p>
          <a:p>
            <a:pPr marL="457200" indent="-298450"/>
            <a:r>
              <a:rPr lang="en-CA" b="0" baseline="0" dirty="0" smtClean="0"/>
              <a:t>Hepatitis B</a:t>
            </a:r>
          </a:p>
          <a:p>
            <a:pPr marL="457200" indent="-298450"/>
            <a:r>
              <a:rPr lang="en-CA" b="0" baseline="0" dirty="0" smtClean="0"/>
              <a:t>HIV</a:t>
            </a:r>
          </a:p>
          <a:p>
            <a:pPr marL="158750" indent="0">
              <a:buNone/>
            </a:pPr>
            <a:endParaRPr lang="en-CA" b="0" baseline="0" dirty="0" smtClean="0"/>
          </a:p>
          <a:p>
            <a:pPr marL="158750" indent="0">
              <a:buNone/>
            </a:pPr>
            <a:r>
              <a:rPr lang="en-CA" b="0" baseline="0" dirty="0" smtClean="0"/>
              <a:t>Check out the Sexually Transmitted Infection (STI) Tool for an interactive resource covering the most commonly spread STIs: </a:t>
            </a:r>
            <a:r>
              <a:rPr lang="en-CA" b="0" baseline="0" dirty="0" smtClean="0">
                <a:sym typeface="Wingdings" panose="05000000000000000000" pitchFamily="2" charset="2"/>
              </a:rPr>
              <a:t>https://teachingsexualhealth.ca/teachers/resource/stis/</a:t>
            </a:r>
          </a:p>
          <a:p>
            <a:pPr marL="158750" indent="0">
              <a:buNone/>
            </a:pPr>
            <a:endParaRPr lang="en-CA" b="0" baseline="0" dirty="0" smtClean="0">
              <a:sym typeface="Wingdings" panose="05000000000000000000" pitchFamily="2" charset="2"/>
            </a:endParaRPr>
          </a:p>
        </p:txBody>
      </p:sp>
    </p:spTree>
    <p:extLst>
      <p:ext uri="{BB962C8B-B14F-4D97-AF65-F5344CB8AC3E}">
        <p14:creationId xmlns:p14="http://schemas.microsoft.com/office/powerpoint/2010/main" val="3747211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fc8e8eaf27_0_3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fc8e8eaf27_0_3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sz="1100" b="1" i="0" u="none" strike="noStrike" cap="none" baseline="0" dirty="0" smtClean="0">
                <a:solidFill>
                  <a:srgbClr val="000000"/>
                </a:solidFill>
                <a:effectLst/>
                <a:latin typeface="Arial"/>
                <a:ea typeface="Arial"/>
                <a:cs typeface="Arial"/>
                <a:sym typeface="Arial"/>
              </a:rPr>
              <a:t>Ask the students… What are two symptoms of a sexually transmitted infection (STI)?</a:t>
            </a:r>
          </a:p>
          <a:p>
            <a:pPr marL="0" lvl="0" indent="0" algn="l" rtl="0">
              <a:spcBef>
                <a:spcPts val="0"/>
              </a:spcBef>
              <a:spcAft>
                <a:spcPts val="0"/>
              </a:spcAft>
              <a:buNone/>
            </a:pPr>
            <a:endParaRPr lang="en-CA" sz="1100" b="1" i="0" u="none" strike="noStrike" cap="none" baseline="0" dirty="0" smtClean="0">
              <a:solidFill>
                <a:srgbClr val="000000"/>
              </a:solidFill>
              <a:effectLst/>
              <a:latin typeface="Arial"/>
              <a:cs typeface="Arial"/>
              <a:sym typeface="Arial"/>
            </a:endParaRPr>
          </a:p>
          <a:p>
            <a:pPr marL="0" lvl="0" indent="0" algn="l" rtl="0">
              <a:spcBef>
                <a:spcPts val="0"/>
              </a:spcBef>
              <a:spcAft>
                <a:spcPts val="0"/>
              </a:spcAft>
              <a:buNone/>
            </a:pPr>
            <a:r>
              <a:rPr lang="en-CA" sz="1100" b="1" i="0" u="none" strike="noStrike" cap="none" baseline="0" dirty="0" smtClean="0">
                <a:solidFill>
                  <a:srgbClr val="000000"/>
                </a:solidFill>
                <a:effectLst/>
                <a:latin typeface="Arial"/>
                <a:cs typeface="Arial"/>
                <a:sym typeface="Arial"/>
              </a:rPr>
              <a:t>Instruct students to discuss the question with two peers and to write down the names of each of these peers on their slip of paper.</a:t>
            </a:r>
            <a:endParaRPr lang="en-US" sz="1100" b="0" i="0" u="none" strike="noStrike" cap="none" baseline="0" dirty="0" smtClean="0">
              <a:solidFill>
                <a:srgbClr val="000000"/>
              </a:solidFill>
              <a:effectLst/>
              <a:latin typeface="Arial"/>
              <a:cs typeface="Arial"/>
              <a:sym typeface="Arial"/>
            </a:endParaRPr>
          </a:p>
          <a:p>
            <a:pPr marL="0" lvl="0" indent="0" algn="l" rtl="0">
              <a:spcBef>
                <a:spcPts val="0"/>
              </a:spcBef>
              <a:spcAft>
                <a:spcPts val="0"/>
              </a:spcAft>
              <a:buNone/>
            </a:pPr>
            <a:endParaRPr lang="en-US" sz="1100" b="0" i="0" u="none" strike="noStrike" cap="none" baseline="0" dirty="0" smtClean="0">
              <a:solidFill>
                <a:srgbClr val="000000"/>
              </a:solidFill>
              <a:effectLst/>
              <a:latin typeface="Arial"/>
              <a:cs typeface="Arial"/>
              <a:sym typeface="Arial"/>
            </a:endParaRPr>
          </a:p>
          <a:p>
            <a:pPr marL="0" lvl="0" indent="0" algn="l" rtl="0">
              <a:spcBef>
                <a:spcPts val="0"/>
              </a:spcBef>
              <a:spcAft>
                <a:spcPts val="0"/>
              </a:spcAft>
              <a:buNone/>
            </a:pPr>
            <a:r>
              <a:rPr lang="en-US" sz="1100" b="1" i="0" u="none" strike="noStrike" cap="none" baseline="0" dirty="0" smtClean="0">
                <a:solidFill>
                  <a:srgbClr val="000000"/>
                </a:solidFill>
                <a:effectLst/>
                <a:latin typeface="Arial"/>
                <a:cs typeface="Arial"/>
                <a:sym typeface="Arial"/>
              </a:rPr>
              <a:t>Once students have discussed the question, remind them to write the names down, and then use the next slides to review the symptoms of sexually transmitted infections. </a:t>
            </a:r>
          </a:p>
          <a:p>
            <a:pPr marL="0" lvl="0" indent="0" algn="l" rtl="0">
              <a:spcBef>
                <a:spcPts val="0"/>
              </a:spcBef>
              <a:spcAft>
                <a:spcPts val="0"/>
              </a:spcAft>
              <a:buNone/>
            </a:pPr>
            <a:endParaRPr lang="en-US" sz="1100" b="1" i="0" u="none" strike="noStrike" cap="none" baseline="0" dirty="0" smtClean="0">
              <a:solidFill>
                <a:srgbClr val="000000"/>
              </a:solidFill>
              <a:effectLst/>
              <a:latin typeface="Arial"/>
              <a:cs typeface="Arial"/>
              <a:sym typeface="Arial"/>
            </a:endParaRPr>
          </a:p>
          <a:p>
            <a:pPr marL="0" lvl="0" indent="0" algn="l" rtl="0">
              <a:spcBef>
                <a:spcPts val="0"/>
              </a:spcBef>
              <a:spcAft>
                <a:spcPts val="0"/>
              </a:spcAft>
              <a:buNone/>
            </a:pPr>
            <a:r>
              <a:rPr lang="en-CA" i="1" dirty="0" smtClean="0"/>
              <a:t>*Note: The term STIs</a:t>
            </a:r>
            <a:r>
              <a:rPr lang="en-CA" i="1" baseline="0" dirty="0" smtClean="0"/>
              <a:t> will be used interchangeably with Sexually Transmitted Infections. </a:t>
            </a:r>
            <a:r>
              <a:rPr lang="en-CA" i="1" dirty="0" smtClean="0"/>
              <a:t>The term STBBIs</a:t>
            </a:r>
            <a:r>
              <a:rPr lang="en-CA" i="1" baseline="0" dirty="0" smtClean="0"/>
              <a:t> will be used interchangeably with Sexually Transmitted Blood-Borne Infections. </a:t>
            </a:r>
            <a:endParaRPr lang="en-US" sz="1100" b="0" i="0" u="none" strike="noStrike" cap="none" baseline="0" dirty="0" smtClean="0">
              <a:solidFill>
                <a:srgbClr val="000000"/>
              </a:solidFill>
              <a:effectLst/>
              <a:latin typeface="Arial"/>
              <a:cs typeface="Arial"/>
              <a:sym typeface="Arial"/>
            </a:endParaRPr>
          </a:p>
          <a:p>
            <a:pPr marL="0" lvl="0" indent="0" algn="l" rtl="0">
              <a:spcBef>
                <a:spcPts val="0"/>
              </a:spcBef>
              <a:spcAft>
                <a:spcPts val="0"/>
              </a:spcAft>
              <a:buNone/>
            </a:pPr>
            <a:endParaRPr lang="en-US" sz="1100" b="0" i="0" u="none" strike="noStrike" cap="none" baseline="0" dirty="0" smtClean="0">
              <a:solidFill>
                <a:srgbClr val="000000"/>
              </a:solidFill>
              <a:effectLst/>
              <a:latin typeface="Arial"/>
              <a:cs typeface="Arial"/>
              <a:sym typeface="Arial"/>
            </a:endParaRPr>
          </a:p>
          <a:p>
            <a:pPr marL="0" lvl="0" indent="0" algn="l" rtl="0">
              <a:spcBef>
                <a:spcPts val="0"/>
              </a:spcBef>
              <a:spcAft>
                <a:spcPts val="0"/>
              </a:spcAft>
              <a:buNone/>
            </a:pPr>
            <a:r>
              <a:rPr lang="en-CA" b="1" dirty="0" smtClean="0"/>
              <a:t>Image from </a:t>
            </a:r>
            <a:r>
              <a:rPr lang="en-CA" b="1" dirty="0" err="1" smtClean="0"/>
              <a:t>Canva</a:t>
            </a:r>
            <a:endParaRPr lang="en-CA" b="1" dirty="0" smtClean="0"/>
          </a:p>
          <a:p>
            <a:pPr marL="158750" indent="0" fontAlgn="base">
              <a:buNone/>
            </a:pPr>
            <a:endParaRPr b="1" i="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CA" b="1" dirty="0" smtClean="0"/>
              <a:t>Many individuals who are infected by</a:t>
            </a:r>
            <a:r>
              <a:rPr lang="en-CA" b="1" baseline="0" dirty="0" smtClean="0"/>
              <a:t> some type of</a:t>
            </a:r>
            <a:r>
              <a:rPr lang="en-CA" b="1" dirty="0" smtClean="0"/>
              <a:t> </a:t>
            </a:r>
            <a:r>
              <a:rPr lang="en-CA" b="1" baseline="0" dirty="0" smtClean="0"/>
              <a:t>STIs often do not have any symptoms and therefore do not know they are infected.</a:t>
            </a:r>
          </a:p>
          <a:p>
            <a:pPr marL="158750" indent="0">
              <a:buNone/>
            </a:pPr>
            <a:endParaRPr lang="en-CA" b="1" u="sng" baseline="0" dirty="0" smtClean="0"/>
          </a:p>
          <a:p>
            <a:pPr marL="114300" indent="0">
              <a:buClrTx/>
              <a:buNone/>
            </a:pPr>
            <a:r>
              <a:rPr lang="en-CA" sz="1100" b="1" dirty="0" smtClean="0">
                <a:solidFill>
                  <a:schemeClr val="tx1"/>
                </a:solidFill>
              </a:rPr>
              <a:t>More Common Symptoms:</a:t>
            </a:r>
          </a:p>
          <a:p>
            <a:pPr marL="457200" marR="0" lvl="0" indent="-298450" algn="l" defTabSz="914400" rtl="0" eaLnBrk="1" fontAlgn="auto" latinLnBrk="0" hangingPunct="1">
              <a:lnSpc>
                <a:spcPct val="100000"/>
              </a:lnSpc>
              <a:spcBef>
                <a:spcPts val="0"/>
              </a:spcBef>
              <a:spcAft>
                <a:spcPts val="0"/>
              </a:spcAft>
              <a:buClrTx/>
              <a:buSzPts val="1100"/>
              <a:buFont typeface="Arial"/>
              <a:buChar char="●"/>
              <a:tabLst/>
              <a:defRPr/>
            </a:pPr>
            <a:r>
              <a:rPr lang="en-CA" sz="1100" dirty="0" smtClean="0">
                <a:solidFill>
                  <a:schemeClr val="tx1"/>
                </a:solidFill>
              </a:rPr>
              <a:t>Pain</a:t>
            </a:r>
            <a:r>
              <a:rPr lang="en-CA" sz="1100" baseline="0" dirty="0" smtClean="0">
                <a:solidFill>
                  <a:schemeClr val="tx1"/>
                </a:solidFill>
              </a:rPr>
              <a:t> or b</a:t>
            </a:r>
            <a:r>
              <a:rPr lang="en-CA" sz="1100" dirty="0" smtClean="0">
                <a:solidFill>
                  <a:schemeClr val="tx1"/>
                </a:solidFill>
              </a:rPr>
              <a:t>urning sensation while urinating</a:t>
            </a:r>
          </a:p>
          <a:p>
            <a:pPr>
              <a:buClrTx/>
            </a:pPr>
            <a:r>
              <a:rPr lang="en-CA" sz="1100" dirty="0" smtClean="0">
                <a:solidFill>
                  <a:schemeClr val="tx1"/>
                </a:solidFill>
              </a:rPr>
              <a:t>Increased abnormal discharge from the vagina</a:t>
            </a:r>
            <a:r>
              <a:rPr lang="en-CA" sz="1100" baseline="0" dirty="0" smtClean="0">
                <a:solidFill>
                  <a:schemeClr val="tx1"/>
                </a:solidFill>
              </a:rPr>
              <a:t> or </a:t>
            </a:r>
            <a:r>
              <a:rPr lang="en-CA" sz="1100" dirty="0" smtClean="0">
                <a:solidFill>
                  <a:schemeClr val="tx1"/>
                </a:solidFill>
              </a:rPr>
              <a:t>from the penis (cloudy white to yellow/green)</a:t>
            </a:r>
          </a:p>
          <a:p>
            <a:pPr>
              <a:buClrTx/>
            </a:pPr>
            <a:r>
              <a:rPr lang="en-CA" sz="1100" dirty="0" smtClean="0">
                <a:solidFill>
                  <a:schemeClr val="tx1"/>
                </a:solidFill>
              </a:rPr>
              <a:t>Itching/burning of the vagina or itching around the opening of the penis</a:t>
            </a:r>
          </a:p>
          <a:p>
            <a:pPr>
              <a:buClrTx/>
            </a:pPr>
            <a:r>
              <a:rPr lang="en-CA" sz="1100" dirty="0" smtClean="0">
                <a:solidFill>
                  <a:schemeClr val="tx1"/>
                </a:solidFill>
              </a:rPr>
              <a:t>Pain in lower abdomen/testicles</a:t>
            </a:r>
          </a:p>
          <a:p>
            <a:pPr marL="158750" indent="0">
              <a:buClrTx/>
              <a:buNone/>
            </a:pPr>
            <a:endParaRPr lang="en-CA" sz="1100" dirty="0" smtClean="0">
              <a:solidFill>
                <a:schemeClr val="tx1"/>
              </a:solidFill>
            </a:endParaRPr>
          </a:p>
          <a:p>
            <a:pPr marL="114300" indent="0">
              <a:buClrTx/>
              <a:buNone/>
            </a:pPr>
            <a:r>
              <a:rPr lang="en-CA" sz="1100" b="1" dirty="0" smtClean="0">
                <a:solidFill>
                  <a:schemeClr val="tx1"/>
                </a:solidFill>
              </a:rPr>
              <a:t>Other Symptoms:</a:t>
            </a:r>
            <a:endParaRPr lang="en-CA" sz="1100" dirty="0" smtClean="0">
              <a:solidFill>
                <a:schemeClr val="tx1"/>
              </a:solidFill>
            </a:endParaRPr>
          </a:p>
          <a:p>
            <a:pPr>
              <a:buClrTx/>
            </a:pPr>
            <a:r>
              <a:rPr lang="en-CA" sz="1100" dirty="0" smtClean="0">
                <a:solidFill>
                  <a:schemeClr val="tx1"/>
                </a:solidFill>
              </a:rPr>
              <a:t>Pain in the pelvic area</a:t>
            </a:r>
          </a:p>
          <a:p>
            <a:pPr>
              <a:buClrTx/>
            </a:pPr>
            <a:r>
              <a:rPr lang="en-CA" sz="1100" dirty="0" smtClean="0">
                <a:solidFill>
                  <a:schemeClr val="tx1"/>
                </a:solidFill>
              </a:rPr>
              <a:t>Pain in one or both testicles</a:t>
            </a:r>
          </a:p>
          <a:p>
            <a:pPr>
              <a:buClrTx/>
            </a:pPr>
            <a:r>
              <a:rPr lang="en-CA" sz="1100" baseline="0" dirty="0" smtClean="0">
                <a:solidFill>
                  <a:schemeClr val="tx1"/>
                </a:solidFill>
              </a:rPr>
              <a:t>Tingling or itching of the skin around the genitals</a:t>
            </a:r>
            <a:endParaRPr lang="en-CA" baseline="0" dirty="0" smtClean="0"/>
          </a:p>
          <a:p>
            <a:pPr marL="457200" indent="-298450"/>
            <a:r>
              <a:rPr lang="en-CA" u="none" baseline="0" dirty="0" smtClean="0"/>
              <a:t>Sore throat, cough, and/or swollen lymph nodes</a:t>
            </a:r>
          </a:p>
          <a:p>
            <a:pPr marL="457200" indent="-298450"/>
            <a:r>
              <a:rPr lang="en-CA" u="none" baseline="0" dirty="0" smtClean="0"/>
              <a:t>For people with a vagina, bleeding or spotting in between periods</a:t>
            </a:r>
          </a:p>
          <a:p>
            <a:pPr marL="457200" indent="-298450"/>
            <a:r>
              <a:rPr lang="en-CA" u="none" baseline="0" dirty="0" smtClean="0"/>
              <a:t>Flu-like symptoms (usually during the outbreak)</a:t>
            </a:r>
          </a:p>
          <a:p>
            <a:pPr marL="457200" indent="-298450"/>
            <a:r>
              <a:rPr lang="en-CA" u="none" baseline="0" dirty="0" smtClean="0"/>
              <a:t>Tender, swollen glands in the groin</a:t>
            </a:r>
          </a:p>
          <a:p>
            <a:pPr marL="158750" indent="0">
              <a:buNone/>
            </a:pPr>
            <a:endParaRPr lang="en-CA" b="1" u="sng" baseline="0" dirty="0" smtClean="0"/>
          </a:p>
          <a:p>
            <a:pPr marL="158750" indent="0">
              <a:buNone/>
            </a:pPr>
            <a:r>
              <a:rPr lang="en-CA" u="sng" baseline="0" dirty="0" smtClean="0"/>
              <a:t>Chlamydia/Gonorrhea:</a:t>
            </a:r>
          </a:p>
          <a:p>
            <a:pPr marL="457200" indent="-298450"/>
            <a:r>
              <a:rPr lang="en-CA" u="none" baseline="0" dirty="0" smtClean="0"/>
              <a:t>Male:</a:t>
            </a:r>
          </a:p>
          <a:p>
            <a:pPr marL="914400" lvl="1" indent="-298450"/>
            <a:r>
              <a:rPr lang="en-CA" u="none" baseline="0" dirty="0" smtClean="0"/>
              <a:t>Watery, milky, red, or green discharge</a:t>
            </a:r>
          </a:p>
          <a:p>
            <a:pPr marL="914400" lvl="1" indent="-298450"/>
            <a:r>
              <a:rPr lang="en-CA" u="none" baseline="0" dirty="0" smtClean="0"/>
              <a:t>Burning and/or pain when urinating</a:t>
            </a:r>
          </a:p>
          <a:p>
            <a:pPr marL="914400" lvl="1" indent="-298450"/>
            <a:r>
              <a:rPr lang="en-CA" u="none" baseline="0" dirty="0" smtClean="0"/>
              <a:t>Pain or swelling of the testicles</a:t>
            </a:r>
          </a:p>
          <a:p>
            <a:pPr marL="914400" lvl="1" indent="-298450"/>
            <a:r>
              <a:rPr lang="en-CA" u="none" baseline="0" dirty="0" smtClean="0"/>
              <a:t>Itchy urethra</a:t>
            </a:r>
          </a:p>
          <a:p>
            <a:pPr marL="158750" lvl="0" indent="0">
              <a:buNone/>
            </a:pPr>
            <a:r>
              <a:rPr lang="en-CA" u="none" baseline="0" dirty="0" smtClean="0">
                <a:sym typeface="Wingdings" panose="05000000000000000000" pitchFamily="2" charset="2"/>
              </a:rPr>
              <a:t> </a:t>
            </a:r>
            <a:r>
              <a:rPr lang="en-CA" b="1" u="sng" baseline="0" dirty="0" smtClean="0">
                <a:sym typeface="Wingdings" panose="05000000000000000000" pitchFamily="2" charset="2"/>
              </a:rPr>
              <a:t>May not</a:t>
            </a:r>
            <a:r>
              <a:rPr lang="en-CA" b="0" u="none" baseline="0" dirty="0" smtClean="0">
                <a:sym typeface="Wingdings" panose="05000000000000000000" pitchFamily="2" charset="2"/>
              </a:rPr>
              <a:t> have symptoms</a:t>
            </a:r>
            <a:endParaRPr lang="en-CA" u="none" baseline="0" dirty="0" smtClean="0"/>
          </a:p>
          <a:p>
            <a:pPr marL="457200" indent="-298450"/>
            <a:r>
              <a:rPr lang="en-CA" u="none" baseline="0" dirty="0" smtClean="0"/>
              <a:t>Female</a:t>
            </a:r>
          </a:p>
          <a:p>
            <a:pPr marL="914400" marR="0" lvl="1"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CA" sz="1100" dirty="0" smtClean="0">
                <a:solidFill>
                  <a:schemeClr val="tx1"/>
                </a:solidFill>
              </a:rPr>
              <a:t>Unusual discharge from the vagina or anus</a:t>
            </a:r>
          </a:p>
          <a:p>
            <a:pPr marL="914400" marR="0" lvl="1"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CA" sz="1100" dirty="0" smtClean="0">
                <a:solidFill>
                  <a:schemeClr val="tx1"/>
                </a:solidFill>
              </a:rPr>
              <a:t>Bleeding/spotting between periods</a:t>
            </a:r>
          </a:p>
          <a:p>
            <a:pPr marL="914400" marR="0" lvl="1"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CA" sz="1100" dirty="0" smtClean="0">
                <a:solidFill>
                  <a:schemeClr val="tx1"/>
                </a:solidFill>
              </a:rPr>
              <a:t>Pain or bleeding</a:t>
            </a:r>
            <a:r>
              <a:rPr lang="en-CA" sz="1100" baseline="0" dirty="0" smtClean="0">
                <a:solidFill>
                  <a:schemeClr val="tx1"/>
                </a:solidFill>
              </a:rPr>
              <a:t> </a:t>
            </a:r>
            <a:r>
              <a:rPr lang="en-CA" sz="1100" dirty="0" smtClean="0">
                <a:solidFill>
                  <a:schemeClr val="tx1"/>
                </a:solidFill>
              </a:rPr>
              <a:t>during</a:t>
            </a:r>
            <a:r>
              <a:rPr lang="en-CA" sz="1100" baseline="0" dirty="0" smtClean="0">
                <a:solidFill>
                  <a:schemeClr val="tx1"/>
                </a:solidFill>
              </a:rPr>
              <a:t> and/or </a:t>
            </a:r>
            <a:r>
              <a:rPr lang="en-CA" sz="1100" dirty="0" smtClean="0">
                <a:solidFill>
                  <a:schemeClr val="tx1"/>
                </a:solidFill>
              </a:rPr>
              <a:t>after sexual intercourse</a:t>
            </a:r>
          </a:p>
          <a:p>
            <a:pPr marL="914400" marR="0" lvl="1"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CA" sz="1100" dirty="0" smtClean="0">
                <a:solidFill>
                  <a:schemeClr val="tx1"/>
                </a:solidFill>
              </a:rPr>
              <a:t>Increase in pain during menstruation</a:t>
            </a:r>
          </a:p>
          <a:p>
            <a:pPr marL="914400" marR="0" lvl="1"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CA" sz="1100" dirty="0" smtClean="0">
                <a:solidFill>
                  <a:schemeClr val="tx1"/>
                </a:solidFill>
              </a:rPr>
              <a:t>Lower</a:t>
            </a:r>
            <a:r>
              <a:rPr lang="en-CA" sz="1100" baseline="0" dirty="0" smtClean="0">
                <a:solidFill>
                  <a:schemeClr val="tx1"/>
                </a:solidFill>
              </a:rPr>
              <a:t> abdominal pain</a:t>
            </a:r>
          </a:p>
          <a:p>
            <a:pPr marL="914400" marR="0" lvl="1"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CA" sz="1100" baseline="0" dirty="0" smtClean="0">
                <a:solidFill>
                  <a:schemeClr val="tx1"/>
                </a:solidFill>
              </a:rPr>
              <a:t>Burning when urinating</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sz="1100" b="0" u="none" baseline="0" dirty="0" smtClean="0">
                <a:solidFill>
                  <a:schemeClr val="tx1"/>
                </a:solidFill>
                <a:sym typeface="Wingdings" panose="05000000000000000000" pitchFamily="2" charset="2"/>
              </a:rPr>
              <a:t> </a:t>
            </a:r>
            <a:r>
              <a:rPr lang="en-CA" sz="1100" b="1" u="sng" baseline="0" dirty="0" smtClean="0">
                <a:solidFill>
                  <a:schemeClr val="tx1"/>
                </a:solidFill>
              </a:rPr>
              <a:t>MOST</a:t>
            </a:r>
            <a:r>
              <a:rPr lang="en-CA" sz="1100" b="0" u="none" baseline="0" dirty="0" smtClean="0">
                <a:solidFill>
                  <a:schemeClr val="tx1"/>
                </a:solidFill>
              </a:rPr>
              <a:t> don’t have symptoms. </a:t>
            </a:r>
            <a:endParaRPr lang="en-CA" sz="1100" b="1" u="sng" dirty="0" smtClean="0">
              <a:solidFill>
                <a:schemeClr val="tx1"/>
              </a:solidFill>
            </a:endParaRPr>
          </a:p>
          <a:p>
            <a:pPr marL="158750" indent="0">
              <a:buNone/>
            </a:pPr>
            <a:endParaRPr lang="en-CA" u="none" baseline="0" dirty="0" smtClean="0"/>
          </a:p>
          <a:p>
            <a:pPr marL="158750" indent="0">
              <a:buNone/>
            </a:pPr>
            <a:r>
              <a:rPr lang="en-CA" u="none" baseline="0" dirty="0" smtClean="0"/>
              <a:t>Stress, illness, diet, fever, sun exposure, menstruation, pregnancy or vigorous sex may cause outbreaks… </a:t>
            </a:r>
          </a:p>
          <a:p>
            <a:pPr marL="158750" indent="0">
              <a:buNone/>
            </a:pPr>
            <a:endParaRPr lang="en-CA" u="none" baseline="0" dirty="0" smtClean="0"/>
          </a:p>
          <a:p>
            <a:pPr marL="158750" indent="0">
              <a:buNone/>
            </a:pPr>
            <a:r>
              <a:rPr lang="en-CA" u="sng" baseline="0" dirty="0" smtClean="0"/>
              <a:t>Genital Herpes:</a:t>
            </a:r>
          </a:p>
          <a:p>
            <a:r>
              <a:rPr lang="en-US" sz="1100" b="0" i="0" u="none" strike="noStrike" cap="none" dirty="0" smtClean="0">
                <a:solidFill>
                  <a:srgbClr val="000000"/>
                </a:solidFill>
                <a:effectLst/>
                <a:latin typeface="Arial"/>
                <a:ea typeface="Arial"/>
                <a:cs typeface="Arial"/>
                <a:sym typeface="Arial"/>
              </a:rPr>
              <a:t>Symptoms are the same for both males and females</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Tingling or itching of the skin around the genitals </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One or a group of painful, watery blisters in or around the genitals, or wherever there is skin to skin contact (hips, nipples, anus) </a:t>
            </a:r>
            <a:endParaRPr lang="en-CA" sz="1100" b="0" i="0" u="none" strike="noStrike" cap="none" dirty="0" smtClean="0">
              <a:solidFill>
                <a:srgbClr val="000000"/>
              </a:solidFill>
              <a:effectLst/>
              <a:latin typeface="Arial"/>
              <a:ea typeface="Arial"/>
              <a:cs typeface="Arial"/>
              <a:sym typeface="Arial"/>
            </a:endParaRPr>
          </a:p>
          <a:p>
            <a:pPr lvl="1"/>
            <a:r>
              <a:rPr lang="en-US" sz="1100" b="0" i="0" u="none" strike="noStrike" cap="none" dirty="0" smtClean="0">
                <a:solidFill>
                  <a:srgbClr val="000000"/>
                </a:solidFill>
                <a:effectLst/>
                <a:latin typeface="Arial"/>
                <a:ea typeface="Arial"/>
                <a:cs typeface="Arial"/>
                <a:sym typeface="Arial"/>
              </a:rPr>
              <a:t>These blisters break and form painful open sores that crust or scab lasting 7-21 days </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Burning/painful urination </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Flu-like symptoms (usually during the outbreak) </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Tender, swollen glands in the groin </a:t>
            </a:r>
            <a:endParaRPr lang="en-CA" sz="1100" b="0" i="0" u="none" strike="noStrike" cap="none" dirty="0" smtClean="0">
              <a:solidFill>
                <a:srgbClr val="000000"/>
              </a:solidFill>
              <a:effectLst/>
              <a:latin typeface="Arial"/>
              <a:ea typeface="Arial"/>
              <a:cs typeface="Arial"/>
              <a:sym typeface="Arial"/>
            </a:endParaRPr>
          </a:p>
          <a:p>
            <a:pPr marL="457200" indent="-298450"/>
            <a:endParaRPr lang="en-CA" u="sng" baseline="0" dirty="0" smtClean="0"/>
          </a:p>
          <a:p>
            <a:pPr marL="158750" indent="0">
              <a:buNone/>
            </a:pPr>
            <a:r>
              <a:rPr lang="en-CA" u="none" baseline="0" dirty="0" smtClean="0"/>
              <a:t>Outbreaks of herpes vary and can return as often as every month or as rarely as once a year or longer. </a:t>
            </a:r>
          </a:p>
          <a:p>
            <a:pPr marL="158750" indent="0">
              <a:buNone/>
            </a:pPr>
            <a:endParaRPr lang="en-CA" u="sng" baseline="0" dirty="0" smtClean="0"/>
          </a:p>
          <a:p>
            <a:pPr marL="158750" indent="0">
              <a:buNone/>
            </a:pPr>
            <a:r>
              <a:rPr lang="en-CA" u="sng" baseline="0" dirty="0" smtClean="0"/>
              <a:t>Genital Warts (</a:t>
            </a:r>
            <a:r>
              <a:rPr lang="en-CA" u="sng" baseline="0" dirty="0" err="1" smtClean="0"/>
              <a:t>HPV</a:t>
            </a:r>
            <a:r>
              <a:rPr lang="en-CA" u="sng" baseline="0" dirty="0" smtClean="0"/>
              <a:t>):</a:t>
            </a:r>
          </a:p>
          <a:p>
            <a:r>
              <a:rPr lang="en-US" sz="1100" b="0" i="0" u="none" strike="noStrike" cap="none" dirty="0" smtClean="0">
                <a:solidFill>
                  <a:srgbClr val="000000"/>
                </a:solidFill>
                <a:effectLst/>
                <a:latin typeface="Arial"/>
                <a:ea typeface="Arial"/>
                <a:cs typeface="Arial"/>
                <a:sym typeface="Arial"/>
              </a:rPr>
              <a:t>Warts may be round, flat or raised small cauliflower-like bumps that are flesh/grey </a:t>
            </a:r>
            <a:r>
              <a:rPr lang="en-US" sz="1100" b="0" i="0" u="none" strike="noStrike" cap="none" dirty="0" err="1" smtClean="0">
                <a:solidFill>
                  <a:srgbClr val="000000"/>
                </a:solidFill>
                <a:effectLst/>
                <a:latin typeface="Arial"/>
                <a:ea typeface="Arial"/>
                <a:cs typeface="Arial"/>
                <a:sym typeface="Arial"/>
              </a:rPr>
              <a:t>coloured</a:t>
            </a:r>
            <a:r>
              <a:rPr lang="en-US" sz="1100" b="0" i="0" u="none" strike="noStrike" cap="none" dirty="0" smtClean="0">
                <a:solidFill>
                  <a:srgbClr val="000000"/>
                </a:solidFill>
                <a:effectLst/>
                <a:latin typeface="Arial"/>
                <a:ea typeface="Arial"/>
                <a:cs typeface="Arial"/>
                <a:sym typeface="Arial"/>
              </a:rPr>
              <a:t> </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Warts can be single or in clusters </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Warts can be found in and around the genital area i.e. penis, scrotum, vaginal walls, cervix, vulva and anus</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Itchy or irritated; bleeding </a:t>
            </a:r>
            <a:endParaRPr lang="en-CA" sz="1100" b="0" i="0" u="none" strike="noStrike" cap="none" dirty="0" smtClean="0">
              <a:solidFill>
                <a:srgbClr val="000000"/>
              </a:solidFill>
              <a:effectLst/>
              <a:latin typeface="Arial"/>
              <a:ea typeface="Arial"/>
              <a:cs typeface="Arial"/>
              <a:sym typeface="Arial"/>
            </a:endParaRPr>
          </a:p>
          <a:p>
            <a:pPr marL="457200" indent="-298450"/>
            <a:endParaRPr lang="en-CA" u="none" baseline="0" dirty="0" smtClean="0"/>
          </a:p>
          <a:p>
            <a:pPr marL="158750" indent="0">
              <a:buNone/>
            </a:pPr>
            <a:r>
              <a:rPr lang="en-CA" u="sng" baseline="0" dirty="0" smtClean="0"/>
              <a:t>Hepatitis-B:</a:t>
            </a:r>
          </a:p>
          <a:p>
            <a:pPr marL="158750" indent="0">
              <a:buNone/>
            </a:pPr>
            <a:r>
              <a:rPr lang="en-US" sz="1100" b="0" i="0" u="none" strike="noStrike" cap="none" dirty="0" smtClean="0">
                <a:solidFill>
                  <a:srgbClr val="000000"/>
                </a:solidFill>
                <a:effectLst/>
                <a:latin typeface="Arial"/>
                <a:ea typeface="Arial"/>
                <a:cs typeface="Arial"/>
                <a:sym typeface="Arial"/>
              </a:rPr>
              <a:t>Symptoms are the same for both males and females…  </a:t>
            </a:r>
            <a:endParaRPr lang="en-CA" sz="1100" b="0" i="0" u="none" strike="noStrike" cap="none" dirty="0" smtClean="0">
              <a:solidFill>
                <a:srgbClr val="000000"/>
              </a:solidFill>
              <a:effectLst/>
              <a:latin typeface="Arial"/>
              <a:ea typeface="Arial"/>
              <a:cs typeface="Arial"/>
              <a:sym typeface="Arial"/>
            </a:endParaRPr>
          </a:p>
          <a:p>
            <a:pPr lvl="0"/>
            <a:r>
              <a:rPr lang="en-US" sz="1100" b="0" i="0" u="none" strike="noStrike" cap="none" dirty="0" smtClean="0">
                <a:solidFill>
                  <a:srgbClr val="000000"/>
                </a:solidFill>
                <a:effectLst/>
                <a:latin typeface="Arial"/>
                <a:ea typeface="Arial"/>
                <a:cs typeface="Arial"/>
                <a:sym typeface="Arial"/>
              </a:rPr>
              <a:t>fever </a:t>
            </a:r>
            <a:endParaRPr lang="en-CA" sz="1100" b="0" i="0" u="none" strike="noStrike" cap="none" dirty="0" smtClean="0">
              <a:solidFill>
                <a:srgbClr val="000000"/>
              </a:solidFill>
              <a:effectLst/>
              <a:latin typeface="Arial"/>
              <a:ea typeface="Arial"/>
              <a:cs typeface="Arial"/>
              <a:sym typeface="Arial"/>
            </a:endParaRPr>
          </a:p>
          <a:p>
            <a:pPr lvl="0"/>
            <a:r>
              <a:rPr lang="en-US" sz="1100" b="0" i="0" u="none" strike="noStrike" cap="none" dirty="0" smtClean="0">
                <a:solidFill>
                  <a:srgbClr val="000000"/>
                </a:solidFill>
                <a:effectLst/>
                <a:latin typeface="Arial"/>
                <a:ea typeface="Arial"/>
                <a:cs typeface="Arial"/>
                <a:sym typeface="Arial"/>
              </a:rPr>
              <a:t>nausea </a:t>
            </a:r>
            <a:endParaRPr lang="en-CA" sz="1100" b="0" i="0" u="none" strike="noStrike" cap="none" dirty="0" smtClean="0">
              <a:solidFill>
                <a:srgbClr val="000000"/>
              </a:solidFill>
              <a:effectLst/>
              <a:latin typeface="Arial"/>
              <a:ea typeface="Arial"/>
              <a:cs typeface="Arial"/>
              <a:sym typeface="Arial"/>
            </a:endParaRPr>
          </a:p>
          <a:p>
            <a:pPr lvl="0"/>
            <a:r>
              <a:rPr lang="en-US" sz="1100" b="0" i="0" u="none" strike="noStrike" cap="none" dirty="0" smtClean="0">
                <a:solidFill>
                  <a:srgbClr val="000000"/>
                </a:solidFill>
                <a:effectLst/>
                <a:latin typeface="Arial"/>
                <a:ea typeface="Arial"/>
                <a:cs typeface="Arial"/>
                <a:sym typeface="Arial"/>
              </a:rPr>
              <a:t>weight loss/ loss of appetite </a:t>
            </a:r>
            <a:endParaRPr lang="en-CA" sz="1100" b="0" i="0" u="none" strike="noStrike" cap="none" dirty="0" smtClean="0">
              <a:solidFill>
                <a:srgbClr val="000000"/>
              </a:solidFill>
              <a:effectLst/>
              <a:latin typeface="Arial"/>
              <a:ea typeface="Arial"/>
              <a:cs typeface="Arial"/>
              <a:sym typeface="Arial"/>
            </a:endParaRPr>
          </a:p>
          <a:p>
            <a:pPr lvl="0"/>
            <a:r>
              <a:rPr lang="en-US" sz="1100" b="0" i="0" u="none" strike="noStrike" cap="none" dirty="0" smtClean="0">
                <a:solidFill>
                  <a:srgbClr val="000000"/>
                </a:solidFill>
                <a:effectLst/>
                <a:latin typeface="Arial"/>
                <a:ea typeface="Arial"/>
                <a:cs typeface="Arial"/>
                <a:sym typeface="Arial"/>
              </a:rPr>
              <a:t>jaundice which means yellowing of the skin and whites of the eyes</a:t>
            </a:r>
            <a:endParaRPr lang="en-CA" sz="1100" b="0" i="0" u="none" strike="noStrike" cap="none" dirty="0" smtClean="0">
              <a:solidFill>
                <a:srgbClr val="000000"/>
              </a:solidFill>
              <a:effectLst/>
              <a:latin typeface="Arial"/>
              <a:ea typeface="Arial"/>
              <a:cs typeface="Arial"/>
              <a:sym typeface="Arial"/>
            </a:endParaRPr>
          </a:p>
          <a:p>
            <a:pPr lvl="0"/>
            <a:r>
              <a:rPr lang="en-US" sz="1100" b="0" i="0" u="none" strike="noStrike" cap="none" dirty="0" smtClean="0">
                <a:solidFill>
                  <a:srgbClr val="000000"/>
                </a:solidFill>
                <a:effectLst/>
                <a:latin typeface="Arial"/>
                <a:ea typeface="Arial"/>
                <a:cs typeface="Arial"/>
                <a:sym typeface="Arial"/>
              </a:rPr>
              <a:t>dark </a:t>
            </a:r>
            <a:r>
              <a:rPr lang="en-US" sz="1100" b="0" i="0" u="none" strike="noStrike" cap="none" dirty="0" err="1" smtClean="0">
                <a:solidFill>
                  <a:srgbClr val="000000"/>
                </a:solidFill>
                <a:effectLst/>
                <a:latin typeface="Arial"/>
                <a:ea typeface="Arial"/>
                <a:cs typeface="Arial"/>
                <a:sym typeface="Arial"/>
              </a:rPr>
              <a:t>coloured</a:t>
            </a:r>
            <a:r>
              <a:rPr lang="en-US" sz="1100" b="0" i="0" u="none" strike="noStrike" cap="none" dirty="0" smtClean="0">
                <a:solidFill>
                  <a:srgbClr val="000000"/>
                </a:solidFill>
                <a:effectLst/>
                <a:latin typeface="Arial"/>
                <a:ea typeface="Arial"/>
                <a:cs typeface="Arial"/>
                <a:sym typeface="Arial"/>
              </a:rPr>
              <a:t> urine, pale stool </a:t>
            </a:r>
            <a:endParaRPr lang="en-CA" sz="1100" b="0" i="0" u="none" strike="noStrike" cap="none" dirty="0" smtClean="0">
              <a:solidFill>
                <a:srgbClr val="000000"/>
              </a:solidFill>
              <a:effectLst/>
              <a:latin typeface="Arial"/>
              <a:ea typeface="Arial"/>
              <a:cs typeface="Arial"/>
              <a:sym typeface="Arial"/>
            </a:endParaRPr>
          </a:p>
          <a:p>
            <a:pPr lvl="0"/>
            <a:r>
              <a:rPr lang="en-US" sz="1100" b="0" i="0" u="none" strike="noStrike" cap="none" dirty="0" smtClean="0">
                <a:solidFill>
                  <a:srgbClr val="000000"/>
                </a:solidFill>
                <a:effectLst/>
                <a:latin typeface="Arial"/>
                <a:ea typeface="Arial"/>
                <a:cs typeface="Arial"/>
                <a:sym typeface="Arial"/>
              </a:rPr>
              <a:t>skin rash </a:t>
            </a:r>
            <a:endParaRPr lang="en-CA" sz="1100" b="0" i="0" u="none" strike="noStrike" cap="none" dirty="0" smtClean="0">
              <a:solidFill>
                <a:srgbClr val="000000"/>
              </a:solidFill>
              <a:effectLst/>
              <a:latin typeface="Arial"/>
              <a:ea typeface="Arial"/>
              <a:cs typeface="Arial"/>
              <a:sym typeface="Arial"/>
            </a:endParaRPr>
          </a:p>
          <a:p>
            <a:pPr lvl="0"/>
            <a:r>
              <a:rPr lang="en-US" sz="1100" b="0" i="0" u="none" strike="noStrike" cap="none" dirty="0" smtClean="0">
                <a:solidFill>
                  <a:srgbClr val="000000"/>
                </a:solidFill>
                <a:effectLst/>
                <a:latin typeface="Arial"/>
                <a:ea typeface="Arial"/>
                <a:cs typeface="Arial"/>
                <a:sym typeface="Arial"/>
              </a:rPr>
              <a:t>swollen glands </a:t>
            </a:r>
            <a:endParaRPr lang="en-CA" sz="1100" b="0" i="0" u="none" strike="noStrike" cap="none" dirty="0" smtClean="0">
              <a:solidFill>
                <a:srgbClr val="000000"/>
              </a:solidFill>
              <a:effectLst/>
              <a:latin typeface="Arial"/>
              <a:ea typeface="Arial"/>
              <a:cs typeface="Arial"/>
              <a:sym typeface="Arial"/>
            </a:endParaRPr>
          </a:p>
          <a:p>
            <a:pPr lvl="0"/>
            <a:r>
              <a:rPr lang="en-US" sz="1100" b="0" i="0" u="none" strike="noStrike" cap="none" dirty="0" smtClean="0">
                <a:solidFill>
                  <a:srgbClr val="000000"/>
                </a:solidFill>
                <a:effectLst/>
                <a:latin typeface="Arial"/>
                <a:ea typeface="Arial"/>
                <a:cs typeface="Arial"/>
                <a:sym typeface="Arial"/>
              </a:rPr>
              <a:t>painful joints </a:t>
            </a:r>
            <a:endParaRPr lang="en-CA" sz="1100" b="0" i="0" u="none" strike="noStrike" cap="none" dirty="0" smtClean="0">
              <a:solidFill>
                <a:srgbClr val="000000"/>
              </a:solidFill>
              <a:effectLst/>
              <a:latin typeface="Arial"/>
              <a:ea typeface="Arial"/>
              <a:cs typeface="Arial"/>
              <a:sym typeface="Arial"/>
            </a:endParaRPr>
          </a:p>
          <a:p>
            <a:pPr lvl="0"/>
            <a:r>
              <a:rPr lang="en-US" sz="1100" b="0" i="0" u="none" strike="noStrike" cap="none" dirty="0" smtClean="0">
                <a:solidFill>
                  <a:srgbClr val="000000"/>
                </a:solidFill>
                <a:effectLst/>
                <a:latin typeface="Arial"/>
                <a:ea typeface="Arial"/>
                <a:cs typeface="Arial"/>
                <a:sym typeface="Arial"/>
              </a:rPr>
              <a:t>fatigue </a:t>
            </a:r>
            <a:endParaRPr lang="en-CA" sz="1100" b="0" i="0" u="none" strike="noStrike" cap="none" dirty="0" smtClean="0">
              <a:solidFill>
                <a:srgbClr val="000000"/>
              </a:solidFill>
              <a:effectLst/>
              <a:latin typeface="Arial"/>
              <a:ea typeface="Arial"/>
              <a:cs typeface="Arial"/>
              <a:sym typeface="Arial"/>
            </a:endParaRPr>
          </a:p>
          <a:p>
            <a:pPr lvl="0"/>
            <a:r>
              <a:rPr lang="en-US" sz="1100" b="0" i="0" u="none" strike="noStrike" cap="none" dirty="0" smtClean="0">
                <a:solidFill>
                  <a:srgbClr val="000000"/>
                </a:solidFill>
                <a:effectLst/>
                <a:latin typeface="Arial"/>
                <a:ea typeface="Arial"/>
                <a:cs typeface="Arial"/>
                <a:sym typeface="Arial"/>
              </a:rPr>
              <a:t>pain over liver (right side of abdomen </a:t>
            </a:r>
            <a:endParaRPr lang="en-CA" sz="1100" b="0" i="0" u="none" strike="noStrike" cap="none" dirty="0" smtClean="0">
              <a:solidFill>
                <a:srgbClr val="000000"/>
              </a:solidFill>
              <a:effectLst/>
              <a:latin typeface="Arial"/>
              <a:ea typeface="Arial"/>
              <a:cs typeface="Arial"/>
              <a:sym typeface="Arial"/>
            </a:endParaRPr>
          </a:p>
          <a:p>
            <a:pPr marL="158750" indent="0">
              <a:buNone/>
            </a:pPr>
            <a:endParaRPr lang="en-CA" sz="1100" b="0" i="0" u="none" strike="noStrike" cap="none" dirty="0" smtClean="0">
              <a:solidFill>
                <a:srgbClr val="000000"/>
              </a:solidFill>
              <a:effectLst/>
              <a:latin typeface="Arial"/>
              <a:ea typeface="Arial"/>
              <a:cs typeface="Arial"/>
              <a:sym typeface="Arial"/>
            </a:endParaRPr>
          </a:p>
          <a:p>
            <a:pPr marL="158750" indent="0">
              <a:buNone/>
            </a:pPr>
            <a:r>
              <a:rPr lang="en-CA" sz="1100" b="0" i="0" u="none" strike="noStrike" cap="none" dirty="0" smtClean="0">
                <a:solidFill>
                  <a:srgbClr val="000000"/>
                </a:solidFill>
                <a:effectLst/>
                <a:latin typeface="Arial"/>
                <a:ea typeface="Arial"/>
                <a:cs typeface="Arial"/>
                <a:sym typeface="Wingdings" panose="05000000000000000000" pitchFamily="2" charset="2"/>
              </a:rPr>
              <a:t> </a:t>
            </a:r>
            <a:r>
              <a:rPr lang="en-US" sz="1100" b="0" i="0" u="none" strike="noStrike" cap="none" dirty="0" smtClean="0">
                <a:solidFill>
                  <a:srgbClr val="000000"/>
                </a:solidFill>
                <a:effectLst/>
                <a:latin typeface="Arial"/>
                <a:ea typeface="Arial"/>
                <a:cs typeface="Arial"/>
                <a:sym typeface="Arial"/>
              </a:rPr>
              <a:t>50% show no signs of infection</a:t>
            </a:r>
            <a:endParaRPr lang="en-CA" sz="1100" b="0" i="0" u="none" strike="noStrike" cap="none" dirty="0" smtClean="0">
              <a:solidFill>
                <a:srgbClr val="000000"/>
              </a:solidFill>
              <a:effectLst/>
              <a:latin typeface="Arial"/>
              <a:ea typeface="Arial"/>
              <a:cs typeface="Arial"/>
              <a:sym typeface="Arial"/>
            </a:endParaRPr>
          </a:p>
          <a:p>
            <a:pPr marL="158750" indent="0">
              <a:buNone/>
            </a:pPr>
            <a:endParaRPr lang="en-CA" i="1" baseline="0" dirty="0" smtClean="0"/>
          </a:p>
          <a:p>
            <a:pPr marL="158750" indent="0">
              <a:buNone/>
            </a:pPr>
            <a:r>
              <a:rPr lang="en-CA" i="0" u="sng" baseline="0" dirty="0" smtClean="0"/>
              <a:t>HIV:</a:t>
            </a:r>
            <a:endParaRPr lang="en-CA" i="0" u="none" baseline="0" dirty="0" smtClean="0"/>
          </a:p>
          <a:p>
            <a:r>
              <a:rPr lang="en-US" sz="1100" b="0" i="0" u="none" strike="noStrike" cap="none" dirty="0" smtClean="0">
                <a:solidFill>
                  <a:srgbClr val="000000"/>
                </a:solidFill>
                <a:effectLst/>
                <a:latin typeface="Arial"/>
                <a:ea typeface="Arial"/>
                <a:cs typeface="Arial"/>
                <a:sym typeface="Arial"/>
              </a:rPr>
              <a:t>It often takes many years for symptoms to appear.</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HIV – infected people often have no symptoms and look and feel fine. </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Some people with HIV will at some point develop symptoms like fatigue, loss of appetite, fever, night sweats etc. </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AIDS – (occurs after the virus has damaged the immune system) People may have symptoms like extreme weight loss, unusual skin infections, pneumonias or cancers </a:t>
            </a:r>
            <a:endParaRPr lang="en-CA" sz="1100" b="0" i="0" u="none" strike="noStrike" cap="none" dirty="0" smtClean="0">
              <a:solidFill>
                <a:srgbClr val="000000"/>
              </a:solidFill>
              <a:effectLst/>
              <a:latin typeface="Arial"/>
              <a:ea typeface="Arial"/>
              <a:cs typeface="Arial"/>
              <a:sym typeface="Arial"/>
            </a:endParaRPr>
          </a:p>
          <a:p>
            <a:r>
              <a:rPr lang="en-US" sz="1100" b="0" i="0" u="none" strike="noStrike" cap="none" dirty="0" smtClean="0">
                <a:solidFill>
                  <a:srgbClr val="000000"/>
                </a:solidFill>
                <a:effectLst/>
                <a:latin typeface="Arial"/>
                <a:ea typeface="Arial"/>
                <a:cs typeface="Arial"/>
                <a:sym typeface="Arial"/>
              </a:rPr>
              <a:t>AIDS can be delayed with proper follow-up care</a:t>
            </a:r>
            <a:endParaRPr lang="en-CA" sz="1100" b="0" i="0" u="none" strike="noStrike" cap="none" dirty="0" smtClean="0">
              <a:solidFill>
                <a:srgbClr val="000000"/>
              </a:solidFill>
              <a:effectLst/>
              <a:latin typeface="Arial"/>
              <a:ea typeface="Arial"/>
              <a:cs typeface="Arial"/>
              <a:sym typeface="Arial"/>
            </a:endParaRPr>
          </a:p>
          <a:p>
            <a:pPr marL="457200" indent="-298450"/>
            <a:endParaRPr lang="en-CA" i="0" u="sng" baseline="0" dirty="0" smtClean="0"/>
          </a:p>
          <a:p>
            <a:pPr marL="158750" indent="0">
              <a:buNone/>
            </a:pPr>
            <a:endParaRPr lang="en-CA" i="1" baseline="0" dirty="0" smtClean="0"/>
          </a:p>
          <a:p>
            <a:pPr marL="158750" indent="0">
              <a:buNone/>
            </a:pPr>
            <a:endParaRPr lang="en-CA" i="1" baseline="0" dirty="0" smtClean="0"/>
          </a:p>
          <a:p>
            <a:pPr marL="158750" indent="0">
              <a:buNone/>
            </a:pPr>
            <a:r>
              <a:rPr lang="en-CA" i="1" baseline="0" dirty="0" smtClean="0"/>
              <a:t>Note: </a:t>
            </a:r>
            <a:r>
              <a:rPr lang="en-CA" i="0" baseline="0" dirty="0" smtClean="0"/>
              <a:t>Discharge can be abnormal for your body, particularly if it has increased in amount, there is a change in colour from white to grey, green, yellow, etc., or if there is a change in odour. </a:t>
            </a:r>
          </a:p>
          <a:p>
            <a:pPr marL="158750" indent="0">
              <a:buNone/>
            </a:pPr>
            <a:endParaRPr lang="en-CA" baseline="0"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smtClean="0">
                <a:solidFill>
                  <a:srgbClr val="000000"/>
                </a:solidFill>
                <a:effectLst/>
                <a:latin typeface="Arial"/>
                <a:ea typeface="Arial"/>
                <a:cs typeface="Arial"/>
                <a:sym typeface="Arial"/>
              </a:rPr>
              <a:t>Potentially serious </a:t>
            </a:r>
            <a:r>
              <a:rPr lang="en-US" dirty="0" smtClean="0"/>
              <a:t>STIs</a:t>
            </a:r>
            <a:r>
              <a:rPr lang="en-US" sz="1100" b="0" i="0" u="none" strike="noStrike" cap="none" dirty="0" smtClean="0">
                <a:solidFill>
                  <a:srgbClr val="000000"/>
                </a:solidFill>
                <a:effectLst/>
                <a:latin typeface="Arial"/>
                <a:ea typeface="Arial"/>
                <a:cs typeface="Arial"/>
                <a:sym typeface="Arial"/>
              </a:rPr>
              <a:t> like chlamydia and gonorrhea can be cured by antibiotics. Treatment can also help to reduce symptoms</a:t>
            </a:r>
          </a:p>
          <a:p>
            <a:pPr marL="158750" indent="0">
              <a:buNone/>
            </a:pPr>
            <a:endParaRPr lang="en-CA" baseline="0"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b="1" dirty="0" smtClean="0"/>
              <a:t>Image from </a:t>
            </a:r>
            <a:r>
              <a:rPr lang="en-CA" b="1" dirty="0" err="1" smtClean="0"/>
              <a:t>Canva</a:t>
            </a:r>
            <a:endParaRPr lang="en-CA" b="1" dirty="0" smtClean="0"/>
          </a:p>
          <a:p>
            <a:pPr marL="158750" indent="0">
              <a:buNone/>
            </a:pPr>
            <a:endParaRPr lang="en-CA" baseline="0" dirty="0" smtClean="0"/>
          </a:p>
          <a:p>
            <a:pPr marL="158750" indent="0">
              <a:buNone/>
            </a:pPr>
            <a:r>
              <a:rPr lang="en-US" sz="1100" b="1" i="0" u="none" strike="noStrike" cap="none" dirty="0" smtClean="0">
                <a:solidFill>
                  <a:srgbClr val="000000"/>
                </a:solidFill>
                <a:effectLst/>
                <a:latin typeface="Arial"/>
                <a:cs typeface="Arial"/>
                <a:sym typeface="Arial"/>
              </a:rPr>
              <a:t>Reference:</a:t>
            </a:r>
          </a:p>
          <a:p>
            <a:pPr marL="457200" indent="-298450"/>
            <a:r>
              <a:rPr lang="en-US" sz="1100" b="0" i="0" u="none" strike="noStrike" cap="none" dirty="0" smtClean="0">
                <a:solidFill>
                  <a:srgbClr val="000000"/>
                </a:solidFill>
                <a:effectLst/>
                <a:latin typeface="Arial"/>
                <a:cs typeface="Arial"/>
                <a:sym typeface="Arial"/>
              </a:rPr>
              <a:t>Sexual</a:t>
            </a:r>
            <a:r>
              <a:rPr lang="en-US" sz="1100" b="0" i="0" u="none" strike="noStrike" cap="none" baseline="0" dirty="0" smtClean="0">
                <a:solidFill>
                  <a:srgbClr val="000000"/>
                </a:solidFill>
                <a:effectLst/>
                <a:latin typeface="Arial"/>
                <a:cs typeface="Arial"/>
                <a:sym typeface="Arial"/>
              </a:rPr>
              <a:t> Health Ontario. (2022). Testing &amp; treatment. https://sexualhealthontario.ca/en/stis#sti-testing </a:t>
            </a:r>
            <a:endParaRPr lang="en-CA" baseline="0" dirty="0" smtClean="0"/>
          </a:p>
          <a:p>
            <a:pPr marL="158750" indent="0">
              <a:buNone/>
            </a:pPr>
            <a:endParaRPr lang="en-CA" baseline="0" dirty="0" smtClean="0"/>
          </a:p>
        </p:txBody>
      </p:sp>
    </p:spTree>
    <p:extLst>
      <p:ext uri="{BB962C8B-B14F-4D97-AF65-F5344CB8AC3E}">
        <p14:creationId xmlns:p14="http://schemas.microsoft.com/office/powerpoint/2010/main" val="3644218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fc8e8eaf27_0_3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fc8e8eaf27_0_3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sz="1100" b="1" i="0" u="none" strike="noStrike" cap="none" baseline="0" dirty="0" smtClean="0">
                <a:solidFill>
                  <a:srgbClr val="000000"/>
                </a:solidFill>
                <a:effectLst/>
                <a:latin typeface="Arial"/>
                <a:ea typeface="Arial"/>
                <a:cs typeface="Arial"/>
                <a:sym typeface="Arial"/>
              </a:rPr>
              <a:t>Ask the students… How can someone get or give a sexually transmitted infection (STI)?</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CA" b="1" i="0" dirty="0" smtClean="0"/>
          </a:p>
          <a:p>
            <a:pPr marL="0" lvl="0" indent="0" algn="l" rtl="0">
              <a:spcBef>
                <a:spcPts val="0"/>
              </a:spcBef>
              <a:spcAft>
                <a:spcPts val="0"/>
              </a:spcAft>
              <a:buNone/>
            </a:pPr>
            <a:r>
              <a:rPr lang="en-CA" b="1" i="0" dirty="0" smtClean="0"/>
              <a:t>Instruct</a:t>
            </a:r>
            <a:r>
              <a:rPr lang="en-CA" b="1" i="0" baseline="0" dirty="0" smtClean="0"/>
              <a:t> the students to discuss the question with two different peers. It’s very important that they do not consult with either of the students they talked to for the first question. </a:t>
            </a:r>
          </a:p>
          <a:p>
            <a:pPr marL="0" lvl="0" indent="0" algn="l" rtl="0">
              <a:spcBef>
                <a:spcPts val="0"/>
              </a:spcBef>
              <a:spcAft>
                <a:spcPts val="0"/>
              </a:spcAft>
              <a:buNone/>
            </a:pPr>
            <a:endParaRPr lang="en-CA" b="1" i="0" baseline="0" dirty="0" smtClean="0"/>
          </a:p>
          <a:p>
            <a:pPr marL="0" lvl="0" indent="0" algn="l" rtl="0">
              <a:spcBef>
                <a:spcPts val="0"/>
              </a:spcBef>
              <a:spcAft>
                <a:spcPts val="0"/>
              </a:spcAft>
              <a:buNone/>
            </a:pPr>
            <a:r>
              <a:rPr lang="en-CA" b="1" i="0" baseline="0" dirty="0" smtClean="0"/>
              <a:t>Remind them to write down these names as well. Each student should have four different peers’ names on their slip. </a:t>
            </a:r>
          </a:p>
          <a:p>
            <a:pPr marL="0" lvl="0" indent="0" algn="l" rtl="0">
              <a:spcBef>
                <a:spcPts val="0"/>
              </a:spcBef>
              <a:spcAft>
                <a:spcPts val="0"/>
              </a:spcAft>
              <a:buNone/>
            </a:pPr>
            <a:endParaRPr lang="en-CA" b="1" i="0" baseline="0" dirty="0" smtClean="0"/>
          </a:p>
          <a:p>
            <a:pPr marL="0" lvl="0" indent="0" algn="l" rtl="0">
              <a:spcBef>
                <a:spcPts val="0"/>
              </a:spcBef>
              <a:spcAft>
                <a:spcPts val="0"/>
              </a:spcAft>
              <a:buNone/>
            </a:pPr>
            <a:r>
              <a:rPr lang="en-CA" b="1" i="0" baseline="0" dirty="0" smtClean="0"/>
              <a:t>Return to the presentation to discuss how STIs are spread. Process until you arrive at the next question. </a:t>
            </a:r>
            <a:r>
              <a:rPr lang="en-US" dirty="0" smtClean="0"/>
              <a:t/>
            </a:r>
            <a:br>
              <a:rPr lang="en-US" dirty="0" smtClean="0"/>
            </a:br>
            <a:endParaRPr lang="en-US" dirty="0" smtClean="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b="1" dirty="0" smtClean="0"/>
              <a:t>Image from </a:t>
            </a:r>
            <a:r>
              <a:rPr lang="en-CA" b="1" dirty="0" err="1" smtClean="0"/>
              <a:t>Canva</a:t>
            </a:r>
            <a:endParaRPr lang="en-CA" b="1" dirty="0" smtClean="0"/>
          </a:p>
          <a:p>
            <a:pPr marL="0" lvl="0" indent="0" algn="l" rtl="0">
              <a:spcBef>
                <a:spcPts val="0"/>
              </a:spcBef>
              <a:spcAft>
                <a:spcPts val="0"/>
              </a:spcAft>
              <a:buNone/>
            </a:pPr>
            <a:endParaRPr b="1" i="0" dirty="0"/>
          </a:p>
        </p:txBody>
      </p:sp>
    </p:spTree>
    <p:extLst>
      <p:ext uri="{BB962C8B-B14F-4D97-AF65-F5344CB8AC3E}">
        <p14:creationId xmlns:p14="http://schemas.microsoft.com/office/powerpoint/2010/main" val="3650333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CA" b="1" i="0" baseline="0" dirty="0" smtClean="0"/>
              <a:t>STIs can spread through…</a:t>
            </a:r>
          </a:p>
          <a:p>
            <a:pPr marL="387350" indent="-228600">
              <a:buAutoNum type="arabicPeriod"/>
            </a:pPr>
            <a:r>
              <a:rPr lang="en-CA" b="0" i="0" baseline="0" dirty="0" smtClean="0"/>
              <a:t>Vaginal, oral, and anal sex and intimate genital touching</a:t>
            </a:r>
          </a:p>
          <a:p>
            <a:pPr marL="387350" indent="-228600">
              <a:buAutoNum type="arabicPeriod"/>
            </a:pPr>
            <a:r>
              <a:rPr lang="en-CA" b="0" i="0" baseline="0" dirty="0" smtClean="0"/>
              <a:t>Sharing needle, sharing personal care articles (i.e., razors, nail files, toothbrushes, etc.)</a:t>
            </a:r>
          </a:p>
          <a:p>
            <a:pPr marL="387350" indent="-228600">
              <a:buAutoNum type="arabicPeriod"/>
            </a:pPr>
            <a:r>
              <a:rPr lang="en-CA" b="0" i="0" baseline="0" dirty="0" smtClean="0"/>
              <a:t>Pregnancy, breastfeeding (e.g. HIV), childbirth</a:t>
            </a:r>
          </a:p>
          <a:p>
            <a:pPr marL="158750" indent="0">
              <a:buNone/>
            </a:pPr>
            <a:endParaRPr lang="en-CA" b="0" i="0" baseline="0"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b="1" dirty="0" smtClean="0"/>
              <a:t>Image from </a:t>
            </a:r>
            <a:r>
              <a:rPr lang="en-CA" b="1" dirty="0" err="1" smtClean="0"/>
              <a:t>Canva</a:t>
            </a:r>
            <a:endParaRPr lang="en-CA" b="1" dirty="0" smtClean="0"/>
          </a:p>
          <a:p>
            <a:pPr marL="158750" indent="0">
              <a:buNone/>
            </a:pPr>
            <a:endParaRPr lang="en-CA" b="0" i="0" baseline="0" dirty="0" smtClean="0"/>
          </a:p>
        </p:txBody>
      </p:sp>
    </p:spTree>
    <p:extLst>
      <p:ext uri="{BB962C8B-B14F-4D97-AF65-F5344CB8AC3E}">
        <p14:creationId xmlns:p14="http://schemas.microsoft.com/office/powerpoint/2010/main" val="3835934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CA" sz="1100" b="1" i="0" u="none" strike="noStrike" cap="none" baseline="0" dirty="0" smtClean="0">
                <a:solidFill>
                  <a:srgbClr val="000000"/>
                </a:solidFill>
                <a:effectLst/>
                <a:latin typeface="Arial"/>
                <a:ea typeface="Arial"/>
                <a:cs typeface="Arial"/>
                <a:sym typeface="Arial"/>
              </a:rPr>
              <a:t>Ask the students… How can you prevent getting an STI? </a:t>
            </a:r>
          </a:p>
          <a:p>
            <a:pPr marL="0" lvl="0" indent="0" algn="l" rtl="0">
              <a:spcBef>
                <a:spcPts val="0"/>
              </a:spcBef>
              <a:spcAft>
                <a:spcPts val="0"/>
              </a:spcAft>
              <a:buNone/>
            </a:pPr>
            <a:endParaRPr lang="en-CA" sz="1100" b="1" i="0" u="none" strike="noStrike" cap="none" baseline="0" dirty="0" smtClean="0">
              <a:solidFill>
                <a:srgbClr val="000000"/>
              </a:solidFill>
              <a:effectLst/>
              <a:latin typeface="Arial"/>
              <a:ea typeface="Arial"/>
              <a:cs typeface="Arial"/>
              <a:sym typeface="Arial"/>
            </a:endParaRPr>
          </a:p>
          <a:p>
            <a:pPr marL="0" lvl="0" indent="0" algn="l" rtl="0">
              <a:spcBef>
                <a:spcPts val="0"/>
              </a:spcBef>
              <a:spcAft>
                <a:spcPts val="0"/>
              </a:spcAft>
              <a:buNone/>
            </a:pPr>
            <a:r>
              <a:rPr lang="en-CA" sz="1100" b="1" i="0" u="none" strike="noStrike" cap="none" baseline="0" dirty="0" smtClean="0">
                <a:solidFill>
                  <a:srgbClr val="000000"/>
                </a:solidFill>
                <a:effectLst/>
                <a:latin typeface="Arial"/>
                <a:ea typeface="Arial"/>
                <a:cs typeface="Arial"/>
                <a:sym typeface="Arial"/>
              </a:rPr>
              <a:t>Instruct the students to discuss the question with two different peers, again. It’s very important that they do not consult with any of the students they have already talked to with the first two questions.</a:t>
            </a:r>
          </a:p>
          <a:p>
            <a:pPr marL="0" lvl="0" indent="0" algn="l" rtl="0">
              <a:spcBef>
                <a:spcPts val="0"/>
              </a:spcBef>
              <a:spcAft>
                <a:spcPts val="0"/>
              </a:spcAft>
              <a:buNone/>
            </a:pPr>
            <a:endParaRPr lang="en-CA" sz="1100" b="1" i="0" u="none" strike="noStrike" cap="none" baseline="0" dirty="0" smtClean="0">
              <a:solidFill>
                <a:srgbClr val="000000"/>
              </a:solidFill>
              <a:effectLst/>
              <a:latin typeface="Arial"/>
              <a:ea typeface="Arial"/>
              <a:cs typeface="Arial"/>
              <a:sym typeface="Arial"/>
            </a:endParaRPr>
          </a:p>
          <a:p>
            <a:pPr marL="0" lvl="0" indent="0" algn="l" rtl="0">
              <a:spcBef>
                <a:spcPts val="0"/>
              </a:spcBef>
              <a:spcAft>
                <a:spcPts val="0"/>
              </a:spcAft>
              <a:buNone/>
            </a:pPr>
            <a:r>
              <a:rPr lang="en-CA" sz="1100" b="1" i="0" u="none" strike="noStrike" cap="none" baseline="0" dirty="0" smtClean="0">
                <a:solidFill>
                  <a:srgbClr val="000000"/>
                </a:solidFill>
                <a:effectLst/>
                <a:latin typeface="Arial"/>
                <a:ea typeface="Arial"/>
                <a:cs typeface="Arial"/>
                <a:sym typeface="Arial"/>
              </a:rPr>
              <a:t>Remind them to write down these names as well. Each student should have six different peers’ names on their slip. </a:t>
            </a:r>
          </a:p>
          <a:p>
            <a:pPr marL="0" lvl="0" indent="0" algn="l" rtl="0">
              <a:spcBef>
                <a:spcPts val="0"/>
              </a:spcBef>
              <a:spcAft>
                <a:spcPts val="0"/>
              </a:spcAft>
              <a:buNone/>
            </a:pPr>
            <a:endParaRPr lang="en-CA" sz="1100" b="1" i="0" u="none" strike="noStrike" cap="none" baseline="0" dirty="0" smtClean="0">
              <a:solidFill>
                <a:srgbClr val="000000"/>
              </a:solidFill>
              <a:effectLst/>
              <a:latin typeface="Arial"/>
              <a:ea typeface="Arial"/>
              <a:cs typeface="Arial"/>
              <a:sym typeface="Arial"/>
            </a:endParaRPr>
          </a:p>
          <a:p>
            <a:pPr marL="0" lvl="0" indent="0" algn="l" rtl="0">
              <a:spcBef>
                <a:spcPts val="0"/>
              </a:spcBef>
              <a:spcAft>
                <a:spcPts val="0"/>
              </a:spcAft>
              <a:buNone/>
            </a:pPr>
            <a:r>
              <a:rPr lang="en-CA" sz="1100" b="1" i="0" u="none" strike="noStrike" cap="none" baseline="0" dirty="0" smtClean="0">
                <a:solidFill>
                  <a:srgbClr val="000000"/>
                </a:solidFill>
                <a:effectLst/>
                <a:latin typeface="Arial"/>
                <a:ea typeface="Arial"/>
                <a:cs typeface="Arial"/>
                <a:sym typeface="Arial"/>
              </a:rPr>
              <a:t>Return to the presentation and discuss how sexually transmitted infections can be prevented and what resources are available for support. </a:t>
            </a:r>
            <a:endParaRPr lang="en-US" sz="1100" b="0" i="0" u="none" strike="noStrike" cap="none" baseline="0" dirty="0" smtClean="0">
              <a:solidFill>
                <a:srgbClr val="000000"/>
              </a:solidFill>
              <a:effectLst/>
              <a:latin typeface="Arial"/>
              <a:ea typeface="Arial"/>
              <a:cs typeface="Arial"/>
              <a:sym typeface="Arial"/>
            </a:endParaRPr>
          </a:p>
          <a:p>
            <a:pPr marL="0" lvl="0" indent="0" algn="l" rtl="0">
              <a:spcBef>
                <a:spcPts val="0"/>
              </a:spcBef>
              <a:spcAft>
                <a:spcPts val="0"/>
              </a:spcAft>
              <a:buNone/>
            </a:pPr>
            <a:endParaRPr lang="en-US" sz="1100" b="0" i="0" u="none" strike="noStrike" cap="none" baseline="0" dirty="0" smtClean="0">
              <a:solidFill>
                <a:srgbClr val="000000"/>
              </a:solidFill>
              <a:effectLst/>
              <a:latin typeface="Arial"/>
              <a:cs typeface="Arial"/>
              <a:sym typeface="Arial"/>
            </a:endParaRPr>
          </a:p>
          <a:p>
            <a:pPr marL="0" lvl="0" indent="0" algn="l" rtl="0">
              <a:spcBef>
                <a:spcPts val="0"/>
              </a:spcBef>
              <a:spcAft>
                <a:spcPts val="0"/>
              </a:spcAft>
              <a:buNone/>
            </a:pPr>
            <a:r>
              <a:rPr lang="en-CA" b="1" dirty="0" smtClean="0"/>
              <a:t>Image from </a:t>
            </a:r>
            <a:r>
              <a:rPr lang="en-CA" b="1" dirty="0" err="1" smtClean="0"/>
              <a:t>Canva</a:t>
            </a:r>
            <a:endParaRPr lang="en-CA" b="1" dirty="0" smtClean="0"/>
          </a:p>
          <a:p>
            <a:pPr marL="158750" indent="0" fontAlgn="base">
              <a:buNone/>
            </a:pPr>
            <a:endParaRPr lang="en-US" sz="1100" b="0" i="0" u="none" strike="noStrike" cap="none" dirty="0" smtClean="0">
              <a:solidFill>
                <a:srgbClr val="000000"/>
              </a:solidFill>
              <a:effectLst/>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u="sng" baseline="0" dirty="0" smtClean="0"/>
              <a:t>How to prevent STIs:</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sz="1100" dirty="0" smtClean="0">
                <a:solidFill>
                  <a:schemeClr val="tx1"/>
                </a:solidFill>
              </a:rPr>
              <a:t>Abstinence – no intimate</a:t>
            </a:r>
            <a:r>
              <a:rPr lang="en-CA" sz="1100" baseline="0" dirty="0" smtClean="0">
                <a:solidFill>
                  <a:schemeClr val="tx1"/>
                </a:solidFill>
              </a:rPr>
              <a:t> sexual contact, including oral, vaginal, and anal sex, as well as intimate touching</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CA" sz="1100" dirty="0" smtClean="0">
              <a:solidFill>
                <a:schemeClr val="tx1"/>
              </a:solidFil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sz="1100" dirty="0" smtClean="0">
                <a:solidFill>
                  <a:schemeClr val="tx1"/>
                </a:solidFill>
              </a:rPr>
              <a:t>Get regular health check ups,</a:t>
            </a:r>
            <a:r>
              <a:rPr lang="en-CA" sz="1100" baseline="0" dirty="0" smtClean="0">
                <a:solidFill>
                  <a:schemeClr val="tx1"/>
                </a:solidFill>
              </a:rPr>
              <a:t> especially if you are sexually active. Both partners should get checked for any STIs and wait for the results before engaging in any intimate sexual contact.</a:t>
            </a:r>
            <a:endParaRPr lang="en-CA" sz="1100" dirty="0" smtClean="0">
              <a:solidFill>
                <a:schemeClr val="tx1"/>
              </a:solidFill>
            </a:endParaRPr>
          </a:p>
          <a:p>
            <a:pPr marL="158750" indent="0">
              <a:buNone/>
            </a:pPr>
            <a:endParaRPr lang="en-US" b="1" baseline="0" dirty="0" smtClean="0"/>
          </a:p>
          <a:p>
            <a:pPr marL="158750" indent="0">
              <a:buNone/>
            </a:pPr>
            <a:r>
              <a:rPr lang="en-US" b="1" baseline="0" dirty="0" smtClean="0"/>
              <a:t>Both partners should get a health check first (and discuss their history if they’ve been sexually active before):  </a:t>
            </a:r>
            <a:r>
              <a:rPr lang="en-US" b="0" baseline="0" dirty="0" smtClean="0"/>
              <a:t>You may know your partner on a social level but do you know your partners’ health history?  By both of you going for a health check up to see if you have an STI infection you can rest assured that neither one of you will infect the other with an STI.  If more people got a health check up before they were sexually active there would be a decrease in the number of people spreading the infections to others and therefore less numbers of the infections in the community.  </a:t>
            </a:r>
            <a:r>
              <a:rPr lang="en-US" b="1" baseline="0" dirty="0" smtClean="0"/>
              <a:t> </a:t>
            </a:r>
            <a:r>
              <a:rPr lang="en-US" b="0" baseline="0" dirty="0" smtClean="0"/>
              <a:t>A sexual health clinic or nurse/doctor can provide important information about protection.</a:t>
            </a:r>
            <a:endParaRPr lang="en-US" b="1" baseline="0" dirty="0" smtClean="0"/>
          </a:p>
          <a:p>
            <a:pPr marL="158750" indent="0">
              <a:buNone/>
            </a:pPr>
            <a:endParaRPr lang="en-US" b="1" u="sng" baseline="0" dirty="0" smtClean="0"/>
          </a:p>
          <a:p>
            <a:pPr marL="158750" indent="0">
              <a:buNone/>
            </a:pPr>
            <a:r>
              <a:rPr lang="en-US" b="1" baseline="0" dirty="0" smtClean="0"/>
              <a:t>Reduce number of partners:  </a:t>
            </a:r>
          </a:p>
          <a:p>
            <a:r>
              <a:rPr lang="en-US" b="0" baseline="0" dirty="0" smtClean="0"/>
              <a:t>The more partners one has sex with the greater the chance of being infected with an STI.  Therefore, if one reduces the number or has one uninfected partner in their life, the risk is less for getting an STI.</a:t>
            </a:r>
          </a:p>
          <a:p>
            <a:pPr marL="158750" indent="0">
              <a:buNone/>
            </a:pPr>
            <a:endParaRPr lang="en-US" b="1" baseline="0" dirty="0" smtClean="0"/>
          </a:p>
          <a:p>
            <a:pPr marL="158750" indent="0">
              <a:buNone/>
            </a:pPr>
            <a:r>
              <a:rPr lang="en-US" b="1" baseline="0" dirty="0" smtClean="0"/>
              <a:t>Condoms:  </a:t>
            </a:r>
          </a:p>
          <a:p>
            <a:r>
              <a:rPr lang="en-US" b="0" baseline="0" dirty="0" smtClean="0"/>
              <a:t>Always use condoms correctly and every time</a:t>
            </a:r>
          </a:p>
          <a:p>
            <a:r>
              <a:rPr lang="en-US" b="0" baseline="0" dirty="0" smtClean="0"/>
              <a:t>Yes, it is important to use a condom </a:t>
            </a:r>
            <a:r>
              <a:rPr lang="en-US" b="1" baseline="0" dirty="0" smtClean="0"/>
              <a:t>every time </a:t>
            </a:r>
            <a:r>
              <a:rPr lang="en-US" b="0" baseline="0" dirty="0" smtClean="0"/>
              <a:t>as it can help protect you from STIs and pregnancy </a:t>
            </a:r>
          </a:p>
          <a:p>
            <a:pPr lvl="1"/>
            <a:r>
              <a:rPr lang="en-US" b="0" baseline="0" dirty="0" smtClean="0"/>
              <a:t>Although not 100% effective, if used correctly and properly, they do reduce the risk of infection (85-95% effective)</a:t>
            </a:r>
          </a:p>
          <a:p>
            <a:r>
              <a:rPr lang="en-US" b="0" baseline="0" dirty="0" smtClean="0"/>
              <a:t>Do not use the same condom twice or double the condom as this is ineffective and increases the chances of the condom ripping.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b="0" i="0" baseline="0"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b="1" i="0" baseline="0" dirty="0" smtClean="0"/>
              <a:t>Note</a:t>
            </a:r>
            <a:r>
              <a:rPr lang="en-US" b="0" i="0" baseline="0" dirty="0" smtClean="0"/>
              <a:t>: Remember, condoms are the only form of contraception that protects against STIs through sexual intercourse*. However, dental dams can be used when trying to prevent STIs through </a:t>
            </a:r>
            <a:r>
              <a:rPr lang="en-US" b="0" i="0" u="sng" baseline="0" dirty="0" smtClean="0"/>
              <a:t>oral</a:t>
            </a:r>
            <a:r>
              <a:rPr lang="en-US" b="0" i="0" u="none" baseline="0" dirty="0" smtClean="0"/>
              <a:t> sex only. </a:t>
            </a:r>
            <a:endParaRPr lang="en-US" b="0" i="0" baseline="0" dirty="0" smtClean="0"/>
          </a:p>
          <a:p>
            <a:pPr marL="158750" indent="0">
              <a:buNone/>
            </a:pPr>
            <a:endParaRPr lang="en-US" b="1" baseline="0" dirty="0" smtClean="0"/>
          </a:p>
          <a:p>
            <a:pPr marL="158750" indent="0">
              <a:buNone/>
            </a:pPr>
            <a:r>
              <a:rPr lang="en-US" b="1" baseline="0" dirty="0" smtClean="0"/>
              <a:t>Get vaccinated: </a:t>
            </a:r>
          </a:p>
          <a:p>
            <a:r>
              <a:rPr lang="en-US" b="0" baseline="0" dirty="0" smtClean="0"/>
              <a:t>There are vaccinations to protect you from STIs (i.e., Hepatitis B, HPV) and they are recommended by Niagara Region Public Health and other health care professionals.  </a:t>
            </a:r>
            <a:r>
              <a:rPr lang="en-US" b="1" baseline="0" dirty="0" smtClean="0"/>
              <a:t> </a:t>
            </a:r>
          </a:p>
          <a:p>
            <a:pPr marL="158750" indent="0">
              <a:buNone/>
            </a:pPr>
            <a:endParaRPr lang="en-US" b="1" baseline="0" dirty="0" smtClean="0"/>
          </a:p>
          <a:p>
            <a:pPr marL="158750" indent="0">
              <a:buNone/>
            </a:pPr>
            <a:r>
              <a:rPr lang="en-US" b="1" baseline="0" dirty="0" smtClean="0"/>
              <a:t>Never share needles, tattoo equipment or personal care articles. </a:t>
            </a:r>
            <a:r>
              <a:rPr lang="en-US" b="0" baseline="0" dirty="0" smtClean="0"/>
              <a:t>Viruses can be passed through blood to blood contact on items such as razors or toothbrushes. Use routine practices when providing first aid, since exposure to infected body fluids can increase the risk of infection via open cuts or sores. </a:t>
            </a:r>
          </a:p>
          <a:p>
            <a:pPr marL="158750" indent="0">
              <a:buNone/>
            </a:pPr>
            <a:endParaRPr lang="en-US" b="1" i="1" baseline="0"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CA" b="1" dirty="0" smtClean="0"/>
              <a:t>Image from </a:t>
            </a:r>
            <a:r>
              <a:rPr lang="en-CA" b="1" dirty="0" err="1" smtClean="0"/>
              <a:t>Canva</a:t>
            </a:r>
            <a:endParaRPr lang="en-CA" b="1" dirty="0" smtClean="0"/>
          </a:p>
          <a:p>
            <a:pPr marL="158750" indent="0">
              <a:buNone/>
            </a:pPr>
            <a:endParaRPr lang="en-US" b="1" baseline="0" dirty="0" smtClean="0"/>
          </a:p>
          <a:p>
            <a:pPr marL="158750" indent="0">
              <a:buNone/>
            </a:pPr>
            <a:endParaRPr lang="en-CA" dirty="0"/>
          </a:p>
        </p:txBody>
      </p:sp>
    </p:spTree>
    <p:extLst>
      <p:ext uri="{BB962C8B-B14F-4D97-AF65-F5344CB8AC3E}">
        <p14:creationId xmlns:p14="http://schemas.microsoft.com/office/powerpoint/2010/main" val="1522292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1" name="Google Shape;4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p:cNvPicPr preferRelativeResize="0"/>
          <p:nvPr/>
        </p:nvPicPr>
        <p:blipFill rotWithShape="1">
          <a:blip r:embed="rId10">
            <a:alphaModFix/>
          </a:blip>
          <a:srcRect t="82179"/>
          <a:stretch/>
        </p:blipFill>
        <p:spPr>
          <a:xfrm>
            <a:off x="0" y="3887622"/>
            <a:ext cx="9144000" cy="12558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3" r:id="rId4"/>
    <p:sldLayoutId id="2147483655" r:id="rId5"/>
    <p:sldLayoutId id="2147483656" r:id="rId6"/>
    <p:sldLayoutId id="2147483657" r:id="rId7"/>
    <p:sldLayoutId id="214748365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56621" y="266883"/>
            <a:ext cx="5161746" cy="2052600"/>
          </a:xfrm>
        </p:spPr>
        <p:txBody>
          <a:bodyPr anchor="ctr">
            <a:normAutofit/>
          </a:bodyPr>
          <a:lstStyle/>
          <a:p>
            <a:r>
              <a:rPr lang="en" sz="4000" b="1" dirty="0" smtClean="0"/>
              <a:t>Don’t Pass It On Activity</a:t>
            </a:r>
            <a:endParaRPr lang="en-CA" sz="4000" dirty="0"/>
          </a:p>
        </p:txBody>
      </p:sp>
      <p:sp>
        <p:nvSpPr>
          <p:cNvPr id="3" name="Subtitle 2"/>
          <p:cNvSpPr>
            <a:spLocks noGrp="1"/>
          </p:cNvSpPr>
          <p:nvPr>
            <p:ph type="subTitle" idx="1"/>
          </p:nvPr>
        </p:nvSpPr>
        <p:spPr>
          <a:xfrm>
            <a:off x="277194" y="3256330"/>
            <a:ext cx="8520600" cy="792600"/>
          </a:xfrm>
        </p:spPr>
        <p:txBody>
          <a:bodyPr anchor="ctr">
            <a:normAutofit/>
          </a:bodyPr>
          <a:lstStyle/>
          <a:p>
            <a:r>
              <a:rPr lang="en-CA" sz="2400" dirty="0" smtClean="0">
                <a:solidFill>
                  <a:schemeClr val="dk1"/>
                </a:solidFill>
              </a:rPr>
              <a:t>Sexually Transmitted Infections</a:t>
            </a:r>
            <a:endParaRPr lang="en-CA" sz="2400" dirty="0">
              <a:solidFill>
                <a:schemeClr val="dk1"/>
              </a:solidFill>
            </a:endParaRPr>
          </a:p>
        </p:txBody>
      </p:sp>
      <p:pic>
        <p:nvPicPr>
          <p:cNvPr id="8" name="Picture 7" descr="couple kissing, person on left with red STI"/>
          <p:cNvPicPr>
            <a:picLocks noChangeAspect="1"/>
          </p:cNvPicPr>
          <p:nvPr/>
        </p:nvPicPr>
        <p:blipFill rotWithShape="1">
          <a:blip r:embed="rId3">
            <a:extLst>
              <a:ext uri="{28A0092B-C50C-407E-A947-70E740481C1C}">
                <a14:useLocalDpi xmlns:a14="http://schemas.microsoft.com/office/drawing/2010/main" val="0"/>
              </a:ext>
            </a:extLst>
          </a:blip>
          <a:srcRect l="27467" r="24527"/>
          <a:stretch/>
        </p:blipFill>
        <p:spPr>
          <a:xfrm>
            <a:off x="585021" y="597337"/>
            <a:ext cx="1371600" cy="2857143"/>
          </a:xfrm>
          <a:prstGeom prst="rect">
            <a:avLst/>
          </a:prstGeom>
        </p:spPr>
      </p:pic>
      <p:pic>
        <p:nvPicPr>
          <p:cNvPr id="9" name="Picture 8" descr="couple hugging, person on right with red STI"/>
          <p:cNvPicPr>
            <a:picLocks noChangeAspect="1"/>
          </p:cNvPicPr>
          <p:nvPr/>
        </p:nvPicPr>
        <p:blipFill rotWithShape="1">
          <a:blip r:embed="rId4">
            <a:extLst>
              <a:ext uri="{28A0092B-C50C-407E-A947-70E740481C1C}">
                <a14:useLocalDpi xmlns:a14="http://schemas.microsoft.com/office/drawing/2010/main" val="0"/>
              </a:ext>
            </a:extLst>
          </a:blip>
          <a:srcRect l="16046" r="16026"/>
          <a:stretch/>
        </p:blipFill>
        <p:spPr>
          <a:xfrm>
            <a:off x="6829154" y="597337"/>
            <a:ext cx="1940768" cy="2857143"/>
          </a:xfrm>
          <a:prstGeom prst="rect">
            <a:avLst/>
          </a:prstGeom>
        </p:spPr>
      </p:pic>
    </p:spTree>
    <p:extLst>
      <p:ext uri="{BB962C8B-B14F-4D97-AF65-F5344CB8AC3E}">
        <p14:creationId xmlns:p14="http://schemas.microsoft.com/office/powerpoint/2010/main" val="1830573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1108650" y="289111"/>
            <a:ext cx="6926700" cy="802200"/>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2820" b="1" dirty="0" smtClean="0"/>
              <a:t>Sources of Support</a:t>
            </a:r>
            <a:endParaRPr sz="2820" b="1" dirty="0"/>
          </a:p>
        </p:txBody>
      </p:sp>
      <p:sp>
        <p:nvSpPr>
          <p:cNvPr id="2" name="TextBox 1"/>
          <p:cNvSpPr txBox="1"/>
          <p:nvPr/>
        </p:nvSpPr>
        <p:spPr>
          <a:xfrm>
            <a:off x="1108650" y="1300270"/>
            <a:ext cx="6926700" cy="2554545"/>
          </a:xfrm>
          <a:prstGeom prst="rect">
            <a:avLst/>
          </a:prstGeom>
          <a:noFill/>
        </p:spPr>
        <p:txBody>
          <a:bodyPr wrap="square" rtlCol="0">
            <a:spAutoFit/>
          </a:bodyPr>
          <a:lstStyle/>
          <a:p>
            <a:pPr marL="571500" indent="-444500">
              <a:buClr>
                <a:schemeClr val="dk1"/>
              </a:buClr>
              <a:buSzPts val="2000"/>
              <a:buFont typeface="Arial"/>
              <a:buChar char="•"/>
            </a:pPr>
            <a:r>
              <a:rPr lang="en-US" sz="2000" dirty="0">
                <a:solidFill>
                  <a:schemeClr val="tx1"/>
                </a:solidFill>
              </a:rPr>
              <a:t>Parents/ Guardian</a:t>
            </a:r>
          </a:p>
          <a:p>
            <a:pPr marL="571500" lvl="0" indent="-444500">
              <a:buClr>
                <a:schemeClr val="dk1"/>
              </a:buClr>
              <a:buSzPts val="2000"/>
              <a:buChar char="•"/>
            </a:pPr>
            <a:r>
              <a:rPr lang="en-US" sz="2000" dirty="0" smtClean="0">
                <a:solidFill>
                  <a:schemeClr val="tx1"/>
                </a:solidFill>
              </a:rPr>
              <a:t>Teacher/ Principal</a:t>
            </a:r>
            <a:endParaRPr lang="en-US" sz="2000" dirty="0">
              <a:solidFill>
                <a:schemeClr val="tx1"/>
              </a:solidFill>
            </a:endParaRPr>
          </a:p>
          <a:p>
            <a:pPr marL="571500" lvl="0" indent="-444500">
              <a:buClr>
                <a:schemeClr val="dk1"/>
              </a:buClr>
              <a:buSzPts val="2000"/>
              <a:buChar char="•"/>
            </a:pPr>
            <a:r>
              <a:rPr lang="en-US" sz="2000" dirty="0" smtClean="0">
                <a:solidFill>
                  <a:schemeClr val="tx1"/>
                </a:solidFill>
              </a:rPr>
              <a:t>Doctor </a:t>
            </a:r>
            <a:r>
              <a:rPr lang="en-US" sz="2000" dirty="0">
                <a:solidFill>
                  <a:schemeClr val="tx1"/>
                </a:solidFill>
              </a:rPr>
              <a:t>or Health Care Professional</a:t>
            </a:r>
          </a:p>
          <a:p>
            <a:pPr marL="571500" lvl="0" indent="-444500">
              <a:buClr>
                <a:schemeClr val="dk1"/>
              </a:buClr>
              <a:buSzPts val="2000"/>
              <a:buChar char="•"/>
            </a:pPr>
            <a:r>
              <a:rPr lang="en-US" sz="2000" dirty="0" smtClean="0">
                <a:solidFill>
                  <a:schemeClr val="tx1"/>
                </a:solidFill>
              </a:rPr>
              <a:t>School </a:t>
            </a:r>
            <a:r>
              <a:rPr lang="en-US" sz="2000" dirty="0">
                <a:solidFill>
                  <a:schemeClr val="tx1"/>
                </a:solidFill>
              </a:rPr>
              <a:t>Health </a:t>
            </a:r>
            <a:r>
              <a:rPr lang="en-US" sz="2000" dirty="0" smtClean="0">
                <a:solidFill>
                  <a:schemeClr val="tx1"/>
                </a:solidFill>
              </a:rPr>
              <a:t>Nurse</a:t>
            </a:r>
          </a:p>
          <a:p>
            <a:pPr marL="571500" lvl="0" indent="-444500">
              <a:buClr>
                <a:schemeClr val="dk1"/>
              </a:buClr>
              <a:buSzPts val="2000"/>
              <a:buChar char="•"/>
            </a:pPr>
            <a:r>
              <a:rPr lang="en-US" sz="2000" dirty="0" smtClean="0">
                <a:solidFill>
                  <a:schemeClr val="tx1"/>
                </a:solidFill>
              </a:rPr>
              <a:t>Child and Youth Worker</a:t>
            </a:r>
          </a:p>
          <a:p>
            <a:pPr marL="571500" indent="-444500">
              <a:buClr>
                <a:schemeClr val="dk1"/>
              </a:buClr>
              <a:buSzPts val="2000"/>
              <a:buFont typeface="Arial"/>
              <a:buChar char="•"/>
            </a:pPr>
            <a:r>
              <a:rPr lang="en-US" sz="2000" dirty="0" smtClean="0">
                <a:solidFill>
                  <a:schemeClr val="tx1"/>
                </a:solidFill>
              </a:rPr>
              <a:t>Niagara Sexual Assault Centres (905-682-4584)</a:t>
            </a:r>
          </a:p>
          <a:p>
            <a:pPr marL="571500" indent="-444500">
              <a:buClr>
                <a:schemeClr val="dk1"/>
              </a:buClr>
              <a:buSzPts val="2000"/>
              <a:buFont typeface="Arial"/>
              <a:buChar char="•"/>
            </a:pPr>
            <a:r>
              <a:rPr lang="en-US" sz="2000" dirty="0">
                <a:solidFill>
                  <a:schemeClr val="tx1"/>
                </a:solidFill>
              </a:rPr>
              <a:t>Niagara Region Public Health – Sexual Health Live </a:t>
            </a:r>
            <a:r>
              <a:rPr lang="en-US" sz="2000" dirty="0" smtClean="0">
                <a:solidFill>
                  <a:schemeClr val="tx1"/>
                </a:solidFill>
              </a:rPr>
              <a:t>Chat</a:t>
            </a:r>
            <a:endParaRPr lang="en-US" sz="2000" dirty="0">
              <a:solidFill>
                <a:schemeClr val="tx1"/>
              </a:solidFill>
            </a:endParaRPr>
          </a:p>
        </p:txBody>
      </p:sp>
      <p:pic>
        <p:nvPicPr>
          <p:cNvPr id="5" name="Google Shape;302;p44" descr="grey phone call icon"/>
          <p:cNvPicPr preferRelativeResize="0"/>
          <p:nvPr/>
        </p:nvPicPr>
        <p:blipFill>
          <a:blip r:embed="rId3">
            <a:alphaModFix/>
          </a:blip>
          <a:stretch>
            <a:fillRect/>
          </a:stretch>
        </p:blipFill>
        <p:spPr>
          <a:xfrm>
            <a:off x="6501544" y="1171179"/>
            <a:ext cx="1641995" cy="1679597"/>
          </a:xfrm>
          <a:prstGeom prst="rect">
            <a:avLst/>
          </a:prstGeom>
          <a:noFill/>
          <a:ln>
            <a:noFill/>
          </a:ln>
        </p:spPr>
      </p:pic>
    </p:spTree>
    <p:extLst>
      <p:ext uri="{BB962C8B-B14F-4D97-AF65-F5344CB8AC3E}">
        <p14:creationId xmlns:p14="http://schemas.microsoft.com/office/powerpoint/2010/main" val="4116326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93376"/>
            <a:ext cx="8520600" cy="645585"/>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b="1" dirty="0" smtClean="0"/>
              <a:t>Sexual Health Centre Information</a:t>
            </a:r>
            <a:endParaRPr lang="en-CA" b="1" dirty="0"/>
          </a:p>
        </p:txBody>
      </p:sp>
      <p:pic>
        <p:nvPicPr>
          <p:cNvPr id="3" name="Picture 7" descr="Sexual health centre"/>
          <p:cNvPicPr>
            <a:picLocks noChangeAspect="1"/>
          </p:cNvPicPr>
          <p:nvPr/>
        </p:nvPicPr>
        <p:blipFill rotWithShape="1">
          <a:blip r:embed="rId3">
            <a:extLst>
              <a:ext uri="{28A0092B-C50C-407E-A947-70E740481C1C}">
                <a14:useLocalDpi xmlns:a14="http://schemas.microsoft.com/office/drawing/2010/main" val="0"/>
              </a:ext>
            </a:extLst>
          </a:blip>
          <a:srcRect l="22045" t="9188" r="56850" b="76445"/>
          <a:stretch/>
        </p:blipFill>
        <p:spPr bwMode="auto">
          <a:xfrm>
            <a:off x="842132" y="958402"/>
            <a:ext cx="1148936" cy="101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11700" y="1971011"/>
            <a:ext cx="2209800" cy="2031325"/>
          </a:xfrm>
          <a:prstGeom prst="rect">
            <a:avLst/>
          </a:prstGeom>
          <a:noFill/>
        </p:spPr>
        <p:txBody>
          <a:bodyPr wrap="square" rtlCol="0">
            <a:spAutoFit/>
          </a:bodyPr>
          <a:lstStyle/>
          <a:p>
            <a:pPr marL="285750" indent="-285750">
              <a:buFont typeface="Arial" pitchFamily="34" charset="0"/>
              <a:buChar char="•"/>
            </a:pPr>
            <a:r>
              <a:rPr lang="en-US" dirty="0" smtClean="0">
                <a:solidFill>
                  <a:srgbClr val="00496C"/>
                </a:solidFill>
                <a:latin typeface="+mj-lt"/>
              </a:rPr>
              <a:t>Three Sexual Health Centres in the Niagara Region</a:t>
            </a:r>
          </a:p>
          <a:p>
            <a:pPr marL="285750" indent="-285750">
              <a:buFont typeface="Arial" pitchFamily="34" charset="0"/>
              <a:buChar char="•"/>
            </a:pPr>
            <a:r>
              <a:rPr lang="en-US" dirty="0" smtClean="0">
                <a:solidFill>
                  <a:srgbClr val="00496C"/>
                </a:solidFill>
                <a:latin typeface="+mj-lt"/>
              </a:rPr>
              <a:t>Provide free, non-judgmental, and confidential services</a:t>
            </a:r>
          </a:p>
          <a:p>
            <a:pPr marL="285750" indent="-285750">
              <a:buFont typeface="Arial" pitchFamily="34" charset="0"/>
              <a:buChar char="•"/>
            </a:pPr>
            <a:r>
              <a:rPr lang="en-US" dirty="0" smtClean="0">
                <a:solidFill>
                  <a:srgbClr val="00496C"/>
                </a:solidFill>
                <a:latin typeface="+mj-lt"/>
              </a:rPr>
              <a:t>Aim to enhance the sexual health of our community</a:t>
            </a:r>
            <a:endParaRPr lang="en-CA" dirty="0">
              <a:solidFill>
                <a:srgbClr val="00496C"/>
              </a:solidFill>
              <a:latin typeface="+mj-lt"/>
            </a:endParaRPr>
          </a:p>
        </p:txBody>
      </p:sp>
      <p:sp>
        <p:nvSpPr>
          <p:cNvPr id="6" name="TextBox 5"/>
          <p:cNvSpPr txBox="1"/>
          <p:nvPr/>
        </p:nvSpPr>
        <p:spPr>
          <a:xfrm>
            <a:off x="2403986" y="958402"/>
            <a:ext cx="3423488" cy="3139321"/>
          </a:xfrm>
          <a:prstGeom prst="rect">
            <a:avLst/>
          </a:prstGeom>
          <a:gradFill flip="none" rotWithShape="1">
            <a:gsLst>
              <a:gs pos="0">
                <a:srgbClr val="A0CF67">
                  <a:tint val="66000"/>
                  <a:satMod val="160000"/>
                </a:srgbClr>
              </a:gs>
              <a:gs pos="50000">
                <a:srgbClr val="A0CF67">
                  <a:tint val="44500"/>
                  <a:satMod val="160000"/>
                </a:srgbClr>
              </a:gs>
              <a:gs pos="100000">
                <a:srgbClr val="A0CF67">
                  <a:tint val="23500"/>
                  <a:satMod val="160000"/>
                </a:srgbClr>
              </a:gs>
            </a:gsLst>
            <a:lin ang="5400000" scaled="1"/>
            <a:tileRect/>
          </a:gra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dirty="0" smtClean="0">
                <a:solidFill>
                  <a:srgbClr val="00496C"/>
                </a:solidFill>
                <a:latin typeface="+mj-lt"/>
              </a:rPr>
              <a:t>Our Locations</a:t>
            </a:r>
          </a:p>
          <a:p>
            <a:r>
              <a:rPr lang="en-US" sz="1400" dirty="0">
                <a:solidFill>
                  <a:srgbClr val="00496C"/>
                </a:solidFill>
                <a:latin typeface="+mj-lt"/>
              </a:rPr>
              <a:t>Phone: 905-688-3817</a:t>
            </a:r>
          </a:p>
          <a:p>
            <a:r>
              <a:rPr lang="en-US" sz="1400" dirty="0" smtClean="0">
                <a:solidFill>
                  <a:srgbClr val="00496C"/>
                </a:solidFill>
                <a:latin typeface="+mj-lt"/>
              </a:rPr>
              <a:t>Or </a:t>
            </a:r>
            <a:r>
              <a:rPr lang="en-US" sz="1400" dirty="0">
                <a:solidFill>
                  <a:srgbClr val="00496C"/>
                </a:solidFill>
                <a:latin typeface="+mj-lt"/>
              </a:rPr>
              <a:t>call toll free: </a:t>
            </a:r>
            <a:r>
              <a:rPr lang="en-US" sz="1400" dirty="0" smtClean="0">
                <a:solidFill>
                  <a:srgbClr val="00496C"/>
                </a:solidFill>
                <a:latin typeface="+mj-lt"/>
              </a:rPr>
              <a:t>1-800-263-5757</a:t>
            </a:r>
            <a:endParaRPr lang="en-CA" sz="1400" dirty="0">
              <a:solidFill>
                <a:srgbClr val="00496C"/>
              </a:solidFill>
              <a:latin typeface="+mj-lt"/>
            </a:endParaRPr>
          </a:p>
          <a:p>
            <a:endParaRPr lang="en-US" sz="1400" b="1" dirty="0" smtClean="0">
              <a:solidFill>
                <a:srgbClr val="00496C"/>
              </a:solidFill>
              <a:latin typeface="+mj-lt"/>
            </a:endParaRPr>
          </a:p>
          <a:p>
            <a:r>
              <a:rPr lang="en-US" sz="1400" b="1" dirty="0">
                <a:solidFill>
                  <a:srgbClr val="00496C"/>
                </a:solidFill>
              </a:rPr>
              <a:t>Niagara Falls Sexual Health Centre</a:t>
            </a:r>
          </a:p>
          <a:p>
            <a:r>
              <a:rPr lang="en-US" sz="1400" dirty="0" smtClean="0">
                <a:solidFill>
                  <a:srgbClr val="00496C"/>
                </a:solidFill>
              </a:rPr>
              <a:t>7835 McLeod Road, </a:t>
            </a:r>
            <a:r>
              <a:rPr lang="en-US" sz="1400" dirty="0">
                <a:solidFill>
                  <a:srgbClr val="00496C"/>
                </a:solidFill>
              </a:rPr>
              <a:t>Niagara </a:t>
            </a:r>
            <a:r>
              <a:rPr lang="en-US" sz="1400" dirty="0" smtClean="0">
                <a:solidFill>
                  <a:srgbClr val="00496C"/>
                </a:solidFill>
              </a:rPr>
              <a:t>Falls</a:t>
            </a:r>
          </a:p>
          <a:p>
            <a:endParaRPr lang="en-US" sz="1400" b="1" dirty="0" smtClean="0">
              <a:solidFill>
                <a:srgbClr val="00496C"/>
              </a:solidFill>
              <a:latin typeface="+mj-lt"/>
            </a:endParaRPr>
          </a:p>
          <a:p>
            <a:r>
              <a:rPr lang="en-US" sz="1400" b="1" dirty="0" smtClean="0">
                <a:solidFill>
                  <a:srgbClr val="00496C"/>
                </a:solidFill>
                <a:latin typeface="+mj-lt"/>
              </a:rPr>
              <a:t>St. Catharines Sexual Health Centre</a:t>
            </a:r>
          </a:p>
          <a:p>
            <a:r>
              <a:rPr lang="en-US" sz="1400" dirty="0" smtClean="0">
                <a:solidFill>
                  <a:srgbClr val="00496C"/>
                </a:solidFill>
                <a:latin typeface="+mj-lt"/>
              </a:rPr>
              <a:t>277 Welland Avenue, St. </a:t>
            </a:r>
            <a:r>
              <a:rPr lang="en-US" sz="1400" dirty="0" err="1" smtClean="0">
                <a:solidFill>
                  <a:srgbClr val="00496C"/>
                </a:solidFill>
                <a:latin typeface="+mj-lt"/>
              </a:rPr>
              <a:t>Catharines</a:t>
            </a:r>
            <a:endParaRPr lang="en-US" sz="1400" dirty="0" smtClean="0">
              <a:solidFill>
                <a:srgbClr val="00496C"/>
              </a:solidFill>
              <a:latin typeface="+mj-lt"/>
            </a:endParaRPr>
          </a:p>
          <a:p>
            <a:endParaRPr lang="en-US" sz="1400" dirty="0" smtClean="0">
              <a:solidFill>
                <a:srgbClr val="00496C"/>
              </a:solidFill>
              <a:latin typeface="+mj-lt"/>
              <a:sym typeface="Wingdings"/>
            </a:endParaRPr>
          </a:p>
          <a:p>
            <a:r>
              <a:rPr lang="en-US" sz="1400" b="1" dirty="0" smtClean="0">
                <a:solidFill>
                  <a:srgbClr val="00496C"/>
                </a:solidFill>
                <a:latin typeface="+mj-lt"/>
              </a:rPr>
              <a:t>Welland Sexual Health Centre</a:t>
            </a:r>
            <a:endParaRPr lang="en-US" sz="1400" b="1" dirty="0">
              <a:solidFill>
                <a:srgbClr val="00496C"/>
              </a:solidFill>
              <a:latin typeface="+mj-lt"/>
            </a:endParaRPr>
          </a:p>
          <a:p>
            <a:r>
              <a:rPr lang="en-US" sz="1400" dirty="0" smtClean="0">
                <a:solidFill>
                  <a:srgbClr val="00496C"/>
                </a:solidFill>
                <a:latin typeface="+mj-lt"/>
              </a:rPr>
              <a:t>200 Division Street, Welland</a:t>
            </a:r>
          </a:p>
          <a:p>
            <a:endParaRPr lang="en-US" sz="1400" strike="sngStrike" dirty="0">
              <a:solidFill>
                <a:srgbClr val="00496C"/>
              </a:solidFill>
              <a:latin typeface="+mj-lt"/>
            </a:endParaRPr>
          </a:p>
          <a:p>
            <a:r>
              <a:rPr lang="en-US" sz="1400" b="1" i="1" dirty="0" smtClean="0">
                <a:solidFill>
                  <a:srgbClr val="00496C"/>
                </a:solidFill>
                <a:latin typeface="+mj-lt"/>
              </a:rPr>
              <a:t>Hours of Sexual Health Centres vary.</a:t>
            </a:r>
            <a:endParaRPr lang="en-US" sz="1400" b="1" i="1" dirty="0">
              <a:solidFill>
                <a:srgbClr val="00496C"/>
              </a:solidFill>
              <a:latin typeface="+mj-lt"/>
            </a:endParaRPr>
          </a:p>
        </p:txBody>
      </p:sp>
      <p:sp>
        <p:nvSpPr>
          <p:cNvPr id="7" name="TextBox 6"/>
          <p:cNvSpPr txBox="1"/>
          <p:nvPr/>
        </p:nvSpPr>
        <p:spPr>
          <a:xfrm>
            <a:off x="5950917" y="958402"/>
            <a:ext cx="2881383" cy="2462213"/>
          </a:xfrm>
          <a:prstGeom prst="rect">
            <a:avLst/>
          </a:prstGeom>
          <a:solidFill>
            <a:srgbClr val="002060"/>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bg1"/>
                </a:solidFill>
              </a:rPr>
              <a:t>Some of the confidential services offered are:</a:t>
            </a:r>
          </a:p>
          <a:p>
            <a:endParaRPr lang="en-US" sz="1400" dirty="0">
              <a:solidFill>
                <a:schemeClr val="bg1"/>
              </a:solidFill>
            </a:endParaRPr>
          </a:p>
          <a:p>
            <a:pPr marL="285750" indent="-285750">
              <a:buClr>
                <a:schemeClr val="bg1"/>
              </a:buClr>
              <a:buFont typeface="Arial" pitchFamily="34" charset="0"/>
              <a:buChar char="•"/>
            </a:pPr>
            <a:r>
              <a:rPr lang="en-US" sz="1400" dirty="0">
                <a:solidFill>
                  <a:schemeClr val="bg1"/>
                </a:solidFill>
              </a:rPr>
              <a:t>Birth </a:t>
            </a:r>
            <a:r>
              <a:rPr lang="en-US" sz="1400" dirty="0" smtClean="0">
                <a:solidFill>
                  <a:schemeClr val="bg1"/>
                </a:solidFill>
              </a:rPr>
              <a:t>control information</a:t>
            </a:r>
            <a:endParaRPr lang="en-US" sz="1400" dirty="0">
              <a:solidFill>
                <a:schemeClr val="bg1"/>
              </a:solidFill>
            </a:endParaRPr>
          </a:p>
          <a:p>
            <a:pPr marL="285750" indent="-285750">
              <a:buClr>
                <a:schemeClr val="bg1"/>
              </a:buClr>
              <a:buFont typeface="Arial" pitchFamily="34" charset="0"/>
              <a:buChar char="•"/>
            </a:pPr>
            <a:r>
              <a:rPr lang="en-US" sz="1400" dirty="0" err="1">
                <a:solidFill>
                  <a:schemeClr val="bg1"/>
                </a:solidFill>
              </a:rPr>
              <a:t>STI</a:t>
            </a:r>
            <a:r>
              <a:rPr lang="en-US" sz="1400" dirty="0">
                <a:solidFill>
                  <a:schemeClr val="bg1"/>
                </a:solidFill>
              </a:rPr>
              <a:t> testing and treatment</a:t>
            </a:r>
          </a:p>
          <a:p>
            <a:pPr marL="285750" indent="-285750">
              <a:buClr>
                <a:schemeClr val="bg1"/>
              </a:buClr>
              <a:buFont typeface="Arial" pitchFamily="34" charset="0"/>
              <a:buChar char="•"/>
            </a:pPr>
            <a:r>
              <a:rPr lang="en-US" sz="1400" dirty="0">
                <a:solidFill>
                  <a:schemeClr val="bg1"/>
                </a:solidFill>
              </a:rPr>
              <a:t>Pregnancy testing</a:t>
            </a:r>
          </a:p>
          <a:p>
            <a:pPr marL="285750" indent="-285750">
              <a:buClr>
                <a:schemeClr val="bg1"/>
              </a:buClr>
              <a:buFont typeface="Arial" pitchFamily="34" charset="0"/>
              <a:buChar char="•"/>
            </a:pPr>
            <a:r>
              <a:rPr lang="en-US" sz="1400" dirty="0">
                <a:solidFill>
                  <a:schemeClr val="bg1"/>
                </a:solidFill>
              </a:rPr>
              <a:t>Birth Control at a lower cost (with doctor’s prescription)</a:t>
            </a:r>
          </a:p>
          <a:p>
            <a:pPr marL="285750" indent="-285750">
              <a:buClr>
                <a:schemeClr val="bg1"/>
              </a:buClr>
              <a:buFont typeface="Arial" pitchFamily="34" charset="0"/>
              <a:buChar char="•"/>
            </a:pPr>
            <a:r>
              <a:rPr lang="en-US" sz="1400" dirty="0" smtClean="0">
                <a:solidFill>
                  <a:schemeClr val="bg1"/>
                </a:solidFill>
              </a:rPr>
              <a:t>Plan </a:t>
            </a:r>
            <a:r>
              <a:rPr lang="en-US" sz="1400" dirty="0">
                <a:solidFill>
                  <a:schemeClr val="bg1"/>
                </a:solidFill>
              </a:rPr>
              <a:t>B (emergency contraceptive pills)</a:t>
            </a:r>
          </a:p>
          <a:p>
            <a:pPr marL="285750" indent="-285750">
              <a:buClr>
                <a:schemeClr val="bg1"/>
              </a:buClr>
              <a:buFont typeface="Arial" pitchFamily="34" charset="0"/>
              <a:buChar char="•"/>
            </a:pPr>
            <a:r>
              <a:rPr lang="en-US" sz="1400" dirty="0">
                <a:solidFill>
                  <a:schemeClr val="bg1"/>
                </a:solidFill>
              </a:rPr>
              <a:t>Free Condoms</a:t>
            </a:r>
            <a:endParaRPr lang="en-CA" sz="1400" dirty="0">
              <a:solidFill>
                <a:schemeClr val="bg1"/>
              </a:solidFill>
            </a:endParaRPr>
          </a:p>
        </p:txBody>
      </p:sp>
    </p:spTree>
    <p:extLst>
      <p:ext uri="{BB962C8B-B14F-4D97-AF65-F5344CB8AC3E}">
        <p14:creationId xmlns:p14="http://schemas.microsoft.com/office/powerpoint/2010/main" val="2416751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99552"/>
            <a:ext cx="8520600"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b="1" dirty="0" smtClean="0"/>
              <a:t>Please Remember…</a:t>
            </a:r>
            <a:endParaRPr lang="en-CA" b="1" dirty="0"/>
          </a:p>
        </p:txBody>
      </p:sp>
      <p:sp>
        <p:nvSpPr>
          <p:cNvPr id="3" name="Text Placeholder 2"/>
          <p:cNvSpPr>
            <a:spLocks noGrp="1"/>
          </p:cNvSpPr>
          <p:nvPr>
            <p:ph type="body" idx="1"/>
          </p:nvPr>
        </p:nvSpPr>
        <p:spPr>
          <a:xfrm>
            <a:off x="311700" y="1271238"/>
            <a:ext cx="6908497" cy="2777081"/>
          </a:xfrm>
        </p:spPr>
        <p:txBody>
          <a:bodyPr>
            <a:noAutofit/>
          </a:bodyPr>
          <a:lstStyle/>
          <a:p>
            <a:pPr>
              <a:buClrTx/>
              <a:buFont typeface="Arial" panose="020B0604020202020204" pitchFamily="34" charset="0"/>
              <a:buChar char="•"/>
            </a:pPr>
            <a:r>
              <a:rPr lang="en-CA" sz="2000" dirty="0">
                <a:solidFill>
                  <a:schemeClr val="tx1"/>
                </a:solidFill>
              </a:rPr>
              <a:t>Be aware of your own body and any changes you may </a:t>
            </a:r>
            <a:r>
              <a:rPr lang="en-CA" sz="2000" dirty="0" smtClean="0">
                <a:solidFill>
                  <a:schemeClr val="tx1"/>
                </a:solidFill>
              </a:rPr>
              <a:t>experience</a:t>
            </a:r>
          </a:p>
          <a:p>
            <a:pPr>
              <a:buClrTx/>
              <a:buFont typeface="Arial" panose="020B0604020202020204" pitchFamily="34" charset="0"/>
              <a:buChar char="•"/>
            </a:pPr>
            <a:r>
              <a:rPr lang="en-CA" sz="2000" dirty="0" smtClean="0">
                <a:solidFill>
                  <a:schemeClr val="tx1"/>
                </a:solidFill>
              </a:rPr>
              <a:t>If </a:t>
            </a:r>
            <a:r>
              <a:rPr lang="en-CA" sz="2000" dirty="0">
                <a:solidFill>
                  <a:schemeClr val="tx1"/>
                </a:solidFill>
              </a:rPr>
              <a:t>you develop symptoms, go see </a:t>
            </a:r>
            <a:r>
              <a:rPr lang="en-CA" sz="2000" dirty="0" smtClean="0">
                <a:solidFill>
                  <a:schemeClr val="tx1"/>
                </a:solidFill>
              </a:rPr>
              <a:t>a </a:t>
            </a:r>
            <a:r>
              <a:rPr lang="en-CA" sz="2000" dirty="0">
                <a:solidFill>
                  <a:schemeClr val="tx1"/>
                </a:solidFill>
              </a:rPr>
              <a:t>health care </a:t>
            </a:r>
            <a:r>
              <a:rPr lang="en-CA" sz="2000" dirty="0" smtClean="0">
                <a:solidFill>
                  <a:schemeClr val="tx1"/>
                </a:solidFill>
              </a:rPr>
              <a:t>provider</a:t>
            </a:r>
          </a:p>
          <a:p>
            <a:pPr>
              <a:buClrTx/>
              <a:buFont typeface="Arial" panose="020B0604020202020204" pitchFamily="34" charset="0"/>
              <a:buChar char="•"/>
            </a:pPr>
            <a:r>
              <a:rPr lang="en-CA" sz="2000" dirty="0" smtClean="0">
                <a:solidFill>
                  <a:schemeClr val="tx1"/>
                </a:solidFill>
              </a:rPr>
              <a:t>You cannot tell by looking at someone if they have an STI</a:t>
            </a:r>
          </a:p>
          <a:p>
            <a:pPr>
              <a:buClrTx/>
              <a:buFont typeface="Arial" panose="020B0604020202020204" pitchFamily="34" charset="0"/>
              <a:buChar char="•"/>
            </a:pPr>
            <a:r>
              <a:rPr lang="en-CA" sz="2000" dirty="0" smtClean="0">
                <a:solidFill>
                  <a:schemeClr val="tx1"/>
                </a:solidFill>
              </a:rPr>
              <a:t>Even if you have no symptoms, an STI can still cause damage to your body</a:t>
            </a:r>
          </a:p>
        </p:txBody>
      </p:sp>
      <p:pic>
        <p:nvPicPr>
          <p:cNvPr id="4" name="Picture 3" descr="doctor with clipboar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0197" y="2118497"/>
            <a:ext cx="1923803" cy="1923803"/>
          </a:xfrm>
          <a:prstGeom prst="rect">
            <a:avLst/>
          </a:prstGeom>
        </p:spPr>
      </p:pic>
    </p:spTree>
    <p:extLst>
      <p:ext uri="{BB962C8B-B14F-4D97-AF65-F5344CB8AC3E}">
        <p14:creationId xmlns:p14="http://schemas.microsoft.com/office/powerpoint/2010/main" val="2474705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311700" y="210116"/>
            <a:ext cx="8520600" cy="875021"/>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spcBef>
                <a:spcPts val="0"/>
              </a:spcBef>
              <a:spcAft>
                <a:spcPts val="0"/>
              </a:spcAft>
              <a:buNone/>
            </a:pPr>
            <a:r>
              <a:rPr lang="en" b="1" dirty="0" smtClean="0"/>
              <a:t>Summary Slide</a:t>
            </a:r>
            <a:endParaRPr b="1" dirty="0"/>
          </a:p>
        </p:txBody>
      </p:sp>
      <p:sp>
        <p:nvSpPr>
          <p:cNvPr id="4" name="TextBox 3"/>
          <p:cNvSpPr txBox="1"/>
          <p:nvPr/>
        </p:nvSpPr>
        <p:spPr>
          <a:xfrm>
            <a:off x="311700" y="1266866"/>
            <a:ext cx="6706617" cy="2400657"/>
          </a:xfrm>
          <a:prstGeom prst="rect">
            <a:avLst/>
          </a:prstGeom>
          <a:noFill/>
        </p:spPr>
        <p:txBody>
          <a:bodyPr wrap="square" rtlCol="0">
            <a:spAutoFit/>
          </a:bodyPr>
          <a:lstStyle/>
          <a:p>
            <a:pPr marL="342900" indent="-342900">
              <a:lnSpc>
                <a:spcPct val="150000"/>
              </a:lnSpc>
              <a:buClr>
                <a:schemeClr val="dk1"/>
              </a:buClr>
              <a:buSzPts val="2000"/>
              <a:buFont typeface="Arial" panose="020B0604020202020204" pitchFamily="34" charset="0"/>
              <a:buChar char="•"/>
            </a:pPr>
            <a:r>
              <a:rPr lang="en-US" sz="2000" dirty="0" smtClean="0">
                <a:solidFill>
                  <a:schemeClr val="dk1"/>
                </a:solidFill>
              </a:rPr>
              <a:t>There are two types of STIs: Bacterial and viral</a:t>
            </a:r>
          </a:p>
          <a:p>
            <a:pPr marL="342900" indent="-342900">
              <a:lnSpc>
                <a:spcPct val="150000"/>
              </a:lnSpc>
              <a:buClr>
                <a:schemeClr val="dk1"/>
              </a:buClr>
              <a:buSzPts val="2000"/>
              <a:buFont typeface="Arial" panose="020B0604020202020204" pitchFamily="34" charset="0"/>
              <a:buChar char="•"/>
            </a:pPr>
            <a:r>
              <a:rPr lang="en-US" sz="2000" dirty="0" smtClean="0">
                <a:solidFill>
                  <a:schemeClr val="dk1"/>
                </a:solidFill>
              </a:rPr>
              <a:t>Most STIs have no visible signs or symptoms</a:t>
            </a:r>
          </a:p>
          <a:p>
            <a:pPr marL="342900" indent="-342900">
              <a:lnSpc>
                <a:spcPct val="150000"/>
              </a:lnSpc>
              <a:buClr>
                <a:schemeClr val="dk1"/>
              </a:buClr>
              <a:buSzPts val="2000"/>
              <a:buFont typeface="Arial" panose="020B0604020202020204" pitchFamily="34" charset="0"/>
              <a:buChar char="•"/>
            </a:pPr>
            <a:r>
              <a:rPr lang="en-US" sz="2000" dirty="0" smtClean="0">
                <a:solidFill>
                  <a:schemeClr val="dk1"/>
                </a:solidFill>
              </a:rPr>
              <a:t>Abstaining from all types of sexual activities is the most effective way to prevent STIs and unplanned pregnancy</a:t>
            </a:r>
            <a:endParaRPr lang="en-US" sz="2000" dirty="0">
              <a:solidFill>
                <a:schemeClr val="dk1"/>
              </a:solidFill>
            </a:endParaRPr>
          </a:p>
        </p:txBody>
      </p:sp>
      <p:pic>
        <p:nvPicPr>
          <p:cNvPr id="5" name="Picture 4" descr="lamp with checklist and pencil"/>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6750585" y="1784494"/>
            <a:ext cx="1927335" cy="192733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11211"/>
            <a:ext cx="8520600" cy="103286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b="1" dirty="0" smtClean="0"/>
              <a:t>What are STIs and STBBIs?</a:t>
            </a:r>
            <a:endParaRPr lang="en-CA" b="1" dirty="0"/>
          </a:p>
        </p:txBody>
      </p:sp>
      <p:sp>
        <p:nvSpPr>
          <p:cNvPr id="3" name="Text Placeholder 2"/>
          <p:cNvSpPr>
            <a:spLocks noGrp="1"/>
          </p:cNvSpPr>
          <p:nvPr>
            <p:ph type="body" idx="1"/>
          </p:nvPr>
        </p:nvSpPr>
        <p:spPr>
          <a:xfrm>
            <a:off x="311700" y="1546973"/>
            <a:ext cx="5806071" cy="2484259"/>
          </a:xfrm>
        </p:spPr>
        <p:txBody>
          <a:bodyPr>
            <a:noAutofit/>
          </a:bodyPr>
          <a:lstStyle/>
          <a:p>
            <a:pPr>
              <a:buClrTx/>
            </a:pPr>
            <a:r>
              <a:rPr lang="en-CA" sz="2000" dirty="0" smtClean="0">
                <a:solidFill>
                  <a:schemeClr val="tx1"/>
                </a:solidFill>
              </a:rPr>
              <a:t>STIs are passed from one person to another through sexual activity</a:t>
            </a:r>
          </a:p>
          <a:p>
            <a:pPr>
              <a:buClrTx/>
            </a:pPr>
            <a:r>
              <a:rPr lang="en-CA" sz="2000" dirty="0" smtClean="0">
                <a:solidFill>
                  <a:schemeClr val="tx1"/>
                </a:solidFill>
              </a:rPr>
              <a:t>STBBIs are passed through blood and bodily fluids</a:t>
            </a:r>
          </a:p>
          <a:p>
            <a:pPr>
              <a:buClrTx/>
            </a:pPr>
            <a:r>
              <a:rPr lang="en-CA" sz="2000" dirty="0" smtClean="0">
                <a:solidFill>
                  <a:schemeClr val="tx1"/>
                </a:solidFill>
              </a:rPr>
              <a:t>These infections are caused by bacteria and viruses</a:t>
            </a:r>
          </a:p>
        </p:txBody>
      </p:sp>
      <p:pic>
        <p:nvPicPr>
          <p:cNvPr id="4" name="Picture 3" descr="person with green bacteria around them"/>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71576" y="1870509"/>
            <a:ext cx="2160724" cy="2160724"/>
          </a:xfrm>
          <a:prstGeom prst="rect">
            <a:avLst/>
          </a:prstGeom>
        </p:spPr>
      </p:pic>
    </p:spTree>
    <p:extLst>
      <p:ext uri="{BB962C8B-B14F-4D97-AF65-F5344CB8AC3E}">
        <p14:creationId xmlns:p14="http://schemas.microsoft.com/office/powerpoint/2010/main" val="1195976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87677"/>
            <a:ext cx="8520600"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b="1" dirty="0" smtClean="0"/>
              <a:t>Types of Sexually Transmitted Infections</a:t>
            </a:r>
            <a:endParaRPr lang="en-CA" b="1" dirty="0"/>
          </a:p>
        </p:txBody>
      </p:sp>
      <p:sp>
        <p:nvSpPr>
          <p:cNvPr id="3" name="Text Placeholder 2"/>
          <p:cNvSpPr>
            <a:spLocks noGrp="1"/>
          </p:cNvSpPr>
          <p:nvPr>
            <p:ph type="body" idx="1"/>
          </p:nvPr>
        </p:nvSpPr>
        <p:spPr>
          <a:xfrm>
            <a:off x="311700" y="1068779"/>
            <a:ext cx="8520600" cy="2949768"/>
          </a:xfrm>
        </p:spPr>
        <p:txBody>
          <a:bodyPr>
            <a:noAutofit/>
          </a:bodyPr>
          <a:lstStyle/>
          <a:p>
            <a:pPr marL="114300" indent="0">
              <a:buClrTx/>
              <a:buNone/>
            </a:pPr>
            <a:r>
              <a:rPr lang="en-CA" sz="2000" b="1" dirty="0" smtClean="0">
                <a:solidFill>
                  <a:schemeClr val="tx1"/>
                </a:solidFill>
              </a:rPr>
              <a:t>Bacterial:</a:t>
            </a:r>
          </a:p>
          <a:p>
            <a:pPr>
              <a:buClrTx/>
            </a:pPr>
            <a:r>
              <a:rPr lang="en-CA" sz="2000" dirty="0" smtClean="0">
                <a:solidFill>
                  <a:schemeClr val="tx1"/>
                </a:solidFill>
              </a:rPr>
              <a:t>These are treatable and can be cured with medication</a:t>
            </a:r>
            <a:endParaRPr lang="en-CA" sz="2000" b="1" dirty="0" smtClean="0">
              <a:solidFill>
                <a:schemeClr val="tx1"/>
              </a:solidFill>
            </a:endParaRPr>
          </a:p>
          <a:p>
            <a:pPr marL="114300" indent="0">
              <a:buClrTx/>
              <a:buNone/>
            </a:pPr>
            <a:r>
              <a:rPr lang="en-CA" sz="2000" b="1" dirty="0" smtClean="0">
                <a:solidFill>
                  <a:schemeClr val="tx1"/>
                </a:solidFill>
              </a:rPr>
              <a:t>Viral:</a:t>
            </a:r>
          </a:p>
          <a:p>
            <a:pPr>
              <a:buClrTx/>
            </a:pPr>
            <a:r>
              <a:rPr lang="en-CA" sz="2000" dirty="0" smtClean="0">
                <a:solidFill>
                  <a:schemeClr val="tx1"/>
                </a:solidFill>
              </a:rPr>
              <a:t>In some cases, these STIs are prevented by a vaccine, in other cases, they are treated with medicine</a:t>
            </a:r>
          </a:p>
          <a:p>
            <a:pPr>
              <a:buClrTx/>
            </a:pPr>
            <a:r>
              <a:rPr lang="en-CA" sz="2000" dirty="0">
                <a:solidFill>
                  <a:schemeClr val="tx1"/>
                </a:solidFill>
              </a:rPr>
              <a:t>T</a:t>
            </a:r>
            <a:r>
              <a:rPr lang="en-CA" sz="2000" dirty="0" smtClean="0">
                <a:solidFill>
                  <a:schemeClr val="tx1"/>
                </a:solidFill>
              </a:rPr>
              <a:t>hese infections are not curable</a:t>
            </a:r>
          </a:p>
          <a:p>
            <a:pPr>
              <a:buClrTx/>
            </a:pPr>
            <a:r>
              <a:rPr lang="en-CA" sz="2000" dirty="0" smtClean="0">
                <a:solidFill>
                  <a:schemeClr val="tx1"/>
                </a:solidFill>
              </a:rPr>
              <a:t>Each virus is unique in how they infect the body and how they are managed</a:t>
            </a:r>
          </a:p>
        </p:txBody>
      </p:sp>
    </p:spTree>
    <p:extLst>
      <p:ext uri="{BB962C8B-B14F-4D97-AF65-F5344CB8AC3E}">
        <p14:creationId xmlns:p14="http://schemas.microsoft.com/office/powerpoint/2010/main" val="39735355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5"/>
        <p:cNvGrpSpPr/>
        <p:nvPr/>
      </p:nvGrpSpPr>
      <p:grpSpPr>
        <a:xfrm>
          <a:off x="0" y="0"/>
          <a:ext cx="0" cy="0"/>
          <a:chOff x="0" y="0"/>
          <a:chExt cx="0" cy="0"/>
        </a:xfrm>
      </p:grpSpPr>
      <p:sp>
        <p:nvSpPr>
          <p:cNvPr id="87" name="Google Shape;87;p17"/>
          <p:cNvSpPr txBox="1">
            <a:spLocks noGrp="1"/>
          </p:cNvSpPr>
          <p:nvPr>
            <p:ph type="title"/>
          </p:nvPr>
        </p:nvSpPr>
        <p:spPr>
          <a:xfrm>
            <a:off x="1737676" y="465164"/>
            <a:ext cx="5574158" cy="846331"/>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b="1" dirty="0" smtClean="0"/>
              <a:t>Question #1</a:t>
            </a:r>
            <a:endParaRPr b="1" dirty="0"/>
          </a:p>
        </p:txBody>
      </p:sp>
      <p:sp>
        <p:nvSpPr>
          <p:cNvPr id="2" name="TextBox 1"/>
          <p:cNvSpPr txBox="1"/>
          <p:nvPr/>
        </p:nvSpPr>
        <p:spPr>
          <a:xfrm>
            <a:off x="1073619" y="1475256"/>
            <a:ext cx="6889615" cy="1077218"/>
          </a:xfrm>
          <a:prstGeom prst="rect">
            <a:avLst/>
          </a:prstGeom>
          <a:noFill/>
        </p:spPr>
        <p:txBody>
          <a:bodyPr wrap="square" rtlCol="0">
            <a:spAutoFit/>
          </a:bodyPr>
          <a:lstStyle/>
          <a:p>
            <a:pPr algn="ctr"/>
            <a:r>
              <a:rPr lang="en-US" sz="3200" dirty="0" smtClean="0">
                <a:solidFill>
                  <a:schemeClr val="dk1"/>
                </a:solidFill>
              </a:rPr>
              <a:t>What are two symptoms of a sexually transmitted infection?</a:t>
            </a:r>
          </a:p>
        </p:txBody>
      </p:sp>
      <p:pic>
        <p:nvPicPr>
          <p:cNvPr id="5" name="Google Shape;75;p15" descr="pink question mark"/>
          <p:cNvPicPr preferRelativeResize="0"/>
          <p:nvPr/>
        </p:nvPicPr>
        <p:blipFill>
          <a:blip r:embed="rId4">
            <a:alphaModFix/>
          </a:blip>
          <a:stretch>
            <a:fillRect/>
          </a:stretch>
        </p:blipFill>
        <p:spPr>
          <a:xfrm>
            <a:off x="3896602" y="2716236"/>
            <a:ext cx="1243650" cy="1243650"/>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76627"/>
            <a:ext cx="8520600" cy="981116"/>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b="1" dirty="0" smtClean="0"/>
              <a:t>Possible Symptoms of STIs</a:t>
            </a:r>
            <a:endParaRPr lang="en-CA" b="1" dirty="0"/>
          </a:p>
        </p:txBody>
      </p:sp>
      <p:sp>
        <p:nvSpPr>
          <p:cNvPr id="3" name="Text Placeholder 2"/>
          <p:cNvSpPr>
            <a:spLocks noGrp="1"/>
          </p:cNvSpPr>
          <p:nvPr>
            <p:ph type="body" idx="1"/>
          </p:nvPr>
        </p:nvSpPr>
        <p:spPr>
          <a:xfrm>
            <a:off x="311702" y="1171120"/>
            <a:ext cx="8520598" cy="2943679"/>
          </a:xfrm>
        </p:spPr>
        <p:txBody>
          <a:bodyPr>
            <a:noAutofit/>
          </a:bodyPr>
          <a:lstStyle/>
          <a:p>
            <a:pPr>
              <a:buClrTx/>
            </a:pPr>
            <a:r>
              <a:rPr lang="en-CA" sz="2000" dirty="0" smtClean="0">
                <a:solidFill>
                  <a:schemeClr val="tx1"/>
                </a:solidFill>
              </a:rPr>
              <a:t>Pain and/or burning when peeing</a:t>
            </a:r>
          </a:p>
          <a:p>
            <a:pPr>
              <a:buClrTx/>
            </a:pPr>
            <a:r>
              <a:rPr lang="en-CA" sz="2000" dirty="0" smtClean="0">
                <a:solidFill>
                  <a:schemeClr val="tx1"/>
                </a:solidFill>
              </a:rPr>
              <a:t>Bleeding or pain during or after sex</a:t>
            </a:r>
          </a:p>
          <a:p>
            <a:pPr>
              <a:buClrTx/>
            </a:pPr>
            <a:r>
              <a:rPr lang="en-CA" sz="2000" dirty="0" smtClean="0">
                <a:solidFill>
                  <a:schemeClr val="tx1"/>
                </a:solidFill>
              </a:rPr>
              <a:t>Bleeding/spotting between periods</a:t>
            </a:r>
          </a:p>
          <a:p>
            <a:pPr>
              <a:buClrTx/>
            </a:pPr>
            <a:r>
              <a:rPr lang="en-CA" sz="2000" dirty="0">
                <a:solidFill>
                  <a:schemeClr val="tx1"/>
                </a:solidFill>
              </a:rPr>
              <a:t>Itching of the skin around the genitals</a:t>
            </a:r>
          </a:p>
          <a:p>
            <a:pPr>
              <a:buClrTx/>
            </a:pPr>
            <a:r>
              <a:rPr lang="en-CA" sz="2000" dirty="0">
                <a:solidFill>
                  <a:schemeClr val="tx1"/>
                </a:solidFill>
              </a:rPr>
              <a:t>Blisters and sores around the genitals</a:t>
            </a:r>
          </a:p>
          <a:p>
            <a:pPr>
              <a:buClrTx/>
            </a:pPr>
            <a:r>
              <a:rPr lang="en-CA" sz="2000" dirty="0" smtClean="0">
                <a:solidFill>
                  <a:schemeClr val="tx1"/>
                </a:solidFill>
              </a:rPr>
              <a:t>Unusual </a:t>
            </a:r>
            <a:r>
              <a:rPr lang="en-CA" sz="2000" dirty="0">
                <a:solidFill>
                  <a:schemeClr val="tx1"/>
                </a:solidFill>
              </a:rPr>
              <a:t>discharge from the </a:t>
            </a:r>
            <a:r>
              <a:rPr lang="en-CA" sz="2000" dirty="0" smtClean="0">
                <a:solidFill>
                  <a:schemeClr val="tx1"/>
                </a:solidFill>
              </a:rPr>
              <a:t>vagina or penis</a:t>
            </a:r>
            <a:endParaRPr lang="en-CA" sz="2000" dirty="0">
              <a:solidFill>
                <a:schemeClr val="tx1"/>
              </a:solidFill>
            </a:endParaRPr>
          </a:p>
          <a:p>
            <a:pPr marL="114300" indent="0">
              <a:buClrTx/>
              <a:buNone/>
            </a:pPr>
            <a:endParaRPr lang="en-CA" sz="2000" dirty="0">
              <a:solidFill>
                <a:schemeClr val="tx1"/>
              </a:solidFill>
            </a:endParaRPr>
          </a:p>
          <a:p>
            <a:pPr marL="114300" indent="0">
              <a:buClrTx/>
              <a:buNone/>
            </a:pPr>
            <a:r>
              <a:rPr lang="en-CA" sz="2000" dirty="0" smtClean="0">
                <a:solidFill>
                  <a:schemeClr val="tx1"/>
                </a:solidFill>
              </a:rPr>
              <a:t>Often there are no symptoms for STIs. </a:t>
            </a:r>
            <a:endParaRPr lang="en-CA" sz="2000" dirty="0">
              <a:solidFill>
                <a:schemeClr val="tx1"/>
              </a:solidFill>
            </a:endParaRPr>
          </a:p>
        </p:txBody>
      </p:sp>
      <p:pic>
        <p:nvPicPr>
          <p:cNvPr id="6" name="Picture 5" descr="caution - red bacteria"/>
          <p:cNvPicPr>
            <a:picLocks noChangeAspect="1"/>
          </p:cNvPicPr>
          <p:nvPr/>
        </p:nvPicPr>
        <p:blipFill rotWithShape="1">
          <a:blip r:embed="rId3">
            <a:extLst>
              <a:ext uri="{28A0092B-C50C-407E-A947-70E740481C1C}">
                <a14:useLocalDpi xmlns:a14="http://schemas.microsoft.com/office/drawing/2010/main" val="0"/>
              </a:ext>
            </a:extLst>
          </a:blip>
          <a:srcRect t="9976" b="10471"/>
          <a:stretch/>
        </p:blipFill>
        <p:spPr>
          <a:xfrm>
            <a:off x="6376867" y="1818802"/>
            <a:ext cx="2071975" cy="1648314"/>
          </a:xfrm>
          <a:prstGeom prst="rect">
            <a:avLst/>
          </a:prstGeom>
        </p:spPr>
      </p:pic>
    </p:spTree>
    <p:extLst>
      <p:ext uri="{BB962C8B-B14F-4D97-AF65-F5344CB8AC3E}">
        <p14:creationId xmlns:p14="http://schemas.microsoft.com/office/powerpoint/2010/main" val="3573027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5"/>
        <p:cNvGrpSpPr/>
        <p:nvPr/>
      </p:nvGrpSpPr>
      <p:grpSpPr>
        <a:xfrm>
          <a:off x="0" y="0"/>
          <a:ext cx="0" cy="0"/>
          <a:chOff x="0" y="0"/>
          <a:chExt cx="0" cy="0"/>
        </a:xfrm>
      </p:grpSpPr>
      <p:sp>
        <p:nvSpPr>
          <p:cNvPr id="87" name="Google Shape;87;p17"/>
          <p:cNvSpPr txBox="1">
            <a:spLocks noGrp="1"/>
          </p:cNvSpPr>
          <p:nvPr>
            <p:ph type="title"/>
          </p:nvPr>
        </p:nvSpPr>
        <p:spPr>
          <a:xfrm>
            <a:off x="1828547" y="564983"/>
            <a:ext cx="5574158" cy="846331"/>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b="1" dirty="0" smtClean="0"/>
              <a:t>Question #2</a:t>
            </a:r>
            <a:endParaRPr b="1" dirty="0"/>
          </a:p>
        </p:txBody>
      </p:sp>
      <p:sp>
        <p:nvSpPr>
          <p:cNvPr id="6" name="TextBox 5"/>
          <p:cNvSpPr txBox="1"/>
          <p:nvPr/>
        </p:nvSpPr>
        <p:spPr>
          <a:xfrm>
            <a:off x="1828547" y="1742042"/>
            <a:ext cx="5574158" cy="1569660"/>
          </a:xfrm>
          <a:prstGeom prst="rect">
            <a:avLst/>
          </a:prstGeom>
          <a:noFill/>
        </p:spPr>
        <p:txBody>
          <a:bodyPr wrap="square" rtlCol="0">
            <a:spAutoFit/>
          </a:bodyPr>
          <a:lstStyle/>
          <a:p>
            <a:pPr algn="ctr" fontAlgn="base">
              <a:buClrTx/>
            </a:pPr>
            <a:r>
              <a:rPr lang="en-US" sz="3200" dirty="0" smtClean="0">
                <a:solidFill>
                  <a:schemeClr val="tx1"/>
                </a:solidFill>
              </a:rPr>
              <a:t>How can someone get or give a sexually transmitted infection?</a:t>
            </a:r>
            <a:endParaRPr lang="en-US" sz="3200" b="1" dirty="0">
              <a:solidFill>
                <a:schemeClr val="dk1"/>
              </a:solidFill>
            </a:endParaRPr>
          </a:p>
        </p:txBody>
      </p:sp>
      <p:pic>
        <p:nvPicPr>
          <p:cNvPr id="5" name="Google Shape;75;p15" descr="pink question mark"/>
          <p:cNvPicPr preferRelativeResize="0"/>
          <p:nvPr/>
        </p:nvPicPr>
        <p:blipFill>
          <a:blip r:embed="rId4">
            <a:alphaModFix/>
          </a:blip>
          <a:stretch>
            <a:fillRect/>
          </a:stretch>
        </p:blipFill>
        <p:spPr>
          <a:xfrm>
            <a:off x="7402705" y="2526872"/>
            <a:ext cx="1243650" cy="1243650"/>
          </a:xfrm>
          <a:prstGeom prst="rect">
            <a:avLst/>
          </a:prstGeom>
          <a:noFill/>
          <a:ln>
            <a:noFill/>
          </a:ln>
        </p:spPr>
      </p:pic>
    </p:spTree>
    <p:extLst>
      <p:ext uri="{BB962C8B-B14F-4D97-AF65-F5344CB8AC3E}">
        <p14:creationId xmlns:p14="http://schemas.microsoft.com/office/powerpoint/2010/main" val="2244743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12288"/>
            <a:ext cx="8520600" cy="961745"/>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b="1" dirty="0" smtClean="0"/>
              <a:t>How are STIs spread?</a:t>
            </a:r>
            <a:endParaRPr lang="en-CA" b="1" dirty="0"/>
          </a:p>
        </p:txBody>
      </p:sp>
      <p:sp>
        <p:nvSpPr>
          <p:cNvPr id="3" name="Text Placeholder 2"/>
          <p:cNvSpPr>
            <a:spLocks noGrp="1"/>
          </p:cNvSpPr>
          <p:nvPr>
            <p:ph type="body" idx="1"/>
          </p:nvPr>
        </p:nvSpPr>
        <p:spPr>
          <a:xfrm>
            <a:off x="503430" y="1383293"/>
            <a:ext cx="5307435" cy="2649037"/>
          </a:xfrm>
        </p:spPr>
        <p:txBody>
          <a:bodyPr>
            <a:noAutofit/>
          </a:bodyPr>
          <a:lstStyle/>
          <a:p>
            <a:pPr>
              <a:buClrTx/>
            </a:pPr>
            <a:r>
              <a:rPr lang="en-CA" sz="2000" dirty="0">
                <a:solidFill>
                  <a:schemeClr val="tx1"/>
                </a:solidFill>
              </a:rPr>
              <a:t>S</a:t>
            </a:r>
            <a:r>
              <a:rPr lang="en-CA" sz="2000" dirty="0" smtClean="0">
                <a:solidFill>
                  <a:schemeClr val="tx1"/>
                </a:solidFill>
              </a:rPr>
              <a:t>exual contact</a:t>
            </a:r>
            <a:r>
              <a:rPr lang="en-CA" sz="2000" i="1" dirty="0" smtClean="0">
                <a:solidFill>
                  <a:schemeClr val="tx1"/>
                </a:solidFill>
              </a:rPr>
              <a:t> </a:t>
            </a:r>
            <a:r>
              <a:rPr lang="en-CA" sz="2000" dirty="0" smtClean="0">
                <a:solidFill>
                  <a:schemeClr val="tx1"/>
                </a:solidFill>
              </a:rPr>
              <a:t>with an infected partner</a:t>
            </a:r>
          </a:p>
          <a:p>
            <a:pPr lvl="1">
              <a:buClrTx/>
            </a:pPr>
            <a:r>
              <a:rPr lang="en-CA" sz="2000" dirty="0" smtClean="0">
                <a:solidFill>
                  <a:schemeClr val="tx1"/>
                </a:solidFill>
              </a:rPr>
              <a:t>Through vagina, oral, or anal sex</a:t>
            </a:r>
          </a:p>
          <a:p>
            <a:pPr lvl="1">
              <a:buClrTx/>
            </a:pPr>
            <a:r>
              <a:rPr lang="en-CA" sz="2000" dirty="0" smtClean="0">
                <a:solidFill>
                  <a:schemeClr val="tx1"/>
                </a:solidFill>
              </a:rPr>
              <a:t>Intimate sexual touching</a:t>
            </a:r>
          </a:p>
          <a:p>
            <a:pPr>
              <a:buClrTx/>
            </a:pPr>
            <a:r>
              <a:rPr lang="en-CA" sz="2000" dirty="0" smtClean="0">
                <a:solidFill>
                  <a:schemeClr val="tx1"/>
                </a:solidFill>
              </a:rPr>
              <a:t>Through infected blood</a:t>
            </a:r>
          </a:p>
          <a:p>
            <a:pPr lvl="1">
              <a:buClrTx/>
            </a:pPr>
            <a:r>
              <a:rPr lang="en-CA" sz="2000" dirty="0" smtClean="0">
                <a:solidFill>
                  <a:schemeClr val="tx1"/>
                </a:solidFill>
              </a:rPr>
              <a:t>Sharing needles </a:t>
            </a:r>
            <a:endParaRPr lang="en-CA" sz="2000" dirty="0">
              <a:solidFill>
                <a:schemeClr val="tx1"/>
              </a:solidFill>
            </a:endParaRPr>
          </a:p>
          <a:p>
            <a:pPr lvl="1">
              <a:buClrTx/>
            </a:pPr>
            <a:r>
              <a:rPr lang="en-CA" sz="2000" dirty="0" smtClean="0">
                <a:solidFill>
                  <a:schemeClr val="tx1"/>
                </a:solidFill>
              </a:rPr>
              <a:t>Personal care items: razors</a:t>
            </a:r>
          </a:p>
          <a:p>
            <a:pPr>
              <a:buClrTx/>
            </a:pPr>
            <a:r>
              <a:rPr lang="en-CA" sz="2000" dirty="0" smtClean="0">
                <a:solidFill>
                  <a:schemeClr val="tx1"/>
                </a:solidFill>
              </a:rPr>
              <a:t>From infected mother to baby</a:t>
            </a:r>
          </a:p>
        </p:txBody>
      </p:sp>
      <p:pic>
        <p:nvPicPr>
          <p:cNvPr id="4" name="Picture 3" descr="purple person with arrows pointing at other blue peop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4722" y="1684554"/>
            <a:ext cx="2046514" cy="2046514"/>
          </a:xfrm>
          <a:prstGeom prst="rect">
            <a:avLst/>
          </a:prstGeom>
        </p:spPr>
      </p:pic>
    </p:spTree>
    <p:extLst>
      <p:ext uri="{BB962C8B-B14F-4D97-AF65-F5344CB8AC3E}">
        <p14:creationId xmlns:p14="http://schemas.microsoft.com/office/powerpoint/2010/main" val="878741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781238" y="520973"/>
            <a:ext cx="5683552" cy="937215"/>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2820" b="1" dirty="0" smtClean="0"/>
              <a:t>Question #3</a:t>
            </a:r>
            <a:endParaRPr sz="2820" b="1" dirty="0"/>
          </a:p>
        </p:txBody>
      </p:sp>
      <p:sp>
        <p:nvSpPr>
          <p:cNvPr id="3" name="TextBox 2"/>
          <p:cNvSpPr txBox="1"/>
          <p:nvPr/>
        </p:nvSpPr>
        <p:spPr>
          <a:xfrm>
            <a:off x="1781238" y="1856414"/>
            <a:ext cx="5683552" cy="1077218"/>
          </a:xfrm>
          <a:prstGeom prst="rect">
            <a:avLst/>
          </a:prstGeom>
          <a:noFill/>
        </p:spPr>
        <p:txBody>
          <a:bodyPr wrap="square" rtlCol="0">
            <a:spAutoFit/>
          </a:bodyPr>
          <a:lstStyle/>
          <a:p>
            <a:pPr algn="ctr"/>
            <a:r>
              <a:rPr lang="en-US" sz="3200" dirty="0" smtClean="0">
                <a:latin typeface="+mn-lt"/>
              </a:rPr>
              <a:t>How can you prevent getting a sexually transmitted infection?</a:t>
            </a:r>
            <a:endParaRPr lang="en-US" sz="3200" dirty="0">
              <a:solidFill>
                <a:schemeClr val="dk1"/>
              </a:solidFill>
              <a:latin typeface="+mn-lt"/>
            </a:endParaRPr>
          </a:p>
        </p:txBody>
      </p:sp>
      <p:pic>
        <p:nvPicPr>
          <p:cNvPr id="6" name="Google Shape;75;p15" descr="pink question mark"/>
          <p:cNvPicPr preferRelativeResize="0"/>
          <p:nvPr/>
        </p:nvPicPr>
        <p:blipFill>
          <a:blip r:embed="rId4">
            <a:alphaModFix/>
          </a:blip>
          <a:stretch>
            <a:fillRect/>
          </a:stretch>
        </p:blipFill>
        <p:spPr>
          <a:xfrm>
            <a:off x="242621" y="2547801"/>
            <a:ext cx="1243650" cy="1243650"/>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52051"/>
            <a:ext cx="8520600" cy="781102"/>
          </a:xfrm>
        </p:spPr>
        <p:style>
          <a:lnRef idx="2">
            <a:schemeClr val="dk1"/>
          </a:lnRef>
          <a:fillRef idx="1">
            <a:schemeClr val="lt1"/>
          </a:fillRef>
          <a:effectRef idx="0">
            <a:schemeClr val="dk1"/>
          </a:effectRef>
          <a:fontRef idx="minor">
            <a:schemeClr val="dk1"/>
          </a:fontRef>
        </p:style>
        <p:txBody>
          <a:bodyPr anchor="ctr">
            <a:noAutofit/>
          </a:bodyPr>
          <a:lstStyle/>
          <a:p>
            <a:pPr algn="ctr"/>
            <a:r>
              <a:rPr lang="en-CA" b="1" dirty="0" err="1" smtClean="0"/>
              <a:t>STI’s</a:t>
            </a:r>
            <a:r>
              <a:rPr lang="en-CA" b="1" dirty="0" smtClean="0"/>
              <a:t> are Preventable</a:t>
            </a:r>
            <a:endParaRPr lang="en-CA" b="1" dirty="0"/>
          </a:p>
        </p:txBody>
      </p:sp>
      <p:pic>
        <p:nvPicPr>
          <p:cNvPr id="4" name="Picture 3" descr="check up with your docto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0095" y="1417061"/>
            <a:ext cx="2192205" cy="2192205"/>
          </a:xfrm>
          <a:prstGeom prst="rect">
            <a:avLst/>
          </a:prstGeom>
        </p:spPr>
      </p:pic>
      <p:sp>
        <p:nvSpPr>
          <p:cNvPr id="3" name="Text Placeholder 2"/>
          <p:cNvSpPr>
            <a:spLocks noGrp="1"/>
          </p:cNvSpPr>
          <p:nvPr>
            <p:ph type="body" idx="1"/>
          </p:nvPr>
        </p:nvSpPr>
        <p:spPr>
          <a:xfrm>
            <a:off x="311700" y="1033153"/>
            <a:ext cx="8520600" cy="2960022"/>
          </a:xfrm>
        </p:spPr>
        <p:txBody>
          <a:bodyPr>
            <a:noAutofit/>
          </a:bodyPr>
          <a:lstStyle/>
          <a:p>
            <a:pPr marL="114300" indent="0">
              <a:buClrTx/>
              <a:buNone/>
            </a:pPr>
            <a:r>
              <a:rPr lang="en-CA" sz="2000" b="1" dirty="0" smtClean="0">
                <a:solidFill>
                  <a:schemeClr val="tx1"/>
                </a:solidFill>
              </a:rPr>
              <a:t>How Are STIs Prevented?</a:t>
            </a:r>
          </a:p>
          <a:p>
            <a:pPr>
              <a:buClrTx/>
              <a:buFont typeface="Arial" panose="020B0604020202020204" pitchFamily="34" charset="0"/>
              <a:buChar char="•"/>
            </a:pPr>
            <a:r>
              <a:rPr lang="en-CA" sz="2000" dirty="0" smtClean="0">
                <a:solidFill>
                  <a:schemeClr val="tx1"/>
                </a:solidFill>
              </a:rPr>
              <a:t>Abstain</a:t>
            </a:r>
          </a:p>
          <a:p>
            <a:pPr>
              <a:buClrTx/>
              <a:buFont typeface="Arial" panose="020B0604020202020204" pitchFamily="34" charset="0"/>
              <a:buChar char="•"/>
            </a:pPr>
            <a:r>
              <a:rPr lang="en-CA" sz="2000" dirty="0" smtClean="0">
                <a:solidFill>
                  <a:schemeClr val="tx1"/>
                </a:solidFill>
              </a:rPr>
              <a:t>Get regular health check ups</a:t>
            </a:r>
          </a:p>
          <a:p>
            <a:pPr>
              <a:buClrTx/>
              <a:buFont typeface="Arial" panose="020B0604020202020204" pitchFamily="34" charset="0"/>
              <a:buChar char="•"/>
            </a:pPr>
            <a:r>
              <a:rPr lang="en-CA" sz="2000" dirty="0" smtClean="0">
                <a:solidFill>
                  <a:schemeClr val="tx1"/>
                </a:solidFill>
              </a:rPr>
              <a:t>Use protection every time you are sexually active</a:t>
            </a:r>
          </a:p>
          <a:p>
            <a:pPr>
              <a:buClrTx/>
              <a:buFont typeface="Arial" panose="020B0604020202020204" pitchFamily="34" charset="0"/>
              <a:buChar char="•"/>
            </a:pPr>
            <a:r>
              <a:rPr lang="en-CA" sz="2000" dirty="0" smtClean="0">
                <a:solidFill>
                  <a:schemeClr val="tx1"/>
                </a:solidFill>
              </a:rPr>
              <a:t>Decrease the number of sexual partners you have</a:t>
            </a:r>
          </a:p>
          <a:p>
            <a:pPr>
              <a:buClrTx/>
              <a:buFont typeface="Arial" panose="020B0604020202020204" pitchFamily="34" charset="0"/>
              <a:buChar char="•"/>
            </a:pPr>
            <a:r>
              <a:rPr lang="en-CA" sz="2000" dirty="0" smtClean="0">
                <a:solidFill>
                  <a:schemeClr val="tx1"/>
                </a:solidFill>
              </a:rPr>
              <a:t>Get tested regularly for STIs</a:t>
            </a:r>
          </a:p>
          <a:p>
            <a:pPr>
              <a:buClrTx/>
              <a:buFont typeface="Arial" panose="020B0604020202020204" pitchFamily="34" charset="0"/>
              <a:buChar char="•"/>
            </a:pPr>
            <a:r>
              <a:rPr lang="en-CA" sz="2000" dirty="0" smtClean="0">
                <a:solidFill>
                  <a:schemeClr val="tx1"/>
                </a:solidFill>
              </a:rPr>
              <a:t>Get vaccinated for HPV and Hepatitis B</a:t>
            </a:r>
          </a:p>
          <a:p>
            <a:pPr>
              <a:buClrTx/>
              <a:buFont typeface="Arial" panose="020B0604020202020204" pitchFamily="34" charset="0"/>
              <a:buChar char="•"/>
            </a:pPr>
            <a:r>
              <a:rPr lang="en-CA" sz="2000" dirty="0" smtClean="0">
                <a:solidFill>
                  <a:schemeClr val="tx1"/>
                </a:solidFill>
              </a:rPr>
              <a:t>Never share needles, tattoo equipment or personal care items</a:t>
            </a:r>
          </a:p>
        </p:txBody>
      </p:sp>
    </p:spTree>
    <p:extLst>
      <p:ext uri="{BB962C8B-B14F-4D97-AF65-F5344CB8AC3E}">
        <p14:creationId xmlns:p14="http://schemas.microsoft.com/office/powerpoint/2010/main" val="1716208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16589</TotalTime>
  <Words>2720</Words>
  <Application>Microsoft Office PowerPoint</Application>
  <PresentationFormat>On-screen Show (16:9)</PresentationFormat>
  <Paragraphs>304</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Simple Light</vt:lpstr>
      <vt:lpstr>Don’t Pass It On Activity</vt:lpstr>
      <vt:lpstr>What are STIs and STBBIs?</vt:lpstr>
      <vt:lpstr>Types of Sexually Transmitted Infections</vt:lpstr>
      <vt:lpstr>Question #1</vt:lpstr>
      <vt:lpstr>Possible Symptoms of STIs</vt:lpstr>
      <vt:lpstr>Question #2</vt:lpstr>
      <vt:lpstr>How are STIs spread?</vt:lpstr>
      <vt:lpstr>Question #3</vt:lpstr>
      <vt:lpstr>STI’s are Preventable</vt:lpstr>
      <vt:lpstr>Sources of Support</vt:lpstr>
      <vt:lpstr>Sexual Health Centre Information</vt:lpstr>
      <vt:lpstr>Please Remember…</vt:lpstr>
      <vt:lpstr>Summary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Robinson, Mackenzie</dc:creator>
  <cp:lastModifiedBy>Ratskos, Emillea</cp:lastModifiedBy>
  <cp:revision>460</cp:revision>
  <dcterms:modified xsi:type="dcterms:W3CDTF">2023-02-23T19:53:32Z</dcterms:modified>
</cp:coreProperties>
</file>