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0"/>
  </p:notesMasterIdLst>
  <p:sldIdLst>
    <p:sldId id="307" r:id="rId2"/>
    <p:sldId id="322" r:id="rId3"/>
    <p:sldId id="260" r:id="rId4"/>
    <p:sldId id="261" r:id="rId5"/>
    <p:sldId id="325" r:id="rId6"/>
    <p:sldId id="306" r:id="rId7"/>
    <p:sldId id="262" r:id="rId8"/>
    <p:sldId id="326" r:id="rId9"/>
    <p:sldId id="311" r:id="rId10"/>
    <p:sldId id="264" r:id="rId11"/>
    <p:sldId id="301" r:id="rId12"/>
    <p:sldId id="318" r:id="rId13"/>
    <p:sldId id="285" r:id="rId14"/>
    <p:sldId id="303" r:id="rId15"/>
    <p:sldId id="267" r:id="rId16"/>
    <p:sldId id="265" r:id="rId17"/>
    <p:sldId id="312" r:id="rId18"/>
    <p:sldId id="324" r:id="rId19"/>
    <p:sldId id="314" r:id="rId20"/>
    <p:sldId id="291" r:id="rId21"/>
    <p:sldId id="316" r:id="rId22"/>
    <p:sldId id="315" r:id="rId23"/>
    <p:sldId id="300" r:id="rId24"/>
    <p:sldId id="284" r:id="rId25"/>
    <p:sldId id="323" r:id="rId26"/>
    <p:sldId id="319" r:id="rId27"/>
    <p:sldId id="269" r:id="rId28"/>
    <p:sldId id="296" r:id="rId29"/>
    <p:sldId id="309" r:id="rId30"/>
    <p:sldId id="268" r:id="rId31"/>
    <p:sldId id="299" r:id="rId32"/>
    <p:sldId id="283" r:id="rId33"/>
    <p:sldId id="317" r:id="rId34"/>
    <p:sldId id="320" r:id="rId35"/>
    <p:sldId id="292" r:id="rId36"/>
    <p:sldId id="290" r:id="rId37"/>
    <p:sldId id="288" r:id="rId38"/>
    <p:sldId id="289" r:id="rId3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ult, Tesha" initials="GT" lastIdx="10" clrIdx="0">
    <p:extLst>
      <p:ext uri="{19B8F6BF-5375-455C-9EA6-DF929625EA0E}">
        <p15:presenceInfo xmlns:p15="http://schemas.microsoft.com/office/powerpoint/2012/main" userId="S-1-5-21-494292953-1948397803-1850952788-88556" providerId="AD"/>
      </p:ext>
    </p:extLst>
  </p:cmAuthor>
  <p:cmAuthor id="2" name="Brown, Jacqui" initials="BJ" lastIdx="38" clrIdx="1">
    <p:extLst>
      <p:ext uri="{19B8F6BF-5375-455C-9EA6-DF929625EA0E}">
        <p15:presenceInfo xmlns:p15="http://schemas.microsoft.com/office/powerpoint/2012/main" userId="S-1-5-21-494292953-1948397803-1850952788-77226" providerId="AD"/>
      </p:ext>
    </p:extLst>
  </p:cmAuthor>
  <p:cmAuthor id="3" name="Robinson, Mackenzie" initials="RM" lastIdx="66" clrIdx="2">
    <p:extLst>
      <p:ext uri="{19B8F6BF-5375-455C-9EA6-DF929625EA0E}">
        <p15:presenceInfo xmlns:p15="http://schemas.microsoft.com/office/powerpoint/2012/main" userId="S-1-5-21-494292953-1948397803-1850952788-87215" providerId="AD"/>
      </p:ext>
    </p:extLst>
  </p:cmAuthor>
  <p:cmAuthor id="4" name="Wiebe, Chastine" initials="WC" lastIdx="1" clrIdx="3">
    <p:extLst>
      <p:ext uri="{19B8F6BF-5375-455C-9EA6-DF929625EA0E}">
        <p15:presenceInfo xmlns:p15="http://schemas.microsoft.com/office/powerpoint/2012/main" userId="S-1-5-21-494292953-1948397803-1850952788-759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8" autoAdjust="0"/>
    <p:restoredTop sz="49462" autoAdjust="0"/>
  </p:normalViewPr>
  <p:slideViewPr>
    <p:cSldViewPr snapToGrid="0">
      <p:cViewPr varScale="1">
        <p:scale>
          <a:sx n="57" d="100"/>
          <a:sy n="57" d="100"/>
        </p:scale>
        <p:origin x="2412" y="60"/>
      </p:cViewPr>
      <p:guideLst>
        <p:guide orient="horz" pos="1620"/>
        <p:guide pos="2880"/>
      </p:guideLst>
    </p:cSldViewPr>
  </p:slideViewPr>
  <p:notesTextViewPr>
    <p:cViewPr>
      <p:scale>
        <a:sx n="1" d="1"/>
        <a:sy n="1" d="1"/>
      </p:scale>
      <p:origin x="0" y="0"/>
    </p:cViewPr>
  </p:notesTextViewPr>
  <p:sorterViewPr>
    <p:cViewPr>
      <p:scale>
        <a:sx n="100" d="100"/>
        <a:sy n="100" d="100"/>
      </p:scale>
      <p:origin x="0" y="-16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niagararegion.ca/health/schools/youth-services.aspx" TargetMode="External"/><Relationship Id="rId7" Type="http://schemas.openxmlformats.org/officeDocument/2006/relationships/hyperlink" Target="https://www.rainbowhealthontario.ca/"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egale.ca/awareness/supporting-gender-diverse-child/" TargetMode="External"/><Relationship Id="rId5" Type="http://schemas.openxmlformats.org/officeDocument/2006/relationships/hyperlink" Target="https://egale.ca/" TargetMode="External"/><Relationship Id="rId4" Type="http://schemas.openxmlformats.org/officeDocument/2006/relationships/hyperlink" Target="https://www.niagararegion.ca/living/health_wellness/sexualhealth/orientation.aspx"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none" strike="noStrike" cap="none" dirty="0" smtClean="0">
                <a:solidFill>
                  <a:srgbClr val="000000"/>
                </a:solidFill>
                <a:effectLst/>
                <a:latin typeface="Arial"/>
                <a:ea typeface="Arial"/>
                <a:cs typeface="Arial"/>
                <a:sym typeface="Arial"/>
              </a:rPr>
              <a:t>The</a:t>
            </a:r>
            <a:r>
              <a:rPr lang="en-US" sz="1100" b="1" i="0" u="none" strike="noStrike" cap="none" baseline="0" dirty="0" smtClean="0">
                <a:solidFill>
                  <a:srgbClr val="000000"/>
                </a:solidFill>
                <a:effectLst/>
                <a:latin typeface="Arial"/>
                <a:ea typeface="Arial"/>
                <a:cs typeface="Arial"/>
                <a:sym typeface="Arial"/>
              </a:rPr>
              <a:t> following slides are for teacher use only (slides 1-6)</a:t>
            </a:r>
          </a:p>
          <a:p>
            <a:pPr marL="0" lvl="0" indent="0" algn="l" rtl="0">
              <a:spcBef>
                <a:spcPts val="0"/>
              </a:spcBef>
              <a:spcAft>
                <a:spcPts val="0"/>
              </a:spcAft>
              <a:buNone/>
            </a:pPr>
            <a:endParaRPr lang="en-US" sz="1100" b="1"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1" i="0" u="none" strike="noStrike" cap="none" dirty="0" smtClean="0">
                <a:solidFill>
                  <a:srgbClr val="000000"/>
                </a:solidFill>
                <a:effectLst/>
                <a:latin typeface="Arial"/>
                <a:ea typeface="Arial"/>
                <a:cs typeface="Arial"/>
                <a:sym typeface="Arial"/>
              </a:rPr>
              <a:t>Note: </a:t>
            </a:r>
            <a:r>
              <a:rPr lang="en-US" sz="1100" b="0" i="0" u="none" strike="noStrike" cap="none" dirty="0" smtClean="0">
                <a:solidFill>
                  <a:srgbClr val="000000"/>
                </a:solidFill>
                <a:effectLst/>
                <a:latin typeface="Arial"/>
                <a:ea typeface="Arial"/>
                <a:cs typeface="Arial"/>
                <a:sym typeface="Arial"/>
              </a:rPr>
              <a:t>based on the identities of students in the class, avoid using examples that could trigger a student.</a:t>
            </a:r>
          </a:p>
          <a:p>
            <a:pPr marL="0" lvl="0" indent="0" algn="l" rtl="0">
              <a:spcBef>
                <a:spcPts val="0"/>
              </a:spcBef>
              <a:spcAft>
                <a:spcPts val="0"/>
              </a:spcAft>
              <a:buNone/>
            </a:pPr>
            <a:endParaRPr lang="en-US" sz="1100" b="1" i="1" u="none" strike="noStrike" cap="none"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i="1" dirty="0" smtClean="0"/>
              <a:t>The speaker’s notes</a:t>
            </a:r>
            <a:r>
              <a:rPr lang="en-CA" b="1" i="1" baseline="0" dirty="0" smtClean="0"/>
              <a:t> are also intended for teacher use only. The notes include general information, background knowledge, questions and/or prompts.  The information included in these notes should not be read word for word. Teacher’s should review the notes before using the presentation to become familiar with the content, as it is to supplement what is on the slide.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i="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i="0" baseline="0" dirty="0" smtClean="0"/>
              <a:t>Important Disclaimer: It might be important to tell students that during this presentation they are </a:t>
            </a:r>
            <a:r>
              <a:rPr lang="en-CA" b="1" i="0" u="sng" baseline="0" dirty="0" smtClean="0"/>
              <a:t>not </a:t>
            </a:r>
            <a:r>
              <a:rPr lang="en-CA" b="1" i="0" u="none" baseline="0" dirty="0" smtClean="0"/>
              <a:t>required to disclose their gender identity, as that is personal information. It is up to them and when/if they feel comfortable to do so. </a:t>
            </a:r>
            <a:endParaRPr lang="en-CA" b="1" i="0" baseline="0" dirty="0" smtClean="0"/>
          </a:p>
          <a:p>
            <a:pPr marL="0" lvl="0" indent="0" algn="l" rtl="0">
              <a:spcBef>
                <a:spcPts val="0"/>
              </a:spcBef>
              <a:spcAft>
                <a:spcPts val="0"/>
              </a:spcAft>
              <a:buNone/>
            </a:pPr>
            <a:endParaRPr lang="en-US" sz="1100" b="1" i="1" u="none" strike="noStrike" cap="none" dirty="0" smtClean="0">
              <a:solidFill>
                <a:srgbClr val="000000"/>
              </a:solidFill>
              <a:effectLst/>
              <a:latin typeface="Arial"/>
              <a:cs typeface="Arial"/>
              <a:sym typeface="Arial"/>
            </a:endParaRPr>
          </a:p>
          <a:p>
            <a:pPr marL="0" lvl="0" indent="0" algn="l" rtl="0">
              <a:spcBef>
                <a:spcPts val="0"/>
              </a:spcBef>
              <a:spcAft>
                <a:spcPts val="0"/>
              </a:spcAft>
              <a:buNone/>
            </a:pPr>
            <a:r>
              <a:rPr lang="en-US" sz="1100" b="1" i="0" u="none" strike="noStrike" cap="none" dirty="0" smtClean="0">
                <a:solidFill>
                  <a:srgbClr val="000000"/>
                </a:solidFill>
                <a:effectLst/>
                <a:latin typeface="Arial"/>
                <a:cs typeface="Arial"/>
                <a:sym typeface="Arial"/>
              </a:rPr>
              <a:t>Image from </a:t>
            </a:r>
            <a:r>
              <a:rPr lang="en-US" sz="1100" b="1" i="0" u="none" strike="noStrike" cap="none" dirty="0" err="1" smtClean="0">
                <a:solidFill>
                  <a:srgbClr val="000000"/>
                </a:solidFill>
                <a:effectLst/>
                <a:latin typeface="Arial"/>
                <a:cs typeface="Arial"/>
                <a:sym typeface="Arial"/>
              </a:rPr>
              <a:t>Canva</a:t>
            </a:r>
            <a:endParaRPr lang="en-US" sz="1100" b="1" i="0" u="none" strike="noStrike" cap="none" dirty="0" smtClean="0">
              <a:solidFill>
                <a:srgbClr val="000000"/>
              </a:solidFill>
              <a:effectLst/>
              <a:latin typeface="Arial"/>
              <a:cs typeface="Arial"/>
              <a:sym typeface="Arial"/>
            </a:endParaRPr>
          </a:p>
          <a:p>
            <a:pPr marL="0" lvl="0" indent="0" algn="l" rtl="0">
              <a:spcBef>
                <a:spcPts val="0"/>
              </a:spcBef>
              <a:spcAft>
                <a:spcPts val="0"/>
              </a:spcAft>
              <a:buNone/>
            </a:pPr>
            <a:endParaRPr lang="en-US" sz="1100" b="1" i="0" u="none" strike="noStrike" cap="none" dirty="0" smtClean="0">
              <a:solidFill>
                <a:srgbClr val="000000"/>
              </a:solidFill>
              <a:effectLst/>
              <a:latin typeface="Arial"/>
              <a:cs typeface="Arial"/>
              <a:sym typeface="Arial"/>
            </a:endParaRPr>
          </a:p>
          <a:p>
            <a:pPr marL="0" lvl="0" indent="0" algn="l" rtl="0">
              <a:spcBef>
                <a:spcPts val="0"/>
              </a:spcBef>
              <a:spcAft>
                <a:spcPts val="0"/>
              </a:spcAft>
              <a:buNone/>
            </a:pPr>
            <a:endParaRPr lang="en-US" sz="1100" b="1" i="0" u="none" strike="noStrike" cap="none"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1" u="none" strike="noStrike" cap="none" baseline="0" dirty="0" smtClean="0">
                <a:solidFill>
                  <a:srgbClr val="000000"/>
                </a:solidFill>
                <a:latin typeface="Arial"/>
                <a:cs typeface="Arial"/>
                <a:sym typeface="Arial"/>
              </a:rPr>
              <a:t>Last Updated: January 2023</a:t>
            </a:r>
            <a:endParaRPr lang="en-US" b="1" i="1" dirty="0" smtClean="0"/>
          </a:p>
        </p:txBody>
      </p:sp>
    </p:spTree>
    <p:extLst>
      <p:ext uri="{BB962C8B-B14F-4D97-AF65-F5344CB8AC3E}">
        <p14:creationId xmlns:p14="http://schemas.microsoft.com/office/powerpoint/2010/main" val="1068259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f805ba594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f805ba594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0" u="none" dirty="0" smtClean="0">
                <a:effectLst/>
              </a:rPr>
              <a:t>Focus on Self-Esteem</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i="0" u="none" dirty="0" smtClean="0">
              <a:effectLst/>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0" u="sng" dirty="0" smtClean="0">
                <a:effectLst/>
              </a:rPr>
              <a:t>Teacher Prompt</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1" dirty="0" smtClean="0">
                <a:effectLst/>
              </a:rPr>
              <a:t>“What are qualities that make you feel good</a:t>
            </a:r>
            <a:r>
              <a:rPr lang="en-US" b="1" i="1" baseline="0" dirty="0" smtClean="0">
                <a:effectLst/>
              </a:rPr>
              <a:t> about yourself? What are qualities that you’d like to improve?</a:t>
            </a:r>
            <a:r>
              <a:rPr lang="en-CA" b="1" baseline="0" dirty="0" smtClean="0"/>
              <a:t>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i="0" u="sng" baseline="0" dirty="0" smtClean="0">
              <a:effectLst/>
            </a:endParaRPr>
          </a:p>
          <a:p>
            <a:pPr marL="158750" indent="0" rtl="0">
              <a:buNone/>
            </a:pPr>
            <a:r>
              <a:rPr lang="en-US" b="0" i="0" u="sng" baseline="0" dirty="0" smtClean="0">
                <a:effectLst/>
              </a:rPr>
              <a:t>Guiding Notes: </a:t>
            </a:r>
            <a:endParaRPr lang="en-US" b="0" i="0" u="none" baseline="0" dirty="0" smtClean="0">
              <a:effectLst/>
            </a:endParaRPr>
          </a:p>
          <a:p>
            <a:pPr marL="158750" indent="0" rtl="0">
              <a:buNone/>
            </a:pPr>
            <a:r>
              <a:rPr lang="en-US" b="0" i="1" u="none" baseline="0" dirty="0" smtClean="0">
                <a:effectLst/>
              </a:rPr>
              <a:t>What are characteristics/qualities that you like about yourself that help with self-confidence and improve your self-esteem?</a:t>
            </a:r>
          </a:p>
          <a:p>
            <a:pPr marL="457200" indent="-298450" rtl="0"/>
            <a:r>
              <a:rPr lang="en-US" b="0" i="0" u="none" baseline="0" dirty="0" smtClean="0">
                <a:effectLst/>
              </a:rPr>
              <a:t>Examples of Personal Qualities/Characteristics one might </a:t>
            </a:r>
            <a:r>
              <a:rPr lang="en-US" b="1" i="0" u="sng" baseline="0" dirty="0" smtClean="0">
                <a:effectLst/>
              </a:rPr>
              <a:t>like</a:t>
            </a:r>
            <a:r>
              <a:rPr lang="en-US" b="0" i="0" u="none" baseline="0" dirty="0" smtClean="0">
                <a:effectLst/>
              </a:rPr>
              <a:t> about themselves:</a:t>
            </a:r>
          </a:p>
          <a:p>
            <a:pPr marL="914400" lvl="1" indent="-298450" rtl="0"/>
            <a:r>
              <a:rPr lang="en-US" b="0" i="0" u="none" baseline="0" dirty="0" smtClean="0">
                <a:effectLst/>
              </a:rPr>
              <a:t>Honest</a:t>
            </a:r>
          </a:p>
          <a:p>
            <a:pPr marL="914400" lvl="1" indent="-298450" rtl="0"/>
            <a:r>
              <a:rPr lang="en-US" b="0" i="0" u="none" baseline="0" dirty="0" smtClean="0">
                <a:effectLst/>
              </a:rPr>
              <a:t>Friendly</a:t>
            </a:r>
          </a:p>
          <a:p>
            <a:pPr marL="914400" lvl="1" indent="-298450" rtl="0"/>
            <a:r>
              <a:rPr lang="en-US" b="0" i="0" u="none" baseline="0" dirty="0" smtClean="0">
                <a:effectLst/>
              </a:rPr>
              <a:t>Good sense of humor</a:t>
            </a:r>
          </a:p>
          <a:p>
            <a:pPr marL="914400" lvl="1" indent="-298450" rtl="0"/>
            <a:r>
              <a:rPr lang="en-US" b="0" i="0" u="none" baseline="0" dirty="0" smtClean="0">
                <a:effectLst/>
              </a:rPr>
              <a:t>Good listener</a:t>
            </a:r>
          </a:p>
          <a:p>
            <a:pPr marL="914400" lvl="1" indent="-298450" rtl="0"/>
            <a:r>
              <a:rPr lang="en-US" b="0" i="0" u="none" baseline="0" dirty="0" smtClean="0">
                <a:effectLst/>
              </a:rPr>
              <a:t>Trustworthy</a:t>
            </a:r>
          </a:p>
          <a:p>
            <a:pPr marL="914400" lvl="1" indent="-298450" rtl="0"/>
            <a:r>
              <a:rPr lang="en-US" b="0" i="0" u="none" baseline="0" dirty="0" smtClean="0">
                <a:effectLst/>
              </a:rPr>
              <a:t>Supportive</a:t>
            </a:r>
          </a:p>
          <a:p>
            <a:pPr marL="914400" lvl="1" indent="-298450" rtl="0"/>
            <a:r>
              <a:rPr lang="en-US" b="0" i="0" u="none" baseline="0" dirty="0" smtClean="0">
                <a:effectLst/>
              </a:rPr>
              <a:t>Empathetic</a:t>
            </a:r>
          </a:p>
          <a:p>
            <a:pPr marL="914400" lvl="1" indent="-298450" rtl="0"/>
            <a:r>
              <a:rPr lang="en-US" b="0" i="0" u="none" baseline="0" dirty="0" smtClean="0">
                <a:effectLst/>
              </a:rPr>
              <a:t>Kind/Caring</a:t>
            </a:r>
          </a:p>
          <a:p>
            <a:pPr marL="914400" lvl="1" indent="-298450" rtl="0"/>
            <a:r>
              <a:rPr lang="en-US" b="0" i="0" u="none" baseline="0" dirty="0" smtClean="0">
                <a:effectLst/>
              </a:rPr>
              <a:t>Thoughtful</a:t>
            </a:r>
          </a:p>
          <a:p>
            <a:pPr marL="914400" lvl="1" indent="-298450" rtl="0"/>
            <a:r>
              <a:rPr lang="en-US" b="0" i="0" u="none" baseline="0" dirty="0" smtClean="0">
                <a:effectLst/>
              </a:rPr>
              <a:t>Fairness</a:t>
            </a:r>
          </a:p>
          <a:p>
            <a:pPr marL="914400" lvl="1" indent="-298450" rtl="0"/>
            <a:r>
              <a:rPr lang="en-US" b="0" i="0" u="none" baseline="0" dirty="0" smtClean="0">
                <a:effectLst/>
              </a:rPr>
              <a:t>Positive outlook</a:t>
            </a:r>
          </a:p>
          <a:p>
            <a:pPr marL="914400" lvl="1" indent="-298450" rtl="0"/>
            <a:r>
              <a:rPr lang="en-US" b="0" i="0" u="none" baseline="0" dirty="0" smtClean="0">
                <a:effectLst/>
              </a:rPr>
              <a:t>Considerate</a:t>
            </a:r>
          </a:p>
          <a:p>
            <a:pPr marL="457200" lvl="0" indent="-298450" rtl="0"/>
            <a:r>
              <a:rPr lang="en-US" b="0" i="0" u="none" baseline="0" dirty="0" smtClean="0">
                <a:effectLst/>
              </a:rPr>
              <a:t>Examples of Characteristics/Qualities that a person might </a:t>
            </a:r>
            <a:r>
              <a:rPr lang="en-US" b="1" i="0" u="sng" baseline="0" dirty="0" smtClean="0">
                <a:effectLst/>
              </a:rPr>
              <a:t>dislike</a:t>
            </a:r>
            <a:r>
              <a:rPr lang="en-US" b="0" i="0" u="none" baseline="0" dirty="0" smtClean="0">
                <a:effectLst/>
              </a:rPr>
              <a:t> about someone:</a:t>
            </a:r>
          </a:p>
          <a:p>
            <a:pPr marL="914400" lvl="1" indent="-298450" rtl="0"/>
            <a:r>
              <a:rPr lang="en-US" b="0" i="0" u="none" baseline="0" dirty="0" smtClean="0">
                <a:effectLst/>
              </a:rPr>
              <a:t>Sarcastic</a:t>
            </a:r>
          </a:p>
          <a:p>
            <a:pPr marL="914400" lvl="1" indent="-298450" rtl="0"/>
            <a:r>
              <a:rPr lang="en-US" b="0" i="0" u="none" baseline="0" dirty="0" smtClean="0">
                <a:effectLst/>
              </a:rPr>
              <a:t>Stubborn (this can sometimes be bad, sometimes be good)</a:t>
            </a:r>
          </a:p>
          <a:p>
            <a:pPr marL="914400" lvl="1" indent="-298450" rtl="0"/>
            <a:r>
              <a:rPr lang="en-US" b="0" i="0" u="none" baseline="0" dirty="0" smtClean="0">
                <a:effectLst/>
              </a:rPr>
              <a:t>Dishonest</a:t>
            </a:r>
          </a:p>
          <a:p>
            <a:pPr marL="914400" lvl="1" indent="-298450" rtl="0"/>
            <a:r>
              <a:rPr lang="en-US" b="0" i="0" u="none" baseline="0" dirty="0" smtClean="0">
                <a:effectLst/>
              </a:rPr>
              <a:t>Self-centered (selfishness)</a:t>
            </a:r>
          </a:p>
          <a:p>
            <a:pPr marL="914400" lvl="1" indent="-298450" rtl="0"/>
            <a:r>
              <a:rPr lang="en-US" b="0" i="0" u="none" baseline="0" dirty="0" smtClean="0">
                <a:effectLst/>
              </a:rPr>
              <a:t>Unreliable</a:t>
            </a:r>
          </a:p>
          <a:p>
            <a:pPr marL="914400" lvl="1" indent="-298450" rtl="0"/>
            <a:r>
              <a:rPr lang="en-US" b="0" i="0" u="none" baseline="0" dirty="0" smtClean="0">
                <a:effectLst/>
              </a:rPr>
              <a:t>Rudeness/Mean (i.e., Bully’s)</a:t>
            </a:r>
          </a:p>
          <a:p>
            <a:pPr marL="914400" lvl="1" indent="-298450" rtl="0"/>
            <a:r>
              <a:rPr lang="en-US" b="0" i="0" u="none" baseline="0" dirty="0" smtClean="0">
                <a:effectLst/>
              </a:rPr>
              <a:t>“</a:t>
            </a:r>
            <a:r>
              <a:rPr lang="en-US" b="0" i="0" u="none" baseline="0" dirty="0" err="1" smtClean="0">
                <a:effectLst/>
              </a:rPr>
              <a:t>Potty</a:t>
            </a:r>
            <a:r>
              <a:rPr lang="en-US" b="0" i="0" u="none" baseline="0" dirty="0" smtClean="0">
                <a:effectLst/>
              </a:rPr>
              <a:t> mouth” (chronic swearing) – this probably won’t be the case for Grade 5 students</a:t>
            </a:r>
          </a:p>
          <a:p>
            <a:pPr marL="158750" indent="0" rtl="0">
              <a:buNone/>
            </a:pPr>
            <a:endParaRPr lang="en-US" b="0" i="1" dirty="0" smtClean="0">
              <a:effectLst/>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b="0" i="1" dirty="0" smtClean="0">
                <a:effectLst/>
              </a:rPr>
              <a:t>Students might or might not know what self-esteem</a:t>
            </a:r>
            <a:r>
              <a:rPr lang="en-US" b="0" i="1" baseline="0" dirty="0" smtClean="0">
                <a:effectLst/>
              </a:rPr>
              <a:t> is, if they don’t provide them with an age-appropriate definition of self-esteem. Refer to the definition to below. </a:t>
            </a:r>
          </a:p>
          <a:p>
            <a:pPr marL="158750" indent="0" fontAlgn="base">
              <a:buNone/>
            </a:pPr>
            <a:endParaRPr lang="en-US" sz="1100" b="1" i="0" u="none" strike="noStrike" cap="none" dirty="0" smtClean="0">
              <a:solidFill>
                <a:srgbClr val="000000"/>
              </a:solidFill>
              <a:effectLst/>
              <a:latin typeface="Arial"/>
              <a:ea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ea typeface="Arial"/>
                <a:cs typeface="Arial"/>
                <a:sym typeface="Arial"/>
              </a:rPr>
              <a:t>Self-esteem</a:t>
            </a:r>
            <a:r>
              <a:rPr lang="en-US" sz="1100" b="0" i="0" u="none" strike="noStrike" cap="none" dirty="0" smtClean="0">
                <a:solidFill>
                  <a:srgbClr val="000000"/>
                </a:solidFill>
                <a:effectLst/>
                <a:latin typeface="Arial"/>
                <a:ea typeface="Arial"/>
                <a:cs typeface="Arial"/>
                <a:sym typeface="Arial"/>
              </a:rPr>
              <a:t> means you mostly feel good about yourself. It helps with self-confidence</a:t>
            </a:r>
            <a:r>
              <a:rPr lang="en-US" sz="1100" b="0" i="0" u="none" strike="noStrike" cap="none" baseline="0" dirty="0" smtClean="0">
                <a:solidFill>
                  <a:srgbClr val="000000"/>
                </a:solidFill>
                <a:effectLst/>
                <a:latin typeface="Arial"/>
                <a:ea typeface="Arial"/>
                <a:cs typeface="Arial"/>
                <a:sym typeface="Arial"/>
              </a:rPr>
              <a:t> and self-concept. </a:t>
            </a:r>
          </a:p>
          <a:p>
            <a:pPr marL="158750" indent="0" fontAlgn="base">
              <a:buNone/>
            </a:pPr>
            <a:endParaRPr lang="en-US" sz="1100" b="1" i="0" u="none" strike="noStrike" cap="none" dirty="0" smtClean="0">
              <a:solidFill>
                <a:srgbClr val="000000"/>
              </a:solidFill>
              <a:effectLst/>
              <a:latin typeface="Arial"/>
              <a:ea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cs typeface="Arial"/>
                <a:sym typeface="Arial"/>
              </a:rPr>
              <a:t>Image from </a:t>
            </a:r>
            <a:r>
              <a:rPr lang="en-US" sz="1100" b="1" i="0" u="none" strike="noStrike" cap="none" dirty="0" err="1" smtClean="0">
                <a:solidFill>
                  <a:srgbClr val="000000"/>
                </a:solidFill>
                <a:effectLst/>
                <a:latin typeface="Arial"/>
                <a:cs typeface="Arial"/>
                <a:sym typeface="Arial"/>
              </a:rPr>
              <a:t>Canva</a:t>
            </a:r>
            <a:r>
              <a:rPr lang="en-US" sz="1100" b="1" i="0" u="none" strike="noStrike" cap="none" dirty="0" smtClean="0">
                <a:solidFill>
                  <a:srgbClr val="000000"/>
                </a:solidFill>
                <a:effectLst/>
                <a:latin typeface="Arial"/>
                <a:cs typeface="Arial"/>
                <a:sym typeface="Arial"/>
              </a:rPr>
              <a:t>. </a:t>
            </a:r>
            <a:endParaRPr lang="en-US" i="0" dirty="0" smtClean="0"/>
          </a:p>
          <a:p>
            <a:pPr marL="158750" indent="0" fontAlgn="base">
              <a:buNone/>
            </a:pPr>
            <a:endParaRPr lang="en-US" sz="1100" b="1"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468539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ea typeface="Arial"/>
                <a:cs typeface="Arial"/>
                <a:sym typeface="Arial"/>
              </a:rPr>
              <a:t>General Information </a:t>
            </a:r>
          </a:p>
          <a:p>
            <a:pPr marL="158750" indent="0" fontAlgn="base">
              <a:buNone/>
            </a:pPr>
            <a:r>
              <a:rPr lang="en-US" sz="1100" b="1" i="0" u="none" strike="noStrike" cap="none" dirty="0" smtClean="0">
                <a:solidFill>
                  <a:srgbClr val="000000"/>
                </a:solidFill>
                <a:effectLst/>
                <a:latin typeface="Arial"/>
                <a:ea typeface="Arial"/>
                <a:cs typeface="Arial"/>
                <a:sym typeface="Arial"/>
              </a:rPr>
              <a:t>Self-esteem</a:t>
            </a:r>
            <a:r>
              <a:rPr lang="en-US" sz="1100" b="0" i="0" u="none" strike="noStrike" cap="none" dirty="0" smtClean="0">
                <a:solidFill>
                  <a:srgbClr val="000000"/>
                </a:solidFill>
                <a:effectLst/>
                <a:latin typeface="Arial"/>
                <a:ea typeface="Arial"/>
                <a:cs typeface="Arial"/>
                <a:sym typeface="Arial"/>
              </a:rPr>
              <a:t> means you mostly feel good about yourself. </a:t>
            </a:r>
            <a:r>
              <a:rPr lang="en-US" sz="1100" b="0" i="0" u="none" strike="noStrike" cap="none" baseline="0" dirty="0" smtClean="0">
                <a:solidFill>
                  <a:srgbClr val="000000"/>
                </a:solidFill>
                <a:effectLst/>
                <a:latin typeface="Arial"/>
                <a:ea typeface="Arial"/>
                <a:cs typeface="Arial"/>
                <a:sym typeface="Arial"/>
              </a:rPr>
              <a:t>You are happy with who you are, have confidence in your abilities, respect the decisions you make, and value yourself. </a:t>
            </a:r>
          </a:p>
          <a:p>
            <a:pPr marL="158750" indent="0" fontAlgn="base">
              <a:buNone/>
            </a:pPr>
            <a:endParaRPr lang="en-US" sz="1100" b="0" i="0" u="none" strike="noStrike" cap="none" baseline="0" dirty="0" smtClean="0">
              <a:solidFill>
                <a:srgbClr val="000000"/>
              </a:solidFill>
              <a:effectLst/>
              <a:latin typeface="Arial"/>
              <a:ea typeface="Arial"/>
              <a:cs typeface="Arial"/>
              <a:sym typeface="Arial"/>
            </a:endParaRPr>
          </a:p>
          <a:p>
            <a:pPr marL="158750" indent="0" fontAlgn="base">
              <a:buNone/>
            </a:pPr>
            <a:r>
              <a:rPr lang="en-US" sz="1100" b="0" i="0" u="sng" strike="noStrike" cap="none" dirty="0" smtClean="0">
                <a:solidFill>
                  <a:srgbClr val="000000"/>
                </a:solidFill>
                <a:effectLst/>
                <a:latin typeface="Arial"/>
                <a:ea typeface="Arial"/>
                <a:cs typeface="Arial"/>
                <a:sym typeface="Arial"/>
              </a:rPr>
              <a:t>Kids with Self-esteem:</a:t>
            </a:r>
            <a:r>
              <a:rPr lang="en-US" sz="1100" b="0" i="0" u="sng" strike="noStrike" cap="none" baseline="0" dirty="0" smtClean="0">
                <a:solidFill>
                  <a:srgbClr val="000000"/>
                </a:solidFill>
                <a:effectLst/>
                <a:latin typeface="Arial"/>
                <a:ea typeface="Arial"/>
                <a:cs typeface="Arial"/>
                <a:sym typeface="Arial"/>
              </a:rPr>
              <a:t> </a:t>
            </a:r>
            <a:endParaRPr lang="en-US" sz="1100" b="0" i="0" u="sng" strike="noStrike" cap="none" dirty="0" smtClean="0">
              <a:solidFill>
                <a:srgbClr val="000000"/>
              </a:solidFill>
              <a:effectLst/>
              <a:latin typeface="Arial"/>
              <a:ea typeface="Arial"/>
              <a:cs typeface="Arial"/>
              <a:sym typeface="Arial"/>
            </a:endParaRPr>
          </a:p>
          <a:p>
            <a:pPr fontAlgn="base"/>
            <a:r>
              <a:rPr lang="en-US" sz="1100" b="0" i="0" u="none" strike="noStrike" cap="none" dirty="0" smtClean="0">
                <a:solidFill>
                  <a:srgbClr val="000000"/>
                </a:solidFill>
                <a:effectLst/>
                <a:latin typeface="Arial"/>
                <a:ea typeface="Arial"/>
                <a:cs typeface="Arial"/>
                <a:sym typeface="Arial"/>
              </a:rPr>
              <a:t>feel proud of what they can do</a:t>
            </a:r>
          </a:p>
          <a:p>
            <a:pPr fontAlgn="base"/>
            <a:r>
              <a:rPr lang="en-US" sz="1100" b="0" i="0" u="none" strike="noStrike" cap="none" dirty="0" smtClean="0">
                <a:solidFill>
                  <a:srgbClr val="000000"/>
                </a:solidFill>
                <a:effectLst/>
                <a:latin typeface="Arial"/>
                <a:ea typeface="Arial"/>
                <a:cs typeface="Arial"/>
                <a:sym typeface="Arial"/>
              </a:rPr>
              <a:t>see the good things about themselves</a:t>
            </a:r>
          </a:p>
          <a:p>
            <a:pPr fontAlgn="base"/>
            <a:r>
              <a:rPr lang="en-US" sz="1100" b="0" i="0" u="none" strike="noStrike" cap="none" dirty="0" smtClean="0">
                <a:solidFill>
                  <a:srgbClr val="000000"/>
                </a:solidFill>
                <a:effectLst/>
                <a:latin typeface="Arial"/>
                <a:ea typeface="Arial"/>
                <a:cs typeface="Arial"/>
                <a:sym typeface="Arial"/>
              </a:rPr>
              <a:t>believe in themselves, even when they don't do well at first</a:t>
            </a:r>
          </a:p>
          <a:p>
            <a:pPr fontAlgn="base"/>
            <a:r>
              <a:rPr lang="en-US" sz="1100" b="0" i="0" u="none" strike="noStrike" cap="none" dirty="0" smtClean="0">
                <a:solidFill>
                  <a:srgbClr val="000000"/>
                </a:solidFill>
                <a:effectLst/>
                <a:latin typeface="Arial"/>
                <a:ea typeface="Arial"/>
                <a:cs typeface="Arial"/>
                <a:sym typeface="Arial"/>
              </a:rPr>
              <a:t>feel liked and accepted</a:t>
            </a:r>
          </a:p>
          <a:p>
            <a:pPr fontAlgn="base"/>
            <a:r>
              <a:rPr lang="en-US" sz="1100" b="0" i="0" u="none" strike="noStrike" cap="none" dirty="0" smtClean="0">
                <a:solidFill>
                  <a:srgbClr val="000000"/>
                </a:solidFill>
                <a:effectLst/>
                <a:latin typeface="Arial"/>
                <a:ea typeface="Arial"/>
                <a:cs typeface="Arial"/>
                <a:sym typeface="Arial"/>
              </a:rPr>
              <a:t>accept themselves, even when they make mistakes</a:t>
            </a:r>
          </a:p>
          <a:p>
            <a:pPr marL="158750" indent="0" fontAlgn="base">
              <a:buNone/>
            </a:pPr>
            <a:r>
              <a:rPr lang="en-US" sz="1100" b="0" i="0" u="none" strike="noStrike" cap="none" dirty="0" smtClean="0">
                <a:solidFill>
                  <a:srgbClr val="000000"/>
                </a:solidFill>
                <a:effectLst/>
                <a:latin typeface="Arial"/>
                <a:ea typeface="Arial"/>
                <a:cs typeface="Arial"/>
                <a:sym typeface="Arial"/>
              </a:rPr>
              <a:t>(</a:t>
            </a:r>
            <a:r>
              <a:rPr lang="en-US" sz="1100" b="0" i="0" u="none" strike="noStrike" cap="none" dirty="0" err="1" smtClean="0">
                <a:solidFill>
                  <a:srgbClr val="000000"/>
                </a:solidFill>
                <a:effectLst/>
                <a:latin typeface="Arial"/>
                <a:ea typeface="Arial"/>
                <a:cs typeface="Arial"/>
                <a:sym typeface="Arial"/>
              </a:rPr>
              <a:t>Lyness</a:t>
            </a:r>
            <a:r>
              <a:rPr lang="en-US" sz="1100" b="0" i="0" u="none" strike="noStrike" cap="none" dirty="0" smtClean="0">
                <a:solidFill>
                  <a:srgbClr val="000000"/>
                </a:solidFill>
                <a:effectLst/>
                <a:latin typeface="Arial"/>
                <a:ea typeface="Arial"/>
                <a:cs typeface="Arial"/>
                <a:sym typeface="Arial"/>
              </a:rPr>
              <a:t>, 2018)</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smtClean="0"/>
              <a:t>Positive Self-Esteem</a:t>
            </a:r>
            <a:r>
              <a:rPr lang="en-US" b="0" baseline="0" dirty="0" smtClean="0"/>
              <a:t> </a:t>
            </a:r>
            <a:r>
              <a:rPr lang="en-US" sz="1100" b="0" i="0" u="none" strike="noStrike" cap="none" dirty="0" smtClean="0">
                <a:solidFill>
                  <a:srgbClr val="000000"/>
                </a:solidFill>
                <a:effectLst/>
                <a:latin typeface="Arial"/>
                <a:ea typeface="Arial"/>
                <a:cs typeface="Arial"/>
                <a:sym typeface="Arial"/>
              </a:rPr>
              <a:t>helps with self-confidence</a:t>
            </a:r>
            <a:r>
              <a:rPr lang="en-US" sz="1100" b="0" i="0" u="none" strike="noStrike" cap="none" baseline="0" dirty="0" smtClean="0">
                <a:solidFill>
                  <a:srgbClr val="000000"/>
                </a:solidFill>
                <a:effectLst/>
                <a:latin typeface="Arial"/>
                <a:ea typeface="Arial"/>
                <a:cs typeface="Arial"/>
                <a:sym typeface="Arial"/>
              </a:rPr>
              <a:t> and self-concept.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u="sng" dirty="0" smtClean="0"/>
              <a:t>Optional Teacher Prompt (Activity): The Power of the Positive Story</a:t>
            </a:r>
            <a:endParaRPr lang="en-US" b="0" u="none" dirty="0" smtClean="0"/>
          </a:p>
          <a:p>
            <a:pPr marL="15875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b="1" u="none" dirty="0" smtClean="0"/>
              <a:t>Franky</a:t>
            </a:r>
            <a:r>
              <a:rPr lang="en-US" b="1" u="none" baseline="0" dirty="0" smtClean="0"/>
              <a:t> the Frog feels defeated because he is thinking negative thoughts about himself. </a:t>
            </a:r>
          </a:p>
          <a:p>
            <a:pPr marL="15875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b="0" i="1" u="none" baseline="0" dirty="0" smtClean="0"/>
              <a:t>The Negative Statements:</a:t>
            </a:r>
            <a:endParaRPr lang="en-US" b="0" i="0" u="none" baseline="0" dirty="0" smtClean="0"/>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b="0" i="0" u="none" baseline="0" dirty="0" smtClean="0"/>
              <a:t>“I can’t believe I goofed again!”</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b="0" i="0" u="none" baseline="0" dirty="0" smtClean="0"/>
              <a:t>“I want the ground to swallow me up!”</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b="0" i="0" u="none" baseline="0" dirty="0" smtClean="0"/>
              <a:t>“I knew I would fail!”</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b="0" i="0" u="none" baseline="0" dirty="0" smtClean="0"/>
              <a:t>“I don’t have any friends!”</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b="0" i="0" u="none" baseline="0" dirty="0" smtClean="0"/>
              <a:t>“I’ll never be any good at this!”</a:t>
            </a:r>
            <a:endParaRPr lang="en-US" b="0" i="1" u="sng"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smtClean="0"/>
              <a:t>Ask students to </a:t>
            </a:r>
            <a:r>
              <a:rPr lang="en-US" b="1" u="none" baseline="0" dirty="0" smtClean="0"/>
              <a:t>help Franky to think positively by coming up with four encouraging statements he could say to himself. </a:t>
            </a:r>
            <a:endParaRPr lang="en-US" b="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1" dirty="0" smtClean="0"/>
              <a:t>Activity</a:t>
            </a:r>
            <a:r>
              <a:rPr lang="en-US" b="0" i="1" baseline="0" dirty="0" smtClean="0"/>
              <a:t> from Alberta Health Services.</a:t>
            </a:r>
            <a:endParaRPr lang="en-US" b="0" i="1"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smtClean="0"/>
          </a:p>
          <a:p>
            <a:pPr marL="158750" indent="0" fontAlgn="base">
              <a:buNone/>
            </a:pPr>
            <a:r>
              <a:rPr lang="en-US" sz="1100" b="1" i="0" u="sng" strike="noStrike" cap="none" dirty="0" smtClean="0">
                <a:solidFill>
                  <a:srgbClr val="000000"/>
                </a:solidFill>
                <a:effectLst/>
                <a:latin typeface="Arial"/>
                <a:ea typeface="Arial"/>
                <a:cs typeface="Arial"/>
                <a:sym typeface="Arial"/>
              </a:rPr>
              <a:t>Background Knowledge</a:t>
            </a:r>
          </a:p>
          <a:p>
            <a:pPr marL="158750" indent="0" fontAlgn="base">
              <a:buNone/>
            </a:pPr>
            <a:r>
              <a:rPr lang="en-US" sz="1100" b="1" i="0" u="none" strike="noStrike" cap="none" dirty="0" smtClean="0">
                <a:solidFill>
                  <a:srgbClr val="000000"/>
                </a:solidFill>
                <a:effectLst/>
                <a:latin typeface="Arial"/>
                <a:ea typeface="Arial"/>
                <a:cs typeface="Arial"/>
                <a:sym typeface="Arial"/>
              </a:rPr>
              <a:t>Definition of Self-Esteem</a:t>
            </a:r>
            <a:r>
              <a:rPr lang="en-US" sz="1100" b="1" i="0" u="sng" strike="noStrike" cap="none" dirty="0" smtClean="0">
                <a:solidFill>
                  <a:srgbClr val="000000"/>
                </a:solidFill>
                <a:effectLst/>
                <a:latin typeface="Arial"/>
                <a:ea typeface="Arial"/>
                <a:cs typeface="Arial"/>
                <a:sym typeface="Arial"/>
              </a:rPr>
              <a:t>:</a:t>
            </a:r>
          </a:p>
          <a:p>
            <a:pPr marL="158750" indent="0" fontAlgn="base">
              <a:buNone/>
            </a:pPr>
            <a:r>
              <a:rPr lang="en-US" sz="1100" b="1" i="0" u="none" strike="noStrike" cap="none" dirty="0" smtClean="0">
                <a:solidFill>
                  <a:srgbClr val="000000"/>
                </a:solidFill>
                <a:effectLst/>
                <a:latin typeface="Arial"/>
                <a:ea typeface="Arial"/>
                <a:cs typeface="Arial"/>
                <a:sym typeface="Arial"/>
              </a:rPr>
              <a:t>Self-esteem:</a:t>
            </a:r>
            <a:r>
              <a:rPr lang="en-US" sz="1100" b="0" i="0" u="none" strike="noStrike" cap="none" dirty="0" smtClean="0">
                <a:solidFill>
                  <a:srgbClr val="000000"/>
                </a:solidFill>
                <a:effectLst/>
                <a:latin typeface="Arial"/>
                <a:ea typeface="Arial"/>
                <a:cs typeface="Arial"/>
                <a:sym typeface="Arial"/>
              </a:rPr>
              <a:t> “the degree of worth and competence that we attribute to ourselves.”</a:t>
            </a:r>
          </a:p>
          <a:p>
            <a:pPr fontAlgn="base"/>
            <a:r>
              <a:rPr lang="en-US" sz="1100" b="0" i="0" u="none" strike="noStrike" cap="none" dirty="0" smtClean="0">
                <a:solidFill>
                  <a:srgbClr val="000000"/>
                </a:solidFill>
                <a:effectLst/>
                <a:latin typeface="Arial"/>
                <a:ea typeface="Arial"/>
                <a:cs typeface="Arial"/>
                <a:sym typeface="Arial"/>
              </a:rPr>
              <a:t>Canadian Association for the Advancement of Women in Sport. (2013). </a:t>
            </a:r>
            <a:r>
              <a:rPr lang="en-US" sz="1100" b="0" i="1" u="none" strike="noStrike" cap="none" dirty="0" smtClean="0">
                <a:solidFill>
                  <a:srgbClr val="000000"/>
                </a:solidFill>
                <a:effectLst/>
                <a:latin typeface="Arial"/>
                <a:ea typeface="Arial"/>
                <a:cs typeface="Arial"/>
                <a:sym typeface="Arial"/>
              </a:rPr>
              <a:t>Self-esteem, sport and physical activity.</a:t>
            </a:r>
            <a:r>
              <a:rPr lang="en-US" sz="1100" b="0" i="0" u="none" strike="noStrike" cap="none" dirty="0" smtClean="0">
                <a:solidFill>
                  <a:srgbClr val="000000"/>
                </a:solidFill>
                <a:effectLst/>
                <a:latin typeface="Arial"/>
                <a:ea typeface="Arial"/>
                <a:cs typeface="Arial"/>
                <a:sym typeface="Arial"/>
              </a:rPr>
              <a:t> Retrieved from: http://www.caaws.ca/e/wp-content/uploads/2013/02/Self_Esteem.pdf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smtClean="0"/>
              <a:t>For tips on how t</a:t>
            </a:r>
            <a:r>
              <a:rPr lang="en-CA" baseline="0" dirty="0" smtClean="0"/>
              <a:t>o build self-esteem, check out the following resource: </a:t>
            </a:r>
            <a:r>
              <a:rPr lang="en-CA" dirty="0" smtClean="0"/>
              <a:t>https://kidshealth.org/en/parents/self-esteem.html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Reference:</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b="0" dirty="0" smtClean="0"/>
              <a:t>Alberta Health Services (2019, September).</a:t>
            </a:r>
            <a:r>
              <a:rPr lang="en-US" b="0" baseline="0" dirty="0" smtClean="0"/>
              <a:t> Provincial Addiction Prevention, Addiction &amp; Mental Health: Grade 5 – Lesson 7: Being positive is powerful. https://www.albertahealthservices.ca/assets/info/amh/if-amh-grade5-lesson7.pdf </a:t>
            </a:r>
            <a:endParaRPr lang="en-US" b="0" dirty="0" smtClean="0"/>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b="0" dirty="0" err="1" smtClean="0"/>
              <a:t>Lyness</a:t>
            </a:r>
            <a:r>
              <a:rPr lang="en-US" b="0" dirty="0" smtClean="0"/>
              <a:t>, D. (2018,</a:t>
            </a:r>
            <a:r>
              <a:rPr lang="en-US" b="0" baseline="0" dirty="0" smtClean="0"/>
              <a:t> June). Nemours </a:t>
            </a:r>
            <a:r>
              <a:rPr lang="en-US" b="0" baseline="0" dirty="0" err="1" smtClean="0"/>
              <a:t>KidsHealth</a:t>
            </a:r>
            <a:r>
              <a:rPr lang="en-US" b="0" baseline="0" dirty="0" smtClean="0"/>
              <a:t>: Self-Esteem. </a:t>
            </a:r>
            <a:r>
              <a:rPr lang="en-US" b="0" dirty="0" smtClean="0"/>
              <a:t>https://kidshealth.org/en/kids/self-esteem.html </a:t>
            </a:r>
          </a:p>
        </p:txBody>
      </p:sp>
    </p:spTree>
    <p:extLst>
      <p:ext uri="{BB962C8B-B14F-4D97-AF65-F5344CB8AC3E}">
        <p14:creationId xmlns:p14="http://schemas.microsoft.com/office/powerpoint/2010/main" val="193377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ea typeface="Arial"/>
                <a:cs typeface="Arial"/>
                <a:sym typeface="Arial"/>
              </a:rPr>
              <a:t>General Information</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ea typeface="Arial"/>
                <a:cs typeface="Arial"/>
                <a:sym typeface="Arial"/>
              </a:rPr>
              <a:t>Self</a:t>
            </a:r>
            <a:r>
              <a:rPr lang="en-US" sz="1100" b="1" i="0" u="none" strike="noStrike" cap="none" baseline="0" dirty="0" smtClean="0">
                <a:solidFill>
                  <a:srgbClr val="000000"/>
                </a:solidFill>
                <a:effectLst/>
                <a:latin typeface="Arial"/>
                <a:ea typeface="Arial"/>
                <a:cs typeface="Arial"/>
                <a:sym typeface="Arial"/>
              </a:rPr>
              <a:t>-concept</a:t>
            </a:r>
            <a:r>
              <a:rPr lang="en-US" sz="1100" b="0" i="0" u="none" strike="noStrike" cap="none" baseline="0" dirty="0" smtClean="0">
                <a:solidFill>
                  <a:srgbClr val="000000"/>
                </a:solidFill>
                <a:effectLst/>
                <a:latin typeface="Arial"/>
                <a:ea typeface="Arial"/>
                <a:cs typeface="Arial"/>
                <a:sym typeface="Arial"/>
              </a:rPr>
              <a:t> is the idea one has about their own identity.</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effectLst/>
              <a:latin typeface="Arial"/>
              <a:ea typeface="Arial"/>
              <a:cs typeface="Arial"/>
              <a:sym typeface="Arial"/>
            </a:endParaRPr>
          </a:p>
          <a:p>
            <a:pPr marL="158750" indent="0" rtl="0">
              <a:buNone/>
            </a:pPr>
            <a:r>
              <a:rPr lang="en-US" b="1" u="sng" dirty="0" smtClean="0">
                <a:effectLst/>
              </a:rPr>
              <a:t>Teacher Prompt Optional Activity</a:t>
            </a:r>
          </a:p>
          <a:p>
            <a:pPr marL="158750" indent="0" rtl="0">
              <a:buNone/>
            </a:pPr>
            <a:r>
              <a:rPr lang="en-US" b="1" dirty="0" smtClean="0">
                <a:effectLst/>
              </a:rPr>
              <a:t>Minds</a:t>
            </a:r>
            <a:r>
              <a:rPr lang="en-US" b="1" baseline="0" dirty="0" smtClean="0">
                <a:effectLst/>
              </a:rPr>
              <a:t> On:</a:t>
            </a:r>
            <a:r>
              <a:rPr lang="en-US" b="0" baseline="0" dirty="0" smtClean="0">
                <a:effectLst/>
              </a:rPr>
              <a:t>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effectLst/>
                <a:latin typeface="Arial"/>
                <a:ea typeface="Arial"/>
                <a:cs typeface="Arial"/>
                <a:sym typeface="Arial"/>
              </a:rPr>
              <a:t>A</a:t>
            </a:r>
            <a:r>
              <a:rPr lang="en-US" sz="1100" b="0" i="0" u="none" strike="noStrike" cap="none" dirty="0" smtClean="0">
                <a:solidFill>
                  <a:srgbClr val="000000"/>
                </a:solidFill>
                <a:effectLst/>
                <a:latin typeface="Arial"/>
                <a:ea typeface="Arial"/>
                <a:cs typeface="Arial"/>
                <a:sym typeface="Arial"/>
              </a:rPr>
              <a:t>sk students to brainstorm and define the term “self-concept”.</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Use this opportunity to define the term with the students before continuing to the next activity.</a:t>
            </a:r>
          </a:p>
          <a:p>
            <a:pPr marL="914400" lvl="1" indent="-298450" rtl="0"/>
            <a:r>
              <a:rPr lang="en-US" sz="1100" b="0" i="0" u="none" strike="noStrike" cap="none" dirty="0" smtClean="0">
                <a:solidFill>
                  <a:srgbClr val="000000"/>
                </a:solidFill>
                <a:effectLst/>
                <a:latin typeface="Arial"/>
                <a:ea typeface="Arial"/>
                <a:cs typeface="Arial"/>
                <a:sym typeface="Arial"/>
              </a:rPr>
              <a:t>Working in small groups, students write the word “self-concept” in the center of a piece of paper.</a:t>
            </a: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As a class, ask students to give two or three words related to the definition of the word “self-concept” brainstormed by their group. </a:t>
            </a:r>
          </a:p>
          <a:p>
            <a:pPr marL="914400" marR="0" lvl="1"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effectLst/>
                <a:latin typeface="Arial"/>
                <a:ea typeface="Arial"/>
                <a:cs typeface="Arial"/>
                <a:sym typeface="Arial"/>
              </a:rPr>
              <a:t>E</a:t>
            </a:r>
            <a:r>
              <a:rPr lang="en-US" b="0" baseline="0" dirty="0" smtClean="0">
                <a:effectLst/>
              </a:rPr>
              <a:t>ncourage the class to think of some answers, record students’ responses in a word web with the word “”self-concept” in the </a:t>
            </a:r>
            <a:r>
              <a:rPr lang="en-US" b="0" baseline="0" dirty="0" err="1" smtClean="0">
                <a:effectLst/>
              </a:rPr>
              <a:t>centre</a:t>
            </a:r>
            <a:r>
              <a:rPr lang="en-US" b="0" baseline="0" dirty="0" smtClean="0">
                <a:effectLst/>
              </a:rPr>
              <a:t> and/or write a list on the board (i.e., whiteboard, smartboard, paper, </a:t>
            </a:r>
            <a:r>
              <a:rPr lang="en-US" b="0" baseline="0" dirty="0" err="1" smtClean="0">
                <a:effectLst/>
              </a:rPr>
              <a:t>etc</a:t>
            </a:r>
            <a:r>
              <a:rPr lang="en-US" b="0" baseline="0" dirty="0" smtClean="0">
                <a:effectLst/>
              </a:rPr>
              <a:t>). </a:t>
            </a:r>
            <a:endParaRPr lang="en-US" sz="1100" b="0" i="0" u="none" strike="noStrike" cap="none" dirty="0" smtClean="0">
              <a:solidFill>
                <a:srgbClr val="000000"/>
              </a:solidFill>
              <a:effectLst/>
              <a:latin typeface="Arial"/>
              <a:ea typeface="Arial"/>
              <a:cs typeface="Arial"/>
              <a:sym typeface="Arial"/>
            </a:endParaRPr>
          </a:p>
          <a:p>
            <a:pPr marL="158750" indent="0" fontAlgn="base">
              <a:buNone/>
            </a:pPr>
            <a:endParaRPr lang="en-US" sz="1100" b="0" i="0" u="none" strike="noStrike" cap="none" dirty="0" smtClean="0">
              <a:solidFill>
                <a:srgbClr val="000000"/>
              </a:solidFill>
              <a:effectLst/>
              <a:latin typeface="Arial"/>
              <a:cs typeface="Arial"/>
              <a:sym typeface="Arial"/>
            </a:endParaRPr>
          </a:p>
          <a:p>
            <a:pPr marL="158750" indent="0" fontAlgn="base">
              <a:buNone/>
            </a:pPr>
            <a:r>
              <a:rPr lang="en-US" sz="1100" b="1" i="0" u="none" strike="noStrike" cap="none" dirty="0" smtClean="0">
                <a:solidFill>
                  <a:srgbClr val="000000"/>
                </a:solidFill>
                <a:effectLst/>
                <a:latin typeface="Arial"/>
                <a:cs typeface="Arial"/>
                <a:sym typeface="Arial"/>
              </a:rPr>
              <a:t>Possible Variation to the Activity:</a:t>
            </a:r>
          </a:p>
          <a:p>
            <a:pPr marL="158750" indent="0" fontAlgn="base">
              <a:buNone/>
            </a:pPr>
            <a:r>
              <a:rPr lang="en-US" sz="1100" b="0" i="0" u="none" strike="noStrike" cap="none" dirty="0" smtClean="0">
                <a:solidFill>
                  <a:srgbClr val="000000"/>
                </a:solidFill>
                <a:effectLst/>
                <a:latin typeface="Arial"/>
                <a:ea typeface="Arial"/>
                <a:cs typeface="Arial"/>
                <a:sym typeface="Arial"/>
              </a:rPr>
              <a:t>In partners, students</a:t>
            </a:r>
            <a:r>
              <a:rPr lang="en-US" sz="1100" b="0" i="0" u="none" strike="noStrike" cap="none" baseline="0" dirty="0" smtClean="0">
                <a:solidFill>
                  <a:srgbClr val="000000"/>
                </a:solidFill>
                <a:effectLst/>
                <a:latin typeface="Arial"/>
                <a:ea typeface="Arial"/>
                <a:cs typeface="Arial"/>
                <a:sym typeface="Arial"/>
              </a:rPr>
              <a:t> will have a </a:t>
            </a:r>
            <a:r>
              <a:rPr lang="en-US" sz="1100" b="0" i="0" u="none" strike="noStrike" cap="none" dirty="0" smtClean="0">
                <a:solidFill>
                  <a:srgbClr val="000000"/>
                </a:solidFill>
                <a:effectLst/>
                <a:latin typeface="Arial"/>
                <a:ea typeface="Arial"/>
                <a:cs typeface="Arial"/>
                <a:sym typeface="Arial"/>
              </a:rPr>
              <a:t>chart paper and markers</a:t>
            </a:r>
            <a:r>
              <a:rPr lang="en-US" sz="1100" b="0" i="0" u="none" strike="noStrike" cap="none" baseline="0" dirty="0" smtClean="0">
                <a:solidFill>
                  <a:srgbClr val="000000"/>
                </a:solidFill>
                <a:effectLst/>
                <a:latin typeface="Arial"/>
                <a:ea typeface="Arial"/>
                <a:cs typeface="Arial"/>
                <a:sym typeface="Arial"/>
              </a:rPr>
              <a:t> where they will </a:t>
            </a:r>
            <a:r>
              <a:rPr lang="en-US" sz="1100" b="0" i="0" u="none" strike="noStrike" cap="none" dirty="0" smtClean="0">
                <a:solidFill>
                  <a:srgbClr val="000000"/>
                </a:solidFill>
                <a:effectLst/>
                <a:latin typeface="Arial"/>
                <a:ea typeface="Arial"/>
                <a:cs typeface="Arial"/>
                <a:sym typeface="Arial"/>
              </a:rPr>
              <a:t>complete a mind map with their names in the </a:t>
            </a:r>
            <a:r>
              <a:rPr lang="en-US" sz="1100" b="0" i="0" u="none" strike="noStrike" cap="none" dirty="0" err="1" smtClean="0">
                <a:solidFill>
                  <a:srgbClr val="000000"/>
                </a:solidFill>
                <a:effectLst/>
                <a:latin typeface="Arial"/>
                <a:ea typeface="Arial"/>
                <a:cs typeface="Arial"/>
                <a:sym typeface="Arial"/>
              </a:rPr>
              <a:t>centre</a:t>
            </a:r>
            <a:r>
              <a:rPr lang="en-US" sz="1100" b="0" i="0" u="none" strike="noStrike" cap="none" dirty="0" smtClean="0">
                <a:solidFill>
                  <a:srgbClr val="000000"/>
                </a:solidFill>
                <a:effectLst/>
                <a:latin typeface="Arial"/>
                <a:ea typeface="Arial"/>
                <a:cs typeface="Arial"/>
                <a:sym typeface="Arial"/>
              </a:rPr>
              <a:t>. Students identify factors that define their self-concept (e.g., identity)</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and what kinds of things influence self-concept (e.g., environment, evaluations by others who are important to them, stereotypes, awareness of strengths and needs, social competencies, cultural and gender identity, support, body image, mental health and emotional well-being, physical abilities). Consider modelling this task by using yourself as an example, an imaginary student, or the school mascot.</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baseline="0" dirty="0" smtClean="0">
                <a:solidFill>
                  <a:srgbClr val="000000"/>
                </a:solidFill>
                <a:effectLst/>
                <a:latin typeface="Arial"/>
                <a:ea typeface="Arial"/>
                <a:cs typeface="Arial"/>
                <a:sym typeface="Arial"/>
              </a:rPr>
              <a:t>Background Knowledge</a:t>
            </a:r>
            <a:endParaRPr lang="en-US" sz="1100" b="1" i="0" u="none" strike="noStrike" cap="none" dirty="0" smtClean="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ea typeface="Arial"/>
                <a:cs typeface="Arial"/>
                <a:sym typeface="Arial"/>
              </a:rPr>
              <a:t>Definition of Self-Concept:</a:t>
            </a:r>
            <a:r>
              <a:rPr lang="en-US" sz="1100" b="1" i="0" u="none" strike="noStrike" cap="none" baseline="0" dirty="0" smtClean="0">
                <a:solidFill>
                  <a:srgbClr val="000000"/>
                </a:solidFill>
                <a:effectLst/>
                <a:latin typeface="Arial"/>
                <a:ea typeface="Arial"/>
                <a:cs typeface="Arial"/>
                <a:sym typeface="Arial"/>
              </a:rPr>
              <a:t> </a:t>
            </a:r>
            <a:r>
              <a:rPr lang="en-US" sz="1100" b="0" i="0" u="none" strike="noStrike" cap="none" baseline="0" dirty="0" smtClean="0">
                <a:solidFill>
                  <a:srgbClr val="000000"/>
                </a:solidFill>
                <a:latin typeface="Arial"/>
                <a:ea typeface="Arial"/>
                <a:cs typeface="Arial"/>
                <a:sym typeface="Arial"/>
              </a:rPr>
              <a:t>The perception a person has of his or her own identity. People form their self-concept using interpretations of information they acquire about themselves through experiences and interactions with others and their environment. A person’s self-concept can be influenced by the opinions of others, reinforcement of behaviour, and explanations or understanding of one’s own behaviour or actions. Unlike self-esteem, self-concept is not positive or negative, but rather accurate or inaccurate, or extensive or narrow. (Health and Physical Education Curriculum – </a:t>
            </a:r>
            <a:r>
              <a:rPr lang="en-US" sz="1100" b="0" i="0" u="none" strike="noStrike" cap="none" baseline="0" dirty="0" err="1" smtClean="0">
                <a:solidFill>
                  <a:srgbClr val="000000"/>
                </a:solidFill>
                <a:latin typeface="Arial"/>
                <a:ea typeface="Arial"/>
                <a:cs typeface="Arial"/>
                <a:sym typeface="Arial"/>
              </a:rPr>
              <a:t>OME</a:t>
            </a:r>
            <a:r>
              <a:rPr lang="en-US" sz="1100" b="0" i="0" u="none" strike="noStrike" cap="none" baseline="0" dirty="0" smtClean="0">
                <a:solidFill>
                  <a:srgbClr val="000000"/>
                </a:solidFill>
                <a:latin typeface="Arial"/>
                <a:ea typeface="Arial"/>
                <a:cs typeface="Arial"/>
                <a:sym typeface="Arial"/>
              </a:rPr>
              <a:t>, 2019, p. 313).</a:t>
            </a:r>
            <a:endParaRPr lang="en-CA" sz="1100" b="0"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ea typeface="Arial"/>
              <a:cs typeface="Arial"/>
              <a:sym typeface="Arial"/>
            </a:endParaRPr>
          </a:p>
          <a:p>
            <a:pPr fontAlgn="base"/>
            <a:r>
              <a:rPr lang="en-US" sz="1100" b="0" i="0" u="none" strike="noStrike" cap="none" dirty="0" smtClean="0">
                <a:solidFill>
                  <a:srgbClr val="000000"/>
                </a:solidFill>
                <a:effectLst/>
                <a:latin typeface="Arial"/>
                <a:ea typeface="Arial"/>
                <a:cs typeface="Arial"/>
                <a:sym typeface="Arial"/>
              </a:rPr>
              <a:t>Self-concept is </a:t>
            </a:r>
            <a:r>
              <a:rPr lang="en-US" sz="1100" b="1" i="0" u="none" strike="noStrike" cap="none" dirty="0" smtClean="0">
                <a:solidFill>
                  <a:srgbClr val="000000"/>
                </a:solidFill>
                <a:effectLst/>
                <a:latin typeface="Arial"/>
                <a:ea typeface="Arial"/>
                <a:cs typeface="Arial"/>
                <a:sym typeface="Arial"/>
              </a:rPr>
              <a:t>the</a:t>
            </a:r>
            <a:r>
              <a:rPr lang="en-US" sz="1100" b="0" i="0" u="none" strike="noStrike" cap="none" dirty="0" smtClean="0">
                <a:solidFill>
                  <a:srgbClr val="000000"/>
                </a:solidFill>
                <a:effectLst/>
                <a:latin typeface="Arial"/>
                <a:ea typeface="Arial"/>
                <a:cs typeface="Arial"/>
                <a:sym typeface="Arial"/>
              </a:rPr>
              <a:t> </a:t>
            </a:r>
            <a:r>
              <a:rPr lang="en-US" sz="1100" b="1" i="0" u="none" strike="noStrike" cap="none" dirty="0" smtClean="0">
                <a:solidFill>
                  <a:srgbClr val="000000"/>
                </a:solidFill>
                <a:effectLst/>
                <a:latin typeface="Arial"/>
                <a:ea typeface="Arial"/>
                <a:cs typeface="Arial"/>
                <a:sym typeface="Arial"/>
              </a:rPr>
              <a:t>perception/idea</a:t>
            </a:r>
            <a:r>
              <a:rPr lang="en-US" sz="1100" b="0" i="0" u="none" strike="noStrike" cap="none" dirty="0" smtClean="0">
                <a:solidFill>
                  <a:srgbClr val="000000"/>
                </a:solidFill>
                <a:effectLst/>
                <a:latin typeface="Arial"/>
                <a:ea typeface="Arial"/>
                <a:cs typeface="Arial"/>
                <a:sym typeface="Arial"/>
              </a:rPr>
              <a:t> a person has </a:t>
            </a:r>
            <a:r>
              <a:rPr lang="en-US" sz="1100" b="1" i="0" u="none" strike="noStrike" cap="none" dirty="0" smtClean="0">
                <a:solidFill>
                  <a:srgbClr val="000000"/>
                </a:solidFill>
                <a:effectLst/>
                <a:latin typeface="Arial"/>
                <a:ea typeface="Arial"/>
                <a:cs typeface="Arial"/>
                <a:sym typeface="Arial"/>
              </a:rPr>
              <a:t>of</a:t>
            </a:r>
            <a:r>
              <a:rPr lang="en-US" sz="1100" b="0" i="0" u="none" strike="noStrike" cap="none" dirty="0" smtClean="0">
                <a:solidFill>
                  <a:srgbClr val="000000"/>
                </a:solidFill>
                <a:effectLst/>
                <a:latin typeface="Arial"/>
                <a:ea typeface="Arial"/>
                <a:cs typeface="Arial"/>
                <a:sym typeface="Arial"/>
              </a:rPr>
              <a:t> his or her own </a:t>
            </a:r>
            <a:r>
              <a:rPr lang="en-US" sz="1100" b="1" i="0" u="none" strike="noStrike" cap="none" dirty="0" smtClean="0">
                <a:solidFill>
                  <a:srgbClr val="000000"/>
                </a:solidFill>
                <a:effectLst/>
                <a:latin typeface="Arial"/>
                <a:ea typeface="Arial"/>
                <a:cs typeface="Arial"/>
                <a:sym typeface="Arial"/>
              </a:rPr>
              <a:t>identity</a:t>
            </a:r>
            <a:r>
              <a:rPr lang="en-US" sz="1100" b="0" i="0" u="none" strike="noStrike" cap="none" dirty="0" smtClean="0">
                <a:solidFill>
                  <a:srgbClr val="000000"/>
                </a:solidFill>
                <a:effectLst/>
                <a:latin typeface="Arial"/>
                <a:ea typeface="Arial"/>
                <a:cs typeface="Arial"/>
                <a:sym typeface="Arial"/>
              </a:rPr>
              <a:t>.</a:t>
            </a:r>
          </a:p>
          <a:p>
            <a:pPr fontAlgn="base"/>
            <a:r>
              <a:rPr lang="en-US" sz="1100" b="0" i="0" u="none" strike="noStrike" cap="none" dirty="0" smtClean="0">
                <a:solidFill>
                  <a:srgbClr val="000000"/>
                </a:solidFill>
                <a:effectLst/>
                <a:latin typeface="Arial"/>
                <a:ea typeface="Arial"/>
                <a:cs typeface="Arial"/>
                <a:sym typeface="Arial"/>
              </a:rPr>
              <a:t>Self-concept is </a:t>
            </a:r>
            <a:r>
              <a:rPr lang="en-US" sz="1100" b="1" i="0" u="none" strike="noStrike" cap="none" dirty="0" smtClean="0">
                <a:solidFill>
                  <a:srgbClr val="000000"/>
                </a:solidFill>
                <a:effectLst/>
                <a:latin typeface="Arial"/>
                <a:ea typeface="Arial"/>
                <a:cs typeface="Arial"/>
                <a:sym typeface="Arial"/>
              </a:rPr>
              <a:t>developed</a:t>
            </a:r>
            <a:r>
              <a:rPr lang="en-US" sz="1100" b="0" i="0" u="none" strike="noStrike" cap="none" dirty="0" smtClean="0">
                <a:solidFill>
                  <a:srgbClr val="000000"/>
                </a:solidFill>
                <a:effectLst/>
                <a:latin typeface="Arial"/>
                <a:ea typeface="Arial"/>
                <a:cs typeface="Arial"/>
                <a:sym typeface="Arial"/>
              </a:rPr>
              <a:t> by using interpretations of information individuals acquire about themselves </a:t>
            </a:r>
            <a:r>
              <a:rPr lang="en-US" sz="1100" b="1" i="0" u="none" strike="noStrike" cap="none" dirty="0" smtClean="0">
                <a:solidFill>
                  <a:srgbClr val="000000"/>
                </a:solidFill>
                <a:effectLst/>
                <a:latin typeface="Arial"/>
                <a:ea typeface="Arial"/>
                <a:cs typeface="Arial"/>
                <a:sym typeface="Arial"/>
              </a:rPr>
              <a:t>through</a:t>
            </a:r>
            <a:r>
              <a:rPr lang="en-US" sz="1100" b="0" i="0" u="none" strike="noStrike" cap="none" dirty="0" smtClean="0">
                <a:solidFill>
                  <a:srgbClr val="000000"/>
                </a:solidFill>
                <a:effectLst/>
                <a:latin typeface="Arial"/>
                <a:ea typeface="Arial"/>
                <a:cs typeface="Arial"/>
                <a:sym typeface="Arial"/>
              </a:rPr>
              <a:t> </a:t>
            </a:r>
            <a:r>
              <a:rPr lang="en-US" sz="1100" b="1" i="0" u="none" strike="noStrike" cap="none" dirty="0" smtClean="0">
                <a:solidFill>
                  <a:srgbClr val="000000"/>
                </a:solidFill>
                <a:effectLst/>
                <a:latin typeface="Arial"/>
                <a:ea typeface="Arial"/>
                <a:cs typeface="Arial"/>
                <a:sym typeface="Arial"/>
              </a:rPr>
              <a:t>experiences</a:t>
            </a:r>
            <a:r>
              <a:rPr lang="en-US" sz="1100" b="0" i="0" u="none" strike="noStrike" cap="none" dirty="0" smtClean="0">
                <a:solidFill>
                  <a:srgbClr val="000000"/>
                </a:solidFill>
                <a:effectLst/>
                <a:latin typeface="Arial"/>
                <a:ea typeface="Arial"/>
                <a:cs typeface="Arial"/>
                <a:sym typeface="Arial"/>
              </a:rPr>
              <a:t> and </a:t>
            </a:r>
            <a:r>
              <a:rPr lang="en-US" sz="1100" b="1" i="0" u="none" strike="noStrike" cap="none" dirty="0" smtClean="0">
                <a:solidFill>
                  <a:srgbClr val="000000"/>
                </a:solidFill>
                <a:effectLst/>
                <a:latin typeface="Arial"/>
                <a:ea typeface="Arial"/>
                <a:cs typeface="Arial"/>
                <a:sym typeface="Arial"/>
              </a:rPr>
              <a:t>interactions with others and their environment.</a:t>
            </a:r>
          </a:p>
          <a:p>
            <a:pPr fontAlgn="base"/>
            <a:r>
              <a:rPr lang="en-US" sz="1100" b="0" i="0" u="none" strike="noStrike" cap="none" dirty="0" smtClean="0">
                <a:solidFill>
                  <a:srgbClr val="000000"/>
                </a:solidFill>
                <a:effectLst/>
                <a:latin typeface="Arial"/>
                <a:ea typeface="Arial"/>
                <a:cs typeface="Arial"/>
                <a:sym typeface="Arial"/>
              </a:rPr>
              <a:t>Self-concept can be </a:t>
            </a:r>
            <a:r>
              <a:rPr lang="en-US" sz="1100" b="1" i="0" u="none" strike="noStrike" cap="none" dirty="0" smtClean="0">
                <a:solidFill>
                  <a:srgbClr val="000000"/>
                </a:solidFill>
                <a:effectLst/>
                <a:latin typeface="Arial"/>
                <a:ea typeface="Arial"/>
                <a:cs typeface="Arial"/>
                <a:sym typeface="Arial"/>
              </a:rPr>
              <a:t>influenced by the opinions of others</a:t>
            </a:r>
            <a:r>
              <a:rPr lang="en-US" sz="1100" b="0" i="0" u="none" strike="noStrike" cap="none" dirty="0" smtClean="0">
                <a:solidFill>
                  <a:srgbClr val="000000"/>
                </a:solidFill>
                <a:effectLst/>
                <a:latin typeface="Arial"/>
                <a:ea typeface="Arial"/>
                <a:cs typeface="Arial"/>
                <a:sym typeface="Arial"/>
              </a:rPr>
              <a:t>, reinforcement of behaviour, and explanations or understanding of one’s own behaviour or actions.</a:t>
            </a:r>
          </a:p>
          <a:p>
            <a:pPr fontAlgn="base"/>
            <a:r>
              <a:rPr lang="en-US" sz="1100" b="1" i="0" u="none" strike="noStrike" cap="none" dirty="0" smtClean="0">
                <a:solidFill>
                  <a:srgbClr val="000000"/>
                </a:solidFill>
                <a:effectLst/>
                <a:latin typeface="Arial"/>
                <a:ea typeface="Arial"/>
                <a:cs typeface="Arial"/>
                <a:sym typeface="Arial"/>
              </a:rPr>
              <a:t>Our self-concept can cause us to feel good or bad about ourselves but we need to realize that we are all unique, which is good.</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baseline="0" dirty="0" smtClean="0"/>
              <a:t>Reference: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Ontario Ministry of Education (2019)  - Elementary Health and Physical Education Curriculum</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effectLst/>
                <a:latin typeface="Arial"/>
                <a:cs typeface="Arial"/>
                <a:sym typeface="Arial"/>
              </a:rPr>
              <a:t>OPHEA (</a:t>
            </a:r>
            <a:r>
              <a:rPr lang="en-US" sz="1100" b="0" i="0" u="none" strike="noStrike" cap="none" baseline="0" dirty="0" err="1" smtClean="0">
                <a:solidFill>
                  <a:srgbClr val="000000"/>
                </a:solidFill>
                <a:effectLst/>
                <a:latin typeface="Arial"/>
                <a:cs typeface="Arial"/>
                <a:sym typeface="Arial"/>
              </a:rPr>
              <a:t>n.d.</a:t>
            </a:r>
            <a:r>
              <a:rPr lang="en-US" sz="1100" b="0" i="0" u="none" strike="noStrike" cap="none" baseline="0" dirty="0" smtClean="0">
                <a:solidFill>
                  <a:srgbClr val="000000"/>
                </a:solidFill>
                <a:effectLst/>
                <a:latin typeface="Arial"/>
                <a:cs typeface="Arial"/>
                <a:sym typeface="Arial"/>
              </a:rPr>
              <a:t>). Developing a Positive Self-Concept. https://teachingtools.ophea.net/lesson-plans/hpe/grade-8/understanding-healthy-development/developing-positive-self-concept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OPHEA</a:t>
            </a:r>
            <a:r>
              <a:rPr lang="en-US" baseline="0" dirty="0" smtClean="0"/>
              <a:t> – Grade 6 Making Healthy Choices in Relationships: Who Am I? https://teachingtools.ophea.net/lesson-plans/hpe/grade-6/making-healthy-choices-relationships/who-am-i/pdf</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smtClean="0"/>
          </a:p>
        </p:txBody>
      </p:sp>
    </p:spTree>
    <p:extLst>
      <p:ext uri="{BB962C8B-B14F-4D97-AF65-F5344CB8AC3E}">
        <p14:creationId xmlns:p14="http://schemas.microsoft.com/office/powerpoint/2010/main" val="600947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cs typeface="Arial"/>
                <a:sym typeface="Arial"/>
              </a:rPr>
              <a:t>General Information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cs typeface="Arial"/>
                <a:sym typeface="Arial"/>
              </a:rPr>
              <a:t>These are just some of the different qualities that make everyone unique.</a:t>
            </a:r>
            <a:r>
              <a:rPr lang="en-US" sz="1100" b="1" i="0" u="none" strike="noStrike" cap="none" baseline="0" dirty="0" smtClean="0">
                <a:solidFill>
                  <a:srgbClr val="000000"/>
                </a:solidFill>
                <a:effectLst/>
                <a:latin typeface="Arial"/>
                <a:cs typeface="Arial"/>
                <a:sym typeface="Arial"/>
              </a:rPr>
              <a:t> </a:t>
            </a:r>
            <a:r>
              <a:rPr lang="en-CA" baseline="0" dirty="0" smtClean="0"/>
              <a:t>All of these things make up each person’s self-concept. Self-concept is the way that we see ourselves- how someone feels about their skills, their personality, and how they fit into the world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Experiences, skills, values and morals, culture and religion, personality traits are all characteristics that contribute to a person’s self-concept. Sex assigned at birth, sexual orientation, gender identity, and gender expression are an important part of us that also play a large role in a person’s self-concept.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aseline="0" dirty="0" smtClean="0"/>
              <a:t>Experiences that we have had, our culture or religion, parts of our personalities (quiet, outgoing, smart, athletic), skills that we have and things we are good at, experiences that shape how we see the world.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1" baseline="0" dirty="0" smtClean="0">
              <a:solidFill>
                <a:schemeClr val="tx1"/>
              </a:solidFil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dirty="0" smtClean="0">
                <a:solidFill>
                  <a:schemeClr val="tx1"/>
                </a:solidFill>
                <a:ea typeface="Calibri"/>
                <a:cs typeface="Calibri"/>
                <a:sym typeface="Calibri"/>
              </a:rPr>
              <a:t>Teacher Prompt</a:t>
            </a:r>
            <a:endParaRPr lang="en-US" sz="1100" b="0" i="1" u="none" dirty="0" smtClean="0">
              <a:solidFill>
                <a:schemeClr val="tx1"/>
              </a:solidFil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smtClean="0">
                <a:solidFill>
                  <a:schemeClr val="tx1"/>
                </a:solidFill>
                <a:ea typeface="Calibri"/>
                <a:cs typeface="Calibri"/>
                <a:sym typeface="Calibri"/>
              </a:rPr>
              <a:t>“</a:t>
            </a:r>
            <a:r>
              <a:rPr lang="en-US" sz="1100" b="1" dirty="0" smtClean="0">
                <a:solidFill>
                  <a:schemeClr val="tx1"/>
                </a:solidFill>
                <a:ea typeface="Calibri"/>
                <a:cs typeface="Calibri"/>
                <a:sym typeface="Calibri"/>
              </a:rPr>
              <a:t>What qualities do you think makes up a positive self-concept?”</a:t>
            </a:r>
            <a:endParaRPr lang="en-CA" sz="1100" b="0" i="1" baseline="0" dirty="0" smtClean="0">
              <a:solidFill>
                <a:srgbClr val="000000"/>
              </a:solidFill>
              <a:ea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1" baseline="0" dirty="0" smtClean="0">
              <a:solidFill>
                <a:srgbClr val="000000"/>
              </a:solidFil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baseline="0" dirty="0" smtClean="0"/>
              <a:t>Ask: </a:t>
            </a:r>
            <a:r>
              <a:rPr lang="en-CA" baseline="0" dirty="0" smtClean="0"/>
              <a:t>What do you think a positive self-concept would be? </a:t>
            </a:r>
            <a:r>
              <a:rPr lang="en-CA" baseline="0" dirty="0" smtClean="0">
                <a:sym typeface="Wingdings" panose="05000000000000000000" pitchFamily="2" charset="2"/>
              </a:rPr>
              <a:t> Think back to the discussion for guiding question #1</a:t>
            </a:r>
            <a:endParaRPr lang="en-CA" b="1" baseline="0" dirty="0" smtClean="0">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baseline="0" dirty="0" smtClean="0"/>
              <a:t>Elicit: </a:t>
            </a:r>
            <a:r>
              <a:rPr lang="en-CA" baseline="0" dirty="0" smtClean="0"/>
              <a:t>Positive self-concept is recognizing the things that you like about yourself, and being aware of what makes you ‘you’- both the good and the bad! Everyone has strengths and everyone has weaknesses. A positive self-concept is being aware of and accepting of both. </a:t>
            </a:r>
            <a:endParaRPr lang="en-CA" b="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baseline="0" dirty="0" smtClean="0"/>
              <a:t>Say:</a:t>
            </a:r>
            <a:r>
              <a:rPr lang="en-CA" baseline="0" dirty="0" smtClean="0"/>
              <a:t> Having a positive self-concept, and accepting your own strengths and weaknesses, will help you to overcome challenges, build healthy relationships with people in your life, and to be happy and successful throughout your life. </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US" sz="1100" b="0" i="1" u="none" strike="noStrike" cap="none" baseline="0" dirty="0" smtClean="0">
              <a:solidFill>
                <a:srgbClr val="000000"/>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cs typeface="Arial"/>
                <a:sym typeface="Arial"/>
              </a:rPr>
              <a:t>Image from </a:t>
            </a:r>
            <a:r>
              <a:rPr lang="en-US" sz="1100" b="1" i="0" u="none" strike="noStrike" cap="none" dirty="0" err="1" smtClean="0">
                <a:solidFill>
                  <a:srgbClr val="000000"/>
                </a:solidFill>
                <a:effectLst/>
                <a:latin typeface="Arial"/>
                <a:cs typeface="Arial"/>
                <a:sym typeface="Arial"/>
              </a:rPr>
              <a:t>Canva</a:t>
            </a:r>
            <a:r>
              <a:rPr lang="en-US" sz="1100" b="1" i="0" u="none" strike="noStrike" cap="none" dirty="0" smtClean="0">
                <a:solidFill>
                  <a:srgbClr val="000000"/>
                </a:solidFill>
                <a:effectLst/>
                <a:latin typeface="Arial"/>
                <a:cs typeface="Arial"/>
                <a:sym typeface="Arial"/>
              </a:rPr>
              <a:t>. </a:t>
            </a:r>
            <a:endParaRPr lang="en-US" i="0"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73138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baseline="0" dirty="0" smtClean="0">
                <a:solidFill>
                  <a:srgbClr val="000000"/>
                </a:solidFill>
                <a:latin typeface="Arial"/>
                <a:ea typeface="Arial"/>
                <a:cs typeface="Arial"/>
                <a:sym typeface="Arial"/>
              </a:rPr>
              <a:t>General Information</a:t>
            </a:r>
            <a:endParaRPr lang="en-US" sz="1100" b="1" i="1"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“A person’s self-concept and mental health and well-being can be affected by a number of internal and external factors that work together. Internal factors come from within yourself. They include having a sense of purpose in life, being able to arrive at and sustain a clear sense of who you are, having a strong sense of cultural identity, feeling that you have the right – and the ability – to take steps to make things better, having clear boundaries, being optimistic, having high expectations of yourself, and having the skills you need to solve problems. Sexual orientation refers to a person’s sense of sexual attraction to people of the same or different sex. Having an understanding of your sexual orientation is an important part of developing your sense of self and well-being. There are also external factors that impact your development. These come from outside yourself.”</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sz="1100" b="0" i="0" u="none" strike="noStrike" cap="none" dirty="0" smtClean="0">
                <a:solidFill>
                  <a:srgbClr val="000000"/>
                </a:solidFill>
                <a:effectLst/>
                <a:latin typeface="Arial"/>
                <a:ea typeface="Arial"/>
                <a:cs typeface="Arial"/>
                <a:sym typeface="Arial"/>
              </a:rPr>
              <a:t>Explain what protective factors are…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Protective </a:t>
            </a:r>
            <a:r>
              <a:rPr lang="en-US" sz="1100" b="1" i="0" u="none" strike="noStrike" cap="none" dirty="0" smtClean="0">
                <a:solidFill>
                  <a:srgbClr val="000000"/>
                </a:solidFill>
                <a:effectLst/>
                <a:latin typeface="Arial"/>
                <a:ea typeface="Arial"/>
                <a:cs typeface="Arial"/>
                <a:sym typeface="Arial"/>
              </a:rPr>
              <a:t>external</a:t>
            </a:r>
            <a:r>
              <a:rPr lang="en-US" sz="1100" b="0" i="0" u="none" strike="noStrike" cap="none" dirty="0" smtClean="0">
                <a:solidFill>
                  <a:srgbClr val="000000"/>
                </a:solidFill>
                <a:effectLst/>
                <a:latin typeface="Arial"/>
                <a:ea typeface="Arial"/>
                <a:cs typeface="Arial"/>
                <a:sym typeface="Arial"/>
              </a:rPr>
              <a:t> </a:t>
            </a:r>
            <a:r>
              <a:rPr lang="en-US" sz="1100" b="1" i="0" u="none" strike="noStrike" cap="none" dirty="0" smtClean="0">
                <a:solidFill>
                  <a:srgbClr val="000000"/>
                </a:solidFill>
                <a:effectLst/>
                <a:latin typeface="Arial"/>
                <a:ea typeface="Arial"/>
                <a:cs typeface="Arial"/>
                <a:sym typeface="Arial"/>
              </a:rPr>
              <a:t>(outside) </a:t>
            </a:r>
            <a:r>
              <a:rPr lang="en-US" sz="1100" b="0" i="0" u="none" strike="noStrike" cap="none" dirty="0" smtClean="0">
                <a:solidFill>
                  <a:srgbClr val="000000"/>
                </a:solidFill>
                <a:effectLst/>
                <a:latin typeface="Arial"/>
                <a:ea typeface="Arial"/>
                <a:cs typeface="Arial"/>
                <a:sym typeface="Arial"/>
              </a:rPr>
              <a:t>factors include: having support from family and caring adults, having a safe place to live, and being involved in activities that make you feel proud of what you’ve accomplished.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Protective </a:t>
            </a:r>
            <a:r>
              <a:rPr lang="en-US" sz="1100" b="1" i="0" u="none" strike="noStrike" cap="none" dirty="0" smtClean="0">
                <a:solidFill>
                  <a:srgbClr val="000000"/>
                </a:solidFill>
                <a:effectLst/>
                <a:latin typeface="Arial"/>
                <a:ea typeface="Arial"/>
                <a:cs typeface="Arial"/>
                <a:sym typeface="Arial"/>
              </a:rPr>
              <a:t>internal</a:t>
            </a:r>
            <a:r>
              <a:rPr lang="en-US" sz="1100" b="0" i="0" u="none" strike="noStrike" cap="none" dirty="0" smtClean="0">
                <a:solidFill>
                  <a:srgbClr val="000000"/>
                </a:solidFill>
                <a:effectLst/>
                <a:latin typeface="Arial"/>
                <a:ea typeface="Arial"/>
                <a:cs typeface="Arial"/>
                <a:sym typeface="Arial"/>
              </a:rPr>
              <a:t> </a:t>
            </a:r>
            <a:r>
              <a:rPr lang="en-US" sz="1100" b="1" i="0" u="none" strike="noStrike" cap="none" dirty="0" smtClean="0">
                <a:solidFill>
                  <a:srgbClr val="000000"/>
                </a:solidFill>
                <a:effectLst/>
                <a:latin typeface="Arial"/>
                <a:ea typeface="Arial"/>
                <a:cs typeface="Arial"/>
                <a:sym typeface="Arial"/>
              </a:rPr>
              <a:t>(inside)</a:t>
            </a:r>
            <a:r>
              <a:rPr lang="en-US" sz="1100" b="1"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factors include: having a sense of purpose in life, being able to attain and sustain a clear sense of who you are, feeling that you have the right to and are capable of taking steps to make things better, having clear boundaries, being optimistic, being</a:t>
            </a:r>
            <a:r>
              <a:rPr lang="en-US" sz="1100" b="0" i="0" u="none" strike="noStrike" cap="none" baseline="0" dirty="0" smtClean="0">
                <a:solidFill>
                  <a:srgbClr val="000000"/>
                </a:solidFill>
                <a:effectLst/>
                <a:latin typeface="Arial"/>
                <a:ea typeface="Arial"/>
                <a:cs typeface="Arial"/>
                <a:sym typeface="Arial"/>
              </a:rPr>
              <a:t> positive even when time gets tough, </a:t>
            </a:r>
            <a:r>
              <a:rPr lang="en-US" sz="1100" b="0" i="0" u="none" strike="noStrike" cap="none" dirty="0" smtClean="0">
                <a:solidFill>
                  <a:srgbClr val="000000"/>
                </a:solidFill>
                <a:effectLst/>
                <a:latin typeface="Arial"/>
                <a:ea typeface="Arial"/>
                <a:cs typeface="Arial"/>
                <a:sym typeface="Arial"/>
              </a:rPr>
              <a:t>having high expectations of yourself, and having the skills you need to solve problems.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Together, internal and external factors shape who you are, and help you </a:t>
            </a:r>
            <a:r>
              <a:rPr lang="en-US" sz="1100" b="0" i="1" u="none" strike="noStrike" cap="none" baseline="0" dirty="0" smtClean="0">
                <a:solidFill>
                  <a:srgbClr val="000000"/>
                </a:solidFill>
                <a:latin typeface="Arial"/>
                <a:ea typeface="Arial"/>
                <a:cs typeface="Arial"/>
                <a:sym typeface="Arial"/>
              </a:rPr>
              <a:t>understand </a:t>
            </a:r>
            <a:r>
              <a:rPr lang="en-US" sz="1100" b="0" i="0" u="none" strike="noStrike" cap="none" baseline="0" dirty="0" smtClean="0">
                <a:solidFill>
                  <a:srgbClr val="000000"/>
                </a:solidFill>
                <a:latin typeface="Arial"/>
                <a:ea typeface="Arial"/>
                <a:cs typeface="Arial"/>
                <a:sym typeface="Arial"/>
              </a:rPr>
              <a:t>who you are.”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baseline="0" dirty="0" smtClean="0">
                <a:solidFill>
                  <a:srgbClr val="000000"/>
                </a:solidFill>
                <a:latin typeface="Arial"/>
                <a:ea typeface="Arial"/>
                <a:cs typeface="Arial"/>
                <a:sym typeface="Arial"/>
              </a:rPr>
              <a:t>Teacher Prompt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Identify which of these factors impact self-concept and as a group, discuss how other people can positively and negatively impact a person’s self-concept.</a:t>
            </a:r>
            <a:endParaRPr lang="en-US" sz="1100" b="0" i="0" u="none" strike="noStrike" cap="none" baseline="0" dirty="0" smtClean="0">
              <a:solidFill>
                <a:srgbClr val="000000"/>
              </a:solidFill>
              <a:latin typeface="Arial"/>
              <a:ea typeface="Arial"/>
              <a:cs typeface="Arial"/>
              <a:sym typeface="Arial"/>
            </a:endParaRPr>
          </a:p>
          <a:p>
            <a:pPr marL="171450" lvl="0" indent="-171450" algn="l" rtl="0">
              <a:spcBef>
                <a:spcPts val="0"/>
              </a:spcBef>
              <a:spcAft>
                <a:spcPts val="0"/>
              </a:spcAft>
            </a:pPr>
            <a:r>
              <a:rPr lang="en-US" sz="1100" b="0" i="0" u="none" strike="noStrike" cap="none" baseline="0" dirty="0" smtClean="0">
                <a:solidFill>
                  <a:srgbClr val="000000"/>
                </a:solidFill>
                <a:latin typeface="Arial"/>
                <a:ea typeface="Arial"/>
                <a:cs typeface="Arial"/>
                <a:sym typeface="Arial"/>
              </a:rPr>
              <a:t>Describe how you believe internal and external factors can have positive and negative impacts on the development of your self-concept, your identity, and the relationships that influence your sense of self</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cs typeface="Arial"/>
              <a:sym typeface="Arial"/>
            </a:endParaRPr>
          </a:p>
          <a:p>
            <a:pPr marL="0" lvl="0" indent="0" algn="l" rtl="0">
              <a:spcBef>
                <a:spcPts val="0"/>
              </a:spcBef>
              <a:spcAft>
                <a:spcPts val="0"/>
              </a:spcAft>
              <a:buNone/>
            </a:pPr>
            <a:r>
              <a:rPr lang="en-CA" dirty="0" smtClean="0"/>
              <a:t>Taken from </a:t>
            </a:r>
            <a:r>
              <a:rPr lang="en-CA" dirty="0" err="1" smtClean="0"/>
              <a:t>OPHEA</a:t>
            </a:r>
            <a:r>
              <a:rPr lang="en-CA" baseline="0" dirty="0" smtClean="0"/>
              <a:t> – Grade 6 Making Healthy Choices in Relationships: Who Am I? https://teachingtools.ophea.net/lesson-plans/hpe/grade-6/making-healthy-choices-relationships/who-am-i/pdf</a:t>
            </a:r>
          </a:p>
          <a:p>
            <a:pPr marL="0" lvl="0" indent="0" algn="l" rtl="0">
              <a:spcBef>
                <a:spcPts val="0"/>
              </a:spcBef>
              <a:spcAft>
                <a:spcPts val="0"/>
              </a:spcAft>
              <a:buNone/>
            </a:pPr>
            <a:endParaRPr lang="en-CA" baseline="0" dirty="0" smtClean="0"/>
          </a:p>
          <a:p>
            <a:pPr marL="0" lvl="0" indent="0" algn="l" rtl="0">
              <a:spcBef>
                <a:spcPts val="0"/>
              </a:spcBef>
              <a:spcAft>
                <a:spcPts val="0"/>
              </a:spcAft>
              <a:buNone/>
            </a:pPr>
            <a:r>
              <a:rPr lang="en-US" sz="1100" b="1" i="0" u="none" strike="noStrike" cap="none" dirty="0" smtClean="0">
                <a:solidFill>
                  <a:srgbClr val="000000"/>
                </a:solidFill>
                <a:effectLst/>
                <a:latin typeface="Arial"/>
                <a:cs typeface="Arial"/>
                <a:sym typeface="Arial"/>
              </a:rPr>
              <a:t>Reference:</a:t>
            </a:r>
            <a:r>
              <a:rPr lang="en-US" sz="1100" b="0" i="0" u="none" strike="noStrike" cap="none" dirty="0" smtClean="0">
                <a:solidFill>
                  <a:srgbClr val="000000"/>
                </a:solidFill>
                <a:effectLst/>
                <a:latin typeface="Arial"/>
                <a:cs typeface="Arial"/>
                <a:sym typeface="Arial"/>
              </a:rPr>
              <a:t> </a:t>
            </a:r>
          </a:p>
          <a:p>
            <a:pPr marL="171450" lvl="0" indent="-171450" algn="l" rtl="0">
              <a:spcBef>
                <a:spcPts val="0"/>
              </a:spcBef>
              <a:spcAft>
                <a:spcPts val="0"/>
              </a:spcAft>
            </a:pPr>
            <a:r>
              <a:rPr lang="en-US" sz="1100" b="0" i="0" u="none" strike="noStrike" cap="none" dirty="0" smtClean="0">
                <a:solidFill>
                  <a:srgbClr val="000000"/>
                </a:solidFill>
                <a:effectLst/>
                <a:latin typeface="Arial"/>
                <a:cs typeface="Arial"/>
                <a:sym typeface="Arial"/>
              </a:rPr>
              <a:t>OPHEA (</a:t>
            </a:r>
            <a:r>
              <a:rPr lang="en-US" sz="1100" b="0" i="0" u="none" strike="noStrike" cap="none" dirty="0" err="1" smtClean="0">
                <a:solidFill>
                  <a:srgbClr val="000000"/>
                </a:solidFill>
                <a:effectLst/>
                <a:latin typeface="Arial"/>
                <a:cs typeface="Arial"/>
                <a:sym typeface="Arial"/>
              </a:rPr>
              <a:t>n.d.</a:t>
            </a:r>
            <a:r>
              <a:rPr lang="en-US" sz="1100" b="0" i="0" u="none" strike="noStrike" cap="none" dirty="0" smtClean="0">
                <a:solidFill>
                  <a:srgbClr val="000000"/>
                </a:solidFill>
                <a:effectLst/>
                <a:latin typeface="Arial"/>
                <a:cs typeface="Arial"/>
                <a:sym typeface="Arial"/>
              </a:rPr>
              <a:t>). Factors that Contribute to Healthy</a:t>
            </a:r>
            <a:r>
              <a:rPr lang="en-US" sz="1100" b="0" i="0" u="none" strike="noStrike" cap="none" baseline="0" dirty="0" smtClean="0">
                <a:solidFill>
                  <a:srgbClr val="000000"/>
                </a:solidFill>
                <a:effectLst/>
                <a:latin typeface="Arial"/>
                <a:cs typeface="Arial"/>
                <a:sym typeface="Arial"/>
              </a:rPr>
              <a:t> Development. https://teachingtools.ophea.net/lesson-plans/hpe/grade-8/understanding-healthy-development/factors-contribute-healthy-development</a:t>
            </a:r>
          </a:p>
        </p:txBody>
      </p:sp>
    </p:spTree>
    <p:extLst>
      <p:ext uri="{BB962C8B-B14F-4D97-AF65-F5344CB8AC3E}">
        <p14:creationId xmlns:p14="http://schemas.microsoft.com/office/powerpoint/2010/main" val="821077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f805ba594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f805ba594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i="0" u="sng" strike="noStrike" cap="none" dirty="0" smtClean="0">
                <a:solidFill>
                  <a:srgbClr val="000000"/>
                </a:solidFill>
                <a:effectLst/>
                <a:latin typeface="Arial"/>
                <a:ea typeface="Arial"/>
                <a:cs typeface="Arial"/>
                <a:sym typeface="Arial"/>
              </a:rPr>
              <a:t>Teacher prompt</a:t>
            </a:r>
          </a:p>
          <a:p>
            <a:pPr marL="0" lvl="0" indent="0" algn="l" rtl="0">
              <a:spcBef>
                <a:spcPts val="0"/>
              </a:spcBef>
              <a:spcAft>
                <a:spcPts val="0"/>
              </a:spcAft>
              <a:buNone/>
            </a:pPr>
            <a:r>
              <a:rPr lang="en-US" sz="1200" b="1" i="1" u="none" strike="noStrike" cap="none" baseline="0" dirty="0" smtClean="0">
                <a:solidFill>
                  <a:srgbClr val="000000"/>
                </a:solidFill>
                <a:effectLst/>
                <a:latin typeface="Arial"/>
                <a:ea typeface="Arial"/>
                <a:cs typeface="Arial"/>
                <a:sym typeface="Arial"/>
              </a:rPr>
              <a:t>“How can positive thoughts about your self-concept, self-esteem, and self-confidence help you to be healthy? What can you do that will help you to develop and have positive thoughts?”</a:t>
            </a:r>
          </a:p>
          <a:p>
            <a:pPr marL="0" lvl="0" indent="0" algn="l" rtl="0">
              <a:spcBef>
                <a:spcPts val="0"/>
              </a:spcBef>
              <a:spcAft>
                <a:spcPts val="0"/>
              </a:spcAft>
              <a:buNone/>
            </a:pPr>
            <a:endParaRPr lang="en-US" sz="12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200" b="0" i="0" u="sng" strike="noStrike" cap="none" dirty="0" smtClean="0">
                <a:solidFill>
                  <a:srgbClr val="000000"/>
                </a:solidFill>
                <a:effectLst/>
                <a:latin typeface="Arial"/>
                <a:ea typeface="Arial"/>
                <a:cs typeface="Arial"/>
                <a:sym typeface="Arial"/>
              </a:rPr>
              <a:t>Guiding</a:t>
            </a:r>
            <a:r>
              <a:rPr lang="en-US" sz="1200" b="0" i="0" u="sng" strike="noStrike" cap="none" baseline="0" dirty="0" smtClean="0">
                <a:solidFill>
                  <a:srgbClr val="000000"/>
                </a:solidFill>
                <a:effectLst/>
                <a:latin typeface="Arial"/>
                <a:ea typeface="Arial"/>
                <a:cs typeface="Arial"/>
                <a:sym typeface="Arial"/>
              </a:rPr>
              <a:t> Notes:</a:t>
            </a:r>
            <a:endParaRPr lang="en-US" sz="1200" b="0" i="0" u="none" strike="noStrike" cap="none" baseline="0" dirty="0" smtClean="0">
              <a:solidFill>
                <a:srgbClr val="000000"/>
              </a:solidFill>
              <a:effectLst/>
              <a:latin typeface="Arial"/>
              <a:ea typeface="Arial"/>
              <a:cs typeface="Arial"/>
              <a:sym typeface="Arial"/>
            </a:endParaRPr>
          </a:p>
          <a:p>
            <a:pPr marL="171450" lvl="0" indent="-171450" algn="l" rtl="0">
              <a:spcBef>
                <a:spcPts val="0"/>
              </a:spcBef>
              <a:spcAft>
                <a:spcPts val="0"/>
              </a:spcAft>
            </a:pPr>
            <a:r>
              <a:rPr lang="en-US" sz="1200" b="0" i="0" u="none" strike="noStrike" cap="none" baseline="0" dirty="0" smtClean="0">
                <a:solidFill>
                  <a:srgbClr val="000000"/>
                </a:solidFill>
                <a:effectLst/>
                <a:latin typeface="Arial"/>
                <a:ea typeface="Arial"/>
                <a:cs typeface="Arial"/>
                <a:sym typeface="Arial"/>
              </a:rPr>
              <a:t>Positive thoughts about oneself can help to promote and increase confidence</a:t>
            </a:r>
          </a:p>
          <a:p>
            <a:pPr marL="171450" lvl="0" indent="-171450" algn="l" rtl="0">
              <a:spcBef>
                <a:spcPts val="0"/>
              </a:spcBef>
              <a:spcAft>
                <a:spcPts val="0"/>
              </a:spcAft>
            </a:pPr>
            <a:r>
              <a:rPr lang="en-US" sz="1200" b="0" i="0" u="none" strike="noStrike" cap="none" baseline="0" dirty="0" smtClean="0">
                <a:solidFill>
                  <a:srgbClr val="000000"/>
                </a:solidFill>
                <a:effectLst/>
                <a:latin typeface="Arial"/>
                <a:ea typeface="Arial"/>
                <a:cs typeface="Arial"/>
                <a:sym typeface="Arial"/>
              </a:rPr>
              <a:t>Positive thoughts = positive actions</a:t>
            </a:r>
          </a:p>
          <a:p>
            <a:pPr marL="171450" lvl="0" indent="-171450" algn="l" rtl="0">
              <a:spcBef>
                <a:spcPts val="0"/>
              </a:spcBef>
              <a:spcAft>
                <a:spcPts val="0"/>
              </a:spcAft>
            </a:pPr>
            <a:r>
              <a:rPr lang="en-US" sz="1200" b="0" i="0" u="none" strike="noStrike" cap="none" baseline="0" dirty="0" smtClean="0">
                <a:solidFill>
                  <a:srgbClr val="000000"/>
                </a:solidFill>
                <a:effectLst/>
                <a:latin typeface="Arial"/>
                <a:ea typeface="Arial"/>
                <a:cs typeface="Arial"/>
                <a:sym typeface="Arial"/>
              </a:rPr>
              <a:t>Positive self-esteem helps to increase your self-concept</a:t>
            </a:r>
          </a:p>
          <a:p>
            <a:pPr marL="0" lvl="0" indent="0" algn="l" rtl="0">
              <a:spcBef>
                <a:spcPts val="0"/>
              </a:spcBef>
              <a:spcAft>
                <a:spcPts val="0"/>
              </a:spcAft>
              <a:buNone/>
            </a:pPr>
            <a:endParaRPr lang="en-US" sz="1200" b="0" i="0" u="sng"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sz="1200" b="0" u="sng" dirty="0" smtClean="0"/>
              <a:t>Prompting</a:t>
            </a:r>
            <a:r>
              <a:rPr lang="en-US" sz="1200" b="0" u="sng" baseline="0" dirty="0" smtClean="0"/>
              <a:t> </a:t>
            </a:r>
            <a:r>
              <a:rPr lang="en-US" sz="1200" b="0" u="sng" dirty="0" smtClean="0"/>
              <a:t>Questions:</a:t>
            </a:r>
          </a:p>
          <a:p>
            <a:pPr fontAlgn="base"/>
            <a:r>
              <a:rPr lang="en-US" sz="1200" b="0" i="0" u="none" strike="noStrike" cap="none" dirty="0" smtClean="0">
                <a:solidFill>
                  <a:srgbClr val="000000"/>
                </a:solidFill>
                <a:effectLst/>
                <a:latin typeface="Arial"/>
                <a:ea typeface="Arial"/>
                <a:cs typeface="Arial"/>
                <a:sym typeface="Arial"/>
              </a:rPr>
              <a:t>What factors do you think might help a</a:t>
            </a:r>
            <a:r>
              <a:rPr lang="en-US" sz="1200" b="0" i="0" u="none" strike="noStrike" cap="none" baseline="0" dirty="0" smtClean="0">
                <a:solidFill>
                  <a:srgbClr val="000000"/>
                </a:solidFill>
                <a:effectLst/>
                <a:latin typeface="Arial"/>
                <a:ea typeface="Arial"/>
                <a:cs typeface="Arial"/>
                <a:sym typeface="Arial"/>
              </a:rPr>
              <a:t> person </a:t>
            </a:r>
            <a:r>
              <a:rPr lang="en-US" sz="1200" b="0" i="0" u="none" strike="noStrike" cap="none" dirty="0" smtClean="0">
                <a:solidFill>
                  <a:srgbClr val="000000"/>
                </a:solidFill>
                <a:effectLst/>
                <a:latin typeface="Arial"/>
                <a:ea typeface="Arial"/>
                <a:cs typeface="Arial"/>
                <a:sym typeface="Arial"/>
              </a:rPr>
              <a:t>develop a positive self-concept?</a:t>
            </a:r>
          </a:p>
          <a:p>
            <a:pPr fontAlgn="base"/>
            <a:r>
              <a:rPr lang="en-US" sz="1200" b="0" i="0" u="none" strike="noStrike" cap="none" dirty="0" smtClean="0">
                <a:solidFill>
                  <a:srgbClr val="000000"/>
                </a:solidFill>
                <a:effectLst/>
                <a:latin typeface="Arial"/>
                <a:ea typeface="Arial"/>
                <a:cs typeface="Arial"/>
                <a:sym typeface="Arial"/>
              </a:rPr>
              <a:t>What factors do you think might hinder the development of a positive self-concept?</a:t>
            </a:r>
          </a:p>
          <a:p>
            <a:pPr marL="0" lvl="0" indent="0" algn="l" rtl="0">
              <a:spcBef>
                <a:spcPts val="0"/>
              </a:spcBef>
              <a:spcAft>
                <a:spcPts val="0"/>
              </a:spcAft>
              <a:buNone/>
            </a:pPr>
            <a:endParaRPr lang="en-US" sz="1200" b="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i="0" u="none" strike="noStrike" cap="none" dirty="0" smtClean="0">
                <a:solidFill>
                  <a:srgbClr val="000000"/>
                </a:solidFill>
                <a:effectLst/>
                <a:latin typeface="Arial"/>
                <a:cs typeface="Arial"/>
                <a:sym typeface="Arial"/>
              </a:rPr>
              <a:t>Images from </a:t>
            </a:r>
            <a:r>
              <a:rPr lang="en-US" sz="1200" b="1" i="0" u="none" strike="noStrike" cap="none" dirty="0" err="1" smtClean="0">
                <a:solidFill>
                  <a:srgbClr val="000000"/>
                </a:solidFill>
                <a:effectLst/>
                <a:latin typeface="Arial"/>
                <a:cs typeface="Arial"/>
                <a:sym typeface="Arial"/>
              </a:rPr>
              <a:t>Canva</a:t>
            </a:r>
            <a:r>
              <a:rPr lang="en-US" sz="1200" b="1" i="0" u="none" strike="noStrike" cap="none" dirty="0" smtClean="0">
                <a:solidFill>
                  <a:srgbClr val="000000"/>
                </a:solidFill>
                <a:effectLst/>
                <a:latin typeface="Arial"/>
                <a:cs typeface="Arial"/>
                <a:sym typeface="Arial"/>
              </a:rPr>
              <a:t>. </a:t>
            </a:r>
            <a:endParaRPr lang="en-US" sz="1200" i="0" dirty="0" smtClean="0"/>
          </a:p>
          <a:p>
            <a:pPr marL="0" lvl="0" indent="0" algn="l" rtl="0">
              <a:spcBef>
                <a:spcPts val="0"/>
              </a:spcBef>
              <a:spcAft>
                <a:spcPts val="0"/>
              </a:spcAft>
              <a:buNone/>
            </a:pPr>
            <a:endParaRPr lang="en-US" sz="1200" b="0" dirty="0"/>
          </a:p>
        </p:txBody>
      </p:sp>
    </p:spTree>
    <p:extLst>
      <p:ext uri="{BB962C8B-B14F-4D97-AF65-F5344CB8AC3E}">
        <p14:creationId xmlns:p14="http://schemas.microsoft.com/office/powerpoint/2010/main" val="2622894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f805ba5943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f805ba5943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smtClean="0">
                <a:ea typeface="Calibri"/>
                <a:cs typeface="Calibri"/>
                <a:sym typeface="Calibri"/>
              </a:rPr>
              <a:t>To access video</a:t>
            </a:r>
            <a:r>
              <a:rPr lang="en-US" sz="1100" baseline="0" dirty="0" smtClean="0">
                <a:ea typeface="Calibri"/>
                <a:cs typeface="Calibri"/>
                <a:sym typeface="Calibri"/>
              </a:rPr>
              <a:t> you must be in present mode to play OR</a:t>
            </a:r>
            <a:r>
              <a:rPr lang="en-US" sz="1100" dirty="0" smtClean="0">
                <a:ea typeface="Calibri"/>
                <a:cs typeface="Calibri"/>
                <a:sym typeface="Calibri"/>
              </a:rPr>
              <a:t> open the hyperlink in a</a:t>
            </a:r>
            <a:r>
              <a:rPr lang="en-US" sz="1100" baseline="0" dirty="0" smtClean="0">
                <a:ea typeface="Calibri"/>
                <a:cs typeface="Calibri"/>
                <a:sym typeface="Calibri"/>
              </a:rPr>
              <a:t> separate </a:t>
            </a:r>
            <a:r>
              <a:rPr lang="en-US" sz="1100" dirty="0" smtClean="0">
                <a:ea typeface="Calibri"/>
                <a:cs typeface="Calibri"/>
                <a:sym typeface="Calibri"/>
              </a:rPr>
              <a:t>Internet browser.</a:t>
            </a:r>
            <a:r>
              <a:rPr lang="en-US" sz="1100" baseline="0" dirty="0" smtClean="0">
                <a:ea typeface="Calibri"/>
                <a:cs typeface="Calibri"/>
                <a:sym typeface="Calibri"/>
              </a:rPr>
              <a:t> </a:t>
            </a: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Video link: </a:t>
            </a:r>
            <a:r>
              <a:rPr lang="en-CA" dirty="0" smtClean="0"/>
              <a:t>https://youtu.be/D9OOXCu5XMg</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Also </a:t>
            </a:r>
            <a:r>
              <a:rPr lang="en-US" sz="1100" b="0" i="0" u="none" strike="noStrike" cap="none" dirty="0" smtClean="0">
                <a:solidFill>
                  <a:srgbClr val="000000"/>
                </a:solidFill>
                <a:effectLst/>
                <a:latin typeface="Arial"/>
                <a:ea typeface="Arial"/>
                <a:cs typeface="Arial"/>
                <a:sym typeface="Arial"/>
              </a:rPr>
              <a:t>hyperlinked in the title. </a:t>
            </a:r>
          </a:p>
          <a:p>
            <a:pPr marL="0" lvl="0" indent="0" algn="l" rtl="0">
              <a:spcBef>
                <a:spcPts val="0"/>
              </a:spcBef>
              <a:spcAft>
                <a:spcPts val="0"/>
              </a:spcAft>
              <a:buNone/>
            </a:pPr>
            <a:r>
              <a:rPr lang="en-US" sz="1100" b="1" i="0" u="none" strike="noStrike" cap="none" dirty="0" smtClean="0">
                <a:solidFill>
                  <a:srgbClr val="000000"/>
                </a:solidFill>
                <a:effectLst/>
                <a:latin typeface="Arial"/>
                <a:ea typeface="Arial"/>
                <a:cs typeface="Arial"/>
                <a:sym typeface="Arial"/>
              </a:rPr>
              <a:t>Length of Video: </a:t>
            </a:r>
            <a:r>
              <a:rPr lang="en-US" sz="1100" b="0" i="0" u="none" strike="noStrike" cap="none" dirty="0" smtClean="0">
                <a:solidFill>
                  <a:srgbClr val="000000"/>
                </a:solidFill>
                <a:effectLst/>
                <a:latin typeface="Arial"/>
                <a:ea typeface="Arial"/>
                <a:cs typeface="Arial"/>
                <a:sym typeface="Arial"/>
              </a:rPr>
              <a:t>3:42</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1" i="0" u="sng" strike="noStrike" cap="none" dirty="0" smtClean="0">
                <a:solidFill>
                  <a:srgbClr val="000000"/>
                </a:solidFill>
                <a:effectLst/>
                <a:latin typeface="Arial"/>
                <a:ea typeface="Arial"/>
                <a:cs typeface="Arial"/>
                <a:sym typeface="Arial"/>
              </a:rPr>
              <a:t>Background Knowledge</a:t>
            </a: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A heartwarming family film sharing themes of love, acceptance, and having a positive self-image. </a:t>
            </a:r>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You are perfectly perfect just the way you are! Marc </a:t>
            </a:r>
            <a:r>
              <a:rPr lang="en-US" sz="1100" b="0" i="0" u="none" strike="noStrike" cap="none" dirty="0" err="1" smtClean="0">
                <a:solidFill>
                  <a:srgbClr val="000000"/>
                </a:solidFill>
                <a:effectLst/>
                <a:latin typeface="Arial"/>
                <a:ea typeface="Arial"/>
                <a:cs typeface="Arial"/>
                <a:sym typeface="Arial"/>
              </a:rPr>
              <a:t>Colagiovanni</a:t>
            </a:r>
            <a:r>
              <a:rPr lang="en-US" sz="1100" b="0" i="0" u="none" strike="noStrike" cap="none" dirty="0" smtClean="0">
                <a:solidFill>
                  <a:srgbClr val="000000"/>
                </a:solidFill>
                <a:effectLst/>
                <a:latin typeface="Arial"/>
                <a:ea typeface="Arial"/>
                <a:cs typeface="Arial"/>
                <a:sym typeface="Arial"/>
              </a:rPr>
              <a:t>, an attorney based in Rhode Island, has a positive message to share with the world. The new filmmaker approached </a:t>
            </a:r>
            <a:r>
              <a:rPr lang="en-US" sz="1100" b="0" i="0" u="none" strike="noStrike" cap="none" dirty="0" err="1" smtClean="0">
                <a:solidFill>
                  <a:srgbClr val="000000"/>
                </a:solidFill>
                <a:effectLst/>
                <a:latin typeface="Arial"/>
                <a:ea typeface="Arial"/>
                <a:cs typeface="Arial"/>
                <a:sym typeface="Arial"/>
              </a:rPr>
              <a:t>FableVision</a:t>
            </a:r>
            <a:r>
              <a:rPr lang="en-US" sz="1100" b="0" i="0" u="none" strike="noStrike" cap="none" dirty="0" smtClean="0">
                <a:solidFill>
                  <a:srgbClr val="000000"/>
                </a:solidFill>
                <a:effectLst/>
                <a:latin typeface="Arial"/>
                <a:ea typeface="Arial"/>
                <a:cs typeface="Arial"/>
                <a:sym typeface="Arial"/>
              </a:rPr>
              <a:t> Studios to help him produce an animated version of his story The Reflection in Me. The film’s goal is to empower children of all ages to find the courage to look inside and love themselves as they are. </a:t>
            </a:r>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With </a:t>
            </a:r>
            <a:r>
              <a:rPr lang="en-US" sz="1100" b="0" i="0" u="none" strike="noStrike" cap="none" dirty="0" err="1" smtClean="0">
                <a:solidFill>
                  <a:srgbClr val="000000"/>
                </a:solidFill>
                <a:effectLst/>
                <a:latin typeface="Arial"/>
                <a:ea typeface="Arial"/>
                <a:cs typeface="Arial"/>
                <a:sym typeface="Arial"/>
              </a:rPr>
              <a:t>FableVision</a:t>
            </a:r>
            <a:r>
              <a:rPr lang="en-US" sz="1100" b="0" i="0" u="none" strike="noStrike" cap="none" dirty="0" smtClean="0">
                <a:solidFill>
                  <a:srgbClr val="000000"/>
                </a:solidFill>
                <a:effectLst/>
                <a:latin typeface="Arial"/>
                <a:ea typeface="Arial"/>
                <a:cs typeface="Arial"/>
                <a:sym typeface="Arial"/>
              </a:rPr>
              <a:t> founder and renowned children’s book author Peter H. Reynolds at the helm as illustrator and executive producer, The Reflection in Me follows the impactful experience of a child going through the practice of self-love and acceptance. The film seeks to promote the message of having a positive self-image and unconditional love. </a:t>
            </a:r>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Visit www.fablevisionstudios.com/reflection for more information about </a:t>
            </a:r>
            <a:r>
              <a:rPr lang="en-US" sz="1100" b="0" i="0" u="none" strike="noStrike" cap="none" dirty="0" err="1" smtClean="0">
                <a:solidFill>
                  <a:srgbClr val="000000"/>
                </a:solidFill>
                <a:effectLst/>
                <a:latin typeface="Arial"/>
                <a:ea typeface="Arial"/>
                <a:cs typeface="Arial"/>
                <a:sym typeface="Arial"/>
              </a:rPr>
              <a:t>FableVision</a:t>
            </a:r>
            <a:r>
              <a:rPr lang="en-US" sz="1100" b="0" i="0" u="none" strike="noStrike" cap="none" dirty="0" smtClean="0">
                <a:solidFill>
                  <a:srgbClr val="000000"/>
                </a:solidFill>
                <a:effectLst/>
                <a:latin typeface="Arial"/>
                <a:ea typeface="Arial"/>
                <a:cs typeface="Arial"/>
                <a:sym typeface="Arial"/>
              </a:rPr>
              <a:t> and the film.</a:t>
            </a:r>
            <a:endParaRPr lang="en-US" sz="12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US" sz="1200" b="0" i="0" u="none" strike="noStrike" cap="none" baseline="0" dirty="0" smtClean="0">
              <a:solidFill>
                <a:srgbClr val="000000"/>
              </a:solidFill>
              <a:effectLst/>
              <a:latin typeface="Arial"/>
              <a:cs typeface="Arial"/>
              <a:sym typeface="Arial"/>
            </a:endParaRPr>
          </a:p>
          <a:p>
            <a:pPr marL="0" lvl="0" indent="0" algn="l" rtl="0">
              <a:spcBef>
                <a:spcPts val="0"/>
              </a:spcBef>
              <a:spcAft>
                <a:spcPts val="0"/>
              </a:spcAft>
              <a:buNone/>
            </a:pPr>
            <a:r>
              <a:rPr lang="en-US" sz="1200" b="1" i="0" u="none" strike="noStrike" cap="none" dirty="0" smtClean="0">
                <a:solidFill>
                  <a:srgbClr val="000000"/>
                </a:solidFill>
                <a:effectLst/>
                <a:latin typeface="Arial"/>
                <a:cs typeface="Arial"/>
                <a:sym typeface="Arial"/>
              </a:rPr>
              <a:t>Image from </a:t>
            </a:r>
            <a:r>
              <a:rPr lang="en-US" sz="1200" b="1" i="0" u="none" strike="noStrike" cap="none" dirty="0" err="1" smtClean="0">
                <a:solidFill>
                  <a:srgbClr val="000000"/>
                </a:solidFill>
                <a:effectLst/>
                <a:latin typeface="Arial"/>
                <a:cs typeface="Arial"/>
                <a:sym typeface="Arial"/>
              </a:rPr>
              <a:t>Canva</a:t>
            </a:r>
            <a:r>
              <a:rPr lang="en-US" sz="1200" b="1" i="0" u="none" strike="noStrike" cap="none" dirty="0" smtClean="0">
                <a:solidFill>
                  <a:srgbClr val="000000"/>
                </a:solidFill>
                <a:effectLst/>
                <a:latin typeface="Arial"/>
                <a:cs typeface="Arial"/>
                <a:sym typeface="Arial"/>
              </a:rPr>
              <a:t>. </a:t>
            </a:r>
            <a:endParaRPr lang="en-US" sz="1200" i="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i="1" u="none" strike="noStrike" cap="none" baseline="0"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999851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i="0" u="sng" strike="noStrike" cap="none" baseline="0" dirty="0" smtClean="0">
                <a:solidFill>
                  <a:srgbClr val="000000"/>
                </a:solidFill>
                <a:effectLst/>
                <a:latin typeface="Arial"/>
                <a:ea typeface="Arial"/>
                <a:cs typeface="Arial"/>
                <a:sym typeface="Arial"/>
              </a:rPr>
              <a:t>General Information</a:t>
            </a:r>
          </a:p>
          <a:p>
            <a:pPr fontAlgn="base"/>
            <a:r>
              <a:rPr lang="en-US" sz="1100" b="0" i="0" u="none" strike="noStrike" cap="none" dirty="0" smtClean="0">
                <a:solidFill>
                  <a:srgbClr val="000000"/>
                </a:solidFill>
                <a:effectLst/>
                <a:latin typeface="Arial"/>
                <a:ea typeface="Arial"/>
                <a:cs typeface="Arial"/>
                <a:sym typeface="Arial"/>
              </a:rPr>
              <a:t>Part of a person’s self-concept includes gender identity, gender expression, sex assigned at birth, and sexual orientation. </a:t>
            </a:r>
          </a:p>
          <a:p>
            <a:pPr fontAlgn="base"/>
            <a:r>
              <a:rPr lang="en-US" sz="1100" b="0" i="0" u="none" strike="noStrike" cap="none" dirty="0" smtClean="0">
                <a:solidFill>
                  <a:srgbClr val="000000"/>
                </a:solidFill>
                <a:effectLst/>
                <a:latin typeface="Arial"/>
                <a:ea typeface="Arial"/>
                <a:cs typeface="Arial"/>
                <a:sym typeface="Arial"/>
              </a:rPr>
              <a:t>Gender identity, gender expression, and sexual orientation are connected to the way a person</a:t>
            </a:r>
            <a:r>
              <a:rPr lang="en-US" sz="1100" b="0" i="0" u="none" strike="noStrike" cap="none" baseline="0" dirty="0" smtClean="0">
                <a:solidFill>
                  <a:srgbClr val="000000"/>
                </a:solidFill>
                <a:effectLst/>
                <a:latin typeface="Arial"/>
                <a:ea typeface="Arial"/>
                <a:cs typeface="Arial"/>
                <a:sym typeface="Arial"/>
              </a:rPr>
              <a:t> sees themselves</a:t>
            </a:r>
            <a:r>
              <a:rPr lang="en-US" sz="1100" b="0" i="0" u="none" strike="noStrike" cap="none" dirty="0" smtClean="0">
                <a:solidFill>
                  <a:srgbClr val="000000"/>
                </a:solidFill>
                <a:effectLst/>
                <a:latin typeface="Arial"/>
                <a:ea typeface="Arial"/>
                <a:cs typeface="Arial"/>
                <a:sym typeface="Arial"/>
              </a:rPr>
              <a:t> and to their interactions with others. Understanding and accepting your own gender identity and sexual orientation can have a strong impact on the development of your overall self-concept. Being non-judgmental and accepting of a wide diversity of gender identities, expressions, and sexualities has a strong impact on, and is important to, the positive development of self-identities for oneself and others. </a:t>
            </a:r>
          </a:p>
          <a:p>
            <a:pPr marL="158750" indent="0" fontAlgn="base">
              <a:buNone/>
            </a:pPr>
            <a:endParaRPr lang="en-US" sz="1100" b="0" i="0" u="none" strike="noStrike" cap="none" dirty="0" smtClean="0">
              <a:solidFill>
                <a:srgbClr val="000000"/>
              </a:solidFill>
              <a:effectLst/>
              <a:latin typeface="Arial"/>
              <a:ea typeface="Arial"/>
              <a:cs typeface="Arial"/>
              <a:sym typeface="Arial"/>
            </a:endParaRPr>
          </a:p>
          <a:p>
            <a:pPr marL="158750" indent="0" fontAlgn="base">
              <a:buNone/>
            </a:pPr>
            <a:r>
              <a:rPr lang="en-US" sz="1100" b="1" i="0" u="sng" strike="noStrike" cap="none" dirty="0" smtClean="0">
                <a:solidFill>
                  <a:srgbClr val="000000"/>
                </a:solidFill>
                <a:effectLst/>
                <a:latin typeface="Arial"/>
                <a:ea typeface="Arial"/>
                <a:cs typeface="Arial"/>
                <a:sym typeface="Arial"/>
              </a:rPr>
              <a:t>Teacher Prompt</a:t>
            </a:r>
            <a:r>
              <a:rPr lang="en-US" sz="1100" b="1" i="0" u="sng" strike="noStrike" cap="none" baseline="0" dirty="0" smtClean="0">
                <a:solidFill>
                  <a:srgbClr val="000000"/>
                </a:solidFill>
                <a:effectLst/>
                <a:latin typeface="Arial"/>
                <a:ea typeface="Arial"/>
                <a:cs typeface="Arial"/>
                <a:sym typeface="Arial"/>
              </a:rPr>
              <a:t> (</a:t>
            </a:r>
            <a:r>
              <a:rPr lang="en-US" sz="1100" b="1" i="0" u="none" strike="noStrike" cap="none" dirty="0" smtClean="0">
                <a:solidFill>
                  <a:srgbClr val="000000"/>
                </a:solidFill>
                <a:effectLst/>
                <a:latin typeface="Arial"/>
                <a:ea typeface="Arial"/>
                <a:cs typeface="Arial"/>
                <a:sym typeface="Arial"/>
              </a:rPr>
              <a:t>Possible</a:t>
            </a:r>
            <a:r>
              <a:rPr lang="en-US" sz="1100" b="1" i="0" u="none" strike="noStrike" cap="none" baseline="0" dirty="0" smtClean="0">
                <a:solidFill>
                  <a:srgbClr val="000000"/>
                </a:solidFill>
                <a:effectLst/>
                <a:latin typeface="Arial"/>
                <a:ea typeface="Arial"/>
                <a:cs typeface="Arial"/>
                <a:sym typeface="Arial"/>
              </a:rPr>
              <a:t> Activity):</a:t>
            </a:r>
          </a:p>
          <a:p>
            <a:pPr marL="457200" marR="0" lvl="0" indent="-298450" algn="l" defTabSz="914400" rtl="0" eaLnBrk="1" fontAlgn="base" latinLnBrk="0" hangingPunct="1">
              <a:lnSpc>
                <a:spcPct val="100000"/>
              </a:lnSpc>
              <a:spcBef>
                <a:spcPts val="0"/>
              </a:spcBef>
              <a:spcAft>
                <a:spcPts val="0"/>
              </a:spcAft>
              <a:buClr>
                <a:srgbClr val="000000"/>
              </a:buClr>
              <a:buSzPts val="1100"/>
              <a:tabLst/>
              <a:defRPr/>
            </a:pPr>
            <a:r>
              <a:rPr lang="en-US" sz="1200" b="0" i="0" u="none" strike="noStrike" cap="none" dirty="0" smtClean="0">
                <a:solidFill>
                  <a:srgbClr val="000000"/>
                </a:solidFill>
                <a:effectLst/>
                <a:latin typeface="Arial"/>
                <a:ea typeface="Arial"/>
                <a:cs typeface="Arial"/>
                <a:sym typeface="Arial"/>
              </a:rPr>
              <a:t>Have students write these four terms in a four-column T-Chart. </a:t>
            </a: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US" sz="1200" b="0" i="0" u="none" strike="noStrike" cap="none" dirty="0" smtClean="0">
                <a:solidFill>
                  <a:srgbClr val="000000"/>
                </a:solidFill>
                <a:effectLst/>
                <a:latin typeface="Arial"/>
                <a:ea typeface="Arial"/>
                <a:cs typeface="Arial"/>
                <a:sym typeface="Arial"/>
              </a:rPr>
              <a:t>Working in small groups, students brainstorm the definition of each term. Throughout the lesson students update their definitions based on knowledge shared.</a:t>
            </a:r>
            <a:endParaRPr lang="en-US" sz="1400" b="0" i="1" u="none" strike="noStrike" cap="none" dirty="0" smtClean="0">
              <a:solidFill>
                <a:srgbClr val="000000"/>
              </a:solidFill>
              <a:effectLst/>
              <a:latin typeface="Arial"/>
              <a:ea typeface="Arial"/>
              <a:cs typeface="Arial"/>
              <a:sym typeface="Arial"/>
            </a:endParaRP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US" sz="1200" b="0" i="0" u="none" strike="noStrike" cap="none" dirty="0" smtClean="0">
                <a:solidFill>
                  <a:srgbClr val="000000"/>
                </a:solidFill>
                <a:effectLst/>
                <a:latin typeface="Arial"/>
                <a:ea typeface="Arial"/>
                <a:cs typeface="Arial"/>
                <a:sym typeface="Arial"/>
              </a:rPr>
              <a:t>Using a T-chart,</a:t>
            </a:r>
            <a:r>
              <a:rPr lang="en-US" sz="1200" b="0" i="0" u="none" strike="noStrike" cap="none" baseline="0" dirty="0" smtClean="0">
                <a:solidFill>
                  <a:srgbClr val="000000"/>
                </a:solidFill>
                <a:effectLst/>
                <a:latin typeface="Arial"/>
                <a:ea typeface="Arial"/>
                <a:cs typeface="Arial"/>
                <a:sym typeface="Arial"/>
              </a:rPr>
              <a:t> </a:t>
            </a:r>
            <a:r>
              <a:rPr lang="en-US" sz="1200" b="0" i="0" u="none" strike="noStrike" cap="none" dirty="0" smtClean="0">
                <a:solidFill>
                  <a:srgbClr val="000000"/>
                </a:solidFill>
                <a:effectLst/>
                <a:latin typeface="Arial"/>
                <a:ea typeface="Arial"/>
                <a:cs typeface="Arial"/>
                <a:sym typeface="Arial"/>
              </a:rPr>
              <a:t>small groups brainstorm ways in which gender identity, gender expression, and sexual orientation can have an impact on self-concept as well as ways these can impact relationships with others. Then groups share their responses with the class.</a:t>
            </a: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endParaRPr lang="en-US" sz="1200" b="0" i="0" u="none" strike="noStrike" cap="none" dirty="0" smtClean="0">
              <a:solidFill>
                <a:srgbClr val="000000"/>
              </a:solidFill>
              <a:effectLst/>
              <a:latin typeface="Arial"/>
              <a:cs typeface="Arial"/>
              <a:sym typeface="Arial"/>
            </a:endParaRPr>
          </a:p>
          <a:p>
            <a:pPr marL="0" lvl="0" indent="0" algn="l" rtl="0">
              <a:spcBef>
                <a:spcPts val="0"/>
              </a:spcBef>
              <a:spcAft>
                <a:spcPts val="0"/>
              </a:spcAft>
              <a:buNone/>
            </a:pPr>
            <a:r>
              <a:rPr lang="en-US" sz="1200" b="1" i="0" u="none" strike="noStrike" cap="none" dirty="0" smtClean="0">
                <a:solidFill>
                  <a:srgbClr val="000000"/>
                </a:solidFill>
                <a:effectLst/>
                <a:latin typeface="Arial"/>
                <a:cs typeface="Arial"/>
                <a:sym typeface="Arial"/>
              </a:rPr>
              <a:t>References:</a:t>
            </a:r>
            <a:r>
              <a:rPr lang="en-US" sz="1200" b="0" i="0" u="none" strike="noStrike" cap="none" dirty="0" smtClean="0">
                <a:solidFill>
                  <a:srgbClr val="000000"/>
                </a:solidFill>
                <a:effectLst/>
                <a:latin typeface="Arial"/>
                <a:cs typeface="Arial"/>
                <a:sym typeface="Arial"/>
              </a:rPr>
              <a:t> </a:t>
            </a:r>
          </a:p>
          <a:p>
            <a:pPr marL="171450" lvl="0" indent="-171450" algn="l" rtl="0">
              <a:spcBef>
                <a:spcPts val="0"/>
              </a:spcBef>
              <a:spcAft>
                <a:spcPts val="0"/>
              </a:spcAft>
            </a:pPr>
            <a:r>
              <a:rPr lang="en-US" sz="1200" b="0" i="0" u="none" strike="noStrike" cap="none" dirty="0" err="1" smtClean="0">
                <a:solidFill>
                  <a:srgbClr val="000000"/>
                </a:solidFill>
                <a:effectLst/>
                <a:latin typeface="Arial"/>
                <a:cs typeface="Arial"/>
                <a:sym typeface="Arial"/>
              </a:rPr>
              <a:t>OPHEA</a:t>
            </a:r>
            <a:r>
              <a:rPr lang="en-US" sz="1200" b="0" i="0" u="none" strike="noStrike" cap="none" dirty="0" smtClean="0">
                <a:solidFill>
                  <a:srgbClr val="000000"/>
                </a:solidFill>
                <a:effectLst/>
                <a:latin typeface="Arial"/>
                <a:cs typeface="Arial"/>
                <a:sym typeface="Arial"/>
              </a:rPr>
              <a:t> (</a:t>
            </a:r>
            <a:r>
              <a:rPr lang="en-US" sz="1200" b="0" i="0" u="none" strike="noStrike" cap="none" dirty="0" err="1" smtClean="0">
                <a:solidFill>
                  <a:srgbClr val="000000"/>
                </a:solidFill>
                <a:effectLst/>
                <a:latin typeface="Arial"/>
                <a:cs typeface="Arial"/>
                <a:sym typeface="Arial"/>
              </a:rPr>
              <a:t>n.d.</a:t>
            </a:r>
            <a:r>
              <a:rPr lang="en-US" sz="1200" b="0" i="0" u="none" strike="noStrike" cap="none" dirty="0" smtClean="0">
                <a:solidFill>
                  <a:srgbClr val="000000"/>
                </a:solidFill>
                <a:effectLst/>
                <a:latin typeface="Arial"/>
                <a:cs typeface="Arial"/>
                <a:sym typeface="Arial"/>
              </a:rPr>
              <a:t>). Factors that Contribute to Healthy</a:t>
            </a:r>
            <a:r>
              <a:rPr lang="en-US" sz="1200" b="0" i="0" u="none" strike="noStrike" cap="none" baseline="0" dirty="0" smtClean="0">
                <a:solidFill>
                  <a:srgbClr val="000000"/>
                </a:solidFill>
                <a:effectLst/>
                <a:latin typeface="Arial"/>
                <a:cs typeface="Arial"/>
                <a:sym typeface="Arial"/>
              </a:rPr>
              <a:t> Development. https://teachingtools.ophea.net/lesson-plans/hpe/grade-8/understanding-healthy-development/factors-contribute-healthy-development </a:t>
            </a:r>
          </a:p>
          <a:p>
            <a:pPr marL="171450" lvl="0" indent="-171450" algn="l" rtl="0">
              <a:spcBef>
                <a:spcPts val="0"/>
              </a:spcBef>
              <a:spcAft>
                <a:spcPts val="0"/>
              </a:spcAft>
            </a:pPr>
            <a:r>
              <a:rPr lang="en-US" sz="1200" b="0" i="0" u="none" strike="noStrike" cap="none" baseline="0" dirty="0" err="1" smtClean="0">
                <a:solidFill>
                  <a:srgbClr val="000000"/>
                </a:solidFill>
                <a:effectLst/>
                <a:latin typeface="Arial"/>
                <a:cs typeface="Arial"/>
                <a:sym typeface="Arial"/>
              </a:rPr>
              <a:t>OPHEA</a:t>
            </a:r>
            <a:r>
              <a:rPr lang="en-US" sz="1200" b="0" i="0" u="none" strike="noStrike" cap="none" baseline="0" dirty="0" smtClean="0">
                <a:solidFill>
                  <a:srgbClr val="000000"/>
                </a:solidFill>
                <a:effectLst/>
                <a:latin typeface="Arial"/>
                <a:cs typeface="Arial"/>
                <a:sym typeface="Arial"/>
              </a:rPr>
              <a:t> (</a:t>
            </a:r>
            <a:r>
              <a:rPr lang="en-US" sz="1200" b="0" i="0" u="none" strike="noStrike" cap="none" baseline="0" dirty="0" err="1" smtClean="0">
                <a:solidFill>
                  <a:srgbClr val="000000"/>
                </a:solidFill>
                <a:effectLst/>
                <a:latin typeface="Arial"/>
                <a:cs typeface="Arial"/>
                <a:sym typeface="Arial"/>
              </a:rPr>
              <a:t>n.d.</a:t>
            </a:r>
            <a:r>
              <a:rPr lang="en-US" sz="1200" b="0" i="0" u="none" strike="noStrike" cap="none" baseline="0" dirty="0" smtClean="0">
                <a:solidFill>
                  <a:srgbClr val="000000"/>
                </a:solidFill>
                <a:effectLst/>
                <a:latin typeface="Arial"/>
                <a:cs typeface="Arial"/>
                <a:sym typeface="Arial"/>
              </a:rPr>
              <a:t>). Developing a Positive Self-Concept. https://teachingtools.ophea.net/lesson-plans/hpe/grade-8/understanding-healthy-development/developing-positive-self-concept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cs typeface="Arial"/>
              <a:sym typeface="Arial"/>
            </a:endParaRPr>
          </a:p>
        </p:txBody>
      </p:sp>
    </p:spTree>
    <p:extLst>
      <p:ext uri="{BB962C8B-B14F-4D97-AF65-F5344CB8AC3E}">
        <p14:creationId xmlns:p14="http://schemas.microsoft.com/office/powerpoint/2010/main" val="211650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f805ba5943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f805ba5943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u="sng" baseline="0" dirty="0" smtClean="0"/>
              <a:t>Teacher Prompt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200" b="1" i="1" dirty="0" smtClean="0"/>
              <a:t>Have</a:t>
            </a:r>
            <a:r>
              <a:rPr lang="en-CA" sz="1200" b="1" i="1" baseline="0" dirty="0" smtClean="0"/>
              <a:t> you heard of The Gender Unicorn? By raise of hands, h</a:t>
            </a:r>
            <a:r>
              <a:rPr lang="en-CA" sz="1200" b="1" i="1" dirty="0" smtClean="0"/>
              <a:t>ow</a:t>
            </a:r>
            <a:r>
              <a:rPr lang="en-CA" sz="1200" b="1" i="1" baseline="0" dirty="0" smtClean="0"/>
              <a:t> many of you have heard of The Gender Unicorn? Is this new? Or is this a review for you?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200" b="1"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200" b="1" i="0" u="none" strike="noStrike" cap="none" baseline="0" dirty="0" smtClean="0">
                <a:solidFill>
                  <a:srgbClr val="000000"/>
                </a:solidFill>
                <a:latin typeface="Arial"/>
                <a:ea typeface="Arial"/>
                <a:cs typeface="Arial"/>
                <a:sym typeface="Arial"/>
              </a:rPr>
              <a:t>The “Gender Unicorn” </a:t>
            </a:r>
            <a:endParaRPr lang="en-CA" sz="1200" b="0" i="0" u="none" strike="noStrike" cap="none" baseline="0" dirty="0" smtClean="0">
              <a:solidFill>
                <a:srgbClr val="000000"/>
              </a:solidFill>
              <a:latin typeface="Arial"/>
              <a:ea typeface="Arial"/>
              <a:cs typeface="Arial"/>
              <a:sym typeface="Arial"/>
            </a:endParaRPr>
          </a:p>
          <a:p>
            <a:r>
              <a:rPr lang="en-US" sz="1200" b="0" i="0" u="none" strike="noStrike" cap="none" baseline="0" dirty="0" smtClean="0">
                <a:solidFill>
                  <a:srgbClr val="000000"/>
                </a:solidFill>
                <a:latin typeface="Arial"/>
                <a:ea typeface="Arial"/>
                <a:cs typeface="Arial"/>
                <a:sym typeface="Arial"/>
              </a:rPr>
              <a:t>Here is what we like to call the “Gender Unicorn”. You may have seen something similar before called the “</a:t>
            </a:r>
            <a:r>
              <a:rPr lang="en-US" sz="1200" b="0" i="0" u="none" strike="noStrike" cap="none" baseline="0" dirty="0" err="1" smtClean="0">
                <a:solidFill>
                  <a:srgbClr val="000000"/>
                </a:solidFill>
                <a:latin typeface="Arial"/>
                <a:ea typeface="Arial"/>
                <a:cs typeface="Arial"/>
                <a:sym typeface="Arial"/>
              </a:rPr>
              <a:t>genderbread</a:t>
            </a:r>
            <a:r>
              <a:rPr lang="en-US" sz="1200" b="0" i="0" u="none" strike="noStrike" cap="none" baseline="0" dirty="0" smtClean="0">
                <a:solidFill>
                  <a:srgbClr val="000000"/>
                </a:solidFill>
                <a:latin typeface="Arial"/>
                <a:ea typeface="Arial"/>
                <a:cs typeface="Arial"/>
                <a:sym typeface="Arial"/>
              </a:rPr>
              <a:t> person”. Both of these diagrams show us what makes us whole. Here we can see 4 main terms: Biological Sex, Gender Identity, Gender Expression, and Sexual Orientation. </a:t>
            </a:r>
          </a:p>
          <a:p>
            <a:pPr marL="0" lvl="0" indent="0" algn="l" rtl="0">
              <a:spcBef>
                <a:spcPts val="0"/>
              </a:spcBef>
              <a:spcAft>
                <a:spcPts val="0"/>
              </a:spcAft>
              <a:buNone/>
            </a:pPr>
            <a:endParaRPr lang="en-US" sz="1200" b="0" i="0" u="none" strike="noStrike" cap="none" baseline="0" dirty="0" smtClean="0">
              <a:solidFill>
                <a:srgbClr val="000000"/>
              </a:solidFill>
              <a:effectLst/>
              <a:latin typeface="Arial"/>
              <a:cs typeface="Arial"/>
              <a:sym typeface="Arial"/>
            </a:endParaRPr>
          </a:p>
          <a:p>
            <a:pPr marL="0" lvl="0" indent="0" algn="l" rtl="0">
              <a:spcBef>
                <a:spcPts val="0"/>
              </a:spcBef>
              <a:spcAft>
                <a:spcPts val="0"/>
              </a:spcAft>
              <a:buNone/>
            </a:pPr>
            <a:r>
              <a:rPr lang="en-US" sz="1200" b="1" i="0" u="none" strike="noStrike" cap="none" baseline="0" dirty="0" smtClean="0">
                <a:solidFill>
                  <a:srgbClr val="000000"/>
                </a:solidFill>
                <a:effectLst/>
                <a:latin typeface="Arial"/>
                <a:cs typeface="Arial"/>
                <a:sym typeface="Arial"/>
              </a:rPr>
              <a:t>Guiding Questions:</a:t>
            </a:r>
          </a:p>
          <a:p>
            <a:r>
              <a:rPr lang="en-US" sz="1100" b="0" i="0" u="none" strike="noStrike" cap="none" dirty="0" smtClean="0">
                <a:solidFill>
                  <a:srgbClr val="000000"/>
                </a:solidFill>
                <a:effectLst/>
                <a:latin typeface="Arial"/>
                <a:ea typeface="Arial"/>
                <a:cs typeface="Arial"/>
                <a:sym typeface="Arial"/>
              </a:rPr>
              <a:t>Why is the symbol for Gender Identity (Rainbow) is a thought bubble? </a:t>
            </a:r>
            <a:br>
              <a:rPr lang="en-US" sz="1100" b="0" i="0" u="none" strike="noStrike" cap="none" dirty="0" smtClean="0">
                <a:solidFill>
                  <a:srgbClr val="000000"/>
                </a:solidFill>
                <a:effectLst/>
                <a:latin typeface="Arial"/>
                <a:ea typeface="Arial"/>
                <a:cs typeface="Arial"/>
                <a:sym typeface="Arial"/>
              </a:rPr>
            </a:br>
            <a:r>
              <a:rPr lang="en-US" sz="1100" b="0" i="0" u="none" strike="noStrike" cap="none" dirty="0" smtClean="0">
                <a:solidFill>
                  <a:srgbClr val="000000"/>
                </a:solidFill>
                <a:effectLst/>
                <a:latin typeface="Arial"/>
                <a:ea typeface="Arial"/>
                <a:cs typeface="Arial"/>
                <a:sym typeface="Arial"/>
              </a:rPr>
              <a:t>Are our thoughts/identities visible to others? (Identities are disclosed, not observed!)</a:t>
            </a:r>
          </a:p>
          <a:p>
            <a:r>
              <a:rPr lang="en-US" sz="1100" b="0" i="0" u="none" strike="noStrike" cap="none" dirty="0" smtClean="0">
                <a:solidFill>
                  <a:srgbClr val="000000"/>
                </a:solidFill>
                <a:effectLst/>
                <a:latin typeface="Arial"/>
                <a:ea typeface="Arial"/>
                <a:cs typeface="Arial"/>
                <a:sym typeface="Arial"/>
              </a:rPr>
              <a:t>Why are the Gender Expression dots all around the Unicorn? (It’s external, and visible!) </a:t>
            </a:r>
            <a:br>
              <a:rPr lang="en-US" sz="1100" b="0" i="0" u="none" strike="noStrike" cap="none" dirty="0" smtClean="0">
                <a:solidFill>
                  <a:srgbClr val="000000"/>
                </a:solidFill>
                <a:effectLst/>
                <a:latin typeface="Arial"/>
                <a:ea typeface="Arial"/>
                <a:cs typeface="Arial"/>
                <a:sym typeface="Arial"/>
              </a:rPr>
            </a:br>
            <a:r>
              <a:rPr lang="en-US" sz="1100" b="0" i="0" u="none" strike="noStrike" cap="none" dirty="0" smtClean="0">
                <a:solidFill>
                  <a:srgbClr val="000000"/>
                </a:solidFill>
                <a:effectLst/>
                <a:latin typeface="Arial"/>
                <a:ea typeface="Arial"/>
                <a:cs typeface="Arial"/>
                <a:sym typeface="Arial"/>
              </a:rPr>
              <a:t>Can these things change? (Yes! Of course!) </a:t>
            </a:r>
          </a:p>
          <a:p>
            <a:r>
              <a:rPr lang="en-US" sz="1100" b="0" i="0" u="none" strike="noStrike" cap="none" dirty="0" smtClean="0">
                <a:solidFill>
                  <a:srgbClr val="000000"/>
                </a:solidFill>
                <a:effectLst/>
                <a:latin typeface="Arial"/>
                <a:ea typeface="Arial"/>
                <a:cs typeface="Arial"/>
                <a:sym typeface="Arial"/>
              </a:rPr>
              <a:t>Can you be emotionally attracted to someone and not want to date them?</a:t>
            </a:r>
            <a:br>
              <a:rPr lang="en-US" sz="1100" b="0" i="0" u="none" strike="noStrike" cap="none" dirty="0" smtClean="0">
                <a:solidFill>
                  <a:srgbClr val="000000"/>
                </a:solidFill>
                <a:effectLst/>
                <a:latin typeface="Arial"/>
                <a:ea typeface="Arial"/>
                <a:cs typeface="Arial"/>
                <a:sym typeface="Arial"/>
              </a:rPr>
            </a:br>
            <a:r>
              <a:rPr lang="en-US" sz="1100" b="0" i="0" u="none" strike="noStrike" cap="none" dirty="0" smtClean="0">
                <a:solidFill>
                  <a:srgbClr val="000000"/>
                </a:solidFill>
                <a:effectLst/>
                <a:latin typeface="Arial"/>
                <a:ea typeface="Arial"/>
                <a:cs typeface="Arial"/>
                <a:sym typeface="Arial"/>
              </a:rPr>
              <a:t>(Yes! One can be emotionally attracted to someone, and feel no physical attraction, asexual folks exist and platonic friends count!) </a:t>
            </a:r>
          </a:p>
          <a:p>
            <a:r>
              <a:rPr lang="en-US" sz="1100" b="0" i="0" u="none" strike="noStrike" cap="none" dirty="0" smtClean="0">
                <a:solidFill>
                  <a:srgbClr val="000000"/>
                </a:solidFill>
                <a:effectLst/>
                <a:latin typeface="Arial"/>
                <a:ea typeface="Arial"/>
                <a:cs typeface="Arial"/>
                <a:sym typeface="Arial"/>
              </a:rPr>
              <a:t>Is there anything you feel is missing from this illustration? (Our language around gender is only expanding! There is space here for youth to critique this tool. For Example: only one dot for intersex is reductive, there is diversity within intersex folks) </a:t>
            </a:r>
          </a:p>
          <a:p>
            <a:pPr marL="0" lvl="0" indent="0" algn="l" rtl="0">
              <a:spcBef>
                <a:spcPts val="0"/>
              </a:spcBef>
              <a:spcAft>
                <a:spcPts val="0"/>
              </a:spcAft>
              <a:buNone/>
            </a:pPr>
            <a:endParaRPr lang="en-US" sz="1200" b="0" i="0" u="none" strike="noStrike" cap="none" baseline="0" dirty="0" smtClean="0">
              <a:solidFill>
                <a:srgbClr val="000000"/>
              </a:solidFill>
              <a:effectLst/>
              <a:latin typeface="Arial"/>
              <a:cs typeface="Arial"/>
              <a:sym typeface="Arial"/>
            </a:endParaRPr>
          </a:p>
          <a:p>
            <a:pPr marL="0" lvl="0" indent="0" algn="l" rtl="0">
              <a:spcBef>
                <a:spcPts val="0"/>
              </a:spcBef>
              <a:spcAft>
                <a:spcPts val="0"/>
              </a:spcAft>
              <a:buNone/>
            </a:pPr>
            <a:r>
              <a:rPr lang="en-US" sz="1200" b="0" i="0" u="none" strike="noStrike" cap="none" baseline="0" dirty="0" smtClean="0">
                <a:solidFill>
                  <a:srgbClr val="000000"/>
                </a:solidFill>
                <a:effectLst/>
                <a:latin typeface="Arial"/>
                <a:cs typeface="Arial"/>
                <a:sym typeface="Arial"/>
              </a:rPr>
              <a:t>For an additional activity using </a:t>
            </a:r>
            <a:r>
              <a:rPr lang="en-US" sz="1200" b="0" i="1" u="none" strike="noStrike" cap="none" baseline="0" dirty="0" smtClean="0">
                <a:solidFill>
                  <a:srgbClr val="000000"/>
                </a:solidFill>
                <a:effectLst/>
                <a:latin typeface="Arial"/>
                <a:cs typeface="Arial"/>
                <a:sym typeface="Arial"/>
              </a:rPr>
              <a:t>The Gender Unicorn</a:t>
            </a:r>
            <a:r>
              <a:rPr lang="en-US" sz="1200" b="0" i="0" u="none" strike="noStrike" cap="none" baseline="0" dirty="0" smtClean="0">
                <a:solidFill>
                  <a:srgbClr val="000000"/>
                </a:solidFill>
                <a:effectLst/>
                <a:latin typeface="Arial"/>
                <a:cs typeface="Arial"/>
                <a:sym typeface="Arial"/>
              </a:rPr>
              <a:t>, check out the following OPHEA activity called Gender Unicorn Characters: https://ophea.net/ideas-action/growth-and-development/activities/connected-school/gender-unicorn-characters</a:t>
            </a:r>
          </a:p>
          <a:p>
            <a:pPr marL="0" lvl="0" indent="0" algn="l" rtl="0">
              <a:spcBef>
                <a:spcPts val="0"/>
              </a:spcBef>
              <a:spcAft>
                <a:spcPts val="0"/>
              </a:spcAft>
              <a:buNone/>
            </a:pPr>
            <a:endParaRPr lang="en-US" sz="1200" b="0" i="0" u="none" strike="noStrike" cap="none" baseline="0" dirty="0" smtClean="0">
              <a:solidFill>
                <a:srgbClr val="000000"/>
              </a:solidFill>
              <a:effectLst/>
              <a:latin typeface="Arial"/>
              <a:cs typeface="Arial"/>
              <a:sym typeface="Arial"/>
            </a:endParaRPr>
          </a:p>
          <a:p>
            <a:pPr marL="0" lvl="0" indent="0" algn="l" rtl="0">
              <a:spcBef>
                <a:spcPts val="0"/>
              </a:spcBef>
              <a:spcAft>
                <a:spcPts val="0"/>
              </a:spcAft>
              <a:buNone/>
            </a:pPr>
            <a:r>
              <a:rPr lang="en-US" sz="1200" b="1" i="0" u="none" strike="noStrike" cap="none" baseline="0" dirty="0" smtClean="0">
                <a:solidFill>
                  <a:srgbClr val="000000"/>
                </a:solidFill>
                <a:effectLst/>
                <a:latin typeface="Arial"/>
                <a:cs typeface="Arial"/>
                <a:sym typeface="Arial"/>
              </a:rPr>
              <a:t>Reference:</a:t>
            </a:r>
          </a:p>
          <a:p>
            <a:pPr marL="171450" lvl="0" indent="-171450" algn="l" rtl="0">
              <a:spcBef>
                <a:spcPts val="0"/>
              </a:spcBef>
              <a:spcAft>
                <a:spcPts val="0"/>
              </a:spcAft>
            </a:pPr>
            <a:r>
              <a:rPr lang="en-US" sz="1200" b="0" i="0" u="none" strike="noStrike" cap="none" baseline="0" dirty="0" smtClean="0">
                <a:solidFill>
                  <a:srgbClr val="000000"/>
                </a:solidFill>
                <a:effectLst/>
                <a:latin typeface="Arial"/>
                <a:cs typeface="Arial"/>
                <a:sym typeface="Arial"/>
              </a:rPr>
              <a:t>https://www.youthoutright.org/articles/the-gender-unicorn </a:t>
            </a:r>
          </a:p>
          <a:p>
            <a:pPr marL="0" lvl="0" indent="0" algn="l" rtl="0">
              <a:spcBef>
                <a:spcPts val="0"/>
              </a:spcBef>
              <a:spcAft>
                <a:spcPts val="0"/>
              </a:spcAft>
              <a:buNone/>
            </a:pPr>
            <a:endParaRPr lang="en-US" sz="1200" b="1" i="0" u="sng" strike="noStrike" cap="none" baseline="0" dirty="0" smtClean="0">
              <a:solidFill>
                <a:srgbClr val="000000"/>
              </a:solidFill>
              <a:effectLst/>
              <a:latin typeface="Arial"/>
              <a:cs typeface="Arial"/>
              <a:sym typeface="Arial"/>
            </a:endParaRPr>
          </a:p>
          <a:p>
            <a:pPr marL="0" lvl="0" indent="0" algn="l" rtl="0">
              <a:spcBef>
                <a:spcPts val="0"/>
              </a:spcBef>
              <a:spcAft>
                <a:spcPts val="0"/>
              </a:spcAft>
              <a:buNone/>
            </a:pPr>
            <a:r>
              <a:rPr lang="en-US" sz="1200" b="1" dirty="0" smtClean="0"/>
              <a:t>Photo</a:t>
            </a:r>
            <a:r>
              <a:rPr lang="en-US" sz="1200" b="1" baseline="0" dirty="0" smtClean="0"/>
              <a:t> Reference: </a:t>
            </a:r>
            <a:r>
              <a:rPr lang="en-US" sz="1200" b="0" baseline="0" dirty="0" smtClean="0"/>
              <a:t>Trans Student Educational Resources. (</a:t>
            </a:r>
            <a:r>
              <a:rPr lang="en-US" sz="1200" b="0" baseline="0" dirty="0" err="1" smtClean="0"/>
              <a:t>n.d.</a:t>
            </a:r>
            <a:r>
              <a:rPr lang="en-US" sz="1200" b="0" baseline="0" dirty="0" smtClean="0"/>
              <a:t>). Gender Unicorn. https://transstudent.org/gender/ </a:t>
            </a:r>
          </a:p>
        </p:txBody>
      </p:sp>
    </p:spTree>
    <p:extLst>
      <p:ext uri="{BB962C8B-B14F-4D97-AF65-F5344CB8AC3E}">
        <p14:creationId xmlns:p14="http://schemas.microsoft.com/office/powerpoint/2010/main" val="1869162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sng" strike="noStrike" cap="none" baseline="0" dirty="0" smtClean="0">
                <a:solidFill>
                  <a:srgbClr val="000000"/>
                </a:solidFill>
                <a:latin typeface="Arial"/>
                <a:ea typeface="Arial"/>
                <a:cs typeface="Arial"/>
                <a:sym typeface="Arial"/>
              </a:rPr>
              <a:t>Background Knowledge</a:t>
            </a:r>
          </a:p>
          <a:p>
            <a:pPr marL="0" lvl="0" indent="0" algn="l" rtl="0">
              <a:spcBef>
                <a:spcPts val="0"/>
              </a:spcBef>
              <a:spcAft>
                <a:spcPts val="0"/>
              </a:spcAft>
              <a:buNone/>
            </a:pPr>
            <a:r>
              <a:rPr lang="en-US" sz="1100" b="1" i="0" u="none" strike="noStrike" cap="none" baseline="0" dirty="0" smtClean="0">
                <a:solidFill>
                  <a:srgbClr val="000000"/>
                </a:solidFill>
                <a:latin typeface="Arial"/>
                <a:ea typeface="Arial"/>
                <a:cs typeface="Arial"/>
                <a:sym typeface="Arial"/>
              </a:rPr>
              <a:t>Sex: </a:t>
            </a:r>
            <a:r>
              <a:rPr lang="en-US" sz="1100" b="0" i="0" u="none" strike="noStrike" cap="none" dirty="0" smtClean="0">
                <a:solidFill>
                  <a:srgbClr val="000000"/>
                </a:solidFill>
                <a:effectLst/>
                <a:latin typeface="Arial"/>
                <a:ea typeface="Arial"/>
                <a:cs typeface="Arial"/>
                <a:sym typeface="Arial"/>
              </a:rPr>
              <a:t>Most people are born with a body that is clearly either male or female. So, for example, when a boy has a penis and testicles, we can say that his phenotypic sex is male, and when a girl has a vagina and a uterus, we can say that her phenotypic sex is female. In other words, sex refers exclusively to biological features: chromosomes, hormones, and internal and external anatomy.</a:t>
            </a:r>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1" i="0" u="none" strike="noStrike" cap="none" dirty="0" smtClean="0">
                <a:solidFill>
                  <a:srgbClr val="000000"/>
                </a:solidFill>
                <a:effectLst/>
                <a:latin typeface="Arial"/>
                <a:ea typeface="Arial"/>
                <a:cs typeface="Arial"/>
                <a:sym typeface="Arial"/>
              </a:rPr>
              <a:t>Intersex: </a:t>
            </a:r>
            <a:r>
              <a:rPr lang="en-US" dirty="0" smtClean="0">
                <a:effectLst/>
              </a:rPr>
              <a:t>Intersex is a term that refers to people who display a variation in sex characteristics at birth that does not allow for distinct identification as either male or female. Sex characteristics that vary include chromosomes, hormones, reproductive organs, and/or genitals. An intersex person will adopt a gender identity that best reflects how they feel, the same way non-intersex people do.</a:t>
            </a:r>
            <a:endParaRPr lang="en-US" sz="1100" b="1" i="0" u="none" strike="noStrike" cap="none" dirty="0" smtClean="0">
              <a:solidFill>
                <a:srgbClr val="000000"/>
              </a:solidFill>
              <a:effectLst/>
              <a:latin typeface="Arial"/>
              <a:cs typeface="Arial"/>
              <a:sym typeface="Arial"/>
            </a:endParaRPr>
          </a:p>
          <a:p>
            <a:pPr marL="0" lvl="0" indent="0" algn="l" rtl="0">
              <a:spcBef>
                <a:spcPts val="0"/>
              </a:spcBef>
              <a:spcAft>
                <a:spcPts val="0"/>
              </a:spcAft>
              <a:buNone/>
            </a:pPr>
            <a:endParaRPr lang="en-US" sz="1100" b="0" i="0" u="none" strike="noStrike" cap="none" baseline="0"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baseline="0" dirty="0" smtClean="0">
                <a:solidFill>
                  <a:srgbClr val="000000"/>
                </a:solidFill>
                <a:latin typeface="Arial"/>
                <a:ea typeface="Arial"/>
                <a:cs typeface="Arial"/>
                <a:sym typeface="Arial"/>
              </a:rPr>
              <a:t>For additional information explaining the difference between sex and gender, check out the following video </a:t>
            </a:r>
            <a:r>
              <a:rPr lang="en-US" sz="1100" b="0" i="0" u="none" strike="noStrike" cap="none" baseline="0" dirty="0" smtClean="0">
                <a:solidFill>
                  <a:srgbClr val="000000"/>
                </a:solidFill>
                <a:latin typeface="Arial"/>
                <a:ea typeface="Arial"/>
                <a:cs typeface="Arial"/>
                <a:sym typeface="Wingdings" panose="05000000000000000000" pitchFamily="2" charset="2"/>
              </a:rPr>
              <a:t></a:t>
            </a:r>
            <a:r>
              <a:rPr lang="en-US" sz="1100" b="0" i="0" u="none" strike="noStrike" cap="none" baseline="0" dirty="0" smtClean="0">
                <a:solidFill>
                  <a:srgbClr val="000000"/>
                </a:solidFill>
                <a:latin typeface="Arial"/>
                <a:ea typeface="Arial"/>
                <a:cs typeface="Arial"/>
                <a:sym typeface="Arial"/>
              </a:rPr>
              <a:t> https://www.youtube.com/watch?v=PzGauky20tc </a:t>
            </a:r>
          </a:p>
          <a:p>
            <a:pPr marL="0" lvl="0" indent="0" algn="l" rtl="0">
              <a:spcBef>
                <a:spcPts val="0"/>
              </a:spcBef>
              <a:spcAft>
                <a:spcPts val="0"/>
              </a:spcAft>
              <a:buNone/>
            </a:pPr>
            <a:endParaRPr lang="en-US" sz="1100" b="0" i="0" u="none"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None/>
            </a:pPr>
            <a:r>
              <a:rPr lang="en-US" sz="1100" b="1" i="0" u="none" strike="noStrike" cap="none" baseline="0" dirty="0" smtClean="0">
                <a:solidFill>
                  <a:srgbClr val="000000"/>
                </a:solidFill>
                <a:latin typeface="Arial"/>
                <a:ea typeface="Arial"/>
                <a:cs typeface="Arial"/>
                <a:sym typeface="Arial"/>
              </a:rPr>
              <a:t>Reference: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Sex &amp; U (2022). </a:t>
            </a:r>
            <a:r>
              <a:rPr lang="en-US" sz="1100" b="0" i="0" u="none" strike="noStrike" cap="none" baseline="0" dirty="0" err="1" smtClean="0">
                <a:solidFill>
                  <a:srgbClr val="000000"/>
                </a:solidFill>
                <a:effectLst/>
                <a:latin typeface="Arial"/>
                <a:ea typeface="Arial"/>
                <a:cs typeface="Arial"/>
                <a:sym typeface="Arial"/>
              </a:rPr>
              <a:t>LGBTTQ</a:t>
            </a:r>
            <a:r>
              <a:rPr lang="en-US" sz="1100" b="0" i="0" u="none" strike="noStrike" cap="none" baseline="0" dirty="0" smtClean="0">
                <a:solidFill>
                  <a:srgbClr val="000000"/>
                </a:solidFill>
                <a:effectLst/>
                <a:latin typeface="Arial"/>
                <a:ea typeface="Arial"/>
                <a:cs typeface="Arial"/>
                <a:sym typeface="Arial"/>
              </a:rPr>
              <a:t>+: Gender Identity. https://www.sexandu.ca/lgbttq/gender-identity/ </a:t>
            </a: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238807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c8e8eaf27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fc8e8eaf27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dirty="0" smtClean="0">
                <a:solidFill>
                  <a:srgbClr val="000000"/>
                </a:solidFill>
                <a:effectLst/>
                <a:latin typeface="Arial"/>
                <a:ea typeface="Arial"/>
                <a:cs typeface="Arial"/>
                <a:sym typeface="Arial"/>
              </a:rPr>
              <a:t>Niagara Region is situated on treaty land.  This land is steeped in the rich history of the First Nations such as the </a:t>
            </a:r>
            <a:r>
              <a:rPr lang="en-CA" sz="1100" b="0" i="0" u="none" strike="noStrike" cap="none" dirty="0" err="1" smtClean="0">
                <a:solidFill>
                  <a:srgbClr val="000000"/>
                </a:solidFill>
                <a:effectLst/>
                <a:latin typeface="Arial"/>
                <a:ea typeface="Arial"/>
                <a:cs typeface="Arial"/>
                <a:sym typeface="Arial"/>
              </a:rPr>
              <a:t>Hatiwendaronk</a:t>
            </a:r>
            <a:r>
              <a:rPr lang="en-CA" sz="1100" b="0" i="0" u="none" strike="noStrike" cap="none" dirty="0" smtClean="0">
                <a:solidFill>
                  <a:srgbClr val="000000"/>
                </a:solidFill>
                <a:effectLst/>
                <a:latin typeface="Arial"/>
                <a:ea typeface="Arial"/>
                <a:cs typeface="Arial"/>
                <a:sym typeface="Arial"/>
              </a:rPr>
              <a:t> (</a:t>
            </a:r>
            <a:r>
              <a:rPr lang="en-CA" sz="1100" b="1" i="0" u="none" strike="noStrike" cap="none" dirty="0" smtClean="0">
                <a:solidFill>
                  <a:srgbClr val="000000"/>
                </a:solidFill>
                <a:effectLst/>
                <a:latin typeface="Arial"/>
                <a:ea typeface="Arial"/>
                <a:cs typeface="Arial"/>
                <a:sym typeface="Arial"/>
              </a:rPr>
              <a:t>Hat-</a:t>
            </a:r>
            <a:r>
              <a:rPr lang="en-CA" sz="1100" b="1" i="0" u="none" strike="noStrike" cap="none" dirty="0" err="1" smtClean="0">
                <a:solidFill>
                  <a:srgbClr val="000000"/>
                </a:solidFill>
                <a:effectLst/>
                <a:latin typeface="Arial"/>
                <a:ea typeface="Arial"/>
                <a:cs typeface="Arial"/>
                <a:sym typeface="Arial"/>
              </a:rPr>
              <a:t>i</a:t>
            </a:r>
            <a:r>
              <a:rPr lang="en-CA" sz="1100" b="1" i="0" u="none" strike="noStrike" cap="none" dirty="0" smtClean="0">
                <a:solidFill>
                  <a:srgbClr val="000000"/>
                </a:solidFill>
                <a:effectLst/>
                <a:latin typeface="Arial"/>
                <a:ea typeface="Arial"/>
                <a:cs typeface="Arial"/>
                <a:sym typeface="Arial"/>
              </a:rPr>
              <a:t>-wen-DA-</a:t>
            </a:r>
            <a:r>
              <a:rPr lang="en-CA" sz="1100" b="1" i="0" u="none" strike="noStrike" cap="none" dirty="0" err="1" smtClean="0">
                <a:solidFill>
                  <a:srgbClr val="000000"/>
                </a:solidFill>
                <a:effectLst/>
                <a:latin typeface="Arial"/>
                <a:ea typeface="Arial"/>
                <a:cs typeface="Arial"/>
                <a:sym typeface="Arial"/>
              </a:rPr>
              <a:t>ronk</a:t>
            </a:r>
            <a:r>
              <a:rPr lang="en-CA" sz="1100" b="0" i="0" u="none" strike="noStrike" cap="none" dirty="0" smtClean="0">
                <a:solidFill>
                  <a:srgbClr val="000000"/>
                </a:solidFill>
                <a:effectLst/>
                <a:latin typeface="Arial"/>
                <a:ea typeface="Arial"/>
                <a:cs typeface="Arial"/>
                <a:sym typeface="Arial"/>
              </a:rPr>
              <a:t>), the Haudenosaunee (</a:t>
            </a:r>
            <a:r>
              <a:rPr lang="en-CA" sz="1100" b="1" i="0" u="none" strike="noStrike" cap="none" dirty="0" smtClean="0">
                <a:solidFill>
                  <a:srgbClr val="000000"/>
                </a:solidFill>
                <a:effectLst/>
                <a:latin typeface="Arial"/>
                <a:ea typeface="Arial"/>
                <a:cs typeface="Arial"/>
                <a:sym typeface="Arial"/>
              </a:rPr>
              <a:t>Hoe-den-</a:t>
            </a:r>
            <a:r>
              <a:rPr lang="en-CA" sz="1100" b="1" i="0" u="none" strike="noStrike" cap="none" dirty="0" err="1" smtClean="0">
                <a:solidFill>
                  <a:srgbClr val="000000"/>
                </a:solidFill>
                <a:effectLst/>
                <a:latin typeface="Arial"/>
                <a:ea typeface="Arial"/>
                <a:cs typeface="Arial"/>
                <a:sym typeface="Arial"/>
              </a:rPr>
              <a:t>no-SHOW</a:t>
            </a:r>
            <a:r>
              <a:rPr lang="en-CA" sz="1100" b="1" i="0" u="none" strike="noStrike" cap="none" dirty="0" smtClean="0">
                <a:solidFill>
                  <a:srgbClr val="000000"/>
                </a:solidFill>
                <a:effectLst/>
                <a:latin typeface="Arial"/>
                <a:ea typeface="Arial"/>
                <a:cs typeface="Arial"/>
                <a:sym typeface="Arial"/>
              </a:rPr>
              <a:t>-nee</a:t>
            </a:r>
            <a:r>
              <a:rPr lang="en-CA" sz="1100" b="0" i="0" u="none" strike="noStrike" cap="none" dirty="0" smtClean="0">
                <a:solidFill>
                  <a:srgbClr val="000000"/>
                </a:solidFill>
                <a:effectLst/>
                <a:latin typeface="Arial"/>
                <a:ea typeface="Arial"/>
                <a:cs typeface="Arial"/>
                <a:sym typeface="Arial"/>
              </a:rPr>
              <a:t>), and the </a:t>
            </a:r>
            <a:r>
              <a:rPr lang="en-CA" sz="1100" b="0" i="0" u="none" strike="noStrike" cap="none" dirty="0" err="1" smtClean="0">
                <a:solidFill>
                  <a:srgbClr val="000000"/>
                </a:solidFill>
                <a:effectLst/>
                <a:latin typeface="Arial"/>
                <a:ea typeface="Arial"/>
                <a:cs typeface="Arial"/>
                <a:sym typeface="Arial"/>
              </a:rPr>
              <a:t>Anishinaabe</a:t>
            </a:r>
            <a:r>
              <a:rPr lang="en-CA" sz="1100" b="0" i="0" u="none" strike="noStrike" cap="none" dirty="0" smtClean="0">
                <a:solidFill>
                  <a:srgbClr val="000000"/>
                </a:solidFill>
                <a:effectLst/>
                <a:latin typeface="Arial"/>
                <a:ea typeface="Arial"/>
                <a:cs typeface="Arial"/>
                <a:sym typeface="Arial"/>
              </a:rPr>
              <a:t> (</a:t>
            </a:r>
            <a:r>
              <a:rPr lang="en-CA" sz="1100" b="1" i="0" u="none" strike="noStrike" cap="none" dirty="0" smtClean="0">
                <a:solidFill>
                  <a:srgbClr val="000000"/>
                </a:solidFill>
                <a:effectLst/>
                <a:latin typeface="Arial"/>
                <a:ea typeface="Arial"/>
                <a:cs typeface="Arial"/>
                <a:sym typeface="Arial"/>
              </a:rPr>
              <a:t>Ah-</a:t>
            </a:r>
            <a:r>
              <a:rPr lang="en-CA" sz="1100" b="1" i="0" u="none" strike="noStrike" cap="none" dirty="0" err="1" smtClean="0">
                <a:solidFill>
                  <a:srgbClr val="000000"/>
                </a:solidFill>
                <a:effectLst/>
                <a:latin typeface="Arial"/>
                <a:ea typeface="Arial"/>
                <a:cs typeface="Arial"/>
                <a:sym typeface="Arial"/>
              </a:rPr>
              <a:t>nish</a:t>
            </a:r>
            <a:r>
              <a:rPr lang="en-CA" sz="1100" b="1" i="0" u="none" strike="noStrike" cap="none" dirty="0" smtClean="0">
                <a:solidFill>
                  <a:srgbClr val="000000"/>
                </a:solidFill>
                <a:effectLst/>
                <a:latin typeface="Arial"/>
                <a:ea typeface="Arial"/>
                <a:cs typeface="Arial"/>
                <a:sym typeface="Arial"/>
              </a:rPr>
              <a:t>-</a:t>
            </a:r>
            <a:r>
              <a:rPr lang="en-CA" sz="1100" b="1" i="0" u="none" strike="noStrike" cap="none" dirty="0" err="1" smtClean="0">
                <a:solidFill>
                  <a:srgbClr val="000000"/>
                </a:solidFill>
                <a:effectLst/>
                <a:latin typeface="Arial"/>
                <a:ea typeface="Arial"/>
                <a:cs typeface="Arial"/>
                <a:sym typeface="Arial"/>
              </a:rPr>
              <a:t>ih</a:t>
            </a:r>
            <a:r>
              <a:rPr lang="en-CA" sz="1100" b="1" i="0" u="none" strike="noStrike" cap="none" dirty="0" smtClean="0">
                <a:solidFill>
                  <a:srgbClr val="000000"/>
                </a:solidFill>
                <a:effectLst/>
                <a:latin typeface="Arial"/>
                <a:ea typeface="Arial"/>
                <a:cs typeface="Arial"/>
                <a:sym typeface="Arial"/>
              </a:rPr>
              <a:t>-NAH-</a:t>
            </a:r>
            <a:r>
              <a:rPr lang="en-CA" sz="1100" b="1" i="0" u="none" strike="noStrike" cap="none" dirty="0" err="1" smtClean="0">
                <a:solidFill>
                  <a:srgbClr val="000000"/>
                </a:solidFill>
                <a:effectLst/>
                <a:latin typeface="Arial"/>
                <a:ea typeface="Arial"/>
                <a:cs typeface="Arial"/>
                <a:sym typeface="Arial"/>
              </a:rPr>
              <a:t>bey</a:t>
            </a:r>
            <a:r>
              <a:rPr lang="en-CA" sz="1100" b="0" i="0" u="none" strike="noStrike" cap="none" dirty="0" smtClean="0">
                <a:solidFill>
                  <a:srgbClr val="000000"/>
                </a:solidFill>
                <a:effectLst/>
                <a:latin typeface="Arial"/>
                <a:ea typeface="Arial"/>
                <a:cs typeface="Arial"/>
                <a:sym typeface="Arial"/>
              </a:rPr>
              <a:t>), including the Mississauga's of the Credit First Nation. There are many First Nations, Métis, and Inuit peoples from across Turtle Island that live and work in Niagara today. The Regional Municipality of Niagara stands with all Indigenous peoples, past and present, in promoting the wise stewardship of the lands on which we live.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1" u="none" strike="noStrike" cap="none" dirty="0" smtClean="0">
                <a:solidFill>
                  <a:srgbClr val="000000"/>
                </a:solidFill>
                <a:effectLst/>
                <a:latin typeface="Arial"/>
                <a:ea typeface="Arial"/>
                <a:cs typeface="Arial"/>
                <a:sym typeface="Arial"/>
              </a:rPr>
              <a:t>*</a:t>
            </a:r>
            <a:r>
              <a:rPr lang="en-US" sz="1100" b="1" i="1" u="none" strike="noStrike" cap="none" dirty="0" smtClean="0">
                <a:solidFill>
                  <a:srgbClr val="000000"/>
                </a:solidFill>
                <a:effectLst/>
                <a:latin typeface="Arial"/>
                <a:ea typeface="Arial"/>
                <a:cs typeface="Arial"/>
                <a:sym typeface="Arial"/>
              </a:rPr>
              <a:t>Disclaimer</a:t>
            </a:r>
            <a:r>
              <a:rPr lang="en-US" sz="1100" b="0" i="1" u="none" strike="noStrike" cap="none" dirty="0" smtClean="0">
                <a:solidFill>
                  <a:srgbClr val="000000"/>
                </a:solidFill>
                <a:effectLst/>
                <a:latin typeface="Arial"/>
                <a:ea typeface="Arial"/>
                <a:cs typeface="Arial"/>
                <a:sym typeface="Arial"/>
              </a:rPr>
              <a:t>: In the Spirit of Truth and Reconciliation, Niagara Region Public Health acknowledges that people are gathered on the customary and traditional lands of the Indigenous Peoples of this territory. We recognize that the land on which you are situated will vary depending on where you are located in Ontario. It is advised that you reach out to your school’s principal or school board for the school-specific treaty land. If you have already done a land acknowledgement on the same day you are presenting this lesson, you are welcome to skip this slide. However, it is always encouraged to complete a land acknowledgement before continuing on with this presentation.*</a:t>
            </a: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u="sng" dirty="0" smtClean="0"/>
              <a:t>Information about the image on the left:</a:t>
            </a:r>
            <a:endParaRPr lang="en-CA" b="0" u="none"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There are seven objects that have been purposely selected and included in the design of the artwork: an </a:t>
            </a:r>
            <a:r>
              <a:rPr lang="en-US" sz="1100" b="0" i="0" u="none" strike="noStrike" cap="none" dirty="0" err="1" smtClean="0">
                <a:solidFill>
                  <a:srgbClr val="000000"/>
                </a:solidFill>
                <a:effectLst/>
                <a:latin typeface="Arial"/>
                <a:ea typeface="Arial"/>
                <a:cs typeface="Arial"/>
                <a:sym typeface="Arial"/>
              </a:rPr>
              <a:t>Inukshuk</a:t>
            </a:r>
            <a:r>
              <a:rPr lang="en-US" sz="1100" b="0" i="0" u="none" strike="noStrike" cap="none" dirty="0" smtClean="0">
                <a:solidFill>
                  <a:srgbClr val="000000"/>
                </a:solidFill>
                <a:effectLst/>
                <a:latin typeface="Arial"/>
                <a:ea typeface="Arial"/>
                <a:cs typeface="Arial"/>
                <a:sym typeface="Arial"/>
              </a:rPr>
              <a:t>, an eagle feather, two drums, a Métis sash, an embroidered flower, and wampum belt. Each object reflects the diversity of First Nations, Métis and Inuit in North America. The iconic stone monument, the </a:t>
            </a:r>
            <a:r>
              <a:rPr lang="en-US" sz="1100" b="0" i="0" u="none" strike="noStrike" cap="none" dirty="0" err="1" smtClean="0">
                <a:solidFill>
                  <a:srgbClr val="000000"/>
                </a:solidFill>
                <a:effectLst/>
                <a:latin typeface="Arial"/>
                <a:ea typeface="Arial"/>
                <a:cs typeface="Arial"/>
                <a:sym typeface="Arial"/>
              </a:rPr>
              <a:t>Inukshuk</a:t>
            </a:r>
            <a:r>
              <a:rPr lang="en-US" sz="1100" b="0" i="0" u="none" strike="noStrike" cap="none" dirty="0" smtClean="0">
                <a:solidFill>
                  <a:srgbClr val="000000"/>
                </a:solidFill>
                <a:effectLst/>
                <a:latin typeface="Arial"/>
                <a:ea typeface="Arial"/>
                <a:cs typeface="Arial"/>
                <a:sym typeface="Arial"/>
              </a:rPr>
              <a:t>, is used as a marker identifying important sites and as a navigational tool to communicate direction. The eagle feather is significant to the spiritual beliefs of some Métis and First Nations peoples. Its symbolism includes </a:t>
            </a:r>
            <a:r>
              <a:rPr lang="en-US" sz="1100" b="0" i="0" u="none" strike="noStrike" cap="none" dirty="0" err="1" smtClean="0">
                <a:solidFill>
                  <a:srgbClr val="000000"/>
                </a:solidFill>
                <a:effectLst/>
                <a:latin typeface="Arial"/>
                <a:ea typeface="Arial"/>
                <a:cs typeface="Arial"/>
                <a:sym typeface="Arial"/>
              </a:rPr>
              <a:t>honour</a:t>
            </a:r>
            <a:r>
              <a:rPr lang="en-US" sz="1100" b="0" i="0" u="none" strike="noStrike" cap="none" dirty="0" smtClean="0">
                <a:solidFill>
                  <a:srgbClr val="000000"/>
                </a:solidFill>
                <a:effectLst/>
                <a:latin typeface="Arial"/>
                <a:ea typeface="Arial"/>
                <a:cs typeface="Arial"/>
                <a:sym typeface="Arial"/>
              </a:rPr>
              <a:t>, wisdom, and courage among many others. It is considered an </a:t>
            </a:r>
            <a:r>
              <a:rPr lang="en-US" sz="1100" b="0" i="0" u="none" strike="noStrike" cap="none" dirty="0" err="1" smtClean="0">
                <a:solidFill>
                  <a:srgbClr val="000000"/>
                </a:solidFill>
                <a:effectLst/>
                <a:latin typeface="Arial"/>
                <a:ea typeface="Arial"/>
                <a:cs typeface="Arial"/>
                <a:sym typeface="Arial"/>
              </a:rPr>
              <a:t>honour</a:t>
            </a:r>
            <a:r>
              <a:rPr lang="en-US" sz="1100" b="0" i="0" u="none" strike="noStrike" cap="none" dirty="0" smtClean="0">
                <a:solidFill>
                  <a:srgbClr val="000000"/>
                </a:solidFill>
                <a:effectLst/>
                <a:latin typeface="Arial"/>
                <a:ea typeface="Arial"/>
                <a:cs typeface="Arial"/>
                <a:sym typeface="Arial"/>
              </a:rPr>
              <a:t> to be given an eagle feather. The two drums include the Inuit drum and the Métis and First Nations drum. The drum is symbolic of the heartbeat of Mother Earth and is often played at various traditional gatherings and ceremonies. The embroidered flower is woven into many traditional garments and various objects through beadwork, painting, or etchings. It is also considered one of Canada’s first art forms. The Métis sash was once a tool of the voyageurs and fur traders. It is also a symbol of knowledge and the relationship between the Métis, the First Nations, and Europeans. At the top of the poster are four lines reminiscent of the traditional beaded wampum belt. There are many types of wampum belts with different significant meanings, including agreements made between two groups/nations, knowledge sharing, and storytelling. The four lines in this wampum belt represent the equality and diversity of the four peoples (First Nations, Metis, Inuit, and European settlers) and to acknowledge the journey of living together peacefully</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baseline="0" dirty="0" err="1" smtClean="0">
                <a:solidFill>
                  <a:srgbClr val="000000"/>
                </a:solidFill>
                <a:effectLst/>
                <a:latin typeface="Arial"/>
                <a:ea typeface="Arial"/>
                <a:cs typeface="Arial"/>
                <a:sym typeface="Arial"/>
              </a:rPr>
              <a:t>ETFO</a:t>
            </a:r>
            <a:r>
              <a:rPr lang="en-US" sz="1100" b="0" i="0" u="none" strike="noStrike" cap="none" baseline="0" dirty="0" smtClean="0">
                <a:solidFill>
                  <a:srgbClr val="000000"/>
                </a:solidFill>
                <a:effectLst/>
                <a:latin typeface="Arial"/>
                <a:ea typeface="Arial"/>
                <a:cs typeface="Arial"/>
                <a:sym typeface="Arial"/>
              </a:rPr>
              <a:t>, 2022).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effectLst/>
                <a:latin typeface="Arial"/>
                <a:cs typeface="Arial"/>
                <a:sym typeface="Arial"/>
              </a:rPr>
              <a:t>For more information on Indigenous Education and First Nations, Metis and Inuit (</a:t>
            </a:r>
            <a:r>
              <a:rPr lang="en-US" sz="1100" b="0" i="0" u="none" strike="noStrike" cap="none" baseline="0" dirty="0" err="1" smtClean="0">
                <a:solidFill>
                  <a:srgbClr val="000000"/>
                </a:solidFill>
                <a:effectLst/>
                <a:latin typeface="Arial"/>
                <a:cs typeface="Arial"/>
                <a:sym typeface="Arial"/>
              </a:rPr>
              <a:t>FNMI</a:t>
            </a:r>
            <a:r>
              <a:rPr lang="en-US" sz="1100" b="0" i="0" u="none" strike="noStrike" cap="none" baseline="0" dirty="0" smtClean="0">
                <a:solidFill>
                  <a:srgbClr val="000000"/>
                </a:solidFill>
                <a:effectLst/>
                <a:latin typeface="Arial"/>
                <a:cs typeface="Arial"/>
                <a:sym typeface="Arial"/>
              </a:rPr>
              <a:t>), check out the following resources: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CA" b="0" u="none" dirty="0" smtClean="0"/>
              <a:t>https://www.otffeo.on.ca/en/learning/indigenous-education</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CA" b="0" u="none" dirty="0" smtClean="0"/>
              <a:t>https://www.etfo.ca/socialjusticeunion/first-nation,-metis-and-inuit-(fnmi)</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Photo References: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i="1" dirty="0" smtClean="0"/>
              <a:t>Image</a:t>
            </a:r>
            <a:r>
              <a:rPr lang="en-CA" b="0" i="1" baseline="0" dirty="0" smtClean="0"/>
              <a:t> on the Left: </a:t>
            </a:r>
            <a:r>
              <a:rPr lang="en-CA" b="0" dirty="0" smtClean="0"/>
              <a:t>Elementary</a:t>
            </a:r>
            <a:r>
              <a:rPr lang="en-CA" b="0" baseline="0" dirty="0" smtClean="0"/>
              <a:t> Teacher Federation of Ontario (</a:t>
            </a:r>
            <a:r>
              <a:rPr lang="en-CA" b="0" baseline="0" dirty="0" err="1" smtClean="0"/>
              <a:t>ETFO</a:t>
            </a:r>
            <a:r>
              <a:rPr lang="en-CA" b="0" baseline="0" dirty="0" smtClean="0"/>
              <a:t>). (2022). </a:t>
            </a:r>
            <a:r>
              <a:rPr lang="en-CA" b="0" baseline="0" dirty="0" err="1" smtClean="0"/>
              <a:t>ETFO</a:t>
            </a:r>
            <a:r>
              <a:rPr lang="en-CA" b="0" baseline="0" dirty="0" smtClean="0"/>
              <a:t> Land </a:t>
            </a:r>
            <a:r>
              <a:rPr lang="en-CA" b="0" baseline="0" dirty="0" err="1" smtClean="0"/>
              <a:t>Acnowledgements</a:t>
            </a:r>
            <a:r>
              <a:rPr lang="en-CA" b="0" baseline="0" dirty="0" smtClean="0"/>
              <a:t>. https://www.etfo.ca/about-us/governance/etfo-land-acknowledgement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i="1" baseline="0" dirty="0" smtClean="0"/>
              <a:t>Image on the Right: </a:t>
            </a:r>
            <a:r>
              <a:rPr lang="en-US" sz="1100" b="1" i="0" u="none" strike="noStrike" cap="none" baseline="0" dirty="0" smtClean="0">
                <a:solidFill>
                  <a:srgbClr val="000000"/>
                </a:solidFill>
                <a:latin typeface="Arial"/>
                <a:ea typeface="Arial"/>
                <a:cs typeface="Arial"/>
                <a:sym typeface="Arial"/>
              </a:rPr>
              <a:t>Creating Our Way Forward: </a:t>
            </a:r>
            <a:r>
              <a:rPr lang="en-US" sz="1100" b="0" i="0" u="none" strike="noStrike" cap="none" baseline="0" dirty="0" smtClean="0">
                <a:solidFill>
                  <a:srgbClr val="000000"/>
                </a:solidFill>
                <a:latin typeface="Arial"/>
                <a:ea typeface="Arial"/>
                <a:cs typeface="Arial"/>
                <a:sym typeface="Arial"/>
              </a:rPr>
              <a:t>Recommendations for Improving Niagara Region Public Health &amp; Emergency Services’ Indigenous Engagement (2019). </a:t>
            </a:r>
            <a:r>
              <a:rPr lang="en-US" sz="1100" b="0" i="0" u="none" strike="noStrike" cap="none" dirty="0" smtClean="0">
                <a:solidFill>
                  <a:srgbClr val="000000"/>
                </a:solidFill>
                <a:effectLst/>
                <a:latin typeface="Arial"/>
                <a:ea typeface="Arial"/>
                <a:cs typeface="Arial"/>
                <a:sym typeface="Wingdings" panose="05000000000000000000" pitchFamily="2" charset="2"/>
              </a:rPr>
              <a:t>https://www.niagararegion.ca/health/equity/pdf/indigenous-engagement-report.pdf</a:t>
            </a:r>
            <a:endParaRPr lang="en-US" sz="1100" b="0" i="0" u="none" strike="noStrike" cap="none" dirty="0" smtClean="0">
              <a:solidFill>
                <a:srgbClr val="000000"/>
              </a:solidFill>
              <a:effectLst/>
              <a:latin typeface="Arial"/>
              <a:ea typeface="Arial"/>
              <a:cs typeface="Arial"/>
              <a:sym typeface="Arial"/>
            </a:endParaRPr>
          </a:p>
          <a:p>
            <a:pPr marL="628650" marR="0" lvl="1"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Mural of Turtle Island </a:t>
            </a:r>
            <a:r>
              <a:rPr lang="en-US" sz="1100" b="0" i="0" u="none" strike="noStrike" cap="none" dirty="0" smtClean="0">
                <a:solidFill>
                  <a:srgbClr val="000000"/>
                </a:solidFill>
                <a:effectLst/>
                <a:latin typeface="Arial"/>
                <a:ea typeface="Arial"/>
                <a:cs typeface="Arial"/>
                <a:sym typeface="Wingdings" panose="05000000000000000000" pitchFamily="2" charset="2"/>
              </a:rPr>
              <a:t> </a:t>
            </a:r>
            <a:r>
              <a:rPr lang="en-US" sz="1100" b="0" i="0" u="none" strike="noStrike" cap="none" dirty="0" smtClean="0">
                <a:solidFill>
                  <a:srgbClr val="000000"/>
                </a:solidFill>
                <a:effectLst/>
                <a:latin typeface="Arial"/>
                <a:ea typeface="Arial"/>
                <a:cs typeface="Arial"/>
                <a:sym typeface="Arial"/>
              </a:rPr>
              <a:t>Cover photo: Oneida nation artist, Sharon </a:t>
            </a:r>
            <a:r>
              <a:rPr lang="en-US" sz="1100" b="0" i="0" u="none" strike="noStrike" cap="none" dirty="0" err="1" smtClean="0">
                <a:solidFill>
                  <a:srgbClr val="000000"/>
                </a:solidFill>
                <a:effectLst/>
                <a:latin typeface="Arial"/>
                <a:ea typeface="Arial"/>
                <a:cs typeface="Arial"/>
                <a:sym typeface="Arial"/>
              </a:rPr>
              <a:t>Sarnowski</a:t>
            </a:r>
            <a:r>
              <a:rPr lang="en-US" sz="1100" b="0" i="0" u="none" strike="noStrike" cap="none" dirty="0" smtClean="0">
                <a:solidFill>
                  <a:srgbClr val="000000"/>
                </a:solidFill>
                <a:effectLst/>
                <a:latin typeface="Arial"/>
                <a:ea typeface="Arial"/>
                <a:cs typeface="Arial"/>
                <a:sym typeface="Arial"/>
              </a:rPr>
              <a:t> (deceased)</a:t>
            </a:r>
            <a:r>
              <a:rPr lang="en-US" dirty="0" smtClean="0"/>
              <a:t/>
            </a:r>
            <a:br>
              <a:rPr lang="en-US" dirty="0" smtClean="0"/>
            </a:br>
            <a:r>
              <a:rPr lang="en-US" sz="1100" b="0" i="0" u="none" strike="noStrike" cap="none" dirty="0" smtClean="0">
                <a:solidFill>
                  <a:srgbClr val="000000"/>
                </a:solidFill>
                <a:effectLst/>
                <a:latin typeface="Arial"/>
                <a:ea typeface="Arial"/>
                <a:cs typeface="Arial"/>
                <a:sym typeface="Arial"/>
              </a:rPr>
              <a:t>This is a picture taken of the mural in the Boardroom of the Oneida Tribal Council office,</a:t>
            </a:r>
            <a:r>
              <a:rPr lang="en-US" dirty="0" smtClean="0"/>
              <a:t/>
            </a:r>
            <a:br>
              <a:rPr lang="en-US" dirty="0" smtClean="0"/>
            </a:br>
            <a:r>
              <a:rPr lang="en-US" sz="1100" b="0" i="0" u="none" strike="noStrike" cap="none" dirty="0" smtClean="0">
                <a:solidFill>
                  <a:srgbClr val="000000"/>
                </a:solidFill>
                <a:effectLst/>
                <a:latin typeface="Arial"/>
                <a:ea typeface="Arial"/>
                <a:cs typeface="Arial"/>
                <a:sym typeface="Arial"/>
              </a:rPr>
              <a:t>Oneida, Wisconsin.</a:t>
            </a:r>
            <a:endParaRPr lang="en-CA" b="0" i="1" dirty="0" smtClean="0"/>
          </a:p>
        </p:txBody>
      </p:sp>
    </p:spTree>
    <p:extLst>
      <p:ext uri="{BB962C8B-B14F-4D97-AF65-F5344CB8AC3E}">
        <p14:creationId xmlns:p14="http://schemas.microsoft.com/office/powerpoint/2010/main" val="3821025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CA" sz="1100" b="1" i="0" u="sng" strike="noStrike" cap="none" baseline="0" dirty="0" smtClean="0">
                <a:solidFill>
                  <a:srgbClr val="000000"/>
                </a:solidFill>
                <a:latin typeface="Arial"/>
                <a:ea typeface="Arial"/>
                <a:cs typeface="Arial"/>
                <a:sym typeface="Arial"/>
              </a:rPr>
              <a:t>Background Knowledge</a:t>
            </a:r>
          </a:p>
          <a:p>
            <a:pPr marL="158750" indent="0">
              <a:buNone/>
            </a:pPr>
            <a:r>
              <a:rPr lang="en-CA" sz="1100" b="1" i="0" u="none" strike="noStrike" cap="none" baseline="0" dirty="0" smtClean="0">
                <a:solidFill>
                  <a:srgbClr val="000000"/>
                </a:solidFill>
                <a:latin typeface="Arial"/>
                <a:ea typeface="Arial"/>
                <a:cs typeface="Arial"/>
                <a:sym typeface="Arial"/>
              </a:rPr>
              <a:t>Gender Identity </a:t>
            </a:r>
            <a:endParaRPr lang="en-CA" sz="1100" b="0" i="0" u="none" strike="noStrike" cap="none" baseline="0" dirty="0" smtClean="0">
              <a:solidFill>
                <a:srgbClr val="000000"/>
              </a:solidFill>
              <a:latin typeface="Arial"/>
              <a:ea typeface="Arial"/>
              <a:cs typeface="Arial"/>
              <a:sym typeface="Arial"/>
            </a:endParaRPr>
          </a:p>
          <a:p>
            <a:r>
              <a:rPr lang="en-US" sz="1100" b="0" i="0" u="none" strike="noStrike" cap="none" baseline="0" dirty="0" smtClean="0">
                <a:solidFill>
                  <a:srgbClr val="000000"/>
                </a:solidFill>
                <a:latin typeface="Arial"/>
                <a:ea typeface="Arial"/>
                <a:cs typeface="Arial"/>
                <a:sym typeface="Arial"/>
              </a:rPr>
              <a:t>Gender is not necessarily associated with your specific biological components (i.e., external/internal genitals)</a:t>
            </a:r>
          </a:p>
          <a:p>
            <a:pPr marL="158750" indent="0">
              <a:buNone/>
            </a:pPr>
            <a:endParaRPr lang="en-US" sz="1100" b="0" i="0" u="none" strike="noStrike" cap="none" baseline="0" dirty="0" smtClean="0">
              <a:solidFill>
                <a:srgbClr val="000000"/>
              </a:solidFill>
              <a:latin typeface="Arial"/>
              <a:cs typeface="Arial"/>
              <a:sym typeface="Arial"/>
            </a:endParaRPr>
          </a:p>
          <a:p>
            <a:pPr marL="158750" indent="0">
              <a:buNone/>
            </a:pPr>
            <a:r>
              <a:rPr lang="en-US" sz="1100" b="1" i="0" u="none" strike="noStrike" cap="none" baseline="0" dirty="0" smtClean="0">
                <a:solidFill>
                  <a:srgbClr val="000000"/>
                </a:solidFill>
                <a:latin typeface="Arial"/>
                <a:ea typeface="Arial"/>
                <a:cs typeface="Arial"/>
                <a:sym typeface="Arial"/>
              </a:rPr>
              <a:t>Gender Expression </a:t>
            </a:r>
            <a:endParaRPr lang="en-US" sz="1100" b="0" i="0" u="none" strike="noStrike" cap="none" baseline="0" dirty="0" smtClean="0">
              <a:solidFill>
                <a:srgbClr val="000000"/>
              </a:solidFill>
              <a:latin typeface="Arial"/>
              <a:ea typeface="Arial"/>
              <a:cs typeface="Arial"/>
              <a:sym typeface="Arial"/>
            </a:endParaRPr>
          </a:p>
          <a:p>
            <a:r>
              <a:rPr lang="en-US" sz="1100" b="0" i="0" u="none" strike="noStrike" cap="none" baseline="0" dirty="0" smtClean="0">
                <a:solidFill>
                  <a:srgbClr val="000000"/>
                </a:solidFill>
                <a:latin typeface="Arial"/>
                <a:ea typeface="Arial"/>
                <a:cs typeface="Arial"/>
                <a:sym typeface="Arial"/>
              </a:rPr>
              <a:t>Gender expression is about how someone presents themselves to the world around them, which is expressed through things such as names, pronouns, clothing, haircuts, behaviour, voice, body characteristics, and more.</a:t>
            </a:r>
          </a:p>
          <a:p>
            <a:pPr marL="158750" indent="0">
              <a:buNone/>
            </a:pPr>
            <a:endParaRPr lang="en-US" sz="1100" b="0"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ea typeface="Arial"/>
                <a:cs typeface="Arial"/>
                <a:sym typeface="Arial"/>
              </a:rPr>
              <a:t>Reference: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Teaching Sexual Health (2022}. Sexual &amp; Gender Diversity: Words You May Hear. https://teachingsexualhealth.ca/parents/information-by-topic/sexual-diversity/ </a:t>
            </a:r>
            <a:endParaRPr lang="en-US" sz="1100" b="1" i="0" u="none" strike="noStrike" cap="none" baseline="0" dirty="0" smtClean="0">
              <a:solidFill>
                <a:srgbClr val="000000"/>
              </a:solidFill>
              <a:latin typeface="Arial"/>
              <a:ea typeface="Arial"/>
              <a:cs typeface="Arial"/>
              <a:sym typeface="Arial"/>
            </a:endParaRPr>
          </a:p>
          <a:p>
            <a:pPr marL="158750" indent="0">
              <a:buNone/>
            </a:pPr>
            <a:endParaRPr lang="en-US" sz="1100" b="0" i="0" u="none" strike="noStrike" cap="none" baseline="0" dirty="0" smtClean="0">
              <a:solidFill>
                <a:srgbClr val="000000"/>
              </a:solidFill>
              <a:latin typeface="Arial"/>
              <a:ea typeface="Arial"/>
              <a:cs typeface="Arial"/>
              <a:sym typeface="Arial"/>
            </a:endParaRPr>
          </a:p>
        </p:txBody>
      </p:sp>
    </p:spTree>
    <p:extLst>
      <p:ext uri="{BB962C8B-B14F-4D97-AF65-F5344CB8AC3E}">
        <p14:creationId xmlns:p14="http://schemas.microsoft.com/office/powerpoint/2010/main" val="3196784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i="0" u="sng" dirty="0" smtClean="0"/>
              <a:t>General Information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0" i="0" baseline="0" dirty="0" smtClean="0"/>
              <a:t>“</a:t>
            </a:r>
            <a:r>
              <a:rPr lang="en-CA" b="0" i="0" dirty="0" smtClean="0"/>
              <a:t>Often</a:t>
            </a:r>
            <a:r>
              <a:rPr lang="en-CA" b="0" baseline="0" dirty="0" smtClean="0"/>
              <a:t> </a:t>
            </a:r>
            <a:r>
              <a:rPr lang="en-CA" baseline="0" dirty="0" smtClean="0"/>
              <a:t>when people are born they are assigned a sex at birth that they will identify with throughout life”</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aseline="0" dirty="0" smtClean="0"/>
              <a:t>Also referred to as </a:t>
            </a:r>
            <a:r>
              <a:rPr lang="en-US" sz="1100" b="1" i="0" u="none" strike="noStrike" cap="none" baseline="0" dirty="0" smtClean="0">
                <a:solidFill>
                  <a:srgbClr val="000000"/>
                </a:solidFill>
                <a:latin typeface="Arial"/>
                <a:cs typeface="Arial"/>
                <a:sym typeface="Arial"/>
              </a:rPr>
              <a:t>c</a:t>
            </a:r>
            <a:r>
              <a:rPr lang="en-US" sz="1100" b="1" i="0" u="none" strike="noStrike" cap="none" baseline="0" dirty="0" smtClean="0">
                <a:solidFill>
                  <a:srgbClr val="000000"/>
                </a:solidFill>
                <a:latin typeface="Arial"/>
                <a:ea typeface="Arial"/>
                <a:cs typeface="Arial"/>
                <a:sym typeface="Arial"/>
              </a:rPr>
              <a:t>isgender: </a:t>
            </a:r>
            <a:r>
              <a:rPr lang="en-US" sz="1100" b="0" i="0" u="none" strike="noStrike" cap="none" dirty="0" smtClean="0">
                <a:solidFill>
                  <a:srgbClr val="000000"/>
                </a:solidFill>
                <a:effectLst/>
                <a:latin typeface="Arial"/>
                <a:ea typeface="Arial"/>
                <a:cs typeface="Arial"/>
                <a:sym typeface="Arial"/>
              </a:rPr>
              <a:t>A person whose sense of identity and gender matches their sex assigned at birth</a:t>
            </a:r>
            <a:r>
              <a:rPr lang="en-CA" baseline="0" dirty="0" smtClean="0"/>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aseline="0" dirty="0" smtClean="0"/>
              <a:t>Sometimes people are assigned a sex at birth that they do not identify with throughout life, so they identify with a different gender, and that is okay. Some people might have male reproductive parts and feel like a girl. Some people might have female reproductive parts and feel like a boy. Where some people might not feel like either a boy or girl. </a:t>
            </a: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smtClean="0"/>
              <a:t>To develop a positive self-concept, it is important</a:t>
            </a:r>
            <a:r>
              <a:rPr lang="en-CA" baseline="0" dirty="0" smtClean="0"/>
              <a:t> to know about sexuality…. </a:t>
            </a:r>
            <a:r>
              <a:rPr lang="en-CA" dirty="0" smtClean="0"/>
              <a:t>An important part of our self-concept is understanding our sexuality. There</a:t>
            </a:r>
            <a:r>
              <a:rPr lang="en-CA" baseline="0" dirty="0" smtClean="0"/>
              <a:t> are many types of sexualities. Some people may have been assigned male at birth and feel like a boy, and some people may have been assigned female at birth and feel like a girl. Some other people might have a male reproductive system and feel like a girl, while others might have a female reproductive system and feel like a boy. Some people might not feel like either a boy or a girl (i.e., non-binary). There is no ‘normal’ sexuality. It is normal during puberty to not know what your sexuality is just yet. Just like how our bodies develop during puberty, so does our understanding of our sexuality.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smtClean="0"/>
              <a:t>Reference</a:t>
            </a:r>
            <a:r>
              <a:rPr lang="en-US" sz="1100" b="1" baseline="0" dirty="0" smtClean="0"/>
              <a:t>: </a:t>
            </a:r>
            <a:r>
              <a:rPr lang="en-US" sz="1100" b="0" baseline="0" dirty="0" smtClean="0"/>
              <a:t>Trans Student Educational Resources. (</a:t>
            </a:r>
            <a:r>
              <a:rPr lang="en-US" sz="1100" b="0" baseline="0" dirty="0" err="1" smtClean="0"/>
              <a:t>n.d.</a:t>
            </a:r>
            <a:r>
              <a:rPr lang="en-US" sz="1100" b="0" baseline="0" dirty="0" smtClean="0"/>
              <a:t>). Gender Unicorn. https://transstudent.org/gender/ </a:t>
            </a:r>
            <a:endParaRPr lang="en-US" sz="1100"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cs typeface="Arial"/>
                <a:sym typeface="Arial"/>
              </a:rPr>
              <a:t>Image from </a:t>
            </a:r>
            <a:r>
              <a:rPr lang="en-US" sz="1100" b="1" i="0" u="none" strike="noStrike" cap="none" dirty="0" err="1" smtClean="0">
                <a:solidFill>
                  <a:srgbClr val="000000"/>
                </a:solidFill>
                <a:effectLst/>
                <a:latin typeface="Arial"/>
                <a:cs typeface="Arial"/>
                <a:sym typeface="Arial"/>
              </a:rPr>
              <a:t>Canva</a:t>
            </a:r>
            <a:r>
              <a:rPr lang="en-US" sz="1100" b="1" i="0" u="none" strike="noStrike" cap="none" dirty="0" smtClean="0">
                <a:solidFill>
                  <a:srgbClr val="000000"/>
                </a:solidFill>
                <a:effectLst/>
                <a:latin typeface="Arial"/>
                <a:cs typeface="Arial"/>
                <a:sym typeface="Arial"/>
              </a:rPr>
              <a:t>. </a:t>
            </a:r>
            <a:endParaRPr lang="en-US" i="0" dirty="0" smtClean="0"/>
          </a:p>
        </p:txBody>
      </p:sp>
    </p:spTree>
    <p:extLst>
      <p:ext uri="{BB962C8B-B14F-4D97-AF65-F5344CB8AC3E}">
        <p14:creationId xmlns:p14="http://schemas.microsoft.com/office/powerpoint/2010/main" val="1058032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ea typeface="Arial"/>
                <a:cs typeface="Arial"/>
                <a:sym typeface="Arial"/>
              </a:rPr>
              <a:t>General Information</a:t>
            </a:r>
            <a:endParaRPr lang="en-CA" b="1" i="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0" i="0" dirty="0" smtClean="0"/>
              <a:t>Most people will begin to get</a:t>
            </a:r>
            <a:r>
              <a:rPr lang="en-CA" b="0" i="0" baseline="0" dirty="0" smtClean="0"/>
              <a:t> a sense of their own sexual orientation in childhood or as young adults when they start to have feelings of romantic or sexual attraction towards others. For some, being aware of their sexual orientation is clear from the beginning. For others, awareness of their sexual orientation may take more time.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Attraction is</a:t>
            </a:r>
            <a:r>
              <a:rPr lang="en-US" sz="1100" b="0" i="0" u="none" strike="noStrike" cap="none" baseline="0" dirty="0" smtClean="0">
                <a:solidFill>
                  <a:srgbClr val="000000"/>
                </a:solidFill>
                <a:effectLst/>
                <a:latin typeface="Arial"/>
                <a:ea typeface="Arial"/>
                <a:cs typeface="Arial"/>
                <a:sym typeface="Arial"/>
              </a:rPr>
              <a:t> a</a:t>
            </a:r>
            <a:r>
              <a:rPr lang="en-US" sz="1100" b="0" i="0" u="none" strike="noStrike" cap="none" dirty="0" smtClean="0">
                <a:solidFill>
                  <a:srgbClr val="000000"/>
                </a:solidFill>
                <a:effectLst/>
                <a:latin typeface="Arial"/>
                <a:ea typeface="Arial"/>
                <a:cs typeface="Arial"/>
                <a:sym typeface="Arial"/>
              </a:rPr>
              <a:t> very broad term. A person might be emotionally connected to their friends,</a:t>
            </a:r>
            <a:r>
              <a:rPr lang="en-US" sz="1100" b="0" i="0" u="none" strike="noStrike" cap="none" baseline="0" dirty="0" smtClean="0">
                <a:solidFill>
                  <a:srgbClr val="000000"/>
                </a:solidFill>
                <a:effectLst/>
                <a:latin typeface="Arial"/>
                <a:ea typeface="Arial"/>
                <a:cs typeface="Arial"/>
                <a:sym typeface="Arial"/>
              </a:rPr>
              <a:t> but it doesn’t mean they want to date them or are sexually/romantically attracted to them. People connect with others all of the time through their emotions and feelings, which is how we get along, and sometimes we tend to gravitate towards people who we are emotionally connected to.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baseline="0" dirty="0" smtClean="0">
                <a:solidFill>
                  <a:srgbClr val="000000"/>
                </a:solidFill>
                <a:latin typeface="Arial"/>
                <a:ea typeface="Arial"/>
                <a:cs typeface="Arial"/>
                <a:sym typeface="Arial"/>
              </a:rPr>
              <a:t>Background Knowledge </a:t>
            </a:r>
            <a:endParaRPr lang="en-CA" sz="1100" b="1" i="0" u="sng"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ea typeface="Arial"/>
                <a:cs typeface="Arial"/>
                <a:sym typeface="Arial"/>
              </a:rPr>
              <a:t>Sexual Orientation </a:t>
            </a:r>
            <a:endParaRPr lang="en-US" sz="1100" b="0" i="0" u="none" strike="noStrike" cap="none" baseline="0" dirty="0" smtClean="0">
              <a:solidFill>
                <a:srgbClr val="000000"/>
              </a:solidFill>
              <a:latin typeface="Arial"/>
              <a:ea typeface="Arial"/>
              <a:cs typeface="Arial"/>
              <a:sym typeface="Arial"/>
            </a:endParaRPr>
          </a:p>
          <a:p>
            <a:r>
              <a:rPr lang="en-US" sz="1100" b="0" i="0" u="none" strike="noStrike" cap="none" baseline="0" dirty="0" smtClean="0">
                <a:solidFill>
                  <a:srgbClr val="000000"/>
                </a:solidFill>
                <a:latin typeface="Arial"/>
                <a:ea typeface="Arial"/>
                <a:cs typeface="Arial"/>
                <a:sym typeface="Arial"/>
              </a:rPr>
              <a:t>Everyone has a sexual orientation. Sexual orientation refers to a person’s emotional, physical and sexual attraction to others. Each person’s sexual orientation is a part of who they are. Some people know at a very early age what their sexual orientation is, and others may not. A person’s sexual orientation might stay the same over their whole life, or it may change.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baseline="0" dirty="0" smtClean="0">
              <a:solidFill>
                <a:srgbClr val="000000"/>
              </a:solidFill>
              <a:effectLst/>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1" i="0" u="none" strike="noStrike" cap="none" dirty="0" smtClean="0">
                <a:solidFill>
                  <a:srgbClr val="000000"/>
                </a:solidFill>
                <a:effectLst/>
                <a:latin typeface="Arial"/>
                <a:ea typeface="Arial"/>
                <a:cs typeface="Arial"/>
                <a:sym typeface="Arial"/>
              </a:rPr>
              <a:t>Physically Attracted To:</a:t>
            </a:r>
            <a:r>
              <a:rPr lang="en-US" sz="1100" b="0" i="0" u="none" strike="noStrike" cap="none" dirty="0" smtClean="0">
                <a:solidFill>
                  <a:srgbClr val="000000"/>
                </a:solidFill>
                <a:effectLst/>
                <a:latin typeface="Arial"/>
                <a:ea typeface="Arial"/>
                <a:cs typeface="Arial"/>
                <a:sym typeface="Arial"/>
              </a:rPr>
              <a:t> Sexual orientation. It is important to note that sexual and romantic/emotional attraction can be from a variety of factors including but not limited to gender identity, gender expression/presentation, and sex assigned at birth.</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1" i="0" u="none" strike="noStrike" cap="none" dirty="0" smtClean="0">
                <a:solidFill>
                  <a:srgbClr val="000000"/>
                </a:solidFill>
                <a:effectLst/>
                <a:latin typeface="Arial"/>
                <a:ea typeface="Arial"/>
                <a:cs typeface="Arial"/>
                <a:sym typeface="Arial"/>
              </a:rPr>
              <a:t>Emotionally Attracted To:</a:t>
            </a:r>
            <a:r>
              <a:rPr lang="en-US" sz="1100" b="0" i="0" u="none" strike="noStrike" cap="none" dirty="0" smtClean="0">
                <a:solidFill>
                  <a:srgbClr val="000000"/>
                </a:solidFill>
                <a:effectLst/>
                <a:latin typeface="Arial"/>
                <a:ea typeface="Arial"/>
                <a:cs typeface="Arial"/>
                <a:sym typeface="Arial"/>
              </a:rPr>
              <a:t> Romantic/emotional orientation. It is important to note that sexual and romantic/emotional attraction can be from a variety of factors including but not limited to gender identity, gender expression/presentation, and sex assigned at birth. There are other types of attraction related to gender such as aesthetical or platonic. These are simply two common forms of attraction.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ea typeface="Arial"/>
                <a:cs typeface="Arial"/>
                <a:sym typeface="Arial"/>
              </a:rPr>
              <a:t>References: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Sex &amp; U. (2022). </a:t>
            </a:r>
            <a:r>
              <a:rPr lang="en-US" sz="1100" b="0" i="0" u="none" strike="noStrike" cap="none" baseline="0" dirty="0" err="1" smtClean="0">
                <a:solidFill>
                  <a:srgbClr val="000000"/>
                </a:solidFill>
                <a:latin typeface="Arial"/>
                <a:ea typeface="Arial"/>
                <a:cs typeface="Arial"/>
                <a:sym typeface="Arial"/>
              </a:rPr>
              <a:t>LGBTTQ</a:t>
            </a:r>
            <a:r>
              <a:rPr lang="en-US" sz="1100" b="0" i="0" u="none" strike="noStrike" cap="none" baseline="0" dirty="0" smtClean="0">
                <a:solidFill>
                  <a:srgbClr val="000000"/>
                </a:solidFill>
                <a:latin typeface="Arial"/>
                <a:ea typeface="Arial"/>
                <a:cs typeface="Arial"/>
                <a:sym typeface="Arial"/>
              </a:rPr>
              <a:t>+: Sexual Orientation. https://www.sexandu.ca/lgbttq/sexual-orientation/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Teaching Sexual Health (2022}. Sexual &amp; Gender Diversity: Words You May Hear. https://teachingsexualhealth.ca/parents/information-by-topic/sexual-diversity/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baseline="0" dirty="0" smtClean="0"/>
              <a:t>Trans Student Educational Resources. (</a:t>
            </a:r>
            <a:r>
              <a:rPr lang="en-US" sz="1100" b="0" baseline="0" dirty="0" err="1" smtClean="0"/>
              <a:t>n.d.</a:t>
            </a:r>
            <a:r>
              <a:rPr lang="en-US" sz="1100" b="0" baseline="0" dirty="0" smtClean="0"/>
              <a:t>). Gender Unicorn. https://transstudent.org/gender/ </a:t>
            </a:r>
            <a:endParaRPr lang="en-US" sz="1100"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cs typeface="Arial"/>
                <a:sym typeface="Arial"/>
              </a:rPr>
              <a:t>Image from </a:t>
            </a:r>
            <a:r>
              <a:rPr lang="en-US" sz="1100" b="1" i="0" u="none" strike="noStrike" cap="none" dirty="0" err="1" smtClean="0">
                <a:solidFill>
                  <a:srgbClr val="000000"/>
                </a:solidFill>
                <a:effectLst/>
                <a:latin typeface="Arial"/>
                <a:cs typeface="Arial"/>
                <a:sym typeface="Arial"/>
              </a:rPr>
              <a:t>Canva</a:t>
            </a:r>
            <a:r>
              <a:rPr lang="en-US" sz="1100" b="1" i="0" u="none" strike="noStrike" cap="none" dirty="0" smtClean="0">
                <a:solidFill>
                  <a:srgbClr val="000000"/>
                </a:solidFill>
                <a:effectLst/>
                <a:latin typeface="Arial"/>
                <a:cs typeface="Arial"/>
                <a:sym typeface="Arial"/>
              </a:rPr>
              <a:t>. </a:t>
            </a:r>
            <a:endParaRPr lang="en-US" i="0" dirty="0" smtClean="0"/>
          </a:p>
        </p:txBody>
      </p:sp>
    </p:spTree>
    <p:extLst>
      <p:ext uri="{BB962C8B-B14F-4D97-AF65-F5344CB8AC3E}">
        <p14:creationId xmlns:p14="http://schemas.microsoft.com/office/powerpoint/2010/main" val="2332758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i="0" u="sng" dirty="0" smtClean="0"/>
              <a:t>General Information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smtClean="0"/>
              <a:t>To develop a positive self-concept, it is important</a:t>
            </a:r>
            <a:r>
              <a:rPr lang="en-CA" baseline="0" dirty="0" smtClean="0"/>
              <a:t> to know about sexuality…. </a:t>
            </a:r>
            <a:r>
              <a:rPr lang="en-CA" dirty="0" smtClean="0"/>
              <a:t>An important part of our self-concept is understanding our sexuality. There</a:t>
            </a:r>
            <a:r>
              <a:rPr lang="en-CA" baseline="0" dirty="0" smtClean="0"/>
              <a:t> are many types of sexualities. Some people may have been assigned male at birth and feel like a boy, and some people may have been assigned female at birth and feel like a girl. Some other people might have a male reproductive system and feel like a girl, while others might have a female reproductive system and feel like a boy. Some people might not feel like either a boy or a girl (i.e., non-binary). There is no ‘normal’ sexuality. It is normal during puberty to not know what your sexuality is just yet. Just like how our bodies develop during puberty, so does our understanding of our sexuality.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u="sng" baseline="0" dirty="0" smtClean="0"/>
              <a:t>Background Knowledge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aseline="0" dirty="0" smtClean="0"/>
              <a:t>It is important for students to learn, understand and know how sexuality and attraction play a role in self-concept. Sexual orientation is an intersecting factor that affects the development of a person’s self-concept. When students begin to explore and understand their sexuality, it will positively support their personal health and well-being. It is important to teach students about being accepting and empathetic towards others and their sexuality and sexual orientation.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u="sng"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i="1" baseline="0" dirty="0" smtClean="0"/>
              <a:t>*Note: It might be worthwhile to teach the students the terms heterosexual and homosexual when describing the types of sexualities as identified and defined below.</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u="none" baseline="0" dirty="0" smtClean="0"/>
              <a:t>Types of sexualities:</a:t>
            </a:r>
          </a:p>
          <a:p>
            <a:pPr>
              <a:buClr>
                <a:schemeClr val="tx1"/>
              </a:buClr>
            </a:pPr>
            <a:r>
              <a:rPr lang="en-CA" sz="1100" b="1" dirty="0" smtClean="0">
                <a:solidFill>
                  <a:schemeClr val="tx1"/>
                </a:solidFill>
              </a:rPr>
              <a:t>Heterosexuality: </a:t>
            </a:r>
            <a:r>
              <a:rPr lang="en-CA" sz="1100" dirty="0" smtClean="0">
                <a:solidFill>
                  <a:schemeClr val="tx1"/>
                </a:solidFill>
              </a:rPr>
              <a:t>Attraction between persons of opposite sex or gender</a:t>
            </a:r>
          </a:p>
          <a:p>
            <a:pPr>
              <a:buClr>
                <a:schemeClr val="tx1"/>
              </a:buClr>
            </a:pPr>
            <a:r>
              <a:rPr lang="en-CA" sz="1100" b="1" dirty="0" smtClean="0">
                <a:solidFill>
                  <a:schemeClr val="tx1"/>
                </a:solidFill>
              </a:rPr>
              <a:t>Homosexuality:</a:t>
            </a:r>
            <a:r>
              <a:rPr lang="en-CA" sz="1100" dirty="0" smtClean="0">
                <a:solidFill>
                  <a:schemeClr val="tx1"/>
                </a:solidFill>
              </a:rPr>
              <a:t> Attraction between persons of the same sex or gender</a:t>
            </a:r>
            <a:endParaRPr lang="en-CA" sz="1100" b="1" dirty="0" smtClean="0">
              <a:solidFill>
                <a:schemeClr val="tx1"/>
              </a:solidFill>
            </a:endParaRPr>
          </a:p>
          <a:p>
            <a:pPr>
              <a:buClr>
                <a:schemeClr val="tx1"/>
              </a:buClr>
            </a:pPr>
            <a:r>
              <a:rPr lang="en-CA" sz="1100" b="1" dirty="0" smtClean="0">
                <a:solidFill>
                  <a:schemeClr val="tx1"/>
                </a:solidFill>
              </a:rPr>
              <a:t>Pansexual: </a:t>
            </a:r>
            <a:r>
              <a:rPr lang="en-CA" sz="1100" dirty="0" smtClean="0">
                <a:solidFill>
                  <a:schemeClr val="tx1"/>
                </a:solidFill>
              </a:rPr>
              <a:t>Attraction to people of any sex or gender</a:t>
            </a:r>
          </a:p>
          <a:p>
            <a:pPr>
              <a:buClr>
                <a:schemeClr val="tx1"/>
              </a:buClr>
            </a:pPr>
            <a:r>
              <a:rPr lang="en-CA" sz="1100" b="1" dirty="0" smtClean="0">
                <a:solidFill>
                  <a:schemeClr val="tx1"/>
                </a:solidFill>
              </a:rPr>
              <a:t>Asexual: </a:t>
            </a:r>
            <a:r>
              <a:rPr lang="en-CA" sz="1100" dirty="0" smtClean="0">
                <a:solidFill>
                  <a:schemeClr val="tx1"/>
                </a:solidFill>
              </a:rPr>
              <a:t>Lack of sexual attraction to others</a:t>
            </a:r>
            <a:endParaRPr lang="en-CA"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smtClean="0"/>
              <a:t>Reference</a:t>
            </a:r>
            <a:r>
              <a:rPr lang="en-US" sz="1100" b="1" baseline="0" dirty="0" smtClean="0"/>
              <a:t>: </a:t>
            </a:r>
            <a:r>
              <a:rPr lang="en-US" sz="1100" b="0" baseline="0" dirty="0" smtClean="0"/>
              <a:t>Trans Student Educational Resources. (</a:t>
            </a:r>
            <a:r>
              <a:rPr lang="en-US" sz="1100" b="0" baseline="0" dirty="0" err="1" smtClean="0"/>
              <a:t>n.d.</a:t>
            </a:r>
            <a:r>
              <a:rPr lang="en-US" sz="1100" b="0" baseline="0" dirty="0" smtClean="0"/>
              <a:t>). Gender Unicorn. https://transstudent.org/gender/ </a:t>
            </a:r>
            <a:endParaRPr lang="en-US" sz="1100"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cs typeface="Arial"/>
                <a:sym typeface="Arial"/>
              </a:rPr>
              <a:t>Image from </a:t>
            </a:r>
            <a:r>
              <a:rPr lang="en-US" sz="1100" b="1" i="0" u="none" strike="noStrike" cap="none" dirty="0" err="1" smtClean="0">
                <a:solidFill>
                  <a:srgbClr val="000000"/>
                </a:solidFill>
                <a:effectLst/>
                <a:latin typeface="Arial"/>
                <a:cs typeface="Arial"/>
                <a:sym typeface="Arial"/>
              </a:rPr>
              <a:t>Canva</a:t>
            </a:r>
            <a:r>
              <a:rPr lang="en-US" sz="1100" b="1" i="0" u="none" strike="noStrike" cap="none" dirty="0" smtClean="0">
                <a:solidFill>
                  <a:srgbClr val="000000"/>
                </a:solidFill>
                <a:effectLst/>
                <a:latin typeface="Arial"/>
                <a:cs typeface="Arial"/>
                <a:sym typeface="Arial"/>
              </a:rPr>
              <a:t>. </a:t>
            </a:r>
            <a:endParaRPr lang="en-US" i="0" dirty="0" smtClean="0"/>
          </a:p>
        </p:txBody>
      </p:sp>
    </p:spTree>
    <p:extLst>
      <p:ext uri="{BB962C8B-B14F-4D97-AF65-F5344CB8AC3E}">
        <p14:creationId xmlns:p14="http://schemas.microsoft.com/office/powerpoint/2010/main" val="2326358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f805ba5943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f805ba5943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u="sng" dirty="0" smtClean="0"/>
              <a:t>Teacher Prompt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smtClean="0"/>
              <a:t>Turn to a partner and try</a:t>
            </a:r>
            <a:r>
              <a:rPr lang="en-US" sz="1200" b="1" baseline="0" dirty="0" smtClean="0"/>
              <a:t> to answer the following question…</a:t>
            </a:r>
            <a:r>
              <a:rPr lang="en-US" sz="1200" b="1" i="1" u="none" strike="noStrike" cap="none" baseline="0" dirty="0" smtClean="0">
                <a:solidFill>
                  <a:srgbClr val="000000"/>
                </a:solidFill>
                <a:effectLst/>
                <a:latin typeface="Arial"/>
                <a:cs typeface="Arial"/>
                <a:sym typeface="Arial"/>
              </a:rPr>
              <a:t> </a:t>
            </a:r>
            <a:r>
              <a:rPr lang="en-US" sz="1200" b="1" i="1" u="none" strike="noStrike" cap="none" dirty="0" smtClean="0">
                <a:solidFill>
                  <a:srgbClr val="000000"/>
                </a:solidFill>
                <a:effectLst/>
                <a:latin typeface="Arial"/>
                <a:cs typeface="Arial"/>
                <a:sym typeface="Arial"/>
              </a:rPr>
              <a:t>What are</a:t>
            </a:r>
            <a:r>
              <a:rPr lang="en-US" sz="1200" b="1" i="1" u="none" strike="noStrike" cap="none" baseline="0" dirty="0" smtClean="0">
                <a:solidFill>
                  <a:srgbClr val="000000"/>
                </a:solidFill>
                <a:effectLst/>
                <a:latin typeface="Arial"/>
                <a:cs typeface="Arial"/>
                <a:sym typeface="Arial"/>
              </a:rPr>
              <a:t> positive qualities that make a person a good role model?</a:t>
            </a:r>
            <a:endParaRPr lang="en-US" sz="1200" b="1" i="0" u="none" strike="noStrike" cap="none" baseline="0"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0" i="0" u="none" strike="noStrike" cap="none" baseline="0"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0" i="0" u="sng" strike="noStrike" cap="none" baseline="0" dirty="0" smtClean="0">
                <a:solidFill>
                  <a:srgbClr val="000000"/>
                </a:solidFill>
                <a:effectLst/>
                <a:latin typeface="Arial"/>
                <a:cs typeface="Arial"/>
                <a:sym typeface="Arial"/>
              </a:rPr>
              <a:t>Possible Answers:</a:t>
            </a:r>
            <a:endParaRPr lang="en-US" sz="1200" b="0" i="0" u="none" strike="noStrike" cap="none" baseline="0" dirty="0" smtClean="0">
              <a:solidFill>
                <a:srgbClr val="000000"/>
              </a:solidFill>
              <a:effectLst/>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b="0" i="0" u="none" strike="noStrike" cap="none" baseline="0" dirty="0" smtClean="0">
                <a:solidFill>
                  <a:srgbClr val="000000"/>
                </a:solidFill>
                <a:effectLst/>
                <a:latin typeface="Arial"/>
                <a:cs typeface="Arial"/>
                <a:sym typeface="Arial"/>
              </a:rPr>
              <a:t>Demonstrate confidence and leadership</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b="0" i="0" u="none" strike="noStrike" cap="none" baseline="0" dirty="0" smtClean="0">
                <a:solidFill>
                  <a:srgbClr val="000000"/>
                </a:solidFill>
                <a:effectLst/>
                <a:latin typeface="Arial"/>
                <a:cs typeface="Arial"/>
                <a:sym typeface="Arial"/>
              </a:rPr>
              <a:t>Aren’t afraid to be unique</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b="0" i="0" u="none" strike="noStrike" cap="none" baseline="0" dirty="0" smtClean="0">
                <a:solidFill>
                  <a:srgbClr val="000000"/>
                </a:solidFill>
                <a:effectLst/>
                <a:latin typeface="Arial"/>
                <a:cs typeface="Arial"/>
                <a:sym typeface="Arial"/>
              </a:rPr>
              <a:t>Communicate and interacts with everyone</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b="0" i="0" u="none" strike="noStrike" cap="none" baseline="0" dirty="0" smtClean="0">
                <a:solidFill>
                  <a:srgbClr val="000000"/>
                </a:solidFill>
                <a:effectLst/>
                <a:latin typeface="Arial"/>
                <a:cs typeface="Arial"/>
                <a:sym typeface="Arial"/>
              </a:rPr>
              <a:t>Shows respect and concern for others (empathetic and sympathetic)</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b="0" i="0" u="none" strike="noStrike" cap="none" baseline="0" dirty="0" smtClean="0">
                <a:solidFill>
                  <a:srgbClr val="000000"/>
                </a:solidFill>
                <a:effectLst/>
                <a:latin typeface="Arial"/>
                <a:cs typeface="Arial"/>
                <a:sym typeface="Arial"/>
              </a:rPr>
              <a:t>Be willing to admit when they have made mistakes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b="0" i="0" u="none" strike="noStrike" cap="none" baseline="0" dirty="0" smtClean="0">
                <a:solidFill>
                  <a:srgbClr val="000000"/>
                </a:solidFill>
                <a:effectLst/>
                <a:latin typeface="Arial"/>
                <a:cs typeface="Arial"/>
                <a:sym typeface="Arial"/>
              </a:rPr>
              <a:t>Are honest and trustworthy</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b="0" i="0" u="none" strike="noStrike" cap="none" baseline="0" dirty="0" smtClean="0">
                <a:solidFill>
                  <a:srgbClr val="000000"/>
                </a:solidFill>
                <a:effectLst/>
                <a:latin typeface="Arial"/>
                <a:cs typeface="Arial"/>
                <a:sym typeface="Arial"/>
              </a:rPr>
              <a:t>Are caring and considerate</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200" b="0" i="0" u="none" strike="noStrike" cap="none" baseline="0"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0" i="0" u="none" strike="noStrike" cap="none" baseline="0" dirty="0" smtClean="0">
                <a:solidFill>
                  <a:srgbClr val="000000"/>
                </a:solidFill>
                <a:effectLst/>
                <a:latin typeface="Arial"/>
                <a:cs typeface="Arial"/>
                <a:sym typeface="Arial"/>
              </a:rPr>
              <a:t>Ask students to </a:t>
            </a:r>
            <a:r>
              <a:rPr lang="en-US" sz="1200" b="1" i="0" u="none" strike="noStrike" cap="none" baseline="0" dirty="0" smtClean="0">
                <a:solidFill>
                  <a:srgbClr val="000000"/>
                </a:solidFill>
                <a:effectLst/>
                <a:latin typeface="Arial"/>
                <a:cs typeface="Arial"/>
                <a:sym typeface="Arial"/>
              </a:rPr>
              <a:t>think</a:t>
            </a:r>
            <a:r>
              <a:rPr lang="en-US" sz="1200" b="0" i="0" u="none" strike="noStrike" cap="none" baseline="0" dirty="0" smtClean="0">
                <a:solidFill>
                  <a:srgbClr val="000000"/>
                </a:solidFill>
                <a:effectLst/>
                <a:latin typeface="Arial"/>
                <a:cs typeface="Arial"/>
                <a:sym typeface="Arial"/>
              </a:rPr>
              <a:t> </a:t>
            </a:r>
            <a:r>
              <a:rPr lang="en-US" sz="1200" b="1" i="0" u="none" strike="noStrike" cap="none" baseline="0" dirty="0" smtClean="0">
                <a:solidFill>
                  <a:srgbClr val="000000"/>
                </a:solidFill>
                <a:effectLst/>
                <a:latin typeface="Arial"/>
                <a:cs typeface="Arial"/>
                <a:sym typeface="Arial"/>
              </a:rPr>
              <a:t>about which of the following behaviours above make a good and positive role model. Think about how these behaviours make you feel (i.e., embarrassed, trusted, confident, hurt, significant/important, cheerful, unworthy, accepted).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200" b="0" i="0" u="none" strike="noStrike" cap="none" baseline="0"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0" i="0" u="sng" strike="noStrike" cap="none" baseline="0" dirty="0" smtClean="0">
                <a:solidFill>
                  <a:srgbClr val="000000"/>
                </a:solidFill>
                <a:effectLst/>
                <a:latin typeface="Arial"/>
                <a:cs typeface="Arial"/>
                <a:sym typeface="Arial"/>
              </a:rPr>
              <a:t>Here are examples of positive and negative behaviours we might see from a person:</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b="0" i="0" u="none" strike="noStrike" cap="none" baseline="0" dirty="0" smtClean="0">
                <a:solidFill>
                  <a:srgbClr val="000000"/>
                </a:solidFill>
                <a:effectLst/>
                <a:latin typeface="Arial"/>
                <a:cs typeface="Arial"/>
                <a:sym typeface="Arial"/>
              </a:rPr>
              <a:t>Makes fun of you</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b="0" i="0" u="none" strike="noStrike" cap="none" baseline="0" dirty="0" smtClean="0">
                <a:solidFill>
                  <a:srgbClr val="000000"/>
                </a:solidFill>
                <a:effectLst/>
                <a:latin typeface="Arial"/>
                <a:cs typeface="Arial"/>
                <a:sym typeface="Arial"/>
              </a:rPr>
              <a:t>Trusts you</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b="0" i="0" u="none" strike="noStrike" cap="none" baseline="0" dirty="0" smtClean="0">
                <a:solidFill>
                  <a:srgbClr val="000000"/>
                </a:solidFill>
                <a:effectLst/>
                <a:latin typeface="Arial"/>
                <a:cs typeface="Arial"/>
                <a:sym typeface="Arial"/>
              </a:rPr>
              <a:t>Believes in you</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b="0" i="0" u="none" strike="noStrike" cap="none" baseline="0" dirty="0" smtClean="0">
                <a:solidFill>
                  <a:srgbClr val="000000"/>
                </a:solidFill>
                <a:effectLst/>
                <a:latin typeface="Arial"/>
                <a:cs typeface="Arial"/>
                <a:sym typeface="Arial"/>
              </a:rPr>
              <a:t>Calls you names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b="0" i="0" u="none" strike="noStrike" cap="none" baseline="0" dirty="0" smtClean="0">
                <a:solidFill>
                  <a:srgbClr val="000000"/>
                </a:solidFill>
                <a:effectLst/>
                <a:latin typeface="Arial"/>
                <a:cs typeface="Arial"/>
                <a:sym typeface="Arial"/>
              </a:rPr>
              <a:t>Listens to you</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b="0" i="0" u="none" strike="noStrike" cap="none" baseline="0" dirty="0" smtClean="0">
                <a:solidFill>
                  <a:srgbClr val="000000"/>
                </a:solidFill>
                <a:effectLst/>
                <a:latin typeface="Arial"/>
                <a:cs typeface="Arial"/>
                <a:sym typeface="Arial"/>
              </a:rPr>
              <a:t>Laughs with you</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b="0" i="0" u="none" strike="noStrike" cap="none" baseline="0" dirty="0" smtClean="0">
                <a:solidFill>
                  <a:srgbClr val="000000"/>
                </a:solidFill>
                <a:effectLst/>
                <a:latin typeface="Arial"/>
                <a:cs typeface="Arial"/>
                <a:sym typeface="Arial"/>
              </a:rPr>
              <a:t>Leaves you out of the game</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b="0" i="0" u="none" strike="noStrike" cap="none" baseline="0" dirty="0" smtClean="0">
                <a:solidFill>
                  <a:srgbClr val="000000"/>
                </a:solidFill>
                <a:effectLst/>
                <a:latin typeface="Arial"/>
                <a:cs typeface="Arial"/>
                <a:sym typeface="Arial"/>
              </a:rPr>
              <a:t>Invites you to their house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i="0" u="none" strike="noStrike" cap="none"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i="0" u="none" strike="noStrike" cap="none" dirty="0" smtClean="0">
                <a:solidFill>
                  <a:srgbClr val="000000"/>
                </a:solidFill>
                <a:effectLst/>
                <a:latin typeface="Arial"/>
                <a:cs typeface="Arial"/>
                <a:sym typeface="Arial"/>
              </a:rPr>
              <a:t>Image from </a:t>
            </a:r>
            <a:r>
              <a:rPr lang="en-US" sz="1200" b="1" i="0" u="none" strike="noStrike" cap="none" dirty="0" err="1" smtClean="0">
                <a:solidFill>
                  <a:srgbClr val="000000"/>
                </a:solidFill>
                <a:effectLst/>
                <a:latin typeface="Arial"/>
                <a:cs typeface="Arial"/>
                <a:sym typeface="Arial"/>
              </a:rPr>
              <a:t>Canva</a:t>
            </a:r>
            <a:r>
              <a:rPr lang="en-US" sz="1200" b="1" i="0" u="none" strike="noStrike" cap="none" dirty="0" smtClean="0">
                <a:solidFill>
                  <a:srgbClr val="000000"/>
                </a:solidFill>
                <a:effectLst/>
                <a:latin typeface="Arial"/>
                <a:cs typeface="Arial"/>
                <a:sym typeface="Arial"/>
              </a:rPr>
              <a:t>. </a:t>
            </a:r>
            <a:endParaRPr lang="en-US" sz="1200" i="0" dirty="0" smtClean="0"/>
          </a:p>
        </p:txBody>
      </p:sp>
    </p:spTree>
    <p:extLst>
      <p:ext uri="{BB962C8B-B14F-4D97-AF65-F5344CB8AC3E}">
        <p14:creationId xmlns:p14="http://schemas.microsoft.com/office/powerpoint/2010/main" val="706124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baseline="0" dirty="0" smtClean="0">
                <a:solidFill>
                  <a:srgbClr val="000000"/>
                </a:solidFill>
                <a:effectLst/>
                <a:latin typeface="Arial"/>
                <a:cs typeface="Arial"/>
                <a:sym typeface="Arial"/>
              </a:rPr>
              <a:t>Teacher Prompt (Activity)</a:t>
            </a:r>
            <a:r>
              <a:rPr lang="en-US" sz="1100" b="0" i="0" u="sng" strike="noStrike" cap="none" baseline="0" dirty="0" smtClean="0">
                <a:solidFill>
                  <a:srgbClr val="000000"/>
                </a:solidFill>
                <a:effectLst/>
                <a:latin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effectLst/>
                <a:latin typeface="Arial"/>
                <a:cs typeface="Arial"/>
                <a:sym typeface="Arial"/>
              </a:rPr>
              <a:t>It is time to get rid of the ‘put downs’ and train your brain with positive self-talk. Write three negative comments you have said about yourself. Then write three positive comments you will say about yourself. A few examples have been given.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Consider discussing as a group positive coping skills or supports available for factors that can negatively affect one’s self-concept. For example, someone who has negative body image or low self-esteem that is affected by internal/external factors could use the following strategies: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positive self-talk</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looking at their strengths and accomplishments</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talking to a supportive adult</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media literacy education (images that are altered with digital media)</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seeking out media that reinforces positive body image</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0" i="0" u="none" strike="noStrike" cap="none" baseline="0"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sz="1100" b="1" i="0" u="sng" strike="noStrike" cap="none" baseline="0" dirty="0" smtClean="0">
                <a:solidFill>
                  <a:srgbClr val="000000"/>
                </a:solidFill>
                <a:effectLst/>
                <a:latin typeface="Arial"/>
                <a:cs typeface="Arial"/>
                <a:sym typeface="Arial"/>
              </a:rPr>
              <a:t>Background Knowledge</a:t>
            </a:r>
          </a:p>
          <a:p>
            <a:pPr marL="0" lvl="0" indent="0" algn="l" rtl="0">
              <a:spcBef>
                <a:spcPts val="0"/>
              </a:spcBef>
              <a:spcAft>
                <a:spcPts val="0"/>
              </a:spcAft>
              <a:buNone/>
            </a:pPr>
            <a:r>
              <a:rPr lang="en-CA" b="1" dirty="0" smtClean="0"/>
              <a:t>The idea of role models as outside factors… </a:t>
            </a: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“Having role models that you can relate to — for example, people of similar ages or cultures — is important. </a:t>
            </a:r>
            <a:endParaRPr lang="en-US" sz="1100" b="1"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So is having all gender identities and sexual orientations portrayed respectfully and positively in the media, in literature, and in materials we use at school. Family, school, and community support are crucial to the development of a positive self-concept. Positive development of self-concept is promoted when a person understands and accepts their gender identity and sexual orientation and is accepted by their family and their community. It can be harder to develop a positive self-concept, however, if the way a person feels or identifies does not meet perceived or real societal norms and expectations, or if they do not feel supported by their family, friends, school, or community. In other words, a person’s positive development of self-concept can be harmed if they do not have support in dealing with their feelings of uncertainty, and self-concept can be strengthened when a person feels connected to a supportive and understanding community.” To accommodate various learners, consider displaying the text on chart paper or photocopying the text and providing handouts as necessary.</a:t>
            </a:r>
            <a:r>
              <a:rPr lang="en-CA" baseline="0" dirty="0" smtClean="0"/>
              <a:t>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0" i="0" u="none" strike="noStrike" cap="none" baseline="0"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b="1" dirty="0" smtClean="0"/>
              <a:t>Activity adapted from:</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b="0" dirty="0" smtClean="0"/>
              <a:t>Alberta Health Services (2019, September).</a:t>
            </a:r>
            <a:r>
              <a:rPr lang="en-US" b="0" baseline="0" dirty="0" smtClean="0"/>
              <a:t> Provincial Addiction Prevention, Addiction &amp; Mental Health: Grade 5 – Lesson 7: Being positive is powerful. https://www.albertahealthservices.ca/assets/info/amh/if-amh-grade5-lesson7.pdf </a:t>
            </a:r>
            <a:endParaRPr lang="en-US" b="0" dirty="0" smtClean="0"/>
          </a:p>
        </p:txBody>
      </p:sp>
    </p:spTree>
    <p:extLst>
      <p:ext uri="{BB962C8B-B14F-4D97-AF65-F5344CB8AC3E}">
        <p14:creationId xmlns:p14="http://schemas.microsoft.com/office/powerpoint/2010/main" val="13180956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cap="none" baseline="0" dirty="0" smtClean="0">
                <a:solidFill>
                  <a:srgbClr val="000000"/>
                </a:solidFill>
                <a:latin typeface="Arial"/>
                <a:ea typeface="Arial"/>
                <a:cs typeface="Arial"/>
                <a:sym typeface="Arial"/>
              </a:rPr>
              <a:t>General Information</a:t>
            </a:r>
          </a:p>
          <a:p>
            <a:pPr marL="158750" indent="0">
              <a:buNone/>
            </a:pPr>
            <a:r>
              <a:rPr lang="en-US" sz="1100" b="1" i="0" u="none" strike="noStrike" cap="none" baseline="0" dirty="0" smtClean="0">
                <a:solidFill>
                  <a:srgbClr val="000000"/>
                </a:solidFill>
                <a:latin typeface="Arial"/>
                <a:ea typeface="Arial"/>
                <a:cs typeface="Arial"/>
                <a:sym typeface="Arial"/>
              </a:rPr>
              <a:t>What creates a positive environment? </a:t>
            </a:r>
            <a:endParaRPr lang="en-US" sz="1100" b="0" i="0" u="none" strike="noStrike" cap="none" baseline="0" dirty="0" smtClean="0">
              <a:solidFill>
                <a:srgbClr val="000000"/>
              </a:solidFill>
              <a:latin typeface="Arial"/>
              <a:ea typeface="Arial"/>
              <a:cs typeface="Arial"/>
              <a:sym typeface="Arial"/>
            </a:endParaRPr>
          </a:p>
          <a:p>
            <a:r>
              <a:rPr lang="en-US" sz="1100" b="0" i="0" u="none" strike="noStrike" cap="none" baseline="0" dirty="0" smtClean="0">
                <a:solidFill>
                  <a:srgbClr val="000000"/>
                </a:solidFill>
                <a:latin typeface="Arial"/>
                <a:ea typeface="Arial"/>
                <a:cs typeface="Arial"/>
                <a:sym typeface="Arial"/>
              </a:rPr>
              <a:t>Now that we have covered some of the basics, we wanted to take some time to discuss another very important component to supporting the LGBTQ2S+ community, and that is our environment. This can include anything from the physical room/space itself, the resources accessible within the space, or the general attitudes amongst the people within that space, whether it is a classroom, health clinic, community setting, someone’s home, a sports team, etc. </a:t>
            </a:r>
          </a:p>
          <a:p>
            <a:r>
              <a:rPr lang="en-US" sz="1100" b="0" i="0" u="none" strike="noStrike" cap="none" baseline="0" dirty="0" smtClean="0">
                <a:solidFill>
                  <a:srgbClr val="000000"/>
                </a:solidFill>
                <a:latin typeface="Arial"/>
                <a:ea typeface="Arial"/>
                <a:cs typeface="Arial"/>
                <a:sym typeface="Arial"/>
              </a:rPr>
              <a:t>Do’s:</a:t>
            </a:r>
          </a:p>
          <a:p>
            <a:pPr lvl="1"/>
            <a:r>
              <a:rPr lang="en-US" sz="1100" b="0" i="0" u="none" strike="noStrike" cap="none" baseline="0" dirty="0" smtClean="0">
                <a:solidFill>
                  <a:srgbClr val="000000"/>
                </a:solidFill>
                <a:latin typeface="Arial"/>
                <a:ea typeface="Arial"/>
                <a:cs typeface="Arial"/>
                <a:sym typeface="Arial"/>
              </a:rPr>
              <a:t>Use inclusive language with friends, family and peers</a:t>
            </a:r>
          </a:p>
          <a:p>
            <a:pPr lvl="1"/>
            <a:r>
              <a:rPr lang="en-US" sz="1100" b="0" i="0" u="none" strike="noStrike" cap="none" baseline="0" dirty="0" smtClean="0">
                <a:solidFill>
                  <a:srgbClr val="000000"/>
                </a:solidFill>
                <a:latin typeface="Arial"/>
                <a:ea typeface="Arial"/>
                <a:cs typeface="Arial"/>
                <a:sym typeface="Arial"/>
              </a:rPr>
              <a:t>Help others to feel accepted and valued in the class</a:t>
            </a:r>
          </a:p>
          <a:p>
            <a:pPr lvl="1"/>
            <a:r>
              <a:rPr lang="en-US" sz="1100" b="0" i="0" u="none" strike="noStrike" cap="none" baseline="0" dirty="0" smtClean="0">
                <a:solidFill>
                  <a:srgbClr val="000000"/>
                </a:solidFill>
                <a:latin typeface="Arial"/>
                <a:ea typeface="Arial"/>
                <a:cs typeface="Arial"/>
                <a:sym typeface="Arial"/>
              </a:rPr>
              <a:t>Be welcoming and friendly to everyone</a:t>
            </a:r>
          </a:p>
          <a:p>
            <a:pPr lvl="1"/>
            <a:r>
              <a:rPr lang="en-US" sz="1100" b="0" i="0" u="none" strike="noStrike" cap="none" baseline="0" dirty="0" smtClean="0">
                <a:solidFill>
                  <a:srgbClr val="000000"/>
                </a:solidFill>
                <a:latin typeface="Arial"/>
                <a:ea typeface="Arial"/>
                <a:cs typeface="Arial"/>
                <a:sym typeface="Arial"/>
              </a:rPr>
              <a:t>Be a safe and supportive person for your peers to talk to</a:t>
            </a:r>
          </a:p>
          <a:p>
            <a:r>
              <a:rPr lang="en-US" sz="1100" b="0" i="0" u="none" strike="noStrike" cap="none" baseline="0" dirty="0" smtClean="0">
                <a:solidFill>
                  <a:srgbClr val="000000"/>
                </a:solidFill>
                <a:latin typeface="Arial"/>
                <a:ea typeface="Arial"/>
                <a:cs typeface="Arial"/>
                <a:sym typeface="Arial"/>
              </a:rPr>
              <a:t>Don’ts:</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cs typeface="Arial"/>
                <a:sym typeface="Arial"/>
              </a:rPr>
              <a:t>Do not make assumptions about someone's sexual orientation… You cannot know a person’s sexual orientation just by looking at them. This is why it is important not to assume someone has one sexual orientation or another. They may choose to tell you, or they may not, but do not assume. By not making assumptions, it is a way of showing respect and honouring diversity. </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2000" dirty="0" smtClean="0">
                <a:solidFill>
                  <a:schemeClr val="tx1"/>
                </a:solidFill>
              </a:rPr>
              <a:t>Don’t make assumptions about someone’s gender identity based on their appearance</a:t>
            </a:r>
          </a:p>
          <a:p>
            <a:pPr lvl="1">
              <a:buClr>
                <a:schemeClr val="tx1"/>
              </a:buClr>
            </a:pPr>
            <a:r>
              <a:rPr lang="en-CA" sz="2000" dirty="0" smtClean="0">
                <a:solidFill>
                  <a:schemeClr val="tx1"/>
                </a:solidFill>
              </a:rPr>
              <a:t>Don’t force your friend to tell you their sexual orientation or gender identity, let them come to you when they are ready</a:t>
            </a:r>
            <a:endParaRPr lang="en-US" sz="1100" b="0" i="0" u="none" strike="noStrike" cap="none" baseline="0" dirty="0" smtClean="0">
              <a:solidFill>
                <a:srgbClr val="000000"/>
              </a:solidFill>
              <a:latin typeface="Arial"/>
              <a:ea typeface="Arial"/>
              <a:cs typeface="Arial"/>
              <a:sym typeface="Arial"/>
            </a:endParaRPr>
          </a:p>
          <a:p>
            <a:pPr marL="158750" indent="0">
              <a:buNone/>
            </a:pPr>
            <a:endParaRPr lang="en-US" sz="1100" b="0" i="0" u="none" strike="noStrike" cap="none" baseline="0" dirty="0" smtClean="0">
              <a:solidFill>
                <a:srgbClr val="000000"/>
              </a:solidFill>
              <a:latin typeface="Arial"/>
              <a:ea typeface="Arial"/>
              <a:cs typeface="Arial"/>
              <a:sym typeface="Arial"/>
            </a:endParaRPr>
          </a:p>
          <a:p>
            <a:pPr marL="158750" indent="0">
              <a:buNone/>
            </a:pPr>
            <a:r>
              <a:rPr lang="en-US" sz="1100" b="1" i="0" u="sng" strike="noStrike" cap="none" baseline="0" dirty="0" smtClean="0">
                <a:solidFill>
                  <a:srgbClr val="000000"/>
                </a:solidFill>
                <a:latin typeface="Arial"/>
                <a:ea typeface="Arial"/>
                <a:cs typeface="Arial"/>
                <a:sym typeface="Arial"/>
              </a:rPr>
              <a:t>Background Knowledge</a:t>
            </a:r>
          </a:p>
          <a:p>
            <a:pPr marL="158750" indent="0">
              <a:buNone/>
            </a:pPr>
            <a:r>
              <a:rPr lang="en-US" sz="1100" b="0" i="0" u="none" strike="noStrike" cap="none" baseline="0" dirty="0" smtClean="0">
                <a:solidFill>
                  <a:srgbClr val="000000"/>
                </a:solidFill>
                <a:latin typeface="Arial"/>
                <a:ea typeface="Arial"/>
                <a:cs typeface="Arial"/>
                <a:sym typeface="Arial"/>
              </a:rPr>
              <a:t>Some key components that have an impact on these environments can include... </a:t>
            </a:r>
          </a:p>
          <a:p>
            <a:r>
              <a:rPr lang="en-US" sz="1100" b="1" i="0" u="none" strike="noStrike" cap="none" baseline="0" dirty="0" smtClean="0">
                <a:solidFill>
                  <a:srgbClr val="000000"/>
                </a:solidFill>
                <a:latin typeface="Arial"/>
                <a:ea typeface="Arial"/>
                <a:cs typeface="Arial"/>
                <a:sym typeface="Arial"/>
              </a:rPr>
              <a:t>Representation: </a:t>
            </a:r>
            <a:r>
              <a:rPr lang="en-US" sz="1100" b="0" i="0" u="none" strike="noStrike" cap="none" baseline="0" dirty="0" smtClean="0">
                <a:solidFill>
                  <a:srgbClr val="000000"/>
                </a:solidFill>
                <a:latin typeface="Arial"/>
                <a:ea typeface="Arial"/>
                <a:cs typeface="Arial"/>
                <a:sym typeface="Arial"/>
              </a:rPr>
              <a:t>Representation is so important. Seeing yourself represented in different aspects of the world, helps us feel valued in society. This is especially important for those who are of minority population groups such as the LGBTQ2S+ community. </a:t>
            </a:r>
          </a:p>
          <a:p>
            <a:pPr lvl="1"/>
            <a:r>
              <a:rPr lang="en-US" sz="1100" b="0" i="0" u="none" strike="noStrike" cap="none" baseline="0" dirty="0" smtClean="0">
                <a:solidFill>
                  <a:srgbClr val="000000"/>
                </a:solidFill>
                <a:latin typeface="Arial"/>
                <a:ea typeface="Arial"/>
                <a:cs typeface="Arial"/>
                <a:sym typeface="Arial"/>
              </a:rPr>
              <a:t>This includes representation on social media, TV, posters on walls, pictures in school textbooks, examples in homework questions, and so much more. It is also important to note that this representation should be POSITIVE in nature, and should certainly not be perpetuating inaccurate or unjust stereotypes and/or heteronormative values. </a:t>
            </a:r>
          </a:p>
          <a:p>
            <a:r>
              <a:rPr lang="en-US" sz="1100" b="1" i="0" u="none" strike="noStrike" cap="none" baseline="0" dirty="0" smtClean="0">
                <a:solidFill>
                  <a:srgbClr val="000000"/>
                </a:solidFill>
                <a:latin typeface="Arial"/>
                <a:ea typeface="Arial"/>
                <a:cs typeface="Arial"/>
                <a:sym typeface="Arial"/>
              </a:rPr>
              <a:t>Support networks/family acceptance:</a:t>
            </a:r>
            <a:r>
              <a:rPr lang="en-US" sz="1100" b="0" i="0" u="none" strike="noStrike" cap="none" baseline="0" dirty="0" smtClean="0">
                <a:solidFill>
                  <a:srgbClr val="000000"/>
                </a:solidFill>
                <a:latin typeface="Arial"/>
                <a:ea typeface="Arial"/>
                <a:cs typeface="Arial"/>
                <a:sym typeface="Arial"/>
              </a:rPr>
              <a:t> Fear of a lack of understanding or acceptance from family and/or friends is often a huge struggle faced by people of the LGTBQ2S+ community. </a:t>
            </a:r>
          </a:p>
          <a:p>
            <a:pPr lvl="1"/>
            <a:r>
              <a:rPr lang="en-US" sz="1100" b="0" i="0" u="none" strike="noStrike" cap="none" baseline="0" dirty="0" smtClean="0">
                <a:solidFill>
                  <a:srgbClr val="000000"/>
                </a:solidFill>
                <a:latin typeface="Arial"/>
                <a:ea typeface="Arial"/>
                <a:cs typeface="Arial"/>
                <a:sym typeface="Arial"/>
              </a:rPr>
              <a:t>Many times it pushes individuals to stay “in the closet” for longer periods of time, or to simply deny a part of their identity. </a:t>
            </a:r>
          </a:p>
          <a:p>
            <a:r>
              <a:rPr lang="en-US" sz="1100" b="0" i="0" u="none" strike="noStrike" cap="none" baseline="0" dirty="0" smtClean="0">
                <a:solidFill>
                  <a:srgbClr val="000000"/>
                </a:solidFill>
                <a:latin typeface="Arial"/>
                <a:ea typeface="Arial"/>
                <a:cs typeface="Arial"/>
                <a:sym typeface="Arial"/>
              </a:rPr>
              <a:t>That is why it is SO IMPORTANT that as allies, we make sure our friends and family know that we are a safe and supportive person to come to in times when they might be struggling. When someone of the LGBTQ2S+ community has supportive family and friends, it makes their coming out journey and overall experience exceptionally more positive. </a:t>
            </a:r>
          </a:p>
          <a:p>
            <a:pPr lvl="1"/>
            <a:r>
              <a:rPr lang="en-US" sz="1100" b="0" i="0" u="none" strike="noStrike" cap="none" baseline="0" dirty="0" smtClean="0">
                <a:solidFill>
                  <a:srgbClr val="000000"/>
                </a:solidFill>
                <a:latin typeface="Arial"/>
                <a:ea typeface="Arial"/>
                <a:cs typeface="Arial"/>
                <a:sym typeface="Arial"/>
              </a:rPr>
              <a:t>Having said that, when someone does not have supportive family and/or friends, there are many other great support networks out there for them to access, including many online communities, peer support programs, LGBTQ2S+ specialized healthcare professionals, LGBTQ2S+ support phone lines, and so much more. We will share some of these resources in more detail at the end of this presentation. </a:t>
            </a:r>
          </a:p>
          <a:p>
            <a:r>
              <a:rPr lang="en-US" sz="1100" b="1" i="0" u="none" strike="noStrike" cap="none" baseline="0" dirty="0" smtClean="0">
                <a:solidFill>
                  <a:srgbClr val="000000"/>
                </a:solidFill>
                <a:latin typeface="Arial"/>
                <a:ea typeface="Arial"/>
                <a:cs typeface="Arial"/>
                <a:sym typeface="Arial"/>
              </a:rPr>
              <a:t>Visual Support: </a:t>
            </a:r>
            <a:r>
              <a:rPr lang="en-US" sz="1100" b="0" i="0" u="none" strike="noStrike" cap="none" baseline="0" dirty="0" smtClean="0">
                <a:solidFill>
                  <a:srgbClr val="000000"/>
                </a:solidFill>
                <a:latin typeface="Arial"/>
                <a:ea typeface="Arial"/>
                <a:cs typeface="Arial"/>
                <a:sym typeface="Arial"/>
              </a:rPr>
              <a:t>Other signs of safe and accepting spaces: Displaying pride flags and pride logos is such a simple yet impactful way for people, institutions and businesses to show their support, and in turn this helps people of the LGBTQ2S+ community feel more comfortable and accepted in that space. Having gender-neutral bathrooms in spaces is another huge sign to someone of the LGBTQ2S+ community that they are supported, especially for individuals who do not identify as “cisgender.” </a:t>
            </a:r>
          </a:p>
          <a:p>
            <a:r>
              <a:rPr lang="en-US" sz="1100" b="1" i="0" u="none" strike="noStrike" cap="none" baseline="0" dirty="0" smtClean="0">
                <a:solidFill>
                  <a:srgbClr val="000000"/>
                </a:solidFill>
                <a:latin typeface="Arial"/>
                <a:ea typeface="Arial"/>
                <a:cs typeface="Arial"/>
                <a:sym typeface="Arial"/>
              </a:rPr>
              <a:t>Inclusive Language: </a:t>
            </a:r>
            <a:r>
              <a:rPr lang="en-US" sz="1100" b="0" i="0" u="none" strike="noStrike" cap="none" baseline="0" dirty="0" smtClean="0">
                <a:solidFill>
                  <a:srgbClr val="000000"/>
                </a:solidFill>
                <a:latin typeface="Arial"/>
                <a:ea typeface="Arial"/>
                <a:cs typeface="Arial"/>
                <a:sym typeface="Arial"/>
              </a:rPr>
              <a:t>Spaces that use inclusive language is another sign that the environment is accepting. This can be noted on things such as surveys, school permission forms, legal/government documentation, etc. </a:t>
            </a:r>
          </a:p>
          <a:p>
            <a:pPr lvl="1"/>
            <a:r>
              <a:rPr lang="en-US" sz="1100" b="0" i="0" u="none" strike="noStrike" cap="none" baseline="0" dirty="0" smtClean="0">
                <a:solidFill>
                  <a:srgbClr val="000000"/>
                </a:solidFill>
                <a:latin typeface="Arial"/>
                <a:ea typeface="Arial"/>
                <a:cs typeface="Arial"/>
                <a:sym typeface="Arial"/>
              </a:rPr>
              <a:t>These forms should be neutral, and not assume family dynamics, gender, sexual orientation, or sexual identity. </a:t>
            </a:r>
          </a:p>
          <a:p>
            <a:pPr lvl="1"/>
            <a:r>
              <a:rPr lang="en-US" sz="1100" b="0" i="0" u="none" strike="noStrike" cap="none" baseline="0" dirty="0" smtClean="0">
                <a:solidFill>
                  <a:srgbClr val="000000"/>
                </a:solidFill>
                <a:latin typeface="Arial"/>
                <a:ea typeface="Arial"/>
                <a:cs typeface="Arial"/>
                <a:sym typeface="Arial"/>
              </a:rPr>
              <a:t>This should also be something people consider when speaking with others, even within your peer groups at school. It is important not to assume someone’s pronoun or orientation by asking questions such as “do you have a BOYFRIEND?” when talking to a female, or “what does your wife do” to a male grown-up who is wearing a wedding ring on his finger, or saying things like “he’s going to be a lady’s man one day” about a younger boy in kindergarten. Instead, you should use terms like, “do you have a PARTNER?” or “what does your spouse do for work?” Part of using inclusive language also includes addressing someone using their appropriate pronoun. So if you don’t know this about someone, you should wait for them to disclose this to you, or ask, “What are your pronouns?” </a:t>
            </a:r>
          </a:p>
          <a:p>
            <a:pPr marL="158750" indent="0">
              <a:buNone/>
            </a:pPr>
            <a:endParaRPr lang="en-US" sz="1100" b="0" i="0" u="none" strike="noStrike" cap="none" baseline="0" dirty="0" smtClean="0">
              <a:solidFill>
                <a:srgbClr val="000000"/>
              </a:solidFill>
              <a:latin typeface="Arial"/>
              <a:ea typeface="Arial"/>
              <a:cs typeface="Arial"/>
              <a:sym typeface="Arial"/>
            </a:endParaRPr>
          </a:p>
          <a:p>
            <a:pPr marL="158750" indent="0">
              <a:buNone/>
            </a:pPr>
            <a:r>
              <a:rPr lang="en-US" sz="1100" b="1" i="0" u="none" strike="noStrike" cap="none" baseline="0" dirty="0" smtClean="0">
                <a:solidFill>
                  <a:srgbClr val="000000"/>
                </a:solidFill>
                <a:latin typeface="Arial"/>
                <a:ea typeface="Arial"/>
                <a:cs typeface="Arial"/>
                <a:sym typeface="Arial"/>
              </a:rPr>
              <a:t>Reference:</a:t>
            </a:r>
          </a:p>
          <a:p>
            <a:pPr marL="457200" indent="-298450"/>
            <a:r>
              <a:rPr lang="en-US" sz="1100" b="0" i="0" u="none" strike="noStrike" cap="none" baseline="0" dirty="0" smtClean="0">
                <a:solidFill>
                  <a:srgbClr val="000000"/>
                </a:solidFill>
                <a:latin typeface="Arial"/>
                <a:ea typeface="Arial"/>
                <a:cs typeface="Arial"/>
                <a:sym typeface="Arial"/>
              </a:rPr>
              <a:t>North Bay Parry Sound District Health Unit. (</a:t>
            </a:r>
            <a:r>
              <a:rPr lang="en-US" sz="1100" b="0" i="0" u="none" strike="noStrike" cap="none" baseline="0" dirty="0" err="1" smtClean="0">
                <a:solidFill>
                  <a:srgbClr val="000000"/>
                </a:solidFill>
                <a:latin typeface="Arial"/>
                <a:ea typeface="Arial"/>
                <a:cs typeface="Arial"/>
                <a:sym typeface="Arial"/>
              </a:rPr>
              <a:t>n.d.</a:t>
            </a:r>
            <a:r>
              <a:rPr lang="en-US" sz="1100" b="0" i="0" u="none" strike="noStrike" cap="none" baseline="0" dirty="0" smtClean="0">
                <a:solidFill>
                  <a:srgbClr val="000000"/>
                </a:solidFill>
                <a:latin typeface="Arial"/>
                <a:ea typeface="Arial"/>
                <a:cs typeface="Arial"/>
                <a:sym typeface="Arial"/>
              </a:rPr>
              <a:t>). Health Topics – LGBTQ2S+: Positive Spaces and Other Training. https://www.myhealthunit.ca/en/health-topics/positive-spaces-and-other-training.asp </a:t>
            </a:r>
          </a:p>
          <a:p>
            <a:pPr marL="158750" indent="0">
              <a:buNone/>
            </a:pPr>
            <a:endParaRPr lang="en-US" sz="1100" b="0" i="0" u="none" strike="noStrike" cap="none" baseline="0" dirty="0" smtClean="0">
              <a:solidFill>
                <a:srgbClr val="000000"/>
              </a:solidFill>
              <a:latin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cs typeface="Arial"/>
                <a:sym typeface="Arial"/>
              </a:rPr>
              <a:t>Image from </a:t>
            </a:r>
            <a:r>
              <a:rPr lang="en-US" sz="1100" b="1" i="0" u="none" strike="noStrike" cap="none" baseline="0" dirty="0" err="1" smtClean="0">
                <a:solidFill>
                  <a:srgbClr val="000000"/>
                </a:solidFill>
                <a:latin typeface="Arial"/>
                <a:cs typeface="Arial"/>
                <a:sym typeface="Arial"/>
              </a:rPr>
              <a:t>Canva</a:t>
            </a:r>
            <a:endParaRPr lang="en-US" sz="1100" b="0" i="0" u="none" strike="noStrike" cap="none" baseline="0" dirty="0" smtClean="0">
              <a:solidFill>
                <a:srgbClr val="000000"/>
              </a:solidFill>
              <a:latin typeface="Arial"/>
              <a:ea typeface="Arial"/>
              <a:cs typeface="Arial"/>
              <a:sym typeface="Arial"/>
            </a:endParaRPr>
          </a:p>
          <a:p>
            <a:pPr marL="158750" indent="0">
              <a:buNone/>
            </a:pPr>
            <a:endParaRPr lang="en-US" dirty="0" smtClean="0"/>
          </a:p>
          <a:p>
            <a:endParaRPr lang="en-US" sz="1100" b="1" i="0" u="none" strike="noStrike" cap="none" baseline="0" dirty="0" smtClean="0">
              <a:solidFill>
                <a:srgbClr val="000000"/>
              </a:solidFill>
              <a:latin typeface="Arial"/>
              <a:cs typeface="Arial"/>
              <a:sym typeface="Arial"/>
            </a:endParaRPr>
          </a:p>
        </p:txBody>
      </p:sp>
    </p:spTree>
    <p:extLst>
      <p:ext uri="{BB962C8B-B14F-4D97-AF65-F5344CB8AC3E}">
        <p14:creationId xmlns:p14="http://schemas.microsoft.com/office/powerpoint/2010/main" val="1926308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f805ba5943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f805ba5943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b="1" i="0" u="sng" dirty="0" smtClean="0"/>
              <a:t>Teacher Prompt</a:t>
            </a:r>
            <a:r>
              <a:rPr lang="en-US" b="1" i="0" u="sng" baseline="0" dirty="0" smtClean="0"/>
              <a:t> (Activity)</a:t>
            </a:r>
            <a:endParaRPr lang="en-US" b="1" i="0" u="sng" dirty="0" smtClean="0"/>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b="0" i="0" dirty="0" smtClean="0"/>
              <a:t>This activity can be done as a whole-class</a:t>
            </a:r>
            <a:r>
              <a:rPr lang="en-US" b="0" i="0" baseline="0" dirty="0" smtClean="0"/>
              <a:t> or in partners.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CA" i="1" u="sng" baseline="0" dirty="0" smtClean="0"/>
              <a:t>Possible Guiding Questions to Ask:</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i="0" baseline="0" dirty="0" smtClean="0"/>
              <a:t>What do you like to do in your free time?</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i="0" baseline="0" dirty="0" smtClean="0"/>
              <a:t>What are your hobbies?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i="0" baseline="0" dirty="0" smtClean="0"/>
              <a:t>What culture/religion/faith does your family come from?</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i="0" baseline="0" dirty="0" smtClean="0"/>
              <a:t>What subjects do you like in school?</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i="0" baseline="0" dirty="0" smtClean="0"/>
              <a:t>What are you good at?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i="0" baseline="0" dirty="0" smtClean="0"/>
              <a:t>What makes you happy?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endParaRPr lang="en-CA" sz="1100" b="1" i="0"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sz="1100" b="1" i="0" u="sng" strike="noStrike" cap="none" dirty="0" smtClean="0">
                <a:solidFill>
                  <a:srgbClr val="000000"/>
                </a:solidFill>
                <a:effectLst/>
                <a:latin typeface="Arial"/>
                <a:ea typeface="Arial"/>
                <a:cs typeface="Arial"/>
                <a:sym typeface="Arial"/>
              </a:rPr>
              <a:t>How to Build Self-Esteem</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sz="1100" b="0" i="0" u="none" strike="noStrike" cap="none" dirty="0" smtClean="0">
                <a:solidFill>
                  <a:srgbClr val="000000"/>
                </a:solidFill>
                <a:effectLst/>
                <a:latin typeface="Arial"/>
                <a:ea typeface="Arial"/>
                <a:cs typeface="Arial"/>
                <a:sym typeface="Arial"/>
              </a:rPr>
              <a:t>Try these steps:</a:t>
            </a:r>
          </a:p>
          <a:p>
            <a:pPr fontAlgn="base"/>
            <a:r>
              <a:rPr lang="en-US" sz="1100" b="1" i="0" u="none" strike="noStrike" cap="none" dirty="0" smtClean="0">
                <a:solidFill>
                  <a:srgbClr val="000000"/>
                </a:solidFill>
                <a:effectLst/>
                <a:latin typeface="Arial"/>
                <a:ea typeface="Arial"/>
                <a:cs typeface="Arial"/>
                <a:sym typeface="Arial"/>
              </a:rPr>
              <a:t>Make a list of the stuff you're good at.</a:t>
            </a:r>
            <a:r>
              <a:rPr lang="en-US" sz="1100" b="0" i="0" u="none" strike="noStrike" cap="none" dirty="0" smtClean="0">
                <a:solidFill>
                  <a:srgbClr val="000000"/>
                </a:solidFill>
                <a:effectLst/>
                <a:latin typeface="Arial"/>
                <a:ea typeface="Arial"/>
                <a:cs typeface="Arial"/>
                <a:sym typeface="Arial"/>
              </a:rPr>
              <a:t> Can you draw or sing? Are you a good reader? Are you good at a sport? Do you tell a good joke? If you're having trouble with your list, ask a parent or friend to help you with it.</a:t>
            </a:r>
          </a:p>
          <a:p>
            <a:pPr fontAlgn="base"/>
            <a:r>
              <a:rPr lang="en-US" sz="1100" b="1" i="0" u="none" strike="noStrike" cap="none" dirty="0" smtClean="0">
                <a:solidFill>
                  <a:srgbClr val="000000"/>
                </a:solidFill>
                <a:effectLst/>
                <a:latin typeface="Arial"/>
                <a:ea typeface="Arial"/>
                <a:cs typeface="Arial"/>
                <a:sym typeface="Arial"/>
              </a:rPr>
              <a:t>Practice the things you do well.</a:t>
            </a:r>
            <a:r>
              <a:rPr lang="en-US" sz="1100" b="0" i="0" u="none" strike="noStrike" cap="none" dirty="0" smtClean="0">
                <a:solidFill>
                  <a:srgbClr val="000000"/>
                </a:solidFill>
                <a:effectLst/>
                <a:latin typeface="Arial"/>
                <a:ea typeface="Arial"/>
                <a:cs typeface="Arial"/>
                <a:sym typeface="Arial"/>
              </a:rPr>
              <a:t> Think of ways you can do some of the things you're good at every day. </a:t>
            </a:r>
          </a:p>
          <a:p>
            <a:pPr fontAlgn="base"/>
            <a:r>
              <a:rPr lang="en-US" sz="1100" b="1" i="0" u="none" strike="noStrike" cap="none" dirty="0" smtClean="0">
                <a:solidFill>
                  <a:srgbClr val="000000"/>
                </a:solidFill>
                <a:effectLst/>
                <a:latin typeface="Arial"/>
                <a:ea typeface="Arial"/>
                <a:cs typeface="Arial"/>
                <a:sym typeface="Arial"/>
              </a:rPr>
              <a:t>Turn "I can't" into "I can!"</a:t>
            </a:r>
            <a:r>
              <a:rPr lang="en-US" sz="1100" b="0" i="0" u="none" strike="noStrike" cap="none" dirty="0" smtClean="0">
                <a:solidFill>
                  <a:srgbClr val="000000"/>
                </a:solidFill>
                <a:effectLst/>
                <a:latin typeface="Arial"/>
                <a:ea typeface="Arial"/>
                <a:cs typeface="Arial"/>
                <a:sym typeface="Arial"/>
              </a:rPr>
              <a:t> Does the little voice in your head tell you "I'm no good at this" or "I can't do it"? Or "It's too hard for me"? That's you thinking badly about yourself. Decide to change your mind. Think, "I can give it a try," "I can handle this." Think, "I'll give it my best." Think, "I'll ask someone to help me do this."</a:t>
            </a:r>
          </a:p>
          <a:p>
            <a:pPr fontAlgn="base"/>
            <a:r>
              <a:rPr lang="en-US" sz="1100" b="1" i="0" u="none" strike="noStrike" cap="none" dirty="0" smtClean="0">
                <a:solidFill>
                  <a:srgbClr val="000000"/>
                </a:solidFill>
                <a:effectLst/>
                <a:latin typeface="Arial"/>
                <a:ea typeface="Arial"/>
                <a:cs typeface="Arial"/>
                <a:sym typeface="Arial"/>
              </a:rPr>
              <a:t>Try your best.</a:t>
            </a:r>
            <a:r>
              <a:rPr lang="en-US" sz="1100" b="0" i="0" u="none" strike="noStrike" cap="none" dirty="0" smtClean="0">
                <a:solidFill>
                  <a:srgbClr val="000000"/>
                </a:solidFill>
                <a:effectLst/>
                <a:latin typeface="Arial"/>
                <a:ea typeface="Arial"/>
                <a:cs typeface="Arial"/>
                <a:sym typeface="Arial"/>
              </a:rPr>
              <a:t> You can feel good about yourself when you give something a good try. When you try hard, your self-esteem will grow.</a:t>
            </a:r>
          </a:p>
          <a:p>
            <a:pPr fontAlgn="base"/>
            <a:r>
              <a:rPr lang="en-US" sz="1100" b="1" i="0" u="none" strike="noStrike" cap="none" dirty="0" smtClean="0">
                <a:solidFill>
                  <a:srgbClr val="000000"/>
                </a:solidFill>
                <a:effectLst/>
                <a:latin typeface="Arial"/>
                <a:ea typeface="Arial"/>
                <a:cs typeface="Arial"/>
                <a:sym typeface="Arial"/>
              </a:rPr>
              <a:t>Spend time with people who love you.</a:t>
            </a:r>
            <a:r>
              <a:rPr lang="en-US" sz="1100" b="0" i="0" u="none" strike="noStrike" cap="none" dirty="0" smtClean="0">
                <a:solidFill>
                  <a:srgbClr val="000000"/>
                </a:solidFill>
                <a:effectLst/>
                <a:latin typeface="Arial"/>
                <a:ea typeface="Arial"/>
                <a:cs typeface="Arial"/>
                <a:sym typeface="Arial"/>
              </a:rPr>
              <a:t> Do things you enjoy with your parent or family. It helps you know you belong. And that builds self-esteem.</a:t>
            </a:r>
          </a:p>
          <a:p>
            <a:pPr fontAlgn="base"/>
            <a:r>
              <a:rPr lang="en-US" sz="1100" b="1" i="0" u="none" strike="noStrike" cap="none" dirty="0" smtClean="0">
                <a:solidFill>
                  <a:srgbClr val="000000"/>
                </a:solidFill>
                <a:effectLst/>
                <a:latin typeface="Arial"/>
                <a:ea typeface="Arial"/>
                <a:cs typeface="Arial"/>
                <a:sym typeface="Arial"/>
              </a:rPr>
              <a:t>Pitch in.</a:t>
            </a:r>
            <a:r>
              <a:rPr lang="en-US" sz="1100" b="0" i="0" u="none" strike="noStrike" cap="none" dirty="0" smtClean="0">
                <a:solidFill>
                  <a:srgbClr val="000000"/>
                </a:solidFill>
                <a:effectLst/>
                <a:latin typeface="Arial"/>
                <a:ea typeface="Arial"/>
                <a:cs typeface="Arial"/>
                <a:sym typeface="Arial"/>
              </a:rPr>
              <a:t> Do nice things for parents. Help with meals, clean up, or feed the pet. When you do kind things, you feel good about yourself. You get to see that what you do means a lot.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CA" baseline="0" dirty="0" smtClean="0"/>
              <a:t>(</a:t>
            </a:r>
            <a:r>
              <a:rPr lang="en-CA" baseline="0" dirty="0" err="1" smtClean="0"/>
              <a:t>Lyness</a:t>
            </a:r>
            <a:r>
              <a:rPr lang="en-CA" baseline="0" dirty="0" smtClean="0"/>
              <a:t>, 2018)</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CA"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Reference:</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b="0" dirty="0" err="1" smtClean="0"/>
              <a:t>Lyness</a:t>
            </a:r>
            <a:r>
              <a:rPr lang="en-US" b="0" dirty="0" smtClean="0"/>
              <a:t>, D. (2018,</a:t>
            </a:r>
            <a:r>
              <a:rPr lang="en-US" b="0" baseline="0" dirty="0" smtClean="0"/>
              <a:t> June). Nemours </a:t>
            </a:r>
            <a:r>
              <a:rPr lang="en-US" b="0" baseline="0" dirty="0" err="1" smtClean="0"/>
              <a:t>KidsHealth</a:t>
            </a:r>
            <a:r>
              <a:rPr lang="en-US" b="0" baseline="0" dirty="0" smtClean="0"/>
              <a:t>: Self-Esteem. </a:t>
            </a:r>
            <a:r>
              <a:rPr lang="en-US" b="0" dirty="0" smtClean="0"/>
              <a:t>https://kidshealth.org/en/kids/self-esteem.html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cs typeface="Arial"/>
                <a:sym typeface="Arial"/>
              </a:rPr>
              <a:t>Image from </a:t>
            </a:r>
            <a:r>
              <a:rPr lang="en-US" sz="1100" b="1" i="0" u="none" strike="noStrike" cap="none" dirty="0" err="1" smtClean="0">
                <a:solidFill>
                  <a:srgbClr val="000000"/>
                </a:solidFill>
                <a:effectLst/>
                <a:latin typeface="Arial"/>
                <a:cs typeface="Arial"/>
                <a:sym typeface="Arial"/>
              </a:rPr>
              <a:t>Canva</a:t>
            </a:r>
            <a:r>
              <a:rPr lang="en-US" sz="1100" b="1" i="0" u="none" strike="noStrike" cap="none" dirty="0" smtClean="0">
                <a:solidFill>
                  <a:srgbClr val="000000"/>
                </a:solidFill>
                <a:effectLst/>
                <a:latin typeface="Arial"/>
                <a:cs typeface="Arial"/>
                <a:sym typeface="Arial"/>
              </a:rPr>
              <a:t>. </a:t>
            </a:r>
            <a:endParaRPr lang="en-US" i="0" dirty="0" smtClean="0"/>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CA" baseline="0" dirty="0" smtClean="0"/>
          </a:p>
        </p:txBody>
      </p:sp>
    </p:spTree>
    <p:extLst>
      <p:ext uri="{BB962C8B-B14F-4D97-AF65-F5344CB8AC3E}">
        <p14:creationId xmlns:p14="http://schemas.microsoft.com/office/powerpoint/2010/main" val="36514539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CA" sz="1100" b="1" i="0" u="none" strike="noStrike" cap="none" baseline="0" dirty="0" smtClean="0">
                <a:solidFill>
                  <a:srgbClr val="000000"/>
                </a:solidFill>
                <a:latin typeface="Arial"/>
                <a:ea typeface="Arial"/>
                <a:cs typeface="Arial"/>
                <a:sym typeface="Arial"/>
              </a:rPr>
              <a:t>Support </a:t>
            </a:r>
            <a:endParaRPr lang="en-CA" sz="1100" b="0" i="0" u="none" strike="noStrike" cap="none" baseline="0" dirty="0" smtClean="0">
              <a:solidFill>
                <a:srgbClr val="000000"/>
              </a:solidFill>
              <a:latin typeface="Arial"/>
              <a:ea typeface="Arial"/>
              <a:cs typeface="Arial"/>
              <a:sym typeface="Arial"/>
            </a:endParaRPr>
          </a:p>
          <a:p>
            <a:r>
              <a:rPr lang="en-US" sz="1100" b="0" i="0" u="none" strike="noStrike" cap="none" baseline="0" dirty="0" smtClean="0">
                <a:solidFill>
                  <a:srgbClr val="000000"/>
                </a:solidFill>
                <a:latin typeface="Arial"/>
                <a:ea typeface="Arial"/>
                <a:cs typeface="Arial"/>
                <a:sym typeface="Arial"/>
              </a:rPr>
              <a:t>Niagara Falls Community Health Centre. You can reach out to Celeste, a LGBTQ2+ Support Coordinator. They offer 1-on-1 support, group programming, and family education. You can call or 289-321-0588, or email them at cturner@nfchc.ca. </a:t>
            </a:r>
          </a:p>
          <a:p>
            <a:r>
              <a:rPr lang="en-US" sz="1100" b="0" i="0" u="none" strike="noStrike" cap="none" baseline="0" dirty="0" smtClean="0">
                <a:solidFill>
                  <a:srgbClr val="000000"/>
                </a:solidFill>
                <a:latin typeface="Arial"/>
                <a:ea typeface="Arial"/>
                <a:cs typeface="Arial"/>
                <a:sym typeface="Arial"/>
              </a:rPr>
              <a:t>Quest Community Health Centre, Rainbow Niagara 2SLGBQT+ Services. Offers primary care, trans specific healthcare, assessment and referral, mental health counselling, and much more. </a:t>
            </a:r>
            <a:r>
              <a:rPr lang="en-CA" sz="1100" b="0" i="0" u="none" strike="noStrike" cap="none" baseline="0" dirty="0" smtClean="0">
                <a:solidFill>
                  <a:srgbClr val="000000"/>
                </a:solidFill>
                <a:latin typeface="Arial"/>
                <a:ea typeface="Arial"/>
                <a:cs typeface="Arial"/>
                <a:sym typeface="Arial"/>
              </a:rPr>
              <a:t>https://questchc.ca/participate-at-quest/rainbowniagara </a:t>
            </a:r>
          </a:p>
          <a:p>
            <a:pPr marL="158750" indent="0">
              <a:buNone/>
            </a:pPr>
            <a:endParaRPr lang="en-CA" sz="1100" b="0" i="0" u="none" strike="noStrike" cap="none" baseline="0" dirty="0" smtClean="0">
              <a:solidFill>
                <a:srgbClr val="000000"/>
              </a:solidFill>
              <a:latin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cs typeface="Arial"/>
                <a:sym typeface="Arial"/>
              </a:rPr>
              <a:t>Image from </a:t>
            </a:r>
            <a:r>
              <a:rPr lang="en-US" sz="1100" b="1" i="0" u="none" strike="noStrike" cap="none" dirty="0" err="1" smtClean="0">
                <a:solidFill>
                  <a:srgbClr val="000000"/>
                </a:solidFill>
                <a:effectLst/>
                <a:latin typeface="Arial"/>
                <a:cs typeface="Arial"/>
                <a:sym typeface="Arial"/>
              </a:rPr>
              <a:t>Canva</a:t>
            </a:r>
            <a:r>
              <a:rPr lang="en-US" sz="1100" b="1" i="0" u="none" strike="noStrike" cap="none" dirty="0" smtClean="0">
                <a:solidFill>
                  <a:srgbClr val="000000"/>
                </a:solidFill>
                <a:effectLst/>
                <a:latin typeface="Arial"/>
                <a:cs typeface="Arial"/>
                <a:sym typeface="Arial"/>
              </a:rPr>
              <a:t>. </a:t>
            </a:r>
            <a:endParaRPr lang="en-US" i="0" dirty="0" smtClean="0"/>
          </a:p>
          <a:p>
            <a:pPr marL="158750" indent="0">
              <a:buNone/>
            </a:pPr>
            <a:endParaRPr dirty="0"/>
          </a:p>
        </p:txBody>
      </p:sp>
    </p:spTree>
    <p:extLst>
      <p:ext uri="{BB962C8B-B14F-4D97-AF65-F5344CB8AC3E}">
        <p14:creationId xmlns:p14="http://schemas.microsoft.com/office/powerpoint/2010/main" val="1373641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baseline="0" dirty="0" err="1" smtClean="0">
                <a:solidFill>
                  <a:srgbClr val="000000"/>
                </a:solidFill>
                <a:latin typeface="Arial"/>
                <a:ea typeface="Arial"/>
                <a:cs typeface="Arial"/>
                <a:sym typeface="Arial"/>
              </a:rPr>
              <a:t>LGBT</a:t>
            </a:r>
            <a:r>
              <a:rPr lang="en-US" sz="1100" b="0" i="0" u="none" strike="noStrike" cap="none" baseline="0" dirty="0" smtClean="0">
                <a:solidFill>
                  <a:srgbClr val="000000"/>
                </a:solidFill>
                <a:latin typeface="Arial"/>
                <a:ea typeface="Arial"/>
                <a:cs typeface="Arial"/>
                <a:sym typeface="Arial"/>
              </a:rPr>
              <a:t> </a:t>
            </a:r>
            <a:r>
              <a:rPr lang="en-US" sz="1100" b="0" i="0" u="none" strike="noStrike" cap="none" baseline="0" dirty="0" err="1" smtClean="0">
                <a:solidFill>
                  <a:srgbClr val="000000"/>
                </a:solidFill>
                <a:latin typeface="Arial"/>
                <a:ea typeface="Arial"/>
                <a:cs typeface="Arial"/>
                <a:sym typeface="Arial"/>
              </a:rPr>
              <a:t>Youthline</a:t>
            </a:r>
            <a:r>
              <a:rPr lang="en-US" sz="1100" b="0" i="0" u="none" strike="noStrike" cap="none" baseline="0" dirty="0" smtClean="0">
                <a:solidFill>
                  <a:srgbClr val="000000"/>
                </a:solidFill>
                <a:latin typeface="Arial"/>
                <a:ea typeface="Arial"/>
                <a:cs typeface="Arial"/>
                <a:sym typeface="Arial"/>
              </a:rPr>
              <a:t>. Confidential, non-judgmental, and informed peer support through text, phone, and chat services. They can be reached at 647-694-4275 or through their website, https://www.youthline.ca/ </a:t>
            </a:r>
          </a:p>
          <a:p>
            <a:r>
              <a:rPr lang="en-US" sz="1200" b="1" dirty="0" smtClean="0">
                <a:solidFill>
                  <a:schemeClr val="dk1"/>
                </a:solidFill>
                <a:latin typeface="Calibri"/>
                <a:ea typeface="Calibri"/>
                <a:cs typeface="Calibri"/>
                <a:sym typeface="Calibri"/>
              </a:rPr>
              <a:t>Niagara Region Friendship</a:t>
            </a:r>
            <a:r>
              <a:rPr lang="en-US" sz="1200" b="1" baseline="0" dirty="0" smtClean="0">
                <a:solidFill>
                  <a:schemeClr val="dk1"/>
                </a:solidFill>
                <a:latin typeface="Calibri"/>
                <a:ea typeface="Calibri"/>
                <a:cs typeface="Calibri"/>
                <a:sym typeface="Calibri"/>
              </a:rPr>
              <a:t> Centres:</a:t>
            </a:r>
          </a:p>
          <a:p>
            <a:pPr marL="628650" lvl="1" indent="-171450" algn="l" rtl="0">
              <a:lnSpc>
                <a:spcPct val="115000"/>
              </a:lnSpc>
              <a:spcBef>
                <a:spcPts val="0"/>
              </a:spcBef>
              <a:spcAft>
                <a:spcPts val="0"/>
              </a:spcAft>
              <a:buClr>
                <a:schemeClr val="dk1"/>
              </a:buClr>
              <a:buSzPts val="1100"/>
            </a:pPr>
            <a:r>
              <a:rPr lang="en-US" sz="1200" b="0" baseline="0" dirty="0" smtClean="0">
                <a:solidFill>
                  <a:schemeClr val="dk1"/>
                </a:solidFill>
                <a:latin typeface="Calibri"/>
                <a:ea typeface="Calibri"/>
                <a:cs typeface="Calibri"/>
                <a:sym typeface="Wingdings" panose="05000000000000000000" pitchFamily="2" charset="2"/>
              </a:rPr>
              <a:t>Fort Erie Native Friendship Centre  https://www.fenfc.org/</a:t>
            </a:r>
          </a:p>
          <a:p>
            <a:pPr marL="1085850" lvl="2" indent="-171450" algn="l" rtl="0">
              <a:lnSpc>
                <a:spcPct val="115000"/>
              </a:lnSpc>
              <a:spcBef>
                <a:spcPts val="0"/>
              </a:spcBef>
              <a:spcAft>
                <a:spcPts val="0"/>
              </a:spcAft>
              <a:buClr>
                <a:schemeClr val="dk1"/>
              </a:buClr>
              <a:buSzPts val="1100"/>
            </a:pPr>
            <a:r>
              <a:rPr lang="en-US" sz="1200" b="0" baseline="0" dirty="0" smtClean="0">
                <a:solidFill>
                  <a:schemeClr val="dk1"/>
                </a:solidFill>
                <a:latin typeface="Calibri"/>
                <a:ea typeface="Calibri"/>
                <a:cs typeface="Calibri"/>
                <a:sym typeface="Wingdings" panose="05000000000000000000" pitchFamily="2" charset="2"/>
              </a:rPr>
              <a:t>Phone #: 905-871-8931</a:t>
            </a:r>
          </a:p>
          <a:p>
            <a:pPr marL="1085850" lvl="2" indent="-171450" algn="l" rtl="0">
              <a:lnSpc>
                <a:spcPct val="115000"/>
              </a:lnSpc>
              <a:spcBef>
                <a:spcPts val="0"/>
              </a:spcBef>
              <a:spcAft>
                <a:spcPts val="0"/>
              </a:spcAft>
              <a:buClr>
                <a:schemeClr val="dk1"/>
              </a:buClr>
              <a:buSzPts val="1100"/>
            </a:pPr>
            <a:r>
              <a:rPr lang="en-US" sz="1200" b="0" baseline="0" dirty="0" smtClean="0">
                <a:solidFill>
                  <a:schemeClr val="dk1"/>
                </a:solidFill>
                <a:latin typeface="Calibri"/>
                <a:ea typeface="Calibri"/>
                <a:cs typeface="Calibri"/>
                <a:sym typeface="Wingdings" panose="05000000000000000000" pitchFamily="2" charset="2"/>
              </a:rPr>
              <a:t>796 Buffalo Road, Fort Erie, Ontario</a:t>
            </a:r>
          </a:p>
          <a:p>
            <a:pPr marL="628650" lvl="1" indent="-171450" algn="l" rtl="0">
              <a:lnSpc>
                <a:spcPct val="115000"/>
              </a:lnSpc>
              <a:spcBef>
                <a:spcPts val="0"/>
              </a:spcBef>
              <a:spcAft>
                <a:spcPts val="0"/>
              </a:spcAft>
              <a:buClr>
                <a:schemeClr val="dk1"/>
              </a:buClr>
              <a:buSzPts val="1100"/>
            </a:pPr>
            <a:r>
              <a:rPr lang="en-US" sz="1200" b="0" baseline="0" dirty="0" smtClean="0">
                <a:solidFill>
                  <a:schemeClr val="dk1"/>
                </a:solidFill>
                <a:latin typeface="Calibri"/>
                <a:ea typeface="Calibri"/>
                <a:cs typeface="Calibri"/>
                <a:sym typeface="Wingdings" panose="05000000000000000000" pitchFamily="2" charset="2"/>
              </a:rPr>
              <a:t>Niagara Regional Native Centre (Niagara-on-the-Lake)  https://ofifc.org/friendship-centre/niagara-regional-native-centre-niagara-on-the-lake/</a:t>
            </a:r>
          </a:p>
          <a:p>
            <a:pPr marL="1085850" lvl="2" indent="-171450" algn="l" rtl="0">
              <a:lnSpc>
                <a:spcPct val="115000"/>
              </a:lnSpc>
              <a:spcBef>
                <a:spcPts val="0"/>
              </a:spcBef>
              <a:spcAft>
                <a:spcPts val="0"/>
              </a:spcAft>
              <a:buClr>
                <a:schemeClr val="dk1"/>
              </a:buClr>
              <a:buSzPts val="1100"/>
            </a:pPr>
            <a:r>
              <a:rPr lang="en-US" sz="1200" b="0" baseline="0" dirty="0" smtClean="0">
                <a:solidFill>
                  <a:schemeClr val="dk1"/>
                </a:solidFill>
                <a:latin typeface="Calibri"/>
                <a:ea typeface="Calibri"/>
                <a:cs typeface="Calibri"/>
                <a:sym typeface="Wingdings" panose="05000000000000000000" pitchFamily="2" charset="2"/>
              </a:rPr>
              <a:t>Phone #: 905-688-6484</a:t>
            </a:r>
          </a:p>
          <a:p>
            <a:pPr marL="1085850" lvl="2" indent="-171450" algn="l" rtl="0">
              <a:lnSpc>
                <a:spcPct val="115000"/>
              </a:lnSpc>
              <a:spcBef>
                <a:spcPts val="0"/>
              </a:spcBef>
              <a:spcAft>
                <a:spcPts val="0"/>
              </a:spcAft>
              <a:buClr>
                <a:schemeClr val="dk1"/>
              </a:buClr>
              <a:buSzPts val="1100"/>
            </a:pPr>
            <a:r>
              <a:rPr lang="en-US" sz="1200" b="0" baseline="0" dirty="0" smtClean="0">
                <a:solidFill>
                  <a:schemeClr val="dk1"/>
                </a:solidFill>
                <a:latin typeface="Calibri"/>
                <a:ea typeface="Calibri"/>
                <a:cs typeface="Calibri"/>
                <a:sym typeface="Wingdings" panose="05000000000000000000" pitchFamily="2" charset="2"/>
              </a:rPr>
              <a:t>382 Airport Road R.R.#4, Niagara-on-the-Lake, Ontario L0S1J0</a:t>
            </a:r>
            <a:endParaRPr lang="en-US" sz="1200" b="0" dirty="0" smtClean="0">
              <a:solidFill>
                <a:schemeClr val="dk1"/>
              </a:solidFill>
              <a:latin typeface="Calibri"/>
              <a:ea typeface="Calibri"/>
              <a:cs typeface="Calibri"/>
              <a:sym typeface="Calibri"/>
            </a:endParaRPr>
          </a:p>
          <a:p>
            <a:pPr marL="628650" lvl="1" indent="-171450" algn="l" rtl="0">
              <a:lnSpc>
                <a:spcPct val="115000"/>
              </a:lnSpc>
              <a:spcBef>
                <a:spcPts val="0"/>
              </a:spcBef>
              <a:spcAft>
                <a:spcPts val="0"/>
              </a:spcAft>
              <a:buClr>
                <a:schemeClr val="dk1"/>
              </a:buClr>
              <a:buSzPts val="1100"/>
            </a:pPr>
            <a:r>
              <a:rPr lang="en-US" sz="1200" b="0" baseline="0" dirty="0" smtClean="0">
                <a:solidFill>
                  <a:schemeClr val="dk1"/>
                </a:solidFill>
                <a:latin typeface="Calibri"/>
                <a:ea typeface="Calibri"/>
                <a:cs typeface="Calibri"/>
                <a:sym typeface="Calibri"/>
              </a:rPr>
              <a:t>Niagara Regional Native Centre </a:t>
            </a:r>
            <a:r>
              <a:rPr lang="en-US" sz="1200" b="0" baseline="0" dirty="0" smtClean="0">
                <a:solidFill>
                  <a:schemeClr val="dk1"/>
                </a:solidFill>
                <a:latin typeface="Calibri"/>
                <a:ea typeface="Calibri"/>
                <a:cs typeface="Calibri"/>
                <a:sym typeface="Wingdings" panose="05000000000000000000" pitchFamily="2" charset="2"/>
              </a:rPr>
              <a:t> https://nrnc.ca/</a:t>
            </a:r>
          </a:p>
          <a:p>
            <a:pPr lvl="2" fontAlgn="base"/>
            <a:r>
              <a:rPr lang="en-US" sz="1100" b="1" i="0" u="none" strike="noStrike" cap="none" dirty="0" smtClean="0">
                <a:solidFill>
                  <a:srgbClr val="000000"/>
                </a:solidFill>
                <a:effectLst/>
                <a:latin typeface="Arial"/>
                <a:ea typeface="Arial"/>
                <a:cs typeface="Arial"/>
                <a:sym typeface="Arial"/>
              </a:rPr>
              <a:t>Main Centre</a:t>
            </a:r>
            <a:endParaRPr lang="en-US" sz="1100" b="0" i="0" u="none" strike="noStrike" cap="none" dirty="0" smtClean="0">
              <a:solidFill>
                <a:srgbClr val="000000"/>
              </a:solidFill>
              <a:effectLst/>
              <a:latin typeface="Arial"/>
              <a:ea typeface="Arial"/>
              <a:cs typeface="Arial"/>
              <a:sym typeface="Arial"/>
            </a:endParaRPr>
          </a:p>
          <a:p>
            <a:pPr lvl="3" fontAlgn="base"/>
            <a:r>
              <a:rPr lang="en-US" sz="1100" b="0" i="0" u="none" strike="noStrike" cap="none" dirty="0" smtClean="0">
                <a:solidFill>
                  <a:srgbClr val="000000"/>
                </a:solidFill>
                <a:effectLst/>
                <a:latin typeface="Arial"/>
                <a:ea typeface="Arial"/>
                <a:cs typeface="Arial"/>
                <a:sym typeface="Arial"/>
              </a:rPr>
              <a:t>382 Airport Road</a:t>
            </a:r>
          </a:p>
          <a:p>
            <a:pPr lvl="3" fontAlgn="base"/>
            <a:r>
              <a:rPr lang="en-US" sz="1100" b="0" i="0" u="none" strike="noStrike" cap="none" dirty="0" smtClean="0">
                <a:solidFill>
                  <a:srgbClr val="000000"/>
                </a:solidFill>
                <a:effectLst/>
                <a:latin typeface="Arial"/>
                <a:ea typeface="Arial"/>
                <a:cs typeface="Arial"/>
                <a:sym typeface="Arial"/>
              </a:rPr>
              <a:t>Niagara-on-the-Lake, ON L0S 1J0</a:t>
            </a:r>
          </a:p>
          <a:p>
            <a:pPr lvl="3" fontAlgn="base"/>
            <a:r>
              <a:rPr lang="en-US" sz="1100" b="0" i="0" u="none" strike="noStrike" cap="none" dirty="0" smtClean="0">
                <a:solidFill>
                  <a:srgbClr val="000000"/>
                </a:solidFill>
                <a:effectLst/>
                <a:latin typeface="Arial"/>
                <a:ea typeface="Arial"/>
                <a:cs typeface="Arial"/>
                <a:sym typeface="Arial"/>
              </a:rPr>
              <a:t>Phone: 905-688-6484</a:t>
            </a:r>
          </a:p>
          <a:p>
            <a:pPr lvl="3" fontAlgn="base"/>
            <a:r>
              <a:rPr lang="en-US" sz="1100" b="0" i="0" u="none" strike="noStrike" cap="none" dirty="0" smtClean="0">
                <a:solidFill>
                  <a:srgbClr val="000000"/>
                </a:solidFill>
                <a:effectLst/>
                <a:latin typeface="Arial"/>
                <a:ea typeface="Arial"/>
                <a:cs typeface="Arial"/>
                <a:sym typeface="Arial"/>
              </a:rPr>
              <a:t>Fax: 905-688-4033</a:t>
            </a:r>
          </a:p>
          <a:p>
            <a:pPr lvl="2" fontAlgn="base"/>
            <a:r>
              <a:rPr lang="en-US" sz="1100" b="1" i="0" u="none" strike="noStrike" cap="none" dirty="0" smtClean="0">
                <a:solidFill>
                  <a:srgbClr val="000000"/>
                </a:solidFill>
                <a:effectLst/>
                <a:latin typeface="Arial"/>
                <a:ea typeface="Arial"/>
                <a:cs typeface="Arial"/>
                <a:sym typeface="Arial"/>
              </a:rPr>
              <a:t>Literacy and Employment</a:t>
            </a:r>
            <a:endParaRPr lang="en-US" sz="1100" b="0" i="0" u="none" strike="noStrike" cap="none" dirty="0" smtClean="0">
              <a:solidFill>
                <a:srgbClr val="000000"/>
              </a:solidFill>
              <a:effectLst/>
              <a:latin typeface="Arial"/>
              <a:ea typeface="Arial"/>
              <a:cs typeface="Arial"/>
              <a:sym typeface="Arial"/>
            </a:endParaRPr>
          </a:p>
          <a:p>
            <a:pPr lvl="3" fontAlgn="base"/>
            <a:r>
              <a:rPr lang="en-US" sz="1100" b="0" i="0" u="none" strike="noStrike" cap="none" dirty="0" smtClean="0">
                <a:solidFill>
                  <a:srgbClr val="000000"/>
                </a:solidFill>
                <a:effectLst/>
                <a:latin typeface="Arial"/>
                <a:ea typeface="Arial"/>
                <a:cs typeface="Arial"/>
                <a:sym typeface="Arial"/>
              </a:rPr>
              <a:t>15B-140 </a:t>
            </a:r>
            <a:r>
              <a:rPr lang="en-US" sz="1100" b="0" i="0" u="none" strike="noStrike" cap="none" dirty="0" err="1" smtClean="0">
                <a:solidFill>
                  <a:srgbClr val="000000"/>
                </a:solidFill>
                <a:effectLst/>
                <a:latin typeface="Arial"/>
                <a:ea typeface="Arial"/>
                <a:cs typeface="Arial"/>
                <a:sym typeface="Arial"/>
              </a:rPr>
              <a:t>Welland</a:t>
            </a:r>
            <a:r>
              <a:rPr lang="en-US" sz="1100" b="0" i="0" u="none" strike="noStrike" cap="none" dirty="0" smtClean="0">
                <a:solidFill>
                  <a:srgbClr val="000000"/>
                </a:solidFill>
                <a:effectLst/>
                <a:latin typeface="Arial"/>
                <a:ea typeface="Arial"/>
                <a:cs typeface="Arial"/>
                <a:sym typeface="Arial"/>
              </a:rPr>
              <a:t> Avenue</a:t>
            </a:r>
          </a:p>
          <a:p>
            <a:pPr lvl="3" fontAlgn="base"/>
            <a:r>
              <a:rPr lang="en-US" sz="1100" b="0" i="0" u="none" strike="noStrike" cap="none" dirty="0" smtClean="0">
                <a:solidFill>
                  <a:srgbClr val="000000"/>
                </a:solidFill>
                <a:effectLst/>
                <a:latin typeface="Arial"/>
                <a:ea typeface="Arial"/>
                <a:cs typeface="Arial"/>
                <a:sym typeface="Arial"/>
              </a:rPr>
              <a:t>St </a:t>
            </a:r>
            <a:r>
              <a:rPr lang="en-US" sz="1100" b="0" i="0" u="none" strike="noStrike" cap="none" dirty="0" err="1" smtClean="0">
                <a:solidFill>
                  <a:srgbClr val="000000"/>
                </a:solidFill>
                <a:effectLst/>
                <a:latin typeface="Arial"/>
                <a:ea typeface="Arial"/>
                <a:cs typeface="Arial"/>
                <a:sym typeface="Arial"/>
              </a:rPr>
              <a:t>Catharines</a:t>
            </a:r>
            <a:r>
              <a:rPr lang="en-US" sz="1100" b="0" i="0" u="none" strike="noStrike" cap="none" dirty="0" smtClean="0">
                <a:solidFill>
                  <a:srgbClr val="000000"/>
                </a:solidFill>
                <a:effectLst/>
                <a:latin typeface="Arial"/>
                <a:ea typeface="Arial"/>
                <a:cs typeface="Arial"/>
                <a:sym typeface="Arial"/>
              </a:rPr>
              <a:t>, ON L2R 2N6</a:t>
            </a:r>
          </a:p>
          <a:p>
            <a:pPr lvl="3" fontAlgn="base"/>
            <a:r>
              <a:rPr lang="en-US" sz="1100" b="0" i="0" u="none" strike="noStrike" cap="none" dirty="0" smtClean="0">
                <a:solidFill>
                  <a:srgbClr val="000000"/>
                </a:solidFill>
                <a:effectLst/>
                <a:latin typeface="Arial"/>
                <a:ea typeface="Arial"/>
                <a:cs typeface="Arial"/>
                <a:sym typeface="Arial"/>
              </a:rPr>
              <a:t>Phone: 905- 685-8547</a:t>
            </a:r>
          </a:p>
          <a:p>
            <a:pPr lvl="2" fontAlgn="base"/>
            <a:r>
              <a:rPr lang="en-US" sz="1100" b="1" i="0" u="none" strike="noStrike" cap="none" dirty="0" smtClean="0">
                <a:solidFill>
                  <a:srgbClr val="000000"/>
                </a:solidFill>
                <a:effectLst/>
                <a:latin typeface="Arial"/>
                <a:ea typeface="Arial"/>
                <a:cs typeface="Arial"/>
                <a:sym typeface="Arial"/>
              </a:rPr>
              <a:t>Indigenous Community Justice Programs</a:t>
            </a:r>
            <a:endParaRPr lang="en-US" sz="1100" b="0" i="0" u="none" strike="noStrike" cap="none" dirty="0" smtClean="0">
              <a:solidFill>
                <a:srgbClr val="000000"/>
              </a:solidFill>
              <a:effectLst/>
              <a:latin typeface="Arial"/>
              <a:ea typeface="Arial"/>
              <a:cs typeface="Arial"/>
              <a:sym typeface="Arial"/>
            </a:endParaRPr>
          </a:p>
          <a:p>
            <a:pPr lvl="3" fontAlgn="base"/>
            <a:r>
              <a:rPr lang="en-US" sz="1100" b="0" i="0" u="none" strike="noStrike" cap="none" dirty="0" smtClean="0">
                <a:solidFill>
                  <a:srgbClr val="000000"/>
                </a:solidFill>
                <a:effectLst/>
                <a:latin typeface="Arial"/>
                <a:ea typeface="Arial"/>
                <a:cs typeface="Arial"/>
                <a:sym typeface="Arial"/>
              </a:rPr>
              <a:t>18-140 </a:t>
            </a:r>
            <a:r>
              <a:rPr lang="en-US" sz="1100" b="0" i="0" u="none" strike="noStrike" cap="none" dirty="0" err="1" smtClean="0">
                <a:solidFill>
                  <a:srgbClr val="000000"/>
                </a:solidFill>
                <a:effectLst/>
                <a:latin typeface="Arial"/>
                <a:ea typeface="Arial"/>
                <a:cs typeface="Arial"/>
                <a:sym typeface="Arial"/>
              </a:rPr>
              <a:t>Welland</a:t>
            </a:r>
            <a:r>
              <a:rPr lang="en-US" sz="1100" b="0" i="0" u="none" strike="noStrike" cap="none" dirty="0" smtClean="0">
                <a:solidFill>
                  <a:srgbClr val="000000"/>
                </a:solidFill>
                <a:effectLst/>
                <a:latin typeface="Arial"/>
                <a:ea typeface="Arial"/>
                <a:cs typeface="Arial"/>
                <a:sym typeface="Arial"/>
              </a:rPr>
              <a:t> Avenue</a:t>
            </a:r>
          </a:p>
          <a:p>
            <a:pPr lvl="3" fontAlgn="base"/>
            <a:r>
              <a:rPr lang="en-US" sz="1100" b="0" i="0" u="none" strike="noStrike" cap="none" dirty="0" smtClean="0">
                <a:solidFill>
                  <a:srgbClr val="000000"/>
                </a:solidFill>
                <a:effectLst/>
                <a:latin typeface="Arial"/>
                <a:ea typeface="Arial"/>
                <a:cs typeface="Arial"/>
                <a:sym typeface="Arial"/>
              </a:rPr>
              <a:t>St. </a:t>
            </a:r>
            <a:r>
              <a:rPr lang="en-US" sz="1100" b="0" i="0" u="none" strike="noStrike" cap="none" dirty="0" err="1" smtClean="0">
                <a:solidFill>
                  <a:srgbClr val="000000"/>
                </a:solidFill>
                <a:effectLst/>
                <a:latin typeface="Arial"/>
                <a:ea typeface="Arial"/>
                <a:cs typeface="Arial"/>
                <a:sym typeface="Arial"/>
              </a:rPr>
              <a:t>Catharines</a:t>
            </a:r>
            <a:r>
              <a:rPr lang="en-US" sz="1100" b="0" i="0" u="none" strike="noStrike" cap="none" dirty="0" smtClean="0">
                <a:solidFill>
                  <a:srgbClr val="000000"/>
                </a:solidFill>
                <a:effectLst/>
                <a:latin typeface="Arial"/>
                <a:ea typeface="Arial"/>
                <a:cs typeface="Arial"/>
                <a:sym typeface="Arial"/>
              </a:rPr>
              <a:t> ON L2R 2N6</a:t>
            </a:r>
          </a:p>
          <a:p>
            <a:pPr lvl="3" fontAlgn="base"/>
            <a:r>
              <a:rPr lang="en-US" sz="1100" b="0" i="0" u="none" strike="noStrike" cap="none" dirty="0" smtClean="0">
                <a:solidFill>
                  <a:srgbClr val="000000"/>
                </a:solidFill>
                <a:effectLst/>
                <a:latin typeface="Arial"/>
                <a:ea typeface="Arial"/>
                <a:cs typeface="Arial"/>
                <a:sym typeface="Arial"/>
              </a:rPr>
              <a:t>Phone: 905-685-5246</a:t>
            </a:r>
          </a:p>
          <a:p>
            <a:pPr lvl="2" fontAlgn="base"/>
            <a:r>
              <a:rPr lang="en-US" sz="1100" b="0" i="0" u="none" strike="noStrike" cap="none" dirty="0" smtClean="0">
                <a:solidFill>
                  <a:srgbClr val="000000"/>
                </a:solidFill>
                <a:effectLst/>
                <a:latin typeface="Arial"/>
                <a:ea typeface="Arial"/>
                <a:cs typeface="Arial"/>
                <a:sym typeface="Arial"/>
              </a:rPr>
              <a:t> </a:t>
            </a:r>
            <a:r>
              <a:rPr lang="en-US" sz="1100" b="1" i="0" u="none" strike="noStrike" cap="none" dirty="0" smtClean="0">
                <a:solidFill>
                  <a:srgbClr val="000000"/>
                </a:solidFill>
                <a:effectLst/>
                <a:latin typeface="Arial"/>
                <a:ea typeface="Arial"/>
                <a:cs typeface="Arial"/>
                <a:sym typeface="Arial"/>
              </a:rPr>
              <a:t>Soaring Eagles Elementary and Secondary Alternative Schools</a:t>
            </a:r>
            <a:endParaRPr lang="en-US" sz="1100" b="0" i="0" u="none" strike="noStrike" cap="none" dirty="0" smtClean="0">
              <a:solidFill>
                <a:srgbClr val="000000"/>
              </a:solidFill>
              <a:effectLst/>
              <a:latin typeface="Arial"/>
              <a:ea typeface="Arial"/>
              <a:cs typeface="Arial"/>
              <a:sym typeface="Arial"/>
            </a:endParaRPr>
          </a:p>
          <a:p>
            <a:pPr lvl="3" fontAlgn="base"/>
            <a:r>
              <a:rPr lang="en-US" sz="1100" b="0" i="0" u="none" strike="noStrike" cap="none" dirty="0" smtClean="0">
                <a:solidFill>
                  <a:srgbClr val="000000"/>
                </a:solidFill>
                <a:effectLst/>
                <a:latin typeface="Arial"/>
                <a:ea typeface="Arial"/>
                <a:cs typeface="Arial"/>
                <a:sym typeface="Arial"/>
              </a:rPr>
              <a:t>3024 &amp; 3054 Orchard Hill</a:t>
            </a:r>
          </a:p>
          <a:p>
            <a:pPr lvl="3" fontAlgn="base"/>
            <a:r>
              <a:rPr lang="en-US" sz="1100" b="0" i="0" u="none" strike="noStrike" cap="none" dirty="0" err="1" smtClean="0">
                <a:solidFill>
                  <a:srgbClr val="000000"/>
                </a:solidFill>
                <a:effectLst/>
                <a:latin typeface="Arial"/>
                <a:ea typeface="Arial"/>
                <a:cs typeface="Arial"/>
                <a:sym typeface="Arial"/>
              </a:rPr>
              <a:t>Fonthill</a:t>
            </a:r>
            <a:r>
              <a:rPr lang="en-US" sz="1100" b="0" i="0" u="none" strike="noStrike" cap="none" dirty="0" smtClean="0">
                <a:solidFill>
                  <a:srgbClr val="000000"/>
                </a:solidFill>
                <a:effectLst/>
                <a:latin typeface="Arial"/>
                <a:ea typeface="Arial"/>
                <a:cs typeface="Arial"/>
                <a:sym typeface="Arial"/>
              </a:rPr>
              <a:t>, ON L0S 1E6</a:t>
            </a:r>
          </a:p>
          <a:p>
            <a:pPr lvl="3" fontAlgn="base"/>
            <a:r>
              <a:rPr lang="en-US" sz="1100" b="0" i="0" u="none" strike="noStrike" cap="none" dirty="0" smtClean="0">
                <a:solidFill>
                  <a:srgbClr val="000000"/>
                </a:solidFill>
                <a:effectLst/>
                <a:latin typeface="Arial"/>
                <a:ea typeface="Arial"/>
                <a:cs typeface="Arial"/>
                <a:sym typeface="Arial"/>
              </a:rPr>
              <a:t>Phone: 905-892-3578 / 905-892-9111</a:t>
            </a:r>
            <a:endParaRPr lang="en-US" sz="1100" b="0" i="0" u="none" strike="noStrike" cap="none" baseline="0" dirty="0" smtClean="0">
              <a:solidFill>
                <a:srgbClr val="000000"/>
              </a:solidFill>
              <a:latin typeface="Arial"/>
              <a:ea typeface="Arial"/>
              <a:cs typeface="Arial"/>
              <a:sym typeface="Arial"/>
            </a:endParaRPr>
          </a:p>
          <a:p>
            <a:pPr marL="158750" indent="0">
              <a:buNone/>
            </a:pPr>
            <a:endParaRPr lang="en-US" sz="1100" b="0"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cs typeface="Arial"/>
                <a:sym typeface="Arial"/>
              </a:rPr>
              <a:t>Image from </a:t>
            </a:r>
            <a:r>
              <a:rPr lang="en-US" sz="1100" b="1" i="0" u="none" strike="noStrike" cap="none" dirty="0" err="1" smtClean="0">
                <a:solidFill>
                  <a:srgbClr val="000000"/>
                </a:solidFill>
                <a:effectLst/>
                <a:latin typeface="Arial"/>
                <a:cs typeface="Arial"/>
                <a:sym typeface="Arial"/>
              </a:rPr>
              <a:t>Canva</a:t>
            </a:r>
            <a:r>
              <a:rPr lang="en-US" sz="1100" b="1" i="0" u="none" strike="noStrike" cap="none" dirty="0" smtClean="0">
                <a:solidFill>
                  <a:srgbClr val="000000"/>
                </a:solidFill>
                <a:effectLst/>
                <a:latin typeface="Arial"/>
                <a:cs typeface="Arial"/>
                <a:sym typeface="Arial"/>
              </a:rPr>
              <a:t>. </a:t>
            </a:r>
            <a:endParaRPr lang="en-US" i="0" dirty="0" smtClean="0"/>
          </a:p>
          <a:p>
            <a:pPr marL="158750" indent="0">
              <a:buNone/>
            </a:pPr>
            <a:endParaRPr lang="en-US" sz="1100" b="0" i="0" u="none" strike="noStrike" cap="none" baseline="0" dirty="0" smtClean="0">
              <a:solidFill>
                <a:srgbClr val="000000"/>
              </a:solidFill>
              <a:latin typeface="Arial"/>
              <a:ea typeface="Arial"/>
              <a:cs typeface="Arial"/>
              <a:sym typeface="Arial"/>
            </a:endParaRPr>
          </a:p>
        </p:txBody>
      </p:sp>
    </p:spTree>
    <p:extLst>
      <p:ext uri="{BB962C8B-B14F-4D97-AF65-F5344CB8AC3E}">
        <p14:creationId xmlns:p14="http://schemas.microsoft.com/office/powerpoint/2010/main" val="3009466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cs typeface="Arial"/>
                <a:sym typeface="Arial"/>
              </a:rPr>
              <a:t>Images from </a:t>
            </a:r>
            <a:r>
              <a:rPr lang="en-US" sz="1100" b="1" i="0" u="none" strike="noStrike" cap="none" dirty="0" err="1" smtClean="0">
                <a:solidFill>
                  <a:srgbClr val="000000"/>
                </a:solidFill>
                <a:effectLst/>
                <a:latin typeface="Arial"/>
                <a:cs typeface="Arial"/>
                <a:sym typeface="Arial"/>
              </a:rPr>
              <a:t>Canva</a:t>
            </a:r>
            <a:r>
              <a:rPr lang="en-US" sz="1100" b="1" i="0" u="none" strike="noStrike" cap="none" dirty="0" smtClean="0">
                <a:solidFill>
                  <a:srgbClr val="000000"/>
                </a:solidFill>
                <a:effectLst/>
                <a:latin typeface="Arial"/>
                <a:cs typeface="Arial"/>
                <a:sym typeface="Arial"/>
              </a:rPr>
              <a:t>. </a:t>
            </a:r>
            <a:endParaRPr lang="en-US" i="0" dirty="0" smtClean="0"/>
          </a:p>
          <a:p>
            <a:pPr marL="158750" indent="0">
              <a:buNone/>
            </a:pPr>
            <a:endParaRPr lang="en-CA" dirty="0"/>
          </a:p>
        </p:txBody>
      </p:sp>
    </p:spTree>
    <p:extLst>
      <p:ext uri="{BB962C8B-B14F-4D97-AF65-F5344CB8AC3E}">
        <p14:creationId xmlns:p14="http://schemas.microsoft.com/office/powerpoint/2010/main" val="10246333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f3404452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f3404452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u="sng" dirty="0" smtClean="0">
                <a:effectLst/>
              </a:rPr>
              <a:t>General Information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0" dirty="0" smtClean="0">
                <a:effectLst/>
              </a:rPr>
              <a:t>There </a:t>
            </a:r>
            <a:r>
              <a:rPr lang="en-US" sz="1200" b="0" baseline="0" dirty="0" smtClean="0">
                <a:effectLst/>
              </a:rPr>
              <a:t>are many people and places that you can reach out to in order to get help or ask questions about relationships and sexual health. </a:t>
            </a:r>
            <a:r>
              <a:rPr lang="en-US" sz="1200" dirty="0" smtClean="0">
                <a:solidFill>
                  <a:schemeClr val="dk1"/>
                </a:solidFill>
                <a:latin typeface="Calibri"/>
                <a:ea typeface="Calibri"/>
                <a:cs typeface="Calibri"/>
                <a:sym typeface="Calibri"/>
              </a:rPr>
              <a:t>If you ever have questions/concerns, need help or know someone who needs help, you can always talk to someone. There are many options out there available to you. </a:t>
            </a:r>
            <a:endParaRPr lang="en-US" sz="1200" b="0" baseline="0" dirty="0" smtClean="0">
              <a:solidFill>
                <a:srgbClr val="000000"/>
              </a:solidFill>
              <a:effectLst/>
              <a:latin typeface="Arial"/>
              <a:ea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0" baseline="0"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baseline="0" dirty="0" smtClean="0">
                <a:effectLst/>
              </a:rPr>
              <a:t>Among these are:</a:t>
            </a:r>
          </a:p>
          <a:p>
            <a:pPr marL="171450" indent="-171450">
              <a:buFont typeface="Arial" panose="020B0604020202020204" pitchFamily="34" charset="0"/>
              <a:buChar char="•"/>
            </a:pPr>
            <a:r>
              <a:rPr lang="en-US" sz="1200" b="0" baseline="0" dirty="0" smtClean="0">
                <a:effectLst/>
              </a:rPr>
              <a:t>A trusted adult (such as a parent or teacher)</a:t>
            </a:r>
          </a:p>
          <a:p>
            <a:pPr marL="171450" indent="-171450">
              <a:buFont typeface="Arial" panose="020B0604020202020204" pitchFamily="34" charset="0"/>
              <a:buChar char="•"/>
            </a:pPr>
            <a:r>
              <a:rPr lang="en-US" sz="1200" b="0" baseline="0" dirty="0" smtClean="0">
                <a:effectLst/>
              </a:rPr>
              <a:t>A health care provider (such as a doctor or nurse)</a:t>
            </a:r>
          </a:p>
          <a:p>
            <a:pPr marL="171450" indent="-171450">
              <a:buFont typeface="Arial" panose="020B0604020202020204" pitchFamily="34" charset="0"/>
              <a:buChar char="•"/>
            </a:pPr>
            <a:r>
              <a:rPr lang="en-US" sz="1200" b="0" baseline="0" dirty="0" smtClean="0">
                <a:effectLst/>
              </a:rPr>
              <a:t>A child and youth worker</a:t>
            </a:r>
          </a:p>
          <a:p>
            <a:pPr marL="171450" indent="-171450">
              <a:buFont typeface="Arial" panose="020B0604020202020204" pitchFamily="34" charset="0"/>
              <a:buChar char="•"/>
            </a:pPr>
            <a:r>
              <a:rPr lang="en-US" sz="1200" b="0" baseline="0" dirty="0" smtClean="0">
                <a:effectLst/>
              </a:rPr>
              <a:t>The school health nurse</a:t>
            </a:r>
          </a:p>
          <a:p>
            <a:pPr marL="171450" indent="-171450">
              <a:buFont typeface="Arial" panose="020B0604020202020204" pitchFamily="34" charset="0"/>
              <a:buChar char="•"/>
            </a:pPr>
            <a:r>
              <a:rPr lang="en-US" sz="1200" b="0" baseline="0" dirty="0" smtClean="0">
                <a:effectLst/>
              </a:rPr>
              <a:t>The school social worker</a:t>
            </a:r>
          </a:p>
          <a:p>
            <a:pPr marL="171450" indent="-171450">
              <a:buFont typeface="Arial" panose="020B0604020202020204" pitchFamily="34" charset="0"/>
              <a:buChar char="•"/>
            </a:pPr>
            <a:r>
              <a:rPr lang="en-US" sz="1200" b="0" baseline="0" dirty="0" smtClean="0">
                <a:effectLst/>
              </a:rPr>
              <a:t>Kids Help Phone</a:t>
            </a:r>
          </a:p>
          <a:p>
            <a:pPr marL="171450" indent="-171450">
              <a:buFont typeface="Arial" panose="020B0604020202020204" pitchFamily="34" charset="0"/>
              <a:buChar char="•"/>
            </a:pPr>
            <a:r>
              <a:rPr lang="en-US" sz="1200" b="0" baseline="0" dirty="0" smtClean="0">
                <a:effectLst/>
              </a:rPr>
              <a:t>Friendship Centres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sz="1200" u="sng" dirty="0" smtClean="0">
              <a:solidFill>
                <a:srgbClr val="0097A7"/>
              </a:solidFill>
              <a:latin typeface="Calibri"/>
              <a:ea typeface="Calibri"/>
              <a:cs typeface="Calibri"/>
              <a:sym typeface="Calibri"/>
              <a:hlinkClick r:id="rId3">
                <a:extLst>
                  <a:ext uri="{A12FA001-AC4F-418D-AE19-62706E023703}">
                    <ahyp:hlinkClr xmlns:lc="http://schemas.openxmlformats.org/drawingml/2006/lockedCanvas"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u="sng" dirty="0" smtClean="0">
                <a:solidFill>
                  <a:srgbClr val="0097A7"/>
                </a:solidFill>
                <a:latin typeface="Calibri"/>
                <a:ea typeface="Calibri"/>
                <a:cs typeface="Calibri"/>
                <a:sym typeface="Calibri"/>
                <a:hlinkClick r:id="rId3">
                  <a:extLst>
                    <a:ext uri="{A12FA001-AC4F-418D-AE19-62706E023703}">
                      <ahyp:hlinkClr xmlns:lc="http://schemas.openxmlformats.org/drawingml/2006/lockedCanvas"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Services </a:t>
            </a:r>
            <a:r>
              <a:rPr lang="en-US" sz="1200" u="sng" dirty="0" smtClean="0">
                <a:solidFill>
                  <a:srgbClr val="0097A7"/>
                </a:solidFill>
                <a:latin typeface="Calibri"/>
                <a:ea typeface="Calibri"/>
                <a:cs typeface="Calibri"/>
                <a:sym typeface="Calibri"/>
                <a:hlinkClick r:id="rId3">
                  <a:extLst>
                    <a:ext uri="{A12FA001-AC4F-418D-AE19-62706E023703}">
                      <ahyp:hlinkClr xmlns:lc="http://schemas.openxmlformats.org/drawingml/2006/lockedCanvas"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for Youth - Niagara Region, </a:t>
            </a:r>
            <a:r>
              <a:rPr lang="en-US" sz="1200" u="sng" dirty="0" smtClean="0">
                <a:solidFill>
                  <a:srgbClr val="0097A7"/>
                </a:solidFill>
                <a:latin typeface="Calibri"/>
                <a:ea typeface="Calibri"/>
                <a:cs typeface="Calibri"/>
                <a:sym typeface="Calibri"/>
                <a:hlinkClick r:id="rId3">
                  <a:extLst>
                    <a:ext uri="{A12FA001-AC4F-418D-AE19-62706E023703}">
                      <ahyp:hlinkClr xmlns:lc="http://schemas.openxmlformats.org/drawingml/2006/lockedCanvas"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Ontario</a:t>
            </a:r>
            <a:r>
              <a:rPr lang="en-US" sz="1200" u="none" dirty="0" smtClean="0">
                <a:solidFill>
                  <a:srgbClr val="0097A7"/>
                </a:solidFill>
                <a:latin typeface="Calibri"/>
                <a:ea typeface="Calibri"/>
                <a:cs typeface="Calibri"/>
                <a:sym typeface="Calibri"/>
              </a:rPr>
              <a:t> </a:t>
            </a:r>
            <a:r>
              <a:rPr lang="en-US" sz="1200" u="none" dirty="0" smtClean="0">
                <a:solidFill>
                  <a:srgbClr val="0097A7"/>
                </a:solidFill>
                <a:latin typeface="Calibri"/>
                <a:ea typeface="Calibri"/>
                <a:cs typeface="Calibri"/>
                <a:sym typeface="Wingdings" panose="05000000000000000000" pitchFamily="2" charset="2"/>
              </a:rPr>
              <a:t> </a:t>
            </a:r>
            <a:r>
              <a:rPr lang="en-US" sz="1200" dirty="0" smtClean="0">
                <a:hlinkClick r:id="rId3"/>
              </a:rPr>
              <a:t>https://www.niagararegion.ca/health/schools/youth-services.aspx</a:t>
            </a:r>
            <a:r>
              <a:rPr lang="en-US" sz="1200" dirty="0" smtClean="0"/>
              <a:t> </a:t>
            </a:r>
          </a:p>
          <a:p>
            <a:pPr marL="0" lvl="0" indent="0" algn="l" rtl="0">
              <a:spcBef>
                <a:spcPts val="0"/>
              </a:spcBef>
              <a:spcAft>
                <a:spcPts val="0"/>
              </a:spcAft>
              <a:buNone/>
            </a:pPr>
            <a:endParaRPr lang="en-US" sz="1200" b="1" dirty="0" smtClean="0"/>
          </a:p>
          <a:p>
            <a:pPr marL="0" lvl="0" indent="0" algn="l" rtl="0">
              <a:spcBef>
                <a:spcPts val="0"/>
              </a:spcBef>
              <a:spcAft>
                <a:spcPts val="0"/>
              </a:spcAft>
              <a:buNone/>
            </a:pPr>
            <a:r>
              <a:rPr lang="en-US" sz="1200" b="1" dirty="0" smtClean="0"/>
              <a:t>Other</a:t>
            </a:r>
            <a:r>
              <a:rPr lang="en-US" sz="1200" b="1" baseline="0" dirty="0" smtClean="0"/>
              <a:t> community resources: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US" sz="1200" b="0" baseline="0" dirty="0" smtClean="0">
                <a:sym typeface="Wingdings" panose="05000000000000000000" pitchFamily="2" charset="2"/>
              </a:rPr>
              <a:t>Kids Help Phone: Call 1-800-668-6868 or </a:t>
            </a:r>
            <a:r>
              <a:rPr lang="en-US" sz="1200" b="0" i="0" u="none" strike="noStrike" cap="none" baseline="0" dirty="0" smtClean="0">
                <a:solidFill>
                  <a:srgbClr val="000000"/>
                </a:solidFill>
                <a:latin typeface="Arial"/>
                <a:cs typeface="Arial"/>
                <a:sym typeface="Arial"/>
              </a:rPr>
              <a:t>https://kidshelpphone.ca/ </a:t>
            </a:r>
            <a:r>
              <a:rPr lang="en-US" sz="1200" b="0" baseline="0" dirty="0" smtClean="0">
                <a:sym typeface="Wingdings" panose="05000000000000000000" pitchFamily="2" charset="2"/>
              </a:rPr>
              <a:t> </a:t>
            </a:r>
            <a:endParaRPr lang="en-US" sz="1200" b="1" i="1" baseline="0" dirty="0" smtClean="0">
              <a:sym typeface="Arial"/>
            </a:endParaRPr>
          </a:p>
          <a:p>
            <a:pPr marL="0" lvl="0" indent="0" algn="l" rtl="0">
              <a:lnSpc>
                <a:spcPct val="115000"/>
              </a:lnSpc>
              <a:spcBef>
                <a:spcPts val="0"/>
              </a:spcBef>
              <a:spcAft>
                <a:spcPts val="0"/>
              </a:spcAft>
              <a:buClr>
                <a:schemeClr val="dk1"/>
              </a:buClr>
              <a:buSzPts val="1100"/>
              <a:buFont typeface="Arial"/>
              <a:buNone/>
            </a:pPr>
            <a:endParaRPr lang="en-US" sz="1200" b="1" dirty="0" smtClean="0">
              <a:solidFill>
                <a:schemeClr val="dk1"/>
              </a:solidFill>
              <a:latin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CA" sz="1200" b="1" dirty="0" smtClean="0">
                <a:solidFill>
                  <a:schemeClr val="tx1"/>
                </a:solidFill>
                <a:sym typeface="Wingdings" panose="05000000000000000000" pitchFamily="2" charset="2"/>
              </a:rPr>
              <a:t>Additional Niagara Region Sexual</a:t>
            </a:r>
            <a:r>
              <a:rPr lang="en-CA" sz="1200" b="1" baseline="0" dirty="0" smtClean="0">
                <a:solidFill>
                  <a:schemeClr val="tx1"/>
                </a:solidFill>
                <a:sym typeface="Wingdings" panose="05000000000000000000" pitchFamily="2" charset="2"/>
              </a:rPr>
              <a:t> Orientation and Gender Identity Resources: </a:t>
            </a:r>
            <a:r>
              <a:rPr lang="en-CA" sz="1200" dirty="0" smtClean="0">
                <a:solidFill>
                  <a:schemeClr val="tx1"/>
                </a:solidFill>
                <a:sym typeface="Wingdings" panose="05000000000000000000" pitchFamily="2" charset="2"/>
                <a:hlinkClick r:id="rId4"/>
              </a:rPr>
              <a:t>https://www.niagararegion.ca/living/health_wellness/sexualhealth/orientation.aspx</a:t>
            </a:r>
            <a:r>
              <a:rPr lang="en-CA" sz="1200" dirty="0" smtClean="0">
                <a:solidFill>
                  <a:schemeClr val="tx1"/>
                </a:solidFill>
                <a:sym typeface="Wingdings" panose="05000000000000000000" pitchFamily="2" charset="2"/>
              </a:rPr>
              <a:t> </a:t>
            </a:r>
          </a:p>
          <a:p>
            <a:pPr>
              <a:buClr>
                <a:schemeClr val="tx1"/>
              </a:buClr>
            </a:pPr>
            <a:r>
              <a:rPr lang="en-CA" sz="1200" dirty="0" err="1" smtClean="0">
                <a:solidFill>
                  <a:schemeClr val="tx1"/>
                </a:solidFill>
                <a:sym typeface="Wingdings" panose="05000000000000000000" pitchFamily="2" charset="2"/>
              </a:rPr>
              <a:t>Egale</a:t>
            </a:r>
            <a:r>
              <a:rPr lang="en-CA" sz="1200" dirty="0" smtClean="0">
                <a:solidFill>
                  <a:schemeClr val="tx1"/>
                </a:solidFill>
                <a:sym typeface="Wingdings" panose="05000000000000000000" pitchFamily="2" charset="2"/>
              </a:rPr>
              <a:t>  </a:t>
            </a:r>
            <a:r>
              <a:rPr lang="en-CA" sz="1200" dirty="0" smtClean="0">
                <a:solidFill>
                  <a:schemeClr val="tx1"/>
                </a:solidFill>
                <a:sym typeface="Wingdings" panose="05000000000000000000" pitchFamily="2" charset="2"/>
                <a:hlinkClick r:id="rId5"/>
              </a:rPr>
              <a:t>https://egale.ca/</a:t>
            </a:r>
            <a:r>
              <a:rPr lang="en-CA" sz="1200" dirty="0" smtClean="0">
                <a:solidFill>
                  <a:schemeClr val="tx1"/>
                </a:solidFill>
                <a:sym typeface="Wingdings" panose="05000000000000000000" pitchFamily="2" charset="2"/>
              </a:rPr>
              <a:t> (</a:t>
            </a:r>
            <a:r>
              <a:rPr lang="en-CA" sz="1200" dirty="0" smtClean="0">
                <a:solidFill>
                  <a:schemeClr val="tx1"/>
                </a:solidFill>
                <a:sym typeface="Wingdings" panose="05000000000000000000" pitchFamily="2" charset="2"/>
                <a:hlinkClick r:id="rId6"/>
              </a:rPr>
              <a:t>https://egale.ca/awareness/supporting-gender-diverse-child/</a:t>
            </a:r>
            <a:r>
              <a:rPr lang="en-CA" sz="1200" dirty="0" smtClean="0">
                <a:solidFill>
                  <a:schemeClr val="tx1"/>
                </a:solidFill>
                <a:sym typeface="Wingdings" panose="05000000000000000000" pitchFamily="2" charset="2"/>
              </a:rPr>
              <a:t>)</a:t>
            </a:r>
            <a:endParaRPr lang="en-CA" sz="1200" dirty="0" smtClean="0">
              <a:solidFill>
                <a:schemeClr val="tx1"/>
              </a:solidFill>
            </a:endParaRPr>
          </a:p>
          <a:p>
            <a:pPr>
              <a:buClr>
                <a:schemeClr val="tx1"/>
              </a:buClr>
            </a:pPr>
            <a:r>
              <a:rPr lang="en-CA" sz="1200" dirty="0" smtClean="0">
                <a:solidFill>
                  <a:schemeClr val="tx1"/>
                </a:solidFill>
              </a:rPr>
              <a:t>Rainbow Health Ontario </a:t>
            </a:r>
            <a:r>
              <a:rPr lang="en-CA" sz="1200" dirty="0" smtClean="0">
                <a:solidFill>
                  <a:schemeClr val="tx1"/>
                </a:solidFill>
                <a:sym typeface="Wingdings" panose="05000000000000000000" pitchFamily="2" charset="2"/>
              </a:rPr>
              <a:t> </a:t>
            </a:r>
            <a:r>
              <a:rPr lang="en-CA" sz="1200" dirty="0" smtClean="0">
                <a:solidFill>
                  <a:schemeClr val="tx1"/>
                </a:solidFill>
                <a:sym typeface="Wingdings" panose="05000000000000000000" pitchFamily="2" charset="2"/>
                <a:hlinkClick r:id="rId7"/>
              </a:rPr>
              <a:t>https://www.rainbowhealthontario.ca/</a:t>
            </a:r>
            <a:r>
              <a:rPr lang="en-CA" sz="1200" dirty="0" smtClean="0">
                <a:solidFill>
                  <a:schemeClr val="tx1"/>
                </a:solidFill>
                <a:sym typeface="Wingdings" panose="05000000000000000000" pitchFamily="2" charset="2"/>
              </a:rPr>
              <a:t> </a:t>
            </a:r>
          </a:p>
          <a:p>
            <a:pPr>
              <a:buClr>
                <a:schemeClr val="tx1"/>
              </a:buClr>
            </a:pPr>
            <a:r>
              <a:rPr lang="en-CA" sz="1200" dirty="0" err="1" smtClean="0">
                <a:solidFill>
                  <a:schemeClr val="tx1"/>
                </a:solidFill>
                <a:sym typeface="Wingdings" panose="05000000000000000000" pitchFamily="2" charset="2"/>
              </a:rPr>
              <a:t>Pflag</a:t>
            </a:r>
            <a:r>
              <a:rPr lang="en-CA" sz="1200" baseline="0" dirty="0" smtClean="0">
                <a:solidFill>
                  <a:schemeClr val="tx1"/>
                </a:solidFill>
                <a:sym typeface="Wingdings" panose="05000000000000000000" pitchFamily="2" charset="2"/>
              </a:rPr>
              <a:t> Niagara Region  https://sites.google.com/pflagcanada.ca/pflagniagara/ </a:t>
            </a:r>
          </a:p>
          <a:p>
            <a:pPr>
              <a:buClr>
                <a:schemeClr val="tx1"/>
              </a:buClr>
            </a:pPr>
            <a:r>
              <a:rPr lang="en-CA" sz="1200" baseline="0" dirty="0" smtClean="0">
                <a:solidFill>
                  <a:schemeClr val="tx1"/>
                </a:solidFill>
                <a:sym typeface="Wingdings" panose="05000000000000000000" pitchFamily="2" charset="2"/>
              </a:rPr>
              <a:t>Transgender Niagara  http://www.transgenderniagara.com/ </a:t>
            </a:r>
            <a:endParaRPr lang="en-CA" sz="1200" dirty="0" smtClean="0">
              <a:solidFill>
                <a:schemeClr val="tx1"/>
              </a:solidFill>
              <a:sym typeface="Wingdings" panose="05000000000000000000" pitchFamily="2" charset="2"/>
            </a:endParaRPr>
          </a:p>
          <a:p>
            <a:pPr>
              <a:buClr>
                <a:schemeClr val="tx1"/>
              </a:buClr>
            </a:pPr>
            <a:r>
              <a:rPr lang="en-CA" sz="1200" dirty="0" smtClean="0">
                <a:solidFill>
                  <a:schemeClr val="tx1"/>
                </a:solidFill>
                <a:sym typeface="Wingdings" panose="05000000000000000000" pitchFamily="2" charset="2"/>
              </a:rPr>
              <a:t>OUT Niagara  https://www.outniagara.org/ </a:t>
            </a:r>
          </a:p>
          <a:p>
            <a:pPr marL="457200" marR="0" lvl="0" indent="-298450" algn="l" defTabSz="914400" rtl="0" eaLnBrk="1" fontAlgn="auto" latinLnBrk="0" hangingPunct="1">
              <a:lnSpc>
                <a:spcPct val="100000"/>
              </a:lnSpc>
              <a:spcBef>
                <a:spcPts val="0"/>
              </a:spcBef>
              <a:spcAft>
                <a:spcPts val="0"/>
              </a:spcAft>
              <a:buClr>
                <a:schemeClr val="tx1"/>
              </a:buClr>
              <a:buSzPts val="1100"/>
              <a:buFont typeface="Arial"/>
              <a:buChar char="●"/>
              <a:tabLst/>
              <a:defRPr/>
            </a:pPr>
            <a:r>
              <a:rPr lang="en-CA" sz="1200" dirty="0" smtClean="0">
                <a:solidFill>
                  <a:schemeClr val="tx1"/>
                </a:solidFill>
                <a:sym typeface="Wingdings" panose="05000000000000000000" pitchFamily="2" charset="2"/>
              </a:rPr>
              <a:t>Rainbow</a:t>
            </a:r>
            <a:r>
              <a:rPr lang="en-CA" sz="1200" baseline="0" dirty="0" smtClean="0">
                <a:solidFill>
                  <a:schemeClr val="tx1"/>
                </a:solidFill>
                <a:sym typeface="Wingdings" panose="05000000000000000000" pitchFamily="2" charset="2"/>
              </a:rPr>
              <a:t> Niagara  https://www.queerevents.ca/community-resources/community-resources/rainbow-Niagara </a:t>
            </a:r>
            <a:endParaRPr lang="en-CA" sz="1200" dirty="0" smtClean="0">
              <a:solidFill>
                <a:schemeClr val="tx1"/>
              </a:solidFill>
              <a:sym typeface="Wingdings" panose="05000000000000000000" pitchFamily="2" charset="2"/>
            </a:endParaRPr>
          </a:p>
          <a:p>
            <a:pPr marL="0" lvl="0" indent="0" algn="l" rtl="0">
              <a:lnSpc>
                <a:spcPct val="115000"/>
              </a:lnSpc>
              <a:spcBef>
                <a:spcPts val="0"/>
              </a:spcBef>
              <a:spcAft>
                <a:spcPts val="0"/>
              </a:spcAft>
              <a:buClr>
                <a:schemeClr val="dk1"/>
              </a:buClr>
              <a:buSzPts val="1100"/>
              <a:buFont typeface="Arial"/>
              <a:buNone/>
            </a:pPr>
            <a:endParaRPr lang="en-US" sz="1200"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200" b="1" i="0" u="none" strike="noStrike" cap="none" dirty="0" smtClean="0">
                <a:solidFill>
                  <a:srgbClr val="000000"/>
                </a:solidFill>
                <a:effectLst/>
                <a:latin typeface="Arial"/>
                <a:cs typeface="Arial"/>
                <a:sym typeface="Arial"/>
              </a:rPr>
              <a:t>Image from </a:t>
            </a:r>
            <a:r>
              <a:rPr lang="en-US" sz="1200" b="1" i="0" u="none" strike="noStrike" cap="none" dirty="0" err="1" smtClean="0">
                <a:solidFill>
                  <a:srgbClr val="000000"/>
                </a:solidFill>
                <a:effectLst/>
                <a:latin typeface="Arial"/>
                <a:cs typeface="Arial"/>
                <a:sym typeface="Arial"/>
              </a:rPr>
              <a:t>Canva</a:t>
            </a:r>
            <a:r>
              <a:rPr lang="en-US" sz="1200" b="1" i="0" u="none" strike="noStrike" cap="none" dirty="0" smtClean="0">
                <a:solidFill>
                  <a:srgbClr val="000000"/>
                </a:solidFill>
                <a:effectLst/>
                <a:latin typeface="Arial"/>
                <a:cs typeface="Arial"/>
                <a:sym typeface="Arial"/>
              </a:rPr>
              <a:t>. </a:t>
            </a:r>
            <a:endParaRPr lang="en-US" sz="1200" i="0" dirty="0" smtClean="0"/>
          </a:p>
          <a:p>
            <a:pPr marL="0" lvl="0" indent="0" algn="l" rtl="0">
              <a:lnSpc>
                <a:spcPct val="115000"/>
              </a:lnSpc>
              <a:spcBef>
                <a:spcPts val="0"/>
              </a:spcBef>
              <a:spcAft>
                <a:spcPts val="0"/>
              </a:spcAft>
              <a:buClr>
                <a:schemeClr val="dk1"/>
              </a:buClr>
              <a:buSzPts val="1100"/>
              <a:buFont typeface="Arial"/>
              <a:buNone/>
            </a:pPr>
            <a:endParaRPr lang="en-US" sz="1200" dirty="0" smtClean="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70066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Kids Help Phone: Canada’s only 24/7, national support service. They are a confidential service that offers professional counselling, information and referrals, and volunteer-led support to young people in both English and French. You can call Kids Help Phone at 1-800-668-6868, or text and live chat at https://kidshelpphone.ca/.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ea typeface="Arial"/>
                <a:cs typeface="Arial"/>
                <a:sym typeface="Arial"/>
              </a:rPr>
              <a:t>Photo Reference: </a:t>
            </a:r>
            <a:r>
              <a:rPr lang="en-US" sz="1100" b="0" i="0" u="none" strike="noStrike" cap="none" baseline="0" dirty="0" smtClean="0">
                <a:solidFill>
                  <a:srgbClr val="000000"/>
                </a:solidFill>
                <a:latin typeface="Arial"/>
                <a:ea typeface="Arial"/>
                <a:cs typeface="Arial"/>
                <a:sym typeface="Arial"/>
              </a:rPr>
              <a:t>Jack.org (2022). Educational Social Media Posts: Kids Help Phone Social Media Pack. https://jack.org/Resources/COVID-19-Youth-Mental-Health-Resource-Hub?lang=en-ca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cs typeface="Arial"/>
                <a:sym typeface="Arial"/>
              </a:rPr>
              <a:t>Image from </a:t>
            </a:r>
            <a:r>
              <a:rPr lang="en-US" sz="1100" b="1" i="0" u="none" strike="noStrike" cap="none" dirty="0" err="1" smtClean="0">
                <a:solidFill>
                  <a:srgbClr val="000000"/>
                </a:solidFill>
                <a:effectLst/>
                <a:latin typeface="Arial"/>
                <a:cs typeface="Arial"/>
                <a:sym typeface="Arial"/>
              </a:rPr>
              <a:t>Canva</a:t>
            </a:r>
            <a:r>
              <a:rPr lang="en-US" sz="1100" b="1" i="0" u="none" strike="noStrike" cap="none" dirty="0" smtClean="0">
                <a:solidFill>
                  <a:srgbClr val="000000"/>
                </a:solidFill>
                <a:effectLst/>
                <a:latin typeface="Arial"/>
                <a:cs typeface="Arial"/>
                <a:sym typeface="Arial"/>
              </a:rPr>
              <a:t>. </a:t>
            </a:r>
            <a:endParaRPr lang="en-US" i="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p:txBody>
      </p:sp>
    </p:spTree>
    <p:extLst>
      <p:ext uri="{BB962C8B-B14F-4D97-AF65-F5344CB8AC3E}">
        <p14:creationId xmlns:p14="http://schemas.microsoft.com/office/powerpoint/2010/main" val="5833369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smtClean="0">
                <a:solidFill>
                  <a:schemeClr val="tx1"/>
                </a:solidFill>
              </a:rPr>
              <a:t>Encourage students to be proud of their self-concept and identity, to respect others who have different identities, to always ask others how they identify – rather than making assumptions or pre-judgments – and accept everyone for who they are.</a:t>
            </a:r>
            <a:endParaRPr lang="en-CA" sz="1100" dirty="0" smtClean="0">
              <a:solidFill>
                <a:schemeClr val="tx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Emphasize the importance of respecting one another’s identities regardless of whether we understand the details of the identity. This means challenging our assumptions that behaviours or expression always equal identity. The right thing to do is to always ask and to always respect the answer.</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For additional information on gender identity, gender expression, and sexual orientation, consult with your school board’s equity or diversity department, your local public health unit, or a community health organization (e.g., Rainbow Health Ontario).</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cs typeface="Arial"/>
                <a:sym typeface="Arial"/>
              </a:rPr>
              <a:t>Image from </a:t>
            </a:r>
            <a:r>
              <a:rPr lang="en-US" sz="1100" b="1" i="0" u="none" strike="noStrike" cap="none" dirty="0" err="1" smtClean="0">
                <a:solidFill>
                  <a:srgbClr val="000000"/>
                </a:solidFill>
                <a:effectLst/>
                <a:latin typeface="Arial"/>
                <a:cs typeface="Arial"/>
                <a:sym typeface="Arial"/>
              </a:rPr>
              <a:t>Canva</a:t>
            </a:r>
            <a:r>
              <a:rPr lang="en-US" sz="1100" b="1" i="0" u="none" strike="noStrike" cap="none" dirty="0" smtClean="0">
                <a:solidFill>
                  <a:srgbClr val="000000"/>
                </a:solidFill>
                <a:effectLst/>
                <a:latin typeface="Arial"/>
                <a:cs typeface="Arial"/>
                <a:sym typeface="Arial"/>
              </a:rPr>
              <a:t>. </a:t>
            </a:r>
            <a:endParaRPr lang="en-US" i="0"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4082958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fc8e8eaf5c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fc8e8eaf5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5316179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Slides 30-34 are currently hidden, but if your class is interested and you would like to teach about LGBTQ+ you can use the additional following slides.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sng" strike="noStrike" cap="none" baseline="0" dirty="0" smtClean="0">
                <a:solidFill>
                  <a:srgbClr val="000000"/>
                </a:solidFill>
                <a:latin typeface="Arial"/>
                <a:ea typeface="Arial"/>
                <a:cs typeface="Arial"/>
                <a:sym typeface="Arial"/>
              </a:rPr>
              <a:t>Steps to unhide slides: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Hover over one of the slides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Right click</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Go down to “hide slide” and click it, which will automatically unhide the slide</a:t>
            </a:r>
          </a:p>
        </p:txBody>
      </p:sp>
    </p:spTree>
    <p:extLst>
      <p:ext uri="{BB962C8B-B14F-4D97-AF65-F5344CB8AC3E}">
        <p14:creationId xmlns:p14="http://schemas.microsoft.com/office/powerpoint/2010/main" val="26771642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100" b="0" i="0" u="none" strike="noStrike" cap="none" baseline="0" dirty="0" smtClean="0">
                <a:solidFill>
                  <a:srgbClr val="000000"/>
                </a:solidFill>
                <a:latin typeface="Arial"/>
                <a:ea typeface="Arial"/>
                <a:cs typeface="Arial"/>
                <a:sym typeface="Arial"/>
              </a:rPr>
              <a:t>Some of you might have heard the term LGBTQ or 2SLGBTQ+. This term reflects the genders and sexualities that are not cisgender and heterosexual. LGBTQ2S+ includes Lesbian, Gay, Bisexual, Transgender, Queer or Questioning, 2 spirited and more. </a:t>
            </a:r>
          </a:p>
          <a:p>
            <a:pPr marL="0" lvl="0" indent="0" algn="l" rtl="0">
              <a:spcBef>
                <a:spcPts val="0"/>
              </a:spcBef>
              <a:spcAft>
                <a:spcPts val="0"/>
              </a:spcAft>
              <a:buNone/>
            </a:pPr>
            <a:endParaRPr lang="en-US" sz="1100" b="0" i="0" u="none"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None/>
            </a:pPr>
            <a:r>
              <a:rPr lang="en-US" sz="1100" b="0" i="0" u="none" strike="noStrike" cap="none" baseline="0" dirty="0" smtClean="0">
                <a:solidFill>
                  <a:srgbClr val="000000"/>
                </a:solidFill>
                <a:latin typeface="Arial"/>
                <a:ea typeface="Arial"/>
                <a:cs typeface="Arial"/>
                <a:sym typeface="Arial"/>
              </a:rPr>
              <a:t>These terms will be discussed more in-depth in the next few slides. </a:t>
            </a:r>
          </a:p>
          <a:p>
            <a:pPr marL="0" lvl="0" indent="0" algn="l" rtl="0">
              <a:spcBef>
                <a:spcPts val="0"/>
              </a:spcBef>
              <a:spcAft>
                <a:spcPts val="0"/>
              </a:spcAft>
              <a:buNone/>
            </a:pPr>
            <a:endParaRPr lang="en-US" sz="1100" b="0" i="0" u="none"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None/>
            </a:pPr>
            <a:r>
              <a:rPr lang="en-US" sz="1100" b="0" i="0" u="none" strike="noStrike" cap="none" baseline="0" dirty="0" smtClean="0">
                <a:solidFill>
                  <a:srgbClr val="000000"/>
                </a:solidFill>
                <a:latin typeface="Arial"/>
                <a:ea typeface="Arial"/>
                <a:cs typeface="Arial"/>
                <a:sym typeface="Arial"/>
              </a:rPr>
              <a:t>For an additional resource that is effective at explaining all the LGBTQ+ terms, check out the book called: The Gay BC’s. </a:t>
            </a:r>
          </a:p>
          <a:p>
            <a:pPr marL="0" lvl="0" indent="0" algn="l" rtl="0">
              <a:spcBef>
                <a:spcPts val="0"/>
              </a:spcBef>
              <a:spcAft>
                <a:spcPts val="0"/>
              </a:spcAft>
              <a:buNone/>
            </a:pPr>
            <a:endParaRPr lang="en-CA"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cs typeface="Arial"/>
                <a:sym typeface="Arial"/>
              </a:rPr>
              <a:t>Images from </a:t>
            </a:r>
            <a:r>
              <a:rPr lang="en-US" sz="1100" b="1" i="0" u="none" strike="noStrike" cap="none" dirty="0" err="1" smtClean="0">
                <a:solidFill>
                  <a:srgbClr val="000000"/>
                </a:solidFill>
                <a:effectLst/>
                <a:latin typeface="Arial"/>
                <a:cs typeface="Arial"/>
                <a:sym typeface="Arial"/>
              </a:rPr>
              <a:t>Canva</a:t>
            </a:r>
            <a:r>
              <a:rPr lang="en-US" sz="1100" b="1" i="0" u="none" strike="noStrike" cap="none" dirty="0" smtClean="0">
                <a:solidFill>
                  <a:srgbClr val="000000"/>
                </a:solidFill>
                <a:effectLst/>
                <a:latin typeface="Arial"/>
                <a:cs typeface="Arial"/>
                <a:sym typeface="Arial"/>
              </a:rPr>
              <a:t>. </a:t>
            </a:r>
            <a:endParaRPr lang="en-US" i="0" dirty="0" smtClean="0"/>
          </a:p>
          <a:p>
            <a:pPr marL="0" lvl="0" indent="0" algn="l" rtl="0">
              <a:spcBef>
                <a:spcPts val="0"/>
              </a:spcBef>
              <a:spcAft>
                <a:spcPts val="0"/>
              </a:spcAft>
              <a:buNone/>
            </a:pPr>
            <a:endParaRPr lang="en-US" sz="1100" b="0" i="0" u="none" strike="noStrike" cap="none" baseline="0" dirty="0" smtClean="0">
              <a:solidFill>
                <a:srgbClr val="000000"/>
              </a:solidFill>
              <a:latin typeface="Arial"/>
              <a:ea typeface="Arial"/>
              <a:cs typeface="Arial"/>
              <a:sym typeface="Arial"/>
            </a:endParaRPr>
          </a:p>
        </p:txBody>
      </p:sp>
    </p:spTree>
    <p:extLst>
      <p:ext uri="{BB962C8B-B14F-4D97-AF65-F5344CB8AC3E}">
        <p14:creationId xmlns:p14="http://schemas.microsoft.com/office/powerpoint/2010/main" val="31374509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cap="none" baseline="0" dirty="0" smtClean="0">
                <a:solidFill>
                  <a:srgbClr val="000000"/>
                </a:solidFill>
                <a:latin typeface="Arial"/>
                <a:ea typeface="Arial"/>
                <a:cs typeface="Arial"/>
                <a:sym typeface="Arial"/>
              </a:rPr>
              <a:t>Background Knowledge</a:t>
            </a:r>
          </a:p>
          <a:p>
            <a:pPr marL="158750" indent="0">
              <a:buNone/>
            </a:pPr>
            <a:r>
              <a:rPr lang="en-US" sz="1100" b="1" i="0" u="none" strike="noStrike" cap="none" baseline="0" dirty="0" smtClean="0">
                <a:solidFill>
                  <a:srgbClr val="000000"/>
                </a:solidFill>
                <a:latin typeface="Arial"/>
                <a:ea typeface="Arial"/>
                <a:cs typeface="Arial"/>
                <a:sym typeface="Arial"/>
              </a:rPr>
              <a:t>Two-Spirited: </a:t>
            </a:r>
            <a:r>
              <a:rPr lang="en-US" sz="1100" b="0" i="0" u="none" strike="noStrike" cap="none" baseline="0" dirty="0" smtClean="0">
                <a:solidFill>
                  <a:srgbClr val="000000"/>
                </a:solidFill>
                <a:latin typeface="Arial"/>
                <a:ea typeface="Arial"/>
                <a:cs typeface="Arial"/>
                <a:sym typeface="Arial"/>
              </a:rPr>
              <a:t>A term used by some Indigenous people who identify as having both a masculine and a feminine spirit, and is used by some Indigenous people to describe their sexual, gender and/or spiritual identity. In some Indigenous cultures, it is considered a gift to be two spirited. </a:t>
            </a:r>
          </a:p>
          <a:p>
            <a:pPr marL="158750" indent="0">
              <a:buNone/>
            </a:pPr>
            <a:endParaRPr lang="en-US" sz="1100" b="0"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ea typeface="Arial"/>
                <a:cs typeface="Arial"/>
                <a:sym typeface="Arial"/>
              </a:rPr>
              <a:t>References: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Teaching Sexual Health (2022}. Sexual &amp; Gender Diversity: Words You May Hear. https://teachingsexualhealth.ca/parents/information-by-topic/sexual-diversity/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Queer in the World (2021). What Is The Two-Spirit Pride Flag, And What Does It Stand For? https://queerintheworld.com/two-spirit-pride-flag/</a:t>
            </a:r>
            <a:endParaRPr lang="en-US" sz="1100" b="1" i="0" u="none" strike="noStrike" cap="none" baseline="0" dirty="0" smtClean="0">
              <a:solidFill>
                <a:srgbClr val="000000"/>
              </a:solidFill>
              <a:latin typeface="Arial"/>
              <a:ea typeface="Arial"/>
              <a:cs typeface="Arial"/>
              <a:sym typeface="Arial"/>
            </a:endParaRPr>
          </a:p>
          <a:p>
            <a:pPr marL="158750" indent="0">
              <a:buNone/>
            </a:pPr>
            <a:endParaRPr lang="en-US" sz="1100" b="0"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cs typeface="Arial"/>
                <a:sym typeface="Arial"/>
              </a:rPr>
              <a:t>Image from </a:t>
            </a:r>
            <a:r>
              <a:rPr lang="en-US" sz="1100" b="1" i="0" u="none" strike="noStrike" cap="none" dirty="0" err="1" smtClean="0">
                <a:solidFill>
                  <a:srgbClr val="000000"/>
                </a:solidFill>
                <a:effectLst/>
                <a:latin typeface="Arial"/>
                <a:cs typeface="Arial"/>
                <a:sym typeface="Arial"/>
              </a:rPr>
              <a:t>Canva</a:t>
            </a:r>
            <a:r>
              <a:rPr lang="en-US" sz="1100" b="1" i="0" u="none" strike="noStrike" cap="none" dirty="0" smtClean="0">
                <a:solidFill>
                  <a:srgbClr val="000000"/>
                </a:solidFill>
                <a:effectLst/>
                <a:latin typeface="Arial"/>
                <a:cs typeface="Arial"/>
                <a:sym typeface="Arial"/>
              </a:rPr>
              <a:t>. </a:t>
            </a:r>
            <a:endParaRPr lang="en-US" i="0" dirty="0" smtClean="0"/>
          </a:p>
          <a:p>
            <a:pPr marL="158750" indent="0">
              <a:buNone/>
            </a:pPr>
            <a:endParaRPr lang="en-US" sz="1100" b="0" i="0" u="none" strike="noStrike" cap="none" baseline="0" dirty="0" smtClean="0">
              <a:solidFill>
                <a:srgbClr val="000000"/>
              </a:solidFill>
              <a:latin typeface="Arial"/>
              <a:ea typeface="Arial"/>
              <a:cs typeface="Arial"/>
              <a:sym typeface="Arial"/>
            </a:endParaRPr>
          </a:p>
        </p:txBody>
      </p:sp>
    </p:spTree>
    <p:extLst>
      <p:ext uri="{BB962C8B-B14F-4D97-AF65-F5344CB8AC3E}">
        <p14:creationId xmlns:p14="http://schemas.microsoft.com/office/powerpoint/2010/main" val="16840474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baseline="0" dirty="0" smtClean="0">
                <a:solidFill>
                  <a:srgbClr val="000000"/>
                </a:solidFill>
                <a:latin typeface="Arial"/>
                <a:ea typeface="Arial"/>
                <a:cs typeface="Arial"/>
                <a:sym typeface="Arial"/>
              </a:rPr>
              <a:t>Background Knowledge</a:t>
            </a:r>
            <a:endParaRPr lang="en-US" sz="1100" b="1" i="0" u="none"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None/>
            </a:pPr>
            <a:r>
              <a:rPr lang="en-US" sz="1100" b="1" i="0" u="none" strike="noStrike" cap="none" baseline="0" dirty="0" smtClean="0">
                <a:solidFill>
                  <a:srgbClr val="000000"/>
                </a:solidFill>
                <a:latin typeface="Arial"/>
                <a:ea typeface="Arial"/>
                <a:cs typeface="Arial"/>
                <a:sym typeface="Arial"/>
              </a:rPr>
              <a:t>Lesbian: </a:t>
            </a:r>
            <a:r>
              <a:rPr lang="en-US" sz="1100" b="0" i="0" u="none" strike="noStrike" cap="none" baseline="0" dirty="0" smtClean="0">
                <a:solidFill>
                  <a:srgbClr val="000000"/>
                </a:solidFill>
                <a:latin typeface="Arial"/>
                <a:ea typeface="Arial"/>
                <a:cs typeface="Arial"/>
                <a:sym typeface="Arial"/>
              </a:rPr>
              <a:t>A female who is physically and/or emotionally attracted to other females</a:t>
            </a:r>
          </a:p>
          <a:p>
            <a:pPr marL="0" lvl="0" indent="0" algn="l" rtl="0">
              <a:spcBef>
                <a:spcPts val="0"/>
              </a:spcBef>
              <a:spcAft>
                <a:spcPts val="0"/>
              </a:spcAft>
              <a:buNone/>
            </a:pPr>
            <a:endParaRPr lang="en-US" sz="1100" b="0" i="0" u="none"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None/>
            </a:pPr>
            <a:r>
              <a:rPr lang="en-US" sz="1100" b="1" i="0" u="none" strike="noStrike" cap="none" baseline="0" dirty="0" smtClean="0">
                <a:solidFill>
                  <a:srgbClr val="000000"/>
                </a:solidFill>
                <a:latin typeface="Arial"/>
                <a:ea typeface="Arial"/>
                <a:cs typeface="Arial"/>
                <a:sym typeface="Arial"/>
              </a:rPr>
              <a:t>Gay/Homosexual: </a:t>
            </a:r>
            <a:r>
              <a:rPr lang="en-US" sz="1100" b="0" i="0" u="none" strike="noStrike" cap="none" baseline="0" dirty="0" smtClean="0">
                <a:solidFill>
                  <a:srgbClr val="000000"/>
                </a:solidFill>
                <a:latin typeface="Arial"/>
                <a:ea typeface="Arial"/>
                <a:cs typeface="Arial"/>
                <a:sym typeface="Arial"/>
              </a:rPr>
              <a:t>A person who is physically and emotionally attracted to someone of the same sex or gender. The word gay can refer to both male and females. However, this term is most often used for a male who has attraction to males. </a:t>
            </a:r>
          </a:p>
          <a:p>
            <a:pPr marL="0" lvl="0" indent="0" algn="l" rtl="0">
              <a:spcBef>
                <a:spcPts val="0"/>
              </a:spcBef>
              <a:spcAft>
                <a:spcPts val="0"/>
              </a:spcAft>
              <a:buNone/>
            </a:pPr>
            <a:endParaRPr lang="en-US" sz="1100" b="0" i="0" u="none"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None/>
            </a:pPr>
            <a:r>
              <a:rPr lang="en-US" sz="1100" b="1" i="0" u="none" strike="noStrike" cap="none" baseline="0" dirty="0" smtClean="0">
                <a:solidFill>
                  <a:srgbClr val="000000"/>
                </a:solidFill>
                <a:latin typeface="Arial"/>
                <a:ea typeface="Arial"/>
                <a:cs typeface="Arial"/>
                <a:sym typeface="Arial"/>
              </a:rPr>
              <a:t>Bisexual: </a:t>
            </a:r>
            <a:r>
              <a:rPr lang="en-US" sz="1100" b="0" i="0" u="none" strike="noStrike" cap="none" baseline="0" dirty="0" smtClean="0">
                <a:solidFill>
                  <a:srgbClr val="000000"/>
                </a:solidFill>
                <a:latin typeface="Arial"/>
                <a:ea typeface="Arial"/>
                <a:cs typeface="Arial"/>
                <a:sym typeface="Arial"/>
              </a:rPr>
              <a:t>A person who is attracted physically and/or emotionally to people of the same sex, as well as people of the opposite sex.  (give an example)</a:t>
            </a:r>
          </a:p>
          <a:p>
            <a:pPr marL="0" lvl="0" indent="0" algn="l" rtl="0">
              <a:spcBef>
                <a:spcPts val="0"/>
              </a:spcBef>
              <a:spcAft>
                <a:spcPts val="0"/>
              </a:spcAft>
              <a:buNone/>
            </a:pPr>
            <a:endParaRPr lang="en-US" sz="1100" b="0" i="0" u="none"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None/>
            </a:pPr>
            <a:r>
              <a:rPr lang="en-US" sz="1100" b="1" i="0" u="none" strike="noStrike" cap="none" baseline="0" dirty="0" smtClean="0">
                <a:solidFill>
                  <a:srgbClr val="000000"/>
                </a:solidFill>
                <a:latin typeface="Arial"/>
                <a:ea typeface="Arial"/>
                <a:cs typeface="Arial"/>
                <a:sym typeface="Arial"/>
              </a:rPr>
              <a:t>Reference: </a:t>
            </a:r>
          </a:p>
          <a:p>
            <a:pPr marL="171450" lvl="0" indent="-171450" algn="l" rtl="0">
              <a:spcBef>
                <a:spcPts val="0"/>
              </a:spcBef>
              <a:spcAft>
                <a:spcPts val="0"/>
              </a:spcAft>
            </a:pPr>
            <a:r>
              <a:rPr lang="en-US" sz="1100" b="0" i="0" u="none" strike="noStrike" cap="none" baseline="0" dirty="0" smtClean="0">
                <a:solidFill>
                  <a:srgbClr val="000000"/>
                </a:solidFill>
                <a:latin typeface="Arial"/>
                <a:ea typeface="Arial"/>
                <a:cs typeface="Arial"/>
                <a:sym typeface="Arial"/>
              </a:rPr>
              <a:t>Teaching Sexual Health (2022). Sexual &amp; Gender Diversity: Words You May Hear. https://teachingsexualhealth.ca/parents/information-by-topic/sexual-diversity/ </a:t>
            </a:r>
            <a:endParaRPr lang="en-US" sz="1100" b="1" i="0" u="none"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None/>
            </a:pPr>
            <a:endParaRPr lang="en-US" sz="1100" b="0" i="0" u="none" strike="noStrike" cap="none" baseline="0" dirty="0" smtClean="0">
              <a:solidFill>
                <a:srgbClr val="000000"/>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cs typeface="Arial"/>
                <a:sym typeface="Arial"/>
              </a:rPr>
              <a:t>Image from </a:t>
            </a:r>
            <a:r>
              <a:rPr lang="en-US" sz="1100" b="1" i="0" u="none" strike="noStrike" cap="none" dirty="0" err="1" smtClean="0">
                <a:solidFill>
                  <a:srgbClr val="000000"/>
                </a:solidFill>
                <a:effectLst/>
                <a:latin typeface="Arial"/>
                <a:cs typeface="Arial"/>
                <a:sym typeface="Arial"/>
              </a:rPr>
              <a:t>Canva</a:t>
            </a:r>
            <a:r>
              <a:rPr lang="en-US" sz="1100" b="1" i="0" u="none" strike="noStrike" cap="none" dirty="0" smtClean="0">
                <a:solidFill>
                  <a:srgbClr val="000000"/>
                </a:solidFill>
                <a:effectLst/>
                <a:latin typeface="Arial"/>
                <a:cs typeface="Arial"/>
                <a:sym typeface="Arial"/>
              </a:rPr>
              <a:t>. </a:t>
            </a:r>
            <a:endParaRPr lang="en-US" i="0"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0757553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baseline="0" dirty="0" smtClean="0">
                <a:solidFill>
                  <a:srgbClr val="000000"/>
                </a:solidFill>
                <a:latin typeface="Arial"/>
                <a:ea typeface="Arial"/>
                <a:cs typeface="Arial"/>
                <a:sym typeface="Arial"/>
              </a:rPr>
              <a:t>Background Knowledge</a:t>
            </a:r>
            <a:endParaRPr lang="en-US" sz="1100" b="1"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ea typeface="Arial"/>
                <a:cs typeface="Arial"/>
                <a:sym typeface="Arial"/>
              </a:rPr>
              <a:t>Cisgender: </a:t>
            </a:r>
            <a:r>
              <a:rPr lang="en-US" sz="1100" b="0" i="0" u="none" strike="noStrike" cap="none" dirty="0" smtClean="0">
                <a:solidFill>
                  <a:srgbClr val="000000"/>
                </a:solidFill>
                <a:effectLst/>
                <a:latin typeface="Arial"/>
                <a:ea typeface="Arial"/>
                <a:cs typeface="Arial"/>
                <a:sym typeface="Arial"/>
              </a:rPr>
              <a:t>A person whose sense of identity and gender matches their sex assigned at birth.</a:t>
            </a:r>
            <a:r>
              <a:rPr lang="en-US" dirty="0" smtClean="0"/>
              <a:t/>
            </a:r>
            <a:br>
              <a:rPr lang="en-US" dirty="0" smtClean="0"/>
            </a:br>
            <a:endParaRPr lang="en-US" sz="1100" b="1" i="0" u="none" strike="noStrike" cap="none" baseline="0" dirty="0" smtClean="0">
              <a:solidFill>
                <a:srgbClr val="000000"/>
              </a:solidFill>
              <a:latin typeface="Arial"/>
              <a:ea typeface="Arial"/>
              <a:cs typeface="Arial"/>
              <a:sym typeface="Arial"/>
            </a:endParaRPr>
          </a:p>
          <a:p>
            <a:pPr marL="158750" indent="0">
              <a:buNone/>
            </a:pPr>
            <a:r>
              <a:rPr lang="en-US" sz="1100" b="1" i="0" u="none" strike="noStrike" cap="none" baseline="0" dirty="0" smtClean="0">
                <a:solidFill>
                  <a:srgbClr val="000000"/>
                </a:solidFill>
                <a:latin typeface="Arial"/>
                <a:ea typeface="Arial"/>
                <a:cs typeface="Arial"/>
                <a:sym typeface="Arial"/>
              </a:rPr>
              <a:t>Transgender: </a:t>
            </a:r>
            <a:r>
              <a:rPr lang="en-US" sz="1100" b="0" i="0" u="none" strike="noStrike" cap="none" baseline="0" dirty="0" smtClean="0">
                <a:solidFill>
                  <a:srgbClr val="000000"/>
                </a:solidFill>
                <a:latin typeface="Arial"/>
                <a:ea typeface="Arial"/>
                <a:cs typeface="Arial"/>
                <a:sym typeface="Arial"/>
              </a:rPr>
              <a:t>A person whose self-identified gender identity, is not the same as the sex assigned at birth. </a:t>
            </a:r>
          </a:p>
          <a:p>
            <a:pPr marL="457200" indent="-298450"/>
            <a:r>
              <a:rPr lang="en-US" sz="1100" b="0" i="0" u="none" strike="noStrike" cap="none" baseline="0" dirty="0" smtClean="0">
                <a:solidFill>
                  <a:srgbClr val="000000"/>
                </a:solidFill>
                <a:latin typeface="Arial"/>
                <a:ea typeface="Arial"/>
                <a:cs typeface="Arial"/>
                <a:sym typeface="Arial"/>
              </a:rPr>
              <a:t>Assigned female at birth because of internal and external genitalia (vagina, fallopian tubes, etc.) and now identifies as male, both, or neither. </a:t>
            </a:r>
          </a:p>
          <a:p>
            <a:pPr marL="158750" indent="0">
              <a:buNone/>
            </a:pPr>
            <a:endParaRPr lang="en-US" sz="1100" b="1" i="0" u="none" strike="noStrike" cap="none" dirty="0" smtClean="0">
              <a:solidFill>
                <a:srgbClr val="000000"/>
              </a:solidFill>
              <a:effectLst/>
              <a:latin typeface="Arial"/>
              <a:ea typeface="Arial"/>
              <a:cs typeface="Arial"/>
              <a:sym typeface="Arial"/>
            </a:endParaRPr>
          </a:p>
          <a:p>
            <a:pPr marL="158750" indent="0">
              <a:buNone/>
            </a:pPr>
            <a:r>
              <a:rPr lang="en-US" sz="1100" b="1" i="0" u="none" strike="noStrike" cap="none" dirty="0" smtClean="0">
                <a:solidFill>
                  <a:srgbClr val="000000"/>
                </a:solidFill>
                <a:effectLst/>
                <a:latin typeface="Arial"/>
                <a:ea typeface="Arial"/>
                <a:cs typeface="Arial"/>
                <a:sym typeface="Arial"/>
              </a:rPr>
              <a:t>Transition:</a:t>
            </a:r>
            <a:r>
              <a:rPr lang="en-US" sz="1100" b="0" i="0" u="none" strike="noStrike" cap="none" dirty="0" smtClean="0">
                <a:solidFill>
                  <a:srgbClr val="000000"/>
                </a:solidFill>
                <a:effectLst/>
                <a:latin typeface="Arial"/>
                <a:ea typeface="Arial"/>
                <a:cs typeface="Arial"/>
                <a:sym typeface="Arial"/>
              </a:rPr>
              <a:t> A process of change from biological sex to one’s self-identified gender. This may include physical, legal and social changes.</a:t>
            </a:r>
          </a:p>
          <a:p>
            <a:pPr marL="457200" indent="-298450"/>
            <a:r>
              <a:rPr lang="en-US" sz="1100" b="0" i="0" u="none" strike="noStrike" cap="none" baseline="0" dirty="0" smtClean="0">
                <a:solidFill>
                  <a:srgbClr val="000000"/>
                </a:solidFill>
                <a:effectLst/>
                <a:latin typeface="Arial"/>
                <a:ea typeface="Arial"/>
                <a:cs typeface="Arial"/>
                <a:sym typeface="Arial"/>
              </a:rPr>
              <a:t>A person who was born with a penis (sex was assigned male at birth) and is now transitioning into a female</a:t>
            </a:r>
            <a:endParaRPr lang="en-US" sz="1100" b="0" i="0" u="none" strike="noStrike" cap="none" baseline="0" dirty="0" smtClean="0">
              <a:solidFill>
                <a:srgbClr val="000000"/>
              </a:solidFill>
              <a:latin typeface="Arial"/>
              <a:ea typeface="Arial"/>
              <a:cs typeface="Arial"/>
              <a:sym typeface="Arial"/>
            </a:endParaRPr>
          </a:p>
          <a:p>
            <a:pPr marL="158750" indent="0">
              <a:buNone/>
            </a:pPr>
            <a:endParaRPr lang="en-US" sz="1100" b="1"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ea typeface="Arial"/>
                <a:cs typeface="Arial"/>
                <a:sym typeface="Arial"/>
              </a:rPr>
              <a:t>Queer: </a:t>
            </a:r>
            <a:r>
              <a:rPr lang="en-US" sz="1100" b="0" i="0" u="none" strike="noStrike" cap="none" baseline="0" dirty="0" smtClean="0">
                <a:solidFill>
                  <a:srgbClr val="000000"/>
                </a:solidFill>
                <a:latin typeface="Arial"/>
                <a:ea typeface="Arial"/>
                <a:cs typeface="Arial"/>
                <a:sym typeface="Arial"/>
              </a:rPr>
              <a:t>Historically, a negative term for LGBTQ2S+ people that has been reclaimed by the community as a term for any one who is not cis gender and/or is attracted to someone of the opposite sex assigned as birth (also known as heterosexual). </a:t>
            </a:r>
            <a:r>
              <a:rPr lang="en-US" sz="1100" b="1" i="0" u="none" strike="noStrike" cap="none"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A reclaimed term used by some people who identify as a sexual minority. It’s also used as a positive collective term to describe communities and social movements.</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baseline="0" dirty="0" smtClean="0">
                <a:solidFill>
                  <a:srgbClr val="000000"/>
                </a:solidFill>
                <a:latin typeface="Arial"/>
                <a:ea typeface="Arial"/>
                <a:cs typeface="Arial"/>
                <a:sym typeface="Arial"/>
              </a:rPr>
              <a:t>That’s why you will sometimes hear the LGBTQ2S+ community referred to as the queer community.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ea typeface="Arial"/>
                <a:cs typeface="Arial"/>
                <a:sym typeface="Arial"/>
              </a:rPr>
              <a:t>Questioning: </a:t>
            </a:r>
            <a:r>
              <a:rPr lang="en-US" sz="1100" b="0" i="0" u="none" strike="noStrike" cap="none" baseline="0" dirty="0" smtClean="0">
                <a:solidFill>
                  <a:srgbClr val="000000"/>
                </a:solidFill>
                <a:latin typeface="Arial"/>
                <a:ea typeface="Arial"/>
                <a:cs typeface="Arial"/>
                <a:sym typeface="Arial"/>
              </a:rPr>
              <a:t>A person who is unsure or is exploring their sexual orientation or gender identity. </a:t>
            </a:r>
          </a:p>
          <a:p>
            <a:pPr marL="158750" indent="0">
              <a:buNone/>
            </a:pPr>
            <a:endParaRPr lang="en-US" sz="1100" b="0" i="0" u="none" strike="noStrike" cap="none" baseline="0" dirty="0" smtClean="0">
              <a:solidFill>
                <a:srgbClr val="000000"/>
              </a:solidFill>
              <a:latin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ea typeface="Arial"/>
                <a:cs typeface="Arial"/>
                <a:sym typeface="Arial"/>
              </a:rPr>
              <a:t>Reference: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Teaching Sexual Health (2022}. Sexual &amp; Gender Diversity: Words You May Hear. https://teachingsexualhealth.ca/parents/information-by-topic/sexual-diversity/ </a:t>
            </a:r>
            <a:endParaRPr lang="en-US" sz="1100" b="1" i="0" u="none" strike="noStrike" cap="none" baseline="0" dirty="0" smtClean="0">
              <a:solidFill>
                <a:srgbClr val="000000"/>
              </a:solidFill>
              <a:latin typeface="Arial"/>
              <a:ea typeface="Arial"/>
              <a:cs typeface="Arial"/>
              <a:sym typeface="Arial"/>
            </a:endParaRPr>
          </a:p>
          <a:p>
            <a:pPr marL="158750" indent="0">
              <a:buNone/>
            </a:pPr>
            <a:endParaRPr lang="en-US" sz="1100" b="0" i="0" u="none" strike="noStrike" cap="none" baseline="0" dirty="0" smtClean="0">
              <a:solidFill>
                <a:srgbClr val="000000"/>
              </a:solidFill>
              <a:latin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cs typeface="Arial"/>
                <a:sym typeface="Arial"/>
              </a:rPr>
              <a:t>Image from </a:t>
            </a:r>
            <a:r>
              <a:rPr lang="en-US" sz="1100" b="1" i="0" u="none" strike="noStrike" cap="none" dirty="0" err="1" smtClean="0">
                <a:solidFill>
                  <a:srgbClr val="000000"/>
                </a:solidFill>
                <a:effectLst/>
                <a:latin typeface="Arial"/>
                <a:cs typeface="Arial"/>
                <a:sym typeface="Arial"/>
              </a:rPr>
              <a:t>Canva</a:t>
            </a:r>
            <a:endParaRPr lang="en-US" i="0" dirty="0" smtClean="0"/>
          </a:p>
        </p:txBody>
      </p:sp>
    </p:spTree>
    <p:extLst>
      <p:ext uri="{BB962C8B-B14F-4D97-AF65-F5344CB8AC3E}">
        <p14:creationId xmlns:p14="http://schemas.microsoft.com/office/powerpoint/2010/main" val="2256469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cs typeface="Arial"/>
                <a:sym typeface="Arial"/>
              </a:rPr>
              <a:t>Images from </a:t>
            </a:r>
            <a:r>
              <a:rPr lang="en-US" sz="1100" b="1" i="0" u="none" strike="noStrike" cap="none" dirty="0" err="1" smtClean="0">
                <a:solidFill>
                  <a:srgbClr val="000000"/>
                </a:solidFill>
                <a:effectLst/>
                <a:latin typeface="Arial"/>
                <a:cs typeface="Arial"/>
                <a:sym typeface="Arial"/>
              </a:rPr>
              <a:t>Canva</a:t>
            </a:r>
            <a:r>
              <a:rPr lang="en-US" sz="1100" b="1" i="0" u="none" strike="noStrike" cap="none" dirty="0" smtClean="0">
                <a:solidFill>
                  <a:srgbClr val="000000"/>
                </a:solidFill>
                <a:effectLst/>
                <a:latin typeface="Arial"/>
                <a:cs typeface="Arial"/>
                <a:sym typeface="Arial"/>
              </a:rPr>
              <a:t>. </a:t>
            </a:r>
            <a:endParaRPr lang="en-US" i="0" dirty="0" smtClean="0"/>
          </a:p>
          <a:p>
            <a:pPr marL="158750" indent="0">
              <a:buNone/>
            </a:pPr>
            <a:endParaRPr lang="en-CA" dirty="0"/>
          </a:p>
        </p:txBody>
      </p:sp>
    </p:spTree>
    <p:extLst>
      <p:ext uri="{BB962C8B-B14F-4D97-AF65-F5344CB8AC3E}">
        <p14:creationId xmlns:p14="http://schemas.microsoft.com/office/powerpoint/2010/main" val="612926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cs typeface="Arial"/>
                <a:sym typeface="Arial"/>
              </a:rPr>
              <a:t>Image from </a:t>
            </a:r>
            <a:r>
              <a:rPr lang="en-US" sz="1100" b="1" i="0" u="none" strike="noStrike" cap="none" dirty="0" err="1" smtClean="0">
                <a:solidFill>
                  <a:srgbClr val="000000"/>
                </a:solidFill>
                <a:effectLst/>
                <a:latin typeface="Arial"/>
                <a:cs typeface="Arial"/>
                <a:sym typeface="Arial"/>
              </a:rPr>
              <a:t>Canva</a:t>
            </a:r>
            <a:endParaRPr lang="en-US" i="0"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630790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1" u="none" strike="noStrike" cap="none" dirty="0" smtClean="0">
                <a:solidFill>
                  <a:srgbClr val="000000"/>
                </a:solidFill>
                <a:effectLst/>
                <a:latin typeface="Arial"/>
                <a:ea typeface="Arial"/>
                <a:cs typeface="Arial"/>
                <a:sym typeface="Arial"/>
              </a:rPr>
              <a:t>The presentation begins here.</a:t>
            </a:r>
          </a:p>
          <a:p>
            <a:pPr marL="0" lvl="0" indent="0" algn="l" rtl="0">
              <a:spcBef>
                <a:spcPts val="0"/>
              </a:spcBef>
              <a:spcAft>
                <a:spcPts val="0"/>
              </a:spcAft>
              <a:buNone/>
            </a:pPr>
            <a:endParaRPr lang="en-US" sz="1100" b="1" i="1" u="none" strike="noStrike" cap="none"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cs typeface="Arial"/>
                <a:sym typeface="Arial"/>
              </a:rPr>
              <a:t>Image from </a:t>
            </a:r>
            <a:r>
              <a:rPr lang="en-US" sz="1100" b="1" i="0" u="none" strike="noStrike" cap="none" dirty="0" err="1" smtClean="0">
                <a:solidFill>
                  <a:srgbClr val="000000"/>
                </a:solidFill>
                <a:effectLst/>
                <a:latin typeface="Arial"/>
                <a:cs typeface="Arial"/>
                <a:sym typeface="Arial"/>
              </a:rPr>
              <a:t>Canva</a:t>
            </a:r>
            <a:r>
              <a:rPr lang="en-US" sz="1100" b="1" i="0" u="none" strike="noStrike" cap="none" dirty="0" smtClean="0">
                <a:solidFill>
                  <a:srgbClr val="000000"/>
                </a:solidFill>
                <a:effectLst/>
                <a:latin typeface="Arial"/>
                <a:cs typeface="Arial"/>
                <a:sym typeface="Arial"/>
              </a:rPr>
              <a:t>. </a:t>
            </a:r>
            <a:endParaRPr lang="en-US" i="0"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78363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cs typeface="Arial"/>
                <a:sym typeface="Arial"/>
              </a:rPr>
              <a:t>General Information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cs typeface="Arial"/>
                <a:sym typeface="Arial"/>
              </a:rPr>
              <a:t>The information</a:t>
            </a:r>
            <a:r>
              <a:rPr lang="en-US" sz="1100" b="0" i="0" u="none" strike="noStrike" cap="none" baseline="0" dirty="0" smtClean="0">
                <a:solidFill>
                  <a:srgbClr val="000000"/>
                </a:solidFill>
                <a:effectLst/>
                <a:latin typeface="Arial"/>
                <a:cs typeface="Arial"/>
                <a:sym typeface="Arial"/>
              </a:rPr>
              <a:t> we are going to talk about today is important for many reasons.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cs typeface="Arial"/>
                <a:sym typeface="Arial"/>
              </a:rPr>
              <a:t>We want to ensure that you learn that everyone is unique and the things that make you unique is what makes you interesting and special.</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cs typeface="Arial"/>
                <a:sym typeface="Arial"/>
              </a:rPr>
              <a:t>We want you to feel good about your body, how it is changing, and how you approach different types of relationships you may have with people.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cs typeface="Arial"/>
                <a:sym typeface="Arial"/>
              </a:rPr>
              <a:t>It is important that everyone feels safe, accepted and included at school and understand that differences are ok. This will help to reduce bullying and feelings of loneliness or isolation.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cs typeface="Arial"/>
                <a:sym typeface="Arial"/>
              </a:rPr>
              <a:t>Background</a:t>
            </a:r>
            <a:r>
              <a:rPr lang="en-US" sz="1100" b="1" i="0" u="sng" strike="noStrike" cap="none" baseline="0" dirty="0" smtClean="0">
                <a:solidFill>
                  <a:srgbClr val="000000"/>
                </a:solidFill>
                <a:effectLst/>
                <a:latin typeface="Arial"/>
                <a:cs typeface="Arial"/>
                <a:sym typeface="Arial"/>
              </a:rPr>
              <a:t> Knowledge</a:t>
            </a:r>
            <a:endParaRPr lang="en-US" sz="1100" b="1" i="0" u="none" strike="noStrike" cap="none" dirty="0" smtClean="0">
              <a:solidFill>
                <a:srgbClr val="000000"/>
              </a:solidFill>
              <a:effectLst/>
              <a:latin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US" sz="2000" dirty="0" smtClean="0"/>
              <a:t>Students will learn and understand about themselves and their bodies as they grow and mature</a:t>
            </a:r>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US" sz="2000" dirty="0" smtClean="0"/>
              <a:t>Students need to understand that everyone has different qualities</a:t>
            </a:r>
            <a:r>
              <a:rPr lang="en-US" sz="2000" baseline="0" dirty="0" smtClean="0"/>
              <a:t> that make up their self-concept</a:t>
            </a:r>
            <a:r>
              <a:rPr lang="en-US" sz="2000" dirty="0" smtClean="0"/>
              <a:t>;</a:t>
            </a:r>
            <a:r>
              <a:rPr lang="en-US" sz="2000" baseline="0" dirty="0" smtClean="0"/>
              <a:t> this makes them unique</a:t>
            </a:r>
            <a:endParaRPr lang="en-US" sz="2000" dirty="0" smtClean="0"/>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US" sz="2000" dirty="0" smtClean="0"/>
              <a:t>There needs to be an emphasis on feeling safe, included and accepted in the school community</a:t>
            </a:r>
            <a:endParaRPr lang="en-CA" sz="2000" dirty="0" smtClean="0"/>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CA" sz="2000" dirty="0" smtClean="0"/>
              <a:t>Empathetic towards others… </a:t>
            </a:r>
            <a:endParaRPr lang="en-US" sz="1100" b="1" i="0" u="none" strike="noStrike" cap="none" dirty="0" smtClean="0">
              <a:solidFill>
                <a:srgbClr val="000000"/>
              </a:solidFill>
              <a:effectLst/>
              <a:latin typeface="Arial"/>
              <a:cs typeface="Arial"/>
              <a:sym typeface="Arial"/>
            </a:endParaRPr>
          </a:p>
        </p:txBody>
      </p:sp>
    </p:spTree>
    <p:extLst>
      <p:ext uri="{BB962C8B-B14F-4D97-AF65-F5344CB8AC3E}">
        <p14:creationId xmlns:p14="http://schemas.microsoft.com/office/powerpoint/2010/main" val="3580367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US" sz="1100" b="1" i="0" u="sng" strike="noStrike" cap="none" dirty="0" smtClean="0">
                <a:solidFill>
                  <a:srgbClr val="000000"/>
                </a:solidFill>
                <a:effectLst/>
                <a:latin typeface="Arial"/>
                <a:ea typeface="Arial"/>
                <a:cs typeface="Arial"/>
                <a:sym typeface="Arial"/>
              </a:rPr>
              <a:t>General Information </a:t>
            </a:r>
          </a:p>
          <a:p>
            <a:pPr marL="158750" indent="0" rtl="0">
              <a:buNone/>
            </a:pPr>
            <a:r>
              <a:rPr lang="en-US" sz="1100" b="0" i="0" u="none" strike="noStrike" cap="none" dirty="0" smtClean="0">
                <a:solidFill>
                  <a:srgbClr val="000000"/>
                </a:solidFill>
                <a:effectLst/>
                <a:latin typeface="Arial"/>
                <a:ea typeface="Arial"/>
                <a:cs typeface="Arial"/>
                <a:sym typeface="Arial"/>
              </a:rPr>
              <a:t>When it comes to your health, there are many decisions you will have to make throughout your life as you mature and grow. Making decisions about your health is important</a:t>
            </a:r>
            <a:r>
              <a:rPr lang="en-US" sz="1100" b="0" i="0" u="none" strike="noStrike" cap="none" baseline="0" dirty="0" smtClean="0">
                <a:solidFill>
                  <a:srgbClr val="000000"/>
                </a:solidFill>
                <a:effectLst/>
                <a:latin typeface="Arial"/>
                <a:ea typeface="Arial"/>
                <a:cs typeface="Arial"/>
                <a:sym typeface="Arial"/>
              </a:rPr>
              <a:t> because </a:t>
            </a:r>
            <a:r>
              <a:rPr lang="en-US" sz="1100" b="0" i="0" u="none" strike="noStrike" cap="none" dirty="0" smtClean="0">
                <a:solidFill>
                  <a:srgbClr val="000000"/>
                </a:solidFill>
                <a:effectLst/>
                <a:latin typeface="Arial"/>
                <a:ea typeface="Arial"/>
                <a:cs typeface="Arial"/>
                <a:sym typeface="Arial"/>
              </a:rPr>
              <a:t>knowing</a:t>
            </a:r>
            <a:r>
              <a:rPr lang="en-US" sz="1100" b="0" i="0" u="none" strike="noStrike" cap="none" baseline="0" dirty="0" smtClean="0">
                <a:solidFill>
                  <a:srgbClr val="000000"/>
                </a:solidFill>
                <a:effectLst/>
                <a:latin typeface="Arial"/>
                <a:ea typeface="Arial"/>
                <a:cs typeface="Arial"/>
                <a:sym typeface="Arial"/>
              </a:rPr>
              <a:t> your sexuality and sexual orientation</a:t>
            </a:r>
            <a:r>
              <a:rPr lang="en-US" sz="1100" b="0" i="0" u="none" strike="noStrike" cap="none" dirty="0" smtClean="0">
                <a:solidFill>
                  <a:srgbClr val="000000"/>
                </a:solidFill>
                <a:effectLst/>
                <a:latin typeface="Arial"/>
                <a:ea typeface="Arial"/>
                <a:cs typeface="Arial"/>
                <a:sym typeface="Arial"/>
              </a:rPr>
              <a:t> can effect your self-concept, and in turn impact </a:t>
            </a:r>
            <a:r>
              <a:rPr lang="en-US" sz="1100" b="0" i="0" u="none" strike="noStrike" cap="none" baseline="0" dirty="0" smtClean="0">
                <a:solidFill>
                  <a:srgbClr val="000000"/>
                </a:solidFill>
                <a:effectLst/>
                <a:latin typeface="Arial"/>
                <a:ea typeface="Arial"/>
                <a:cs typeface="Arial"/>
                <a:sym typeface="Arial"/>
              </a:rPr>
              <a:t>your well-being. </a:t>
            </a:r>
            <a:endParaRPr lang="en-US" sz="1100" b="0" i="0" u="none" strike="noStrike" cap="none" dirty="0" smtClean="0">
              <a:solidFill>
                <a:srgbClr val="000000"/>
              </a:solidFill>
              <a:effectLst/>
              <a:latin typeface="Arial"/>
              <a:ea typeface="Arial"/>
              <a:cs typeface="Arial"/>
              <a:sym typeface="Arial"/>
            </a:endParaRPr>
          </a:p>
          <a:p>
            <a:pPr marL="158750" indent="0" rtl="0">
              <a:buNone/>
            </a:pPr>
            <a:endParaRPr lang="en-US" sz="1100" b="0" i="0" u="none" strike="noStrike" cap="none" dirty="0" smtClean="0">
              <a:solidFill>
                <a:srgbClr val="000000"/>
              </a:solidFill>
              <a:effectLst/>
              <a:latin typeface="Arial"/>
              <a:ea typeface="Arial"/>
              <a:cs typeface="Arial"/>
              <a:sym typeface="Arial"/>
            </a:endParaRPr>
          </a:p>
          <a:p>
            <a:pPr marL="158750" indent="0" rtl="0">
              <a:buNone/>
            </a:pPr>
            <a:r>
              <a:rPr lang="en-US" sz="1100" b="0" i="0" u="none" strike="noStrike" cap="none" dirty="0" smtClean="0">
                <a:solidFill>
                  <a:srgbClr val="000000"/>
                </a:solidFill>
                <a:effectLst/>
                <a:latin typeface="Arial"/>
                <a:ea typeface="Arial"/>
                <a:cs typeface="Arial"/>
                <a:sym typeface="Arial"/>
              </a:rPr>
              <a:t>When deciding what is best for you and your health, you should understand and be well informed about the choices available. It is important that information comes from a trusted source that is current and accurate. </a:t>
            </a:r>
          </a:p>
          <a:p>
            <a:pPr marL="158750" indent="0" rtl="0">
              <a:buNone/>
            </a:pPr>
            <a:r>
              <a:rPr lang="en-US" b="0" dirty="0" smtClean="0">
                <a:effectLst/>
              </a:rPr>
              <a:t/>
            </a:r>
            <a:br>
              <a:rPr lang="en-US" b="0" dirty="0" smtClean="0">
                <a:effectLst/>
              </a:rPr>
            </a:br>
            <a:r>
              <a:rPr lang="en-US" sz="1100" b="0" i="0" u="none" strike="noStrike" cap="none" dirty="0" smtClean="0">
                <a:solidFill>
                  <a:srgbClr val="000000"/>
                </a:solidFill>
                <a:effectLst/>
                <a:latin typeface="Arial"/>
                <a:ea typeface="Arial"/>
                <a:cs typeface="Arial"/>
                <a:sym typeface="Arial"/>
              </a:rPr>
              <a:t>There is a lot of great information available on the internet and social media, but sometimes there is a lot of misinformation as well, this is why we recommend talking to a trusted adult, as they can offer information to help you make the best decisions for you and your health. </a:t>
            </a:r>
          </a:p>
          <a:p>
            <a:pPr marL="158750" indent="0" rtl="0">
              <a:buNone/>
            </a:pPr>
            <a:endParaRPr lang="en-US" sz="1100" b="0" i="0" u="none" strike="noStrike" cap="none" dirty="0" smtClean="0">
              <a:solidFill>
                <a:srgbClr val="000000"/>
              </a:solidFill>
              <a:effectLst/>
              <a:latin typeface="Arial"/>
              <a:cs typeface="Arial"/>
              <a:sym typeface="Arial"/>
            </a:endParaRPr>
          </a:p>
          <a:p>
            <a:pPr marL="158750" indent="0" rtl="0">
              <a:buNone/>
            </a:pPr>
            <a:r>
              <a:rPr lang="en-US" sz="1100" b="1" i="0" u="none" strike="noStrike" cap="none" dirty="0" smtClean="0">
                <a:solidFill>
                  <a:srgbClr val="000000"/>
                </a:solidFill>
                <a:effectLst/>
                <a:latin typeface="Arial"/>
                <a:cs typeface="Arial"/>
                <a:sym typeface="Arial"/>
              </a:rPr>
              <a:t>Images from </a:t>
            </a:r>
            <a:r>
              <a:rPr lang="en-US" sz="1100" b="1" i="0" u="none" strike="noStrike" cap="none" dirty="0" err="1" smtClean="0">
                <a:solidFill>
                  <a:srgbClr val="000000"/>
                </a:solidFill>
                <a:effectLst/>
                <a:latin typeface="Arial"/>
                <a:cs typeface="Arial"/>
                <a:sym typeface="Arial"/>
              </a:rPr>
              <a:t>Canva</a:t>
            </a:r>
            <a:endParaRPr lang="en-US" sz="1100" b="1" i="0" u="none" strike="noStrike" cap="none" dirty="0" smtClean="0">
              <a:solidFill>
                <a:srgbClr val="000000"/>
              </a:solidFill>
              <a:effectLst/>
              <a:latin typeface="Arial"/>
              <a:cs typeface="Arial"/>
              <a:sym typeface="Arial"/>
            </a:endParaRPr>
          </a:p>
        </p:txBody>
      </p:sp>
    </p:spTree>
    <p:extLst>
      <p:ext uri="{BB962C8B-B14F-4D97-AF65-F5344CB8AC3E}">
        <p14:creationId xmlns:p14="http://schemas.microsoft.com/office/powerpoint/2010/main" val="204970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ea typeface="Arial"/>
                <a:cs typeface="Arial"/>
                <a:sym typeface="Arial"/>
              </a:rPr>
              <a:t>General Information </a:t>
            </a:r>
            <a:endParaRPr lang="en-CA" sz="1100" b="1" i="0" u="none" strike="noStrike" cap="none" baseline="0" dirty="0" smtClean="0">
              <a:solidFill>
                <a:srgbClr val="000000"/>
              </a:solidFill>
              <a:latin typeface="Arial"/>
              <a:ea typeface="Arial"/>
              <a:cs typeface="Arial"/>
              <a:sym typeface="Arial"/>
            </a:endParaRPr>
          </a:p>
          <a:p>
            <a:pPr marL="158750" indent="0">
              <a:buNone/>
            </a:pPr>
            <a:r>
              <a:rPr lang="en-CA" sz="1100" b="1" i="0" u="none" strike="noStrike" cap="none" baseline="0" dirty="0" smtClean="0">
                <a:solidFill>
                  <a:srgbClr val="000000"/>
                </a:solidFill>
                <a:latin typeface="Arial"/>
                <a:ea typeface="Arial"/>
                <a:cs typeface="Arial"/>
                <a:sym typeface="Arial"/>
              </a:rPr>
              <a:t>4 Okay’s </a:t>
            </a:r>
            <a:endParaRPr lang="en-CA" sz="1100" b="0" i="0" u="none" strike="noStrike" cap="none" baseline="0" dirty="0" smtClean="0">
              <a:solidFill>
                <a:srgbClr val="000000"/>
              </a:solidFill>
              <a:latin typeface="Arial"/>
              <a:ea typeface="Arial"/>
              <a:cs typeface="Arial"/>
              <a:sym typeface="Arial"/>
            </a:endParaRPr>
          </a:p>
          <a:p>
            <a:pPr marL="158750" indent="0">
              <a:buNone/>
            </a:pPr>
            <a:r>
              <a:rPr lang="en-US" sz="1100" b="0" i="0" u="none" strike="noStrike" cap="none" baseline="0" dirty="0" smtClean="0">
                <a:solidFill>
                  <a:srgbClr val="000000"/>
                </a:solidFill>
                <a:latin typeface="Arial"/>
                <a:ea typeface="Arial"/>
                <a:cs typeface="Arial"/>
                <a:sym typeface="Arial"/>
              </a:rPr>
              <a:t>Today we’re going to be talking about what makes us different, and what makes us the same. We understand that for some of you, this may be the first time you’re learning about this topic, and for others this may be something you know a lot about. It may feel uncomfortable to talk about your body and your sexuality with your parents or friends, but it’s important we all understand gender and sexual diversity so we can be supportive and respectful of others. </a:t>
            </a:r>
          </a:p>
          <a:p>
            <a:pPr marL="158750" indent="0">
              <a:buNone/>
            </a:pPr>
            <a:endParaRPr lang="en-US" sz="1100" b="0" i="0" u="none" strike="noStrike" cap="none" baseline="0" dirty="0" smtClean="0">
              <a:solidFill>
                <a:srgbClr val="000000"/>
              </a:solidFill>
              <a:latin typeface="Arial"/>
              <a:ea typeface="Arial"/>
              <a:cs typeface="Arial"/>
              <a:sym typeface="Arial"/>
            </a:endParaRPr>
          </a:p>
          <a:p>
            <a:pPr marL="158750" indent="0">
              <a:buNone/>
            </a:pPr>
            <a:r>
              <a:rPr lang="en-US" sz="1100" b="0" i="0" u="none" strike="noStrike" cap="none" baseline="0" dirty="0" smtClean="0">
                <a:solidFill>
                  <a:srgbClr val="000000"/>
                </a:solidFill>
                <a:latin typeface="Arial"/>
                <a:ea typeface="Arial"/>
                <a:cs typeface="Arial"/>
                <a:sym typeface="Arial"/>
              </a:rPr>
              <a:t>So let’s review the 4 OK’s. It is perfectly OK: </a:t>
            </a:r>
          </a:p>
          <a:p>
            <a:pPr marL="457200" indent="-298450"/>
            <a:r>
              <a:rPr lang="en-US" sz="1100" b="0" i="0" u="none" strike="noStrike" cap="none" baseline="0" dirty="0" smtClean="0">
                <a:solidFill>
                  <a:srgbClr val="000000"/>
                </a:solidFill>
                <a:latin typeface="Arial"/>
                <a:ea typeface="Arial"/>
                <a:cs typeface="Arial"/>
                <a:sym typeface="Arial"/>
              </a:rPr>
              <a:t>If you feel embarrassed or uncomfortable. The only way for us to overcome this uncomfortable feeling is to learn and grow. We can often feel uncomfortable about things we don’t fully understand. But if we take the time to learn about a topic and understand it, we become more educated and comfortable. Which creates a supportive environment for everyone! </a:t>
            </a:r>
          </a:p>
          <a:p>
            <a:pPr marL="457200" indent="-298450"/>
            <a:r>
              <a:rPr lang="en-US" sz="1100" b="0" i="0" u="none" strike="noStrike" cap="none" baseline="0" dirty="0" smtClean="0">
                <a:solidFill>
                  <a:srgbClr val="000000"/>
                </a:solidFill>
                <a:latin typeface="Arial"/>
                <a:ea typeface="Arial"/>
                <a:cs typeface="Arial"/>
                <a:sym typeface="Arial"/>
              </a:rPr>
              <a:t>It’s okay to be curious and to ask questions. </a:t>
            </a:r>
          </a:p>
          <a:p>
            <a:pPr marL="457200" indent="-298450"/>
            <a:r>
              <a:rPr lang="en-US" sz="1100" b="0" i="0" u="none" strike="noStrike" cap="none" baseline="0" dirty="0" smtClean="0">
                <a:solidFill>
                  <a:srgbClr val="000000"/>
                </a:solidFill>
                <a:latin typeface="Arial"/>
                <a:ea typeface="Arial"/>
                <a:cs typeface="Arial"/>
                <a:sym typeface="Arial"/>
              </a:rPr>
              <a:t>It’s okay if you don’t know this information already. We’re all going to learn this together. </a:t>
            </a:r>
          </a:p>
          <a:p>
            <a:pPr marL="457200" indent="-298450"/>
            <a:r>
              <a:rPr lang="en-US" sz="1100" b="0" i="0" u="none" strike="noStrike" cap="none" baseline="0" dirty="0" smtClean="0">
                <a:solidFill>
                  <a:srgbClr val="000000"/>
                </a:solidFill>
                <a:latin typeface="Arial"/>
                <a:ea typeface="Arial"/>
                <a:cs typeface="Arial"/>
                <a:sym typeface="Arial"/>
              </a:rPr>
              <a:t>And… It is okay for us to know about each other’s bodies and experiences. This helps us to understand one another better, and be respectful of each individual person regardless of our similarities and differences. </a:t>
            </a:r>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cs typeface="Arial"/>
                <a:sym typeface="Arial"/>
              </a:rPr>
              <a:t>Images from </a:t>
            </a:r>
            <a:r>
              <a:rPr lang="en-US" sz="1100" b="1" i="0" u="none" strike="noStrike" cap="none" baseline="0" dirty="0" err="1" smtClean="0">
                <a:solidFill>
                  <a:srgbClr val="000000"/>
                </a:solidFill>
                <a:latin typeface="Arial"/>
                <a:cs typeface="Arial"/>
                <a:sym typeface="Arial"/>
              </a:rPr>
              <a:t>Canva</a:t>
            </a:r>
            <a:endParaRPr lang="en-US"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65840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6" name="Google Shape;36;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0" name="Google Shape;4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1">
            <a:alphaModFix/>
          </a:blip>
          <a:stretch>
            <a:fillRect/>
          </a:stretch>
        </p:blipFill>
        <p:spPr>
          <a:xfrm>
            <a:off x="0" y="-1682325"/>
            <a:ext cx="9144000" cy="6858000"/>
          </a:xfrm>
          <a:prstGeom prst="rect">
            <a:avLst/>
          </a:prstGeom>
          <a:noFill/>
          <a:ln>
            <a:noFill/>
          </a:ln>
        </p:spPr>
      </p:pic>
      <p:pic>
        <p:nvPicPr>
          <p:cNvPr id="10" name="Google Shape;10;p1"/>
          <p:cNvPicPr preferRelativeResize="0"/>
          <p:nvPr/>
        </p:nvPicPr>
        <p:blipFill rotWithShape="1">
          <a:blip r:embed="rId12">
            <a:alphaModFix/>
          </a:blip>
          <a:srcRect t="79688"/>
          <a:stretch/>
        </p:blipFill>
        <p:spPr>
          <a:xfrm>
            <a:off x="0" y="3750475"/>
            <a:ext cx="9144000" cy="139302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video" Target="https://www.youtube.com/embed/D9OOXCu5XMg" TargetMode="External"/><Relationship Id="rId6" Type="http://schemas.openxmlformats.org/officeDocument/2006/relationships/image" Target="../media/image19.png"/><Relationship Id="rId5" Type="http://schemas.openxmlformats.org/officeDocument/2006/relationships/image" Target="../media/image8.png"/><Relationship Id="rId4" Type="http://schemas.openxmlformats.org/officeDocument/2006/relationships/hyperlink" Target="https://youtu.be/D9OOXCu5XM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3" name="Title 2"/>
          <p:cNvSpPr>
            <a:spLocks noGrp="1"/>
          </p:cNvSpPr>
          <p:nvPr>
            <p:ph type="ctrTitle"/>
          </p:nvPr>
        </p:nvSpPr>
        <p:spPr>
          <a:xfrm>
            <a:off x="726187" y="-36258"/>
            <a:ext cx="7870785" cy="2052600"/>
          </a:xfrm>
        </p:spPr>
        <p:txBody>
          <a:bodyPr anchor="ctr">
            <a:normAutofit/>
          </a:bodyPr>
          <a:lstStyle/>
          <a:p>
            <a:r>
              <a:rPr lang="en-CA" sz="4000" b="1" dirty="0" smtClean="0">
                <a:latin typeface="+mj-lt"/>
              </a:rPr>
              <a:t>Self-Concept and Sexual Orientation</a:t>
            </a:r>
            <a:endParaRPr lang="en-CA" sz="4000" b="1" dirty="0">
              <a:latin typeface="+mj-lt"/>
            </a:endParaRPr>
          </a:p>
        </p:txBody>
      </p:sp>
      <p:pic>
        <p:nvPicPr>
          <p:cNvPr id="5" name="Picture 4" descr="people supporting pride" title="Prid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4634" y="1417369"/>
            <a:ext cx="2533893" cy="2533893"/>
          </a:xfrm>
          <a:prstGeom prst="rect">
            <a:avLst/>
          </a:prstGeom>
        </p:spPr>
      </p:pic>
      <p:sp>
        <p:nvSpPr>
          <p:cNvPr id="4" name="Subtitle 3"/>
          <p:cNvSpPr>
            <a:spLocks noGrp="1"/>
          </p:cNvSpPr>
          <p:nvPr>
            <p:ph type="subTitle" idx="1"/>
          </p:nvPr>
        </p:nvSpPr>
        <p:spPr>
          <a:xfrm>
            <a:off x="311700" y="3585989"/>
            <a:ext cx="8520600" cy="792600"/>
          </a:xfrm>
        </p:spPr>
        <p:txBody>
          <a:bodyPr>
            <a:normAutofit/>
          </a:bodyPr>
          <a:lstStyle/>
          <a:p>
            <a:r>
              <a:rPr lang="en-CA" sz="2400" dirty="0" smtClean="0">
                <a:solidFill>
                  <a:schemeClr val="tx1"/>
                </a:solidFill>
              </a:rPr>
              <a:t>Junior: Grade 5</a:t>
            </a:r>
            <a:endParaRPr lang="en-CA" sz="2400" dirty="0">
              <a:solidFill>
                <a:schemeClr val="tx1"/>
              </a:solidFill>
            </a:endParaRPr>
          </a:p>
        </p:txBody>
      </p:sp>
    </p:spTree>
    <p:extLst>
      <p:ext uri="{BB962C8B-B14F-4D97-AF65-F5344CB8AC3E}">
        <p14:creationId xmlns:p14="http://schemas.microsoft.com/office/powerpoint/2010/main" val="706110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p:cNvSpPr>
            <a:spLocks noGrp="1"/>
          </p:cNvSpPr>
          <p:nvPr>
            <p:ph type="title"/>
          </p:nvPr>
        </p:nvSpPr>
        <p:spPr>
          <a:xfrm>
            <a:off x="2014350" y="527015"/>
            <a:ext cx="5115300" cy="871500"/>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CA" b="1" dirty="0" smtClean="0">
                <a:latin typeface="+mj-lt"/>
              </a:rPr>
              <a:t>Guiding Question #1</a:t>
            </a:r>
            <a:endParaRPr lang="en-CA" b="1" dirty="0">
              <a:latin typeface="+mj-lt"/>
            </a:endParaRPr>
          </a:p>
        </p:txBody>
      </p:sp>
      <p:pic>
        <p:nvPicPr>
          <p:cNvPr id="5" name="Google Shape;75;p15" descr="pink question mark"/>
          <p:cNvPicPr preferRelativeResize="0"/>
          <p:nvPr/>
        </p:nvPicPr>
        <p:blipFill>
          <a:blip r:embed="rId3">
            <a:alphaModFix/>
          </a:blip>
          <a:stretch>
            <a:fillRect/>
          </a:stretch>
        </p:blipFill>
        <p:spPr>
          <a:xfrm>
            <a:off x="499623" y="2581268"/>
            <a:ext cx="1243650" cy="1243650"/>
          </a:xfrm>
          <a:prstGeom prst="rect">
            <a:avLst/>
          </a:prstGeom>
          <a:noFill/>
          <a:ln>
            <a:noFill/>
          </a:ln>
        </p:spPr>
      </p:pic>
      <p:sp>
        <p:nvSpPr>
          <p:cNvPr id="4" name="TextBox 3"/>
          <p:cNvSpPr txBox="1"/>
          <p:nvPr/>
        </p:nvSpPr>
        <p:spPr>
          <a:xfrm>
            <a:off x="2014349" y="1919548"/>
            <a:ext cx="5115301" cy="1323439"/>
          </a:xfrm>
          <a:prstGeom prst="rect">
            <a:avLst/>
          </a:prstGeom>
          <a:noFill/>
        </p:spPr>
        <p:txBody>
          <a:bodyPr wrap="square" rtlCol="0">
            <a:spAutoFit/>
          </a:bodyPr>
          <a:lstStyle/>
          <a:p>
            <a:pPr algn="ctr"/>
            <a:r>
              <a:rPr lang="en-US" sz="2000" dirty="0" smtClean="0">
                <a:solidFill>
                  <a:schemeClr val="tx1"/>
                </a:solidFill>
                <a:ea typeface="Calibri"/>
                <a:cs typeface="Calibri"/>
                <a:sym typeface="Calibri"/>
              </a:rPr>
              <a:t>What qualities do you like about yourself?</a:t>
            </a:r>
          </a:p>
          <a:p>
            <a:pPr algn="ctr"/>
            <a:endParaRPr lang="en-US" sz="2000" dirty="0">
              <a:solidFill>
                <a:schemeClr val="tx1"/>
              </a:solidFill>
              <a:ea typeface="Calibri"/>
              <a:cs typeface="Calibri"/>
              <a:sym typeface="Calibri"/>
            </a:endParaRPr>
          </a:p>
          <a:p>
            <a:pPr algn="ctr"/>
            <a:r>
              <a:rPr lang="en-US" sz="2000" dirty="0" smtClean="0">
                <a:solidFill>
                  <a:schemeClr val="tx1"/>
                </a:solidFill>
                <a:ea typeface="Calibri"/>
                <a:cs typeface="Calibri"/>
                <a:sym typeface="Calibri"/>
              </a:rPr>
              <a:t>Are there qualities that you would like to improve? </a:t>
            </a:r>
            <a:endParaRPr lang="en-US" sz="2000" dirty="0">
              <a:solidFill>
                <a:schemeClr val="tx1"/>
              </a:solidFill>
              <a:ea typeface="Calibri"/>
              <a:cs typeface="Calibri"/>
              <a:sym typeface="Calibri"/>
            </a:endParaRPr>
          </a:p>
        </p:txBody>
      </p:sp>
    </p:spTree>
    <p:extLst>
      <p:ext uri="{BB962C8B-B14F-4D97-AF65-F5344CB8AC3E}">
        <p14:creationId xmlns:p14="http://schemas.microsoft.com/office/powerpoint/2010/main" val="1247477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445024"/>
            <a:ext cx="8520600" cy="743695"/>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CA" b="1" dirty="0" smtClean="0">
                <a:latin typeface="+mj-lt"/>
              </a:rPr>
              <a:t>What is Self-Esteem?</a:t>
            </a:r>
            <a:endParaRPr lang="en-CA" b="1" dirty="0">
              <a:latin typeface="+mj-lt"/>
            </a:endParaRPr>
          </a:p>
        </p:txBody>
      </p:sp>
      <p:sp>
        <p:nvSpPr>
          <p:cNvPr id="3" name="Text Placeholder 2"/>
          <p:cNvSpPr>
            <a:spLocks noGrp="1"/>
          </p:cNvSpPr>
          <p:nvPr>
            <p:ph type="body" idx="1"/>
          </p:nvPr>
        </p:nvSpPr>
        <p:spPr>
          <a:xfrm>
            <a:off x="311700" y="1320801"/>
            <a:ext cx="6903292" cy="2672079"/>
          </a:xfrm>
        </p:spPr>
        <p:txBody>
          <a:bodyPr>
            <a:normAutofit/>
          </a:bodyPr>
          <a:lstStyle/>
          <a:p>
            <a:pPr marL="114300" indent="0" fontAlgn="base">
              <a:buClrTx/>
              <a:buNone/>
            </a:pPr>
            <a:r>
              <a:rPr lang="en-US" sz="2000" b="1" dirty="0" smtClean="0">
                <a:solidFill>
                  <a:schemeClr val="tx1"/>
                </a:solidFill>
              </a:rPr>
              <a:t>Self-esteem is when you:</a:t>
            </a:r>
          </a:p>
          <a:p>
            <a:pPr fontAlgn="base">
              <a:buClrTx/>
            </a:pPr>
            <a:r>
              <a:rPr lang="en-CA" sz="2000" dirty="0" smtClean="0">
                <a:solidFill>
                  <a:schemeClr val="tx1"/>
                </a:solidFill>
              </a:rPr>
              <a:t>Feel good about yourself</a:t>
            </a:r>
          </a:p>
          <a:p>
            <a:pPr fontAlgn="base">
              <a:buClrTx/>
            </a:pPr>
            <a:r>
              <a:rPr lang="en-CA" sz="2000" dirty="0" smtClean="0">
                <a:solidFill>
                  <a:schemeClr val="tx1"/>
                </a:solidFill>
              </a:rPr>
              <a:t>Are proud of what you can do</a:t>
            </a:r>
          </a:p>
          <a:p>
            <a:pPr fontAlgn="base">
              <a:buClrTx/>
            </a:pPr>
            <a:r>
              <a:rPr lang="en-CA" sz="2000" dirty="0" smtClean="0">
                <a:solidFill>
                  <a:schemeClr val="tx1"/>
                </a:solidFill>
              </a:rPr>
              <a:t>See the good things about yourself</a:t>
            </a:r>
          </a:p>
          <a:p>
            <a:pPr fontAlgn="base">
              <a:buClrTx/>
            </a:pPr>
            <a:r>
              <a:rPr lang="en-CA" sz="2000" dirty="0" smtClean="0">
                <a:solidFill>
                  <a:schemeClr val="tx1"/>
                </a:solidFill>
              </a:rPr>
              <a:t>Feel liked and accepted by others</a:t>
            </a:r>
          </a:p>
          <a:p>
            <a:pPr fontAlgn="base">
              <a:buClrTx/>
            </a:pPr>
            <a:r>
              <a:rPr lang="en-CA" sz="2000" dirty="0" smtClean="0">
                <a:solidFill>
                  <a:schemeClr val="tx1"/>
                </a:solidFill>
              </a:rPr>
              <a:t>Accept yourself, even when you make mistakes</a:t>
            </a:r>
          </a:p>
          <a:p>
            <a:pPr fontAlgn="base">
              <a:buClrTx/>
            </a:pPr>
            <a:r>
              <a:rPr lang="en-CA" sz="2000" dirty="0">
                <a:solidFill>
                  <a:schemeClr val="tx1"/>
                </a:solidFill>
              </a:rPr>
              <a:t>Believe in yourself, even when you don’t do well at first</a:t>
            </a:r>
          </a:p>
          <a:p>
            <a:pPr fontAlgn="base">
              <a:buClrTx/>
            </a:pPr>
            <a:endParaRPr lang="en-CA" sz="2000" dirty="0" smtClean="0">
              <a:solidFill>
                <a:schemeClr val="tx1"/>
              </a:solidFill>
            </a:endParaRPr>
          </a:p>
        </p:txBody>
      </p:sp>
      <p:pic>
        <p:nvPicPr>
          <p:cNvPr id="4" name="Picture 3" descr="person thinking while looking in the mirror"/>
          <p:cNvPicPr>
            <a:picLocks noChangeAspect="1"/>
          </p:cNvPicPr>
          <p:nvPr/>
        </p:nvPicPr>
        <p:blipFill rotWithShape="1">
          <a:blip r:embed="rId3">
            <a:extLst>
              <a:ext uri="{28A0092B-C50C-407E-A947-70E740481C1C}">
                <a14:useLocalDpi xmlns:a14="http://schemas.microsoft.com/office/drawing/2010/main" val="0"/>
              </a:ext>
            </a:extLst>
          </a:blip>
          <a:srcRect l="9666" r="11873"/>
          <a:stretch/>
        </p:blipFill>
        <p:spPr>
          <a:xfrm>
            <a:off x="6455407" y="1296085"/>
            <a:ext cx="2135334" cy="2721509"/>
          </a:xfrm>
          <a:prstGeom prst="rect">
            <a:avLst/>
          </a:prstGeom>
        </p:spPr>
      </p:pic>
    </p:spTree>
    <p:extLst>
      <p:ext uri="{BB962C8B-B14F-4D97-AF65-F5344CB8AC3E}">
        <p14:creationId xmlns:p14="http://schemas.microsoft.com/office/powerpoint/2010/main" val="1843226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445024"/>
            <a:ext cx="8520600" cy="743695"/>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CA" b="1" dirty="0" smtClean="0">
                <a:latin typeface="+mj-lt"/>
              </a:rPr>
              <a:t>What is Self-Concept?</a:t>
            </a:r>
            <a:endParaRPr lang="en-CA" b="1" dirty="0">
              <a:latin typeface="+mj-lt"/>
            </a:endParaRPr>
          </a:p>
        </p:txBody>
      </p:sp>
      <p:sp>
        <p:nvSpPr>
          <p:cNvPr id="3" name="Text Placeholder 2"/>
          <p:cNvSpPr>
            <a:spLocks noGrp="1"/>
          </p:cNvSpPr>
          <p:nvPr>
            <p:ph type="body" idx="1"/>
          </p:nvPr>
        </p:nvSpPr>
        <p:spPr>
          <a:xfrm>
            <a:off x="2935630" y="1320801"/>
            <a:ext cx="5896669" cy="2672079"/>
          </a:xfrm>
        </p:spPr>
        <p:txBody>
          <a:bodyPr>
            <a:normAutofit/>
          </a:bodyPr>
          <a:lstStyle/>
          <a:p>
            <a:pPr marL="114300" indent="0" fontAlgn="base">
              <a:buClrTx/>
              <a:buNone/>
            </a:pPr>
            <a:r>
              <a:rPr lang="en-US" sz="2000" b="1" dirty="0" smtClean="0">
                <a:solidFill>
                  <a:schemeClr val="tx1"/>
                </a:solidFill>
              </a:rPr>
              <a:t>Self-concept:</a:t>
            </a:r>
          </a:p>
          <a:p>
            <a:pPr fontAlgn="base">
              <a:buClrTx/>
            </a:pPr>
            <a:r>
              <a:rPr lang="en-US" sz="2000" dirty="0">
                <a:solidFill>
                  <a:schemeClr val="tx1"/>
                </a:solidFill>
              </a:rPr>
              <a:t>I</a:t>
            </a:r>
            <a:r>
              <a:rPr lang="en-US" sz="2000" dirty="0" smtClean="0">
                <a:solidFill>
                  <a:schemeClr val="tx1"/>
                </a:solidFill>
              </a:rPr>
              <a:t>s what makes you, “you”</a:t>
            </a:r>
          </a:p>
          <a:p>
            <a:pPr fontAlgn="base">
              <a:buClrTx/>
            </a:pPr>
            <a:r>
              <a:rPr lang="en-US" sz="2000" dirty="0" smtClean="0">
                <a:solidFill>
                  <a:schemeClr val="tx1"/>
                </a:solidFill>
              </a:rPr>
              <a:t>Is a part of your identity </a:t>
            </a:r>
          </a:p>
          <a:p>
            <a:pPr fontAlgn="base">
              <a:buClrTx/>
            </a:pPr>
            <a:r>
              <a:rPr lang="en-US" sz="2000" dirty="0" smtClean="0">
                <a:solidFill>
                  <a:schemeClr val="tx1"/>
                </a:solidFill>
              </a:rPr>
              <a:t>Is created through </a:t>
            </a:r>
            <a:r>
              <a:rPr lang="en-US" sz="2000" dirty="0">
                <a:solidFill>
                  <a:schemeClr val="tx1"/>
                </a:solidFill>
              </a:rPr>
              <a:t>experiences </a:t>
            </a:r>
            <a:r>
              <a:rPr lang="en-US" sz="2000" dirty="0" smtClean="0">
                <a:solidFill>
                  <a:schemeClr val="tx1"/>
                </a:solidFill>
              </a:rPr>
              <a:t>with </a:t>
            </a:r>
            <a:r>
              <a:rPr lang="en-US" sz="2000" dirty="0">
                <a:solidFill>
                  <a:schemeClr val="tx1"/>
                </a:solidFill>
              </a:rPr>
              <a:t>others </a:t>
            </a:r>
            <a:endParaRPr lang="en-US" sz="2000" dirty="0" smtClean="0">
              <a:solidFill>
                <a:schemeClr val="tx1"/>
              </a:solidFill>
            </a:endParaRPr>
          </a:p>
          <a:p>
            <a:pPr fontAlgn="base">
              <a:buClrTx/>
            </a:pPr>
            <a:r>
              <a:rPr lang="en-US" sz="2000" dirty="0">
                <a:solidFill>
                  <a:schemeClr val="tx1"/>
                </a:solidFill>
              </a:rPr>
              <a:t>M</a:t>
            </a:r>
            <a:r>
              <a:rPr lang="en-US" sz="2000" dirty="0" smtClean="0">
                <a:solidFill>
                  <a:schemeClr val="tx1"/>
                </a:solidFill>
              </a:rPr>
              <a:t>ight be affected by what others think about you</a:t>
            </a:r>
          </a:p>
          <a:p>
            <a:pPr fontAlgn="base">
              <a:buClrTx/>
            </a:pPr>
            <a:r>
              <a:rPr lang="en-US" sz="2000" dirty="0" smtClean="0">
                <a:solidFill>
                  <a:schemeClr val="tx1"/>
                </a:solidFill>
              </a:rPr>
              <a:t>Is knowing the things you like about yourself</a:t>
            </a:r>
            <a:endParaRPr lang="en-CA" sz="2000" dirty="0" smtClean="0">
              <a:solidFill>
                <a:schemeClr val="tx1"/>
              </a:solidFill>
            </a:endParaRPr>
          </a:p>
        </p:txBody>
      </p:sp>
      <p:pic>
        <p:nvPicPr>
          <p:cNvPr id="4" name="Picture 3" descr="person with a line to a list, gear, heart and light bulb... developing a self-concept"/>
          <p:cNvPicPr>
            <a:picLocks noChangeAspect="1"/>
          </p:cNvPicPr>
          <p:nvPr/>
        </p:nvPicPr>
        <p:blipFill rotWithShape="1">
          <a:blip r:embed="rId3">
            <a:extLst>
              <a:ext uri="{28A0092B-C50C-407E-A947-70E740481C1C}">
                <a14:useLocalDpi xmlns:a14="http://schemas.microsoft.com/office/drawing/2010/main" val="0"/>
              </a:ext>
            </a:extLst>
          </a:blip>
          <a:srcRect l="4638" t="6649" r="3525" b="7080"/>
          <a:stretch/>
        </p:blipFill>
        <p:spPr>
          <a:xfrm>
            <a:off x="311700" y="1424388"/>
            <a:ext cx="2623931" cy="2464904"/>
          </a:xfrm>
          <a:prstGeom prst="rect">
            <a:avLst/>
          </a:prstGeom>
        </p:spPr>
      </p:pic>
    </p:spTree>
    <p:extLst>
      <p:ext uri="{BB962C8B-B14F-4D97-AF65-F5344CB8AC3E}">
        <p14:creationId xmlns:p14="http://schemas.microsoft.com/office/powerpoint/2010/main" val="1529556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278144" y="316938"/>
            <a:ext cx="8520600" cy="842081"/>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CA" b="1" dirty="0" smtClean="0">
                <a:latin typeface="+mj-lt"/>
              </a:rPr>
              <a:t>Each piece helps to make you, “YOU”! </a:t>
            </a:r>
            <a:endParaRPr lang="en-CA" b="1" dirty="0">
              <a:latin typeface="+mj-lt"/>
            </a:endParaRPr>
          </a:p>
        </p:txBody>
      </p:sp>
      <p:sp>
        <p:nvSpPr>
          <p:cNvPr id="5" name="Text Placeholder 2"/>
          <p:cNvSpPr txBox="1">
            <a:spLocks/>
          </p:cNvSpPr>
          <p:nvPr/>
        </p:nvSpPr>
        <p:spPr>
          <a:xfrm>
            <a:off x="278144" y="1632252"/>
            <a:ext cx="3043346" cy="201067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buClr>
                <a:schemeClr val="tx1"/>
              </a:buClr>
              <a:buFont typeface="Arial" panose="020B0604020202020204" pitchFamily="34" charset="0"/>
              <a:buChar char="•"/>
            </a:pPr>
            <a:r>
              <a:rPr lang="en-CA" sz="2000" dirty="0" smtClean="0">
                <a:solidFill>
                  <a:schemeClr val="tx1"/>
                </a:solidFill>
              </a:rPr>
              <a:t>Experiences</a:t>
            </a:r>
          </a:p>
          <a:p>
            <a:pPr>
              <a:buClr>
                <a:schemeClr val="tx1"/>
              </a:buClr>
              <a:buFont typeface="Arial" panose="020B0604020202020204" pitchFamily="34" charset="0"/>
              <a:buChar char="•"/>
            </a:pPr>
            <a:r>
              <a:rPr lang="en-CA" sz="2000" dirty="0" smtClean="0">
                <a:solidFill>
                  <a:schemeClr val="tx1"/>
                </a:solidFill>
              </a:rPr>
              <a:t>Skills</a:t>
            </a:r>
          </a:p>
          <a:p>
            <a:pPr>
              <a:buClr>
                <a:schemeClr val="tx1"/>
              </a:buClr>
              <a:buFont typeface="Arial" panose="020B0604020202020204" pitchFamily="34" charset="0"/>
              <a:buChar char="•"/>
            </a:pPr>
            <a:r>
              <a:rPr lang="en-CA" sz="2000" dirty="0" smtClean="0">
                <a:solidFill>
                  <a:schemeClr val="tx1"/>
                </a:solidFill>
              </a:rPr>
              <a:t>Values and Morals</a:t>
            </a:r>
          </a:p>
          <a:p>
            <a:pPr>
              <a:buClr>
                <a:schemeClr val="tx1"/>
              </a:buClr>
              <a:buFont typeface="Arial" panose="020B0604020202020204" pitchFamily="34" charset="0"/>
              <a:buChar char="•"/>
            </a:pPr>
            <a:r>
              <a:rPr lang="en-CA" sz="2000" dirty="0" smtClean="0">
                <a:solidFill>
                  <a:schemeClr val="tx1"/>
                </a:solidFill>
              </a:rPr>
              <a:t>Culture and Religion</a:t>
            </a:r>
          </a:p>
          <a:p>
            <a:pPr>
              <a:buClr>
                <a:schemeClr val="tx1"/>
              </a:buClr>
              <a:buFont typeface="Arial" panose="020B0604020202020204" pitchFamily="34" charset="0"/>
              <a:buChar char="•"/>
            </a:pPr>
            <a:r>
              <a:rPr lang="en-CA" sz="2000" dirty="0" smtClean="0">
                <a:solidFill>
                  <a:schemeClr val="tx1"/>
                </a:solidFill>
              </a:rPr>
              <a:t>Personality Traits</a:t>
            </a:r>
            <a:endParaRPr lang="en-CA" sz="2000" dirty="0">
              <a:solidFill>
                <a:schemeClr val="tx1"/>
              </a:solidFill>
            </a:endParaRPr>
          </a:p>
        </p:txBody>
      </p:sp>
      <p:pic>
        <p:nvPicPr>
          <p:cNvPr id="6" name="Picture 5" descr="4 puzzle pieces (orange, green, pink, blu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1490" y="1420634"/>
            <a:ext cx="2433907" cy="2433907"/>
          </a:xfrm>
          <a:prstGeom prst="rect">
            <a:avLst/>
          </a:prstGeom>
        </p:spPr>
      </p:pic>
      <p:sp>
        <p:nvSpPr>
          <p:cNvPr id="3" name="Text Placeholder 2"/>
          <p:cNvSpPr>
            <a:spLocks noGrp="1"/>
          </p:cNvSpPr>
          <p:nvPr>
            <p:ph type="body" idx="1"/>
          </p:nvPr>
        </p:nvSpPr>
        <p:spPr>
          <a:xfrm>
            <a:off x="5755397" y="1730018"/>
            <a:ext cx="3043347" cy="1815137"/>
          </a:xfrm>
        </p:spPr>
        <p:txBody>
          <a:bodyPr>
            <a:noAutofit/>
          </a:bodyPr>
          <a:lstStyle/>
          <a:p>
            <a:pPr>
              <a:buClr>
                <a:schemeClr val="tx1"/>
              </a:buClr>
              <a:buFont typeface="Arial" panose="020B0604020202020204" pitchFamily="34" charset="0"/>
              <a:buChar char="•"/>
            </a:pPr>
            <a:r>
              <a:rPr lang="en-CA" sz="2000" dirty="0" smtClean="0">
                <a:solidFill>
                  <a:schemeClr val="tx1"/>
                </a:solidFill>
              </a:rPr>
              <a:t>Sex Assigned at Birth</a:t>
            </a:r>
          </a:p>
          <a:p>
            <a:pPr>
              <a:buClr>
                <a:schemeClr val="tx1"/>
              </a:buClr>
              <a:buFont typeface="Arial" panose="020B0604020202020204" pitchFamily="34" charset="0"/>
              <a:buChar char="•"/>
            </a:pPr>
            <a:r>
              <a:rPr lang="en-CA" sz="2000" dirty="0" smtClean="0">
                <a:solidFill>
                  <a:schemeClr val="tx1"/>
                </a:solidFill>
              </a:rPr>
              <a:t>Sexual Orientation</a:t>
            </a:r>
          </a:p>
          <a:p>
            <a:pPr>
              <a:buClr>
                <a:schemeClr val="tx1"/>
              </a:buClr>
              <a:buFont typeface="Arial" panose="020B0604020202020204" pitchFamily="34" charset="0"/>
              <a:buChar char="•"/>
            </a:pPr>
            <a:r>
              <a:rPr lang="en-CA" sz="2000" dirty="0" smtClean="0">
                <a:solidFill>
                  <a:schemeClr val="tx1"/>
                </a:solidFill>
              </a:rPr>
              <a:t>Gender Identity</a:t>
            </a:r>
          </a:p>
          <a:p>
            <a:pPr>
              <a:buClr>
                <a:schemeClr val="tx1"/>
              </a:buClr>
              <a:buFont typeface="Arial" panose="020B0604020202020204" pitchFamily="34" charset="0"/>
              <a:buChar char="•"/>
            </a:pPr>
            <a:r>
              <a:rPr lang="en-CA" sz="2000" dirty="0" smtClean="0">
                <a:solidFill>
                  <a:schemeClr val="tx1"/>
                </a:solidFill>
              </a:rPr>
              <a:t>Gender Expression</a:t>
            </a:r>
          </a:p>
        </p:txBody>
      </p:sp>
    </p:spTree>
    <p:extLst>
      <p:ext uri="{BB962C8B-B14F-4D97-AF65-F5344CB8AC3E}">
        <p14:creationId xmlns:p14="http://schemas.microsoft.com/office/powerpoint/2010/main" val="3661293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0" y="153823"/>
            <a:ext cx="8520600" cy="859113"/>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Building a Positive Self-Concept</a:t>
            </a:r>
            <a:endParaRPr lang="en-CA" b="1" dirty="0">
              <a:latin typeface="+mj-lt"/>
            </a:endParaRPr>
          </a:p>
        </p:txBody>
      </p:sp>
      <p:sp>
        <p:nvSpPr>
          <p:cNvPr id="3" name="Text Placeholder 2"/>
          <p:cNvSpPr>
            <a:spLocks noGrp="1"/>
          </p:cNvSpPr>
          <p:nvPr>
            <p:ph type="body" idx="1"/>
          </p:nvPr>
        </p:nvSpPr>
        <p:spPr>
          <a:xfrm>
            <a:off x="311700" y="1227551"/>
            <a:ext cx="3897045" cy="2745056"/>
          </a:xfrm>
        </p:spPr>
        <p:txBody>
          <a:bodyPr>
            <a:noAutofit/>
          </a:bodyPr>
          <a:lstStyle/>
          <a:p>
            <a:pPr>
              <a:buClr>
                <a:schemeClr val="tx1"/>
              </a:buClr>
            </a:pPr>
            <a:r>
              <a:rPr lang="en-CA" sz="2000" b="1" dirty="0" smtClean="0">
                <a:solidFill>
                  <a:schemeClr val="tx1"/>
                </a:solidFill>
              </a:rPr>
              <a:t>Outside Factors:</a:t>
            </a:r>
          </a:p>
          <a:p>
            <a:pPr lvl="1">
              <a:buClr>
                <a:schemeClr val="tx1"/>
              </a:buClr>
            </a:pPr>
            <a:r>
              <a:rPr lang="en-CA" sz="2000" dirty="0" smtClean="0">
                <a:solidFill>
                  <a:schemeClr val="tx1"/>
                </a:solidFill>
              </a:rPr>
              <a:t>Feeling supported by family and friends</a:t>
            </a:r>
          </a:p>
          <a:p>
            <a:pPr lvl="1">
              <a:buClr>
                <a:schemeClr val="tx1"/>
              </a:buClr>
            </a:pPr>
            <a:r>
              <a:rPr lang="en-CA" sz="2000" dirty="0" smtClean="0">
                <a:solidFill>
                  <a:schemeClr val="tx1"/>
                </a:solidFill>
              </a:rPr>
              <a:t>Being involved in hobbies and activities</a:t>
            </a:r>
          </a:p>
          <a:p>
            <a:pPr lvl="1">
              <a:buClr>
                <a:schemeClr val="tx1"/>
              </a:buClr>
            </a:pPr>
            <a:r>
              <a:rPr lang="en-CA" sz="2000" dirty="0" smtClean="0">
                <a:solidFill>
                  <a:schemeClr val="tx1"/>
                </a:solidFill>
              </a:rPr>
              <a:t>Having a safe space to learn</a:t>
            </a:r>
          </a:p>
        </p:txBody>
      </p:sp>
      <p:sp>
        <p:nvSpPr>
          <p:cNvPr id="4" name="Text Placeholder 2"/>
          <p:cNvSpPr txBox="1">
            <a:spLocks/>
          </p:cNvSpPr>
          <p:nvPr/>
        </p:nvSpPr>
        <p:spPr>
          <a:xfrm>
            <a:off x="4208745" y="1227551"/>
            <a:ext cx="4623555" cy="27450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buClr>
                <a:schemeClr val="tx1"/>
              </a:buClr>
            </a:pPr>
            <a:r>
              <a:rPr lang="en-CA" sz="2000" b="1" dirty="0" smtClean="0">
                <a:solidFill>
                  <a:schemeClr val="tx1"/>
                </a:solidFill>
              </a:rPr>
              <a:t>Inside Factors:</a:t>
            </a:r>
          </a:p>
          <a:p>
            <a:pPr lvl="1">
              <a:buClr>
                <a:schemeClr val="tx1"/>
              </a:buClr>
            </a:pPr>
            <a:r>
              <a:rPr lang="en-CA" sz="2000" dirty="0" smtClean="0">
                <a:solidFill>
                  <a:schemeClr val="tx1"/>
                </a:solidFill>
              </a:rPr>
              <a:t>Having a clear idea of who you are</a:t>
            </a:r>
          </a:p>
          <a:p>
            <a:pPr lvl="1">
              <a:buClr>
                <a:schemeClr val="tx1"/>
              </a:buClr>
            </a:pPr>
            <a:r>
              <a:rPr lang="en-CA" sz="2000" dirty="0" smtClean="0">
                <a:solidFill>
                  <a:schemeClr val="tx1"/>
                </a:solidFill>
              </a:rPr>
              <a:t>Having expectations that you can accomplish anything in life</a:t>
            </a:r>
          </a:p>
          <a:p>
            <a:pPr lvl="1">
              <a:buClr>
                <a:schemeClr val="tx1"/>
              </a:buClr>
            </a:pPr>
            <a:r>
              <a:rPr lang="en-CA" sz="2000" dirty="0" smtClean="0">
                <a:solidFill>
                  <a:schemeClr val="tx1"/>
                </a:solidFill>
              </a:rPr>
              <a:t>Being positive </a:t>
            </a:r>
          </a:p>
        </p:txBody>
      </p:sp>
    </p:spTree>
    <p:extLst>
      <p:ext uri="{BB962C8B-B14F-4D97-AF65-F5344CB8AC3E}">
        <p14:creationId xmlns:p14="http://schemas.microsoft.com/office/powerpoint/2010/main" val="1311202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 name="Title 1"/>
          <p:cNvSpPr>
            <a:spLocks noGrp="1"/>
          </p:cNvSpPr>
          <p:nvPr>
            <p:ph type="title"/>
          </p:nvPr>
        </p:nvSpPr>
        <p:spPr>
          <a:xfrm>
            <a:off x="503405" y="487251"/>
            <a:ext cx="5064018" cy="8715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Guiding Question #2</a:t>
            </a:r>
            <a:endParaRPr lang="en-CA" b="1" dirty="0">
              <a:latin typeface="+mj-lt"/>
            </a:endParaRPr>
          </a:p>
        </p:txBody>
      </p:sp>
      <p:sp>
        <p:nvSpPr>
          <p:cNvPr id="3" name="TextBox 2"/>
          <p:cNvSpPr txBox="1"/>
          <p:nvPr/>
        </p:nvSpPr>
        <p:spPr>
          <a:xfrm>
            <a:off x="503403" y="1675835"/>
            <a:ext cx="5064018" cy="707886"/>
          </a:xfrm>
          <a:prstGeom prst="rect">
            <a:avLst/>
          </a:prstGeom>
          <a:noFill/>
        </p:spPr>
        <p:txBody>
          <a:bodyPr wrap="square" rtlCol="0">
            <a:spAutoFit/>
          </a:bodyPr>
          <a:lstStyle/>
          <a:p>
            <a:pPr algn="ctr"/>
            <a:r>
              <a:rPr lang="en-US" sz="2000" dirty="0">
                <a:solidFill>
                  <a:schemeClr val="tx1"/>
                </a:solidFill>
                <a:ea typeface="Calibri"/>
                <a:cs typeface="Calibri"/>
                <a:sym typeface="Calibri"/>
              </a:rPr>
              <a:t>How </a:t>
            </a:r>
            <a:r>
              <a:rPr lang="en-US" sz="2000" dirty="0" smtClean="0">
                <a:solidFill>
                  <a:schemeClr val="tx1"/>
                </a:solidFill>
                <a:ea typeface="Calibri"/>
                <a:cs typeface="Calibri"/>
                <a:sym typeface="Calibri"/>
              </a:rPr>
              <a:t>does a positive self-concept help you to be healthy?</a:t>
            </a:r>
          </a:p>
        </p:txBody>
      </p:sp>
      <p:pic>
        <p:nvPicPr>
          <p:cNvPr id="5" name="Google Shape;75;p15" descr="pink question mark"/>
          <p:cNvPicPr preferRelativeResize="0"/>
          <p:nvPr/>
        </p:nvPicPr>
        <p:blipFill>
          <a:blip r:embed="rId3">
            <a:alphaModFix/>
          </a:blip>
          <a:stretch>
            <a:fillRect/>
          </a:stretch>
        </p:blipFill>
        <p:spPr>
          <a:xfrm>
            <a:off x="2440208" y="2581627"/>
            <a:ext cx="1190409" cy="1172980"/>
          </a:xfrm>
          <a:prstGeom prst="rect">
            <a:avLst/>
          </a:prstGeom>
          <a:noFill/>
          <a:ln>
            <a:noFill/>
          </a:ln>
        </p:spPr>
      </p:pic>
      <p:pic>
        <p:nvPicPr>
          <p:cNvPr id="10" name="Picture 9" descr="fist pump with rainbow colours behin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7072" y="1315759"/>
            <a:ext cx="2857143" cy="2857143"/>
          </a:xfrm>
          <a:prstGeom prst="rect">
            <a:avLst/>
          </a:prstGeom>
        </p:spPr>
      </p:pic>
    </p:spTree>
    <p:extLst>
      <p:ext uri="{BB962C8B-B14F-4D97-AF65-F5344CB8AC3E}">
        <p14:creationId xmlns:p14="http://schemas.microsoft.com/office/powerpoint/2010/main" val="1937596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 name="Title 1"/>
          <p:cNvSpPr>
            <a:spLocks noGrp="1"/>
          </p:cNvSpPr>
          <p:nvPr>
            <p:ph type="title"/>
          </p:nvPr>
        </p:nvSpPr>
        <p:spPr>
          <a:xfrm>
            <a:off x="451499" y="179627"/>
            <a:ext cx="8414708" cy="969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Video: </a:t>
            </a:r>
            <a:r>
              <a:rPr lang="en-CA" b="1" dirty="0" smtClean="0">
                <a:latin typeface="+mj-lt"/>
                <a:hlinkClick r:id="rId4"/>
              </a:rPr>
              <a:t>The Reflectio</a:t>
            </a:r>
            <a:r>
              <a:rPr lang="en-CA" b="1" dirty="0" smtClean="0">
                <a:latin typeface="+mj-lt"/>
                <a:hlinkClick r:id="rId4"/>
              </a:rPr>
              <a:t>n in Me</a:t>
            </a:r>
            <a:endParaRPr lang="en-CA" b="1" dirty="0">
              <a:latin typeface="+mj-lt"/>
            </a:endParaRPr>
          </a:p>
        </p:txBody>
      </p:sp>
      <p:pic>
        <p:nvPicPr>
          <p:cNvPr id="6" name="Google Shape;85;p16" descr="video icon"/>
          <p:cNvPicPr preferRelativeResize="0"/>
          <p:nvPr/>
        </p:nvPicPr>
        <p:blipFill>
          <a:blip r:embed="rId5">
            <a:alphaModFix/>
          </a:blip>
          <a:stretch>
            <a:fillRect/>
          </a:stretch>
        </p:blipFill>
        <p:spPr>
          <a:xfrm>
            <a:off x="7426320" y="179627"/>
            <a:ext cx="969622" cy="969600"/>
          </a:xfrm>
          <a:prstGeom prst="rect">
            <a:avLst/>
          </a:prstGeom>
          <a:noFill/>
          <a:ln>
            <a:noFill/>
          </a:ln>
        </p:spPr>
      </p:pic>
      <p:sp>
        <p:nvSpPr>
          <p:cNvPr id="4" name="TextBox 3"/>
          <p:cNvSpPr txBox="1"/>
          <p:nvPr/>
        </p:nvSpPr>
        <p:spPr>
          <a:xfrm>
            <a:off x="5164744" y="1238667"/>
            <a:ext cx="3701463" cy="2826415"/>
          </a:xfrm>
          <a:prstGeom prst="rect">
            <a:avLst/>
          </a:prstGeom>
          <a:noFill/>
        </p:spPr>
        <p:txBody>
          <a:bodyPr wrap="square" rtlCol="0">
            <a:spAutoFit/>
          </a:bodyPr>
          <a:lstStyle/>
          <a:p>
            <a:pPr marL="76200" lvl="0">
              <a:lnSpc>
                <a:spcPct val="115000"/>
              </a:lnSpc>
              <a:spcBef>
                <a:spcPts val="1000"/>
              </a:spcBef>
              <a:buClr>
                <a:schemeClr val="dk1"/>
              </a:buClr>
              <a:buSzPts val="2400"/>
            </a:pPr>
            <a:r>
              <a:rPr lang="en-US" sz="2000" dirty="0">
                <a:solidFill>
                  <a:schemeClr val="dk1"/>
                </a:solidFill>
                <a:cs typeface="Calibri"/>
                <a:sym typeface="Calibri"/>
              </a:rPr>
              <a:t>While watching the video, consider the following:</a:t>
            </a:r>
          </a:p>
          <a:p>
            <a:pPr marL="457200" lvl="0" indent="-381000">
              <a:lnSpc>
                <a:spcPct val="115000"/>
              </a:lnSpc>
              <a:spcBef>
                <a:spcPts val="1000"/>
              </a:spcBef>
              <a:buClr>
                <a:schemeClr val="dk1"/>
              </a:buClr>
              <a:buSzPts val="2400"/>
              <a:buFont typeface="Arial" panose="020B0604020202020204" pitchFamily="34" charset="0"/>
              <a:buChar char="•"/>
            </a:pPr>
            <a:r>
              <a:rPr lang="en-US" sz="2000" dirty="0" smtClean="0">
                <a:solidFill>
                  <a:schemeClr val="dk1"/>
                </a:solidFill>
                <a:cs typeface="Calibri"/>
                <a:sym typeface="Calibri"/>
              </a:rPr>
              <a:t>What did you learn from this video?</a:t>
            </a:r>
          </a:p>
          <a:p>
            <a:pPr marL="457200" lvl="0" indent="-381000">
              <a:lnSpc>
                <a:spcPct val="115000"/>
              </a:lnSpc>
              <a:spcBef>
                <a:spcPts val="1000"/>
              </a:spcBef>
              <a:buClr>
                <a:schemeClr val="dk1"/>
              </a:buClr>
              <a:buSzPts val="2400"/>
              <a:buFont typeface="Arial" panose="020B0604020202020204" pitchFamily="34" charset="0"/>
              <a:buChar char="•"/>
            </a:pPr>
            <a:r>
              <a:rPr lang="en-US" sz="2000" dirty="0" smtClean="0">
                <a:solidFill>
                  <a:schemeClr val="dk1"/>
                </a:solidFill>
                <a:cs typeface="Calibri"/>
                <a:sym typeface="Calibri"/>
              </a:rPr>
              <a:t>Does </a:t>
            </a:r>
            <a:r>
              <a:rPr lang="en-US" sz="2000" dirty="0">
                <a:solidFill>
                  <a:schemeClr val="dk1"/>
                </a:solidFill>
                <a:cs typeface="Calibri"/>
                <a:sym typeface="Calibri"/>
              </a:rPr>
              <a:t>this </a:t>
            </a:r>
            <a:r>
              <a:rPr lang="en-US" sz="2000" dirty="0" smtClean="0">
                <a:solidFill>
                  <a:schemeClr val="dk1"/>
                </a:solidFill>
                <a:cs typeface="Calibri"/>
                <a:sym typeface="Calibri"/>
              </a:rPr>
              <a:t>video help you to understand </a:t>
            </a:r>
            <a:r>
              <a:rPr lang="en-US" sz="2000" dirty="0" smtClean="0">
                <a:solidFill>
                  <a:schemeClr val="dk1"/>
                </a:solidFill>
                <a:cs typeface="Calibri"/>
                <a:sym typeface="Calibri"/>
              </a:rPr>
              <a:t>what positive self-concept </a:t>
            </a:r>
            <a:r>
              <a:rPr lang="en-US" sz="2000" dirty="0" smtClean="0">
                <a:solidFill>
                  <a:schemeClr val="dk1"/>
                </a:solidFill>
                <a:cs typeface="Calibri"/>
                <a:sym typeface="Calibri"/>
              </a:rPr>
              <a:t>is?</a:t>
            </a:r>
            <a:endParaRPr lang="en-US" sz="1800" dirty="0"/>
          </a:p>
        </p:txBody>
      </p:sp>
      <p:pic>
        <p:nvPicPr>
          <p:cNvPr id="3" name="D9OOXCu5XMg"/>
          <p:cNvPicPr>
            <a:picLocks noRot="1" noChangeAspect="1"/>
          </p:cNvPicPr>
          <p:nvPr>
            <a:videoFile r:link="rId1"/>
          </p:nvPr>
        </p:nvPicPr>
        <p:blipFill>
          <a:blip r:embed="rId6"/>
          <a:stretch>
            <a:fillRect/>
          </a:stretch>
        </p:blipFill>
        <p:spPr>
          <a:xfrm>
            <a:off x="451499" y="1365999"/>
            <a:ext cx="4572000" cy="2571750"/>
          </a:xfrm>
          <a:prstGeom prst="rect">
            <a:avLst/>
          </a:prstGeom>
        </p:spPr>
      </p:pic>
    </p:spTree>
    <p:extLst>
      <p:ext uri="{BB962C8B-B14F-4D97-AF65-F5344CB8AC3E}">
        <p14:creationId xmlns:p14="http://schemas.microsoft.com/office/powerpoint/2010/main" val="60939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0" y="173124"/>
            <a:ext cx="8520600" cy="859113"/>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Exploring Self-Concept</a:t>
            </a:r>
            <a:endParaRPr lang="en-CA" b="1" dirty="0">
              <a:latin typeface="+mj-lt"/>
            </a:endParaRPr>
          </a:p>
        </p:txBody>
      </p:sp>
      <p:sp>
        <p:nvSpPr>
          <p:cNvPr id="3" name="Text Placeholder 2"/>
          <p:cNvSpPr>
            <a:spLocks noGrp="1"/>
          </p:cNvSpPr>
          <p:nvPr>
            <p:ph type="body" idx="1"/>
          </p:nvPr>
        </p:nvSpPr>
        <p:spPr>
          <a:xfrm>
            <a:off x="311700" y="1112703"/>
            <a:ext cx="8520600" cy="2920920"/>
          </a:xfrm>
        </p:spPr>
        <p:txBody>
          <a:bodyPr>
            <a:noAutofit/>
          </a:bodyPr>
          <a:lstStyle/>
          <a:p>
            <a:pPr marL="114300" indent="0">
              <a:buClr>
                <a:schemeClr val="tx1"/>
              </a:buClr>
              <a:buNone/>
            </a:pPr>
            <a:r>
              <a:rPr lang="en-US" sz="2000" dirty="0">
                <a:solidFill>
                  <a:schemeClr val="tx1"/>
                </a:solidFill>
              </a:rPr>
              <a:t>It is important to learn about gender and sexuality. This can help build a positive self-concept</a:t>
            </a:r>
            <a:r>
              <a:rPr lang="en-US" sz="2000" dirty="0" smtClean="0">
                <a:solidFill>
                  <a:schemeClr val="tx1"/>
                </a:solidFill>
              </a:rPr>
              <a:t>.</a:t>
            </a:r>
          </a:p>
          <a:p>
            <a:pPr marL="114300" indent="0">
              <a:buClr>
                <a:schemeClr val="tx1"/>
              </a:buClr>
              <a:buNone/>
            </a:pPr>
            <a:endParaRPr lang="en-CA" sz="2000" dirty="0" smtClean="0">
              <a:solidFill>
                <a:schemeClr val="tx1"/>
              </a:solidFill>
            </a:endParaRPr>
          </a:p>
          <a:p>
            <a:pPr>
              <a:buClr>
                <a:schemeClr val="tx1"/>
              </a:buClr>
            </a:pPr>
            <a:r>
              <a:rPr lang="en-CA" sz="2000" dirty="0" smtClean="0">
                <a:solidFill>
                  <a:schemeClr val="tx1"/>
                </a:solidFill>
              </a:rPr>
              <a:t>A person’s self-concept includes: </a:t>
            </a:r>
          </a:p>
          <a:p>
            <a:pPr lvl="1">
              <a:buClr>
                <a:schemeClr val="tx1"/>
              </a:buClr>
            </a:pPr>
            <a:r>
              <a:rPr lang="en-CA" sz="2000" dirty="0">
                <a:solidFill>
                  <a:schemeClr val="tx1"/>
                </a:solidFill>
              </a:rPr>
              <a:t>Sex assigned at birth</a:t>
            </a:r>
          </a:p>
          <a:p>
            <a:pPr lvl="1">
              <a:buClr>
                <a:schemeClr val="tx1"/>
              </a:buClr>
            </a:pPr>
            <a:r>
              <a:rPr lang="en-CA" sz="2000" dirty="0">
                <a:solidFill>
                  <a:schemeClr val="tx1"/>
                </a:solidFill>
              </a:rPr>
              <a:t>Sexual orientation</a:t>
            </a:r>
          </a:p>
          <a:p>
            <a:pPr lvl="1">
              <a:buClr>
                <a:schemeClr val="tx1"/>
              </a:buClr>
            </a:pPr>
            <a:r>
              <a:rPr lang="en-CA" sz="2000" dirty="0" smtClean="0">
                <a:solidFill>
                  <a:schemeClr val="tx1"/>
                </a:solidFill>
              </a:rPr>
              <a:t>Gender identity</a:t>
            </a:r>
          </a:p>
          <a:p>
            <a:pPr lvl="1">
              <a:buClr>
                <a:schemeClr val="tx1"/>
              </a:buClr>
            </a:pPr>
            <a:r>
              <a:rPr lang="en-CA" sz="2000" dirty="0">
                <a:solidFill>
                  <a:schemeClr val="tx1"/>
                </a:solidFill>
              </a:rPr>
              <a:t>G</a:t>
            </a:r>
            <a:r>
              <a:rPr lang="en-CA" sz="2000" dirty="0" smtClean="0">
                <a:solidFill>
                  <a:schemeClr val="tx1"/>
                </a:solidFill>
              </a:rPr>
              <a:t>ender expression</a:t>
            </a:r>
          </a:p>
        </p:txBody>
      </p:sp>
      <p:pic>
        <p:nvPicPr>
          <p:cNvPr id="4" name="Picture 3" descr="person questioning their gender ident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6909" y="1820478"/>
            <a:ext cx="2361162" cy="2361162"/>
          </a:xfrm>
          <a:prstGeom prst="rect">
            <a:avLst/>
          </a:prstGeom>
        </p:spPr>
      </p:pic>
    </p:spTree>
    <p:extLst>
      <p:ext uri="{BB962C8B-B14F-4D97-AF65-F5344CB8AC3E}">
        <p14:creationId xmlns:p14="http://schemas.microsoft.com/office/powerpoint/2010/main" val="815283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2" name="Title 1"/>
          <p:cNvSpPr>
            <a:spLocks noGrp="1"/>
          </p:cNvSpPr>
          <p:nvPr>
            <p:ph type="title"/>
          </p:nvPr>
        </p:nvSpPr>
        <p:spPr>
          <a:xfrm>
            <a:off x="383622" y="291323"/>
            <a:ext cx="3939489" cy="972754"/>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The Gender Unicorn</a:t>
            </a:r>
            <a:endParaRPr lang="en-CA" b="1" dirty="0">
              <a:latin typeface="+mj-lt"/>
            </a:endParaRPr>
          </a:p>
        </p:txBody>
      </p:sp>
      <p:sp>
        <p:nvSpPr>
          <p:cNvPr id="3" name="TextBox 2"/>
          <p:cNvSpPr txBox="1"/>
          <p:nvPr/>
        </p:nvSpPr>
        <p:spPr>
          <a:xfrm>
            <a:off x="383619" y="1694082"/>
            <a:ext cx="3939492" cy="1631216"/>
          </a:xfrm>
          <a:prstGeom prst="rect">
            <a:avLst/>
          </a:prstGeom>
          <a:noFill/>
        </p:spPr>
        <p:txBody>
          <a:bodyPr wrap="square" rtlCol="0">
            <a:spAutoFit/>
          </a:bodyPr>
          <a:lstStyle/>
          <a:p>
            <a:pPr algn="ctr"/>
            <a:r>
              <a:rPr lang="en-US" sz="2000" dirty="0" smtClean="0">
                <a:ea typeface="Calibri"/>
                <a:cs typeface="Calibri"/>
                <a:sym typeface="Calibri"/>
              </a:rPr>
              <a:t>Have you heard of the Gender Unicorn?</a:t>
            </a:r>
          </a:p>
          <a:p>
            <a:pPr algn="ctr"/>
            <a:endParaRPr lang="en-US" sz="2000" dirty="0">
              <a:ea typeface="Calibri"/>
              <a:cs typeface="Calibri"/>
              <a:sym typeface="Calibri"/>
            </a:endParaRPr>
          </a:p>
          <a:p>
            <a:pPr algn="ctr"/>
            <a:r>
              <a:rPr lang="en-US" sz="2000" dirty="0" smtClean="0">
                <a:ea typeface="Calibri"/>
                <a:cs typeface="Calibri"/>
                <a:sym typeface="Calibri"/>
              </a:rPr>
              <a:t>If so, what do you think the Gender Unicorn represents?</a:t>
            </a:r>
            <a:endParaRPr lang="en-US" sz="2000" dirty="0">
              <a:ea typeface="Calibri"/>
              <a:cs typeface="Calibri"/>
              <a:sym typeface="Calibri"/>
            </a:endParaRPr>
          </a:p>
        </p:txBody>
      </p:sp>
      <p:pic>
        <p:nvPicPr>
          <p:cNvPr id="5" name="Picture 4" descr="https://transstudent.org/wp-content/uploads/2017/08/genderunicorn1.jpg" title="The Gender Unicorn"/>
          <p:cNvPicPr>
            <a:picLocks noChangeAspect="1" noChangeArrowheads="1"/>
          </p:cNvPicPr>
          <p:nvPr/>
        </p:nvPicPr>
        <p:blipFill rotWithShape="1">
          <a:blip r:embed="rId3">
            <a:extLst>
              <a:ext uri="{28A0092B-C50C-407E-A947-70E740481C1C}">
                <a14:useLocalDpi xmlns:a14="http://schemas.microsoft.com/office/drawing/2010/main" val="0"/>
              </a:ext>
            </a:extLst>
          </a:blip>
          <a:srcRect t="17832"/>
          <a:stretch/>
        </p:blipFill>
        <p:spPr bwMode="auto">
          <a:xfrm>
            <a:off x="4457930" y="586037"/>
            <a:ext cx="4476223" cy="3316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3292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890159" y="186300"/>
            <a:ext cx="7605079" cy="859113"/>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Definition of Sex Assigned at Birth</a:t>
            </a:r>
            <a:endParaRPr lang="en-CA" b="1" dirty="0">
              <a:latin typeface="+mj-lt"/>
            </a:endParaRPr>
          </a:p>
        </p:txBody>
      </p:sp>
      <p:sp>
        <p:nvSpPr>
          <p:cNvPr id="3" name="Text Placeholder 2"/>
          <p:cNvSpPr>
            <a:spLocks noGrp="1"/>
          </p:cNvSpPr>
          <p:nvPr>
            <p:ph type="body" idx="1"/>
          </p:nvPr>
        </p:nvSpPr>
        <p:spPr>
          <a:xfrm>
            <a:off x="890158" y="1254083"/>
            <a:ext cx="7605079" cy="2718799"/>
          </a:xfrm>
        </p:spPr>
        <p:txBody>
          <a:bodyPr>
            <a:noAutofit/>
          </a:bodyPr>
          <a:lstStyle/>
          <a:p>
            <a:pPr>
              <a:buClr>
                <a:schemeClr val="tx1"/>
              </a:buClr>
            </a:pPr>
            <a:r>
              <a:rPr lang="en-CA" sz="2000" b="1" dirty="0">
                <a:solidFill>
                  <a:schemeClr val="tx1"/>
                </a:solidFill>
              </a:rPr>
              <a:t>Sex: </a:t>
            </a:r>
            <a:r>
              <a:rPr lang="en-CA" sz="2000" dirty="0" smtClean="0">
                <a:solidFill>
                  <a:schemeClr val="tx1"/>
                </a:solidFill>
              </a:rPr>
              <a:t>When a baby is born, parents are told what sex the baby is based on their genitals</a:t>
            </a:r>
          </a:p>
          <a:p>
            <a:pPr lvl="1">
              <a:buClr>
                <a:schemeClr val="tx1"/>
              </a:buClr>
            </a:pPr>
            <a:r>
              <a:rPr lang="en-CA" sz="2000" dirty="0" smtClean="0">
                <a:solidFill>
                  <a:schemeClr val="tx1"/>
                </a:solidFill>
              </a:rPr>
              <a:t>Person born with a penis is male or a boy</a:t>
            </a:r>
          </a:p>
          <a:p>
            <a:pPr lvl="1">
              <a:buClr>
                <a:schemeClr val="tx1"/>
              </a:buClr>
            </a:pPr>
            <a:r>
              <a:rPr lang="en-CA" sz="2000" dirty="0" smtClean="0">
                <a:solidFill>
                  <a:schemeClr val="tx1"/>
                </a:solidFill>
              </a:rPr>
              <a:t>Person born with a vagina is female or a girl</a:t>
            </a:r>
            <a:endParaRPr lang="en-CA" sz="2000" b="1" dirty="0" smtClean="0">
              <a:solidFill>
                <a:schemeClr val="tx1"/>
              </a:solidFill>
            </a:endParaRPr>
          </a:p>
          <a:p>
            <a:pPr marL="114300" indent="0">
              <a:buClr>
                <a:schemeClr val="tx1"/>
              </a:buClr>
              <a:buNone/>
            </a:pPr>
            <a:endParaRPr lang="en-CA" sz="2000" b="1" dirty="0" smtClean="0">
              <a:solidFill>
                <a:schemeClr val="tx1"/>
              </a:solidFill>
            </a:endParaRPr>
          </a:p>
          <a:p>
            <a:pPr>
              <a:buClr>
                <a:schemeClr val="tx1"/>
              </a:buClr>
            </a:pPr>
            <a:r>
              <a:rPr lang="en-CA" sz="2000" b="1" dirty="0" smtClean="0">
                <a:solidFill>
                  <a:schemeClr val="tx1"/>
                </a:solidFill>
              </a:rPr>
              <a:t>Intersex</a:t>
            </a:r>
            <a:r>
              <a:rPr lang="en-CA" sz="2000" b="1" dirty="0">
                <a:solidFill>
                  <a:schemeClr val="tx1"/>
                </a:solidFill>
              </a:rPr>
              <a:t>: </a:t>
            </a:r>
            <a:r>
              <a:rPr lang="en-CA" sz="2000" dirty="0">
                <a:solidFill>
                  <a:schemeClr val="tx1"/>
                </a:solidFill>
              </a:rPr>
              <a:t>A </a:t>
            </a:r>
            <a:r>
              <a:rPr lang="en-CA" sz="2000" dirty="0" smtClean="0">
                <a:solidFill>
                  <a:schemeClr val="tx1"/>
                </a:solidFill>
              </a:rPr>
              <a:t>term for people who do not have typical male or female parts at birth</a:t>
            </a:r>
          </a:p>
        </p:txBody>
      </p:sp>
    </p:spTree>
    <p:extLst>
      <p:ext uri="{BB962C8B-B14F-4D97-AF65-F5344CB8AC3E}">
        <p14:creationId xmlns:p14="http://schemas.microsoft.com/office/powerpoint/2010/main" val="4133467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16"/>
          <p:cNvSpPr txBox="1">
            <a:spLocks noGrp="1"/>
          </p:cNvSpPr>
          <p:nvPr>
            <p:ph type="title"/>
          </p:nvPr>
        </p:nvSpPr>
        <p:spPr>
          <a:xfrm>
            <a:off x="311700" y="393582"/>
            <a:ext cx="4748815" cy="8367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None/>
            </a:pPr>
            <a:r>
              <a:rPr lang="en" b="1" dirty="0" smtClean="0"/>
              <a:t>Land Acknowledgement</a:t>
            </a:r>
            <a:endParaRPr b="1" dirty="0"/>
          </a:p>
        </p:txBody>
      </p:sp>
      <p:pic>
        <p:nvPicPr>
          <p:cNvPr id="4" name="Picture 3" title="ETFO Land Acknowledgement "/>
          <p:cNvPicPr>
            <a:picLocks noChangeAspect="1"/>
          </p:cNvPicPr>
          <p:nvPr/>
        </p:nvPicPr>
        <p:blipFill rotWithShape="1">
          <a:blip r:embed="rId3">
            <a:extLst>
              <a:ext uri="{28A0092B-C50C-407E-A947-70E740481C1C}">
                <a14:useLocalDpi xmlns:a14="http://schemas.microsoft.com/office/drawing/2010/main" val="0"/>
              </a:ext>
            </a:extLst>
          </a:blip>
          <a:srcRect t="56083"/>
          <a:stretch/>
        </p:blipFill>
        <p:spPr>
          <a:xfrm>
            <a:off x="712099" y="1524302"/>
            <a:ext cx="3859901" cy="2258898"/>
          </a:xfrm>
          <a:prstGeom prst="rect">
            <a:avLst/>
          </a:prstGeom>
        </p:spPr>
      </p:pic>
      <p:pic>
        <p:nvPicPr>
          <p:cNvPr id="6" name="Picture 5"/>
          <p:cNvPicPr>
            <a:picLocks noChangeAspect="1"/>
          </p:cNvPicPr>
          <p:nvPr/>
        </p:nvPicPr>
        <p:blipFill>
          <a:blip r:embed="rId4"/>
          <a:stretch>
            <a:fillRect/>
          </a:stretch>
        </p:blipFill>
        <p:spPr>
          <a:xfrm>
            <a:off x="5245387" y="393582"/>
            <a:ext cx="3059369" cy="3536630"/>
          </a:xfrm>
          <a:prstGeom prst="rect">
            <a:avLst/>
          </a:prstGeom>
        </p:spPr>
      </p:pic>
    </p:spTree>
    <p:extLst>
      <p:ext uri="{BB962C8B-B14F-4D97-AF65-F5344CB8AC3E}">
        <p14:creationId xmlns:p14="http://schemas.microsoft.com/office/powerpoint/2010/main" val="34759898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1006998" y="213169"/>
            <a:ext cx="7072948" cy="84116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Gender Identity and Gender Expression</a:t>
            </a:r>
            <a:endParaRPr lang="en-CA" b="1" dirty="0">
              <a:latin typeface="+mj-lt"/>
            </a:endParaRPr>
          </a:p>
        </p:txBody>
      </p:sp>
      <p:sp>
        <p:nvSpPr>
          <p:cNvPr id="3" name="Text Placeholder 2"/>
          <p:cNvSpPr>
            <a:spLocks noGrp="1"/>
          </p:cNvSpPr>
          <p:nvPr>
            <p:ph type="body" idx="1"/>
          </p:nvPr>
        </p:nvSpPr>
        <p:spPr>
          <a:xfrm>
            <a:off x="1006998" y="1089417"/>
            <a:ext cx="7072948" cy="3018944"/>
          </a:xfrm>
        </p:spPr>
        <p:txBody>
          <a:bodyPr>
            <a:noAutofit/>
          </a:bodyPr>
          <a:lstStyle/>
          <a:p>
            <a:pPr marL="114300" indent="0">
              <a:buClr>
                <a:schemeClr val="tx1"/>
              </a:buClr>
              <a:buNone/>
            </a:pPr>
            <a:r>
              <a:rPr lang="en-CA" sz="2000" b="1" dirty="0" smtClean="0">
                <a:solidFill>
                  <a:schemeClr val="tx1"/>
                </a:solidFill>
              </a:rPr>
              <a:t>Gender Identity: </a:t>
            </a:r>
          </a:p>
          <a:p>
            <a:pPr>
              <a:buClr>
                <a:schemeClr val="tx1"/>
              </a:buClr>
            </a:pPr>
            <a:r>
              <a:rPr lang="en-CA" sz="2000" dirty="0" smtClean="0">
                <a:solidFill>
                  <a:schemeClr val="tx1"/>
                </a:solidFill>
              </a:rPr>
              <a:t>How you feel (i.e., male, female, both, neither)</a:t>
            </a:r>
          </a:p>
          <a:p>
            <a:pPr>
              <a:buClr>
                <a:schemeClr val="tx1"/>
              </a:buClr>
            </a:pPr>
            <a:r>
              <a:rPr lang="en-CA" sz="2000" dirty="0" smtClean="0">
                <a:solidFill>
                  <a:schemeClr val="tx1"/>
                </a:solidFill>
              </a:rPr>
              <a:t>Does not have to be related to your assigned sex (assigned female at birth, assigned male at birth)</a:t>
            </a:r>
          </a:p>
          <a:p>
            <a:pPr marL="114300" indent="0">
              <a:buClr>
                <a:schemeClr val="tx1"/>
              </a:buClr>
              <a:buNone/>
            </a:pPr>
            <a:endParaRPr lang="en-CA" sz="2000" b="1" dirty="0" smtClean="0">
              <a:solidFill>
                <a:schemeClr val="tx1"/>
              </a:solidFill>
            </a:endParaRPr>
          </a:p>
          <a:p>
            <a:pPr marL="114300" indent="0">
              <a:buClr>
                <a:schemeClr val="tx1"/>
              </a:buClr>
              <a:buNone/>
            </a:pPr>
            <a:r>
              <a:rPr lang="en-CA" sz="2000" b="1" dirty="0" smtClean="0">
                <a:solidFill>
                  <a:schemeClr val="tx1"/>
                </a:solidFill>
              </a:rPr>
              <a:t>Gender Expression:</a:t>
            </a:r>
            <a:endParaRPr lang="en-CA" sz="2000" b="1" dirty="0">
              <a:solidFill>
                <a:schemeClr val="tx1"/>
              </a:solidFill>
            </a:endParaRPr>
          </a:p>
          <a:p>
            <a:pPr>
              <a:buClr>
                <a:schemeClr val="tx1"/>
              </a:buClr>
            </a:pPr>
            <a:r>
              <a:rPr lang="en-CA" sz="2000" dirty="0" smtClean="0">
                <a:solidFill>
                  <a:schemeClr val="tx1"/>
                </a:solidFill>
              </a:rPr>
              <a:t>How you express yourself to everyone on the outside (i.e., name, clothes you wear, hair style or haircut)</a:t>
            </a:r>
          </a:p>
        </p:txBody>
      </p:sp>
    </p:spTree>
    <p:extLst>
      <p:ext uri="{BB962C8B-B14F-4D97-AF65-F5344CB8AC3E}">
        <p14:creationId xmlns:p14="http://schemas.microsoft.com/office/powerpoint/2010/main" val="19995104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942" y="230528"/>
            <a:ext cx="5376115" cy="971793"/>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Sexual Identity</a:t>
            </a:r>
            <a:endParaRPr lang="en-CA" b="1" dirty="0">
              <a:latin typeface="+mj-lt"/>
            </a:endParaRPr>
          </a:p>
        </p:txBody>
      </p:sp>
      <p:sp>
        <p:nvSpPr>
          <p:cNvPr id="3" name="TextBox 2"/>
          <p:cNvSpPr txBox="1"/>
          <p:nvPr/>
        </p:nvSpPr>
        <p:spPr>
          <a:xfrm>
            <a:off x="1516729" y="1499421"/>
            <a:ext cx="6234540" cy="2246769"/>
          </a:xfrm>
          <a:prstGeom prst="rect">
            <a:avLst/>
          </a:prstGeom>
          <a:noFill/>
        </p:spPr>
        <p:txBody>
          <a:bodyPr wrap="square" rtlCol="0">
            <a:spAutoFit/>
          </a:bodyPr>
          <a:lstStyle/>
          <a:p>
            <a:pPr marL="342900" indent="-342900">
              <a:buClrTx/>
              <a:buFont typeface="Arial" panose="020B0604020202020204" pitchFamily="34" charset="0"/>
              <a:buChar char="•"/>
            </a:pPr>
            <a:r>
              <a:rPr lang="en-CA" sz="2000" dirty="0" smtClean="0"/>
              <a:t>Many people will identify with the sex they were assigned at birth</a:t>
            </a:r>
            <a:endParaRPr lang="en-CA" sz="2000" dirty="0"/>
          </a:p>
          <a:p>
            <a:pPr marL="342900" indent="-342900">
              <a:buClrTx/>
              <a:buFont typeface="Arial" panose="020B0604020202020204" pitchFamily="34" charset="0"/>
              <a:buChar char="•"/>
            </a:pPr>
            <a:r>
              <a:rPr lang="en-CA" sz="2000" dirty="0"/>
              <a:t>Some people might have male reproductive parts and feel like a girl</a:t>
            </a:r>
          </a:p>
          <a:p>
            <a:pPr marL="342900" indent="-342900">
              <a:buClrTx/>
              <a:buFont typeface="Arial" panose="020B0604020202020204" pitchFamily="34" charset="0"/>
              <a:buChar char="•"/>
            </a:pPr>
            <a:r>
              <a:rPr lang="en-CA" sz="2000" dirty="0"/>
              <a:t>Some people might have female reproductive parts and feel like a boy</a:t>
            </a:r>
          </a:p>
          <a:p>
            <a:pPr marL="342900" indent="-342900">
              <a:buClrTx/>
              <a:buFont typeface="Arial" panose="020B0604020202020204" pitchFamily="34" charset="0"/>
              <a:buChar char="•"/>
            </a:pPr>
            <a:r>
              <a:rPr lang="en-CA" sz="2000" dirty="0"/>
              <a:t>Some people might not feel like either a boy or girl</a:t>
            </a:r>
          </a:p>
        </p:txBody>
      </p:sp>
      <p:pic>
        <p:nvPicPr>
          <p:cNvPr id="5" name="Picture 4" descr="rainbow female sex symb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7380" y="0"/>
            <a:ext cx="1616769" cy="1616769"/>
          </a:xfrm>
          <a:prstGeom prst="rect">
            <a:avLst/>
          </a:prstGeom>
        </p:spPr>
      </p:pic>
      <p:pic>
        <p:nvPicPr>
          <p:cNvPr id="6" name="Picture 5" descr="raindow male sex symbol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95" y="-19543"/>
            <a:ext cx="1675957" cy="1675957"/>
          </a:xfrm>
          <a:prstGeom prst="rect">
            <a:avLst/>
          </a:prstGeom>
        </p:spPr>
      </p:pic>
    </p:spTree>
    <p:extLst>
      <p:ext uri="{BB962C8B-B14F-4D97-AF65-F5344CB8AC3E}">
        <p14:creationId xmlns:p14="http://schemas.microsoft.com/office/powerpoint/2010/main" val="3654928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34" y="92570"/>
            <a:ext cx="7155517" cy="971793"/>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Sexual Orientation and Attraction</a:t>
            </a:r>
            <a:endParaRPr lang="en-CA" b="1" dirty="0">
              <a:latin typeface="+mj-lt"/>
            </a:endParaRPr>
          </a:p>
        </p:txBody>
      </p:sp>
      <p:sp>
        <p:nvSpPr>
          <p:cNvPr id="3" name="TextBox 2"/>
          <p:cNvSpPr txBox="1"/>
          <p:nvPr/>
        </p:nvSpPr>
        <p:spPr>
          <a:xfrm>
            <a:off x="1017834" y="1257197"/>
            <a:ext cx="7155517" cy="2554545"/>
          </a:xfrm>
          <a:prstGeom prst="rect">
            <a:avLst/>
          </a:prstGeom>
          <a:noFill/>
        </p:spPr>
        <p:txBody>
          <a:bodyPr wrap="square" rtlCol="0">
            <a:spAutoFit/>
          </a:bodyPr>
          <a:lstStyle/>
          <a:p>
            <a:pPr>
              <a:buClr>
                <a:schemeClr val="tx1"/>
              </a:buClr>
            </a:pPr>
            <a:r>
              <a:rPr lang="en-CA" sz="2000" dirty="0">
                <a:solidFill>
                  <a:schemeClr val="tx1"/>
                </a:solidFill>
              </a:rPr>
              <a:t>Sexual orientation is a term for an attraction, desire, or affection for another person. It can be: </a:t>
            </a:r>
          </a:p>
          <a:p>
            <a:pPr marL="342900" lvl="1" indent="-342900">
              <a:buClr>
                <a:schemeClr val="tx1"/>
              </a:buClr>
              <a:buFont typeface="Arial" panose="020B0604020202020204" pitchFamily="34" charset="0"/>
              <a:buChar char="•"/>
            </a:pPr>
            <a:r>
              <a:rPr lang="en-CA" sz="2000" dirty="0">
                <a:solidFill>
                  <a:schemeClr val="tx1"/>
                </a:solidFill>
              </a:rPr>
              <a:t>Physical</a:t>
            </a:r>
          </a:p>
          <a:p>
            <a:pPr marL="342900" lvl="1" indent="-342900">
              <a:buClr>
                <a:schemeClr val="tx1"/>
              </a:buClr>
              <a:buFont typeface="Arial" panose="020B0604020202020204" pitchFamily="34" charset="0"/>
              <a:buChar char="•"/>
            </a:pPr>
            <a:r>
              <a:rPr lang="en-CA" sz="2000" dirty="0">
                <a:solidFill>
                  <a:schemeClr val="tx1"/>
                </a:solidFill>
              </a:rPr>
              <a:t>Emotional</a:t>
            </a:r>
          </a:p>
          <a:p>
            <a:pPr marL="342900" lvl="1" indent="-342900">
              <a:buClr>
                <a:schemeClr val="tx1"/>
              </a:buClr>
              <a:buFont typeface="Arial" panose="020B0604020202020204" pitchFamily="34" charset="0"/>
              <a:buChar char="•"/>
            </a:pPr>
            <a:r>
              <a:rPr lang="en-CA" sz="2000" dirty="0">
                <a:solidFill>
                  <a:schemeClr val="tx1"/>
                </a:solidFill>
              </a:rPr>
              <a:t>Physical</a:t>
            </a:r>
          </a:p>
          <a:p>
            <a:pPr marL="342900" lvl="1" indent="-342900">
              <a:buClr>
                <a:schemeClr val="tx1"/>
              </a:buClr>
              <a:buFont typeface="Arial" panose="020B0604020202020204" pitchFamily="34" charset="0"/>
              <a:buChar char="•"/>
            </a:pPr>
            <a:r>
              <a:rPr lang="en-CA" sz="2000" dirty="0">
                <a:solidFill>
                  <a:schemeClr val="tx1"/>
                </a:solidFill>
              </a:rPr>
              <a:t>Romantic</a:t>
            </a:r>
          </a:p>
          <a:p>
            <a:pPr marL="342900" lvl="1" indent="-342900">
              <a:buClr>
                <a:schemeClr val="tx1"/>
              </a:buClr>
              <a:buFont typeface="Arial" panose="020B0604020202020204" pitchFamily="34" charset="0"/>
              <a:buChar char="•"/>
            </a:pPr>
            <a:r>
              <a:rPr lang="en-CA" sz="2000" dirty="0">
                <a:solidFill>
                  <a:schemeClr val="tx1"/>
                </a:solidFill>
              </a:rPr>
              <a:t>Sexual</a:t>
            </a:r>
          </a:p>
          <a:p>
            <a:pPr marL="342900" lvl="1" indent="-342900">
              <a:buClr>
                <a:schemeClr val="tx1"/>
              </a:buClr>
              <a:buFont typeface="Arial" panose="020B0604020202020204" pitchFamily="34" charset="0"/>
              <a:buChar char="•"/>
            </a:pPr>
            <a:r>
              <a:rPr lang="en-CA" sz="2000" dirty="0">
                <a:solidFill>
                  <a:schemeClr val="tx1"/>
                </a:solidFill>
              </a:rPr>
              <a:t>Spiritual</a:t>
            </a:r>
          </a:p>
        </p:txBody>
      </p:sp>
    </p:spTree>
    <p:extLst>
      <p:ext uri="{BB962C8B-B14F-4D97-AF65-F5344CB8AC3E}">
        <p14:creationId xmlns:p14="http://schemas.microsoft.com/office/powerpoint/2010/main" val="6318229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041" y="0"/>
            <a:ext cx="7610236" cy="971793"/>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Sexuality and Attraction</a:t>
            </a:r>
            <a:endParaRPr lang="en-CA" b="1" dirty="0">
              <a:latin typeface="+mj-lt"/>
            </a:endParaRPr>
          </a:p>
        </p:txBody>
      </p:sp>
      <p:sp>
        <p:nvSpPr>
          <p:cNvPr id="3" name="TextBox 2"/>
          <p:cNvSpPr txBox="1"/>
          <p:nvPr/>
        </p:nvSpPr>
        <p:spPr>
          <a:xfrm>
            <a:off x="945041" y="1132765"/>
            <a:ext cx="5867883" cy="2554545"/>
          </a:xfrm>
          <a:prstGeom prst="rect">
            <a:avLst/>
          </a:prstGeom>
          <a:noFill/>
        </p:spPr>
        <p:txBody>
          <a:bodyPr wrap="square" rtlCol="0">
            <a:spAutoFit/>
          </a:bodyPr>
          <a:lstStyle/>
          <a:p>
            <a:pPr>
              <a:buClrTx/>
            </a:pPr>
            <a:r>
              <a:rPr lang="en-CA" sz="2000" dirty="0" smtClean="0"/>
              <a:t>People might have an:</a:t>
            </a:r>
          </a:p>
          <a:p>
            <a:pPr marL="342900" indent="-342900">
              <a:buClrTx/>
              <a:buFont typeface="Arial" panose="020B0604020202020204" pitchFamily="34" charset="0"/>
              <a:buChar char="•"/>
            </a:pPr>
            <a:r>
              <a:rPr lang="en-CA" sz="2000" dirty="0" smtClean="0"/>
              <a:t>Attraction to a person of the opposite sex or gender</a:t>
            </a:r>
          </a:p>
          <a:p>
            <a:pPr marL="342900" indent="-342900">
              <a:buClrTx/>
              <a:buFont typeface="Arial" panose="020B0604020202020204" pitchFamily="34" charset="0"/>
              <a:buChar char="•"/>
            </a:pPr>
            <a:r>
              <a:rPr lang="en-CA" sz="2000" dirty="0" smtClean="0"/>
              <a:t>Attraction to others of the same sex or gender</a:t>
            </a:r>
          </a:p>
          <a:p>
            <a:pPr marL="342900" indent="-342900">
              <a:buClrTx/>
              <a:buFont typeface="Arial" panose="020B0604020202020204" pitchFamily="34" charset="0"/>
              <a:buChar char="•"/>
            </a:pPr>
            <a:r>
              <a:rPr lang="en-CA" sz="2000" dirty="0"/>
              <a:t>Attraction </a:t>
            </a:r>
            <a:r>
              <a:rPr lang="en-CA" sz="2000" dirty="0" smtClean="0"/>
              <a:t>to anyone of any sex or gender</a:t>
            </a:r>
          </a:p>
          <a:p>
            <a:pPr>
              <a:buClrTx/>
            </a:pPr>
            <a:endParaRPr lang="en-CA" sz="2000" dirty="0" smtClean="0"/>
          </a:p>
          <a:p>
            <a:pPr>
              <a:buClrTx/>
            </a:pPr>
            <a:r>
              <a:rPr lang="en-CA" sz="2000" dirty="0" smtClean="0"/>
              <a:t>People might not have an:</a:t>
            </a:r>
            <a:endParaRPr lang="en-CA" sz="2000" dirty="0"/>
          </a:p>
          <a:p>
            <a:pPr marL="342900" indent="-342900">
              <a:buClrTx/>
              <a:buFont typeface="Arial" panose="020B0604020202020204" pitchFamily="34" charset="0"/>
              <a:buChar char="•"/>
            </a:pPr>
            <a:r>
              <a:rPr lang="en-CA" sz="2000" dirty="0"/>
              <a:t>Attraction </a:t>
            </a:r>
            <a:r>
              <a:rPr lang="en-CA" sz="2000" dirty="0" smtClean="0"/>
              <a:t>to others at all</a:t>
            </a:r>
          </a:p>
        </p:txBody>
      </p:sp>
      <p:pic>
        <p:nvPicPr>
          <p:cNvPr id="4" name="Picture 3" descr="various colours of hearts"/>
          <p:cNvPicPr>
            <a:picLocks noChangeAspect="1"/>
          </p:cNvPicPr>
          <p:nvPr/>
        </p:nvPicPr>
        <p:blipFill rotWithShape="1">
          <a:blip r:embed="rId3">
            <a:extLst>
              <a:ext uri="{28A0092B-C50C-407E-A947-70E740481C1C}">
                <a14:useLocalDpi xmlns:a14="http://schemas.microsoft.com/office/drawing/2010/main" val="0"/>
              </a:ext>
            </a:extLst>
          </a:blip>
          <a:srcRect l="6358" t="11806" r="6837" b="11472"/>
          <a:stretch/>
        </p:blipFill>
        <p:spPr>
          <a:xfrm>
            <a:off x="6378572" y="1805501"/>
            <a:ext cx="2480154" cy="2192055"/>
          </a:xfrm>
          <a:prstGeom prst="rect">
            <a:avLst/>
          </a:prstGeom>
        </p:spPr>
      </p:pic>
    </p:spTree>
    <p:extLst>
      <p:ext uri="{BB962C8B-B14F-4D97-AF65-F5344CB8AC3E}">
        <p14:creationId xmlns:p14="http://schemas.microsoft.com/office/powerpoint/2010/main" val="37799269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2" name="Title 1"/>
          <p:cNvSpPr>
            <a:spLocks noGrp="1"/>
          </p:cNvSpPr>
          <p:nvPr>
            <p:ph type="title"/>
          </p:nvPr>
        </p:nvSpPr>
        <p:spPr>
          <a:xfrm>
            <a:off x="2561341" y="403514"/>
            <a:ext cx="3939489" cy="972754"/>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Think, Pair, Share</a:t>
            </a:r>
            <a:endParaRPr lang="en-CA" b="1" dirty="0">
              <a:latin typeface="+mj-lt"/>
            </a:endParaRPr>
          </a:p>
        </p:txBody>
      </p:sp>
      <p:sp>
        <p:nvSpPr>
          <p:cNvPr id="3" name="TextBox 2"/>
          <p:cNvSpPr txBox="1"/>
          <p:nvPr/>
        </p:nvSpPr>
        <p:spPr>
          <a:xfrm>
            <a:off x="804552" y="1570190"/>
            <a:ext cx="7453062" cy="1015663"/>
          </a:xfrm>
          <a:prstGeom prst="rect">
            <a:avLst/>
          </a:prstGeom>
          <a:noFill/>
        </p:spPr>
        <p:txBody>
          <a:bodyPr wrap="square" rtlCol="0">
            <a:spAutoFit/>
          </a:bodyPr>
          <a:lstStyle/>
          <a:p>
            <a:pPr algn="ctr"/>
            <a:r>
              <a:rPr lang="en-US" sz="2000" dirty="0" smtClean="0">
                <a:ea typeface="Calibri"/>
                <a:cs typeface="Calibri"/>
                <a:sym typeface="Calibri"/>
              </a:rPr>
              <a:t>Turn to your elbow partner and talk about the following question: </a:t>
            </a:r>
          </a:p>
          <a:p>
            <a:pPr algn="ctr"/>
            <a:r>
              <a:rPr lang="en-US" sz="2000" dirty="0" smtClean="0">
                <a:ea typeface="Calibri"/>
                <a:cs typeface="Calibri"/>
                <a:sym typeface="Calibri"/>
              </a:rPr>
              <a:t>What </a:t>
            </a:r>
            <a:r>
              <a:rPr lang="en-US" sz="2000" dirty="0">
                <a:ea typeface="Calibri"/>
                <a:cs typeface="Calibri"/>
                <a:sym typeface="Calibri"/>
              </a:rPr>
              <a:t>are positive qualities that make a </a:t>
            </a:r>
            <a:r>
              <a:rPr lang="en-US" sz="2000" dirty="0" smtClean="0">
                <a:ea typeface="Calibri"/>
                <a:cs typeface="Calibri"/>
                <a:sym typeface="Calibri"/>
              </a:rPr>
              <a:t>person a good </a:t>
            </a:r>
            <a:r>
              <a:rPr lang="en-US" sz="2000" dirty="0">
                <a:ea typeface="Calibri"/>
                <a:cs typeface="Calibri"/>
                <a:sym typeface="Calibri"/>
              </a:rPr>
              <a:t>role model?</a:t>
            </a:r>
          </a:p>
        </p:txBody>
      </p:sp>
      <p:pic>
        <p:nvPicPr>
          <p:cNvPr id="7" name="Google Shape;74;p15" descr="Talking bubbles"/>
          <p:cNvPicPr preferRelativeResize="0"/>
          <p:nvPr/>
        </p:nvPicPr>
        <p:blipFill rotWithShape="1">
          <a:blip r:embed="rId3">
            <a:alphaModFix/>
          </a:blip>
          <a:srcRect t="9195" b="8324"/>
          <a:stretch/>
        </p:blipFill>
        <p:spPr>
          <a:xfrm>
            <a:off x="3832464" y="2779775"/>
            <a:ext cx="1397239" cy="1261640"/>
          </a:xfrm>
          <a:prstGeom prst="rect">
            <a:avLst/>
          </a:prstGeom>
          <a:noFill/>
          <a:ln>
            <a:noFill/>
          </a:ln>
        </p:spPr>
      </p:pic>
    </p:spTree>
    <p:extLst>
      <p:ext uri="{BB962C8B-B14F-4D97-AF65-F5344CB8AC3E}">
        <p14:creationId xmlns:p14="http://schemas.microsoft.com/office/powerpoint/2010/main" val="13228564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0" y="153823"/>
            <a:ext cx="8520600" cy="859113"/>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Changing Put Downs to Positive Self-Talk</a:t>
            </a:r>
            <a:endParaRPr lang="en-CA" b="1" dirty="0">
              <a:latin typeface="+mj-lt"/>
            </a:endParaRPr>
          </a:p>
        </p:txBody>
      </p:sp>
      <p:sp>
        <p:nvSpPr>
          <p:cNvPr id="3" name="Text Placeholder 2"/>
          <p:cNvSpPr>
            <a:spLocks noGrp="1"/>
          </p:cNvSpPr>
          <p:nvPr>
            <p:ph type="body" idx="1"/>
          </p:nvPr>
        </p:nvSpPr>
        <p:spPr>
          <a:xfrm>
            <a:off x="311700" y="1252603"/>
            <a:ext cx="3539083" cy="2614413"/>
          </a:xfrm>
        </p:spPr>
        <p:txBody>
          <a:bodyPr>
            <a:noAutofit/>
          </a:bodyPr>
          <a:lstStyle/>
          <a:p>
            <a:pPr>
              <a:buClr>
                <a:schemeClr val="tx1"/>
              </a:buClr>
            </a:pPr>
            <a:r>
              <a:rPr lang="en-CA" sz="2000" b="1" dirty="0" smtClean="0">
                <a:solidFill>
                  <a:schemeClr val="tx1"/>
                </a:solidFill>
              </a:rPr>
              <a:t>Personal Put Downs:</a:t>
            </a:r>
          </a:p>
          <a:p>
            <a:pPr lvl="1">
              <a:buClr>
                <a:schemeClr val="tx1"/>
              </a:buClr>
            </a:pPr>
            <a:r>
              <a:rPr lang="en-CA" sz="2000" dirty="0" smtClean="0">
                <a:solidFill>
                  <a:schemeClr val="tx1"/>
                </a:solidFill>
              </a:rPr>
              <a:t>“I can’t play sports”</a:t>
            </a:r>
          </a:p>
          <a:p>
            <a:pPr marL="596900" lvl="1" indent="0">
              <a:buClr>
                <a:schemeClr val="tx1"/>
              </a:buClr>
              <a:buNone/>
            </a:pPr>
            <a:endParaRPr lang="en-CA" sz="2000" dirty="0" smtClean="0">
              <a:solidFill>
                <a:schemeClr val="tx1"/>
              </a:solidFill>
            </a:endParaRPr>
          </a:p>
          <a:p>
            <a:pPr lvl="1">
              <a:buClr>
                <a:schemeClr val="tx1"/>
              </a:buClr>
            </a:pPr>
            <a:r>
              <a:rPr lang="en-CA" sz="2000" dirty="0" smtClean="0">
                <a:solidFill>
                  <a:schemeClr val="tx1"/>
                </a:solidFill>
              </a:rPr>
              <a:t>“I always fail”</a:t>
            </a:r>
          </a:p>
          <a:p>
            <a:pPr marL="596900" lvl="1" indent="0">
              <a:buClr>
                <a:schemeClr val="tx1"/>
              </a:buClr>
              <a:buNone/>
            </a:pPr>
            <a:endParaRPr lang="en-CA" sz="2000" dirty="0" smtClean="0">
              <a:solidFill>
                <a:schemeClr val="tx1"/>
              </a:solidFill>
            </a:endParaRPr>
          </a:p>
          <a:p>
            <a:pPr lvl="1">
              <a:buClr>
                <a:schemeClr val="tx1"/>
              </a:buClr>
            </a:pPr>
            <a:r>
              <a:rPr lang="en-CA" sz="2000" dirty="0" smtClean="0">
                <a:solidFill>
                  <a:schemeClr val="tx1"/>
                </a:solidFill>
              </a:rPr>
              <a:t>“Here we go, arguing again”</a:t>
            </a:r>
          </a:p>
        </p:txBody>
      </p:sp>
      <p:sp>
        <p:nvSpPr>
          <p:cNvPr id="4" name="Text Placeholder 2"/>
          <p:cNvSpPr txBox="1">
            <a:spLocks/>
          </p:cNvSpPr>
          <p:nvPr/>
        </p:nvSpPr>
        <p:spPr>
          <a:xfrm>
            <a:off x="3850783" y="1252602"/>
            <a:ext cx="4981515" cy="26144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buClr>
                <a:schemeClr val="tx1"/>
              </a:buClr>
            </a:pPr>
            <a:r>
              <a:rPr lang="en-CA" sz="2000" b="1" dirty="0" smtClean="0">
                <a:solidFill>
                  <a:schemeClr val="tx1"/>
                </a:solidFill>
              </a:rPr>
              <a:t>Speak Sensibly About Yourself!</a:t>
            </a:r>
          </a:p>
          <a:p>
            <a:pPr lvl="1">
              <a:buClr>
                <a:schemeClr val="tx1"/>
              </a:buClr>
            </a:pPr>
            <a:r>
              <a:rPr lang="en-CA" sz="2000" dirty="0" smtClean="0">
                <a:solidFill>
                  <a:schemeClr val="tx1"/>
                </a:solidFill>
              </a:rPr>
              <a:t>“I work hard to improve my abilities”</a:t>
            </a:r>
          </a:p>
          <a:p>
            <a:pPr lvl="1">
              <a:buClr>
                <a:schemeClr val="tx1"/>
              </a:buClr>
            </a:pPr>
            <a:r>
              <a:rPr lang="en-CA" sz="2000" dirty="0" smtClean="0">
                <a:solidFill>
                  <a:schemeClr val="tx1"/>
                </a:solidFill>
              </a:rPr>
              <a:t>“I can learn from failure, I can strive for success”</a:t>
            </a:r>
          </a:p>
          <a:p>
            <a:pPr lvl="1">
              <a:buClr>
                <a:schemeClr val="tx1"/>
              </a:buClr>
            </a:pPr>
            <a:r>
              <a:rPr lang="en-CA" sz="2000" dirty="0" smtClean="0">
                <a:solidFill>
                  <a:schemeClr val="tx1"/>
                </a:solidFill>
              </a:rPr>
              <a:t>“I am a GREAT friend and we will work this out”</a:t>
            </a:r>
          </a:p>
        </p:txBody>
      </p:sp>
    </p:spTree>
    <p:extLst>
      <p:ext uri="{BB962C8B-B14F-4D97-AF65-F5344CB8AC3E}">
        <p14:creationId xmlns:p14="http://schemas.microsoft.com/office/powerpoint/2010/main" val="7377398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1006998" y="183351"/>
            <a:ext cx="7072948" cy="84116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Creating Positive Spaces</a:t>
            </a:r>
            <a:endParaRPr lang="en-CA" b="1" dirty="0">
              <a:latin typeface="+mj-lt"/>
            </a:endParaRPr>
          </a:p>
        </p:txBody>
      </p:sp>
      <p:sp>
        <p:nvSpPr>
          <p:cNvPr id="3" name="Text Placeholder 2"/>
          <p:cNvSpPr>
            <a:spLocks noGrp="1"/>
          </p:cNvSpPr>
          <p:nvPr>
            <p:ph type="body" idx="1"/>
          </p:nvPr>
        </p:nvSpPr>
        <p:spPr>
          <a:xfrm>
            <a:off x="1006998" y="1123612"/>
            <a:ext cx="7072948" cy="2654510"/>
          </a:xfrm>
        </p:spPr>
        <p:txBody>
          <a:bodyPr>
            <a:noAutofit/>
          </a:bodyPr>
          <a:lstStyle/>
          <a:p>
            <a:pPr>
              <a:buClr>
                <a:schemeClr val="tx1"/>
              </a:buClr>
            </a:pPr>
            <a:r>
              <a:rPr lang="en-CA" sz="2000" dirty="0" smtClean="0">
                <a:solidFill>
                  <a:schemeClr val="tx1"/>
                </a:solidFill>
              </a:rPr>
              <a:t>Be </a:t>
            </a:r>
            <a:r>
              <a:rPr lang="en-CA" sz="2000" dirty="0">
                <a:solidFill>
                  <a:schemeClr val="tx1"/>
                </a:solidFill>
              </a:rPr>
              <a:t>friendly and welcoming to everyone</a:t>
            </a:r>
          </a:p>
          <a:p>
            <a:pPr>
              <a:buClr>
                <a:schemeClr val="tx1"/>
              </a:buClr>
            </a:pPr>
            <a:r>
              <a:rPr lang="en-CA" sz="2000" dirty="0" smtClean="0">
                <a:solidFill>
                  <a:schemeClr val="tx1"/>
                </a:solidFill>
              </a:rPr>
              <a:t>Help </a:t>
            </a:r>
            <a:r>
              <a:rPr lang="en-CA" sz="2000" dirty="0">
                <a:solidFill>
                  <a:schemeClr val="tx1"/>
                </a:solidFill>
              </a:rPr>
              <a:t>others feel accepted and valued </a:t>
            </a:r>
            <a:endParaRPr lang="en-CA" sz="2000" dirty="0" smtClean="0">
              <a:solidFill>
                <a:schemeClr val="tx1"/>
              </a:solidFill>
            </a:endParaRPr>
          </a:p>
          <a:p>
            <a:pPr>
              <a:buClr>
                <a:schemeClr val="tx1"/>
              </a:buClr>
            </a:pPr>
            <a:r>
              <a:rPr lang="en-CA" sz="2000" dirty="0" smtClean="0">
                <a:solidFill>
                  <a:schemeClr val="tx1"/>
                </a:solidFill>
              </a:rPr>
              <a:t>Use inclusive language with peers</a:t>
            </a:r>
          </a:p>
          <a:p>
            <a:pPr>
              <a:buClr>
                <a:schemeClr val="tx1"/>
              </a:buClr>
            </a:pPr>
            <a:r>
              <a:rPr lang="en-CA" sz="2000" dirty="0" smtClean="0">
                <a:solidFill>
                  <a:schemeClr val="tx1"/>
                </a:solidFill>
              </a:rPr>
              <a:t>Be a safe and supportive person for your peers</a:t>
            </a:r>
          </a:p>
        </p:txBody>
      </p:sp>
      <p:pic>
        <p:nvPicPr>
          <p:cNvPr id="5" name="Picture 4" descr="5 people each with a different colour shirt with red starting on the left, then orange, yellow, green, blue, and ending with purple on the right"/>
          <p:cNvPicPr>
            <a:picLocks noChangeAspect="1"/>
          </p:cNvPicPr>
          <p:nvPr/>
        </p:nvPicPr>
        <p:blipFill rotWithShape="1">
          <a:blip r:embed="rId3">
            <a:extLst>
              <a:ext uri="{28A0092B-C50C-407E-A947-70E740481C1C}">
                <a14:useLocalDpi xmlns:a14="http://schemas.microsoft.com/office/drawing/2010/main" val="0"/>
              </a:ext>
            </a:extLst>
          </a:blip>
          <a:srcRect t="62043"/>
          <a:stretch/>
        </p:blipFill>
        <p:spPr>
          <a:xfrm>
            <a:off x="2499259" y="2642646"/>
            <a:ext cx="3888010" cy="1475777"/>
          </a:xfrm>
          <a:prstGeom prst="rect">
            <a:avLst/>
          </a:prstGeom>
        </p:spPr>
      </p:pic>
    </p:spTree>
    <p:extLst>
      <p:ext uri="{BB962C8B-B14F-4D97-AF65-F5344CB8AC3E}">
        <p14:creationId xmlns:p14="http://schemas.microsoft.com/office/powerpoint/2010/main" val="27728084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 name="Title 1"/>
          <p:cNvSpPr>
            <a:spLocks noGrp="1"/>
          </p:cNvSpPr>
          <p:nvPr>
            <p:ph type="title"/>
          </p:nvPr>
        </p:nvSpPr>
        <p:spPr>
          <a:xfrm>
            <a:off x="928752" y="296666"/>
            <a:ext cx="7347200" cy="77033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Final Activity: Supportive Friend</a:t>
            </a:r>
            <a:endParaRPr lang="en-CA" b="1" dirty="0">
              <a:latin typeface="+mj-lt"/>
            </a:endParaRPr>
          </a:p>
        </p:txBody>
      </p:sp>
      <p:sp>
        <p:nvSpPr>
          <p:cNvPr id="3" name="TextBox 2"/>
          <p:cNvSpPr txBox="1"/>
          <p:nvPr/>
        </p:nvSpPr>
        <p:spPr>
          <a:xfrm>
            <a:off x="928752" y="1244582"/>
            <a:ext cx="7347200" cy="2569934"/>
          </a:xfrm>
          <a:prstGeom prst="rect">
            <a:avLst/>
          </a:prstGeom>
          <a:noFill/>
        </p:spPr>
        <p:txBody>
          <a:bodyPr wrap="square" rtlCol="0">
            <a:spAutoFit/>
          </a:bodyPr>
          <a:lstStyle/>
          <a:p>
            <a:pPr lvl="0">
              <a:lnSpc>
                <a:spcPct val="115000"/>
              </a:lnSpc>
            </a:pPr>
            <a:r>
              <a:rPr lang="en-US" sz="2000" dirty="0" smtClean="0">
                <a:solidFill>
                  <a:srgbClr val="262626"/>
                </a:solidFill>
                <a:ea typeface="Calibri"/>
                <a:cs typeface="Calibri"/>
                <a:sym typeface="Calibri"/>
              </a:rPr>
              <a:t>One day at school, you and your friend are having lunch. </a:t>
            </a:r>
          </a:p>
          <a:p>
            <a:pPr lvl="0">
              <a:lnSpc>
                <a:spcPct val="115000"/>
              </a:lnSpc>
            </a:pPr>
            <a:endParaRPr lang="en-US" sz="2000" dirty="0" smtClean="0">
              <a:solidFill>
                <a:srgbClr val="262626"/>
              </a:solidFill>
              <a:ea typeface="Calibri"/>
              <a:cs typeface="Calibri"/>
              <a:sym typeface="Calibri"/>
            </a:endParaRPr>
          </a:p>
          <a:p>
            <a:pPr lvl="0">
              <a:lnSpc>
                <a:spcPct val="115000"/>
              </a:lnSpc>
            </a:pPr>
            <a:r>
              <a:rPr lang="en-US" sz="2000" dirty="0" smtClean="0">
                <a:solidFill>
                  <a:srgbClr val="262626"/>
                </a:solidFill>
                <a:ea typeface="Calibri"/>
                <a:cs typeface="Calibri"/>
                <a:sym typeface="Calibri"/>
              </a:rPr>
              <a:t>During lunch your friend tells you that they are struggling with their self-confidence and they feel like they don’t fit in. </a:t>
            </a:r>
          </a:p>
          <a:p>
            <a:pPr lvl="0">
              <a:lnSpc>
                <a:spcPct val="115000"/>
              </a:lnSpc>
            </a:pPr>
            <a:endParaRPr lang="en-US" sz="2000" dirty="0" smtClean="0">
              <a:solidFill>
                <a:srgbClr val="262626"/>
              </a:solidFill>
              <a:ea typeface="Calibri"/>
              <a:cs typeface="Calibri"/>
              <a:sym typeface="Calibri"/>
            </a:endParaRPr>
          </a:p>
          <a:p>
            <a:pPr lvl="0">
              <a:lnSpc>
                <a:spcPct val="115000"/>
              </a:lnSpc>
            </a:pPr>
            <a:r>
              <a:rPr lang="en-US" sz="2000" dirty="0" smtClean="0">
                <a:solidFill>
                  <a:srgbClr val="262626"/>
                </a:solidFill>
                <a:ea typeface="Calibri"/>
                <a:cs typeface="Calibri"/>
                <a:sym typeface="Calibri"/>
              </a:rPr>
              <a:t>What helpful words can you say to your friend to help them feel more confident and figure out what they like about themselves. </a:t>
            </a:r>
            <a:endParaRPr lang="en-US" sz="2000" dirty="0">
              <a:solidFill>
                <a:srgbClr val="262626"/>
              </a:solidFill>
              <a:ea typeface="Calibri"/>
              <a:cs typeface="Calibri"/>
              <a:sym typeface="Calibri"/>
            </a:endParaRPr>
          </a:p>
        </p:txBody>
      </p:sp>
      <p:pic>
        <p:nvPicPr>
          <p:cNvPr id="6" name="Google Shape;86;p16" descr="checklist"/>
          <p:cNvPicPr preferRelativeResize="0"/>
          <p:nvPr/>
        </p:nvPicPr>
        <p:blipFill>
          <a:blip r:embed="rId3">
            <a:alphaModFix/>
          </a:blip>
          <a:stretch>
            <a:fillRect/>
          </a:stretch>
        </p:blipFill>
        <p:spPr>
          <a:xfrm>
            <a:off x="7648114" y="580340"/>
            <a:ext cx="1255675" cy="1255675"/>
          </a:xfrm>
          <a:prstGeom prst="rect">
            <a:avLst/>
          </a:prstGeom>
          <a:noFill/>
          <a:ln>
            <a:noFill/>
          </a:ln>
        </p:spPr>
      </p:pic>
    </p:spTree>
    <p:extLst>
      <p:ext uri="{BB962C8B-B14F-4D97-AF65-F5344CB8AC3E}">
        <p14:creationId xmlns:p14="http://schemas.microsoft.com/office/powerpoint/2010/main" val="19808636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0" y="222567"/>
            <a:ext cx="8520600" cy="76299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Support</a:t>
            </a:r>
            <a:endParaRPr lang="en-CA" b="1" dirty="0">
              <a:latin typeface="+mj-lt"/>
            </a:endParaRPr>
          </a:p>
        </p:txBody>
      </p:sp>
      <p:sp>
        <p:nvSpPr>
          <p:cNvPr id="3" name="Text Placeholder 2"/>
          <p:cNvSpPr>
            <a:spLocks noGrp="1"/>
          </p:cNvSpPr>
          <p:nvPr>
            <p:ph type="body" idx="1"/>
          </p:nvPr>
        </p:nvSpPr>
        <p:spPr>
          <a:xfrm>
            <a:off x="311700" y="1148958"/>
            <a:ext cx="5303585" cy="2841211"/>
          </a:xfrm>
        </p:spPr>
        <p:txBody>
          <a:bodyPr>
            <a:noAutofit/>
          </a:bodyPr>
          <a:lstStyle/>
          <a:p>
            <a:pPr marL="114300" indent="0">
              <a:buClr>
                <a:schemeClr val="tx1"/>
              </a:buClr>
              <a:buNone/>
            </a:pPr>
            <a:r>
              <a:rPr lang="en-CA" sz="2000" dirty="0" smtClean="0">
                <a:solidFill>
                  <a:schemeClr val="tx1"/>
                </a:solidFill>
              </a:rPr>
              <a:t>Quest Community Health Centre</a:t>
            </a:r>
          </a:p>
          <a:p>
            <a:pPr marL="114300" indent="0">
              <a:buClr>
                <a:schemeClr val="tx1"/>
              </a:buClr>
              <a:buNone/>
            </a:pPr>
            <a:r>
              <a:rPr lang="en-CA" sz="2000" dirty="0" smtClean="0">
                <a:solidFill>
                  <a:schemeClr val="tx1"/>
                </a:solidFill>
              </a:rPr>
              <a:t>145 </a:t>
            </a:r>
            <a:r>
              <a:rPr lang="en-CA" sz="2000" dirty="0" err="1" smtClean="0">
                <a:solidFill>
                  <a:schemeClr val="tx1"/>
                </a:solidFill>
              </a:rPr>
              <a:t>Queenston</a:t>
            </a:r>
            <a:r>
              <a:rPr lang="en-CA" sz="2000" dirty="0" smtClean="0">
                <a:solidFill>
                  <a:schemeClr val="tx1"/>
                </a:solidFill>
              </a:rPr>
              <a:t> Street, St. Catharines</a:t>
            </a:r>
          </a:p>
          <a:p>
            <a:pPr marL="114300" indent="0">
              <a:buClr>
                <a:schemeClr val="tx1"/>
              </a:buClr>
              <a:buNone/>
            </a:pPr>
            <a:r>
              <a:rPr lang="en-CA" sz="2000" dirty="0" smtClean="0">
                <a:solidFill>
                  <a:schemeClr val="tx1"/>
                </a:solidFill>
              </a:rPr>
              <a:t>905-688-2558</a:t>
            </a:r>
          </a:p>
          <a:p>
            <a:pPr marL="114300" indent="0">
              <a:buClr>
                <a:schemeClr val="tx1"/>
              </a:buClr>
              <a:buNone/>
            </a:pPr>
            <a:endParaRPr lang="en-CA" sz="2000" dirty="0">
              <a:solidFill>
                <a:schemeClr val="tx1"/>
              </a:solidFill>
            </a:endParaRPr>
          </a:p>
          <a:p>
            <a:pPr marL="114300" indent="0">
              <a:buClr>
                <a:schemeClr val="tx1"/>
              </a:buClr>
              <a:buNone/>
            </a:pPr>
            <a:r>
              <a:rPr lang="en-CA" sz="2000" dirty="0" smtClean="0">
                <a:solidFill>
                  <a:schemeClr val="tx1"/>
                </a:solidFill>
              </a:rPr>
              <a:t>Niagara Falls Community Health Centre</a:t>
            </a:r>
          </a:p>
          <a:p>
            <a:pPr marL="114300" indent="0">
              <a:buClr>
                <a:schemeClr val="tx1"/>
              </a:buClr>
              <a:buNone/>
            </a:pPr>
            <a:r>
              <a:rPr lang="en-CA" sz="2000" dirty="0" smtClean="0">
                <a:solidFill>
                  <a:schemeClr val="tx1"/>
                </a:solidFill>
              </a:rPr>
              <a:t>4790 Victoria Ave, Niagara Falls</a:t>
            </a:r>
          </a:p>
          <a:p>
            <a:pPr marL="114300" indent="0">
              <a:buClr>
                <a:schemeClr val="tx1"/>
              </a:buClr>
              <a:buNone/>
            </a:pPr>
            <a:r>
              <a:rPr lang="en-CA" sz="2000" dirty="0" smtClean="0">
                <a:solidFill>
                  <a:schemeClr val="tx1"/>
                </a:solidFill>
              </a:rPr>
              <a:t>LGBTQ2S+ Support Coordinator</a:t>
            </a:r>
          </a:p>
          <a:p>
            <a:pPr marL="114300" indent="0">
              <a:buClr>
                <a:schemeClr val="tx1"/>
              </a:buClr>
              <a:buNone/>
            </a:pPr>
            <a:r>
              <a:rPr lang="en-CA" sz="2000" dirty="0" smtClean="0">
                <a:solidFill>
                  <a:schemeClr val="tx1"/>
                </a:solidFill>
              </a:rPr>
              <a:t>Call/Text 289-321-0588</a:t>
            </a:r>
          </a:p>
        </p:txBody>
      </p:sp>
      <p:pic>
        <p:nvPicPr>
          <p:cNvPr id="6" name="Picture 5" descr="electronic device with a rainbow he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1399" y="1148958"/>
            <a:ext cx="2857143" cy="2857143"/>
          </a:xfrm>
          <a:prstGeom prst="rect">
            <a:avLst/>
          </a:prstGeom>
        </p:spPr>
      </p:pic>
    </p:spTree>
    <p:extLst>
      <p:ext uri="{BB962C8B-B14F-4D97-AF65-F5344CB8AC3E}">
        <p14:creationId xmlns:p14="http://schemas.microsoft.com/office/powerpoint/2010/main" val="15838933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 name="Picture 4" descr="electronic device with a rainbow he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1399" y="1148958"/>
            <a:ext cx="2857143" cy="2857143"/>
          </a:xfrm>
          <a:prstGeom prst="rect">
            <a:avLst/>
          </a:prstGeom>
        </p:spPr>
      </p:pic>
      <p:sp>
        <p:nvSpPr>
          <p:cNvPr id="2" name="Title 1"/>
          <p:cNvSpPr>
            <a:spLocks noGrp="1"/>
          </p:cNvSpPr>
          <p:nvPr>
            <p:ph type="title"/>
          </p:nvPr>
        </p:nvSpPr>
        <p:spPr>
          <a:xfrm>
            <a:off x="311700" y="315355"/>
            <a:ext cx="8520600" cy="76299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Support</a:t>
            </a:r>
            <a:endParaRPr lang="en-CA" b="1" dirty="0">
              <a:latin typeface="+mj-lt"/>
            </a:endParaRPr>
          </a:p>
        </p:txBody>
      </p:sp>
      <p:sp>
        <p:nvSpPr>
          <p:cNvPr id="3" name="Text Placeholder 2"/>
          <p:cNvSpPr>
            <a:spLocks noGrp="1"/>
          </p:cNvSpPr>
          <p:nvPr>
            <p:ph type="body" idx="1"/>
          </p:nvPr>
        </p:nvSpPr>
        <p:spPr>
          <a:xfrm>
            <a:off x="311700" y="1132514"/>
            <a:ext cx="5975157" cy="2927756"/>
          </a:xfrm>
        </p:spPr>
        <p:txBody>
          <a:bodyPr>
            <a:noAutofit/>
          </a:bodyPr>
          <a:lstStyle/>
          <a:p>
            <a:pPr marL="114300" indent="0">
              <a:buClr>
                <a:schemeClr val="tx1"/>
              </a:buClr>
              <a:buNone/>
            </a:pPr>
            <a:r>
              <a:rPr lang="en-CA" sz="2000" dirty="0" err="1">
                <a:solidFill>
                  <a:schemeClr val="tx1"/>
                </a:solidFill>
              </a:rPr>
              <a:t>LGBT</a:t>
            </a:r>
            <a:r>
              <a:rPr lang="en-CA" sz="2000" dirty="0">
                <a:solidFill>
                  <a:schemeClr val="tx1"/>
                </a:solidFill>
              </a:rPr>
              <a:t> </a:t>
            </a:r>
            <a:r>
              <a:rPr lang="en-CA" sz="2000" dirty="0" err="1">
                <a:solidFill>
                  <a:schemeClr val="tx1"/>
                </a:solidFill>
              </a:rPr>
              <a:t>Youthline</a:t>
            </a:r>
            <a:r>
              <a:rPr lang="en-CA" sz="2000" dirty="0">
                <a:solidFill>
                  <a:schemeClr val="tx1"/>
                </a:solidFill>
              </a:rPr>
              <a:t> (youthline.ca)</a:t>
            </a:r>
          </a:p>
          <a:p>
            <a:pPr marL="114300" indent="0">
              <a:buClr>
                <a:schemeClr val="tx1"/>
              </a:buClr>
              <a:buNone/>
            </a:pPr>
            <a:r>
              <a:rPr lang="en-CA" sz="2000" dirty="0">
                <a:solidFill>
                  <a:schemeClr val="tx1"/>
                </a:solidFill>
              </a:rPr>
              <a:t>Confidential peer support line</a:t>
            </a:r>
          </a:p>
          <a:p>
            <a:pPr marL="114300" indent="0">
              <a:buClr>
                <a:schemeClr val="tx1"/>
              </a:buClr>
              <a:buNone/>
            </a:pPr>
            <a:r>
              <a:rPr lang="en-CA" sz="2000" dirty="0">
                <a:solidFill>
                  <a:schemeClr val="tx1"/>
                </a:solidFill>
              </a:rPr>
              <a:t>Call or Text: </a:t>
            </a:r>
            <a:r>
              <a:rPr lang="en-CA" sz="2000" dirty="0" smtClean="0">
                <a:solidFill>
                  <a:schemeClr val="tx1"/>
                </a:solidFill>
              </a:rPr>
              <a:t>905-688-2558</a:t>
            </a:r>
          </a:p>
          <a:p>
            <a:pPr marL="114300" indent="0">
              <a:buClr>
                <a:schemeClr val="tx1"/>
              </a:buClr>
              <a:buNone/>
            </a:pPr>
            <a:endParaRPr lang="en-CA" sz="2000" dirty="0">
              <a:solidFill>
                <a:schemeClr val="tx1"/>
              </a:solidFill>
            </a:endParaRPr>
          </a:p>
          <a:p>
            <a:pPr marL="114300" indent="0">
              <a:buClr>
                <a:schemeClr val="tx1"/>
              </a:buClr>
              <a:buNone/>
            </a:pPr>
            <a:r>
              <a:rPr lang="en-CA" sz="2000" dirty="0" smtClean="0">
                <a:solidFill>
                  <a:schemeClr val="tx1"/>
                </a:solidFill>
              </a:rPr>
              <a:t>Niagara-on-the-Lake Regional Native Centre: </a:t>
            </a:r>
          </a:p>
          <a:p>
            <a:pPr marL="114300" indent="0">
              <a:buClr>
                <a:schemeClr val="tx1"/>
              </a:buClr>
              <a:buNone/>
            </a:pPr>
            <a:r>
              <a:rPr lang="en-CA" sz="2000" dirty="0" smtClean="0">
                <a:solidFill>
                  <a:schemeClr val="tx1"/>
                </a:solidFill>
              </a:rPr>
              <a:t>905-688-6484</a:t>
            </a:r>
          </a:p>
          <a:p>
            <a:pPr marL="114300" indent="0">
              <a:buClr>
                <a:schemeClr val="tx1"/>
              </a:buClr>
              <a:buNone/>
            </a:pPr>
            <a:endParaRPr lang="en-CA" sz="2000" dirty="0" smtClean="0">
              <a:solidFill>
                <a:schemeClr val="tx1"/>
              </a:solidFill>
            </a:endParaRPr>
          </a:p>
          <a:p>
            <a:pPr marL="114300" indent="0">
              <a:buClr>
                <a:schemeClr val="tx1"/>
              </a:buClr>
              <a:buNone/>
            </a:pPr>
            <a:r>
              <a:rPr lang="en-CA" sz="2000" dirty="0" smtClean="0">
                <a:solidFill>
                  <a:schemeClr val="tx1"/>
                </a:solidFill>
              </a:rPr>
              <a:t>Fort Erie Native Friendship Centre: 905-871-8931</a:t>
            </a:r>
            <a:endParaRPr lang="en-CA" sz="2000" dirty="0">
              <a:solidFill>
                <a:schemeClr val="tx1"/>
              </a:solidFill>
            </a:endParaRPr>
          </a:p>
        </p:txBody>
      </p:sp>
    </p:spTree>
    <p:extLst>
      <p:ext uri="{BB962C8B-B14F-4D97-AF65-F5344CB8AC3E}">
        <p14:creationId xmlns:p14="http://schemas.microsoft.com/office/powerpoint/2010/main" val="4251437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1700" y="445024"/>
            <a:ext cx="8520600" cy="1129776"/>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CA" b="1" dirty="0">
                <a:solidFill>
                  <a:schemeClr val="tx1"/>
                </a:solidFill>
                <a:latin typeface="+mj-lt"/>
                <a:ea typeface="Calibri"/>
                <a:cs typeface="Calibri"/>
                <a:sym typeface="Calibri"/>
              </a:rPr>
              <a:t>Presentation Format</a:t>
            </a:r>
            <a:endParaRPr lang="en-CA" dirty="0">
              <a:latin typeface="+mj-lt"/>
            </a:endParaRPr>
          </a:p>
        </p:txBody>
      </p:sp>
      <p:pic>
        <p:nvPicPr>
          <p:cNvPr id="7" name="Google Shape;75;p15" descr="pink question mark"/>
          <p:cNvPicPr preferRelativeResize="0"/>
          <p:nvPr/>
        </p:nvPicPr>
        <p:blipFill>
          <a:blip r:embed="rId3">
            <a:alphaModFix/>
          </a:blip>
          <a:stretch>
            <a:fillRect/>
          </a:stretch>
        </p:blipFill>
        <p:spPr>
          <a:xfrm>
            <a:off x="1055275" y="1976375"/>
            <a:ext cx="832250" cy="832250"/>
          </a:xfrm>
          <a:prstGeom prst="rect">
            <a:avLst/>
          </a:prstGeom>
          <a:noFill/>
          <a:ln>
            <a:noFill/>
          </a:ln>
        </p:spPr>
      </p:pic>
      <p:sp>
        <p:nvSpPr>
          <p:cNvPr id="2" name="TextBox 1"/>
          <p:cNvSpPr txBox="1"/>
          <p:nvPr/>
        </p:nvSpPr>
        <p:spPr>
          <a:xfrm>
            <a:off x="2309100" y="1884668"/>
            <a:ext cx="6523200" cy="1015663"/>
          </a:xfrm>
          <a:prstGeom prst="rect">
            <a:avLst/>
          </a:prstGeom>
          <a:noFill/>
        </p:spPr>
        <p:txBody>
          <a:bodyPr wrap="square" rtlCol="0">
            <a:spAutoFit/>
          </a:bodyPr>
          <a:lstStyle/>
          <a:p>
            <a:r>
              <a:rPr lang="en-US" sz="2000" b="1" dirty="0">
                <a:ea typeface="Calibri"/>
                <a:cs typeface="Calibri"/>
                <a:sym typeface="Calibri"/>
              </a:rPr>
              <a:t>Guiding Questions: </a:t>
            </a:r>
            <a:r>
              <a:rPr lang="en-US" sz="2000" dirty="0">
                <a:ea typeface="Calibri"/>
                <a:cs typeface="Calibri"/>
                <a:sym typeface="Calibri"/>
              </a:rPr>
              <a:t>Big idea questions that students can brainstorm and share previous knowledge or new information with. </a:t>
            </a:r>
          </a:p>
        </p:txBody>
      </p:sp>
      <p:pic>
        <p:nvPicPr>
          <p:cNvPr id="8" name="Google Shape;74;p15" descr="Talking bubbles"/>
          <p:cNvPicPr preferRelativeResize="0"/>
          <p:nvPr/>
        </p:nvPicPr>
        <p:blipFill>
          <a:blip r:embed="rId4">
            <a:alphaModFix/>
          </a:blip>
          <a:stretch>
            <a:fillRect/>
          </a:stretch>
        </p:blipFill>
        <p:spPr>
          <a:xfrm>
            <a:off x="986600" y="2953857"/>
            <a:ext cx="969600" cy="969600"/>
          </a:xfrm>
          <a:prstGeom prst="rect">
            <a:avLst/>
          </a:prstGeom>
          <a:noFill/>
          <a:ln>
            <a:noFill/>
          </a:ln>
        </p:spPr>
      </p:pic>
      <p:sp>
        <p:nvSpPr>
          <p:cNvPr id="3" name="TextBox 2"/>
          <p:cNvSpPr txBox="1"/>
          <p:nvPr/>
        </p:nvSpPr>
        <p:spPr>
          <a:xfrm>
            <a:off x="2309100" y="2930826"/>
            <a:ext cx="6523200" cy="1015663"/>
          </a:xfrm>
          <a:prstGeom prst="rect">
            <a:avLst/>
          </a:prstGeom>
          <a:noFill/>
        </p:spPr>
        <p:txBody>
          <a:bodyPr wrap="square" rtlCol="0">
            <a:spAutoFit/>
          </a:bodyPr>
          <a:lstStyle/>
          <a:p>
            <a:r>
              <a:rPr lang="en-US" sz="2000" b="1" dirty="0">
                <a:ea typeface="Calibri"/>
                <a:cs typeface="Calibri"/>
                <a:sym typeface="Calibri"/>
              </a:rPr>
              <a:t>Think, Pair, Share: </a:t>
            </a:r>
            <a:r>
              <a:rPr lang="en-US" sz="2000" dirty="0">
                <a:ea typeface="Calibri"/>
                <a:cs typeface="Calibri"/>
                <a:sym typeface="Calibri"/>
              </a:rPr>
              <a:t>Opportunity for students to work with partner or group and share ideas based on a prompt. </a:t>
            </a:r>
          </a:p>
        </p:txBody>
      </p:sp>
    </p:spTree>
    <p:extLst>
      <p:ext uri="{BB962C8B-B14F-4D97-AF65-F5344CB8AC3E}">
        <p14:creationId xmlns:p14="http://schemas.microsoft.com/office/powerpoint/2010/main" val="9737638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2" name="Title 1"/>
          <p:cNvSpPr>
            <a:spLocks noGrp="1"/>
          </p:cNvSpPr>
          <p:nvPr>
            <p:ph type="title"/>
          </p:nvPr>
        </p:nvSpPr>
        <p:spPr>
          <a:xfrm>
            <a:off x="850000" y="385308"/>
            <a:ext cx="7729811" cy="817842"/>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US" b="1" dirty="0" smtClean="0">
                <a:solidFill>
                  <a:schemeClr val="tx1"/>
                </a:solidFill>
                <a:latin typeface="+mj-lt"/>
                <a:ea typeface="Calibri"/>
                <a:cs typeface="Calibri"/>
                <a:sym typeface="Calibri"/>
              </a:rPr>
              <a:t>More Questions? Talk With Someone:</a:t>
            </a:r>
            <a:endParaRPr lang="en-CA" b="1" dirty="0">
              <a:solidFill>
                <a:schemeClr val="tx1"/>
              </a:solidFill>
              <a:latin typeface="+mj-lt"/>
            </a:endParaRPr>
          </a:p>
        </p:txBody>
      </p:sp>
      <p:sp>
        <p:nvSpPr>
          <p:cNvPr id="3" name="TextBox 2"/>
          <p:cNvSpPr txBox="1"/>
          <p:nvPr/>
        </p:nvSpPr>
        <p:spPr>
          <a:xfrm>
            <a:off x="850000" y="1489722"/>
            <a:ext cx="4386137" cy="2246769"/>
          </a:xfrm>
          <a:prstGeom prst="rect">
            <a:avLst/>
          </a:prstGeom>
          <a:noFill/>
        </p:spPr>
        <p:txBody>
          <a:bodyPr wrap="none" rtlCol="0">
            <a:spAutoFit/>
          </a:bodyPr>
          <a:lstStyle/>
          <a:p>
            <a:pPr marL="571500" indent="-457200">
              <a:buSzPts val="2200"/>
              <a:buFont typeface="Calibri"/>
              <a:buChar char="•"/>
            </a:pPr>
            <a:r>
              <a:rPr lang="en-US" sz="2000" dirty="0">
                <a:solidFill>
                  <a:schemeClr val="tx1"/>
                </a:solidFill>
                <a:ea typeface="Calibri"/>
                <a:cs typeface="Calibri"/>
                <a:sym typeface="Calibri"/>
              </a:rPr>
              <a:t>Parents/ Guardian</a:t>
            </a:r>
          </a:p>
          <a:p>
            <a:pPr marL="571500" lvl="0" indent="-457200">
              <a:buSzPts val="2200"/>
              <a:buFont typeface="Calibri"/>
              <a:buChar char="•"/>
            </a:pPr>
            <a:r>
              <a:rPr lang="en-US" sz="2000" dirty="0">
                <a:solidFill>
                  <a:schemeClr val="tx1"/>
                </a:solidFill>
                <a:ea typeface="Calibri"/>
                <a:cs typeface="Calibri"/>
                <a:sym typeface="Calibri"/>
              </a:rPr>
              <a:t>Teacher/ Principal</a:t>
            </a:r>
          </a:p>
          <a:p>
            <a:pPr marL="571500" lvl="0" indent="-457200">
              <a:buSzPts val="2200"/>
              <a:buFont typeface="Calibri"/>
              <a:buChar char="•"/>
            </a:pPr>
            <a:r>
              <a:rPr lang="en-US" sz="2000" dirty="0">
                <a:solidFill>
                  <a:schemeClr val="tx1"/>
                </a:solidFill>
                <a:ea typeface="Calibri"/>
                <a:cs typeface="Calibri"/>
                <a:sym typeface="Calibri"/>
              </a:rPr>
              <a:t>Doctor or Health Care Provider</a:t>
            </a:r>
          </a:p>
          <a:p>
            <a:pPr marL="571500" lvl="0" indent="-457200">
              <a:buSzPts val="2200"/>
              <a:buFont typeface="Calibri"/>
              <a:buChar char="•"/>
            </a:pPr>
            <a:r>
              <a:rPr lang="en-US" sz="2000" dirty="0">
                <a:solidFill>
                  <a:schemeClr val="tx1"/>
                </a:solidFill>
                <a:ea typeface="Calibri"/>
                <a:cs typeface="Calibri"/>
                <a:sym typeface="Calibri"/>
              </a:rPr>
              <a:t>School Health Nurse</a:t>
            </a:r>
          </a:p>
          <a:p>
            <a:pPr marL="571500" lvl="0" indent="-457200">
              <a:buSzPts val="2200"/>
              <a:buFont typeface="Calibri"/>
              <a:buChar char="•"/>
            </a:pPr>
            <a:r>
              <a:rPr lang="en-US" sz="2000" dirty="0">
                <a:solidFill>
                  <a:schemeClr val="tx1"/>
                </a:solidFill>
                <a:ea typeface="Calibri"/>
                <a:cs typeface="Calibri"/>
                <a:sym typeface="Calibri"/>
              </a:rPr>
              <a:t>Child and Youth Worker</a:t>
            </a:r>
          </a:p>
          <a:p>
            <a:pPr marL="571500" lvl="0" indent="-457200">
              <a:buSzPts val="2200"/>
              <a:buFont typeface="Calibri"/>
              <a:buChar char="•"/>
            </a:pPr>
            <a:r>
              <a:rPr lang="en-US" sz="2000" dirty="0">
                <a:solidFill>
                  <a:schemeClr val="tx1"/>
                </a:solidFill>
                <a:ea typeface="Calibri"/>
                <a:cs typeface="Calibri"/>
                <a:sym typeface="Calibri"/>
              </a:rPr>
              <a:t>Kids Help Phone</a:t>
            </a:r>
          </a:p>
          <a:p>
            <a:pPr marL="571500" indent="-457200">
              <a:buSzPts val="2200"/>
              <a:buFont typeface="Calibri"/>
              <a:buChar char="•"/>
            </a:pPr>
            <a:r>
              <a:rPr lang="en-US" sz="2000" dirty="0">
                <a:solidFill>
                  <a:schemeClr val="tx1"/>
                </a:solidFill>
                <a:ea typeface="Calibri"/>
                <a:cs typeface="Calibri"/>
                <a:sym typeface="Calibri"/>
              </a:rPr>
              <a:t>Friendship Centre</a:t>
            </a:r>
          </a:p>
        </p:txBody>
      </p:sp>
      <p:pic>
        <p:nvPicPr>
          <p:cNvPr id="302" name="Google Shape;302;p44" descr="grey phone call icon"/>
          <p:cNvPicPr preferRelativeResize="0"/>
          <p:nvPr/>
        </p:nvPicPr>
        <p:blipFill>
          <a:blip r:embed="rId3">
            <a:alphaModFix/>
          </a:blip>
          <a:stretch>
            <a:fillRect/>
          </a:stretch>
        </p:blipFill>
        <p:spPr>
          <a:xfrm>
            <a:off x="6038776" y="1666268"/>
            <a:ext cx="1893675" cy="1893675"/>
          </a:xfrm>
          <a:prstGeom prst="rect">
            <a:avLst/>
          </a:prstGeom>
          <a:noFill/>
          <a:ln>
            <a:noFill/>
          </a:ln>
        </p:spPr>
      </p:pic>
    </p:spTree>
    <p:extLst>
      <p:ext uri="{BB962C8B-B14F-4D97-AF65-F5344CB8AC3E}">
        <p14:creationId xmlns:p14="http://schemas.microsoft.com/office/powerpoint/2010/main" val="8916512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6" name="Title 2"/>
          <p:cNvSpPr>
            <a:spLocks noGrp="1"/>
          </p:cNvSpPr>
          <p:nvPr>
            <p:ph type="title"/>
          </p:nvPr>
        </p:nvSpPr>
        <p:spPr>
          <a:xfrm>
            <a:off x="311698" y="254194"/>
            <a:ext cx="8520600" cy="5727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Kids Help Phone</a:t>
            </a:r>
            <a:endParaRPr lang="en-CA" b="1" dirty="0">
              <a:latin typeface="+mj-lt"/>
            </a:endParaRPr>
          </a:p>
        </p:txBody>
      </p:sp>
      <p:pic>
        <p:nvPicPr>
          <p:cNvPr id="4" name="Picture 3" descr="Whenever you need to talk, we're open" title="Kids Help Pho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63" y="931390"/>
            <a:ext cx="5985069" cy="3142162"/>
          </a:xfrm>
          <a:prstGeom prst="rect">
            <a:avLst/>
          </a:prstGeom>
        </p:spPr>
      </p:pic>
    </p:spTree>
    <p:extLst>
      <p:ext uri="{BB962C8B-B14F-4D97-AF65-F5344CB8AC3E}">
        <p14:creationId xmlns:p14="http://schemas.microsoft.com/office/powerpoint/2010/main" val="29376112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0" y="282187"/>
            <a:ext cx="8520600" cy="70745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Final Thoughts</a:t>
            </a:r>
            <a:endParaRPr lang="en-CA" b="1" dirty="0">
              <a:latin typeface="+mj-lt"/>
            </a:endParaRPr>
          </a:p>
        </p:txBody>
      </p:sp>
      <p:sp>
        <p:nvSpPr>
          <p:cNvPr id="3" name="Text Placeholder 2"/>
          <p:cNvSpPr>
            <a:spLocks noGrp="1"/>
          </p:cNvSpPr>
          <p:nvPr>
            <p:ph type="body" idx="1"/>
          </p:nvPr>
        </p:nvSpPr>
        <p:spPr>
          <a:xfrm>
            <a:off x="311700" y="1249466"/>
            <a:ext cx="5550481" cy="2708759"/>
          </a:xfrm>
        </p:spPr>
        <p:txBody>
          <a:bodyPr>
            <a:noAutofit/>
          </a:bodyPr>
          <a:lstStyle/>
          <a:p>
            <a:pPr>
              <a:buClr>
                <a:schemeClr val="tx1"/>
              </a:buClr>
            </a:pPr>
            <a:r>
              <a:rPr lang="en-US" sz="2000" dirty="0" smtClean="0">
                <a:solidFill>
                  <a:schemeClr val="tx1"/>
                </a:solidFill>
              </a:rPr>
              <a:t>Building a positive self-concept takes time</a:t>
            </a:r>
          </a:p>
          <a:p>
            <a:pPr>
              <a:buClr>
                <a:schemeClr val="tx1"/>
              </a:buClr>
            </a:pPr>
            <a:r>
              <a:rPr lang="en-US" sz="2000" dirty="0" smtClean="0">
                <a:solidFill>
                  <a:schemeClr val="tx1"/>
                </a:solidFill>
              </a:rPr>
              <a:t>Be proud </a:t>
            </a:r>
            <a:r>
              <a:rPr lang="en-US" sz="2000" dirty="0">
                <a:solidFill>
                  <a:schemeClr val="tx1"/>
                </a:solidFill>
              </a:rPr>
              <a:t>of </a:t>
            </a:r>
            <a:r>
              <a:rPr lang="en-US" sz="2000" dirty="0" smtClean="0">
                <a:solidFill>
                  <a:schemeClr val="tx1"/>
                </a:solidFill>
              </a:rPr>
              <a:t>who you are </a:t>
            </a:r>
          </a:p>
          <a:p>
            <a:pPr>
              <a:buClr>
                <a:schemeClr val="tx1"/>
              </a:buClr>
            </a:pPr>
            <a:r>
              <a:rPr lang="en-US" sz="2000" dirty="0">
                <a:solidFill>
                  <a:schemeClr val="tx1"/>
                </a:solidFill>
              </a:rPr>
              <a:t>Treat others how you would want to be treated</a:t>
            </a:r>
          </a:p>
          <a:p>
            <a:pPr>
              <a:buClr>
                <a:schemeClr val="tx1"/>
              </a:buClr>
            </a:pPr>
            <a:r>
              <a:rPr lang="en-US" sz="2000" dirty="0" smtClean="0">
                <a:solidFill>
                  <a:schemeClr val="tx1"/>
                </a:solidFill>
              </a:rPr>
              <a:t>Accept everyone </a:t>
            </a:r>
            <a:r>
              <a:rPr lang="en-US" sz="2000" dirty="0">
                <a:solidFill>
                  <a:schemeClr val="tx1"/>
                </a:solidFill>
              </a:rPr>
              <a:t>for who they are</a:t>
            </a:r>
          </a:p>
          <a:p>
            <a:pPr>
              <a:buClr>
                <a:schemeClr val="tx1"/>
              </a:buClr>
            </a:pPr>
            <a:r>
              <a:rPr lang="en-US" sz="2000" dirty="0" smtClean="0">
                <a:solidFill>
                  <a:schemeClr val="tx1"/>
                </a:solidFill>
              </a:rPr>
              <a:t>Always respect </a:t>
            </a:r>
            <a:r>
              <a:rPr lang="en-US" sz="2000" dirty="0">
                <a:solidFill>
                  <a:schemeClr val="tx1"/>
                </a:solidFill>
              </a:rPr>
              <a:t>others </a:t>
            </a:r>
            <a:r>
              <a:rPr lang="en-US" sz="2000" dirty="0" smtClean="0">
                <a:solidFill>
                  <a:schemeClr val="tx1"/>
                </a:solidFill>
              </a:rPr>
              <a:t>and their identities</a:t>
            </a:r>
          </a:p>
          <a:p>
            <a:pPr>
              <a:buClr>
                <a:schemeClr val="tx1"/>
              </a:buClr>
            </a:pPr>
            <a:r>
              <a:rPr lang="en-US" sz="2000" dirty="0" smtClean="0">
                <a:solidFill>
                  <a:schemeClr val="tx1"/>
                </a:solidFill>
              </a:rPr>
              <a:t>Be supportive of others</a:t>
            </a:r>
          </a:p>
        </p:txBody>
      </p:sp>
      <p:pic>
        <p:nvPicPr>
          <p:cNvPr id="5" name="Picture 4" descr="rainbow with the word love written underneath, and two diverse people's hands making a he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5161" y="1563521"/>
            <a:ext cx="2537139" cy="2537139"/>
          </a:xfrm>
          <a:prstGeom prst="rect">
            <a:avLst/>
          </a:prstGeom>
        </p:spPr>
      </p:pic>
    </p:spTree>
    <p:extLst>
      <p:ext uri="{BB962C8B-B14F-4D97-AF65-F5344CB8AC3E}">
        <p14:creationId xmlns:p14="http://schemas.microsoft.com/office/powerpoint/2010/main" val="12383332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2" name="Title 1"/>
          <p:cNvSpPr>
            <a:spLocks noGrp="1"/>
          </p:cNvSpPr>
          <p:nvPr>
            <p:ph type="title"/>
          </p:nvPr>
        </p:nvSpPr>
        <p:spPr>
          <a:xfrm>
            <a:off x="570155" y="450150"/>
            <a:ext cx="5902564" cy="3495126"/>
          </a:xfrm>
        </p:spPr>
        <p:txBody>
          <a:bodyPr>
            <a:normAutofit/>
          </a:bodyPr>
          <a:lstStyle/>
          <a:p>
            <a:r>
              <a:rPr lang="en-CA" sz="6600" b="1" dirty="0" smtClean="0"/>
              <a:t>Questions?</a:t>
            </a:r>
            <a:endParaRPr lang="en-CA" sz="6600" b="1" dirty="0"/>
          </a:p>
        </p:txBody>
      </p:sp>
      <p:pic>
        <p:nvPicPr>
          <p:cNvPr id="3" name="Picture 2" descr="question box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026" y="240008"/>
            <a:ext cx="3915410" cy="3915410"/>
          </a:xfrm>
          <a:prstGeom prst="rect">
            <a:avLst/>
          </a:prstGeom>
        </p:spPr>
      </p:pic>
    </p:spTree>
    <p:extLst>
      <p:ext uri="{BB962C8B-B14F-4D97-AF65-F5344CB8AC3E}">
        <p14:creationId xmlns:p14="http://schemas.microsoft.com/office/powerpoint/2010/main" val="10110426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Shape 55"/>
        <p:cNvGrpSpPr/>
        <p:nvPr/>
      </p:nvGrpSpPr>
      <p:grpSpPr>
        <a:xfrm>
          <a:off x="0" y="0"/>
          <a:ext cx="0" cy="0"/>
          <a:chOff x="0" y="0"/>
          <a:chExt cx="0" cy="0"/>
        </a:xfrm>
      </p:grpSpPr>
      <p:sp>
        <p:nvSpPr>
          <p:cNvPr id="6" name="Title 2"/>
          <p:cNvSpPr>
            <a:spLocks noGrp="1"/>
          </p:cNvSpPr>
          <p:nvPr>
            <p:ph type="title"/>
          </p:nvPr>
        </p:nvSpPr>
        <p:spPr>
          <a:xfrm>
            <a:off x="311698" y="532488"/>
            <a:ext cx="8520600" cy="763237"/>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Additional Information</a:t>
            </a:r>
            <a:endParaRPr lang="en-CA" b="1" dirty="0">
              <a:latin typeface="+mj-lt"/>
            </a:endParaRPr>
          </a:p>
        </p:txBody>
      </p:sp>
      <p:sp>
        <p:nvSpPr>
          <p:cNvPr id="5" name="TextBox 4"/>
          <p:cNvSpPr txBox="1"/>
          <p:nvPr/>
        </p:nvSpPr>
        <p:spPr>
          <a:xfrm>
            <a:off x="311698" y="2106887"/>
            <a:ext cx="8520600" cy="707886"/>
          </a:xfrm>
          <a:prstGeom prst="rect">
            <a:avLst/>
          </a:prstGeom>
          <a:noFill/>
        </p:spPr>
        <p:txBody>
          <a:bodyPr wrap="square" rtlCol="0">
            <a:spAutoFit/>
          </a:bodyPr>
          <a:lstStyle/>
          <a:p>
            <a:pPr marL="114300" algn="ctr">
              <a:buSzPts val="2200"/>
            </a:pPr>
            <a:r>
              <a:rPr lang="en-US" sz="2000" dirty="0" smtClean="0">
                <a:solidFill>
                  <a:schemeClr val="tx1"/>
                </a:solidFill>
                <a:ea typeface="Calibri"/>
                <a:cs typeface="Calibri"/>
                <a:sym typeface="Calibri"/>
              </a:rPr>
              <a:t>The following slides are supportive information in case the class and/or students have questions related to 2SLGBTQIA+</a:t>
            </a:r>
          </a:p>
        </p:txBody>
      </p:sp>
    </p:spTree>
    <p:extLst>
      <p:ext uri="{BB962C8B-B14F-4D97-AF65-F5344CB8AC3E}">
        <p14:creationId xmlns:p14="http://schemas.microsoft.com/office/powerpoint/2010/main" val="1874651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11697" y="525634"/>
            <a:ext cx="8428002" cy="841800"/>
          </a:xfrm>
        </p:spPr>
        <p:style>
          <a:lnRef idx="2">
            <a:schemeClr val="dk1"/>
          </a:lnRef>
          <a:fillRef idx="1">
            <a:schemeClr val="lt1"/>
          </a:fillRef>
          <a:effectRef idx="0">
            <a:schemeClr val="dk1"/>
          </a:effectRef>
          <a:fontRef idx="minor">
            <a:schemeClr val="dk1"/>
          </a:fontRef>
        </p:style>
        <p:txBody>
          <a:bodyPr>
            <a:normAutofit/>
          </a:bodyPr>
          <a:lstStyle/>
          <a:p>
            <a:r>
              <a:rPr lang="en-CA" sz="2800" b="1" dirty="0" smtClean="0">
                <a:latin typeface="+mj-lt"/>
              </a:rPr>
              <a:t>2SLGBTQ+ Definitions</a:t>
            </a:r>
            <a:endParaRPr lang="en-CA" sz="2800" b="1" dirty="0">
              <a:latin typeface="+mj-lt"/>
            </a:endParaRPr>
          </a:p>
        </p:txBody>
      </p:sp>
      <p:pic>
        <p:nvPicPr>
          <p:cNvPr id="7" name="Picture 6" descr="two people, one holding a gender fluid fla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697" y="1636582"/>
            <a:ext cx="2483181" cy="2483181"/>
          </a:xfrm>
          <a:prstGeom prst="rect">
            <a:avLst/>
          </a:prstGeom>
        </p:spPr>
      </p:pic>
      <p:pic>
        <p:nvPicPr>
          <p:cNvPr id="9" name="Picture 8" descr="LGBTQIA+ symbol with rainbow colours"/>
          <p:cNvPicPr>
            <a:picLocks noChangeAspect="1"/>
          </p:cNvPicPr>
          <p:nvPr/>
        </p:nvPicPr>
        <p:blipFill rotWithShape="1">
          <a:blip r:embed="rId4">
            <a:extLst>
              <a:ext uri="{28A0092B-C50C-407E-A947-70E740481C1C}">
                <a14:useLocalDpi xmlns:a14="http://schemas.microsoft.com/office/drawing/2010/main" val="0"/>
              </a:ext>
            </a:extLst>
          </a:blip>
          <a:srcRect t="17234" b="15528"/>
          <a:stretch/>
        </p:blipFill>
        <p:spPr>
          <a:xfrm>
            <a:off x="3097126" y="1917634"/>
            <a:ext cx="2857143" cy="1921079"/>
          </a:xfrm>
          <a:prstGeom prst="rect">
            <a:avLst/>
          </a:prstGeom>
        </p:spPr>
      </p:pic>
      <p:pic>
        <p:nvPicPr>
          <p:cNvPr id="6" name="Picture 5" descr="two people, one person on another persons back holding a non-binary pride fla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0589" y="1730653"/>
            <a:ext cx="2389110" cy="2389110"/>
          </a:xfrm>
          <a:prstGeom prst="rect">
            <a:avLst/>
          </a:prstGeom>
        </p:spPr>
      </p:pic>
    </p:spTree>
    <p:extLst>
      <p:ext uri="{BB962C8B-B14F-4D97-AF65-F5344CB8AC3E}">
        <p14:creationId xmlns:p14="http://schemas.microsoft.com/office/powerpoint/2010/main" val="2645240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0" y="231664"/>
            <a:ext cx="8520600" cy="90625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2SLGBTQ+ Definitions </a:t>
            </a:r>
            <a:r>
              <a:rPr lang="en-CA" dirty="0" smtClean="0">
                <a:latin typeface="+mj-lt"/>
              </a:rPr>
              <a:t>–</a:t>
            </a:r>
            <a:r>
              <a:rPr lang="en-CA" dirty="0">
                <a:latin typeface="+mj-lt"/>
              </a:rPr>
              <a:t> </a:t>
            </a:r>
            <a:r>
              <a:rPr lang="en-CA" dirty="0" smtClean="0">
                <a:latin typeface="+mj-lt"/>
              </a:rPr>
              <a:t>Two Spirit</a:t>
            </a:r>
            <a:endParaRPr lang="en-CA" b="1" dirty="0">
              <a:latin typeface="+mj-lt"/>
            </a:endParaRPr>
          </a:p>
        </p:txBody>
      </p:sp>
      <p:sp>
        <p:nvSpPr>
          <p:cNvPr id="3" name="Text Placeholder 2"/>
          <p:cNvSpPr>
            <a:spLocks noGrp="1"/>
          </p:cNvSpPr>
          <p:nvPr>
            <p:ph type="body" idx="1"/>
          </p:nvPr>
        </p:nvSpPr>
        <p:spPr>
          <a:xfrm>
            <a:off x="3966072" y="1423843"/>
            <a:ext cx="4866228" cy="2432061"/>
          </a:xfrm>
        </p:spPr>
        <p:txBody>
          <a:bodyPr>
            <a:noAutofit/>
          </a:bodyPr>
          <a:lstStyle/>
          <a:p>
            <a:pPr>
              <a:buClr>
                <a:schemeClr val="tx1"/>
              </a:buClr>
            </a:pPr>
            <a:r>
              <a:rPr lang="en-CA" sz="2000" b="1" dirty="0" smtClean="0">
                <a:solidFill>
                  <a:schemeClr val="tx1"/>
                </a:solidFill>
              </a:rPr>
              <a:t>2S</a:t>
            </a:r>
            <a:r>
              <a:rPr lang="en-CA" sz="2000" b="1" dirty="0">
                <a:solidFill>
                  <a:schemeClr val="tx1"/>
                </a:solidFill>
              </a:rPr>
              <a:t>: </a:t>
            </a:r>
            <a:r>
              <a:rPr lang="en-CA" sz="2000" dirty="0" smtClean="0">
                <a:solidFill>
                  <a:schemeClr val="tx1"/>
                </a:solidFill>
              </a:rPr>
              <a:t>Two Spirit </a:t>
            </a:r>
            <a:r>
              <a:rPr lang="en-CA" sz="2000" dirty="0">
                <a:solidFill>
                  <a:schemeClr val="tx1"/>
                </a:solidFill>
              </a:rPr>
              <a:t>– Is a term chosen by some Indigenous Peoples to describe an aspect of their identity. The term two-spirit is understood differently among various Nations, communities and individuals</a:t>
            </a:r>
          </a:p>
        </p:txBody>
      </p:sp>
      <p:pic>
        <p:nvPicPr>
          <p:cNvPr id="7" name="Picture 6" title="two-spirit pride flag"/>
          <p:cNvPicPr>
            <a:picLocks noChangeAspect="1"/>
          </p:cNvPicPr>
          <p:nvPr/>
        </p:nvPicPr>
        <p:blipFill>
          <a:blip r:embed="rId3"/>
          <a:stretch>
            <a:fillRect/>
          </a:stretch>
        </p:blipFill>
        <p:spPr>
          <a:xfrm>
            <a:off x="311700" y="1423843"/>
            <a:ext cx="3658826" cy="2185688"/>
          </a:xfrm>
          <a:prstGeom prst="rect">
            <a:avLst/>
          </a:prstGeom>
        </p:spPr>
      </p:pic>
    </p:spTree>
    <p:extLst>
      <p:ext uri="{BB962C8B-B14F-4D97-AF65-F5344CB8AC3E}">
        <p14:creationId xmlns:p14="http://schemas.microsoft.com/office/powerpoint/2010/main" val="2259624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0" y="445025"/>
            <a:ext cx="8520600" cy="70745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a:t>2SLGBTQ+ </a:t>
            </a:r>
            <a:r>
              <a:rPr lang="en-CA" b="1" dirty="0" smtClean="0">
                <a:latin typeface="+mj-lt"/>
              </a:rPr>
              <a:t>Definitions </a:t>
            </a:r>
            <a:r>
              <a:rPr lang="en-CA" dirty="0"/>
              <a:t>–</a:t>
            </a:r>
            <a:r>
              <a:rPr lang="en-CA" dirty="0" smtClean="0">
                <a:latin typeface="+mj-lt"/>
              </a:rPr>
              <a:t> Lesbian, Gay, Bisexual</a:t>
            </a:r>
            <a:endParaRPr lang="en-CA" b="1" dirty="0">
              <a:latin typeface="+mj-lt"/>
            </a:endParaRPr>
          </a:p>
        </p:txBody>
      </p:sp>
      <p:pic>
        <p:nvPicPr>
          <p:cNvPr id="6" name="Picture 5" descr="2 females who are attracted to each oth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3213" y="1456892"/>
            <a:ext cx="2709087" cy="2709087"/>
          </a:xfrm>
          <a:prstGeom prst="rect">
            <a:avLst/>
          </a:prstGeom>
        </p:spPr>
      </p:pic>
      <p:sp>
        <p:nvSpPr>
          <p:cNvPr id="3" name="Text Placeholder 2"/>
          <p:cNvSpPr>
            <a:spLocks noGrp="1"/>
          </p:cNvSpPr>
          <p:nvPr>
            <p:ph type="body" idx="1"/>
          </p:nvPr>
        </p:nvSpPr>
        <p:spPr>
          <a:xfrm>
            <a:off x="311699" y="1359946"/>
            <a:ext cx="5978932" cy="2686696"/>
          </a:xfrm>
        </p:spPr>
        <p:txBody>
          <a:bodyPr>
            <a:normAutofit/>
          </a:bodyPr>
          <a:lstStyle/>
          <a:p>
            <a:pPr>
              <a:buClr>
                <a:schemeClr val="tx1"/>
              </a:buClr>
            </a:pPr>
            <a:r>
              <a:rPr lang="en-CA" sz="2000" b="1" dirty="0" smtClean="0">
                <a:solidFill>
                  <a:schemeClr val="tx1"/>
                </a:solidFill>
              </a:rPr>
              <a:t>L: </a:t>
            </a:r>
            <a:r>
              <a:rPr lang="en-CA" sz="2000" dirty="0" smtClean="0">
                <a:solidFill>
                  <a:schemeClr val="tx1"/>
                </a:solidFill>
              </a:rPr>
              <a:t>Lesbian – A female who is attracted to other females</a:t>
            </a:r>
          </a:p>
          <a:p>
            <a:pPr>
              <a:buClr>
                <a:schemeClr val="tx1"/>
              </a:buClr>
            </a:pPr>
            <a:r>
              <a:rPr lang="en-CA" sz="2000" b="1" dirty="0" smtClean="0">
                <a:solidFill>
                  <a:schemeClr val="tx1"/>
                </a:solidFill>
              </a:rPr>
              <a:t>G: </a:t>
            </a:r>
            <a:r>
              <a:rPr lang="en-CA" sz="2000" dirty="0" smtClean="0">
                <a:solidFill>
                  <a:schemeClr val="tx1"/>
                </a:solidFill>
              </a:rPr>
              <a:t>Gay – A person who is attracted to someone of the same sex or gender</a:t>
            </a:r>
          </a:p>
          <a:p>
            <a:pPr>
              <a:buClr>
                <a:schemeClr val="tx1"/>
              </a:buClr>
            </a:pPr>
            <a:r>
              <a:rPr lang="en-CA" sz="2000" b="1" dirty="0" smtClean="0">
                <a:solidFill>
                  <a:schemeClr val="tx1"/>
                </a:solidFill>
              </a:rPr>
              <a:t>B: </a:t>
            </a:r>
            <a:r>
              <a:rPr lang="en-CA" sz="2000" dirty="0" smtClean="0">
                <a:solidFill>
                  <a:schemeClr val="tx1"/>
                </a:solidFill>
              </a:rPr>
              <a:t>Bisexual – A person who is attracted to people of the same sex and people of the opposite sex</a:t>
            </a:r>
            <a:endParaRPr lang="en-CA" sz="2000" dirty="0">
              <a:solidFill>
                <a:schemeClr val="tx1"/>
              </a:solidFill>
            </a:endParaRPr>
          </a:p>
        </p:txBody>
      </p:sp>
    </p:spTree>
    <p:extLst>
      <p:ext uri="{BB962C8B-B14F-4D97-AF65-F5344CB8AC3E}">
        <p14:creationId xmlns:p14="http://schemas.microsoft.com/office/powerpoint/2010/main" val="3382768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0" y="445025"/>
            <a:ext cx="8520600" cy="70745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a:t>2SLGBTQ+ </a:t>
            </a:r>
            <a:r>
              <a:rPr lang="en-CA" b="1" dirty="0" smtClean="0">
                <a:latin typeface="+mj-lt"/>
              </a:rPr>
              <a:t>Definitions </a:t>
            </a:r>
            <a:r>
              <a:rPr lang="en-CA" dirty="0"/>
              <a:t>–</a:t>
            </a:r>
            <a:r>
              <a:rPr lang="en-CA" dirty="0" smtClean="0">
                <a:latin typeface="+mj-lt"/>
              </a:rPr>
              <a:t> Transgender or Queer</a:t>
            </a:r>
            <a:endParaRPr lang="en-CA" b="1" dirty="0">
              <a:latin typeface="+mj-lt"/>
            </a:endParaRPr>
          </a:p>
        </p:txBody>
      </p:sp>
      <p:sp>
        <p:nvSpPr>
          <p:cNvPr id="3" name="Text Placeholder 2"/>
          <p:cNvSpPr>
            <a:spLocks noGrp="1"/>
          </p:cNvSpPr>
          <p:nvPr>
            <p:ph type="body" idx="1"/>
          </p:nvPr>
        </p:nvSpPr>
        <p:spPr>
          <a:xfrm>
            <a:off x="3239037" y="1333295"/>
            <a:ext cx="5593263" cy="2759912"/>
          </a:xfrm>
        </p:spPr>
        <p:txBody>
          <a:bodyPr>
            <a:normAutofit/>
          </a:bodyPr>
          <a:lstStyle/>
          <a:p>
            <a:pPr>
              <a:buClr>
                <a:schemeClr val="tx1"/>
              </a:buClr>
            </a:pPr>
            <a:r>
              <a:rPr lang="en-CA" sz="2000" b="1" dirty="0" smtClean="0">
                <a:solidFill>
                  <a:schemeClr val="tx1"/>
                </a:solidFill>
              </a:rPr>
              <a:t>T: </a:t>
            </a:r>
            <a:r>
              <a:rPr lang="en-CA" sz="2000" dirty="0" smtClean="0">
                <a:solidFill>
                  <a:schemeClr val="tx1"/>
                </a:solidFill>
              </a:rPr>
              <a:t>Transgender – A person who’s gender is not the same as their sex assigned at birth</a:t>
            </a:r>
          </a:p>
          <a:p>
            <a:pPr>
              <a:buClr>
                <a:schemeClr val="tx1"/>
              </a:buClr>
            </a:pPr>
            <a:r>
              <a:rPr lang="en-CA" sz="2000" b="1" dirty="0" smtClean="0">
                <a:solidFill>
                  <a:schemeClr val="tx1"/>
                </a:solidFill>
              </a:rPr>
              <a:t>Q: </a:t>
            </a:r>
            <a:r>
              <a:rPr lang="en-CA" sz="2000" dirty="0" smtClean="0">
                <a:solidFill>
                  <a:schemeClr val="tx1"/>
                </a:solidFill>
              </a:rPr>
              <a:t>Queer – A term for anyone who is not cisgender and/or is attracted to someone of the opposite sex assigned at birth</a:t>
            </a:r>
            <a:endParaRPr lang="en-CA" sz="2000" dirty="0">
              <a:solidFill>
                <a:schemeClr val="tx1"/>
              </a:solidFill>
            </a:endParaRPr>
          </a:p>
        </p:txBody>
      </p:sp>
      <p:pic>
        <p:nvPicPr>
          <p:cNvPr id="6" name="Picture 5" descr="person looking in the mirr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125" y="1333295"/>
            <a:ext cx="2759912" cy="2759912"/>
          </a:xfrm>
          <a:prstGeom prst="rect">
            <a:avLst/>
          </a:prstGeom>
        </p:spPr>
      </p:pic>
    </p:spTree>
    <p:extLst>
      <p:ext uri="{BB962C8B-B14F-4D97-AF65-F5344CB8AC3E}">
        <p14:creationId xmlns:p14="http://schemas.microsoft.com/office/powerpoint/2010/main" val="122515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1700" y="445024"/>
            <a:ext cx="8520600" cy="1129775"/>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CA" b="1" dirty="0">
                <a:solidFill>
                  <a:schemeClr val="tx1"/>
                </a:solidFill>
                <a:latin typeface="+mj-lt"/>
                <a:ea typeface="Calibri"/>
                <a:cs typeface="Calibri"/>
                <a:sym typeface="Calibri"/>
              </a:rPr>
              <a:t>Presentation Format</a:t>
            </a:r>
            <a:endParaRPr lang="en-CA" dirty="0">
              <a:latin typeface="+mj-lt"/>
            </a:endParaRPr>
          </a:p>
        </p:txBody>
      </p:sp>
      <p:pic>
        <p:nvPicPr>
          <p:cNvPr id="3" name="Google Shape;85;p16" descr="video icon"/>
          <p:cNvPicPr preferRelativeResize="0"/>
          <p:nvPr/>
        </p:nvPicPr>
        <p:blipFill>
          <a:blip r:embed="rId3">
            <a:alphaModFix/>
          </a:blip>
          <a:stretch>
            <a:fillRect/>
          </a:stretch>
        </p:blipFill>
        <p:spPr>
          <a:xfrm>
            <a:off x="956586" y="1838510"/>
            <a:ext cx="969622" cy="969600"/>
          </a:xfrm>
          <a:prstGeom prst="rect">
            <a:avLst/>
          </a:prstGeom>
          <a:noFill/>
          <a:ln>
            <a:noFill/>
          </a:ln>
        </p:spPr>
      </p:pic>
      <p:sp>
        <p:nvSpPr>
          <p:cNvPr id="2" name="TextBox 1"/>
          <p:cNvSpPr txBox="1"/>
          <p:nvPr/>
        </p:nvSpPr>
        <p:spPr>
          <a:xfrm>
            <a:off x="2309101" y="1909436"/>
            <a:ext cx="6523200" cy="1015663"/>
          </a:xfrm>
          <a:prstGeom prst="rect">
            <a:avLst/>
          </a:prstGeom>
          <a:noFill/>
        </p:spPr>
        <p:txBody>
          <a:bodyPr wrap="square" rtlCol="0">
            <a:spAutoFit/>
          </a:bodyPr>
          <a:lstStyle/>
          <a:p>
            <a:r>
              <a:rPr lang="en-US" sz="2000" b="1" dirty="0">
                <a:ea typeface="Calibri"/>
                <a:cs typeface="Calibri"/>
                <a:sym typeface="Calibri"/>
              </a:rPr>
              <a:t>Videos: </a:t>
            </a:r>
            <a:r>
              <a:rPr lang="en-US" sz="2000" dirty="0">
                <a:ea typeface="Calibri"/>
                <a:cs typeface="Calibri"/>
                <a:sym typeface="Calibri"/>
              </a:rPr>
              <a:t>Students can watch a short video clip that connects with topic. </a:t>
            </a:r>
            <a:r>
              <a:rPr lang="en-US" sz="2000" dirty="0" smtClean="0">
                <a:ea typeface="Calibri"/>
                <a:cs typeface="Calibri"/>
                <a:sym typeface="Calibri"/>
              </a:rPr>
              <a:t>Discussion </a:t>
            </a:r>
            <a:r>
              <a:rPr lang="en-US" sz="2000" dirty="0">
                <a:ea typeface="Calibri"/>
                <a:cs typeface="Calibri"/>
                <a:sym typeface="Calibri"/>
              </a:rPr>
              <a:t>can follow before or after videos</a:t>
            </a:r>
            <a:r>
              <a:rPr lang="en-US" sz="2000" dirty="0" smtClean="0">
                <a:ea typeface="Calibri"/>
                <a:cs typeface="Calibri"/>
                <a:sym typeface="Calibri"/>
              </a:rPr>
              <a:t>.</a:t>
            </a:r>
            <a:endParaRPr lang="en-US" sz="2000" dirty="0">
              <a:ea typeface="Calibri"/>
              <a:cs typeface="Calibri"/>
              <a:sym typeface="Calibri"/>
            </a:endParaRPr>
          </a:p>
        </p:txBody>
      </p:sp>
      <p:pic>
        <p:nvPicPr>
          <p:cNvPr id="5" name="Google Shape;86;p16" descr="checklist"/>
          <p:cNvPicPr preferRelativeResize="0"/>
          <p:nvPr/>
        </p:nvPicPr>
        <p:blipFill>
          <a:blip r:embed="rId4">
            <a:alphaModFix/>
          </a:blip>
          <a:stretch>
            <a:fillRect/>
          </a:stretch>
        </p:blipFill>
        <p:spPr>
          <a:xfrm>
            <a:off x="1020759" y="3071821"/>
            <a:ext cx="841275" cy="841275"/>
          </a:xfrm>
          <a:prstGeom prst="rect">
            <a:avLst/>
          </a:prstGeom>
          <a:noFill/>
          <a:ln>
            <a:noFill/>
          </a:ln>
        </p:spPr>
      </p:pic>
      <p:sp>
        <p:nvSpPr>
          <p:cNvPr id="8" name="TextBox 7"/>
          <p:cNvSpPr txBox="1"/>
          <p:nvPr/>
        </p:nvSpPr>
        <p:spPr>
          <a:xfrm>
            <a:off x="2309100" y="3252486"/>
            <a:ext cx="6523200" cy="615553"/>
          </a:xfrm>
          <a:prstGeom prst="rect">
            <a:avLst/>
          </a:prstGeom>
          <a:noFill/>
        </p:spPr>
        <p:txBody>
          <a:bodyPr wrap="square" rtlCol="0">
            <a:spAutoFit/>
          </a:bodyPr>
          <a:lstStyle/>
          <a:p>
            <a:r>
              <a:rPr lang="en-US" sz="2000" b="1" dirty="0">
                <a:ea typeface="Calibri"/>
                <a:cs typeface="Calibri"/>
                <a:sym typeface="Calibri"/>
              </a:rPr>
              <a:t>Final Activity: </a:t>
            </a:r>
            <a:r>
              <a:rPr lang="en-US" sz="2000" dirty="0">
                <a:ea typeface="Calibri"/>
                <a:cs typeface="Calibri"/>
                <a:sym typeface="Calibri"/>
              </a:rPr>
              <a:t>Activity that concludes the presentation. </a:t>
            </a:r>
          </a:p>
          <a:p>
            <a:endParaRPr lang="en-CA" dirty="0"/>
          </a:p>
        </p:txBody>
      </p:sp>
    </p:spTree>
    <p:extLst>
      <p:ext uri="{BB962C8B-B14F-4D97-AF65-F5344CB8AC3E}">
        <p14:creationId xmlns:p14="http://schemas.microsoft.com/office/powerpoint/2010/main" val="2030673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 name="Title 1"/>
          <p:cNvSpPr>
            <a:spLocks noGrp="1"/>
          </p:cNvSpPr>
          <p:nvPr>
            <p:ph type="title"/>
          </p:nvPr>
        </p:nvSpPr>
        <p:spPr>
          <a:xfrm>
            <a:off x="311700" y="445025"/>
            <a:ext cx="8520600" cy="878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Curriculum Expectations </a:t>
            </a:r>
            <a:r>
              <a:rPr lang="en-CA" b="1" dirty="0">
                <a:solidFill>
                  <a:schemeClr val="tx1"/>
                </a:solidFill>
                <a:latin typeface="+mj-lt"/>
                <a:ea typeface="Calibri"/>
                <a:cs typeface="Calibri"/>
                <a:sym typeface="Calibri"/>
              </a:rPr>
              <a:t>- </a:t>
            </a:r>
            <a:r>
              <a:rPr lang="en-CA" dirty="0">
                <a:solidFill>
                  <a:schemeClr val="tx1"/>
                </a:solidFill>
                <a:latin typeface="+mj-lt"/>
                <a:ea typeface="Calibri"/>
                <a:cs typeface="Calibri"/>
                <a:sym typeface="Calibri"/>
              </a:rPr>
              <a:t>Grade 5</a:t>
            </a:r>
            <a:endParaRPr lang="en-CA" dirty="0">
              <a:solidFill>
                <a:schemeClr val="tx1"/>
              </a:solidFill>
              <a:latin typeface="+mj-lt"/>
            </a:endParaRPr>
          </a:p>
        </p:txBody>
      </p:sp>
      <p:sp>
        <p:nvSpPr>
          <p:cNvPr id="5" name="TextBox 4"/>
          <p:cNvSpPr txBox="1"/>
          <p:nvPr/>
        </p:nvSpPr>
        <p:spPr>
          <a:xfrm>
            <a:off x="311700" y="1507159"/>
            <a:ext cx="8520600" cy="1015663"/>
          </a:xfrm>
          <a:prstGeom prst="rect">
            <a:avLst/>
          </a:prstGeom>
          <a:noFill/>
        </p:spPr>
        <p:txBody>
          <a:bodyPr wrap="square" rtlCol="0">
            <a:spAutoFit/>
          </a:bodyPr>
          <a:lstStyle/>
          <a:p>
            <a:pPr lvl="0">
              <a:spcBef>
                <a:spcPts val="1000"/>
              </a:spcBef>
              <a:buSzPts val="1100"/>
            </a:pPr>
            <a:r>
              <a:rPr lang="en-US" sz="2000" b="1" dirty="0" smtClean="0"/>
              <a:t>D2.4 </a:t>
            </a:r>
            <a:r>
              <a:rPr lang="en-US" sz="2000" dirty="0" smtClean="0"/>
              <a:t>identify intersecting factors that affect the development of a person’s self-concept, including their sexual orientation, and how these factors can support their personal health and well-being. </a:t>
            </a:r>
          </a:p>
        </p:txBody>
      </p:sp>
      <p:pic>
        <p:nvPicPr>
          <p:cNvPr id="7" name="Google Shape;93;p17" descr="check mark"/>
          <p:cNvPicPr preferRelativeResize="0"/>
          <p:nvPr/>
        </p:nvPicPr>
        <p:blipFill>
          <a:blip r:embed="rId3">
            <a:alphaModFix/>
          </a:blip>
          <a:stretch>
            <a:fillRect/>
          </a:stretch>
        </p:blipFill>
        <p:spPr>
          <a:xfrm>
            <a:off x="7650710" y="3014133"/>
            <a:ext cx="1181590" cy="1111459"/>
          </a:xfrm>
          <a:prstGeom prst="rect">
            <a:avLst/>
          </a:prstGeom>
          <a:noFill/>
          <a:ln>
            <a:noFill/>
          </a:ln>
        </p:spPr>
      </p:pic>
    </p:spTree>
    <p:extLst>
      <p:ext uri="{BB962C8B-B14F-4D97-AF65-F5344CB8AC3E}">
        <p14:creationId xmlns:p14="http://schemas.microsoft.com/office/powerpoint/2010/main" val="2098530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3" name="Title 2"/>
          <p:cNvSpPr>
            <a:spLocks noGrp="1"/>
          </p:cNvSpPr>
          <p:nvPr>
            <p:ph type="ctrTitle"/>
          </p:nvPr>
        </p:nvSpPr>
        <p:spPr>
          <a:xfrm>
            <a:off x="726187" y="-36258"/>
            <a:ext cx="7870785" cy="2052600"/>
          </a:xfrm>
        </p:spPr>
        <p:txBody>
          <a:bodyPr anchor="ctr">
            <a:normAutofit/>
          </a:bodyPr>
          <a:lstStyle/>
          <a:p>
            <a:r>
              <a:rPr lang="en-CA" sz="4000" b="1" dirty="0" smtClean="0"/>
              <a:t>Self-Concept and Sexual Orientation</a:t>
            </a:r>
            <a:endParaRPr lang="en-CA" sz="4000" b="1" dirty="0"/>
          </a:p>
        </p:txBody>
      </p:sp>
      <p:pic>
        <p:nvPicPr>
          <p:cNvPr id="5" name="Picture 4" descr="people supporting pride" title="Prid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4634" y="1417369"/>
            <a:ext cx="2533893" cy="2533893"/>
          </a:xfrm>
          <a:prstGeom prst="rect">
            <a:avLst/>
          </a:prstGeom>
        </p:spPr>
      </p:pic>
      <p:sp>
        <p:nvSpPr>
          <p:cNvPr id="4" name="Subtitle 3"/>
          <p:cNvSpPr>
            <a:spLocks noGrp="1"/>
          </p:cNvSpPr>
          <p:nvPr>
            <p:ph type="subTitle" idx="1"/>
          </p:nvPr>
        </p:nvSpPr>
        <p:spPr>
          <a:xfrm>
            <a:off x="311700" y="3585989"/>
            <a:ext cx="8520600" cy="792600"/>
          </a:xfrm>
        </p:spPr>
        <p:txBody>
          <a:bodyPr>
            <a:normAutofit/>
          </a:bodyPr>
          <a:lstStyle/>
          <a:p>
            <a:r>
              <a:rPr lang="en-CA" sz="2400" dirty="0" smtClean="0">
                <a:solidFill>
                  <a:schemeClr val="tx1"/>
                </a:solidFill>
              </a:rPr>
              <a:t>Junior: Grade 5</a:t>
            </a:r>
            <a:endParaRPr lang="en-CA" sz="2400" dirty="0">
              <a:solidFill>
                <a:schemeClr val="tx1"/>
              </a:solidFill>
            </a:endParaRPr>
          </a:p>
        </p:txBody>
      </p:sp>
    </p:spTree>
    <p:extLst>
      <p:ext uri="{BB962C8B-B14F-4D97-AF65-F5344CB8AC3E}">
        <p14:creationId xmlns:p14="http://schemas.microsoft.com/office/powerpoint/2010/main" val="2277356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 name="Title 1"/>
          <p:cNvSpPr>
            <a:spLocks noGrp="1"/>
          </p:cNvSpPr>
          <p:nvPr>
            <p:ph type="title"/>
          </p:nvPr>
        </p:nvSpPr>
        <p:spPr>
          <a:xfrm>
            <a:off x="311699" y="414412"/>
            <a:ext cx="8520600" cy="878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Learning Objectives</a:t>
            </a:r>
            <a:endParaRPr lang="en-CA" b="1" dirty="0">
              <a:solidFill>
                <a:schemeClr val="tx1"/>
              </a:solidFill>
              <a:latin typeface="+mj-lt"/>
            </a:endParaRPr>
          </a:p>
        </p:txBody>
      </p:sp>
      <p:sp>
        <p:nvSpPr>
          <p:cNvPr id="3" name="TextBox 2"/>
          <p:cNvSpPr txBox="1"/>
          <p:nvPr/>
        </p:nvSpPr>
        <p:spPr>
          <a:xfrm>
            <a:off x="311699" y="1442022"/>
            <a:ext cx="8520599" cy="2246769"/>
          </a:xfrm>
          <a:prstGeom prst="rect">
            <a:avLst/>
          </a:prstGeom>
          <a:noFill/>
        </p:spPr>
        <p:txBody>
          <a:bodyPr wrap="square" rtlCol="0">
            <a:spAutoFit/>
          </a:bodyPr>
          <a:lstStyle/>
          <a:p>
            <a:pPr lvl="1"/>
            <a:r>
              <a:rPr lang="en-US" sz="2000" dirty="0" smtClean="0"/>
              <a:t>At the end of this presentation, you will understand how there are factors that affect your self-esteem and self-concept. You will also:</a:t>
            </a:r>
          </a:p>
          <a:p>
            <a:pPr lvl="1"/>
            <a:endParaRPr lang="en-US" sz="2000" dirty="0"/>
          </a:p>
          <a:p>
            <a:pPr marL="342900" lvl="1" indent="-342900">
              <a:buFont typeface="Arial" panose="020B0604020202020204" pitchFamily="34" charset="0"/>
              <a:buChar char="•"/>
            </a:pPr>
            <a:r>
              <a:rPr lang="en-US" sz="2000" dirty="0" smtClean="0"/>
              <a:t>Learn about how your body and mind changes as you grow and mature</a:t>
            </a:r>
          </a:p>
          <a:p>
            <a:pPr marL="342900" lvl="1" indent="-342900">
              <a:buFont typeface="Arial" panose="020B0604020202020204" pitchFamily="34" charset="0"/>
              <a:buChar char="•"/>
            </a:pPr>
            <a:r>
              <a:rPr lang="en-US" sz="2000" dirty="0"/>
              <a:t>Understand that everyone has differences and this makes them unique </a:t>
            </a:r>
          </a:p>
          <a:p>
            <a:pPr marL="342900" lvl="1" indent="-342900">
              <a:buFont typeface="Arial" panose="020B0604020202020204" pitchFamily="34" charset="0"/>
              <a:buChar char="•"/>
            </a:pPr>
            <a:r>
              <a:rPr lang="en-US" sz="2000" dirty="0"/>
              <a:t>Create an environment that is safe and inclusive for your </a:t>
            </a:r>
            <a:r>
              <a:rPr lang="en-US" sz="2000" dirty="0" smtClean="0"/>
              <a:t>peers</a:t>
            </a:r>
            <a:endParaRPr lang="en-US" sz="2000" dirty="0"/>
          </a:p>
        </p:txBody>
      </p:sp>
    </p:spTree>
    <p:extLst>
      <p:ext uri="{BB962C8B-B14F-4D97-AF65-F5344CB8AC3E}">
        <p14:creationId xmlns:p14="http://schemas.microsoft.com/office/powerpoint/2010/main" val="526206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 name="Title 1"/>
          <p:cNvSpPr>
            <a:spLocks noGrp="1"/>
          </p:cNvSpPr>
          <p:nvPr>
            <p:ph type="title"/>
          </p:nvPr>
        </p:nvSpPr>
        <p:spPr>
          <a:xfrm>
            <a:off x="311699" y="129259"/>
            <a:ext cx="8520600" cy="878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a:solidFill>
                  <a:schemeClr val="tx1"/>
                </a:solidFill>
                <a:ea typeface="Calibri"/>
                <a:cs typeface="Calibri"/>
                <a:sym typeface="Calibri"/>
              </a:rPr>
              <a:t>Making Decisions About Your Health</a:t>
            </a:r>
            <a:endParaRPr lang="en-CA" b="1" dirty="0">
              <a:solidFill>
                <a:schemeClr val="tx1"/>
              </a:solidFill>
              <a:latin typeface="+mj-lt"/>
            </a:endParaRPr>
          </a:p>
        </p:txBody>
      </p:sp>
      <p:pic>
        <p:nvPicPr>
          <p:cNvPr id="4" name="Picture 3" descr="making informed decisions about your health" title="making informed decisions"/>
          <p:cNvPicPr>
            <a:picLocks noChangeAspect="1"/>
          </p:cNvPicPr>
          <p:nvPr/>
        </p:nvPicPr>
        <p:blipFill rotWithShape="1">
          <a:blip r:embed="rId3">
            <a:extLst>
              <a:ext uri="{28A0092B-C50C-407E-A947-70E740481C1C}">
                <a14:useLocalDpi xmlns:a14="http://schemas.microsoft.com/office/drawing/2010/main" val="0"/>
              </a:ext>
            </a:extLst>
          </a:blip>
          <a:srcRect t="7868" b="12543"/>
          <a:stretch/>
        </p:blipFill>
        <p:spPr>
          <a:xfrm>
            <a:off x="1084466" y="1324305"/>
            <a:ext cx="3204837" cy="2550694"/>
          </a:xfrm>
          <a:prstGeom prst="rect">
            <a:avLst/>
          </a:prstGeom>
        </p:spPr>
      </p:pic>
      <p:pic>
        <p:nvPicPr>
          <p:cNvPr id="5" name="Picture 4" descr="two stick people high fiving" title="self-concep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0769" y="1218822"/>
            <a:ext cx="2761659" cy="2761659"/>
          </a:xfrm>
          <a:prstGeom prst="rect">
            <a:avLst/>
          </a:prstGeom>
        </p:spPr>
      </p:pic>
    </p:spTree>
    <p:extLst>
      <p:ext uri="{BB962C8B-B14F-4D97-AF65-F5344CB8AC3E}">
        <p14:creationId xmlns:p14="http://schemas.microsoft.com/office/powerpoint/2010/main" val="2008162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55138" y="286863"/>
            <a:ext cx="5321222" cy="797657"/>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CA" b="1" dirty="0" smtClean="0">
                <a:latin typeface="+mj-lt"/>
              </a:rPr>
              <a:t>Things to Remember</a:t>
            </a:r>
            <a:endParaRPr lang="en-CA" b="1" dirty="0">
              <a:latin typeface="+mj-lt"/>
            </a:endParaRPr>
          </a:p>
        </p:txBody>
      </p:sp>
      <p:sp>
        <p:nvSpPr>
          <p:cNvPr id="3" name="Text Placeholder 2"/>
          <p:cNvSpPr>
            <a:spLocks noGrp="1"/>
          </p:cNvSpPr>
          <p:nvPr>
            <p:ph type="body" idx="1"/>
          </p:nvPr>
        </p:nvSpPr>
        <p:spPr>
          <a:xfrm>
            <a:off x="355138" y="1365968"/>
            <a:ext cx="5321222" cy="2290194"/>
          </a:xfrm>
        </p:spPr>
        <p:txBody>
          <a:bodyPr>
            <a:normAutofit/>
          </a:bodyPr>
          <a:lstStyle/>
          <a:p>
            <a:pPr marL="114300" indent="0">
              <a:buClr>
                <a:schemeClr val="tx1"/>
              </a:buClr>
              <a:buNone/>
            </a:pPr>
            <a:r>
              <a:rPr lang="en-CA" sz="2000" b="1" dirty="0" smtClean="0">
                <a:solidFill>
                  <a:schemeClr val="tx1"/>
                </a:solidFill>
                <a:latin typeface="+mn-lt"/>
              </a:rPr>
              <a:t>It’s okay… </a:t>
            </a:r>
          </a:p>
          <a:p>
            <a:pPr>
              <a:buClr>
                <a:schemeClr val="tx1"/>
              </a:buClr>
              <a:buFont typeface="Wingdings" panose="05000000000000000000" pitchFamily="2" charset="2"/>
              <a:buChar char="ü"/>
            </a:pPr>
            <a:r>
              <a:rPr lang="en-CA" sz="2000" dirty="0" smtClean="0">
                <a:solidFill>
                  <a:schemeClr val="tx1"/>
                </a:solidFill>
                <a:latin typeface="+mn-lt"/>
              </a:rPr>
              <a:t>If you </a:t>
            </a:r>
            <a:r>
              <a:rPr lang="en-CA" sz="2000" dirty="0">
                <a:solidFill>
                  <a:schemeClr val="tx1"/>
                </a:solidFill>
                <a:latin typeface="+mn-lt"/>
              </a:rPr>
              <a:t>feel embarrassed or uncomfortable</a:t>
            </a:r>
          </a:p>
          <a:p>
            <a:pPr>
              <a:buClr>
                <a:schemeClr val="tx1"/>
              </a:buClr>
              <a:buFont typeface="Wingdings" panose="05000000000000000000" pitchFamily="2" charset="2"/>
              <a:buChar char="ü"/>
            </a:pPr>
            <a:r>
              <a:rPr lang="en-CA" sz="2000" dirty="0">
                <a:solidFill>
                  <a:schemeClr val="tx1"/>
                </a:solidFill>
                <a:latin typeface="+mn-lt"/>
              </a:rPr>
              <a:t>To ask questions</a:t>
            </a:r>
          </a:p>
          <a:p>
            <a:pPr>
              <a:buClr>
                <a:schemeClr val="tx1"/>
              </a:buClr>
              <a:buFont typeface="Wingdings" panose="05000000000000000000" pitchFamily="2" charset="2"/>
              <a:buChar char="ü"/>
            </a:pPr>
            <a:r>
              <a:rPr lang="en-CA" sz="2000" dirty="0">
                <a:solidFill>
                  <a:schemeClr val="tx1"/>
                </a:solidFill>
                <a:latin typeface="+mn-lt"/>
              </a:rPr>
              <a:t>To not already know about this</a:t>
            </a:r>
          </a:p>
          <a:p>
            <a:pPr>
              <a:buClr>
                <a:schemeClr val="tx1"/>
              </a:buClr>
              <a:buFont typeface="Wingdings" panose="05000000000000000000" pitchFamily="2" charset="2"/>
              <a:buChar char="ü"/>
            </a:pPr>
            <a:r>
              <a:rPr lang="en-CA" sz="2000" dirty="0">
                <a:solidFill>
                  <a:schemeClr val="tx1"/>
                </a:solidFill>
                <a:latin typeface="+mn-lt"/>
              </a:rPr>
              <a:t>For us to learn </a:t>
            </a:r>
            <a:r>
              <a:rPr lang="en-CA" sz="2000" dirty="0" smtClean="0">
                <a:solidFill>
                  <a:schemeClr val="tx1"/>
                </a:solidFill>
                <a:latin typeface="+mn-lt"/>
              </a:rPr>
              <a:t>about </a:t>
            </a:r>
            <a:r>
              <a:rPr lang="en-CA" sz="2000" dirty="0">
                <a:solidFill>
                  <a:schemeClr val="tx1"/>
                </a:solidFill>
                <a:latin typeface="+mn-lt"/>
              </a:rPr>
              <a:t>each </a:t>
            </a:r>
            <a:r>
              <a:rPr lang="en-CA" sz="2000" dirty="0" smtClean="0">
                <a:solidFill>
                  <a:schemeClr val="tx1"/>
                </a:solidFill>
                <a:latin typeface="+mn-lt"/>
              </a:rPr>
              <a:t>others identities, orientations, and experiences</a:t>
            </a:r>
            <a:endParaRPr lang="en-CA" sz="2000" dirty="0">
              <a:solidFill>
                <a:schemeClr val="tx1"/>
              </a:solidFill>
              <a:latin typeface="+mn-lt"/>
            </a:endParaRPr>
          </a:p>
        </p:txBody>
      </p:sp>
      <p:pic>
        <p:nvPicPr>
          <p:cNvPr id="4" name="Picture 3" descr="ok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9040">
            <a:off x="5810079" y="-203328"/>
            <a:ext cx="2857143" cy="2857143"/>
          </a:xfrm>
          <a:prstGeom prst="rect">
            <a:avLst/>
          </a:prstGeom>
        </p:spPr>
      </p:pic>
      <p:pic>
        <p:nvPicPr>
          <p:cNvPr id="5" name="Picture 4" descr="blue circle with a black thumbs up insid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5542" y="2252882"/>
            <a:ext cx="1206219" cy="1206219"/>
          </a:xfrm>
          <a:prstGeom prst="rect">
            <a:avLst/>
          </a:prstGeom>
        </p:spPr>
      </p:pic>
    </p:spTree>
    <p:extLst>
      <p:ext uri="{BB962C8B-B14F-4D97-AF65-F5344CB8AC3E}">
        <p14:creationId xmlns:p14="http://schemas.microsoft.com/office/powerpoint/2010/main" val="3766356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49591</TotalTime>
  <Words>9519</Words>
  <Application>Microsoft Office PowerPoint</Application>
  <PresentationFormat>On-screen Show (16:9)</PresentationFormat>
  <Paragraphs>715</Paragraphs>
  <Slides>38</Slides>
  <Notes>38</Notes>
  <HiddenSlides>5</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Wingdings</vt:lpstr>
      <vt:lpstr>Simple Light</vt:lpstr>
      <vt:lpstr>Self-Concept and Sexual Orientation</vt:lpstr>
      <vt:lpstr>Land Acknowledgement</vt:lpstr>
      <vt:lpstr>Presentation Format</vt:lpstr>
      <vt:lpstr>Presentation Format</vt:lpstr>
      <vt:lpstr>Curriculum Expectations - Grade 5</vt:lpstr>
      <vt:lpstr>Self-Concept and Sexual Orientation</vt:lpstr>
      <vt:lpstr>Learning Objectives</vt:lpstr>
      <vt:lpstr>Making Decisions About Your Health</vt:lpstr>
      <vt:lpstr>Things to Remember</vt:lpstr>
      <vt:lpstr>Guiding Question #1</vt:lpstr>
      <vt:lpstr>What is Self-Esteem?</vt:lpstr>
      <vt:lpstr>What is Self-Concept?</vt:lpstr>
      <vt:lpstr>Each piece helps to make you, “YOU”! </vt:lpstr>
      <vt:lpstr>Building a Positive Self-Concept</vt:lpstr>
      <vt:lpstr>Guiding Question #2</vt:lpstr>
      <vt:lpstr>Video: The Reflection in Me</vt:lpstr>
      <vt:lpstr>Exploring Self-Concept</vt:lpstr>
      <vt:lpstr>The Gender Unicorn</vt:lpstr>
      <vt:lpstr>Definition of Sex Assigned at Birth</vt:lpstr>
      <vt:lpstr>Gender Identity and Gender Expression</vt:lpstr>
      <vt:lpstr>Sexual Identity</vt:lpstr>
      <vt:lpstr>Sexual Orientation and Attraction</vt:lpstr>
      <vt:lpstr>Sexuality and Attraction</vt:lpstr>
      <vt:lpstr>Think, Pair, Share</vt:lpstr>
      <vt:lpstr>Changing Put Downs to Positive Self-Talk</vt:lpstr>
      <vt:lpstr>Creating Positive Spaces</vt:lpstr>
      <vt:lpstr>Final Activity: Supportive Friend</vt:lpstr>
      <vt:lpstr>Support</vt:lpstr>
      <vt:lpstr>Support</vt:lpstr>
      <vt:lpstr>More Questions? Talk With Someone:</vt:lpstr>
      <vt:lpstr>Kids Help Phone</vt:lpstr>
      <vt:lpstr>Final Thoughts</vt:lpstr>
      <vt:lpstr>Questions?</vt:lpstr>
      <vt:lpstr>Additional Information</vt:lpstr>
      <vt:lpstr>2SLGBTQ+ Definitions</vt:lpstr>
      <vt:lpstr>2SLGBTQ+ Definitions – Two Spirit</vt:lpstr>
      <vt:lpstr>2SLGBTQ+ Definitions – Lesbian, Gay, Bisexual</vt:lpstr>
      <vt:lpstr>2SLGBTQ+ Definitions – Transgender or Queer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and Sexual Diversity</dc:title>
  <dc:creator>Robinson, Mackenzie</dc:creator>
  <cp:lastModifiedBy>Robinson, Mackenzie</cp:lastModifiedBy>
  <cp:revision>456</cp:revision>
  <dcterms:modified xsi:type="dcterms:W3CDTF">2023-02-06T15:54:50Z</dcterms:modified>
</cp:coreProperties>
</file>