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89" r:id="rId3"/>
    <p:sldId id="257" r:id="rId4"/>
    <p:sldId id="258" r:id="rId5"/>
    <p:sldId id="259" r:id="rId6"/>
    <p:sldId id="288" r:id="rId7"/>
    <p:sldId id="290" r:id="rId8"/>
    <p:sldId id="291" r:id="rId9"/>
    <p:sldId id="272" r:id="rId10"/>
    <p:sldId id="301" r:id="rId11"/>
    <p:sldId id="260" r:id="rId12"/>
    <p:sldId id="273" r:id="rId13"/>
    <p:sldId id="284" r:id="rId14"/>
    <p:sldId id="282" r:id="rId15"/>
    <p:sldId id="293" r:id="rId16"/>
    <p:sldId id="299" r:id="rId17"/>
    <p:sldId id="298" r:id="rId18"/>
    <p:sldId id="300" r:id="rId19"/>
    <p:sldId id="274" r:id="rId20"/>
    <p:sldId id="297" r:id="rId21"/>
    <p:sldId id="294" r:id="rId22"/>
    <p:sldId id="296" r:id="rId23"/>
    <p:sldId id="295" r:id="rId24"/>
    <p:sldId id="267" r:id="rId25"/>
    <p:sldId id="269" r:id="rId26"/>
    <p:sldId id="292" r:id="rId27"/>
    <p:sldId id="264" r:id="rId28"/>
    <p:sldId id="270" r:id="rId29"/>
    <p:sldId id="263" r:id="rId30"/>
    <p:sldId id="271" r:id="rId31"/>
    <p:sldId id="26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59" clrIdx="0">
    <p:extLst>
      <p:ext uri="{19B8F6BF-5375-455C-9EA6-DF929625EA0E}">
        <p15:presenceInfo xmlns:p15="http://schemas.microsoft.com/office/powerpoint/2012/main" userId="S-1-5-21-494292953-1948397803-1850952788-87215" providerId="AD"/>
      </p:ext>
    </p:extLst>
  </p:cmAuthor>
  <p:cmAuthor id="2" name="McPherson, Jenn" initials="MJ" lastIdx="5" clrIdx="1">
    <p:extLst>
      <p:ext uri="{19B8F6BF-5375-455C-9EA6-DF929625EA0E}">
        <p15:presenceInfo xmlns:p15="http://schemas.microsoft.com/office/powerpoint/2012/main" userId="S-1-5-21-494292953-1948397803-1850952788-86911" providerId="AD"/>
      </p:ext>
    </p:extLst>
  </p:cmAuthor>
  <p:cmAuthor id="3" name="Oszczypek, Christina" initials="OC" lastIdx="23" clrIdx="2">
    <p:extLst>
      <p:ext uri="{19B8F6BF-5375-455C-9EA6-DF929625EA0E}">
        <p15:presenceInfo xmlns:p15="http://schemas.microsoft.com/office/powerpoint/2012/main" userId="S-1-5-21-494292953-1948397803-1850952788-83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91D2D9"/>
    <a:srgbClr val="FFD6A1"/>
    <a:srgbClr val="CAE8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59447" autoAdjust="0"/>
  </p:normalViewPr>
  <p:slideViewPr>
    <p:cSldViewPr snapToGrid="0">
      <p:cViewPr varScale="1">
        <p:scale>
          <a:sx n="87" d="100"/>
          <a:sy n="87" d="100"/>
        </p:scale>
        <p:origin x="241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idshelpphone.ca/get-info/periods-important-things-know/"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kidshelpphone.ca/get-info/getting-pregnant-how-conception-work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a21jeXp5aWVDZUVqTEk5RnV3ck5FeWFqQTNlUXxBQ3Jtc0tuVmJ1ei11dkdpQWhmRzJfdlRZYkYwRjJwVFZiNkxwMjI0WVBrdWpFa1hUUTctSDF1TjZLUnRXSjEwWTBwdEhvTExZRVpXSHQwNnZfM3p1bGd6T0xiT2w1akFoMFI0RWtKM0ZiRmNhN2M5YXNPUExjTQ&amp;q=https%3A%2F%2Feverybodycurious.com%2F&amp;v=tyzXx2e5y1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redirect?event=video_description&amp;redir_token=QUFFLUhqbkd5TkRPcTV0b19WRWlYLVBNVDA4RVR0UUU3QXxBQ3Jtc0tsTDBiZHU2QW0zMXRnc2tBQ0FFdkdvbWNHMVR2MDJDc0hNVFZBWnpzOFBoRVlVSWNMVW5GdXI1ZnBUYjRLYjMzUGR1Q01kRVF5N2RRNTZrd2dRV2NyUVd6OWQ2ZFhvY1JxVTcwRVp1TkNEZzVYSmVCYw&amp;q=https%3A%2F%2Fkidsafeseal.com%2F&amp;v=tyzXx2e5y1U"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**The</a:t>
            </a:r>
            <a:r>
              <a:rPr lang="en-CA" b="1" baseline="0" dirty="0" smtClean="0"/>
              <a:t> following s</a:t>
            </a:r>
            <a:r>
              <a:rPr lang="en-CA" b="1" dirty="0" smtClean="0"/>
              <a:t>lides</a:t>
            </a:r>
            <a:r>
              <a:rPr lang="en-CA" b="1" baseline="0" dirty="0" smtClean="0"/>
              <a:t> (1-6) are for teacher use only**</a:t>
            </a:r>
          </a:p>
          <a:p>
            <a:pPr marL="0" lvl="0" indent="0" algn="l" rtl="0">
              <a:spcBef>
                <a:spcPts val="0"/>
              </a:spcBef>
              <a:spcAft>
                <a:spcPts val="0"/>
              </a:spcAft>
              <a:buNone/>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This presentation will use the term people assigned female at birth/ people assigned male at birth to refer to individuals who are born with certain sex organs, hormones and/or chromosomes. However, it’s important to note that people may have a different </a:t>
            </a:r>
            <a:r>
              <a:rPr lang="en-US" sz="1100" b="0" i="1" u="sng" strike="noStrike" cap="none" dirty="0" smtClean="0">
                <a:solidFill>
                  <a:srgbClr val="000000"/>
                </a:solidFill>
                <a:effectLst/>
                <a:latin typeface="Arial"/>
                <a:ea typeface="Arial"/>
                <a:cs typeface="Arial"/>
                <a:sym typeface="Arial"/>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sz="1100" b="1" i="1"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endParaRPr lang="en-CA" sz="1100" b="1" i="1"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endParaRPr lang="en-CA" sz="1100" b="1" i="1"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cs typeface="Arial"/>
                <a:sym typeface="Arial"/>
              </a:rPr>
              <a:t>Last Updated: January 2023</a:t>
            </a:r>
          </a:p>
          <a:p>
            <a:pPr marL="0" lvl="0" indent="0" algn="l" rtl="0">
              <a:spcBef>
                <a:spcPts val="0"/>
              </a:spcBef>
              <a:spcAft>
                <a:spcPts val="0"/>
              </a:spcAft>
              <a:buNone/>
            </a:pPr>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i="1" dirty="0" smtClean="0">
                <a:solidFill>
                  <a:schemeClr val="tx1"/>
                </a:solidFill>
              </a:rPr>
              <a:t>Reminder: </a:t>
            </a:r>
            <a:r>
              <a:rPr lang="en-CA" sz="1100" dirty="0" smtClean="0">
                <a:solidFill>
                  <a:schemeClr val="tx1"/>
                </a:solidFill>
              </a:rPr>
              <a:t>When discussing the topic of puberty, it is important to use gender-neutral and inclusive terms and refer to assigned sex using the terms “people assigned female/male at birth”,</a:t>
            </a:r>
            <a:r>
              <a:rPr lang="en-CA" sz="1100" baseline="0" dirty="0" smtClean="0">
                <a:solidFill>
                  <a:schemeClr val="tx1"/>
                </a:solidFill>
              </a:rPr>
              <a:t> </a:t>
            </a:r>
            <a:r>
              <a:rPr lang="en-CA" sz="1100" dirty="0" smtClean="0">
                <a:solidFill>
                  <a:schemeClr val="tx1"/>
                </a:solidFill>
              </a:rPr>
              <a:t>“sex assigned at birth”, or</a:t>
            </a:r>
            <a:r>
              <a:rPr lang="en-CA" sz="1100" baseline="0" dirty="0" smtClean="0">
                <a:solidFill>
                  <a:schemeClr val="tx1"/>
                </a:solidFill>
              </a:rPr>
              <a:t> a person with a penis/person with a vagina,</a:t>
            </a:r>
            <a:r>
              <a:rPr lang="en-CA" sz="1100" dirty="0" smtClean="0">
                <a:solidFill>
                  <a:schemeClr val="tx1"/>
                </a:solidFill>
              </a:rPr>
              <a:t> instead of the terms “sex” or “biological sex”.</a:t>
            </a:r>
            <a:endParaRPr lang="en-US" b="1"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u="sng" dirty="0" smtClean="0"/>
              <a:t>Background Knowledge</a:t>
            </a:r>
            <a:r>
              <a:rPr lang="en-US" b="1" u="sng" baseline="0" dirty="0" smtClean="0"/>
              <a:t> on </a:t>
            </a:r>
            <a:r>
              <a:rPr lang="en-US" b="1" u="sng" dirty="0" smtClean="0"/>
              <a:t>Inclusive Language</a:t>
            </a:r>
            <a:endParaRPr lang="en-US" b="1" u="sng" baseline="0" dirty="0" smtClean="0"/>
          </a:p>
          <a:p>
            <a:r>
              <a:rPr lang="en-US" sz="1100" b="0" i="0" u="none" strike="noStrike" cap="none" dirty="0" smtClean="0">
                <a:solidFill>
                  <a:srgbClr val="000000"/>
                </a:solidFill>
                <a:effectLst/>
                <a:latin typeface="Arial"/>
                <a:ea typeface="Arial"/>
                <a:cs typeface="Arial"/>
                <a:sym typeface="Arial"/>
              </a:rPr>
              <a:t>For most people, using inclusive language is a huge shift and will take some time to get used to. Don’t worry about making mistakes, just make the effort. Your students will appreciate your intentions! </a:t>
            </a:r>
          </a:p>
          <a:p>
            <a:r>
              <a:rPr lang="en-US" sz="1100" b="0" i="0" u="sng" strike="noStrike" cap="none" dirty="0" smtClean="0">
                <a:solidFill>
                  <a:srgbClr val="000000"/>
                </a:solidFill>
                <a:effectLst/>
                <a:latin typeface="Arial"/>
                <a:ea typeface="Arial"/>
                <a:cs typeface="Arial"/>
                <a:sym typeface="Arial"/>
              </a:rPr>
              <a:t>Here are some strategies for using inclusive language in your sexual health lessons: </a:t>
            </a:r>
          </a:p>
          <a:p>
            <a:pPr lvl="1"/>
            <a:r>
              <a:rPr lang="en-US" sz="1100" b="0" i="0" u="none" strike="noStrike" cap="none" dirty="0" smtClean="0">
                <a:solidFill>
                  <a:srgbClr val="000000"/>
                </a:solidFill>
                <a:effectLst/>
                <a:latin typeface="Arial"/>
                <a:ea typeface="Arial"/>
                <a:cs typeface="Arial"/>
                <a:sym typeface="Arial"/>
              </a:rPr>
              <a:t>Using “they/their” as a singular, gender free pronoun</a:t>
            </a:r>
          </a:p>
          <a:p>
            <a:pPr lvl="2"/>
            <a:r>
              <a:rPr lang="en-US" sz="1100" b="0" i="0" u="none" strike="noStrike" cap="none" dirty="0" smtClean="0">
                <a:solidFill>
                  <a:srgbClr val="000000"/>
                </a:solidFill>
                <a:effectLst/>
                <a:latin typeface="Arial"/>
                <a:ea typeface="Arial"/>
                <a:cs typeface="Arial"/>
                <a:sym typeface="Arial"/>
              </a:rPr>
              <a:t>e.g. People often get more vaginal discharge before they get their first period.</a:t>
            </a:r>
          </a:p>
          <a:p>
            <a:pPr lvl="1"/>
            <a:r>
              <a:rPr lang="en-US" sz="1100" b="0" i="0" u="none" strike="noStrike" cap="none" dirty="0" smtClean="0">
                <a:solidFill>
                  <a:srgbClr val="000000"/>
                </a:solidFill>
                <a:effectLst/>
                <a:latin typeface="Arial"/>
                <a:ea typeface="Arial"/>
                <a:cs typeface="Arial"/>
                <a:sym typeface="Arial"/>
              </a:rPr>
              <a:t>Removing gender labels from people, parts, processes and partners</a:t>
            </a:r>
          </a:p>
          <a:p>
            <a:pPr lvl="2"/>
            <a:r>
              <a:rPr lang="en-US" sz="1100" b="0" i="0" u="none" strike="noStrike" cap="none" dirty="0" smtClean="0">
                <a:solidFill>
                  <a:srgbClr val="000000"/>
                </a:solidFill>
                <a:effectLst/>
                <a:latin typeface="Arial"/>
                <a:ea typeface="Arial"/>
                <a:cs typeface="Arial"/>
                <a:sym typeface="Arial"/>
              </a:rPr>
              <a:t>e.g. If someone has a wet dream, they might notice a wet spot on their pajamas or sheets.</a:t>
            </a:r>
          </a:p>
          <a:p>
            <a:pPr lvl="1"/>
            <a:r>
              <a:rPr lang="en-US" sz="1100" b="0" i="0" u="none" strike="noStrike" cap="none" dirty="0" smtClean="0">
                <a:solidFill>
                  <a:srgbClr val="000000"/>
                </a:solidFill>
                <a:effectLst/>
                <a:latin typeface="Arial"/>
                <a:ea typeface="Arial"/>
                <a:cs typeface="Arial"/>
                <a:sym typeface="Arial"/>
              </a:rPr>
              <a:t>If it’s ever necessary to refer to assigned sex, using the terms “sex assigned at birth” instead of the terms “sex” or “biological sex”</a:t>
            </a:r>
          </a:p>
          <a:p>
            <a:pPr lvl="2"/>
            <a:r>
              <a:rPr lang="en-US" sz="1100" b="0" i="0" u="none" strike="noStrike" cap="none" dirty="0" smtClean="0">
                <a:solidFill>
                  <a:srgbClr val="000000"/>
                </a:solidFill>
                <a:effectLst/>
                <a:latin typeface="Arial"/>
                <a:ea typeface="Arial"/>
                <a:cs typeface="Arial"/>
                <a:sym typeface="Arial"/>
              </a:rPr>
              <a:t>e.g. Everyone has some breast changes during puberty. For people who are assigned male at birth, the changes are usually temporary. For those assigned female, changes in shape and size are usually lasting.</a:t>
            </a:r>
          </a:p>
          <a:p>
            <a:pPr lvl="1"/>
            <a:r>
              <a:rPr lang="en-US" sz="1100" b="0" i="0" u="none" strike="noStrike" cap="none" dirty="0" smtClean="0">
                <a:solidFill>
                  <a:srgbClr val="000000"/>
                </a:solidFill>
                <a:effectLst/>
                <a:latin typeface="Arial"/>
                <a:ea typeface="Arial"/>
                <a:cs typeface="Arial"/>
                <a:sym typeface="Arial"/>
              </a:rPr>
              <a:t>When talking about anatomy, always explicitly acknowledge diversity</a:t>
            </a:r>
          </a:p>
          <a:p>
            <a:pPr lvl="2"/>
            <a:r>
              <a:rPr lang="en-US" sz="1100" b="0" i="0" u="none" strike="noStrike" cap="none" dirty="0" smtClean="0">
                <a:solidFill>
                  <a:srgbClr val="000000"/>
                </a:solidFill>
                <a:effectLst/>
                <a:latin typeface="Arial"/>
                <a:ea typeface="Arial"/>
                <a:cs typeface="Arial"/>
                <a:sym typeface="Arial"/>
              </a:rPr>
              <a:t>e.g. We’re learning about 2 types of reproductive systems. Everyone is different so some people might have a system that is different from the 2 examples we’ll learn about here.</a:t>
            </a:r>
          </a:p>
          <a:p>
            <a:r>
              <a:rPr lang="en-US" sz="1100" b="0" i="0" u="none" strike="noStrike" cap="none" dirty="0" smtClean="0">
                <a:solidFill>
                  <a:srgbClr val="000000"/>
                </a:solidFill>
                <a:effectLst/>
                <a:latin typeface="Arial"/>
                <a:ea typeface="Arial"/>
                <a:cs typeface="Arial"/>
                <a:sym typeface="Arial"/>
              </a:rPr>
              <a:t>Depending on the cognitive or developmental level of your students, you may need to support students to understand inclusive language.</a:t>
            </a:r>
          </a:p>
          <a:p>
            <a:pPr lvl="1"/>
            <a:r>
              <a:rPr lang="en-US" sz="1100" b="0" i="0" u="none" strike="noStrike" cap="none" dirty="0" smtClean="0">
                <a:solidFill>
                  <a:srgbClr val="000000"/>
                </a:solidFill>
                <a:effectLst/>
                <a:latin typeface="Arial"/>
                <a:ea typeface="Arial"/>
                <a:cs typeface="Arial"/>
                <a:sym typeface="Arial"/>
              </a:rPr>
              <a:t>e.g. “Assigned male at birth means that when a baby was born, the doctor saw they had a penis and said the baby is male. Most people who are assigned male are boys.”</a:t>
            </a:r>
          </a:p>
          <a:p>
            <a:pPr lvl="1"/>
            <a:r>
              <a:rPr lang="en-US" sz="1100" b="0" i="0" u="none" strike="noStrike" cap="none" dirty="0" smtClean="0">
                <a:solidFill>
                  <a:srgbClr val="000000"/>
                </a:solidFill>
                <a:effectLst/>
                <a:latin typeface="Arial"/>
                <a:ea typeface="Arial"/>
                <a:cs typeface="Arial"/>
                <a:sym typeface="Arial"/>
              </a:rPr>
              <a:t>e.g. “People usually get their first period during puberty. Only people with vaginas get periods.”</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dirty="0" smtClean="0"/>
              <a:t>Important</a:t>
            </a:r>
            <a:r>
              <a:rPr lang="en-US" b="1" baseline="0" dirty="0" smtClean="0"/>
              <a:t> Note: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smtClean="0"/>
              <a:t>The use of language that is gender non-specific is used to show consideration to people of sexual and gender minorities. </a:t>
            </a:r>
          </a:p>
          <a:p>
            <a:pPr marL="171450" lvl="0" indent="-171450" algn="l" rtl="0">
              <a:spcBef>
                <a:spcPts val="0"/>
              </a:spcBef>
              <a:spcAft>
                <a:spcPts val="0"/>
              </a:spcAft>
            </a:pPr>
            <a:r>
              <a:rPr lang="en-US" b="0" i="0" baseline="0" dirty="0" smtClean="0"/>
              <a:t>Please recognize and acknowledge that there are students who may identify as a gender that does not match the sex they were assigned at birth.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Reference:</a:t>
            </a:r>
            <a:r>
              <a:rPr lang="en-US" b="1" baseline="0" dirty="0" smtClean="0"/>
              <a:t> </a:t>
            </a:r>
          </a:p>
          <a:p>
            <a:pPr marL="171450" lvl="0" indent="-171450" algn="l" rtl="0">
              <a:spcBef>
                <a:spcPts val="0"/>
              </a:spcBef>
              <a:spcAft>
                <a:spcPts val="0"/>
              </a:spcAft>
            </a:pPr>
            <a:r>
              <a:rPr lang="en-US" b="0" baseline="0" dirty="0" smtClean="0"/>
              <a:t>Alberta Health Services. (2022). Teaching Sexual Health: Inclusive Language. https://teachingsexualhealth.ca/teachers/sexual-health-education/understanding-your-role/get-prepared/inclusive-language/ </a:t>
            </a:r>
          </a:p>
          <a:p>
            <a:pPr marL="171450" lvl="0" indent="-171450" algn="l" rtl="0">
              <a:spcBef>
                <a:spcPts val="0"/>
              </a:spcBef>
              <a:spcAft>
                <a:spcPts val="0"/>
              </a:spcAft>
            </a:pPr>
            <a:endParaRPr lang="en-US" b="0" baseline="0" dirty="0" smtClean="0"/>
          </a:p>
          <a:p>
            <a:pPr marL="0" lvl="0" indent="0" algn="l" rtl="0">
              <a:spcBef>
                <a:spcPts val="0"/>
              </a:spcBef>
              <a:spcAft>
                <a:spcPts val="0"/>
              </a:spcAft>
              <a:buNone/>
            </a:pPr>
            <a:r>
              <a:rPr lang="en-US" b="1" baseline="0" dirty="0" smtClean="0"/>
              <a:t>Image from </a:t>
            </a:r>
            <a:r>
              <a:rPr lang="en-US" b="1" baseline="0" dirty="0" err="1" smtClean="0"/>
              <a:t>Canva</a:t>
            </a:r>
            <a:endParaRPr lang="en-US" b="1" baseline="0" dirty="0" smtClean="0"/>
          </a:p>
        </p:txBody>
      </p:sp>
    </p:spTree>
    <p:extLst>
      <p:ext uri="{BB962C8B-B14F-4D97-AF65-F5344CB8AC3E}">
        <p14:creationId xmlns:p14="http://schemas.microsoft.com/office/powerpoint/2010/main" val="214729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u="sng" dirty="0" smtClean="0"/>
              <a:t>Teacher</a:t>
            </a:r>
            <a:r>
              <a:rPr lang="en-CA" b="1" i="0" u="sng" baseline="0" dirty="0" smtClean="0"/>
              <a:t> Prompt</a:t>
            </a:r>
          </a:p>
          <a:p>
            <a:pPr marL="171450" lvl="0" indent="-171450" algn="l" rtl="0">
              <a:spcBef>
                <a:spcPts val="0"/>
              </a:spcBef>
              <a:spcAft>
                <a:spcPts val="0"/>
              </a:spcAft>
            </a:pPr>
            <a:r>
              <a:rPr lang="en-CA" i="0" baseline="0" dirty="0" smtClean="0"/>
              <a:t>Have you heard the term ‘puberty’ before? </a:t>
            </a:r>
          </a:p>
          <a:p>
            <a:pPr marL="171450" lvl="0" indent="-171450" algn="l" rtl="0">
              <a:spcBef>
                <a:spcPts val="0"/>
              </a:spcBef>
              <a:spcAft>
                <a:spcPts val="0"/>
              </a:spcAft>
            </a:pPr>
            <a:r>
              <a:rPr lang="en-CA" i="0" baseline="0" dirty="0" smtClean="0"/>
              <a:t>Have you heard about the idea of your body changing?</a:t>
            </a:r>
          </a:p>
          <a:p>
            <a:pPr marL="171450" lvl="0" indent="-171450" algn="l" rtl="0">
              <a:spcBef>
                <a:spcPts val="0"/>
              </a:spcBef>
              <a:spcAft>
                <a:spcPts val="0"/>
              </a:spcAft>
            </a:pPr>
            <a:r>
              <a:rPr lang="en-CA" i="0" baseline="0" dirty="0" smtClean="0"/>
              <a:t>Have you felt like your body is changing? Maybe you are growing taller? </a:t>
            </a:r>
          </a:p>
          <a:p>
            <a:pPr marL="171450" lvl="0" indent="-171450" algn="l" rtl="0">
              <a:spcBef>
                <a:spcPts val="0"/>
              </a:spcBef>
              <a:spcAft>
                <a:spcPts val="0"/>
              </a:spcAft>
            </a:pPr>
            <a:r>
              <a:rPr lang="en-CA" i="0" baseline="0" dirty="0" smtClean="0"/>
              <a:t>Have you experienced any new emotions/feelings that are new?</a:t>
            </a:r>
          </a:p>
          <a:p>
            <a:pPr marL="0" lvl="0" indent="0" algn="l" rtl="0">
              <a:spcBef>
                <a:spcPts val="0"/>
              </a:spcBef>
              <a:spcAft>
                <a:spcPts val="0"/>
              </a:spcAft>
              <a:buNone/>
            </a:pPr>
            <a:endParaRPr lang="en-CA" i="0" baseline="0" dirty="0" smtClean="0"/>
          </a:p>
          <a:p>
            <a:pPr marL="0" lvl="0" indent="0" algn="l" rtl="0">
              <a:spcBef>
                <a:spcPts val="0"/>
              </a:spcBef>
              <a:spcAft>
                <a:spcPts val="0"/>
              </a:spcAft>
              <a:buNone/>
            </a:pPr>
            <a:r>
              <a:rPr lang="en-CA" i="0" baseline="0" dirty="0" smtClean="0"/>
              <a:t>Try to encourage the students that its okay to talk about puberty, even though it might seem weird. </a:t>
            </a:r>
          </a:p>
          <a:p>
            <a:pPr marL="0" lvl="0" indent="0" algn="l" rtl="0">
              <a:spcBef>
                <a:spcPts val="0"/>
              </a:spcBef>
              <a:spcAft>
                <a:spcPts val="0"/>
              </a:spcAft>
              <a:buNone/>
            </a:pPr>
            <a:endParaRPr lang="en-CA" i="0" baseline="0" dirty="0" smtClean="0"/>
          </a:p>
          <a:p>
            <a:pPr marL="0" lvl="0" indent="0" algn="l" rtl="0">
              <a:spcBef>
                <a:spcPts val="0"/>
              </a:spcBef>
              <a:spcAft>
                <a:spcPts val="0"/>
              </a:spcAft>
              <a:buNone/>
            </a:pPr>
            <a:r>
              <a:rPr lang="en-CA" i="0" baseline="0" dirty="0" smtClean="0"/>
              <a:t>Continue onto the next slide to begin discussion on puberty, what it is and how it begins.</a:t>
            </a:r>
          </a:p>
          <a:p>
            <a:pPr marL="0" lvl="0" indent="0" algn="l" rtl="0">
              <a:spcBef>
                <a:spcPts val="0"/>
              </a:spcBef>
              <a:spcAft>
                <a:spcPts val="0"/>
              </a:spcAft>
              <a:buNone/>
            </a:pPr>
            <a:endParaRPr lang="en-CA"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b="1" u="sng" baseline="0" dirty="0" smtClean="0"/>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b="1" baseline="0" dirty="0" smtClean="0"/>
              <a:t>What exactly is puberty? What is meant by the term puberty?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Puberty is the stage of development when a person starts to change</a:t>
            </a:r>
            <a:r>
              <a:rPr lang="en-US" sz="1100" b="0" i="0" u="none" strike="noStrike" kern="1200" cap="none" baseline="0" dirty="0" smtClean="0">
                <a:solidFill>
                  <a:schemeClr val="tx1"/>
                </a:solidFill>
                <a:effectLst/>
                <a:latin typeface="Arial"/>
                <a:ea typeface="Arial"/>
                <a:cs typeface="Arial"/>
                <a:sym typeface="Arial"/>
              </a:rPr>
              <a:t> from</a:t>
            </a:r>
            <a:r>
              <a:rPr lang="en-US" sz="1100" b="0" i="0" u="none" strike="noStrike" kern="1200" cap="none" dirty="0" smtClean="0">
                <a:solidFill>
                  <a:schemeClr val="tx1"/>
                </a:solidFill>
                <a:effectLst/>
                <a:latin typeface="Arial"/>
                <a:ea typeface="Arial"/>
                <a:cs typeface="Arial"/>
                <a:sym typeface="Arial"/>
              </a:rPr>
              <a:t> a child to an adult… The body begins to develop and change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b="0" i="0" u="none" strike="noStrike" kern="1200" cap="none" baseline="0" dirty="0" smtClean="0">
                <a:solidFill>
                  <a:schemeClr val="tx1"/>
                </a:solidFill>
                <a:effectLst/>
                <a:latin typeface="Arial"/>
                <a:cs typeface="Arial"/>
                <a:sym typeface="Arial"/>
              </a:rPr>
              <a:t>This happens over time and doesn’t just happen all at once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b="0" i="0" u="none" strike="noStrike" kern="1200" cap="none" baseline="0" dirty="0" smtClean="0">
                <a:solidFill>
                  <a:schemeClr val="tx1"/>
                </a:solidFill>
                <a:effectLst/>
                <a:latin typeface="Arial"/>
                <a:cs typeface="Arial"/>
                <a:sym typeface="Arial"/>
              </a:rPr>
              <a:t>A person doesn’t just become an adult as soon as puberty begins. There are changes that will occur during adolescence, to indicate that a person is going through puberty</a:t>
            </a:r>
            <a:endParaRPr lang="en-US" b="1" baseline="0" dirty="0" smtClean="0"/>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Changes include physical, emotional, social and thinking (cognitive) changes </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How does it all happen?</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Pituitary gland (think of a “cherry pit” shape) which is located at the bottom of the brain sends out chemical messages, called hormones, to get things started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rgbClr val="FF0000"/>
                </a:solidFill>
                <a:effectLst/>
                <a:latin typeface="Arial"/>
                <a:ea typeface="Arial"/>
                <a:cs typeface="Arial"/>
                <a:sym typeface="Arial"/>
              </a:rPr>
              <a:t>Hormones travel in the blood stream to different parts of the body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rgbClr val="FF0000"/>
                </a:solidFill>
                <a:effectLst/>
                <a:latin typeface="Arial"/>
                <a:ea typeface="Arial"/>
                <a:cs typeface="Arial"/>
                <a:sym typeface="Arial"/>
              </a:rPr>
              <a:t>These hormones then travel in the blood stream and tell other parts of the body to start changing.  They cause changes allowing children’s bodies to grow into adult bodies</a:t>
            </a: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b="1" dirty="0" smtClean="0"/>
              <a:t>Images from </a:t>
            </a:r>
            <a:r>
              <a:rPr lang="en-CA" b="1" dirty="0" err="1" smtClean="0"/>
              <a:t>Canva</a:t>
            </a:r>
            <a:endParaRPr lang="en-CA"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CA" sz="1100" b="1"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err="1" smtClean="0"/>
              <a:t>Dowshen</a:t>
            </a:r>
            <a:r>
              <a:rPr lang="en-CA" b="0" dirty="0" smtClean="0"/>
              <a:t>,</a:t>
            </a:r>
            <a:r>
              <a:rPr lang="en-CA" b="0" baseline="0" dirty="0" smtClean="0"/>
              <a:t> S. (2015, October). Nemours </a:t>
            </a:r>
            <a:r>
              <a:rPr lang="en-CA" b="0" baseline="0" dirty="0" err="1" smtClean="0"/>
              <a:t>TeensHealth</a:t>
            </a:r>
            <a:r>
              <a:rPr lang="en-CA" b="0" baseline="0" dirty="0" smtClean="0"/>
              <a:t>: Everything you wanted to know about puberty. https://kidshealth.org/en/teens/puberty.html#:~:text=When%20GnRH%20reaches%20the%20pituitary,these%20hormones%20in%20their%20bodies. </a:t>
            </a:r>
            <a:endParaRPr lang="en-CA"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35720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itchFamily="34" charset="0"/>
              <a:buNone/>
            </a:pPr>
            <a:r>
              <a:rPr lang="en-US" sz="1100" b="1" i="0" u="sng" strike="noStrike" cap="none" baseline="0" dirty="0" smtClean="0">
                <a:solidFill>
                  <a:srgbClr val="000000"/>
                </a:solidFill>
                <a:latin typeface="Arial"/>
                <a:ea typeface="Arial"/>
                <a:cs typeface="Arial"/>
                <a:sym typeface="Arial"/>
              </a:rPr>
              <a:t>General Information</a:t>
            </a:r>
          </a:p>
          <a:p>
            <a:pPr marL="0" indent="0">
              <a:buFont typeface="Arial" pitchFamily="34" charset="0"/>
              <a:buNone/>
            </a:pPr>
            <a:r>
              <a:rPr lang="en-US" sz="1100" b="1" i="0" u="none" strike="noStrike" cap="none" baseline="0" dirty="0" smtClean="0">
                <a:solidFill>
                  <a:srgbClr val="000000"/>
                </a:solidFill>
                <a:latin typeface="Arial"/>
                <a:ea typeface="Arial"/>
                <a:cs typeface="Arial"/>
                <a:sym typeface="Arial"/>
              </a:rPr>
              <a:t>When does puberty happen?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Changes of puberty happen at different times for different people. It’s almost like a personal alarm clock. No two clocks are set exactly the same. </a:t>
            </a:r>
          </a:p>
          <a:p>
            <a:pPr lvl="0"/>
            <a:r>
              <a:rPr lang="en-US" sz="1100" b="0" i="0" u="none" strike="noStrike" cap="none" baseline="0" dirty="0" smtClean="0">
                <a:solidFill>
                  <a:srgbClr val="000000"/>
                </a:solidFill>
                <a:latin typeface="Arial"/>
                <a:ea typeface="Arial"/>
                <a:cs typeface="Arial"/>
                <a:sym typeface="Arial"/>
              </a:rPr>
              <a:t>The timing of puberty is influenced by many different factors, such as family genes, nutrition, physical activity, etc. These can all affect when puberty will start for you.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Although there’s no way to tell for sure when puberty will begin, it usually starts between the ages of 10 and 13 for most. </a:t>
            </a:r>
            <a:r>
              <a:rPr lang="en-US" sz="1100" b="0" i="0" u="none" strike="noStrike" kern="1200" cap="none" dirty="0" smtClean="0">
                <a:solidFill>
                  <a:schemeClr val="tx1"/>
                </a:solidFill>
                <a:effectLst/>
                <a:latin typeface="Arial"/>
                <a:ea typeface="Arial"/>
                <a:cs typeface="Arial"/>
                <a:sym typeface="Arial"/>
              </a:rPr>
              <a:t>External and Internal changes</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physical), as well as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emotional and social impacts as</a:t>
            </a:r>
            <a:r>
              <a:rPr lang="en-US" sz="1100" b="0" i="0" u="none" strike="noStrike" kern="1200" cap="none" baseline="0" dirty="0" smtClean="0">
                <a:solidFill>
                  <a:schemeClr val="tx1"/>
                </a:solidFill>
                <a:effectLst/>
                <a:latin typeface="Arial"/>
                <a:ea typeface="Arial"/>
                <a:cs typeface="Arial"/>
                <a:sym typeface="Arial"/>
              </a:rPr>
              <a:t> a result of puberty,</a:t>
            </a:r>
            <a:r>
              <a:rPr lang="en-US" sz="1100" b="0" i="0" u="none" strike="noStrike" kern="1200" cap="none" dirty="0" smtClean="0">
                <a:solidFill>
                  <a:schemeClr val="tx1"/>
                </a:solidFill>
                <a:effectLst/>
                <a:latin typeface="Arial"/>
                <a:ea typeface="Arial"/>
                <a:cs typeface="Arial"/>
                <a:sym typeface="Arial"/>
              </a:rPr>
              <a:t> may begin as early as age 9 and go</a:t>
            </a:r>
            <a:r>
              <a:rPr lang="en-US" sz="1100" b="0" i="0" u="none" strike="noStrike" kern="1200" cap="none" baseline="0" dirty="0" smtClean="0">
                <a:solidFill>
                  <a:schemeClr val="tx1"/>
                </a:solidFill>
                <a:effectLst/>
                <a:latin typeface="Arial"/>
                <a:ea typeface="Arial"/>
                <a:cs typeface="Arial"/>
                <a:sym typeface="Arial"/>
              </a:rPr>
              <a:t> until 18 years old. </a:t>
            </a:r>
            <a:endParaRPr lang="en-US" sz="1100" b="0" i="0" u="none" strike="noStrike" cap="none" baseline="0" dirty="0" smtClean="0">
              <a:solidFill>
                <a:srgbClr val="000000"/>
              </a:solidFill>
              <a:latin typeface="Arial"/>
              <a:ea typeface="Arial"/>
              <a:cs typeface="Arial"/>
              <a:sym typeface="Arial"/>
            </a:endParaRPr>
          </a:p>
          <a:p>
            <a:pPr lvl="1"/>
            <a:r>
              <a:rPr lang="en-US" sz="1100" b="0" i="0" u="none" strike="noStrike" cap="none" baseline="0" dirty="0" smtClean="0">
                <a:solidFill>
                  <a:srgbClr val="000000"/>
                </a:solidFill>
                <a:latin typeface="Arial"/>
                <a:ea typeface="Arial"/>
                <a:cs typeface="Arial"/>
                <a:sym typeface="Arial"/>
              </a:rPr>
              <a:t>There are typical age ranges when changes during puberty occurs, but it is normal for each person to develop at their own rate. </a:t>
            </a:r>
          </a:p>
          <a:p>
            <a:pPr lvl="1"/>
            <a:r>
              <a:rPr lang="en-US" sz="1100" b="0" i="0" u="none" strike="noStrike" cap="none" baseline="0" dirty="0" smtClean="0">
                <a:solidFill>
                  <a:srgbClr val="000000"/>
                </a:solidFill>
                <a:latin typeface="Arial"/>
                <a:ea typeface="Arial"/>
                <a:cs typeface="Arial"/>
                <a:sym typeface="Arial"/>
              </a:rPr>
              <a:t>For those who were assigned female at birth, they tend to experience changes and puberty between the ages of 7 and 13. </a:t>
            </a:r>
          </a:p>
          <a:p>
            <a:pPr lvl="1"/>
            <a:r>
              <a:rPr lang="en-US" sz="1100" b="0" i="0" u="none" strike="noStrike" cap="none" baseline="0" dirty="0" smtClean="0">
                <a:solidFill>
                  <a:srgbClr val="000000"/>
                </a:solidFill>
                <a:latin typeface="Arial"/>
                <a:ea typeface="Arial"/>
                <a:cs typeface="Arial"/>
                <a:sym typeface="Arial"/>
              </a:rPr>
              <a:t>While those who were assigned male at birth, they tend to experience changes and puberty between the ages of 9 and 14. </a:t>
            </a:r>
          </a:p>
          <a:p>
            <a:pPr lvl="1"/>
            <a:r>
              <a:rPr lang="en-US" sz="1100" b="0" i="0" u="none" strike="noStrike" cap="none" baseline="0" dirty="0" smtClean="0">
                <a:solidFill>
                  <a:srgbClr val="000000"/>
                </a:solidFill>
                <a:latin typeface="Arial"/>
                <a:ea typeface="Arial"/>
                <a:cs typeface="Arial"/>
                <a:sym typeface="Arial"/>
              </a:rPr>
              <a:t>For some individuals, these changes might begin earlier and for others, the changes might start later. </a:t>
            </a:r>
          </a:p>
          <a:p>
            <a:r>
              <a:rPr lang="en-US" sz="1100" b="0" i="0" u="none" strike="noStrike" cap="none" baseline="0" dirty="0" smtClean="0">
                <a:solidFill>
                  <a:srgbClr val="000000"/>
                </a:solidFill>
                <a:latin typeface="Arial"/>
                <a:ea typeface="Arial"/>
                <a:cs typeface="Arial"/>
                <a:sym typeface="Arial"/>
              </a:rPr>
              <a:t>Puberty is usually complete by ages 18-20, but it will be different for everyone.</a:t>
            </a: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Reference: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err="1" smtClean="0">
                <a:solidFill>
                  <a:srgbClr val="000000"/>
                </a:solidFill>
                <a:latin typeface="Arial"/>
                <a:ea typeface="Arial"/>
                <a:cs typeface="Arial"/>
                <a:sym typeface="Arial"/>
              </a:rPr>
              <a:t>Dowshen</a:t>
            </a:r>
            <a:r>
              <a:rPr lang="en-US" sz="1100" b="0" i="0" u="none" strike="noStrike" cap="none" baseline="0" dirty="0" smtClean="0">
                <a:solidFill>
                  <a:srgbClr val="000000"/>
                </a:solidFill>
                <a:latin typeface="Arial"/>
                <a:ea typeface="Arial"/>
                <a:cs typeface="Arial"/>
                <a:sym typeface="Arial"/>
              </a:rPr>
              <a:t>,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All About Puberty. https://kidshealth.org/en/kids/puberty.html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226593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8e8eaf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c8e8eaf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Background Knowledge</a:t>
            </a:r>
            <a:endParaRPr lang="en-CA"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smtClean="0"/>
              <a:t>The</a:t>
            </a:r>
            <a:r>
              <a:rPr lang="en-CA" b="0" baseline="0" dirty="0" smtClean="0"/>
              <a:t> list on the slide is an overview of some of the changes that students/youth might experience when going through puberty… The following slides will go more in detail about each of these changes.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1" u="none" strike="noStrike" kern="1200" cap="none" baseline="0" dirty="0" smtClean="0">
                <a:solidFill>
                  <a:schemeClr val="tx1"/>
                </a:solidFill>
                <a:effectLst/>
                <a:latin typeface="Arial"/>
                <a:ea typeface="Arial"/>
                <a:cs typeface="Arial"/>
                <a:sym typeface="Arial"/>
              </a:rPr>
              <a:t>PLEASE NOTE: If students mention Menstruation or Spermatogenesis as a change of puberty, please let students know this </a:t>
            </a:r>
            <a:r>
              <a:rPr lang="en-US" sz="1100" b="1" i="1" u="sng" strike="noStrike" kern="1200" cap="none" baseline="0" dirty="0" smtClean="0">
                <a:solidFill>
                  <a:schemeClr val="tx1"/>
                </a:solidFill>
                <a:effectLst/>
                <a:latin typeface="Arial"/>
                <a:ea typeface="Arial"/>
                <a:cs typeface="Arial"/>
                <a:sym typeface="Arial"/>
              </a:rPr>
              <a:t>is</a:t>
            </a:r>
            <a:r>
              <a:rPr lang="en-US" sz="1100" b="1" i="1" u="none" strike="noStrike" kern="1200" cap="none" baseline="0" dirty="0" smtClean="0">
                <a:solidFill>
                  <a:schemeClr val="tx1"/>
                </a:solidFill>
                <a:effectLst/>
                <a:latin typeface="Arial"/>
                <a:ea typeface="Arial"/>
                <a:cs typeface="Arial"/>
                <a:sym typeface="Arial"/>
              </a:rPr>
              <a:t> a change of puberty and it will be discussed next year. Menstruation and Spermatogenesis are not included in the curriculum for Grade 4. However, as the teacher, you can briefly discuss what menstruation is, as there might be students who have already started their period and have questions. </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kern="1200" cap="none" baseline="0" dirty="0" smtClean="0">
                <a:solidFill>
                  <a:schemeClr val="tx1"/>
                </a:solidFill>
                <a:effectLst/>
                <a:latin typeface="Arial"/>
                <a:ea typeface="Arial"/>
                <a:cs typeface="Arial"/>
                <a:sym typeface="Wingdings" panose="05000000000000000000" pitchFamily="2" charset="2"/>
              </a:rPr>
              <a:t></a:t>
            </a:r>
            <a:r>
              <a:rPr lang="en-US" sz="1100" b="1" i="1" u="none" strike="noStrike" kern="1200" cap="none" baseline="0" dirty="0" smtClean="0">
                <a:solidFill>
                  <a:schemeClr val="tx1"/>
                </a:solidFill>
                <a:effectLst/>
                <a:latin typeface="Arial"/>
                <a:ea typeface="Arial"/>
                <a:cs typeface="Arial"/>
                <a:sym typeface="Wingdings" panose="05000000000000000000" pitchFamily="2" charset="2"/>
              </a:rPr>
              <a:t> </a:t>
            </a:r>
            <a:r>
              <a:rPr lang="en-US" sz="1100" b="1" i="0" u="none" strike="noStrike" cap="none" dirty="0" smtClean="0">
                <a:solidFill>
                  <a:srgbClr val="000000"/>
                </a:solidFill>
                <a:effectLst/>
                <a:latin typeface="Arial"/>
                <a:ea typeface="Arial"/>
                <a:cs typeface="Arial"/>
                <a:sym typeface="Arial"/>
              </a:rPr>
              <a:t>Menstruation: </a:t>
            </a:r>
            <a:r>
              <a:rPr lang="en-US" sz="1100" b="0" i="0" u="none" strike="noStrike" cap="none" dirty="0" smtClean="0">
                <a:solidFill>
                  <a:srgbClr val="000000"/>
                </a:solidFill>
                <a:effectLst/>
                <a:latin typeface="Arial"/>
                <a:ea typeface="Arial"/>
                <a:cs typeface="Arial"/>
                <a:sym typeface="Arial"/>
              </a:rPr>
              <a:t>menstruation (</a:t>
            </a:r>
            <a:r>
              <a:rPr lang="en-US" sz="1100" b="0" i="0" u="sng" strike="noStrike" cap="none" dirty="0" smtClean="0">
                <a:solidFill>
                  <a:srgbClr val="000000"/>
                </a:solidFill>
                <a:effectLst/>
                <a:latin typeface="Arial"/>
                <a:ea typeface="Arial"/>
                <a:cs typeface="Arial"/>
                <a:sym typeface="Arial"/>
                <a:hlinkClick r:id="rId3"/>
              </a:rPr>
              <a:t>having periods</a:t>
            </a:r>
            <a:r>
              <a:rPr lang="en-US" sz="1100" b="0" i="0" u="none" strike="noStrike" cap="none" dirty="0" smtClean="0">
                <a:solidFill>
                  <a:srgbClr val="000000"/>
                </a:solidFill>
                <a:effectLst/>
                <a:latin typeface="Arial"/>
                <a:ea typeface="Arial"/>
                <a:cs typeface="Arial"/>
                <a:sym typeface="Arial"/>
              </a:rPr>
              <a:t>) starts when the body’s reproductive system is fully developed and potentially capable of </a:t>
            </a:r>
            <a:r>
              <a:rPr lang="en-US" sz="1100" b="0" i="0" u="sng" strike="noStrike" cap="none" dirty="0" smtClean="0">
                <a:solidFill>
                  <a:srgbClr val="000000"/>
                </a:solidFill>
                <a:effectLst/>
                <a:latin typeface="Arial"/>
                <a:ea typeface="Arial"/>
                <a:cs typeface="Arial"/>
                <a:sym typeface="Arial"/>
                <a:hlinkClick r:id="rId4"/>
              </a:rPr>
              <a:t>getting pregnant</a:t>
            </a:r>
            <a:r>
              <a:rPr lang="en-US" sz="1100" b="0" i="0" u="none" strike="noStrike" cap="none" dirty="0" smtClean="0">
                <a:solidFill>
                  <a:srgbClr val="000000"/>
                </a:solidFill>
                <a:effectLst/>
                <a:latin typeface="Arial"/>
                <a:ea typeface="Arial"/>
                <a:cs typeface="Arial"/>
                <a:sym typeface="Arial"/>
              </a:rPr>
              <a:t>. Menstruation usually begins around age 12 or 13 (although age can vary, it’s generally about two years into puberty) and happens about once per month afterward. Some people experience symptoms before/during their period such as mood changes or cramps. This is known as premenstrual syndrome (PMS).</a:t>
            </a:r>
          </a:p>
          <a:p>
            <a:pPr marL="0" indent="0">
              <a:buFont typeface="Arial" panose="020B0604020202020204" pitchFamily="34" charset="0"/>
              <a:buNone/>
            </a:pP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Image from </a:t>
            </a:r>
            <a:r>
              <a:rPr lang="en-US" b="1" dirty="0" err="1" smtClean="0"/>
              <a:t>Canva</a:t>
            </a: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endParaRPr lang="en-US"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Dowshen</a:t>
            </a:r>
            <a:r>
              <a:rPr lang="en-US" b="0" dirty="0" smtClean="0"/>
              <a:t>,</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endParaRPr lang="en-US" b="1"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CA" b="0" dirty="0" smtClean="0"/>
          </a:p>
        </p:txBody>
      </p:sp>
    </p:spTree>
    <p:extLst>
      <p:ext uri="{BB962C8B-B14F-4D97-AF65-F5344CB8AC3E}">
        <p14:creationId xmlns:p14="http://schemas.microsoft.com/office/powerpoint/2010/main" val="520881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p>
          <a:p>
            <a:pPr marL="158750" indent="0">
              <a:buNone/>
            </a:pPr>
            <a:r>
              <a:rPr lang="en-US" sz="1100" b="0" i="0" u="none" strike="noStrike" cap="none" baseline="0" dirty="0" smtClean="0">
                <a:solidFill>
                  <a:srgbClr val="000000"/>
                </a:solidFill>
                <a:latin typeface="Arial"/>
                <a:ea typeface="Arial"/>
                <a:cs typeface="Arial"/>
                <a:sym typeface="Arial"/>
              </a:rPr>
              <a:t>At puberty, nearly all people experience some growth of hair under the arms, on the legs, and on the pubic area, while the amount, colour, and texture of hair varies from person to person. No two people are exactly the same and this is also true of the development of body parts during puberty; genitals vary in shape, size and colour and that is normal. </a:t>
            </a:r>
            <a:endParaRPr lang="en-US" sz="1100" b="1" i="1" u="none" strike="noStrike" cap="none" baseline="0" dirty="0" smtClean="0">
              <a:solidFill>
                <a:srgbClr val="000000"/>
              </a:solidFill>
              <a:latin typeface="Arial"/>
              <a:ea typeface="Arial"/>
              <a:cs typeface="Arial"/>
              <a:sym typeface="Arial"/>
            </a:endParaRP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Hair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As a result of increased hormone production your hair may become oilier, just as skin gets oilier. Regular shampooing and daily brushing/combing of hair is important. </a:t>
            </a:r>
            <a:endParaRPr lang="en-US" dirty="0" smtClean="0"/>
          </a:p>
          <a:p>
            <a:pPr marL="158750" indent="0">
              <a:buNone/>
            </a:pPr>
            <a:endParaRPr lang="en-CA" sz="1100" b="1"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Hair Growth </a:t>
            </a:r>
            <a:endParaRPr lang="en-CA"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You will start to notice hair growing in places that you didn’t have hair before. This is a change that children sometimes find embarrassing. Hormones are what stimulate body hair to grow on the arms and under arms, in the pubic area (area between the legs) and on the legs. If you have higher testosterone, you may also start to notice hair on your chest, back and face. Some people have been taught to remove the hair under their arms and on their legs, however this may not be what everyone chooses to do, and that is OK. Many choose to shave their legs and armpits. What’s important is respecting each individual’s decision. </a:t>
            </a:r>
            <a:r>
              <a:rPr lang="en-US" sz="1100" b="1" i="0" u="none" strike="noStrike" cap="none" baseline="0" dirty="0" smtClean="0">
                <a:solidFill>
                  <a:srgbClr val="000000"/>
                </a:solidFill>
                <a:latin typeface="Arial"/>
                <a:ea typeface="Arial"/>
                <a:cs typeface="Arial"/>
                <a:sym typeface="Arial"/>
              </a:rPr>
              <a:t>(</a:t>
            </a:r>
            <a:r>
              <a:rPr lang="en-US" sz="1100" b="1" i="0" u="none" strike="noStrike" kern="1200" cap="none" dirty="0" smtClean="0">
                <a:solidFill>
                  <a:schemeClr val="tx1"/>
                </a:solidFill>
                <a:effectLst/>
                <a:latin typeface="Arial"/>
                <a:ea typeface="Arial"/>
                <a:cs typeface="Arial"/>
                <a:sym typeface="Arial"/>
              </a:rPr>
              <a:t>If</a:t>
            </a:r>
            <a:r>
              <a:rPr lang="en-US" sz="1100" b="1" i="0" u="none" strike="noStrike" kern="1200" cap="none" baseline="0" dirty="0" smtClean="0">
                <a:solidFill>
                  <a:schemeClr val="tx1"/>
                </a:solidFill>
                <a:effectLst/>
                <a:latin typeface="Arial"/>
                <a:ea typeface="Arial"/>
                <a:cs typeface="Arial"/>
                <a:sym typeface="Arial"/>
              </a:rPr>
              <a:t> you decide to start shaving, talk to a trusted adult to learn how to shave properly and get your own razor)</a:t>
            </a:r>
            <a:r>
              <a:rPr lang="en-US" sz="1100" b="0" i="0" u="none" strike="noStrike" cap="none" baseline="0" dirty="0" smtClean="0">
                <a:solidFill>
                  <a:srgbClr val="000000"/>
                </a:solidFill>
                <a:latin typeface="Arial"/>
                <a:ea typeface="Arial"/>
                <a:cs typeface="Arial"/>
                <a:sym typeface="Arial"/>
              </a:rPr>
              <a: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You may start to notice hair on your chest, back and face – not all of those with testosterone grow back/chest hair. Again, everyone is different and the amount of hair that one grows will vary.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Consideration for the practices of others in our multicultural</a:t>
            </a:r>
            <a:r>
              <a:rPr lang="en-US" sz="1100" b="0" i="0" u="none" strike="noStrike" kern="1200" cap="none" baseline="0" dirty="0" smtClean="0">
                <a:solidFill>
                  <a:schemeClr val="tx1"/>
                </a:solidFill>
                <a:effectLst/>
                <a:latin typeface="Arial"/>
                <a:ea typeface="Arial"/>
                <a:cs typeface="Arial"/>
                <a:sym typeface="Arial"/>
              </a:rPr>
              <a:t> society </a:t>
            </a:r>
            <a:r>
              <a:rPr lang="en-US" sz="1100" b="0" i="0" u="none" strike="noStrike" kern="1200" cap="none" dirty="0" smtClean="0">
                <a:solidFill>
                  <a:schemeClr val="tx1"/>
                </a:solidFill>
                <a:effectLst/>
                <a:latin typeface="Arial"/>
                <a:ea typeface="Arial"/>
                <a:cs typeface="Arial"/>
                <a:sym typeface="Arial"/>
              </a:rPr>
              <a:t>is important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Previously</a:t>
            </a:r>
            <a:r>
              <a:rPr lang="en-US" sz="1100" b="0" i="0" u="none" strike="noStrike" kern="1200" cap="none" baseline="0" dirty="0" smtClean="0">
                <a:solidFill>
                  <a:schemeClr val="tx1"/>
                </a:solidFill>
                <a:effectLst/>
                <a:latin typeface="Arial"/>
                <a:ea typeface="Arial"/>
                <a:cs typeface="Arial"/>
                <a:sym typeface="Arial"/>
              </a:rPr>
              <a:t>, some people have been taught to remove the hair from under their arms and/or on their legs. </a:t>
            </a:r>
            <a:r>
              <a:rPr lang="en-US" sz="1100" b="1" i="0" u="none" strike="noStrike" kern="1200" cap="none" baseline="0" dirty="0" smtClean="0">
                <a:solidFill>
                  <a:schemeClr val="tx1"/>
                </a:solidFill>
                <a:effectLst/>
                <a:latin typeface="Arial"/>
                <a:ea typeface="Arial"/>
                <a:cs typeface="Arial"/>
                <a:sym typeface="Arial"/>
              </a:rPr>
              <a:t>However, this may not be everyone’s practice</a:t>
            </a:r>
            <a:r>
              <a:rPr lang="en-US" sz="1100" b="0" i="0" u="none" strike="noStrike" kern="1200" cap="none" baseline="0" dirty="0" smtClean="0">
                <a:solidFill>
                  <a:schemeClr val="tx1"/>
                </a:solidFill>
                <a:effectLst/>
                <a:latin typeface="Arial"/>
                <a:ea typeface="Arial"/>
                <a:cs typeface="Arial"/>
                <a:sym typeface="Arial"/>
              </a:rPr>
              <a:t> (religious, cultural, etc.)</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Some</a:t>
            </a:r>
            <a:r>
              <a:rPr lang="en-US" sz="1100" b="0" i="0" u="none" strike="noStrike" kern="1200" cap="none" baseline="0" dirty="0" smtClean="0">
                <a:solidFill>
                  <a:schemeClr val="tx1"/>
                </a:solidFill>
                <a:effectLst/>
                <a:latin typeface="Arial"/>
                <a:ea typeface="Arial"/>
                <a:cs typeface="Arial"/>
                <a:sym typeface="Arial"/>
              </a:rPr>
              <a:t> cultures remove body hair, where as some cultures also keep their body hair. Remember this is a personal choice. </a:t>
            </a: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smtClean="0"/>
              <a:t>Dowshen,</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endParaRPr lang="en-US" b="1"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baseline="0" dirty="0" err="1" smtClean="0"/>
              <a:t>KidsHealth</a:t>
            </a:r>
            <a:r>
              <a:rPr lang="en-US" b="0" baseline="0" dirty="0" smtClean="0"/>
              <a:t> Medical Experts. (</a:t>
            </a:r>
            <a:r>
              <a:rPr lang="en-US" b="0" baseline="0" dirty="0" err="1" smtClean="0"/>
              <a:t>n.d.</a:t>
            </a:r>
            <a:r>
              <a:rPr lang="en-US" b="0" baseline="0" dirty="0" smtClean="0"/>
              <a:t>). Nemours </a:t>
            </a:r>
            <a:r>
              <a:rPr lang="en-US" b="0" baseline="0" dirty="0" err="1" smtClean="0"/>
              <a:t>KidsHealth</a:t>
            </a:r>
            <a:r>
              <a:rPr lang="en-US" b="0" baseline="0" dirty="0" smtClean="0"/>
              <a:t>: Shaving. https://kidshealth.org/en/kids/shaving.html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baseline="0" dirty="0" err="1" smtClean="0"/>
              <a:t>KidsHealth</a:t>
            </a:r>
            <a:r>
              <a:rPr lang="en-US" b="0" baseline="0" dirty="0" smtClean="0"/>
              <a:t> Medical Experts. (</a:t>
            </a:r>
            <a:r>
              <a:rPr lang="en-US" b="0" baseline="0" dirty="0" err="1" smtClean="0"/>
              <a:t>n.d.</a:t>
            </a:r>
            <a:r>
              <a:rPr lang="en-US" b="0" baseline="0" dirty="0" smtClean="0"/>
              <a:t>). Nemours </a:t>
            </a:r>
            <a:r>
              <a:rPr lang="en-US" b="0" baseline="0" dirty="0" err="1" smtClean="0"/>
              <a:t>KidsHealth</a:t>
            </a:r>
            <a:r>
              <a:rPr lang="en-US" b="0" baseline="0" dirty="0" smtClean="0"/>
              <a:t>: Your Hair. https://kidshealth.org/en/kids/hair.html </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dirty="0"/>
          </a:p>
        </p:txBody>
      </p:sp>
    </p:spTree>
    <p:extLst>
      <p:ext uri="{BB962C8B-B14F-4D97-AF65-F5344CB8AC3E}">
        <p14:creationId xmlns:p14="http://schemas.microsoft.com/office/powerpoint/2010/main" val="283412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Growth spurt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Sometimes people are concerned about their height for different reasons. As we said before, everyone starts puberty at different times. This can affect height and means some take longer to grow. This can make some people feel that they are too short or too tall. Now how tall you will be is hard to predict. A lot of that depends on your family, if your parents are tall, chances are you’ll be taller too. Everyone is different and grows according to their own schedule. You’ll continue to grow on and off until your late teens. </a:t>
            </a: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Muscles: </a:t>
            </a:r>
          </a:p>
          <a:p>
            <a:pPr marL="457200" indent="-298450"/>
            <a:r>
              <a:rPr lang="en-US" sz="1100" b="0" i="0" u="none" strike="noStrike" cap="none" baseline="0" dirty="0" smtClean="0">
                <a:solidFill>
                  <a:srgbClr val="000000"/>
                </a:solidFill>
                <a:latin typeface="Arial"/>
                <a:ea typeface="Arial"/>
                <a:cs typeface="Arial"/>
                <a:sym typeface="Arial"/>
              </a:rPr>
              <a:t>Kids might wish they could be muscular like their </a:t>
            </a:r>
            <a:r>
              <a:rPr lang="en-CA" sz="1100" b="0" i="0" u="none" strike="noStrike" cap="none" baseline="0" noProof="0" dirty="0" smtClean="0">
                <a:solidFill>
                  <a:srgbClr val="000000"/>
                </a:solidFill>
                <a:latin typeface="Arial"/>
                <a:ea typeface="Arial"/>
                <a:cs typeface="Arial"/>
                <a:sym typeface="Arial"/>
              </a:rPr>
              <a:t>favourite</a:t>
            </a:r>
            <a:r>
              <a:rPr lang="en-US" sz="1100" b="0" i="0" u="none" strike="noStrike" cap="none" baseline="0" dirty="0" smtClean="0">
                <a:solidFill>
                  <a:srgbClr val="000000"/>
                </a:solidFill>
                <a:latin typeface="Arial"/>
                <a:ea typeface="Arial"/>
                <a:cs typeface="Arial"/>
                <a:sym typeface="Arial"/>
              </a:rPr>
              <a:t> </a:t>
            </a:r>
            <a:r>
              <a:rPr lang="en-CA" sz="1100" b="0" i="0" u="none" strike="noStrike" cap="none" baseline="0" noProof="0" dirty="0" smtClean="0">
                <a:solidFill>
                  <a:srgbClr val="000000"/>
                </a:solidFill>
                <a:latin typeface="Arial"/>
                <a:ea typeface="Arial"/>
                <a:cs typeface="Arial"/>
                <a:sym typeface="Arial"/>
              </a:rPr>
              <a:t>superhero</a:t>
            </a:r>
            <a:r>
              <a:rPr lang="en-US" sz="1100" b="0" i="0" u="none" strike="noStrike" cap="none" baseline="0" dirty="0" smtClean="0">
                <a:solidFill>
                  <a:srgbClr val="000000"/>
                </a:solidFill>
                <a:latin typeface="Arial"/>
                <a:ea typeface="Arial"/>
                <a:cs typeface="Arial"/>
                <a:sym typeface="Arial"/>
              </a:rPr>
              <a:t> or athlete that is seen in the media (i.e., superman). You can do a lot to build strong, healthy bodies by being physically active and eating a variety of nutritious foods. Some children talk about going to the gym or lifting weights to help them develop muscles. Youth might find that building muscle takes time and doesn’t always happen quickly. This is because their muscles are still growing and developing, and muscles don’t usually become bigger/stronger until puberty has stopped. This doesn’t mean building muscles before then isn’t possible. It just takes time and patience.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smtClean="0">
                <a:solidFill>
                  <a:schemeClr val="tx1"/>
                </a:solidFill>
                <a:effectLst/>
                <a:latin typeface="Arial"/>
                <a:ea typeface="Arial"/>
                <a:cs typeface="Arial"/>
                <a:sym typeface="Arial"/>
              </a:rPr>
              <a:t>Muscles take time to build,</a:t>
            </a:r>
            <a:r>
              <a:rPr lang="en-US" sz="1100" b="0" i="0" u="none" strike="noStrike" kern="1200" cap="none" baseline="0" dirty="0" smtClean="0">
                <a:solidFill>
                  <a:schemeClr val="tx1"/>
                </a:solidFill>
                <a:effectLst/>
                <a:latin typeface="Arial"/>
                <a:ea typeface="Arial"/>
                <a:cs typeface="Arial"/>
                <a:sym typeface="Arial"/>
              </a:rPr>
              <a:t> it will not just happen right away. This can happen over time with physical activity. </a:t>
            </a:r>
            <a:r>
              <a:rPr lang="en-US" sz="1100" b="1" i="0" u="none" strike="noStrike" kern="1200" cap="none" baseline="0" dirty="0" smtClean="0">
                <a:solidFill>
                  <a:schemeClr val="tx1"/>
                </a:solidFill>
                <a:effectLst/>
                <a:latin typeface="Arial"/>
                <a:ea typeface="Arial"/>
                <a:cs typeface="Arial"/>
                <a:sym typeface="Arial"/>
              </a:rPr>
              <a:t>**However, lifting weights is not encouraged until after children turn 14. Lifting weight early in life, to build muscle, can cause muscle damage and might stunt a child’s growth.**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If children are interested in working out to build muscles, encourage them to talk to a trusted health professional, such as a personal trainer, before participating. This is encouraged to avoid serious injury. </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smtClean="0"/>
              <a:t>Dowshen,</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baseline="0" dirty="0" smtClean="0"/>
              <a:t>Dowshen, S. (2016, September). Nemours </a:t>
            </a:r>
            <a:r>
              <a:rPr lang="en-US" b="0" baseline="0" dirty="0" err="1" smtClean="0"/>
              <a:t>KidsHealth</a:t>
            </a:r>
            <a:r>
              <a:rPr lang="en-US" b="0" baseline="0" dirty="0" smtClean="0"/>
              <a:t>: Feeling Too Tall or Too Short. https://kidshealth.org/en/kids/my-height.html</a:t>
            </a:r>
            <a:endParaRPr lang="en-US" b="1" baseline="0" dirty="0" smtClean="0"/>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US" sz="1100" b="0"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192673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Shoulders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As you go through puberty, if you have higher levels of testosterone, you will see your shoulders and chest broaden. </a:t>
            </a:r>
          </a:p>
          <a:p>
            <a:pPr marL="158750" indent="0">
              <a:buNone/>
            </a:pPr>
            <a:endParaRPr lang="en-CA" sz="1100" b="1"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Breasts and Hips</a:t>
            </a:r>
            <a:r>
              <a:rPr lang="en-CA" sz="1100" b="0" i="0"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Everyone has some form of breast growth and changes during puberty.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For people assigned female at birth, their breasts will grow and the hips (pelvis) will shift and widen during puberty.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This change helps to make room for all the parts where a baby will grow and make it possible for them to give birth. Even if your body does produce testosterone, you may notice some minor temporary breast changes/development. This is a result of hormones changing in your body and the body trying to regulate them.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People assigned female at birth will most likely experience breast change over time, especially when they become pregnant. Their breasts change so that if they have a baby they can breastfeed. Breastfeeding is a natural and healthy way to feed our babies. </a:t>
            </a:r>
            <a:r>
              <a:rPr lang="en-US" sz="1100" b="0" i="1" u="none" strike="noStrike" cap="none" baseline="0" dirty="0" smtClean="0">
                <a:solidFill>
                  <a:srgbClr val="000000"/>
                </a:solidFill>
                <a:latin typeface="Arial"/>
                <a:cs typeface="Arial"/>
                <a:sym typeface="Arial"/>
              </a:rPr>
              <a:t>These changes (hips and breasts) mainly prepare those with a vagina for potential childbirth!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Breasts are sometimes different sizes and that is normal. You might experience a bit of discomfort and or tenderness as your breasts change and as hormone levels go up and down. Some may find it more comfortable to wear a bra, sports bra or </a:t>
            </a:r>
            <a:r>
              <a:rPr lang="en-US" sz="1100" b="0" i="0" u="none" strike="noStrike" cap="none" baseline="0" dirty="0" err="1" smtClean="0">
                <a:solidFill>
                  <a:srgbClr val="000000"/>
                </a:solidFill>
                <a:latin typeface="Arial"/>
                <a:ea typeface="Arial"/>
                <a:cs typeface="Arial"/>
                <a:sym typeface="Arial"/>
              </a:rPr>
              <a:t>bralette</a:t>
            </a:r>
            <a:r>
              <a:rPr lang="en-US" sz="1100" b="0" i="0" u="none" strike="noStrike" cap="none" baseline="0" dirty="0" smtClean="0">
                <a:solidFill>
                  <a:srgbClr val="000000"/>
                </a:solidFill>
                <a:latin typeface="Arial"/>
                <a:ea typeface="Arial"/>
                <a:cs typeface="Arial"/>
                <a:sym typeface="Arial"/>
              </a:rPr>
              <a:t> as their breasts get bigger. </a:t>
            </a: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cs typeface="Arial"/>
                <a:sym typeface="Arial"/>
              </a:rPr>
              <a:t>Gavin, M. L. (2018). Nemours </a:t>
            </a:r>
            <a:r>
              <a:rPr lang="en-US" sz="1100" b="0" i="0" u="none" strike="noStrike" cap="none" baseline="0" dirty="0" err="1" smtClean="0">
                <a:solidFill>
                  <a:srgbClr val="000000"/>
                </a:solidFill>
                <a:latin typeface="Arial"/>
                <a:cs typeface="Arial"/>
                <a:sym typeface="Arial"/>
              </a:rPr>
              <a:t>KidsHealth</a:t>
            </a:r>
            <a:r>
              <a:rPr lang="en-US" sz="1100" b="0" i="0" u="none" strike="noStrike" cap="none" baseline="0" dirty="0" smtClean="0">
                <a:solidFill>
                  <a:srgbClr val="000000"/>
                </a:solidFill>
                <a:latin typeface="Arial"/>
                <a:cs typeface="Arial"/>
                <a:sym typeface="Arial"/>
              </a:rPr>
              <a:t>: Breasts and Bras. https://kidshealth.org/en/kids/breasts-bras.html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33592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Weight: </a:t>
            </a:r>
            <a:r>
              <a:rPr lang="en-US" sz="1100" b="0" i="0" u="none" strike="noStrike" cap="none" baseline="0" dirty="0" smtClean="0">
                <a:solidFill>
                  <a:srgbClr val="000000"/>
                </a:solidFill>
                <a:latin typeface="Arial"/>
                <a:ea typeface="Arial"/>
                <a:cs typeface="Arial"/>
                <a:sym typeface="Arial"/>
              </a:rPr>
              <a:t>People come in all different shapes and sizes, and the best weight is the one that is right for your body type and size, as well as level of physical activity. It can be unhealthy to be underweight or overweight (this is determined by your doctor). Eating enough food is like putting gas in a car – if you run out of gas, it stops working! Everyone needs to eat a nutrient-rich and balanced plate of foods to grow, to fight off infections, to feel awake, to do well in school, and to just feel good. Eating a variety of foods that meet the requirements of Canada’s Food Guide, is the best way.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Note:</a:t>
            </a:r>
            <a:r>
              <a:rPr lang="en-US" sz="1100" b="0" i="0" u="none" strike="noStrike" cap="none" baseline="0" dirty="0" smtClean="0">
                <a:solidFill>
                  <a:srgbClr val="000000"/>
                </a:solidFill>
                <a:latin typeface="Arial"/>
                <a:ea typeface="Arial"/>
                <a:cs typeface="Arial"/>
                <a:sym typeface="Arial"/>
              </a:rPr>
              <a:t> Not all students will have access or money to buy healthy and nutritious foods. </a:t>
            </a:r>
            <a:endParaRPr lang="en-US" sz="1100" b="1"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40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8e8eaf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c8e8eaf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0" dirty="0" smtClean="0"/>
              <a:t>Note: The</a:t>
            </a:r>
            <a:r>
              <a:rPr lang="en-CA" b="0" baseline="0" dirty="0" smtClean="0"/>
              <a:t> list on the slide is an overview of some of the changes that students/youth might experience when going through puberty… The following slides will go more in detail about each of these changes.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Images from </a:t>
            </a:r>
            <a:r>
              <a:rPr lang="en-US" b="1" dirty="0" err="1" smtClean="0"/>
              <a:t>Canva</a:t>
            </a: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endParaRPr lang="en-US"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Dowshen</a:t>
            </a:r>
            <a:r>
              <a:rPr lang="en-US" b="0" dirty="0" smtClean="0"/>
              <a:t>,</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US" b="1" dirty="0" smtClean="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5322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250815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Voice Changes </a:t>
            </a:r>
            <a:endParaRPr lang="en-CA"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When a person with higher testosterone levels reaches puberty, the larynx (also known as the voice box) begins to grow and the vocal cords get longer and thicker. When the larynx grows larger during puberty, it sticks out at the front of the throat. This is what's called an Adam's apple. Everyone's larynx grows during puberty, but if you do not have high testosterone in the body the larynx doesn't grow as much and you won’t have an Adam's apple.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Those who were assigned male at birth tend to have higher levels of testosterone, which will cause the larynx to grow noticeably. Where as those who were assigned female at birth do not typically have high enough levels of testosterone and won’t grow an “Adam's apple”.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It is also important to share with the class that everyone will have some degree of voice changes as they mature. This change causes the voice to sound deeper. Sometimes, this will make your voice crack and sound squeaky in the middle of talking. That’s because your larynx is adjusting to its new size.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Reference:</a:t>
            </a:r>
          </a:p>
          <a:p>
            <a:pPr marL="457200" indent="-298450"/>
            <a:r>
              <a:rPr lang="en-US" sz="1100" b="0" i="0" u="none" strike="noStrike" cap="none" baseline="0" dirty="0" err="1" smtClean="0">
                <a:solidFill>
                  <a:srgbClr val="000000"/>
                </a:solidFill>
                <a:latin typeface="Arial"/>
                <a:cs typeface="Arial"/>
                <a:sym typeface="Arial"/>
              </a:rPr>
              <a:t>Pitone</a:t>
            </a:r>
            <a:r>
              <a:rPr lang="en-US" sz="1100" b="0" i="0" u="none" strike="noStrike" cap="none" baseline="0" dirty="0" smtClean="0">
                <a:solidFill>
                  <a:srgbClr val="000000"/>
                </a:solidFill>
                <a:latin typeface="Arial"/>
                <a:cs typeface="Arial"/>
                <a:sym typeface="Arial"/>
              </a:rPr>
              <a:t>, </a:t>
            </a:r>
            <a:r>
              <a:rPr lang="en-US" sz="1100" b="0" i="0" u="none" strike="noStrike" cap="none" baseline="0" dirty="0" err="1" smtClean="0">
                <a:solidFill>
                  <a:srgbClr val="000000"/>
                </a:solidFill>
                <a:latin typeface="Arial"/>
                <a:cs typeface="Arial"/>
                <a:sym typeface="Arial"/>
              </a:rPr>
              <a:t>M.L</a:t>
            </a:r>
            <a:r>
              <a:rPr lang="en-US" sz="1100" b="0" i="0" u="none" strike="noStrike" cap="none" baseline="0" dirty="0" smtClean="0">
                <a:solidFill>
                  <a:srgbClr val="000000"/>
                </a:solidFill>
                <a:latin typeface="Arial"/>
                <a:cs typeface="Arial"/>
                <a:sym typeface="Arial"/>
              </a:rPr>
              <a:t>. (2021, January). Nemours </a:t>
            </a:r>
            <a:r>
              <a:rPr lang="en-US" sz="1100" b="0" i="0" u="none" strike="noStrike" cap="none" baseline="0" dirty="0" err="1" smtClean="0">
                <a:solidFill>
                  <a:srgbClr val="000000"/>
                </a:solidFill>
                <a:latin typeface="Arial"/>
                <a:cs typeface="Arial"/>
                <a:sym typeface="Arial"/>
              </a:rPr>
              <a:t>KidsHealth</a:t>
            </a:r>
            <a:r>
              <a:rPr lang="en-US" sz="1100" b="0" i="0" u="none" strike="noStrike" cap="none" baseline="0" dirty="0" smtClean="0">
                <a:solidFill>
                  <a:srgbClr val="000000"/>
                </a:solidFill>
                <a:latin typeface="Arial"/>
                <a:cs typeface="Arial"/>
                <a:sym typeface="Arial"/>
              </a:rPr>
              <a:t>: Your Changing Voice. https://kidshealth.org/en/kids/changing-voice.html</a:t>
            </a:r>
          </a:p>
          <a:p>
            <a:pPr marL="457200" indent="-298450"/>
            <a:r>
              <a:rPr lang="en-US" sz="1100" b="0" i="0" u="none" strike="noStrike" cap="none" baseline="0" dirty="0" smtClean="0">
                <a:solidFill>
                  <a:srgbClr val="000000"/>
                </a:solidFill>
                <a:latin typeface="Arial"/>
                <a:cs typeface="Arial"/>
                <a:sym typeface="Arial"/>
              </a:rPr>
              <a:t>Nemours </a:t>
            </a:r>
            <a:r>
              <a:rPr lang="en-US" sz="1100" b="0" i="0" u="none" strike="noStrike" cap="none" baseline="0" dirty="0" err="1" smtClean="0">
                <a:solidFill>
                  <a:srgbClr val="000000"/>
                </a:solidFill>
                <a:latin typeface="Arial"/>
                <a:cs typeface="Arial"/>
                <a:sym typeface="Arial"/>
              </a:rPr>
              <a:t>KidsHealth</a:t>
            </a:r>
            <a:r>
              <a:rPr lang="en-US" sz="1100" b="0" i="0" u="none" strike="noStrike" cap="none" baseline="0" dirty="0" smtClean="0">
                <a:solidFill>
                  <a:srgbClr val="000000"/>
                </a:solidFill>
                <a:latin typeface="Arial"/>
                <a:cs typeface="Arial"/>
                <a:sym typeface="Arial"/>
              </a:rPr>
              <a:t> (</a:t>
            </a:r>
            <a:r>
              <a:rPr lang="en-US" sz="1100" b="0" i="0" u="none" strike="noStrike" cap="none" baseline="0" dirty="0" err="1" smtClean="0">
                <a:solidFill>
                  <a:srgbClr val="000000"/>
                </a:solidFill>
                <a:latin typeface="Arial"/>
                <a:cs typeface="Arial"/>
                <a:sym typeface="Arial"/>
              </a:rPr>
              <a:t>n.d.</a:t>
            </a:r>
            <a:r>
              <a:rPr lang="en-US" sz="1100" b="0" i="0" u="none" strike="noStrike" cap="none" baseline="0" dirty="0" smtClean="0">
                <a:solidFill>
                  <a:srgbClr val="000000"/>
                </a:solidFill>
                <a:latin typeface="Arial"/>
                <a:cs typeface="Arial"/>
                <a:sym typeface="Arial"/>
              </a:rPr>
              <a:t>). What’s an Adam’s Apple? https://kidshealth.org/en/kids/adams-apple.html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dirty="0"/>
          </a:p>
        </p:txBody>
      </p:sp>
    </p:spTree>
    <p:extLst>
      <p:ext uri="{BB962C8B-B14F-4D97-AF65-F5344CB8AC3E}">
        <p14:creationId xmlns:p14="http://schemas.microsoft.com/office/powerpoint/2010/main" val="146047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The increase in hormones during puberty causes your body to produce excess amounts of oil called sebum. There are a lot of oil glands on the face (especially across the forehead, nose, chin in the “T-zone”), neck, shoulders, upper chest and back.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Excess oil may cause acne, perspiration, and body odour, which will be discussed on the following slides. </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b="1" dirty="0" smtClean="0">
                <a:sym typeface="Arial"/>
              </a:rPr>
              <a:t>Teacher Prompt</a:t>
            </a:r>
          </a:p>
          <a:p>
            <a:pPr marL="0" indent="0">
              <a:buFont typeface="Arial" panose="020B0604020202020204" pitchFamily="34" charset="0"/>
              <a:buNone/>
            </a:pPr>
            <a:r>
              <a:rPr lang="en-US" b="1" i="1" dirty="0" smtClean="0">
                <a:sym typeface="Arial"/>
              </a:rPr>
              <a:t>“What are some ways we can take care of our bodies to minimize body odour/acne because of sweat and perspiration?”</a:t>
            </a:r>
            <a:endParaRPr lang="en-US" sz="1100" b="0" i="1" u="sng"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sng" strike="noStrike" kern="1200" cap="none" dirty="0" smtClean="0">
                <a:solidFill>
                  <a:schemeClr val="tx1"/>
                </a:solidFill>
                <a:effectLst/>
                <a:latin typeface="Arial"/>
                <a:ea typeface="Arial"/>
                <a:cs typeface="Arial"/>
                <a:sym typeface="Arial"/>
              </a:rPr>
              <a:t>Elicit the following responses:</a:t>
            </a: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Bathe or shower daily </a:t>
            </a: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Use deodorants or antiperspirants. Deodorants are meant to cover up the unpleasant odour where antiperspirants slow the sweating process</a:t>
            </a:r>
            <a:endParaRPr lang="en-US" sz="1100" b="0" i="0" u="none" strike="noStrike" kern="1200" cap="none" baseline="0" dirty="0" smtClean="0">
              <a:solidFill>
                <a:schemeClr val="tx1"/>
              </a:solidFill>
              <a:effectLst/>
              <a:latin typeface="Arial"/>
              <a:ea typeface="Arial"/>
              <a:cs typeface="Arial"/>
              <a:sym typeface="Arial"/>
            </a:endParaRP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Deodorants/antiperspirants are only effective if applied to clean skin</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Do not substitute the use of body sprays, perfumes, colognes etc. for showers. If using these products it is important to use sparingly.</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Discuss the increasing prevalence of scent-free zones in schools, workplaces, stores etc.</a:t>
            </a:r>
            <a:endParaRPr lang="en-US" sz="1100" b="0" i="0" u="none" strike="noStrike" kern="1200" cap="none" dirty="0" smtClean="0">
              <a:solidFill>
                <a:schemeClr val="tx1"/>
              </a:solidFill>
              <a:effectLst/>
              <a:latin typeface="Arial"/>
              <a:ea typeface="Arial"/>
              <a:cs typeface="Arial"/>
              <a:sym typeface="Arial"/>
            </a:endParaRP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Wear clean clothes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Change socks and underwear daily or more often if physically active</a:t>
            </a:r>
            <a:r>
              <a:rPr lang="en-US" sz="1100" b="0" i="1" u="none" strike="noStrike" kern="1200" cap="none" dirty="0" smtClean="0">
                <a:solidFill>
                  <a:schemeClr val="tx1"/>
                </a:solidFill>
                <a:effectLst/>
                <a:latin typeface="Arial"/>
                <a:ea typeface="Arial"/>
                <a:cs typeface="Arial"/>
                <a:sym typeface="Arial"/>
              </a:rPr>
              <a:t> </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Dowshen</a:t>
            </a:r>
            <a:r>
              <a:rPr lang="en-US" b="0" dirty="0" smtClean="0"/>
              <a:t>,</a:t>
            </a:r>
            <a:r>
              <a:rPr lang="en-US" b="0" baseline="0" dirty="0" smtClean="0"/>
              <a:t> S. (2015, October). Nemours </a:t>
            </a:r>
            <a:r>
              <a:rPr lang="en-US" b="0" baseline="0" dirty="0" err="1" smtClean="0"/>
              <a:t>KidsHealth</a:t>
            </a:r>
            <a:r>
              <a:rPr lang="en-US" b="0" baseline="0" dirty="0" smtClean="0"/>
              <a:t>: All About Puberty. https://kidshealth.org/en/kids/puberty.html#catbody-stuff</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329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Acne </a:t>
            </a:r>
            <a:endParaRPr lang="en-US" sz="1100" b="0"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As mentioned earlier, </a:t>
            </a:r>
            <a:r>
              <a:rPr lang="en-US" sz="1100" b="0" i="0" u="none" strike="noStrike" kern="1200" cap="none" baseline="0" dirty="0" smtClean="0">
                <a:solidFill>
                  <a:schemeClr val="tx1"/>
                </a:solidFill>
                <a:effectLst/>
                <a:latin typeface="Arial"/>
                <a:ea typeface="Arial"/>
                <a:cs typeface="Arial"/>
                <a:sym typeface="Arial"/>
              </a:rPr>
              <a:t>i</a:t>
            </a:r>
            <a:r>
              <a:rPr lang="en-US" sz="1100" b="0" i="0" u="none" strike="noStrike" kern="1200" cap="none" dirty="0" smtClean="0">
                <a:solidFill>
                  <a:schemeClr val="tx1"/>
                </a:solidFill>
                <a:effectLst/>
                <a:latin typeface="Arial"/>
                <a:ea typeface="Arial"/>
                <a:cs typeface="Arial"/>
                <a:sym typeface="Arial"/>
              </a:rPr>
              <a:t>ncrease in hormones during puberty causes oil (sebaceous) glands to produce excess amounts of oil (sebum).</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This excess oil can combine with dead skin cells to clog pores, trap bacteria and cause pimples on the face, neck, shoulders, upper chest and back. </a:t>
            </a:r>
            <a:r>
              <a:rPr lang="en-US" sz="1100" b="1" i="0" u="none" strike="noStrike" cap="none" baseline="0" dirty="0" smtClean="0">
                <a:solidFill>
                  <a:srgbClr val="000000"/>
                </a:solidFill>
                <a:latin typeface="Arial"/>
                <a:ea typeface="Arial"/>
                <a:cs typeface="Arial"/>
                <a:sym typeface="Arial"/>
              </a:rPr>
              <a:t>Pimples happen to everyone. </a:t>
            </a:r>
            <a:r>
              <a:rPr lang="en-US" sz="1100" b="0" i="0" u="none" strike="noStrike" cap="none" baseline="0" dirty="0" smtClean="0">
                <a:solidFill>
                  <a:srgbClr val="000000"/>
                </a:solidFill>
                <a:latin typeface="Arial"/>
                <a:ea typeface="Arial"/>
                <a:cs typeface="Arial"/>
                <a:sym typeface="Arial"/>
              </a:rPr>
              <a:t>There are some things you can do to decrease acne, such as using cleanses and washes, and make sure you </a:t>
            </a:r>
            <a:r>
              <a:rPr lang="en-US" sz="1100" b="1" i="0" u="none" strike="noStrike" cap="none" baseline="0" dirty="0" smtClean="0">
                <a:solidFill>
                  <a:srgbClr val="000000"/>
                </a:solidFill>
                <a:latin typeface="Arial"/>
                <a:ea typeface="Arial"/>
                <a:cs typeface="Arial"/>
                <a:sym typeface="Arial"/>
              </a:rPr>
              <a:t>do not pick them</a:t>
            </a:r>
            <a:r>
              <a:rPr lang="en-US" sz="1100" b="0" i="0" u="none" strike="noStrike" cap="none" baseline="0" dirty="0" smtClean="0">
                <a:solidFill>
                  <a:srgbClr val="000000"/>
                </a:solidFill>
                <a:latin typeface="Arial"/>
                <a:ea typeface="Arial"/>
                <a:cs typeface="Arial"/>
                <a:sym typeface="Arial"/>
              </a:rPr>
              <a:t>. Some people may need to seek treatment from their health care professional (family doctor, nurse practitioner or dermatologist) if acne persists and becomes an issue. </a:t>
            </a:r>
          </a:p>
          <a:p>
            <a:r>
              <a:rPr lang="en-US" sz="1100" b="0" i="0" u="none" strike="noStrike" cap="none" baseline="0" dirty="0" smtClean="0">
                <a:solidFill>
                  <a:srgbClr val="000000"/>
                </a:solidFill>
                <a:latin typeface="Arial"/>
                <a:ea typeface="Arial"/>
                <a:cs typeface="Arial"/>
                <a:sym typeface="Arial"/>
              </a:rPr>
              <a:t>The best way to help keep your skin clear is to: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smtClean="0">
                <a:solidFill>
                  <a:schemeClr val="tx1"/>
                </a:solidFill>
                <a:effectLst/>
                <a:latin typeface="Arial"/>
                <a:ea typeface="Arial"/>
                <a:cs typeface="Arial"/>
                <a:sym typeface="Arial"/>
              </a:rPr>
              <a:t>Wash face with mild soap or cleansers and warm water 1-2x daily (in the morning after waking</a:t>
            </a:r>
            <a:r>
              <a:rPr lang="en-US" sz="1100" b="0" i="0" u="none" strike="noStrike" kern="1200" cap="none" baseline="0" dirty="0" smtClean="0">
                <a:solidFill>
                  <a:schemeClr val="tx1"/>
                </a:solidFill>
                <a:effectLst/>
                <a:latin typeface="Arial"/>
                <a:ea typeface="Arial"/>
                <a:cs typeface="Arial"/>
                <a:sym typeface="Arial"/>
              </a:rPr>
              <a:t> up </a:t>
            </a:r>
            <a:r>
              <a:rPr lang="en-US" sz="1100" b="0" i="0" u="none" strike="noStrike" kern="1200" cap="none" dirty="0" smtClean="0">
                <a:solidFill>
                  <a:schemeClr val="tx1"/>
                </a:solidFill>
                <a:effectLst/>
                <a:latin typeface="Arial"/>
                <a:ea typeface="Arial"/>
                <a:cs typeface="Arial"/>
                <a:sym typeface="Arial"/>
              </a:rPr>
              <a:t>and/or at night before bed)</a:t>
            </a:r>
            <a:endParaRPr lang="en-US" sz="1100" b="0" i="0" u="none" strike="noStrike" cap="none" baseline="0" dirty="0" smtClean="0">
              <a:solidFill>
                <a:srgbClr val="000000"/>
              </a:solidFill>
              <a:latin typeface="Arial"/>
              <a:ea typeface="Arial"/>
              <a:cs typeface="Arial"/>
              <a:sym typeface="Arial"/>
            </a:endParaRPr>
          </a:p>
          <a:p>
            <a:pPr lvl="1"/>
            <a:r>
              <a:rPr lang="en-US" sz="1100" b="0" i="0" u="none" strike="noStrike" cap="none" baseline="0" dirty="0" smtClean="0">
                <a:solidFill>
                  <a:srgbClr val="000000"/>
                </a:solidFill>
                <a:latin typeface="Arial"/>
                <a:ea typeface="Arial"/>
                <a:cs typeface="Arial"/>
                <a:sym typeface="Arial"/>
              </a:rPr>
              <a:t>Do not squeeze or pick at pimples as this can cause an infection and scarring </a:t>
            </a:r>
          </a:p>
          <a:p>
            <a:pPr lvl="1"/>
            <a:r>
              <a:rPr lang="en-US" sz="1100" b="0" i="0" u="none" strike="noStrike" cap="none" baseline="0" dirty="0" smtClean="0">
                <a:solidFill>
                  <a:srgbClr val="000000"/>
                </a:solidFill>
                <a:latin typeface="Arial"/>
                <a:ea typeface="Arial"/>
                <a:cs typeface="Arial"/>
                <a:sym typeface="Arial"/>
              </a:rPr>
              <a:t>Avoid creams and makeup that contain oil. </a:t>
            </a:r>
          </a:p>
          <a:p>
            <a:pPr lvl="1"/>
            <a:r>
              <a:rPr lang="en-US" sz="1100" b="0" i="0" u="none" strike="noStrike" cap="none" baseline="0" dirty="0" smtClean="0">
                <a:solidFill>
                  <a:srgbClr val="000000"/>
                </a:solidFill>
                <a:latin typeface="Arial"/>
                <a:ea typeface="Arial"/>
                <a:cs typeface="Arial"/>
                <a:sym typeface="Arial"/>
              </a:rPr>
              <a:t>Remove all makeup before going to bed </a:t>
            </a:r>
          </a:p>
          <a:p>
            <a:pPr lvl="1"/>
            <a:r>
              <a:rPr lang="en-US" sz="1100" b="0" i="0" u="none" strike="noStrike" cap="none" baseline="0" dirty="0" smtClean="0">
                <a:solidFill>
                  <a:srgbClr val="000000"/>
                </a:solidFill>
                <a:latin typeface="Arial"/>
                <a:ea typeface="Arial"/>
                <a:cs typeface="Arial"/>
                <a:sym typeface="Arial"/>
              </a:rPr>
              <a:t>Eat a well-balanced meal with fruits and vegetables </a:t>
            </a:r>
          </a:p>
          <a:p>
            <a:pPr lvl="1"/>
            <a:r>
              <a:rPr lang="en-US" sz="1100" b="0" i="0" u="none" strike="noStrike" cap="none" baseline="0" dirty="0" smtClean="0">
                <a:solidFill>
                  <a:srgbClr val="000000"/>
                </a:solidFill>
                <a:latin typeface="Arial"/>
                <a:ea typeface="Arial"/>
                <a:cs typeface="Arial"/>
                <a:sym typeface="Arial"/>
              </a:rPr>
              <a:t>Stay hydrated by drinking water </a:t>
            </a:r>
          </a:p>
          <a:p>
            <a:pPr lvl="1"/>
            <a:r>
              <a:rPr lang="en-US" sz="1100" b="0" i="0" u="none" strike="noStrike" cap="none" baseline="0" dirty="0" smtClean="0">
                <a:solidFill>
                  <a:srgbClr val="000000"/>
                </a:solidFill>
                <a:latin typeface="Arial"/>
                <a:ea typeface="Arial"/>
                <a:cs typeface="Arial"/>
                <a:sym typeface="Arial"/>
              </a:rPr>
              <a:t>Wash hair more often and keep hair back off the face </a:t>
            </a:r>
          </a:p>
          <a:p>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If acne gets worse the next step would be to buy acne products (washes and creams) which can be purchased over the counter (meaning from the store without a prescription) or you may see your doctor for a prescription. It’s always important to talk to a parent or guardian before trying or buying any new products. </a:t>
            </a: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none" strike="noStrike" cap="none" baseline="0" dirty="0" smtClean="0">
                <a:solidFill>
                  <a:srgbClr val="000000"/>
                </a:solidFill>
                <a:latin typeface="Arial"/>
                <a:cs typeface="Arial"/>
                <a:sym typeface="Arial"/>
              </a:rPr>
              <a:t>Reference:</a:t>
            </a:r>
          </a:p>
          <a:p>
            <a:pPr marL="457200" indent="-298450"/>
            <a:r>
              <a:rPr lang="en-US" sz="1100" b="0" i="0" u="none" strike="noStrike" cap="none" baseline="0" dirty="0" err="1" smtClean="0">
                <a:solidFill>
                  <a:srgbClr val="000000"/>
                </a:solidFill>
                <a:latin typeface="Arial"/>
                <a:cs typeface="Arial"/>
                <a:sym typeface="Arial"/>
              </a:rPr>
              <a:t>Cronan</a:t>
            </a:r>
            <a:r>
              <a:rPr lang="en-US" sz="1100" b="0" i="0" u="none" strike="noStrike" cap="none" baseline="0" dirty="0" smtClean="0">
                <a:solidFill>
                  <a:srgbClr val="000000"/>
                </a:solidFill>
                <a:latin typeface="Arial"/>
                <a:cs typeface="Arial"/>
                <a:sym typeface="Arial"/>
              </a:rPr>
              <a:t>, K. M. (2020, August). Nemours </a:t>
            </a:r>
            <a:r>
              <a:rPr lang="en-US" sz="1100" b="0" i="0" u="none" strike="noStrike" cap="none" baseline="0" dirty="0" err="1" smtClean="0">
                <a:solidFill>
                  <a:srgbClr val="000000"/>
                </a:solidFill>
                <a:latin typeface="Arial"/>
                <a:cs typeface="Arial"/>
                <a:sym typeface="Arial"/>
              </a:rPr>
              <a:t>KidsHealth</a:t>
            </a:r>
            <a:r>
              <a:rPr lang="en-US" sz="1100" b="0" i="0" u="none" strike="noStrike" cap="none" baseline="0" dirty="0" smtClean="0">
                <a:solidFill>
                  <a:srgbClr val="000000"/>
                </a:solidFill>
                <a:latin typeface="Arial"/>
                <a:cs typeface="Arial"/>
                <a:sym typeface="Arial"/>
              </a:rPr>
              <a:t>: Acne. https://kidshealth.org/en/kids/acne.html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lang="en-US" dirty="0" smtClean="0"/>
          </a:p>
        </p:txBody>
      </p:sp>
    </p:spTree>
    <p:extLst>
      <p:ext uri="{BB962C8B-B14F-4D97-AF65-F5344CB8AC3E}">
        <p14:creationId xmlns:p14="http://schemas.microsoft.com/office/powerpoint/2010/main" val="261331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CA" sz="1100" b="1"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Perspiration, body odour </a:t>
            </a:r>
            <a:endParaRPr lang="en-CA" sz="1100" b="0" i="0" u="none" strike="noStrike" cap="none" baseline="0" dirty="0" smtClean="0">
              <a:solidFill>
                <a:srgbClr val="000000"/>
              </a:solidFill>
              <a:latin typeface="Arial"/>
              <a:ea typeface="Arial"/>
              <a:cs typeface="Arial"/>
              <a:sym typeface="Arial"/>
            </a:endParaRPr>
          </a:p>
          <a:p>
            <a:r>
              <a:rPr lang="en-US" sz="1100" b="0" i="1" u="none" strike="noStrike" cap="none" baseline="0" dirty="0" smtClean="0">
                <a:solidFill>
                  <a:srgbClr val="000000"/>
                </a:solidFill>
                <a:latin typeface="Arial"/>
                <a:ea typeface="Arial"/>
                <a:cs typeface="Arial"/>
                <a:sym typeface="Arial"/>
              </a:rPr>
              <a:t>We are all born with two different kinds of sweat glands. The first kind is called eccrine glands. These glands produce a clear </a:t>
            </a:r>
            <a:r>
              <a:rPr lang="en-US" sz="1100" b="0" i="1" u="none" strike="noStrike" cap="none" baseline="0" dirty="0" err="1" smtClean="0">
                <a:solidFill>
                  <a:srgbClr val="000000"/>
                </a:solidFill>
                <a:latin typeface="Arial"/>
                <a:ea typeface="Arial"/>
                <a:cs typeface="Arial"/>
                <a:sym typeface="Arial"/>
              </a:rPr>
              <a:t>odourless</a:t>
            </a:r>
            <a:r>
              <a:rPr lang="en-US" sz="1100" b="0" i="1" u="none" strike="noStrike" cap="none" baseline="0" dirty="0" smtClean="0">
                <a:solidFill>
                  <a:srgbClr val="000000"/>
                </a:solidFill>
                <a:latin typeface="Arial"/>
                <a:ea typeface="Arial"/>
                <a:cs typeface="Arial"/>
                <a:sym typeface="Arial"/>
              </a:rPr>
              <a:t> perspiration (or sweat). </a:t>
            </a:r>
            <a:r>
              <a:rPr lang="en-US" sz="1100" b="0" i="0" u="none" strike="noStrike" cap="none" baseline="0" dirty="0" smtClean="0">
                <a:solidFill>
                  <a:srgbClr val="000000"/>
                </a:solidFill>
                <a:latin typeface="Arial"/>
                <a:ea typeface="Arial"/>
                <a:cs typeface="Arial"/>
                <a:sym typeface="Arial"/>
              </a:rPr>
              <a:t>People perspire or sweat all the time, not just during physical activity. Perspiring is how the body regulates its temperature. As perspiration evaporates from the skin’s surface, it cools the body. At puberty a different set of sweat glands called apocrine glands start to secrete a different substance along with a salty, watery solution. This, mixed with bacteria on the skin, results in a body odour. Major sweat glands are located in the underarms, groin area, palms of the hands and soles of feet. </a:t>
            </a:r>
          </a:p>
          <a:p>
            <a:r>
              <a:rPr lang="en-US" sz="1100" b="0" i="0" u="none" strike="noStrike" cap="none" baseline="0" dirty="0" smtClean="0">
                <a:solidFill>
                  <a:srgbClr val="000000"/>
                </a:solidFill>
                <a:latin typeface="Arial"/>
                <a:ea typeface="Arial"/>
                <a:cs typeface="Arial"/>
                <a:sym typeface="Arial"/>
              </a:rPr>
              <a:t>Some ways of reducing/decreasing body odour include: </a:t>
            </a:r>
          </a:p>
          <a:p>
            <a:pPr lvl="1"/>
            <a:r>
              <a:rPr lang="en-US" sz="1100" b="0" i="0" u="none" strike="noStrike" cap="none" baseline="0" dirty="0" smtClean="0">
                <a:solidFill>
                  <a:srgbClr val="000000"/>
                </a:solidFill>
                <a:latin typeface="Arial"/>
                <a:ea typeface="Arial"/>
                <a:cs typeface="Arial"/>
                <a:sym typeface="Arial"/>
              </a:rPr>
              <a:t>Wear clean clothes, change your socks and underwear everyday and more often if physically active</a:t>
            </a:r>
          </a:p>
          <a:p>
            <a:pPr lvl="1"/>
            <a:r>
              <a:rPr lang="en-US" sz="1100" b="0" i="0" u="none" strike="noStrike" cap="none" baseline="0" dirty="0" smtClean="0">
                <a:solidFill>
                  <a:srgbClr val="000000"/>
                </a:solidFill>
                <a:latin typeface="Arial"/>
                <a:ea typeface="Arial"/>
                <a:cs typeface="Arial"/>
                <a:sym typeface="Arial"/>
              </a:rPr>
              <a:t>Taking a bath or a shower; If you don’t have shower/bath, you can use a washcloth to wash your body</a:t>
            </a:r>
          </a:p>
          <a:p>
            <a:pPr lvl="1"/>
            <a:r>
              <a:rPr lang="en-US" sz="1100" b="0" i="0" u="none" strike="noStrike" cap="none" baseline="0" dirty="0" smtClean="0">
                <a:solidFill>
                  <a:srgbClr val="000000"/>
                </a:solidFill>
                <a:latin typeface="Arial"/>
                <a:ea typeface="Arial"/>
                <a:cs typeface="Arial"/>
                <a:sym typeface="Arial"/>
              </a:rPr>
              <a:t>Using deodorants or antiperspirants. Deodorants are meant to cover up the unpleasant odour where antiperspirants slow the sweating process. Deodorants/antiperspirants are only effective if applied to clean skin. </a:t>
            </a:r>
          </a:p>
          <a:p>
            <a:pPr lvl="1"/>
            <a:r>
              <a:rPr lang="en-US" sz="1100" b="0" i="0" u="none" strike="noStrike" cap="none" baseline="0" dirty="0" smtClean="0">
                <a:solidFill>
                  <a:srgbClr val="000000"/>
                </a:solidFill>
                <a:latin typeface="Arial"/>
                <a:ea typeface="Arial"/>
                <a:cs typeface="Arial"/>
                <a:sym typeface="Arial"/>
              </a:rPr>
              <a:t>Do not substitute showers for the use of body sprays, perfumes, colognes etc. If using these products it is important to use sparingly, which means using only a little. </a:t>
            </a:r>
          </a:p>
          <a:p>
            <a:pPr lvl="2"/>
            <a:r>
              <a:rPr lang="en-US" sz="1100" b="1" i="0" u="none" strike="noStrike" cap="none" baseline="0" dirty="0" smtClean="0">
                <a:solidFill>
                  <a:srgbClr val="000000"/>
                </a:solidFill>
                <a:latin typeface="Arial"/>
                <a:ea typeface="Arial"/>
                <a:cs typeface="Arial"/>
                <a:sym typeface="Arial"/>
              </a:rPr>
              <a:t>*Important Reminder* A lot of places like schools and workplaces are what we call scent-free zones due to allergies and sensitivities.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i="1" dirty="0" smtClean="0"/>
              <a:t>Note</a:t>
            </a:r>
            <a:r>
              <a:rPr lang="en-CA" b="1" i="1" baseline="0" dirty="0" smtClean="0"/>
              <a:t> </a:t>
            </a:r>
            <a:r>
              <a:rPr lang="en-CA" i="1" dirty="0" smtClean="0"/>
              <a:t>Equitable and cultural considerations: It is</a:t>
            </a:r>
            <a:r>
              <a:rPr lang="en-CA" i="1" baseline="0" dirty="0" smtClean="0"/>
              <a:t> also important to remember that everyone might not have access to the options on the slide. Also, some families have different cultural practices and might not shower/bath everyday or use deodorants/antiperspirants. The goal is to encourage hygienic practices and to help students make informed decisions. </a:t>
            </a:r>
            <a:endParaRPr lang="en-CA" i="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Dowshen,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All About Puberty. https://kidshealth.org/en/kids/puberty.html </a:t>
            </a:r>
          </a:p>
          <a:p>
            <a:pPr marL="171450" lvl="0" indent="-171450" algn="l" rtl="0">
              <a:spcBef>
                <a:spcPts val="0"/>
              </a:spcBef>
              <a:spcAft>
                <a:spcPts val="0"/>
              </a:spcAft>
            </a:pPr>
            <a:r>
              <a:rPr lang="en-CA" b="0" dirty="0" err="1" smtClean="0"/>
              <a:t>KidsHealth</a:t>
            </a:r>
            <a:r>
              <a:rPr lang="en-CA" b="0" dirty="0" smtClean="0"/>
              <a:t> Medical Experts (</a:t>
            </a:r>
            <a:r>
              <a:rPr lang="en-CA" b="0" dirty="0" err="1" smtClean="0"/>
              <a:t>n.d.</a:t>
            </a:r>
            <a:r>
              <a:rPr lang="en-CA" b="0" dirty="0" smtClean="0"/>
              <a:t>). Nemours</a:t>
            </a:r>
            <a:r>
              <a:rPr lang="en-CA" b="0" baseline="0" dirty="0" smtClean="0"/>
              <a:t> </a:t>
            </a:r>
            <a:r>
              <a:rPr lang="en-CA" b="0" baseline="0" dirty="0" err="1" smtClean="0"/>
              <a:t>KidsHealths</a:t>
            </a:r>
            <a:r>
              <a:rPr lang="en-CA" b="0" baseline="0" dirty="0" smtClean="0"/>
              <a:t>: Why Do Feet Stink? https://kidshealth.org/en/kids/feet-stink.html </a:t>
            </a:r>
          </a:p>
          <a:p>
            <a:pPr marL="171450" lvl="0" indent="-171450" algn="l" rtl="0">
              <a:spcBef>
                <a:spcPts val="0"/>
              </a:spcBef>
              <a:spcAft>
                <a:spcPts val="0"/>
              </a:spcAft>
            </a:pPr>
            <a:r>
              <a:rPr lang="en-CA" b="0" baseline="0" dirty="0" smtClean="0"/>
              <a:t>Nemours </a:t>
            </a:r>
            <a:r>
              <a:rPr lang="en-CA" b="0" baseline="0" dirty="0" err="1" smtClean="0"/>
              <a:t>KidsHealth</a:t>
            </a:r>
            <a:r>
              <a:rPr lang="en-CA" b="0" baseline="0" dirty="0" smtClean="0"/>
              <a:t> (</a:t>
            </a:r>
            <a:r>
              <a:rPr lang="en-CA" b="0" baseline="0" dirty="0" err="1" smtClean="0"/>
              <a:t>n.d.</a:t>
            </a:r>
            <a:r>
              <a:rPr lang="en-CA" b="0" baseline="0" dirty="0" smtClean="0"/>
              <a:t>). What’s Sweat? https://kidshealth.org/en/kids/sweat.html#catbody-stuff </a:t>
            </a:r>
            <a:endParaRPr lang="en-CA" b="0"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790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https://youtu.be/tyzXx2e5y1U</a:t>
            </a:r>
            <a:endParaRPr lang="en-CA"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Length of Video: 7:44 </a:t>
            </a:r>
            <a:r>
              <a:rPr lang="en-US" sz="1100" b="0" i="0" u="none" strike="noStrike" cap="none" dirty="0" smtClean="0">
                <a:solidFill>
                  <a:srgbClr val="000000"/>
                </a:solidFill>
                <a:effectLst/>
                <a:latin typeface="Arial"/>
                <a:ea typeface="Arial"/>
                <a:cs typeface="Arial"/>
                <a:sym typeface="Wingdings" panose="05000000000000000000" pitchFamily="2" charset="2"/>
              </a:rPr>
              <a:t> It is recommended that you end the</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video at 6:44.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0" lvl="0" indent="0" algn="l" rtl="0">
              <a:spcBef>
                <a:spcPts val="0"/>
              </a:spcBef>
              <a:spcAft>
                <a:spcPts val="0"/>
              </a:spcAft>
              <a:buNone/>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Video Description: “</a:t>
            </a:r>
            <a:r>
              <a:rPr lang="en-US" sz="1100" b="0" i="0" u="none" strike="noStrike" cap="none" dirty="0" smtClean="0">
                <a:solidFill>
                  <a:srgbClr val="000000"/>
                </a:solidFill>
                <a:effectLst/>
                <a:latin typeface="Arial"/>
                <a:ea typeface="Arial"/>
                <a:cs typeface="Arial"/>
                <a:sym typeface="Arial"/>
              </a:rPr>
              <a:t>Puberty can be a confusing time, but knowledge can help make things a little easier! What are some signs our bodies are going through puberty? When does it start? And what happens when it does? Hosts Eva and Nadine share some fun fruit analogies to highlight what’s going on with the body. In this episode, we’ll learn about what’s happening in the mind and in the body during puberty. We also get some insight into what causes those adolescent mood swings as Louisa Jewell, Canada’s leading expert in positive psychology shares what’s really going on.”</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Every Body Curious is a fun and illuminating web series for young people (and their parents!) that explores the birds and the bees with ease in today’s digital landscape.</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 It's a safe setting where leading sex educators answer real questions from real kids, and open and honest conversations about sexuality, bodies and healthy relationships are encouraged.</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Visit </a:t>
            </a:r>
            <a:r>
              <a:rPr lang="en-US" sz="1100" b="0" i="0" u="none" strike="noStrike" cap="none" dirty="0" smtClean="0">
                <a:solidFill>
                  <a:srgbClr val="000000"/>
                </a:solidFill>
                <a:effectLst/>
                <a:latin typeface="Arial"/>
                <a:ea typeface="Arial"/>
                <a:cs typeface="Arial"/>
                <a:sym typeface="Arial"/>
                <a:hlinkClick r:id="rId3"/>
              </a:rPr>
              <a:t>https://everybodycurious.com</a:t>
            </a:r>
            <a:r>
              <a:rPr lang="en-US" sz="1100" b="0" i="0" u="none" strike="noStrike" cap="none" dirty="0" smtClean="0">
                <a:solidFill>
                  <a:srgbClr val="000000"/>
                </a:solidFill>
                <a:effectLst/>
                <a:latin typeface="Arial"/>
                <a:ea typeface="Arial"/>
                <a:cs typeface="Arial"/>
                <a:sym typeface="Arial"/>
              </a:rPr>
              <a:t>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The Every Body Curious website is certified by the </a:t>
            </a:r>
            <a:r>
              <a:rPr lang="en-US" sz="1100" b="0" i="0" u="none" strike="noStrike" cap="none" dirty="0" err="1" smtClean="0">
                <a:solidFill>
                  <a:srgbClr val="000000"/>
                </a:solidFill>
                <a:effectLst/>
                <a:latin typeface="Arial"/>
                <a:ea typeface="Arial"/>
                <a:cs typeface="Arial"/>
                <a:sym typeface="Arial"/>
              </a:rPr>
              <a:t>kidSAFE</a:t>
            </a:r>
            <a:r>
              <a:rPr lang="en-US" sz="1100" b="0" i="0" u="none" strike="noStrike" cap="none" dirty="0" smtClean="0">
                <a:solidFill>
                  <a:srgbClr val="000000"/>
                </a:solidFill>
                <a:effectLst/>
                <a:latin typeface="Arial"/>
                <a:ea typeface="Arial"/>
                <a:cs typeface="Arial"/>
                <a:sym typeface="Arial"/>
              </a:rPr>
              <a:t> Seal Program. To learn more go to </a:t>
            </a:r>
            <a:r>
              <a:rPr lang="en-US" sz="1100" b="0" i="0" u="none" strike="noStrike" cap="none" dirty="0" smtClean="0">
                <a:solidFill>
                  <a:srgbClr val="000000"/>
                </a:solidFill>
                <a:effectLst/>
                <a:latin typeface="Arial"/>
                <a:ea typeface="Arial"/>
                <a:cs typeface="Arial"/>
                <a:sym typeface="Arial"/>
                <a:hlinkClick r:id="rId4"/>
              </a:rPr>
              <a:t>https://kidsafeseal.com/</a:t>
            </a:r>
            <a:r>
              <a:rPr lang="en-US" sz="1100" b="0" i="0" u="none" strike="noStrike" cap="none" dirty="0" smtClean="0">
                <a:solidFill>
                  <a:srgbClr val="000000"/>
                </a:solidFill>
                <a:effectLst/>
                <a:latin typeface="Arial"/>
                <a:ea typeface="Arial"/>
                <a:cs typeface="Arial"/>
                <a:sym typeface="Arial"/>
              </a:rPr>
              <a:t>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We understand that not every family will interact with this content the same way, and that’s ok. Every Body Curious is for those families interested in evidence-based material to help facilitate these sorts of conversations with their kids.</a:t>
            </a: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c8e8eaf27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c8e8eaf27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baseline="0" dirty="0" smtClean="0">
                <a:solidFill>
                  <a:schemeClr val="tx1"/>
                </a:solidFill>
                <a:effectLst/>
                <a:latin typeface="Arial"/>
                <a:ea typeface="Arial"/>
                <a:cs typeface="Arial"/>
                <a:sym typeface="Arial"/>
              </a:rPr>
              <a:t>Teacher Prompt (Activity)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baseline="0" dirty="0" smtClean="0">
                <a:solidFill>
                  <a:schemeClr val="tx1"/>
                </a:solidFill>
                <a:effectLst/>
                <a:latin typeface="Arial"/>
                <a:ea typeface="Arial"/>
                <a:cs typeface="Arial"/>
                <a:sym typeface="Arial"/>
              </a:rPr>
              <a:t>Before continuing with this activity, ask students if they think there are any other changes that can/might happen during puberty. </a:t>
            </a:r>
          </a:p>
          <a:p>
            <a:pPr marL="0" lvl="0" indent="0" algn="l" rtl="0">
              <a:spcBef>
                <a:spcPts val="0"/>
              </a:spcBef>
              <a:spcAft>
                <a:spcPts val="0"/>
              </a:spcAft>
              <a:buNone/>
            </a:pPr>
            <a:endParaRPr lang="en-US" b="1" u="sng" dirty="0" smtClean="0"/>
          </a:p>
          <a:p>
            <a:pPr marL="0" lvl="0" indent="0" algn="l" rtl="0">
              <a:spcBef>
                <a:spcPts val="0"/>
              </a:spcBef>
              <a:spcAft>
                <a:spcPts val="0"/>
              </a:spcAft>
              <a:buNone/>
            </a:pPr>
            <a:r>
              <a:rPr lang="en-US" b="1" u="none" dirty="0" smtClean="0"/>
              <a:t>Rollercoaster of Emotion</a:t>
            </a:r>
            <a:r>
              <a:rPr lang="en-US" b="1" u="none" baseline="0" dirty="0" smtClean="0"/>
              <a:t> Activity:</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Instructions</a:t>
            </a:r>
          </a:p>
          <a:p>
            <a:r>
              <a:rPr lang="en-US" sz="1100" b="0" i="0" u="none" strike="noStrike" cap="none" dirty="0" smtClean="0">
                <a:solidFill>
                  <a:srgbClr val="000000"/>
                </a:solidFill>
                <a:effectLst/>
                <a:latin typeface="Arial"/>
                <a:ea typeface="Arial"/>
                <a:cs typeface="Arial"/>
                <a:sym typeface="Arial"/>
              </a:rPr>
              <a:t>Explain that puberty not only affects the body, but it also affects the brain and emotions</a:t>
            </a:r>
          </a:p>
          <a:p>
            <a:r>
              <a:rPr lang="en-US" sz="1100" b="0" i="0" u="none" strike="noStrike" cap="none" dirty="0" smtClean="0">
                <a:solidFill>
                  <a:srgbClr val="000000"/>
                </a:solidFill>
                <a:effectLst/>
                <a:latin typeface="Arial"/>
                <a:ea typeface="Arial"/>
                <a:cs typeface="Arial"/>
                <a:sym typeface="Arial"/>
              </a:rPr>
              <a:t>Explain that puberty is also often accompanied by mood swings and can feel like a rollercoaster of emotions</a:t>
            </a:r>
          </a:p>
          <a:p>
            <a:r>
              <a:rPr lang="en-US" sz="1100" b="0" i="0" u="none" strike="noStrike" cap="none" dirty="0" smtClean="0">
                <a:solidFill>
                  <a:srgbClr val="000000"/>
                </a:solidFill>
                <a:effectLst/>
                <a:latin typeface="Arial"/>
                <a:ea typeface="Arial"/>
                <a:cs typeface="Arial"/>
                <a:sym typeface="Arial"/>
              </a:rPr>
              <a:t>Begin a discussion about puberty and its effects on emotions:</a:t>
            </a:r>
          </a:p>
          <a:p>
            <a:pPr lvl="1"/>
            <a:r>
              <a:rPr lang="en-US" sz="1100" b="0" i="1" u="none" strike="noStrike" cap="none" dirty="0" smtClean="0">
                <a:solidFill>
                  <a:srgbClr val="000000"/>
                </a:solidFill>
                <a:effectLst/>
                <a:latin typeface="Arial"/>
                <a:ea typeface="Arial"/>
                <a:cs typeface="Arial"/>
                <a:sym typeface="Arial"/>
              </a:rPr>
              <a:t>Possible Teacher Prompt: </a:t>
            </a:r>
            <a:r>
              <a:rPr lang="en-US" sz="1100" b="0" i="0" u="none" strike="noStrike" cap="none" dirty="0" smtClean="0">
                <a:solidFill>
                  <a:srgbClr val="000000"/>
                </a:solidFill>
                <a:effectLst/>
                <a:latin typeface="Arial"/>
                <a:ea typeface="Arial"/>
                <a:cs typeface="Arial"/>
                <a:sym typeface="Arial"/>
              </a:rPr>
              <a:t>How do you think puberty impacts your mood (feelings</a:t>
            </a:r>
            <a:r>
              <a:rPr lang="en-US" sz="1100" b="0" i="0" u="none" strike="noStrike" cap="none" baseline="0" dirty="0" smtClean="0">
                <a:solidFill>
                  <a:srgbClr val="000000"/>
                </a:solidFill>
                <a:effectLst/>
                <a:latin typeface="Arial"/>
                <a:ea typeface="Arial"/>
                <a:cs typeface="Arial"/>
                <a:sym typeface="Arial"/>
              </a:rPr>
              <a:t> and emotions)? </a:t>
            </a:r>
            <a:r>
              <a:rPr lang="en-US" sz="1100" b="0" i="0" u="none" strike="noStrike" cap="none" dirty="0" smtClean="0">
                <a:solidFill>
                  <a:srgbClr val="000000"/>
                </a:solidFill>
                <a:effectLst/>
                <a:latin typeface="Arial"/>
                <a:ea typeface="Arial"/>
                <a:cs typeface="Arial"/>
                <a:sym typeface="Arial"/>
              </a:rPr>
              <a:t>Encourage students to think about what kinds of emotions people might experience (e.g. anger, sadness, happiness) and how shifting quickly and dramatically between emotions might feel.</a:t>
            </a:r>
          </a:p>
          <a:p>
            <a:pPr lvl="1"/>
            <a:r>
              <a:rPr lang="en-US" sz="1100" b="1" i="0" u="none" strike="noStrike" kern="0" cap="none" baseline="0" dirty="0" smtClean="0">
                <a:solidFill>
                  <a:srgbClr val="000000"/>
                </a:solidFill>
                <a:effectLst/>
                <a:latin typeface="Arial"/>
                <a:ea typeface="Arial"/>
                <a:cs typeface="Arial"/>
                <a:sym typeface="Arial"/>
              </a:rPr>
              <a:t>Talking Points:</a:t>
            </a:r>
            <a:r>
              <a:rPr lang="en-US" sz="1100" b="0" i="0" u="none" strike="noStrike" kern="0" cap="none" baseline="0" dirty="0" smtClean="0">
                <a:solidFill>
                  <a:srgbClr val="000000"/>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Emotional, Social and Cognitive Changes</a:t>
            </a:r>
            <a:endParaRPr lang="en-US" sz="1100" b="0" i="0" u="none" strike="noStrike" kern="1200" cap="none" dirty="0" smtClean="0">
              <a:solidFill>
                <a:schemeClr val="tx1"/>
              </a:solidFill>
              <a:effectLst/>
              <a:latin typeface="Arial"/>
              <a:ea typeface="Arial"/>
              <a:cs typeface="Arial"/>
              <a:sym typeface="Arial"/>
            </a:endParaRPr>
          </a:p>
          <a:p>
            <a:pPr lvl="2"/>
            <a:r>
              <a:rPr lang="en-US" sz="1100" b="0" i="0" u="none" strike="noStrike" kern="1200" cap="none" dirty="0" smtClean="0">
                <a:solidFill>
                  <a:schemeClr val="tx1"/>
                </a:solidFill>
                <a:effectLst/>
                <a:latin typeface="Arial"/>
                <a:ea typeface="Arial"/>
                <a:cs typeface="Arial"/>
                <a:sym typeface="Arial"/>
              </a:rPr>
              <a:t>Some changes that occur during puberty you can see and others you cannot, such as the changes that are happening to the brain</a:t>
            </a:r>
          </a:p>
          <a:p>
            <a:pPr lvl="2"/>
            <a:r>
              <a:rPr lang="en-US" sz="1100" b="0" i="0" u="none" strike="noStrike" kern="1200" cap="none" dirty="0" smtClean="0">
                <a:solidFill>
                  <a:schemeClr val="tx1"/>
                </a:solidFill>
                <a:effectLst/>
                <a:latin typeface="Arial"/>
                <a:ea typeface="Arial"/>
                <a:cs typeface="Arial"/>
                <a:sym typeface="Arial"/>
              </a:rPr>
              <a:t>The brain is under construction during puberty and won’t be complete until the early twenties…</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Explain that with all these emotional and social changes during puberty and adolescence, students may find themselves or their friends struggling.</a:t>
            </a:r>
          </a:p>
          <a:p>
            <a:pPr lvl="1"/>
            <a:r>
              <a:rPr lang="en-US" sz="1100" b="0" i="1" u="none" strike="noStrike" cap="none" dirty="0" smtClean="0">
                <a:solidFill>
                  <a:srgbClr val="000000"/>
                </a:solidFill>
                <a:effectLst/>
                <a:latin typeface="Arial"/>
                <a:ea typeface="Arial"/>
                <a:cs typeface="Arial"/>
                <a:sym typeface="Arial"/>
              </a:rPr>
              <a:t>Possible Teacher Prompt: </a:t>
            </a:r>
            <a:r>
              <a:rPr lang="en-US" sz="1100" b="0" i="0" u="none" strike="noStrike" cap="none" dirty="0" smtClean="0">
                <a:solidFill>
                  <a:srgbClr val="000000"/>
                </a:solidFill>
                <a:effectLst/>
                <a:latin typeface="Arial"/>
                <a:ea typeface="Arial"/>
                <a:cs typeface="Arial"/>
                <a:sym typeface="Arial"/>
              </a:rPr>
              <a:t>What could you do if you were having a hard time with these changes? Examples might include: talking to a trusted adult, reaching out to a good friend, distancing yourself from friends who pressure you to do things that you do not want to do, finding helpful resources or services (e.g. Kids Help Phone), practice healthy habits (e.g. get adequate sleep, eat healthy foods, do physical activity, get some fresh air, refrain from doing drugs) to promote mental health and emotional well-being.</a:t>
            </a:r>
          </a:p>
          <a:p>
            <a:pPr marL="0" lvl="0" indent="0" algn="l" rtl="0">
              <a:spcBef>
                <a:spcPts val="0"/>
              </a:spcBef>
              <a:spcAft>
                <a:spcPts val="0"/>
              </a:spcAft>
              <a:buNone/>
            </a:pP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Variations</a:t>
            </a:r>
          </a:p>
          <a:p>
            <a:r>
              <a:rPr lang="en-US" sz="1100" b="0" i="0" u="none" strike="noStrike" cap="none" dirty="0" smtClean="0">
                <a:solidFill>
                  <a:srgbClr val="000000"/>
                </a:solidFill>
                <a:effectLst/>
                <a:latin typeface="Arial"/>
                <a:ea typeface="Arial"/>
                <a:cs typeface="Arial"/>
                <a:sym typeface="Arial"/>
              </a:rPr>
              <a:t>Conduct discussion as a think-pair-share</a:t>
            </a:r>
          </a:p>
          <a:p>
            <a:r>
              <a:rPr lang="en-US" sz="1100" b="0" i="0" u="none" strike="noStrike" cap="none" dirty="0" smtClean="0">
                <a:solidFill>
                  <a:srgbClr val="000000"/>
                </a:solidFill>
                <a:effectLst/>
                <a:latin typeface="Arial"/>
                <a:ea typeface="Arial"/>
                <a:cs typeface="Arial"/>
                <a:sym typeface="Arial"/>
              </a:rPr>
              <a:t>Offer students the opportunity to come up with some more suggestions to promote healthy development and decision-making. Encourage them to think about something they might do that would be proactive.</a:t>
            </a:r>
          </a:p>
          <a:p>
            <a:pPr lvl="1"/>
            <a:r>
              <a:rPr lang="en-US" sz="1100" b="0" i="0" u="none" strike="noStrike" cap="none" dirty="0" smtClean="0">
                <a:solidFill>
                  <a:srgbClr val="000000"/>
                </a:solidFill>
                <a:effectLst/>
                <a:latin typeface="Arial"/>
                <a:ea typeface="Arial"/>
                <a:cs typeface="Arial"/>
                <a:sym typeface="Arial"/>
              </a:rPr>
              <a:t>The students might suggest trying to create healthy habits in the classroom (e.g. a meditation or movement period after recess)</a:t>
            </a:r>
          </a:p>
          <a:p>
            <a:pPr lvl="1"/>
            <a:r>
              <a:rPr lang="en-US" sz="1100" b="0" i="0" u="none" strike="noStrike" cap="none" dirty="0" smtClean="0">
                <a:solidFill>
                  <a:srgbClr val="000000"/>
                </a:solidFill>
                <a:effectLst/>
                <a:latin typeface="Arial"/>
                <a:ea typeface="Arial"/>
                <a:cs typeface="Arial"/>
                <a:sym typeface="Arial"/>
              </a:rPr>
              <a:t>The students might suggest creating an anonymous question box in the classroom</a:t>
            </a:r>
          </a:p>
          <a:p>
            <a:pPr lvl="1"/>
            <a:r>
              <a:rPr lang="en-US" sz="1100" b="0" i="0" u="none" strike="noStrike" cap="none" dirty="0" smtClean="0">
                <a:solidFill>
                  <a:srgbClr val="000000"/>
                </a:solidFill>
                <a:effectLst/>
                <a:latin typeface="Arial"/>
                <a:ea typeface="Arial"/>
                <a:cs typeface="Arial"/>
                <a:sym typeface="Arial"/>
              </a:rPr>
              <a:t>The students might suggest having the opportunity to practice standing up to peer pressure and modelling healthy relationships</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sng" strike="noStrike" kern="1200" cap="none" dirty="0" smtClean="0">
                <a:solidFill>
                  <a:schemeClr val="tx1"/>
                </a:solidFill>
                <a:effectLst/>
                <a:latin typeface="Arial"/>
                <a:ea typeface="Arial"/>
                <a:cs typeface="Arial"/>
                <a:sym typeface="Arial"/>
              </a:rPr>
              <a:t>Background Knowledge</a:t>
            </a:r>
          </a:p>
          <a:p>
            <a:pPr marL="158750" indent="0">
              <a:buNone/>
            </a:pPr>
            <a:r>
              <a:rPr lang="en-US" sz="1100" b="1" i="1" u="none" strike="noStrike" kern="1200" cap="none" dirty="0" smtClean="0">
                <a:solidFill>
                  <a:schemeClr val="tx1"/>
                </a:solidFill>
                <a:effectLst/>
                <a:latin typeface="Arial"/>
                <a:ea typeface="Arial"/>
                <a:cs typeface="Arial"/>
                <a:sym typeface="Arial"/>
              </a:rPr>
              <a:t>Mental Health</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It is common for students going through puberty to feel like they’re on an “emotional rollercoaster”; happy, positive and confident one minute, sad/angry, withdrawn or nervous the next minute</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Students might also identify feelings of confusion, loneliness or excitement</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Encourage students to seek out credible information and to talk to a trusted adult if they continue to feel sad</a:t>
            </a:r>
            <a:r>
              <a:rPr lang="en-US" sz="1100" b="0" i="0" u="none" strike="noStrike" kern="1200" cap="none" baseline="0" dirty="0" smtClean="0">
                <a:solidFill>
                  <a:schemeClr val="tx1"/>
                </a:solidFill>
                <a:effectLst/>
                <a:latin typeface="Arial"/>
                <a:ea typeface="Arial"/>
                <a:cs typeface="Arial"/>
                <a:sym typeface="Arial"/>
              </a:rPr>
              <a:t> or </a:t>
            </a:r>
            <a:r>
              <a:rPr lang="en-US" sz="1100" b="0" i="0" u="none" strike="noStrike" kern="1200" cap="none" dirty="0" smtClean="0">
                <a:solidFill>
                  <a:schemeClr val="tx1"/>
                </a:solidFill>
                <a:effectLst/>
                <a:latin typeface="Arial"/>
                <a:ea typeface="Arial"/>
                <a:cs typeface="Arial"/>
                <a:sym typeface="Arial"/>
              </a:rPr>
              <a:t>angry, their friends may not have the most up-to-date information about puberty but could be a good source of support when going through</a:t>
            </a:r>
            <a:r>
              <a:rPr lang="en-US" sz="1100" b="0" i="0" u="none" strike="noStrike" kern="1200" cap="none" baseline="0" dirty="0" smtClean="0">
                <a:solidFill>
                  <a:schemeClr val="tx1"/>
                </a:solidFill>
                <a:effectLst/>
                <a:latin typeface="Arial"/>
                <a:ea typeface="Arial"/>
                <a:cs typeface="Arial"/>
                <a:sym typeface="Arial"/>
              </a:rPr>
              <a:t> difficult changes</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 from </a:t>
            </a:r>
            <a:r>
              <a:rPr lang="en-CA" b="1" dirty="0" err="1" smtClean="0"/>
              <a:t>Canva</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US" b="0" dirty="0" smtClean="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8e8eaf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c8e8eaf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cap="none" baseline="0" dirty="0" smtClean="0">
                <a:solidFill>
                  <a:srgbClr val="000000"/>
                </a:solidFill>
                <a:latin typeface="Arial"/>
                <a:ea typeface="Arial"/>
                <a:cs typeface="Arial"/>
                <a:sym typeface="Arial"/>
              </a:rPr>
              <a:t>Teacher prompt: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cap="none" baseline="0" dirty="0" smtClean="0">
                <a:solidFill>
                  <a:srgbClr val="000000"/>
                </a:solidFill>
                <a:latin typeface="Arial"/>
                <a:ea typeface="Arial"/>
                <a:cs typeface="Arial"/>
                <a:sym typeface="Arial"/>
              </a:rPr>
              <a:t>“What are some of the feelings a Grade 4 student might have as they start to experience changes during puberty? How can you manage these feelings and help others manage their feelings?”</a:t>
            </a:r>
            <a:endParaRPr lang="en-US" sz="1100" b="1"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1" i="0" u="sng"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While growing up and going through puberty, kids will likely experience may changes to their bodies. As a result of the physical changes that occur, there are emotional and social impacts that may result from them changes. Because the hormones in our bodies are constantly fluctuating during puberty, it may impact a person’s feeling and emotions are also changing.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kern="1200" cap="none" baseline="0" dirty="0" smtClean="0">
                <a:solidFill>
                  <a:schemeClr val="tx1"/>
                </a:solidFill>
                <a:effectLst/>
                <a:latin typeface="Arial"/>
                <a:ea typeface="Arial"/>
                <a:cs typeface="Arial"/>
                <a:sym typeface="Arial"/>
              </a:rPr>
              <a:t>Emotional and Social Changes might include, but are not limited to:</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May begin to experience more emotional highs and lows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Sometimes feeling lonely and isolated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Relationships change as the mind and body mature (e.g., interested in dating, friends become very important, </a:t>
            </a:r>
            <a:r>
              <a:rPr lang="en-US" sz="1100" b="0" i="0" u="none" strike="noStrike" kern="1200" cap="none" baseline="0" dirty="0" err="1" smtClean="0">
                <a:solidFill>
                  <a:schemeClr val="tx1"/>
                </a:solidFill>
                <a:effectLst/>
                <a:latin typeface="Arial"/>
                <a:ea typeface="Arial"/>
                <a:cs typeface="Arial"/>
                <a:sym typeface="Arial"/>
              </a:rPr>
              <a:t>etc</a:t>
            </a:r>
            <a:r>
              <a:rPr lang="en-US" sz="1100" b="0" i="0" u="none" strike="noStrike" kern="1200" cap="none" baseline="0" dirty="0" smtClean="0">
                <a:solidFill>
                  <a:schemeClr val="tx1"/>
                </a:solidFill>
                <a:effectLst/>
                <a:latin typeface="Arial"/>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Wanting to be liked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Wanting more independence (choices for dinners; freedom hangout with friends; walk alone to school; etc.)</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Sexual thoughts and feelings might begin/increase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Become concerned about looks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Romantic feelings might begin - It is normal to start to have different feelings about a person during puberty</a:t>
            </a: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Image from </a:t>
            </a:r>
            <a:r>
              <a:rPr lang="en-US" b="1" dirty="0" err="1" smtClean="0"/>
              <a:t>Canva</a:t>
            </a: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endParaRPr lang="en-US"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Dowshen</a:t>
            </a:r>
            <a:r>
              <a:rPr lang="en-US" b="0" dirty="0" smtClean="0"/>
              <a:t>,</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US" b="1" dirty="0" smtClean="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53207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c8e8eaf5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c8e8eaf5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b="1" i="0" dirty="0" smtClean="0"/>
              <a:t>Teacher Prompt</a:t>
            </a:r>
            <a:r>
              <a:rPr lang="en-CA" b="1" i="1" dirty="0" smtClean="0"/>
              <a:t>:</a:t>
            </a:r>
            <a:r>
              <a:rPr lang="en-CA" b="0" i="0" baseline="0" dirty="0" smtClean="0"/>
              <a:t> </a:t>
            </a:r>
          </a:p>
          <a:p>
            <a:pPr marL="158750" indent="0">
              <a:buNone/>
            </a:pPr>
            <a:r>
              <a:rPr lang="en-CA" b="1" i="1" baseline="0" dirty="0" smtClean="0"/>
              <a:t>“With all the changes that are happening, it is important to have a regular and daily routine that incorporates some personal hygiene practices. What are some of the steps you take to be hygienic? Using the chart, what are some of your steps for showering and/or getting ready for school”</a:t>
            </a:r>
            <a:endParaRPr lang="en-CA" b="1" i="1" dirty="0" smtClean="0"/>
          </a:p>
          <a:p>
            <a:pPr marL="158750" indent="0">
              <a:buNone/>
            </a:pPr>
            <a:endParaRPr lang="en-CA" b="1" dirty="0" smtClean="0"/>
          </a:p>
          <a:p>
            <a:pPr marL="158750" indent="0">
              <a:buNone/>
            </a:pPr>
            <a:r>
              <a:rPr lang="en-CA" b="1" dirty="0" smtClean="0"/>
              <a:t>Final</a:t>
            </a:r>
            <a:r>
              <a:rPr lang="en-CA" b="1" baseline="0" dirty="0" smtClean="0"/>
              <a:t> Activity: </a:t>
            </a:r>
            <a:r>
              <a:rPr lang="en-CA" b="0" baseline="0" dirty="0" smtClean="0"/>
              <a:t>Ask your students to walk through what getting ready for school looks like for them and what their hygiene routine might be. Try to get them to incorporate as much information as possible. </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baseline="0" dirty="0" smtClean="0"/>
              <a:t>Correct Order and Discussion Points </a:t>
            </a:r>
            <a:r>
              <a:rPr lang="en-CA" b="0" u="sng" baseline="0" dirty="0" smtClean="0"/>
              <a:t>(</a:t>
            </a:r>
            <a:r>
              <a:rPr lang="en-CA" b="0" i="0" u="sng" baseline="0" dirty="0" smtClean="0">
                <a:sym typeface="Wingdings" panose="05000000000000000000" pitchFamily="2" charset="2"/>
              </a:rPr>
              <a:t>The teacher might want to explain the importance of each of these steps)</a:t>
            </a:r>
            <a:r>
              <a:rPr lang="en-CA" b="0" u="sng" baseline="0" dirty="0" smtClean="0"/>
              <a:t>:</a:t>
            </a:r>
          </a:p>
          <a:p>
            <a:pPr marL="158750" indent="0">
              <a:buNone/>
            </a:pPr>
            <a:r>
              <a:rPr lang="en-CA" b="1" u="none" baseline="0" dirty="0" smtClean="0"/>
              <a:t>Choose clothes and bring them to the bathroom </a:t>
            </a:r>
            <a:r>
              <a:rPr lang="en-CA" b="1" u="none" baseline="0" dirty="0" smtClean="0">
                <a:sym typeface="Wingdings" panose="05000000000000000000" pitchFamily="2" charset="2"/>
              </a:rPr>
              <a:t> </a:t>
            </a:r>
            <a:r>
              <a:rPr lang="en-CA" b="0" u="none" baseline="0" dirty="0" smtClean="0">
                <a:sym typeface="Wingdings" panose="05000000000000000000" pitchFamily="2" charset="2"/>
              </a:rPr>
              <a:t>Can you wear the same clothes you wore yesterday?</a:t>
            </a:r>
          </a:p>
          <a:p>
            <a:pPr marL="158750" indent="0">
              <a:buNone/>
            </a:pPr>
            <a:r>
              <a:rPr lang="en-CA" b="1" u="none" baseline="0" dirty="0" smtClean="0">
                <a:sym typeface="Wingdings" panose="05000000000000000000" pitchFamily="2" charset="2"/>
              </a:rPr>
              <a:t>Set the water temperature</a:t>
            </a:r>
          </a:p>
          <a:p>
            <a:pPr marL="158750" indent="0">
              <a:buNone/>
            </a:pPr>
            <a:r>
              <a:rPr lang="en-CA" b="1" u="none" baseline="0" dirty="0" smtClean="0">
                <a:sym typeface="Wingdings" panose="05000000000000000000" pitchFamily="2" charset="2"/>
              </a:rPr>
              <a:t>Enter the shower and get wet</a:t>
            </a:r>
          </a:p>
          <a:p>
            <a:pPr marL="158750" indent="0">
              <a:buNone/>
            </a:pPr>
            <a:r>
              <a:rPr lang="en-CA" b="1" u="none" baseline="0" dirty="0" smtClean="0">
                <a:sym typeface="Wingdings" panose="05000000000000000000" pitchFamily="2" charset="2"/>
              </a:rPr>
              <a:t>Wash hair  </a:t>
            </a:r>
            <a:r>
              <a:rPr lang="en-CA" b="0" u="none" baseline="0" dirty="0" smtClean="0">
                <a:sym typeface="Wingdings" panose="05000000000000000000" pitchFamily="2" charset="2"/>
              </a:rPr>
              <a:t>What kind of shampoo should you use? How often should you wash your hair? What are the steps for properly washing your hair? Wash your hair using your fingertips so that your scalp gets clean too.</a:t>
            </a:r>
          </a:p>
          <a:p>
            <a:pPr marL="158750" indent="0">
              <a:buNone/>
            </a:pPr>
            <a:r>
              <a:rPr lang="en-CA" b="1" u="none" baseline="0" dirty="0" smtClean="0">
                <a:sym typeface="Wingdings" panose="05000000000000000000" pitchFamily="2" charset="2"/>
              </a:rPr>
              <a:t>Wash your body  </a:t>
            </a:r>
            <a:r>
              <a:rPr lang="en-CA" b="0" u="none" baseline="0" dirty="0" smtClean="0">
                <a:sym typeface="Wingdings" panose="05000000000000000000" pitchFamily="2" charset="2"/>
              </a:rPr>
              <a:t>What kind of soap is best for you? Wash </a:t>
            </a:r>
            <a:r>
              <a:rPr lang="en-CA" b="0" u="sng" baseline="0" dirty="0" smtClean="0">
                <a:sym typeface="Wingdings" panose="05000000000000000000" pitchFamily="2" charset="2"/>
              </a:rPr>
              <a:t>all</a:t>
            </a:r>
            <a:r>
              <a:rPr lang="en-CA" b="0" u="none" baseline="0" dirty="0" smtClean="0">
                <a:sym typeface="Wingdings" panose="05000000000000000000" pitchFamily="2" charset="2"/>
              </a:rPr>
              <a:t> body parts.</a:t>
            </a:r>
          </a:p>
          <a:p>
            <a:pPr marL="158750" indent="0">
              <a:buNone/>
            </a:pPr>
            <a:r>
              <a:rPr lang="en-CA" b="1" u="none" baseline="0" dirty="0" smtClean="0">
                <a:sym typeface="Wingdings" panose="05000000000000000000" pitchFamily="2" charset="2"/>
              </a:rPr>
              <a:t>Finished with showering? Get out and get dried</a:t>
            </a:r>
            <a:r>
              <a:rPr lang="en-CA" b="1" i="0" u="none" baseline="0" dirty="0" smtClean="0">
                <a:sym typeface="Wingdings" panose="05000000000000000000" pitchFamily="2" charset="2"/>
              </a:rPr>
              <a:t>  </a:t>
            </a:r>
            <a:r>
              <a:rPr lang="en-CA" b="0" i="0" u="none" baseline="0" dirty="0" smtClean="0">
                <a:sym typeface="Wingdings" panose="05000000000000000000" pitchFamily="2" charset="2"/>
              </a:rPr>
              <a:t>Why is it important to dry yourself well when you’re done your shower?</a:t>
            </a:r>
          </a:p>
          <a:p>
            <a:pPr marL="158750" indent="0">
              <a:buNone/>
            </a:pPr>
            <a:r>
              <a:rPr lang="en-CA" b="1" i="0" u="none" baseline="0" dirty="0" smtClean="0">
                <a:sym typeface="Wingdings" panose="05000000000000000000" pitchFamily="2" charset="2"/>
              </a:rPr>
              <a:t>Getting dressed  </a:t>
            </a:r>
            <a:r>
              <a:rPr lang="en-CA" b="0" i="0" u="none" baseline="0" dirty="0" smtClean="0">
                <a:sym typeface="Wingdings" panose="05000000000000000000" pitchFamily="2" charset="2"/>
              </a:rPr>
              <a:t>Discuss dressing in clean clothes.</a:t>
            </a:r>
          </a:p>
          <a:p>
            <a:pPr marL="158750" indent="0">
              <a:buNone/>
            </a:pPr>
            <a:r>
              <a:rPr lang="en-CA" b="1" i="0" u="none" baseline="0" dirty="0" smtClean="0">
                <a:sym typeface="Wingdings" panose="05000000000000000000" pitchFamily="2" charset="2"/>
              </a:rPr>
              <a:t>Combining hair  </a:t>
            </a:r>
            <a:r>
              <a:rPr lang="en-CA" b="0" i="0" u="none" baseline="0" dirty="0" smtClean="0">
                <a:sym typeface="Wingdings" panose="05000000000000000000" pitchFamily="2" charset="2"/>
              </a:rPr>
              <a:t>Discuss brushing hair. </a:t>
            </a:r>
          </a:p>
          <a:p>
            <a:pPr marL="158750" indent="0">
              <a:buNone/>
            </a:pPr>
            <a:r>
              <a:rPr lang="en-CA" b="1" i="0" u="none" baseline="0" dirty="0" smtClean="0">
                <a:sym typeface="Wingdings" panose="05000000000000000000" pitchFamily="2" charset="2"/>
              </a:rPr>
              <a:t>Cleaning teeth  </a:t>
            </a:r>
            <a:r>
              <a:rPr lang="en-CA" b="0" i="0" u="none" baseline="0" dirty="0" smtClean="0">
                <a:sym typeface="Wingdings" panose="05000000000000000000" pitchFamily="2" charset="2"/>
              </a:rPr>
              <a:t>What are the steps for properly cleaning your teeth? What about flossing? </a:t>
            </a:r>
          </a:p>
          <a:p>
            <a:pPr marL="158750" indent="0">
              <a:buNone/>
            </a:pPr>
            <a:r>
              <a:rPr lang="en-CA" b="1" i="0" u="none" baseline="0" dirty="0" smtClean="0">
                <a:sym typeface="Wingdings" panose="05000000000000000000" pitchFamily="2" charset="2"/>
              </a:rPr>
              <a:t>Cleaning up the bathroom  </a:t>
            </a:r>
            <a:r>
              <a:rPr lang="en-CA" b="0" i="0" u="none" baseline="0" dirty="0" smtClean="0">
                <a:sym typeface="Wingdings" panose="05000000000000000000" pitchFamily="2" charset="2"/>
              </a:rPr>
              <a:t>Whose job should it be to clean up the bathroom when you’re done? Which clothes are dirty? What do you do with the dirty clothes?</a:t>
            </a:r>
          </a:p>
          <a:p>
            <a:pPr marL="158750" indent="0">
              <a:buNone/>
            </a:pPr>
            <a:endParaRPr lang="en-CA" b="0" baseline="0" dirty="0" smtClean="0"/>
          </a:p>
          <a:p>
            <a:pPr marL="158750" indent="0">
              <a:buNone/>
            </a:pPr>
            <a:r>
              <a:rPr lang="en-CA" b="1" baseline="0" dirty="0" smtClean="0"/>
              <a:t>**Possible Extension**</a:t>
            </a:r>
          </a:p>
          <a:p>
            <a:pPr marL="171450" lvl="0" indent="-171450">
              <a:buFont typeface="Arial" panose="020B0604020202020204" pitchFamily="34" charset="0"/>
              <a:buChar char="•"/>
            </a:pPr>
            <a:r>
              <a:rPr lang="en-CA" sz="1100" b="0" i="0" u="none" strike="noStrike" kern="1200" cap="none" dirty="0" smtClean="0">
                <a:solidFill>
                  <a:schemeClr val="tx1"/>
                </a:solidFill>
                <a:effectLst/>
                <a:latin typeface="Arial"/>
                <a:ea typeface="Arial"/>
                <a:cs typeface="Arial"/>
                <a:sym typeface="Arial"/>
              </a:rPr>
              <a:t>Opportunity to discuss deodorants</a:t>
            </a:r>
            <a:r>
              <a:rPr lang="en-CA" sz="1100" b="0" i="0" u="none" strike="noStrike" kern="1200" cap="none" baseline="0" dirty="0" smtClean="0">
                <a:solidFill>
                  <a:schemeClr val="tx1"/>
                </a:solidFill>
                <a:effectLst/>
                <a:latin typeface="Arial"/>
                <a:ea typeface="Arial"/>
                <a:cs typeface="Arial"/>
                <a:sym typeface="Arial"/>
              </a:rPr>
              <a:t>/antiperspirants/perfumes/aftershave/body lotions/body creams… </a:t>
            </a:r>
            <a:endParaRPr lang="en-CA" sz="1100" b="0" i="0" u="none" strike="noStrike" kern="1200" cap="none" dirty="0" smtClean="0">
              <a:solidFill>
                <a:schemeClr val="tx1"/>
              </a:solidFill>
              <a:effectLst/>
              <a:latin typeface="Arial"/>
              <a:ea typeface="Arial"/>
              <a:cs typeface="Arial"/>
              <a:sym typeface="Arial"/>
            </a:endParaRPr>
          </a:p>
          <a:p>
            <a:pPr marL="628650" lvl="1" indent="-171450">
              <a:buFont typeface="Arial" panose="020B0604020202020204" pitchFamily="34" charset="0"/>
              <a:buChar char="•"/>
            </a:pPr>
            <a:r>
              <a:rPr lang="en-CA" sz="1100" b="0" i="0" u="none" strike="noStrike" kern="1200" cap="none" baseline="0" dirty="0" smtClean="0">
                <a:solidFill>
                  <a:schemeClr val="tx1"/>
                </a:solidFill>
                <a:effectLst/>
                <a:latin typeface="Arial"/>
                <a:ea typeface="Arial"/>
                <a:cs typeface="Arial"/>
                <a:sym typeface="Arial"/>
              </a:rPr>
              <a:t>Highlight the increasing prevalence of scent-free zones in schools, workplaces, stores etc. </a:t>
            </a:r>
            <a:endParaRPr lang="en-US" sz="1100" b="0" i="0" u="none" strike="noStrike" kern="1200" cap="none" dirty="0" smtClean="0">
              <a:solidFill>
                <a:schemeClr val="tx1"/>
              </a:solidFill>
              <a:effectLst/>
              <a:latin typeface="Arial"/>
              <a:ea typeface="Arial"/>
              <a:cs typeface="Arial"/>
              <a:sym typeface="Arial"/>
            </a:endParaRPr>
          </a:p>
          <a:p>
            <a:pPr marL="158750" indent="0">
              <a:buNone/>
            </a:pPr>
            <a:endParaRPr lang="en-CA" b="0" baseline="0" dirty="0" smtClean="0"/>
          </a:p>
          <a:p>
            <a:pPr marL="158750" indent="0">
              <a:buNone/>
            </a:pPr>
            <a:r>
              <a:rPr lang="en-CA" b="1" baseline="0" dirty="0" smtClean="0"/>
              <a:t>Variations:</a:t>
            </a:r>
          </a:p>
          <a:p>
            <a:pPr marL="158750" indent="0">
              <a:buNone/>
            </a:pPr>
            <a:r>
              <a:rPr lang="en-CA" b="0" baseline="0" dirty="0" smtClean="0"/>
              <a:t>There are various ways to incorporate this activity. It could be used as a class discussion, or pair up students and get them to lay out the steps together and bring everyone back after 10 minutes to ask what the correct “shower steps” are. Also, you could create a slip of paper for each student and their partner, and get them to line up at the front of the classroom in the correct order. </a:t>
            </a:r>
          </a:p>
          <a:p>
            <a:pPr marL="158750" indent="0">
              <a:buNone/>
            </a:pPr>
            <a:endParaRPr lang="en-CA" b="0" baseline="0" dirty="0" smtClean="0"/>
          </a:p>
          <a:p>
            <a:pPr marL="158750" indent="0">
              <a:buNone/>
            </a:pPr>
            <a:r>
              <a:rPr lang="en-CA" b="0" baseline="0" dirty="0" smtClean="0"/>
              <a:t>Proceed with discussion, using the following prompts:</a:t>
            </a:r>
          </a:p>
          <a:p>
            <a:pPr marL="457200" indent="-298450"/>
            <a:r>
              <a:rPr lang="en-CA" b="0" baseline="0" dirty="0" smtClean="0"/>
              <a:t>How often should you take a shower/bath?</a:t>
            </a:r>
          </a:p>
          <a:p>
            <a:pPr marL="457200" indent="-298450"/>
            <a:r>
              <a:rPr lang="en-CA" b="0" baseline="0" dirty="0" smtClean="0"/>
              <a:t>How many times a day should you brush your teeth? </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Allow students the opportunity to ask any outstanding questions about the topic</a:t>
            </a:r>
            <a:endParaRPr lang="en-CA" b="0" baseline="0" dirty="0" smtClean="0"/>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baseline="0" dirty="0" smtClean="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8e8eaf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c8e8eaf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u="sng" dirty="0" smtClean="0">
                <a:effectLst/>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c8e8eaf5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c8e8eaf5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baseline="0" smtClean="0"/>
              <a:t>Variation</a:t>
            </a:r>
            <a:r>
              <a:rPr lang="en-CA" b="1" baseline="0" dirty="0" smtClean="0"/>
              <a:t>:</a:t>
            </a:r>
          </a:p>
          <a:p>
            <a:pPr marL="171450" lvl="0" indent="-171450" algn="l" rtl="0">
              <a:spcBef>
                <a:spcPts val="0"/>
              </a:spcBef>
              <a:spcAft>
                <a:spcPts val="0"/>
              </a:spcAft>
            </a:pPr>
            <a:r>
              <a:rPr lang="en-CA" b="0" baseline="0" dirty="0" smtClean="0"/>
              <a:t>If students feel uncomfortable about some of the concepts that were discussed, the teacher can give out cue cards or a piece of paper to the students and they can write the 3-2-1 there. The teacher can then collect them and read them out loud. </a:t>
            </a:r>
            <a:r>
              <a:rPr lang="en-CA" b="1" baseline="0" dirty="0" smtClean="0"/>
              <a:t>The students name DOES NOT have to go on their piece of paper/cue card</a:t>
            </a:r>
            <a:r>
              <a:rPr lang="en-CA" b="0" baseline="0" dirty="0" smtClean="0"/>
              <a:t>, unless the teacher is assessing the students.</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Now that you have a better understanding of the changes that you and everyone around you will experience during puberty, it’s important to remember that you are not alone. Everyone goes through puberty, it is a normal part of growing up and becoming an adult.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When puberty happens you might experience physical, emotional, social and thinking (cognitive) changes to your body and brain. The pituitary gland in the brain sends chemical messages, called hormones, to “turn on” puberty.</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We also want to remind you that it’s important to get information from a trusted source. The information we hear online or from friends, can be untrue. So remember to ask a trusted adult if you have any questions or feel that something you heard may be untrue.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The more that we talk about puberty and understand the changes we ALL go through, the healthier and happier we all will be.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Additional Activities:</a:t>
            </a:r>
          </a:p>
          <a:p>
            <a:pPr marL="0" lvl="0" indent="0" algn="l" rtl="0">
              <a:spcBef>
                <a:spcPts val="0"/>
              </a:spcBef>
              <a:spcAft>
                <a:spcPts val="0"/>
              </a:spcAft>
              <a:buNone/>
            </a:pPr>
            <a:r>
              <a:rPr lang="en-CA" b="0" dirty="0" smtClean="0"/>
              <a:t>For supplementary activities related to puberty,</a:t>
            </a:r>
            <a:r>
              <a:rPr lang="en-CA" b="0" baseline="0" dirty="0" smtClean="0"/>
              <a:t> check out Alex’s Story, What’s in the Bag?, and Advice Corner under the Grade 4 Puberty Teaching Tool on our Niagara Region Public Health webpage. </a:t>
            </a:r>
          </a:p>
          <a:p>
            <a:pPr marL="0" lvl="0" indent="0" algn="l" rtl="0">
              <a:spcBef>
                <a:spcPts val="0"/>
              </a:spcBef>
              <a:spcAft>
                <a:spcPts val="0"/>
              </a:spcAft>
              <a:buNone/>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c8e8eaf2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c8e8eaf2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This is where the presentation begins.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Note: </a:t>
            </a:r>
            <a:r>
              <a:rPr lang="en-US" sz="1100" b="0" i="0" u="none" strike="noStrike" cap="none" baseline="0" dirty="0" smtClean="0">
                <a:solidFill>
                  <a:srgbClr val="000000"/>
                </a:solidFill>
                <a:latin typeface="Arial"/>
                <a:ea typeface="Arial"/>
                <a:cs typeface="Arial"/>
                <a:sym typeface="Arial"/>
              </a:rPr>
              <a:t>Hygiene habits, norms and practices will vary from family to family. It is important to be aware of, and respect and accept these differences. Be sensitive to the fact that not everyone can afford to have their clothes laundered regularly, have multiple changes of clothes, etc. Similarly, students may not have access to regular opportunities to bathe or may not be able to afford a variety of hygiene products. Teachers need to be alert to ensure the classroom climate is positive and caring. Consider seeking out local sources of support for students to access hygiene items free of charge.</a:t>
            </a: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p:txBody>
      </p:sp>
    </p:spTree>
    <p:extLst>
      <p:ext uri="{BB962C8B-B14F-4D97-AF65-F5344CB8AC3E}">
        <p14:creationId xmlns:p14="http://schemas.microsoft.com/office/powerpoint/2010/main" val="200063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a:t>
            </a:r>
            <a:r>
              <a:rPr lang="en-US" sz="1100" b="0" i="0" u="none" strike="noStrike" cap="none" baseline="0" smtClean="0">
                <a:solidFill>
                  <a:srgbClr val="000000"/>
                </a:solidFill>
                <a:effectLst/>
                <a:latin typeface="Arial"/>
                <a:cs typeface="Arial"/>
                <a:sym typeface="Arial"/>
              </a:rPr>
              <a:t>reduce bullying </a:t>
            </a:r>
            <a:r>
              <a:rPr lang="en-US" sz="1100" b="0" i="0" u="none" strike="noStrike" cap="none" baseline="0" dirty="0" smtClean="0">
                <a:solidFill>
                  <a:srgbClr val="000000"/>
                </a:solidFill>
                <a:effectLst/>
                <a:latin typeface="Arial"/>
                <a:cs typeface="Arial"/>
                <a:sym typeface="Arial"/>
              </a:rPr>
              <a:t>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48279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endParaRPr lang="en-US" sz="1100" b="1" i="0" u="sng"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how the physical changes that occur during puberty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50299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baseline="0" dirty="0" smtClean="0">
                <a:solidFill>
                  <a:schemeClr val="tx1"/>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1" i="0" u="none" strike="noStrike" cap="none" baseline="0" dirty="0" smtClean="0">
                <a:solidFill>
                  <a:srgbClr val="000000"/>
                </a:solidFill>
                <a:latin typeface="Arial"/>
                <a:ea typeface="Arial"/>
                <a:cs typeface="Arial"/>
                <a:sym typeface="Arial"/>
              </a:rPr>
              <a:t>4 Okays </a:t>
            </a:r>
            <a:endParaRPr lang="en-CA"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puberty with your parents or friends, but it’s important we all understand puberty so we can be supportive and respectful of others.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2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2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2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2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dirty="0" smtClean="0">
                <a:solidFill>
                  <a:schemeClr val="tx1"/>
                </a:solidFill>
                <a:effectLst/>
                <a:latin typeface="Arial"/>
                <a:ea typeface="Arial"/>
                <a:cs typeface="Arial"/>
                <a:sym typeface="Arial"/>
              </a:rPr>
              <a:t>Teacher Prompt</a:t>
            </a:r>
            <a:endParaRPr lang="en-US" sz="1200" b="1" i="0" u="sng" strike="noStrike" kern="1200" cap="none" baseline="0"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tx1"/>
                </a:solidFill>
                <a:effectLst/>
                <a:latin typeface="Arial"/>
                <a:ea typeface="Arial"/>
                <a:cs typeface="Arial"/>
                <a:sym typeface="Arial"/>
              </a:rPr>
              <a:t>Puberty is a time of change that can be both exciting and frightening</a:t>
            </a:r>
          </a:p>
          <a:p>
            <a:pPr marL="171450" marR="0" lvl="0"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tx1"/>
                </a:solidFill>
                <a:effectLst/>
                <a:latin typeface="Arial"/>
                <a:ea typeface="Arial"/>
                <a:cs typeface="Arial"/>
                <a:sym typeface="Arial"/>
              </a:rPr>
              <a:t>Explore why students might find this topic difficult to discuss</a:t>
            </a:r>
          </a:p>
          <a:p>
            <a:pPr marL="171450" marR="0" lvl="0"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tx1"/>
                </a:solidFill>
                <a:effectLst/>
                <a:latin typeface="Arial"/>
                <a:ea typeface="Arial"/>
                <a:cs typeface="Arial"/>
                <a:sym typeface="Arial"/>
              </a:rPr>
              <a:t>Discuss why parents or other trusted adults might also feel embarrassment</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think children are too young, no one ever talked to them, it is a private topic, not used to discussing it, or think they should have all the answers)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dirty="0" smtClean="0">
                <a:solidFill>
                  <a:schemeClr val="tx1"/>
                </a:solidFill>
                <a:effectLst/>
                <a:latin typeface="Arial"/>
                <a:ea typeface="Arial"/>
                <a:cs typeface="Arial"/>
                <a:sym typeface="Arial"/>
              </a:rPr>
              <a:t>Background Information</a:t>
            </a: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Embarrassment</a:t>
            </a:r>
            <a:r>
              <a:rPr lang="en-US" sz="1200" b="0" i="0" u="none" strike="noStrike" kern="1200" cap="none" baseline="0" dirty="0" smtClean="0">
                <a:solidFill>
                  <a:schemeClr val="tx1"/>
                </a:solidFill>
                <a:effectLst/>
                <a:latin typeface="Arial"/>
                <a:ea typeface="Arial"/>
                <a:cs typeface="Arial"/>
                <a:sym typeface="Arial"/>
              </a:rPr>
              <a:t> </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Embarrassment is common; giggling or blushing, and wiggling in chairs is expected (the topic can also be uncomfortable for some students)</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Most people want to know about their bodies and those of the</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opposite assigned sex</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Knowing the information helps youth to feel more comfortable and prepared as they go through puberty</a:t>
            </a:r>
            <a:endParaRPr lang="en-US" sz="1200" b="0" i="0" u="none" strike="noStrike" kern="1200" cap="none" baseline="0" dirty="0" smtClean="0">
              <a:solidFill>
                <a:srgbClr val="00B0F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cap="none" dirty="0" smtClean="0">
                <a:solidFill>
                  <a:schemeClr val="tx1"/>
                </a:solidFill>
                <a:effectLst/>
                <a:latin typeface="Arial"/>
                <a:ea typeface="Arial"/>
                <a:cs typeface="Arial"/>
                <a:sym typeface="Arial"/>
              </a:rPr>
              <a:t>Knowing/Not Knowing </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Is important to learn</a:t>
            </a:r>
            <a:r>
              <a:rPr lang="en-US" sz="1200" b="0" i="0" u="none" strike="noStrike" kern="1200" cap="none" baseline="0" dirty="0" smtClean="0">
                <a:solidFill>
                  <a:schemeClr val="tx1"/>
                </a:solidFill>
                <a:effectLst/>
                <a:latin typeface="Arial"/>
                <a:ea typeface="Arial"/>
                <a:cs typeface="Arial"/>
                <a:sym typeface="Arial"/>
              </a:rPr>
              <a:t> about puberty; helps to</a:t>
            </a:r>
            <a:r>
              <a:rPr lang="en-US" sz="1200" b="0" i="0" u="none" strike="noStrike" kern="1200" cap="none" dirty="0" smtClean="0">
                <a:solidFill>
                  <a:schemeClr val="tx1"/>
                </a:solidFill>
                <a:effectLst/>
                <a:latin typeface="Arial"/>
                <a:ea typeface="Arial"/>
                <a:cs typeface="Arial"/>
                <a:sym typeface="Arial"/>
              </a:rPr>
              <a:t> understand the changes that are</a:t>
            </a:r>
            <a:r>
              <a:rPr lang="en-US" sz="1200" b="0" i="0" u="none" strike="noStrike" kern="1200" cap="none" baseline="0" dirty="0" smtClean="0">
                <a:solidFill>
                  <a:schemeClr val="tx1"/>
                </a:solidFill>
                <a:effectLst/>
                <a:latin typeface="Arial"/>
                <a:ea typeface="Arial"/>
                <a:cs typeface="Arial"/>
                <a:sym typeface="Arial"/>
              </a:rPr>
              <a:t> happening and </a:t>
            </a:r>
            <a:r>
              <a:rPr lang="en-US" sz="1200" b="0" i="0" u="none" strike="noStrike" kern="1200" cap="none" dirty="0" smtClean="0">
                <a:solidFill>
                  <a:schemeClr val="tx1"/>
                </a:solidFill>
                <a:effectLst/>
                <a:latin typeface="Arial"/>
                <a:ea typeface="Arial"/>
                <a:cs typeface="Arial"/>
                <a:sym typeface="Arial"/>
              </a:rPr>
              <a:t>will happen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Some students have very limited knowledge and others might know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For some, this may be the first opportunity to explore the changes of puberty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For those with some knowledge, it is important to continue talking about puberty</a:t>
            </a:r>
            <a:r>
              <a:rPr lang="en-US" sz="1200" b="0" i="0" u="none" strike="noStrike" kern="1200" cap="none" baseline="0" dirty="0" smtClean="0">
                <a:solidFill>
                  <a:schemeClr val="tx1"/>
                </a:solidFill>
                <a:effectLst/>
                <a:latin typeface="Arial"/>
                <a:ea typeface="Arial"/>
                <a:cs typeface="Arial"/>
                <a:sym typeface="Arial"/>
              </a:rPr>
              <a:t> and </a:t>
            </a:r>
            <a:r>
              <a:rPr lang="en-US" sz="1200" b="0" i="0" u="none" strike="noStrike" kern="1200" cap="none" dirty="0" smtClean="0">
                <a:solidFill>
                  <a:schemeClr val="tx1"/>
                </a:solidFill>
                <a:effectLst/>
                <a:latin typeface="Arial"/>
                <a:ea typeface="Arial"/>
                <a:cs typeface="Arial"/>
                <a:sym typeface="Arial"/>
              </a:rPr>
              <a:t>to make sure that the information they have is correct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Students may have learned about these topics from friends or the media. However, those sources are not always accurate</a:t>
            </a:r>
          </a:p>
          <a:p>
            <a:pPr marL="0" lvl="0" indent="0">
              <a:buFont typeface="Arial" panose="020B0604020202020204" pitchFamily="34" charset="0"/>
              <a:buNone/>
            </a:pPr>
            <a:endParaRPr lang="en-US" sz="12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It is important that everyone gets</a:t>
            </a:r>
            <a:r>
              <a:rPr lang="en-US" sz="1200" b="1" i="0" u="none" strike="noStrike" kern="1200" cap="none" baseline="0" dirty="0" smtClean="0">
                <a:solidFill>
                  <a:schemeClr val="tx1"/>
                </a:solidFill>
                <a:effectLst/>
                <a:latin typeface="Arial"/>
                <a:ea typeface="Arial"/>
                <a:cs typeface="Arial"/>
                <a:sym typeface="Arial"/>
              </a:rPr>
              <a:t> to </a:t>
            </a:r>
            <a:r>
              <a:rPr lang="en-US" sz="1200" b="1" i="0" u="none" strike="noStrike" kern="1200" cap="none" dirty="0" smtClean="0">
                <a:solidFill>
                  <a:schemeClr val="tx1"/>
                </a:solidFill>
                <a:effectLst/>
                <a:latin typeface="Arial"/>
                <a:ea typeface="Arial"/>
                <a:cs typeface="Arial"/>
                <a:sym typeface="Arial"/>
              </a:rPr>
              <a:t>know and learn</a:t>
            </a:r>
            <a:r>
              <a:rPr lang="en-US" sz="1200" b="1" i="0" u="none" strike="noStrike" kern="1200" cap="none" baseline="0" dirty="0" smtClean="0">
                <a:solidFill>
                  <a:schemeClr val="tx1"/>
                </a:solidFill>
                <a:effectLst/>
                <a:latin typeface="Arial"/>
                <a:ea typeface="Arial"/>
                <a:cs typeface="Arial"/>
                <a:sym typeface="Arial"/>
              </a:rPr>
              <a:t> </a:t>
            </a:r>
            <a:r>
              <a:rPr lang="en-US" sz="1200" b="1" i="0" u="none" strike="noStrike" kern="1200" cap="none" dirty="0" smtClean="0">
                <a:solidFill>
                  <a:schemeClr val="tx1"/>
                </a:solidFill>
                <a:effectLst/>
                <a:latin typeface="Arial"/>
                <a:ea typeface="Arial"/>
                <a:cs typeface="Arial"/>
                <a:sym typeface="Arial"/>
              </a:rPr>
              <a:t>about each other (and everyone)</a:t>
            </a:r>
          </a:p>
          <a:p>
            <a:pPr marL="171450" lvl="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Discuss respect of each other and of the topic</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We spend a lot of our lives relating to people of the opposite assigned</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sex (fathers, brothers, sons, mothers, sisters, daughters). If we learn about them and their concerns, perhaps we can understand them better and can improve our relationships with them</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It may be more difficult to discuss these topics in the co-ed setting, but it is a good introduction to understanding and communicating in a respectful way</a:t>
            </a:r>
          </a:p>
          <a:p>
            <a:pPr marL="0" indent="0">
              <a:buFont typeface="Arial"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Asking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tx1"/>
                </a:solidFill>
                <a:effectLst/>
                <a:latin typeface="Arial"/>
                <a:ea typeface="Arial"/>
                <a:cs typeface="Arial"/>
                <a:sym typeface="Arial"/>
              </a:rPr>
              <a:t>If a student has a question, it’s likely other students have the same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tx1"/>
                </a:solidFill>
                <a:effectLst/>
                <a:latin typeface="Arial"/>
                <a:ea typeface="Arial"/>
                <a:cs typeface="Arial"/>
                <a:sym typeface="Arial"/>
              </a:rPr>
              <a:t>Introduce the question box (if 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cap="none" dirty="0" smtClean="0">
                <a:solidFill>
                  <a:schemeClr val="tx1"/>
                </a:solidFill>
                <a:effectLst/>
                <a:latin typeface="Arial"/>
                <a:ea typeface="Arial"/>
                <a:cs typeface="Arial"/>
                <a:sym typeface="Arial"/>
              </a:rPr>
              <a:t>Images from </a:t>
            </a:r>
            <a:r>
              <a:rPr lang="en-US" sz="1200" b="1" i="0" u="none" strike="noStrike" kern="1200" cap="none" dirty="0" err="1" smtClean="0">
                <a:solidFill>
                  <a:schemeClr val="tx1"/>
                </a:solidFill>
                <a:effectLst/>
                <a:latin typeface="Arial"/>
                <a:ea typeface="Arial"/>
                <a:cs typeface="Arial"/>
                <a:sym typeface="Arial"/>
              </a:rPr>
              <a:t>Canva</a:t>
            </a:r>
            <a:endParaRPr lang="en-US" sz="1200" b="1" i="0" u="none" strike="noStrike" kern="1200" cap="none" dirty="0" smtClean="0">
              <a:solidFill>
                <a:schemeClr val="tx1"/>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ideo" Target="https://www.youtube.com/embed/tyzXx2e5y1U" TargetMode="Externa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hyperlink" Target="https://youtu.be/tyzXx2e5y1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a:spLocks noGrp="1"/>
          </p:cNvSpPr>
          <p:nvPr>
            <p:ph type="ctrTitle"/>
          </p:nvPr>
        </p:nvSpPr>
        <p:spPr>
          <a:xfrm>
            <a:off x="370975" y="0"/>
            <a:ext cx="8520600" cy="1145475"/>
          </a:xfrm>
        </p:spPr>
        <p:txBody>
          <a:bodyPr anchor="ctr">
            <a:normAutofit/>
          </a:bodyPr>
          <a:lstStyle/>
          <a:p>
            <a:r>
              <a:rPr lang="en-CA" sz="4000" b="1" dirty="0" smtClean="0">
                <a:latin typeface="+mj-lt"/>
              </a:rPr>
              <a:t>What’s Happening to Me?</a:t>
            </a:r>
            <a:endParaRPr lang="en-CA" sz="4000" b="1" dirty="0">
              <a:latin typeface="+mj-lt"/>
            </a:endParaRPr>
          </a:p>
        </p:txBody>
      </p:sp>
      <p:pic>
        <p:nvPicPr>
          <p:cNvPr id="5" name="Picture 4" title="children holding hands"/>
          <p:cNvPicPr>
            <a:picLocks noChangeAspect="1"/>
          </p:cNvPicPr>
          <p:nvPr/>
        </p:nvPicPr>
        <p:blipFill rotWithShape="1">
          <a:blip r:embed="rId3">
            <a:extLst>
              <a:ext uri="{28A0092B-C50C-407E-A947-70E740481C1C}">
                <a14:useLocalDpi xmlns:a14="http://schemas.microsoft.com/office/drawing/2010/main" val="0"/>
              </a:ext>
            </a:extLst>
          </a:blip>
          <a:srcRect t="25419" b="24797"/>
          <a:stretch/>
        </p:blipFill>
        <p:spPr>
          <a:xfrm>
            <a:off x="2115019" y="1073807"/>
            <a:ext cx="5032511" cy="2505385"/>
          </a:xfrm>
          <a:prstGeom prst="rect">
            <a:avLst/>
          </a:prstGeom>
        </p:spPr>
      </p:pic>
      <p:sp>
        <p:nvSpPr>
          <p:cNvPr id="3" name="Subtitle 2"/>
          <p:cNvSpPr>
            <a:spLocks noGrp="1"/>
          </p:cNvSpPr>
          <p:nvPr>
            <p:ph type="subTitle" idx="1"/>
          </p:nvPr>
        </p:nvSpPr>
        <p:spPr>
          <a:xfrm>
            <a:off x="370975" y="3424813"/>
            <a:ext cx="8520600" cy="792600"/>
          </a:xfrm>
        </p:spPr>
        <p:txBody>
          <a:bodyPr anchor="ctr">
            <a:normAutofit/>
          </a:bodyPr>
          <a:lstStyle/>
          <a:p>
            <a:r>
              <a:rPr lang="en-CA" sz="2400" dirty="0" smtClean="0">
                <a:solidFill>
                  <a:schemeClr val="tx1"/>
                </a:solidFill>
                <a:latin typeface="+mn-lt"/>
              </a:rPr>
              <a:t>Grade 4</a:t>
            </a:r>
            <a:endParaRPr lang="en-CA"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itle 9"/>
          <p:cNvSpPr>
            <a:spLocks noGrp="1"/>
          </p:cNvSpPr>
          <p:nvPr>
            <p:ph type="title"/>
          </p:nvPr>
        </p:nvSpPr>
        <p:spPr>
          <a:xfrm>
            <a:off x="1490936" y="166587"/>
            <a:ext cx="6162123" cy="67462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Inclusive Language</a:t>
            </a:r>
            <a:endParaRPr lang="en-CA" b="1" dirty="0">
              <a:latin typeface="+mj-lt"/>
            </a:endParaRPr>
          </a:p>
        </p:txBody>
      </p:sp>
      <p:sp>
        <p:nvSpPr>
          <p:cNvPr id="4" name="Text Placeholder 3"/>
          <p:cNvSpPr>
            <a:spLocks noGrp="1"/>
          </p:cNvSpPr>
          <p:nvPr>
            <p:ph type="body" idx="1"/>
          </p:nvPr>
        </p:nvSpPr>
        <p:spPr>
          <a:xfrm>
            <a:off x="323424" y="942403"/>
            <a:ext cx="8497149" cy="877006"/>
          </a:xfrm>
        </p:spPr>
        <p:txBody>
          <a:bodyPr>
            <a:noAutofit/>
          </a:bodyPr>
          <a:lstStyle/>
          <a:p>
            <a:pPr marL="114300" indent="0">
              <a:buClrTx/>
              <a:buNone/>
            </a:pPr>
            <a:r>
              <a:rPr lang="en-CA" sz="2000" dirty="0">
                <a:solidFill>
                  <a:schemeClr val="tx1"/>
                </a:solidFill>
              </a:rPr>
              <a:t>When discussing the topic of puberty, it is important </a:t>
            </a:r>
            <a:r>
              <a:rPr lang="en-CA" sz="2000" dirty="0" smtClean="0">
                <a:solidFill>
                  <a:schemeClr val="tx1"/>
                </a:solidFill>
              </a:rPr>
              <a:t>to use gender-neutral terms. Let’s review some terms that can be used:</a:t>
            </a:r>
            <a:endParaRPr lang="en-CA" sz="2000" dirty="0">
              <a:solidFill>
                <a:schemeClr val="tx1"/>
              </a:solidFill>
            </a:endParaRPr>
          </a:p>
        </p:txBody>
      </p:sp>
      <p:graphicFrame>
        <p:nvGraphicFramePr>
          <p:cNvPr id="6" name="Table 5" descr="Instead of mother or father, use parent&#10;Instead of boyfriend or girlfriend, use partner&#10;Instead of husband or wife, use spouse&#10;Instead of boys and girls, use class, students, everybody, folks" title="Inclusive Language"/>
          <p:cNvGraphicFramePr>
            <a:graphicFrameLocks noGrp="1"/>
          </p:cNvGraphicFramePr>
          <p:nvPr>
            <p:extLst>
              <p:ext uri="{D42A27DB-BD31-4B8C-83A1-F6EECF244321}">
                <p14:modId xmlns:p14="http://schemas.microsoft.com/office/powerpoint/2010/main" val="386550358"/>
              </p:ext>
            </p:extLst>
          </p:nvPr>
        </p:nvGraphicFramePr>
        <p:xfrm>
          <a:off x="323424" y="1819409"/>
          <a:ext cx="6939643" cy="2123220"/>
        </p:xfrm>
        <a:graphic>
          <a:graphicData uri="http://schemas.openxmlformats.org/drawingml/2006/table">
            <a:tbl>
              <a:tblPr firstRow="1"/>
              <a:tblGrid>
                <a:gridCol w="2841128">
                  <a:extLst>
                    <a:ext uri="{9D8B030D-6E8A-4147-A177-3AD203B41FA5}">
                      <a16:colId xmlns:a16="http://schemas.microsoft.com/office/drawing/2014/main" val="4249831910"/>
                    </a:ext>
                  </a:extLst>
                </a:gridCol>
                <a:gridCol w="4098515">
                  <a:extLst>
                    <a:ext uri="{9D8B030D-6E8A-4147-A177-3AD203B41FA5}">
                      <a16:colId xmlns:a16="http://schemas.microsoft.com/office/drawing/2014/main" val="2766257323"/>
                    </a:ext>
                  </a:extLst>
                </a:gridCol>
              </a:tblGrid>
              <a:tr h="424644">
                <a:tc>
                  <a:txBody>
                    <a:bodyPr/>
                    <a:lstStyle/>
                    <a:p>
                      <a:pPr algn="ctr"/>
                      <a:r>
                        <a:rPr lang="en-CA" sz="1600" b="1" dirty="0">
                          <a:effectLst/>
                        </a:rPr>
                        <a:t>   Instead of:</a:t>
                      </a:r>
                      <a:endParaRPr lang="en-CA" sz="1600" dirty="0">
                        <a:effectLst/>
                      </a:endParaRPr>
                    </a:p>
                  </a:txBody>
                  <a:tcPr anchor="ctr">
                    <a:lnL>
                      <a:noFill/>
                    </a:lnL>
                    <a:lnR>
                      <a:noFill/>
                    </a:lnR>
                    <a:lnT>
                      <a:noFill/>
                    </a:lnT>
                    <a:lnB>
                      <a:noFill/>
                    </a:lnB>
                    <a:solidFill>
                      <a:srgbClr val="FFFFFF"/>
                    </a:solidFill>
                  </a:tcPr>
                </a:tc>
                <a:tc>
                  <a:txBody>
                    <a:bodyPr/>
                    <a:lstStyle/>
                    <a:p>
                      <a:pPr algn="ctr"/>
                      <a:r>
                        <a:rPr lang="en-CA" sz="1600" b="1" dirty="0">
                          <a:effectLst/>
                        </a:rPr>
                        <a:t>   Use:</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3060921021"/>
                  </a:ext>
                </a:extLst>
              </a:tr>
              <a:tr h="424644">
                <a:tc>
                  <a:txBody>
                    <a:bodyPr/>
                    <a:lstStyle/>
                    <a:p>
                      <a:r>
                        <a:rPr lang="en-CA" sz="1600" dirty="0">
                          <a:effectLst/>
                        </a:rPr>
                        <a:t>·         Mother or Father</a:t>
                      </a: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Parent or Guardian</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954634456"/>
                  </a:ext>
                </a:extLst>
              </a:tr>
              <a:tr h="424644">
                <a:tc>
                  <a:txBody>
                    <a:bodyPr/>
                    <a:lstStyle/>
                    <a:p>
                      <a:r>
                        <a:rPr lang="en-CA" sz="1600" dirty="0">
                          <a:effectLst/>
                        </a:rPr>
                        <a:t>·         Boyfriend or Girlfriend</a:t>
                      </a: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Partner or Significant Other</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646278412"/>
                  </a:ext>
                </a:extLst>
              </a:tr>
              <a:tr h="424644">
                <a:tc>
                  <a:txBody>
                    <a:bodyPr/>
                    <a:lstStyle/>
                    <a:p>
                      <a:r>
                        <a:rPr lang="en-CA" sz="1600" dirty="0">
                          <a:effectLst/>
                        </a:rPr>
                        <a:t>·         </a:t>
                      </a:r>
                      <a:r>
                        <a:rPr lang="en-CA" sz="1600" dirty="0" smtClean="0">
                          <a:effectLst/>
                        </a:rPr>
                        <a:t>Brother or Sister</a:t>
                      </a:r>
                      <a:endParaRPr lang="en-CA" sz="1600" dirty="0">
                        <a:effectLst/>
                      </a:endParaRP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Sibling</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4025736393"/>
                  </a:ext>
                </a:extLst>
              </a:tr>
              <a:tr h="424644">
                <a:tc>
                  <a:txBody>
                    <a:bodyPr/>
                    <a:lstStyle/>
                    <a:p>
                      <a:r>
                        <a:rPr lang="en-CA" sz="1600" dirty="0">
                          <a:effectLst/>
                        </a:rPr>
                        <a:t>·         Boys and Girls</a:t>
                      </a:r>
                    </a:p>
                  </a:txBody>
                  <a:tcPr anchor="ctr">
                    <a:lnL>
                      <a:noFill/>
                    </a:lnL>
                    <a:lnR>
                      <a:noFill/>
                    </a:lnR>
                    <a:lnT>
                      <a:noFill/>
                    </a:lnT>
                    <a:lnB>
                      <a:noFill/>
                    </a:lnB>
                    <a:solidFill>
                      <a:srgbClr val="FFFFFF"/>
                    </a:solidFill>
                  </a:tcPr>
                </a:tc>
                <a:tc>
                  <a:txBody>
                    <a:bodyPr/>
                    <a:lstStyle/>
                    <a:p>
                      <a:r>
                        <a:rPr lang="en-CA" sz="1600" dirty="0">
                          <a:effectLst/>
                        </a:rPr>
                        <a:t>·         Class, Students, Everybody</a:t>
                      </a:r>
                    </a:p>
                  </a:txBody>
                  <a:tcPr anchor="ctr">
                    <a:lnL>
                      <a:noFill/>
                    </a:lnL>
                    <a:lnR>
                      <a:noFill/>
                    </a:lnR>
                    <a:lnT>
                      <a:noFill/>
                    </a:lnT>
                    <a:lnB>
                      <a:noFill/>
                    </a:lnB>
                    <a:solidFill>
                      <a:srgbClr val="FFFFFF"/>
                    </a:solidFill>
                  </a:tcPr>
                </a:tc>
                <a:extLst>
                  <a:ext uri="{0D108BD9-81ED-4DB2-BD59-A6C34878D82A}">
                    <a16:rowId xmlns:a16="http://schemas.microsoft.com/office/drawing/2014/main" val="3525637104"/>
                  </a:ext>
                </a:extLst>
              </a:tr>
            </a:tbl>
          </a:graphicData>
        </a:graphic>
      </p:graphicFrame>
      <p:pic>
        <p:nvPicPr>
          <p:cNvPr id="7" name="Picture 6" descr="green flower with white che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651" y="2109609"/>
            <a:ext cx="1737164" cy="1576565"/>
          </a:xfrm>
          <a:prstGeom prst="rect">
            <a:avLst/>
          </a:prstGeom>
        </p:spPr>
      </p:pic>
    </p:spTree>
    <p:extLst>
      <p:ext uri="{BB962C8B-B14F-4D97-AF65-F5344CB8AC3E}">
        <p14:creationId xmlns:p14="http://schemas.microsoft.com/office/powerpoint/2010/main" val="2297472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itle 1"/>
          <p:cNvSpPr>
            <a:spLocks noGrp="1"/>
          </p:cNvSpPr>
          <p:nvPr>
            <p:ph type="title"/>
          </p:nvPr>
        </p:nvSpPr>
        <p:spPr>
          <a:xfrm>
            <a:off x="2411650" y="757418"/>
            <a:ext cx="4284363" cy="76615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87" name="Google Shape;87;p17" descr="pink question mark"/>
          <p:cNvPicPr preferRelativeResize="0"/>
          <p:nvPr/>
        </p:nvPicPr>
        <p:blipFill>
          <a:blip r:embed="rId3">
            <a:alphaModFix/>
          </a:blip>
          <a:stretch>
            <a:fillRect/>
          </a:stretch>
        </p:blipFill>
        <p:spPr>
          <a:xfrm>
            <a:off x="3932004" y="2599049"/>
            <a:ext cx="1243650" cy="1243650"/>
          </a:xfrm>
          <a:prstGeom prst="rect">
            <a:avLst/>
          </a:prstGeom>
          <a:noFill/>
          <a:ln>
            <a:noFill/>
          </a:ln>
        </p:spPr>
      </p:pic>
      <p:sp>
        <p:nvSpPr>
          <p:cNvPr id="3" name="TextBox 2"/>
          <p:cNvSpPr txBox="1"/>
          <p:nvPr/>
        </p:nvSpPr>
        <p:spPr>
          <a:xfrm>
            <a:off x="2025223" y="1768783"/>
            <a:ext cx="5057213" cy="707886"/>
          </a:xfrm>
          <a:prstGeom prst="rect">
            <a:avLst/>
          </a:prstGeom>
          <a:noFill/>
        </p:spPr>
        <p:txBody>
          <a:bodyPr wrap="square" rtlCol="0">
            <a:spAutoFit/>
          </a:bodyPr>
          <a:lstStyle/>
          <a:p>
            <a:pPr algn="ctr"/>
            <a:r>
              <a:rPr lang="en-CA" sz="2000" dirty="0" smtClean="0">
                <a:solidFill>
                  <a:schemeClr val="tx1"/>
                </a:solidFill>
                <a:latin typeface="+mn-lt"/>
                <a:ea typeface="Calibri"/>
                <a:cs typeface="Calibri"/>
                <a:sym typeface="Calibri"/>
              </a:rPr>
              <a:t>What do you think of when you hear the word puberty? </a:t>
            </a:r>
            <a:endParaRPr lang="en-CA" sz="1200" dirty="0">
              <a:solidFill>
                <a:schemeClr val="tx1"/>
              </a:solidFill>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itle 9"/>
          <p:cNvSpPr>
            <a:spLocks noGrp="1"/>
          </p:cNvSpPr>
          <p:nvPr>
            <p:ph type="title"/>
          </p:nvPr>
        </p:nvSpPr>
        <p:spPr>
          <a:xfrm>
            <a:off x="2583255" y="190022"/>
            <a:ext cx="4753460" cy="9837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is Puberty?</a:t>
            </a:r>
            <a:endParaRPr lang="en-CA" b="1" dirty="0">
              <a:latin typeface="+mj-lt"/>
            </a:endParaRPr>
          </a:p>
        </p:txBody>
      </p:sp>
      <p:pic>
        <p:nvPicPr>
          <p:cNvPr id="11" name="Picture 2" descr="Picture of the brain with a line pointing to the pituitary gland"/>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4802"/>
          <a:stretch/>
        </p:blipFill>
        <p:spPr bwMode="auto">
          <a:xfrm>
            <a:off x="525456" y="1173747"/>
            <a:ext cx="4295926" cy="28985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82795" y="1912278"/>
            <a:ext cx="3446540" cy="1124090"/>
          </a:xfrm>
          <a:prstGeom prst="rect">
            <a:avLst/>
          </a:prstGeom>
          <a:noFill/>
        </p:spPr>
        <p:txBody>
          <a:bodyPr wrap="square" rtlCol="0">
            <a:spAutoFit/>
          </a:bodyPr>
          <a:lstStyle/>
          <a:p>
            <a:pPr>
              <a:lnSpc>
                <a:spcPct val="115000"/>
              </a:lnSpc>
              <a:spcBef>
                <a:spcPts val="1000"/>
              </a:spcBef>
              <a:buClr>
                <a:schemeClr val="dk1"/>
              </a:buClr>
              <a:buSzPts val="2400"/>
            </a:pPr>
            <a:r>
              <a:rPr lang="en-CA" sz="2000" dirty="0"/>
              <a:t>Puberty is a series of changes that your body will go through as you grow up</a:t>
            </a:r>
            <a:r>
              <a:rPr lang="en-CA" sz="2000" dirty="0" smtClean="0"/>
              <a:t>.</a:t>
            </a:r>
            <a:endParaRPr lang="en-CA" sz="2000" dirty="0"/>
          </a:p>
        </p:txBody>
      </p:sp>
    </p:spTree>
    <p:extLst>
      <p:ext uri="{BB962C8B-B14F-4D97-AF65-F5344CB8AC3E}">
        <p14:creationId xmlns:p14="http://schemas.microsoft.com/office/powerpoint/2010/main" val="36483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itle 9"/>
          <p:cNvSpPr>
            <a:spLocks noGrp="1"/>
          </p:cNvSpPr>
          <p:nvPr>
            <p:ph type="title"/>
          </p:nvPr>
        </p:nvSpPr>
        <p:spPr>
          <a:xfrm>
            <a:off x="707090" y="368152"/>
            <a:ext cx="7643384" cy="9837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When does puberty happen?</a:t>
            </a:r>
            <a:endParaRPr lang="en-CA" b="1" dirty="0">
              <a:latin typeface="+mj-lt"/>
            </a:endParaRPr>
          </a:p>
        </p:txBody>
      </p:sp>
      <p:sp>
        <p:nvSpPr>
          <p:cNvPr id="5" name="TextBox 4"/>
          <p:cNvSpPr txBox="1"/>
          <p:nvPr/>
        </p:nvSpPr>
        <p:spPr>
          <a:xfrm>
            <a:off x="707090" y="1530479"/>
            <a:ext cx="4189375" cy="2472472"/>
          </a:xfrm>
          <a:prstGeom prst="rect">
            <a:avLst/>
          </a:prstGeom>
          <a:noFill/>
        </p:spPr>
        <p:txBody>
          <a:bodyPr wrap="square" rtlCol="0">
            <a:spAutoFit/>
          </a:bodyPr>
          <a:lstStyle/>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Puberty often begins during adolescence.</a:t>
            </a:r>
          </a:p>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It usually occurs between the ages of </a:t>
            </a:r>
            <a:r>
              <a:rPr lang="en-US" sz="2000" dirty="0">
                <a:solidFill>
                  <a:schemeClr val="tx1"/>
                </a:solidFill>
                <a:latin typeface="+mn-lt"/>
                <a:ea typeface="Gill Sans"/>
                <a:cs typeface="Calibri"/>
                <a:sym typeface="Calibri"/>
              </a:rPr>
              <a:t>7</a:t>
            </a:r>
            <a:r>
              <a:rPr lang="en-US" sz="2000" dirty="0" smtClean="0">
                <a:solidFill>
                  <a:schemeClr val="tx1"/>
                </a:solidFill>
                <a:latin typeface="+mn-lt"/>
                <a:ea typeface="Gill Sans"/>
                <a:cs typeface="Calibri"/>
                <a:sym typeface="Calibri"/>
              </a:rPr>
              <a:t> and 18.</a:t>
            </a:r>
          </a:p>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But this process is different for everyone. </a:t>
            </a:r>
          </a:p>
        </p:txBody>
      </p:sp>
      <p:pic>
        <p:nvPicPr>
          <p:cNvPr id="6" name="Picture 5" descr="clock with different times"/>
          <p:cNvPicPr>
            <a:picLocks noChangeAspect="1"/>
          </p:cNvPicPr>
          <p:nvPr/>
        </p:nvPicPr>
        <p:blipFill rotWithShape="1">
          <a:blip r:embed="rId3">
            <a:extLst>
              <a:ext uri="{28A0092B-C50C-407E-A947-70E740481C1C}">
                <a14:useLocalDpi xmlns:a14="http://schemas.microsoft.com/office/drawing/2010/main" val="0"/>
              </a:ext>
            </a:extLst>
          </a:blip>
          <a:srcRect t="15040" b="13951"/>
          <a:stretch/>
        </p:blipFill>
        <p:spPr>
          <a:xfrm>
            <a:off x="5133974" y="1624715"/>
            <a:ext cx="3216500" cy="2284000"/>
          </a:xfrm>
          <a:prstGeom prst="rect">
            <a:avLst/>
          </a:prstGeom>
        </p:spPr>
      </p:pic>
    </p:spTree>
    <p:extLst>
      <p:ext uri="{BB962C8B-B14F-4D97-AF65-F5344CB8AC3E}">
        <p14:creationId xmlns:p14="http://schemas.microsoft.com/office/powerpoint/2010/main" val="399748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311700" y="267603"/>
            <a:ext cx="8520600" cy="9419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Physical Changes </a:t>
            </a:r>
            <a:r>
              <a:rPr lang="en-CA" b="1" dirty="0">
                <a:latin typeface="+mj-lt"/>
              </a:rPr>
              <a:t>T</a:t>
            </a:r>
            <a:r>
              <a:rPr lang="en-CA" b="1" dirty="0" smtClean="0">
                <a:latin typeface="+mj-lt"/>
              </a:rPr>
              <a:t>hat Happen </a:t>
            </a:r>
            <a:r>
              <a:rPr lang="en-CA" b="1" dirty="0">
                <a:latin typeface="+mj-lt"/>
              </a:rPr>
              <a:t>D</a:t>
            </a:r>
            <a:r>
              <a:rPr lang="en-CA" b="1" dirty="0" smtClean="0">
                <a:latin typeface="+mj-lt"/>
              </a:rPr>
              <a:t>uring Puberty</a:t>
            </a:r>
            <a:endParaRPr lang="en-CA" b="1" dirty="0">
              <a:latin typeface="+mj-lt"/>
            </a:endParaRPr>
          </a:p>
        </p:txBody>
      </p:sp>
      <p:sp>
        <p:nvSpPr>
          <p:cNvPr id="5" name="TextBox 4"/>
          <p:cNvSpPr txBox="1"/>
          <p:nvPr/>
        </p:nvSpPr>
        <p:spPr>
          <a:xfrm>
            <a:off x="311700" y="1409785"/>
            <a:ext cx="3535505" cy="2554545"/>
          </a:xfrm>
          <a:prstGeom prst="rect">
            <a:avLst/>
          </a:prstGeom>
          <a:noFill/>
        </p:spPr>
        <p:txBody>
          <a:bodyPr wrap="square" rtlCol="0">
            <a:spAutoFit/>
          </a:bodyPr>
          <a:lstStyle/>
          <a:p>
            <a:pPr marL="571500" lvl="0" indent="-457200">
              <a:buSzPts val="2200"/>
              <a:buFont typeface="Calibri"/>
              <a:buChar char="•"/>
            </a:pPr>
            <a:r>
              <a:rPr lang="en-US" sz="2000" dirty="0">
                <a:latin typeface="+mn-lt"/>
                <a:ea typeface="Calibri"/>
                <a:cs typeface="Calibri"/>
                <a:sym typeface="Calibri"/>
              </a:rPr>
              <a:t>Hair </a:t>
            </a:r>
            <a:r>
              <a:rPr lang="en-US" sz="2000" dirty="0" smtClean="0">
                <a:latin typeface="+mn-lt"/>
                <a:ea typeface="Calibri"/>
                <a:cs typeface="Calibri"/>
                <a:sym typeface="Calibri"/>
              </a:rPr>
              <a:t>growth</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Height</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Weight</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Shoulders, chest and hips develop</a:t>
            </a:r>
          </a:p>
        </p:txBody>
      </p:sp>
      <p:pic>
        <p:nvPicPr>
          <p:cNvPr id="6" name="Picture 5" descr="person growing during childhood"/>
          <p:cNvPicPr>
            <a:picLocks noChangeAspect="1"/>
          </p:cNvPicPr>
          <p:nvPr/>
        </p:nvPicPr>
        <p:blipFill rotWithShape="1">
          <a:blip r:embed="rId3">
            <a:extLst>
              <a:ext uri="{28A0092B-C50C-407E-A947-70E740481C1C}">
                <a14:useLocalDpi xmlns:a14="http://schemas.microsoft.com/office/drawing/2010/main" val="0"/>
              </a:ext>
            </a:extLst>
          </a:blip>
          <a:srcRect t="36589"/>
          <a:stretch/>
        </p:blipFill>
        <p:spPr>
          <a:xfrm>
            <a:off x="4440940" y="1409785"/>
            <a:ext cx="4177710" cy="2649138"/>
          </a:xfrm>
          <a:prstGeom prst="rect">
            <a:avLst/>
          </a:prstGeom>
        </p:spPr>
      </p:pic>
    </p:spTree>
    <p:extLst>
      <p:ext uri="{BB962C8B-B14F-4D97-AF65-F5344CB8AC3E}">
        <p14:creationId xmlns:p14="http://schemas.microsoft.com/office/powerpoint/2010/main" val="164940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190992"/>
            <a:ext cx="7729800" cy="9287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Hair Growth</a:t>
            </a:r>
            <a:endParaRPr lang="en-CA" b="1" dirty="0">
              <a:latin typeface="+mj-lt"/>
            </a:endParaRPr>
          </a:p>
        </p:txBody>
      </p:sp>
      <p:sp>
        <p:nvSpPr>
          <p:cNvPr id="5" name="TextBox 4"/>
          <p:cNvSpPr txBox="1"/>
          <p:nvPr/>
        </p:nvSpPr>
        <p:spPr>
          <a:xfrm>
            <a:off x="707090" y="1172160"/>
            <a:ext cx="5408853" cy="2857192"/>
          </a:xfrm>
          <a:prstGeom prst="rect">
            <a:avLst/>
          </a:prstGeom>
          <a:noFill/>
        </p:spPr>
        <p:txBody>
          <a:bodyPr wrap="none" rtlCol="0">
            <a:spAutoFit/>
          </a:bodyPr>
          <a:lstStyle/>
          <a:p>
            <a:pPr>
              <a:lnSpc>
                <a:spcPct val="115000"/>
              </a:lnSpc>
              <a:spcBef>
                <a:spcPts val="1000"/>
              </a:spcBef>
              <a:buClr>
                <a:schemeClr val="dk1"/>
              </a:buClr>
              <a:buSzPts val="2400"/>
            </a:pPr>
            <a:r>
              <a:rPr lang="en" sz="2000" b="1" dirty="0">
                <a:ea typeface="Gill Sans"/>
                <a:cs typeface="Calibri"/>
                <a:sym typeface="Calibri"/>
              </a:rPr>
              <a:t>Hormones stimulate the body to grow hair</a:t>
            </a:r>
            <a:r>
              <a:rPr lang="en" sz="2000" b="1" dirty="0" smtClean="0">
                <a:ea typeface="Gill Sans"/>
                <a:cs typeface="Calibri"/>
                <a:sym typeface="Calibri"/>
              </a:rPr>
              <a:t>:</a:t>
            </a:r>
            <a:endParaRPr lang="en-US" sz="2000" dirty="0" smtClean="0">
              <a:solidFill>
                <a:schemeClr val="tx1"/>
              </a:solidFill>
              <a:latin typeface="+mn-lt"/>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Calibri"/>
                <a:sym typeface="Calibri"/>
              </a:rPr>
              <a:t>On </a:t>
            </a:r>
            <a:r>
              <a:rPr lang="en-US" sz="2000" dirty="0">
                <a:solidFill>
                  <a:schemeClr val="tx1"/>
                </a:solidFill>
                <a:latin typeface="+mn-lt"/>
                <a:ea typeface="Gill Sans"/>
                <a:cs typeface="Calibri"/>
                <a:sym typeface="Calibri"/>
              </a:rPr>
              <a:t>the arms </a:t>
            </a:r>
          </a:p>
          <a:p>
            <a:pPr marL="3429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On the legs</a:t>
            </a:r>
          </a:p>
          <a:p>
            <a:pPr marL="3429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Under the arms</a:t>
            </a:r>
          </a:p>
          <a:p>
            <a:pPr marL="34290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In the pubic area</a:t>
            </a:r>
          </a:p>
          <a:p>
            <a:pPr marL="34290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On the chest, back and </a:t>
            </a:r>
            <a:r>
              <a:rPr lang="en-US" sz="2000" dirty="0" smtClean="0">
                <a:solidFill>
                  <a:schemeClr val="tx1"/>
                </a:solidFill>
                <a:latin typeface="+mn-lt"/>
                <a:ea typeface="Gill Sans"/>
                <a:cs typeface="Calibri"/>
                <a:sym typeface="Calibri"/>
              </a:rPr>
              <a:t>face</a:t>
            </a:r>
            <a:endParaRPr lang="en-US" sz="2000" strike="sngStrike" dirty="0">
              <a:solidFill>
                <a:schemeClr val="tx1"/>
              </a:solidFill>
              <a:latin typeface="+mn-lt"/>
              <a:ea typeface="Gill Sans"/>
              <a:cs typeface="Gill Sans"/>
              <a:sym typeface="Gill Sans"/>
            </a:endParaRPr>
          </a:p>
        </p:txBody>
      </p:sp>
      <p:pic>
        <p:nvPicPr>
          <p:cNvPr id="7" name="Picture 6" descr="different styles of hair"/>
          <p:cNvPicPr>
            <a:picLocks noChangeAspect="1"/>
          </p:cNvPicPr>
          <p:nvPr/>
        </p:nvPicPr>
        <p:blipFill rotWithShape="1">
          <a:blip r:embed="rId3">
            <a:extLst>
              <a:ext uri="{28A0092B-C50C-407E-A947-70E740481C1C}">
                <a14:useLocalDpi xmlns:a14="http://schemas.microsoft.com/office/drawing/2010/main" val="0"/>
              </a:ext>
            </a:extLst>
          </a:blip>
          <a:srcRect t="35998" b="36665"/>
          <a:stretch/>
        </p:blipFill>
        <p:spPr>
          <a:xfrm>
            <a:off x="3353984" y="1881243"/>
            <a:ext cx="5082906" cy="1389501"/>
          </a:xfrm>
          <a:prstGeom prst="rect">
            <a:avLst/>
          </a:prstGeom>
        </p:spPr>
      </p:pic>
    </p:spTree>
    <p:extLst>
      <p:ext uri="{BB962C8B-B14F-4D97-AF65-F5344CB8AC3E}">
        <p14:creationId xmlns:p14="http://schemas.microsoft.com/office/powerpoint/2010/main" val="1417289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92099"/>
            <a:ext cx="7729800" cy="81771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Height and Growing</a:t>
            </a:r>
            <a:endParaRPr lang="en-CA" b="1" dirty="0">
              <a:latin typeface="+mj-lt"/>
            </a:endParaRPr>
          </a:p>
        </p:txBody>
      </p:sp>
      <p:pic>
        <p:nvPicPr>
          <p:cNvPr id="4" name="Picture 3" descr="ruler with arrow pointing up and down with an H inbetween"/>
          <p:cNvPicPr>
            <a:picLocks noChangeAspect="1"/>
          </p:cNvPicPr>
          <p:nvPr/>
        </p:nvPicPr>
        <p:blipFill rotWithShape="1">
          <a:blip r:embed="rId3">
            <a:extLst>
              <a:ext uri="{28A0092B-C50C-407E-A947-70E740481C1C}">
                <a14:useLocalDpi xmlns:a14="http://schemas.microsoft.com/office/drawing/2010/main" val="0"/>
              </a:ext>
            </a:extLst>
          </a:blip>
          <a:srcRect l="21061" r="14529"/>
          <a:stretch/>
        </p:blipFill>
        <p:spPr>
          <a:xfrm>
            <a:off x="707090" y="1396332"/>
            <a:ext cx="1624751" cy="2522526"/>
          </a:xfrm>
          <a:prstGeom prst="rect">
            <a:avLst/>
          </a:prstGeom>
        </p:spPr>
      </p:pic>
      <p:sp>
        <p:nvSpPr>
          <p:cNvPr id="5" name="TextBox 4"/>
          <p:cNvSpPr txBox="1"/>
          <p:nvPr/>
        </p:nvSpPr>
        <p:spPr>
          <a:xfrm>
            <a:off x="2562909" y="1257875"/>
            <a:ext cx="5873981"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n-lt"/>
                <a:sym typeface="Calibri"/>
              </a:rPr>
              <a:t>Many people will have a growth spurt during puberty</a:t>
            </a:r>
          </a:p>
          <a:p>
            <a:pPr marL="342900" indent="-342900">
              <a:buFont typeface="Arial" panose="020B0604020202020204" pitchFamily="34" charset="0"/>
              <a:buChar char="•"/>
            </a:pPr>
            <a:r>
              <a:rPr lang="en-US" sz="2000" dirty="0" smtClean="0">
                <a:latin typeface="+mn-lt"/>
                <a:sym typeface="Calibri"/>
              </a:rPr>
              <a:t>You </a:t>
            </a:r>
            <a:r>
              <a:rPr lang="en-US" sz="2000" dirty="0">
                <a:latin typeface="+mn-lt"/>
                <a:sym typeface="Calibri"/>
              </a:rPr>
              <a:t>will continue to grow until your late </a:t>
            </a:r>
            <a:r>
              <a:rPr lang="en-US" sz="2000" dirty="0" smtClean="0">
                <a:latin typeface="+mn-lt"/>
                <a:sym typeface="Calibri"/>
              </a:rPr>
              <a:t>teens </a:t>
            </a:r>
            <a:endParaRPr lang="en-US" sz="2000" dirty="0">
              <a:latin typeface="+mn-lt"/>
              <a:sym typeface="Gill Sans"/>
            </a:endParaRPr>
          </a:p>
        </p:txBody>
      </p:sp>
      <p:pic>
        <p:nvPicPr>
          <p:cNvPr id="3" name="Picture 2" descr="stick figures of a family"/>
          <p:cNvPicPr>
            <a:picLocks noChangeAspect="1"/>
          </p:cNvPicPr>
          <p:nvPr/>
        </p:nvPicPr>
        <p:blipFill rotWithShape="1">
          <a:blip r:embed="rId4">
            <a:extLst>
              <a:ext uri="{28A0092B-C50C-407E-A947-70E740481C1C}">
                <a14:useLocalDpi xmlns:a14="http://schemas.microsoft.com/office/drawing/2010/main" val="0"/>
              </a:ext>
            </a:extLst>
          </a:blip>
          <a:srcRect b="13855"/>
          <a:stretch/>
        </p:blipFill>
        <p:spPr>
          <a:xfrm>
            <a:off x="4211760" y="2273538"/>
            <a:ext cx="2160012" cy="1860739"/>
          </a:xfrm>
          <a:prstGeom prst="rect">
            <a:avLst/>
          </a:prstGeom>
        </p:spPr>
      </p:pic>
    </p:spTree>
    <p:extLst>
      <p:ext uri="{BB962C8B-B14F-4D97-AF65-F5344CB8AC3E}">
        <p14:creationId xmlns:p14="http://schemas.microsoft.com/office/powerpoint/2010/main" val="47513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330725"/>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Shoulders, Chest and Hips</a:t>
            </a:r>
            <a:endParaRPr lang="en-CA" b="1" dirty="0">
              <a:latin typeface="+mj-lt"/>
            </a:endParaRPr>
          </a:p>
        </p:txBody>
      </p:sp>
      <p:sp>
        <p:nvSpPr>
          <p:cNvPr id="5" name="TextBox 4"/>
          <p:cNvSpPr txBox="1"/>
          <p:nvPr/>
        </p:nvSpPr>
        <p:spPr>
          <a:xfrm>
            <a:off x="707090" y="1558997"/>
            <a:ext cx="3969423" cy="2472472"/>
          </a:xfrm>
          <a:prstGeom prst="rect">
            <a:avLst/>
          </a:prstGeom>
          <a:noFill/>
        </p:spPr>
        <p:txBody>
          <a:bodyPr wrap="square" rtlCol="0">
            <a:spAutoFit/>
          </a:bodyPr>
          <a:lstStyle/>
          <a:p>
            <a:pPr>
              <a:lnSpc>
                <a:spcPct val="115000"/>
              </a:lnSpc>
              <a:spcBef>
                <a:spcPts val="1000"/>
              </a:spcBef>
              <a:buClr>
                <a:schemeClr val="dk1"/>
              </a:buClr>
              <a:buSzPts val="2400"/>
            </a:pPr>
            <a:r>
              <a:rPr lang="en-US" sz="2000" dirty="0" smtClean="0">
                <a:solidFill>
                  <a:schemeClr val="tx1"/>
                </a:solidFill>
                <a:latin typeface="+mn-lt"/>
                <a:ea typeface="Gill Sans"/>
                <a:cs typeface="Gill Sans"/>
                <a:sym typeface="Gill Sans"/>
              </a:rPr>
              <a:t>For some people:</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The shoulders and chest will become broader</a:t>
            </a:r>
            <a:endParaRPr lang="en" sz="2000" dirty="0" smtClean="0">
              <a:latin typeface="+mn-lt"/>
              <a:ea typeface="Gill Sans"/>
              <a:cs typeface="Calibri"/>
              <a:sym typeface="Calibri"/>
            </a:endParaRP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pelvic area </a:t>
            </a:r>
            <a:r>
              <a:rPr lang="en" sz="2000" dirty="0">
                <a:latin typeface="+mn-lt"/>
                <a:ea typeface="Gill Sans"/>
                <a:cs typeface="Calibri"/>
                <a:sym typeface="Calibri"/>
              </a:rPr>
              <a:t>will grow and </a:t>
            </a:r>
            <a:r>
              <a:rPr lang="en" sz="2000" dirty="0" smtClean="0">
                <a:latin typeface="+mn-lt"/>
                <a:ea typeface="Gill Sans"/>
                <a:cs typeface="Calibri"/>
                <a:sym typeface="Calibri"/>
              </a:rPr>
              <a:t>shift, causing </a:t>
            </a:r>
            <a:r>
              <a:rPr lang="en" sz="2000" dirty="0">
                <a:latin typeface="+mn-lt"/>
                <a:ea typeface="Gill Sans"/>
                <a:cs typeface="Calibri"/>
                <a:sym typeface="Calibri"/>
              </a:rPr>
              <a:t>the hips to </a:t>
            </a:r>
            <a:r>
              <a:rPr lang="en" sz="2000" dirty="0" smtClean="0">
                <a:latin typeface="+mn-lt"/>
                <a:ea typeface="Gill Sans"/>
                <a:cs typeface="Calibri"/>
                <a:sym typeface="Calibri"/>
              </a:rPr>
              <a:t>widen</a:t>
            </a:r>
            <a:endParaRPr lang="en" sz="2000" dirty="0">
              <a:latin typeface="+mn-lt"/>
              <a:ea typeface="Gill Sans"/>
              <a:cs typeface="Calibri"/>
              <a:sym typeface="Calibri"/>
            </a:endParaRPr>
          </a:p>
        </p:txBody>
      </p:sp>
      <p:pic>
        <p:nvPicPr>
          <p:cNvPr id="6" name="Picture 5" descr="front view of an person's outline with an arrow pointing at the shoul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30" y="2309852"/>
            <a:ext cx="1721617" cy="1721617"/>
          </a:xfrm>
          <a:prstGeom prst="rect">
            <a:avLst/>
          </a:prstGeom>
        </p:spPr>
      </p:pic>
      <p:pic>
        <p:nvPicPr>
          <p:cNvPr id="3" name="Picture 2" descr="person with an x-ray in front of their pubic area"/>
          <p:cNvPicPr>
            <a:picLocks noChangeAspect="1"/>
          </p:cNvPicPr>
          <p:nvPr/>
        </p:nvPicPr>
        <p:blipFill rotWithShape="1">
          <a:blip r:embed="rId4">
            <a:extLst>
              <a:ext uri="{28A0092B-C50C-407E-A947-70E740481C1C}">
                <a14:useLocalDpi xmlns:a14="http://schemas.microsoft.com/office/drawing/2010/main" val="0"/>
              </a:ext>
            </a:extLst>
          </a:blip>
          <a:srcRect l="29070" r="30592"/>
          <a:stretch/>
        </p:blipFill>
        <p:spPr>
          <a:xfrm>
            <a:off x="6846364" y="565341"/>
            <a:ext cx="1432377" cy="3489022"/>
          </a:xfrm>
          <a:prstGeom prst="rect">
            <a:avLst/>
          </a:prstGeom>
        </p:spPr>
      </p:pic>
    </p:spTree>
    <p:extLst>
      <p:ext uri="{BB962C8B-B14F-4D97-AF65-F5344CB8AC3E}">
        <p14:creationId xmlns:p14="http://schemas.microsoft.com/office/powerpoint/2010/main" val="138129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44045"/>
            <a:ext cx="7729800" cy="89158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Foods and Healthy </a:t>
            </a:r>
            <a:r>
              <a:rPr lang="en-CA" b="1" dirty="0">
                <a:latin typeface="+mj-lt"/>
              </a:rPr>
              <a:t>Eating</a:t>
            </a:r>
          </a:p>
        </p:txBody>
      </p:sp>
      <p:sp>
        <p:nvSpPr>
          <p:cNvPr id="4" name="TextBox 3"/>
          <p:cNvSpPr txBox="1"/>
          <p:nvPr/>
        </p:nvSpPr>
        <p:spPr>
          <a:xfrm>
            <a:off x="601248" y="1193360"/>
            <a:ext cx="7990093" cy="1015663"/>
          </a:xfrm>
          <a:prstGeom prst="rect">
            <a:avLst/>
          </a:prstGeom>
          <a:noFill/>
        </p:spPr>
        <p:txBody>
          <a:bodyPr wrap="square" rtlCol="0">
            <a:spAutoFit/>
          </a:bodyPr>
          <a:lstStyle/>
          <a:p>
            <a:r>
              <a:rPr lang="en-US" sz="2000" dirty="0" smtClean="0">
                <a:solidFill>
                  <a:schemeClr val="tx1"/>
                </a:solidFill>
                <a:latin typeface="+mn-lt"/>
              </a:rPr>
              <a:t>Eating </a:t>
            </a:r>
            <a:r>
              <a:rPr lang="en-US" sz="2000" dirty="0">
                <a:solidFill>
                  <a:schemeClr val="tx1"/>
                </a:solidFill>
                <a:latin typeface="+mn-lt"/>
              </a:rPr>
              <a:t>a variety of </a:t>
            </a:r>
            <a:r>
              <a:rPr lang="en-US" sz="2000" dirty="0" smtClean="0">
                <a:solidFill>
                  <a:schemeClr val="tx1"/>
                </a:solidFill>
                <a:latin typeface="+mn-lt"/>
              </a:rPr>
              <a:t>healthy foods during the school day is important!</a:t>
            </a:r>
          </a:p>
          <a:p>
            <a:pPr marL="342900" indent="-342900">
              <a:buFont typeface="Arial" panose="020B0604020202020204" pitchFamily="34" charset="0"/>
              <a:buChar char="•"/>
            </a:pPr>
            <a:r>
              <a:rPr lang="en-US" sz="2000" dirty="0" smtClean="0">
                <a:solidFill>
                  <a:schemeClr val="tx1"/>
                </a:solidFill>
                <a:latin typeface="+mn-lt"/>
                <a:ea typeface="Gill Sans"/>
                <a:cs typeface="Gill Sans"/>
                <a:sym typeface="Gill Sans"/>
              </a:rPr>
              <a:t>Food </a:t>
            </a:r>
            <a:r>
              <a:rPr lang="en-US" sz="2000" dirty="0">
                <a:solidFill>
                  <a:schemeClr val="tx1"/>
                </a:solidFill>
                <a:latin typeface="+mn-lt"/>
                <a:ea typeface="Gill Sans"/>
                <a:cs typeface="Gill Sans"/>
                <a:sym typeface="Gill Sans"/>
              </a:rPr>
              <a:t>will help you feel energized</a:t>
            </a:r>
          </a:p>
          <a:p>
            <a:pPr marL="342900" indent="-342900">
              <a:buFont typeface="Arial" panose="020B0604020202020204" pitchFamily="34" charset="0"/>
              <a:buChar char="•"/>
            </a:pPr>
            <a:r>
              <a:rPr lang="en-US" sz="2000" dirty="0" smtClean="0">
                <a:solidFill>
                  <a:schemeClr val="tx1"/>
                </a:solidFill>
                <a:latin typeface="+mn-lt"/>
              </a:rPr>
              <a:t>Food will help you stay focused</a:t>
            </a:r>
          </a:p>
        </p:txBody>
      </p:sp>
      <p:pic>
        <p:nvPicPr>
          <p:cNvPr id="3" name="Picture 2" descr="different types of food on forks"/>
          <p:cNvPicPr>
            <a:picLocks noChangeAspect="1"/>
          </p:cNvPicPr>
          <p:nvPr/>
        </p:nvPicPr>
        <p:blipFill rotWithShape="1">
          <a:blip r:embed="rId3">
            <a:extLst>
              <a:ext uri="{28A0092B-C50C-407E-A947-70E740481C1C}">
                <a14:useLocalDpi xmlns:a14="http://schemas.microsoft.com/office/drawing/2010/main" val="0"/>
              </a:ext>
            </a:extLst>
          </a:blip>
          <a:srcRect t="27045" b="27236"/>
          <a:stretch/>
        </p:blipFill>
        <p:spPr>
          <a:xfrm>
            <a:off x="2380766" y="2266758"/>
            <a:ext cx="4382448" cy="1815181"/>
          </a:xfrm>
          <a:prstGeom prst="rect">
            <a:avLst/>
          </a:prstGeom>
        </p:spPr>
      </p:pic>
    </p:spTree>
    <p:extLst>
      <p:ext uri="{BB962C8B-B14F-4D97-AF65-F5344CB8AC3E}">
        <p14:creationId xmlns:p14="http://schemas.microsoft.com/office/powerpoint/2010/main" val="2606839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311700" y="335843"/>
            <a:ext cx="8520600" cy="9419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Physical Changes </a:t>
            </a:r>
            <a:r>
              <a:rPr lang="en-CA" b="1" dirty="0">
                <a:latin typeface="+mj-lt"/>
              </a:rPr>
              <a:t>T</a:t>
            </a:r>
            <a:r>
              <a:rPr lang="en-CA" b="1" dirty="0" smtClean="0">
                <a:latin typeface="+mj-lt"/>
              </a:rPr>
              <a:t>hat Happen </a:t>
            </a:r>
            <a:r>
              <a:rPr lang="en-CA" b="1" dirty="0">
                <a:latin typeface="+mj-lt"/>
              </a:rPr>
              <a:t>D</a:t>
            </a:r>
            <a:r>
              <a:rPr lang="en-CA" b="1" dirty="0" smtClean="0">
                <a:latin typeface="+mj-lt"/>
              </a:rPr>
              <a:t>uring Puberty</a:t>
            </a:r>
            <a:endParaRPr lang="en-CA" b="1" dirty="0">
              <a:latin typeface="+mj-lt"/>
            </a:endParaRPr>
          </a:p>
        </p:txBody>
      </p:sp>
      <p:pic>
        <p:nvPicPr>
          <p:cNvPr id="3" name="Picture 2" descr="person with body odo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9" y="1387010"/>
            <a:ext cx="2857143" cy="2967640"/>
          </a:xfrm>
          <a:prstGeom prst="rect">
            <a:avLst/>
          </a:prstGeom>
        </p:spPr>
      </p:pic>
      <p:sp>
        <p:nvSpPr>
          <p:cNvPr id="5" name="TextBox 4"/>
          <p:cNvSpPr txBox="1"/>
          <p:nvPr/>
        </p:nvSpPr>
        <p:spPr>
          <a:xfrm>
            <a:off x="3450230" y="1633146"/>
            <a:ext cx="2444900" cy="2246769"/>
          </a:xfrm>
          <a:prstGeom prst="rect">
            <a:avLst/>
          </a:prstGeom>
          <a:noFill/>
        </p:spPr>
        <p:txBody>
          <a:bodyPr wrap="none" rtlCol="0">
            <a:spAutoFit/>
          </a:bodyPr>
          <a:lstStyle/>
          <a:p>
            <a:pPr marL="571500" indent="-457200">
              <a:buSzPts val="2200"/>
              <a:buFont typeface="Calibri"/>
              <a:buChar char="•"/>
            </a:pPr>
            <a:r>
              <a:rPr lang="en-US" sz="2000" dirty="0" smtClean="0">
                <a:ea typeface="Calibri"/>
                <a:cs typeface="Calibri"/>
                <a:sym typeface="Calibri"/>
              </a:rPr>
              <a:t>Voice changes</a:t>
            </a:r>
          </a:p>
          <a:p>
            <a:pPr marL="114300">
              <a:buSzPts val="2200"/>
            </a:pPr>
            <a:endParaRPr lang="en-US" sz="2000" dirty="0">
              <a:latin typeface="+mn-lt"/>
              <a:ea typeface="Calibri"/>
              <a:cs typeface="Calibri"/>
              <a:sym typeface="Calibri"/>
            </a:endParaRPr>
          </a:p>
          <a:p>
            <a:pPr marL="571500" indent="-457200">
              <a:buSzPts val="2200"/>
              <a:buFont typeface="Calibri"/>
              <a:buChar char="•"/>
            </a:pPr>
            <a:r>
              <a:rPr lang="en-US" sz="2000" dirty="0" smtClean="0">
                <a:latin typeface="+mn-lt"/>
                <a:ea typeface="Calibri"/>
                <a:cs typeface="Calibri"/>
                <a:sym typeface="Calibri"/>
              </a:rPr>
              <a:t>Acne</a:t>
            </a:r>
          </a:p>
          <a:p>
            <a:pPr marL="11430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Body odor </a:t>
            </a:r>
            <a:endParaRPr lang="en-US" sz="2000" dirty="0">
              <a:latin typeface="+mn-lt"/>
              <a:ea typeface="Calibri"/>
              <a:cs typeface="Calibri"/>
              <a:sym typeface="Calibri"/>
            </a:endParaRP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Emotions</a:t>
            </a:r>
            <a:endParaRPr lang="en-US" sz="2000" dirty="0">
              <a:latin typeface="+mn-lt"/>
              <a:ea typeface="Calibri"/>
              <a:cs typeface="Calibri"/>
              <a:sym typeface="Calibri"/>
            </a:endParaRPr>
          </a:p>
        </p:txBody>
      </p:sp>
      <p:pic>
        <p:nvPicPr>
          <p:cNvPr id="4" name="Picture 3" descr="person measuring their heigh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518" y="1387010"/>
            <a:ext cx="2857143" cy="2967640"/>
          </a:xfrm>
          <a:prstGeom prst="rect">
            <a:avLst/>
          </a:prstGeom>
        </p:spPr>
      </p:pic>
    </p:spTree>
    <p:extLst>
      <p:ext uri="{BB962C8B-B14F-4D97-AF65-F5344CB8AC3E}">
        <p14:creationId xmlns:p14="http://schemas.microsoft.com/office/powerpoint/2010/main" val="150270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661299" y="1524302"/>
            <a:ext cx="4052971" cy="2371887"/>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2796976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100" y="204730"/>
            <a:ext cx="7729800" cy="92458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Voice Changes</a:t>
            </a:r>
            <a:endParaRPr lang="en-CA" b="1" dirty="0">
              <a:latin typeface="+mj-lt"/>
            </a:endParaRPr>
          </a:p>
        </p:txBody>
      </p:sp>
      <p:pic>
        <p:nvPicPr>
          <p:cNvPr id="3" name="Picture 2" descr="side view outline of a persons head with emphasis on the ne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29" y="1372608"/>
            <a:ext cx="2491744" cy="2491744"/>
          </a:xfrm>
          <a:prstGeom prst="rect">
            <a:avLst/>
          </a:prstGeom>
        </p:spPr>
      </p:pic>
      <p:sp>
        <p:nvSpPr>
          <p:cNvPr id="4" name="TextBox 3"/>
          <p:cNvSpPr txBox="1"/>
          <p:nvPr/>
        </p:nvSpPr>
        <p:spPr>
          <a:xfrm>
            <a:off x="2917373" y="1210409"/>
            <a:ext cx="5519527"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Gill Sans"/>
                <a:sym typeface="Gill Sans"/>
              </a:rPr>
              <a:t>For some people, their </a:t>
            </a:r>
            <a:r>
              <a:rPr lang="en-US" sz="2000" dirty="0">
                <a:solidFill>
                  <a:schemeClr val="tx1"/>
                </a:solidFill>
                <a:latin typeface="+mn-lt"/>
                <a:ea typeface="Gill Sans"/>
                <a:cs typeface="Gill Sans"/>
                <a:sym typeface="Gill Sans"/>
              </a:rPr>
              <a:t>larynx </a:t>
            </a:r>
            <a:r>
              <a:rPr lang="en-US" sz="2000" dirty="0" smtClean="0">
                <a:solidFill>
                  <a:schemeClr val="tx1"/>
                </a:solidFill>
                <a:latin typeface="+mn-lt"/>
                <a:ea typeface="Gill Sans"/>
                <a:cs typeface="Gill Sans"/>
                <a:sym typeface="Gill Sans"/>
              </a:rPr>
              <a:t>will grow during puberty</a:t>
            </a:r>
          </a:p>
          <a:p>
            <a:pPr marL="3429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Gill Sans"/>
                <a:sym typeface="Gill Sans"/>
              </a:rPr>
              <a:t>It might become larger and stick </a:t>
            </a:r>
            <a:r>
              <a:rPr lang="en-US" sz="2000" dirty="0">
                <a:solidFill>
                  <a:schemeClr val="tx1"/>
                </a:solidFill>
                <a:latin typeface="+mn-lt"/>
                <a:ea typeface="Gill Sans"/>
                <a:cs typeface="Gill Sans"/>
                <a:sym typeface="Gill Sans"/>
              </a:rPr>
              <a:t>out at the front of </a:t>
            </a:r>
            <a:r>
              <a:rPr lang="en-US" sz="2000" dirty="0" smtClean="0">
                <a:solidFill>
                  <a:schemeClr val="tx1"/>
                </a:solidFill>
                <a:latin typeface="+mn-lt"/>
                <a:ea typeface="Gill Sans"/>
                <a:cs typeface="Gill Sans"/>
                <a:sym typeface="Gill Sans"/>
              </a:rPr>
              <a:t>the </a:t>
            </a:r>
            <a:r>
              <a:rPr lang="en-US" sz="2000" dirty="0">
                <a:solidFill>
                  <a:schemeClr val="tx1"/>
                </a:solidFill>
                <a:latin typeface="+mn-lt"/>
                <a:ea typeface="Gill Sans"/>
                <a:cs typeface="Gill Sans"/>
                <a:sym typeface="Gill Sans"/>
              </a:rPr>
              <a:t>throat (“Adam’s apple</a:t>
            </a:r>
            <a:r>
              <a:rPr lang="en-US" sz="2000" dirty="0" smtClean="0">
                <a:solidFill>
                  <a:schemeClr val="tx1"/>
                </a:solidFill>
                <a:latin typeface="+mn-lt"/>
                <a:ea typeface="Gill Sans"/>
                <a:cs typeface="Gill Sans"/>
                <a:sym typeface="Gill Sans"/>
              </a:rPr>
              <a:t>”)</a:t>
            </a:r>
            <a:endParaRPr lang="en-US" sz="2000" dirty="0">
              <a:solidFill>
                <a:schemeClr val="tx1"/>
              </a:solidFill>
              <a:latin typeface="+mn-lt"/>
              <a:ea typeface="Gill Sans"/>
              <a:cs typeface="Gill Sans"/>
              <a:sym typeface="Gill Sans"/>
            </a:endParaRPr>
          </a:p>
          <a:p>
            <a:pPr marL="3429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Gill Sans"/>
                <a:sym typeface="Gill Sans"/>
              </a:rPr>
              <a:t>This change causes the voice to sound deeper </a:t>
            </a:r>
            <a:r>
              <a:rPr lang="en-US" sz="2000" dirty="0" smtClean="0">
                <a:solidFill>
                  <a:schemeClr val="tx1"/>
                </a:solidFill>
                <a:latin typeface="+mn-lt"/>
                <a:ea typeface="Gill Sans"/>
                <a:cs typeface="Gill Sans"/>
                <a:sym typeface="Gill Sans"/>
              </a:rPr>
              <a:t>and sometimes it might crack </a:t>
            </a:r>
            <a:r>
              <a:rPr lang="en-US" sz="2000" dirty="0">
                <a:solidFill>
                  <a:schemeClr val="tx1"/>
                </a:solidFill>
                <a:latin typeface="+mn-lt"/>
                <a:ea typeface="Gill Sans"/>
                <a:cs typeface="Gill Sans"/>
                <a:sym typeface="Gill Sans"/>
              </a:rPr>
              <a:t>or sound </a:t>
            </a:r>
            <a:r>
              <a:rPr lang="en-US" sz="2000" dirty="0" smtClean="0">
                <a:solidFill>
                  <a:schemeClr val="tx1"/>
                </a:solidFill>
                <a:latin typeface="+mn-lt"/>
                <a:ea typeface="Gill Sans"/>
                <a:cs typeface="Gill Sans"/>
                <a:sym typeface="Gill Sans"/>
              </a:rPr>
              <a:t>squeaky</a:t>
            </a:r>
            <a:endParaRPr lang="en-US" sz="2000" dirty="0">
              <a:solidFill>
                <a:schemeClr val="tx1"/>
              </a:solidFill>
              <a:latin typeface="+mn-lt"/>
              <a:ea typeface="Gill Sans"/>
              <a:cs typeface="Gill Sans"/>
              <a:sym typeface="Gill Sans"/>
            </a:endParaRPr>
          </a:p>
        </p:txBody>
      </p:sp>
    </p:spTree>
    <p:extLst>
      <p:ext uri="{BB962C8B-B14F-4D97-AF65-F5344CB8AC3E}">
        <p14:creationId xmlns:p14="http://schemas.microsoft.com/office/powerpoint/2010/main" val="3775118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2828" y="188654"/>
            <a:ext cx="7729800" cy="7316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Sweat and Perspiration</a:t>
            </a:r>
            <a:endParaRPr lang="en-CA" b="1" dirty="0">
              <a:latin typeface="+mj-lt"/>
            </a:endParaRPr>
          </a:p>
        </p:txBody>
      </p:sp>
      <p:pic>
        <p:nvPicPr>
          <p:cNvPr id="3" name="Picture 2" descr="increasing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55" y="920344"/>
            <a:ext cx="1825872" cy="1825872"/>
          </a:xfrm>
          <a:prstGeom prst="rect">
            <a:avLst/>
          </a:prstGeom>
        </p:spPr>
      </p:pic>
      <p:sp>
        <p:nvSpPr>
          <p:cNvPr id="8" name="TextBox 7"/>
          <p:cNvSpPr txBox="1"/>
          <p:nvPr/>
        </p:nvSpPr>
        <p:spPr>
          <a:xfrm>
            <a:off x="2414023" y="1544327"/>
            <a:ext cx="1606530" cy="461665"/>
          </a:xfrm>
          <a:prstGeom prst="rect">
            <a:avLst/>
          </a:prstGeom>
          <a:noFill/>
        </p:spPr>
        <p:txBody>
          <a:bodyPr wrap="none" rtlCol="0">
            <a:spAutoFit/>
          </a:bodyPr>
          <a:lstStyle/>
          <a:p>
            <a:r>
              <a:rPr lang="en-CA" sz="2400" dirty="0" smtClean="0">
                <a:latin typeface="+mn-lt"/>
                <a:ea typeface="Gill Sans"/>
                <a:cs typeface="Calibri"/>
                <a:sym typeface="Calibri"/>
              </a:rPr>
              <a:t>Hormones</a:t>
            </a:r>
            <a:endParaRPr lang="en-CA" sz="2800" dirty="0">
              <a:solidFill>
                <a:srgbClr val="262626"/>
              </a:solidFill>
              <a:latin typeface="+mn-lt"/>
              <a:ea typeface="Gill Sans"/>
              <a:cs typeface="Gill Sans"/>
              <a:sym typeface="Gill Sans"/>
            </a:endParaRPr>
          </a:p>
        </p:txBody>
      </p:sp>
      <p:pic>
        <p:nvPicPr>
          <p:cNvPr id="5" name="Picture 4" descr="equals sign"/>
          <p:cNvPicPr>
            <a:picLocks noChangeAspect="1"/>
          </p:cNvPicPr>
          <p:nvPr/>
        </p:nvPicPr>
        <p:blipFill rotWithShape="1">
          <a:blip r:embed="rId4">
            <a:extLst>
              <a:ext uri="{28A0092B-C50C-407E-A947-70E740481C1C}">
                <a14:useLocalDpi xmlns:a14="http://schemas.microsoft.com/office/drawing/2010/main" val="0"/>
              </a:ext>
            </a:extLst>
          </a:blip>
          <a:srcRect t="17482" b="15760"/>
          <a:stretch/>
        </p:blipFill>
        <p:spPr>
          <a:xfrm>
            <a:off x="3686847" y="2169952"/>
            <a:ext cx="1399879" cy="934527"/>
          </a:xfrm>
          <a:prstGeom prst="rect">
            <a:avLst/>
          </a:prstGeom>
        </p:spPr>
      </p:pic>
      <p:pic>
        <p:nvPicPr>
          <p:cNvPr id="6" name="Picture 5" descr="increasing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199" y="2309435"/>
            <a:ext cx="1825872" cy="1825872"/>
          </a:xfrm>
          <a:prstGeom prst="rect">
            <a:avLst/>
          </a:prstGeom>
        </p:spPr>
      </p:pic>
      <p:pic>
        <p:nvPicPr>
          <p:cNvPr id="4" name="Picture 3" descr="yellow teardro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8067" y="1258711"/>
            <a:ext cx="1494561" cy="1494561"/>
          </a:xfrm>
          <a:prstGeom prst="rect">
            <a:avLst/>
          </a:prstGeom>
        </p:spPr>
      </p:pic>
      <p:sp>
        <p:nvSpPr>
          <p:cNvPr id="9" name="TextBox 8"/>
          <p:cNvSpPr txBox="1"/>
          <p:nvPr/>
        </p:nvSpPr>
        <p:spPr>
          <a:xfrm>
            <a:off x="6668882" y="3493443"/>
            <a:ext cx="2032929" cy="461665"/>
          </a:xfrm>
          <a:prstGeom prst="rect">
            <a:avLst/>
          </a:prstGeom>
          <a:noFill/>
        </p:spPr>
        <p:txBody>
          <a:bodyPr wrap="none" rtlCol="0">
            <a:spAutoFit/>
          </a:bodyPr>
          <a:lstStyle/>
          <a:p>
            <a:r>
              <a:rPr lang="en-CA" sz="2400" dirty="0">
                <a:latin typeface="+mn-lt"/>
                <a:ea typeface="Gill Sans"/>
                <a:cs typeface="Calibri"/>
                <a:sym typeface="Calibri"/>
              </a:rPr>
              <a:t>Oil (“Sebum</a:t>
            </a:r>
            <a:r>
              <a:rPr lang="en-CA" sz="2400" dirty="0" smtClean="0">
                <a:latin typeface="+mn-lt"/>
                <a:ea typeface="Gill Sans"/>
                <a:cs typeface="Calibri"/>
                <a:sym typeface="Calibri"/>
              </a:rPr>
              <a:t>”)</a:t>
            </a:r>
            <a:endParaRPr lang="en-CA" sz="2800" dirty="0">
              <a:solidFill>
                <a:srgbClr val="262626"/>
              </a:solidFill>
              <a:latin typeface="+mn-lt"/>
              <a:ea typeface="Gill Sans"/>
              <a:cs typeface="Gill Sans"/>
              <a:sym typeface="Gill Sans"/>
            </a:endParaRPr>
          </a:p>
        </p:txBody>
      </p:sp>
    </p:spTree>
    <p:extLst>
      <p:ext uri="{BB962C8B-B14F-4D97-AF65-F5344CB8AC3E}">
        <p14:creationId xmlns:p14="http://schemas.microsoft.com/office/powerpoint/2010/main" val="221673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17722" y="274904"/>
            <a:ext cx="7729800" cy="83030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Acne Happens! </a:t>
            </a:r>
            <a:endParaRPr lang="en-CA" b="1" dirty="0">
              <a:latin typeface="+mj-lt"/>
            </a:endParaRPr>
          </a:p>
        </p:txBody>
      </p:sp>
      <p:pic>
        <p:nvPicPr>
          <p:cNvPr id="4" name="Picture 3" descr="person with acne and magnifying glass getting a close-up of the pi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13" y="2031064"/>
            <a:ext cx="1944607" cy="1944607"/>
          </a:xfrm>
          <a:prstGeom prst="rect">
            <a:avLst/>
          </a:prstGeom>
        </p:spPr>
      </p:pic>
      <p:sp>
        <p:nvSpPr>
          <p:cNvPr id="7" name="TextBox 6"/>
          <p:cNvSpPr txBox="1"/>
          <p:nvPr/>
        </p:nvSpPr>
        <p:spPr>
          <a:xfrm>
            <a:off x="2164716" y="1711325"/>
            <a:ext cx="3972401" cy="1410643"/>
          </a:xfrm>
          <a:prstGeom prst="rect">
            <a:avLst/>
          </a:prstGeom>
          <a:noFill/>
        </p:spPr>
        <p:txBody>
          <a:bodyPr wrap="square" rtlCol="0">
            <a:spAutoFit/>
          </a:bodyPr>
          <a:lstStyle/>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Calibri"/>
                <a:cs typeface="Calibri"/>
                <a:sym typeface="Calibri"/>
              </a:rPr>
              <a:t>Gently wash your face daily</a:t>
            </a:r>
          </a:p>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Calibri"/>
                <a:sym typeface="Calibri"/>
              </a:rPr>
              <a:t>Don’t pick at your pimples!</a:t>
            </a:r>
          </a:p>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Calibri"/>
                <a:sym typeface="Calibri"/>
              </a:rPr>
              <a:t>Eat healthy foods</a:t>
            </a:r>
            <a:endParaRPr lang="en-US" sz="2000" strike="sngStrike" dirty="0">
              <a:solidFill>
                <a:schemeClr val="tx1"/>
              </a:solidFill>
              <a:latin typeface="+mn-lt"/>
              <a:ea typeface="Gill Sans"/>
              <a:cs typeface="Gill Sans"/>
              <a:sym typeface="Gill Sans"/>
            </a:endParaRPr>
          </a:p>
        </p:txBody>
      </p:sp>
      <p:pic>
        <p:nvPicPr>
          <p:cNvPr id="3" name="Picture 2" descr="person with acne looking in mirror"/>
          <p:cNvPicPr>
            <a:picLocks noChangeAspect="1"/>
          </p:cNvPicPr>
          <p:nvPr/>
        </p:nvPicPr>
        <p:blipFill rotWithShape="1">
          <a:blip r:embed="rId4">
            <a:extLst>
              <a:ext uri="{28A0092B-C50C-407E-A947-70E740481C1C}">
                <a14:useLocalDpi xmlns:a14="http://schemas.microsoft.com/office/drawing/2010/main" val="0"/>
              </a:ext>
            </a:extLst>
          </a:blip>
          <a:srcRect l="1" r="985" b="26080"/>
          <a:stretch/>
        </p:blipFill>
        <p:spPr>
          <a:xfrm>
            <a:off x="6231585" y="1651691"/>
            <a:ext cx="2734540" cy="2041463"/>
          </a:xfrm>
          <a:prstGeom prst="rect">
            <a:avLst/>
          </a:prstGeom>
        </p:spPr>
      </p:pic>
    </p:spTree>
    <p:extLst>
      <p:ext uri="{BB962C8B-B14F-4D97-AF65-F5344CB8AC3E}">
        <p14:creationId xmlns:p14="http://schemas.microsoft.com/office/powerpoint/2010/main" val="2839181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28966"/>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Ways to Decrease Body </a:t>
            </a:r>
            <a:r>
              <a:rPr lang="en-CA" b="1" dirty="0">
                <a:latin typeface="+mj-lt"/>
              </a:rPr>
              <a:t>Odour</a:t>
            </a:r>
          </a:p>
        </p:txBody>
      </p:sp>
      <p:pic>
        <p:nvPicPr>
          <p:cNvPr id="5" name="Picture 4" descr="pile of folded clothes"/>
          <p:cNvPicPr>
            <a:picLocks noChangeAspect="1"/>
          </p:cNvPicPr>
          <p:nvPr/>
        </p:nvPicPr>
        <p:blipFill rotWithShape="1">
          <a:blip r:embed="rId3">
            <a:extLst>
              <a:ext uri="{28A0092B-C50C-407E-A947-70E740481C1C}">
                <a14:useLocalDpi xmlns:a14="http://schemas.microsoft.com/office/drawing/2010/main" val="0"/>
              </a:ext>
            </a:extLst>
          </a:blip>
          <a:srcRect b="7929"/>
          <a:stretch/>
        </p:blipFill>
        <p:spPr>
          <a:xfrm>
            <a:off x="388113" y="2317715"/>
            <a:ext cx="1910510" cy="1759036"/>
          </a:xfrm>
          <a:prstGeom prst="rect">
            <a:avLst/>
          </a:prstGeom>
        </p:spPr>
      </p:pic>
      <p:sp>
        <p:nvSpPr>
          <p:cNvPr id="6" name="TextBox 5"/>
          <p:cNvSpPr txBox="1"/>
          <p:nvPr/>
        </p:nvSpPr>
        <p:spPr>
          <a:xfrm>
            <a:off x="2542664" y="1469867"/>
            <a:ext cx="4058652" cy="2246769"/>
          </a:xfrm>
          <a:prstGeom prst="rect">
            <a:avLst/>
          </a:prstGeom>
          <a:noFill/>
        </p:spPr>
        <p:txBody>
          <a:bodyPr wrap="square" rtlCol="0">
            <a:spAutoFit/>
          </a:bodyPr>
          <a:lstStyle/>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Calibri"/>
                <a:cs typeface="Calibri"/>
                <a:sym typeface="Calibri"/>
              </a:rPr>
              <a:t>Wash your body</a:t>
            </a:r>
          </a:p>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Calibri"/>
                <a:sym typeface="Calibri"/>
              </a:rPr>
              <a:t>Use deodorant </a:t>
            </a:r>
            <a:r>
              <a:rPr lang="en-US" sz="2000" dirty="0">
                <a:solidFill>
                  <a:schemeClr val="tx1"/>
                </a:solidFill>
                <a:latin typeface="+mn-lt"/>
                <a:ea typeface="Gill Sans"/>
                <a:cs typeface="Calibri"/>
                <a:sym typeface="Calibri"/>
              </a:rPr>
              <a:t>or antiperspirant</a:t>
            </a:r>
          </a:p>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Wear clean clothes</a:t>
            </a:r>
          </a:p>
          <a:p>
            <a:pPr marL="342900" lvl="0" indent="-342900" algn="ctr">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Calibri"/>
                <a:sym typeface="Calibri"/>
              </a:rPr>
              <a:t>Change underwear and </a:t>
            </a:r>
            <a:r>
              <a:rPr lang="en-US" sz="2000" dirty="0" smtClean="0">
                <a:solidFill>
                  <a:schemeClr val="tx1"/>
                </a:solidFill>
                <a:latin typeface="+mn-lt"/>
                <a:ea typeface="Gill Sans"/>
                <a:cs typeface="Calibri"/>
                <a:sym typeface="Calibri"/>
              </a:rPr>
              <a:t>socks</a:t>
            </a:r>
            <a:endParaRPr lang="en-US" sz="2000" dirty="0">
              <a:solidFill>
                <a:schemeClr val="tx1"/>
              </a:solidFill>
              <a:latin typeface="+mn-lt"/>
              <a:ea typeface="Gill Sans"/>
              <a:cs typeface="Gill Sans"/>
              <a:sym typeface="Gill Sans"/>
            </a:endParaRPr>
          </a:p>
        </p:txBody>
      </p:sp>
      <p:pic>
        <p:nvPicPr>
          <p:cNvPr id="3" name="Picture 2" descr="shower head with spraying wa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316" y="744094"/>
            <a:ext cx="1835574" cy="1835574"/>
          </a:xfrm>
          <a:prstGeom prst="rect">
            <a:avLst/>
          </a:prstGeom>
        </p:spPr>
      </p:pic>
    </p:spTree>
    <p:extLst>
      <p:ext uri="{BB962C8B-B14F-4D97-AF65-F5344CB8AC3E}">
        <p14:creationId xmlns:p14="http://schemas.microsoft.com/office/powerpoint/2010/main" val="712004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p:cNvSpPr>
            <a:spLocks noGrp="1"/>
          </p:cNvSpPr>
          <p:nvPr>
            <p:ph type="title"/>
          </p:nvPr>
        </p:nvSpPr>
        <p:spPr>
          <a:xfrm>
            <a:off x="262936" y="262935"/>
            <a:ext cx="8569364" cy="87709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Video</a:t>
            </a:r>
            <a:r>
              <a:rPr lang="en-CA" dirty="0" smtClean="0"/>
              <a:t> – </a:t>
            </a:r>
            <a:r>
              <a:rPr lang="en-CA" dirty="0" smtClean="0">
                <a:hlinkClick r:id="rId4"/>
              </a:rPr>
              <a:t>Every Body Curious: Puberty</a:t>
            </a:r>
            <a:endParaRPr lang="en-CA" dirty="0"/>
          </a:p>
        </p:txBody>
      </p:sp>
      <p:pic>
        <p:nvPicPr>
          <p:cNvPr id="129" name="Google Shape;129;p24" descr="video icon"/>
          <p:cNvPicPr preferRelativeResize="0"/>
          <p:nvPr/>
        </p:nvPicPr>
        <p:blipFill>
          <a:blip r:embed="rId5">
            <a:alphaModFix/>
          </a:blip>
          <a:stretch>
            <a:fillRect/>
          </a:stretch>
        </p:blipFill>
        <p:spPr>
          <a:xfrm>
            <a:off x="7681858" y="174178"/>
            <a:ext cx="1017223" cy="1054610"/>
          </a:xfrm>
          <a:prstGeom prst="rect">
            <a:avLst/>
          </a:prstGeom>
          <a:noFill/>
          <a:ln>
            <a:noFill/>
          </a:ln>
        </p:spPr>
      </p:pic>
      <p:sp>
        <p:nvSpPr>
          <p:cNvPr id="4" name="TextBox 3"/>
          <p:cNvSpPr txBox="1"/>
          <p:nvPr/>
        </p:nvSpPr>
        <p:spPr>
          <a:xfrm>
            <a:off x="469413" y="1513901"/>
            <a:ext cx="3527399" cy="2246769"/>
          </a:xfrm>
          <a:prstGeom prst="rect">
            <a:avLst/>
          </a:prstGeom>
          <a:noFill/>
        </p:spPr>
        <p:txBody>
          <a:bodyPr wrap="square" rtlCol="0">
            <a:spAutoFit/>
          </a:bodyPr>
          <a:lstStyle/>
          <a:p>
            <a:r>
              <a:rPr lang="en-US" sz="2000" dirty="0" smtClean="0">
                <a:solidFill>
                  <a:schemeClr val="dk1"/>
                </a:solidFill>
                <a:latin typeface="+mn-lt"/>
                <a:ea typeface="Calibri"/>
                <a:cs typeface="Calibri"/>
                <a:sym typeface="Calibri"/>
              </a:rPr>
              <a:t>After watching the video, answer the following question:</a:t>
            </a:r>
          </a:p>
          <a:p>
            <a:pPr marL="285750" indent="-285750">
              <a:buFont typeface="Arial" panose="020B0604020202020204" pitchFamily="34" charset="0"/>
              <a:buChar char="•"/>
            </a:pPr>
            <a:r>
              <a:rPr lang="en-US" sz="2000" dirty="0" smtClean="0">
                <a:solidFill>
                  <a:schemeClr val="dk1"/>
                </a:solidFill>
                <a:latin typeface="+mn-lt"/>
                <a:ea typeface="Calibri"/>
                <a:cs typeface="Calibri"/>
                <a:sym typeface="Calibri"/>
              </a:rPr>
              <a:t>What are some signs our bodies are going through puberty? </a:t>
            </a:r>
          </a:p>
          <a:p>
            <a:pPr marL="285750" indent="-285750">
              <a:buFont typeface="Arial" panose="020B0604020202020204" pitchFamily="34" charset="0"/>
              <a:buChar char="•"/>
            </a:pPr>
            <a:r>
              <a:rPr lang="en-US" sz="2000" dirty="0" smtClean="0">
                <a:solidFill>
                  <a:schemeClr val="dk1"/>
                </a:solidFill>
                <a:latin typeface="+mn-lt"/>
                <a:ea typeface="Calibri"/>
                <a:cs typeface="Calibri"/>
                <a:sym typeface="Calibri"/>
              </a:rPr>
              <a:t>When does puberty start?</a:t>
            </a:r>
            <a:endParaRPr lang="en-US" sz="2000" dirty="0">
              <a:solidFill>
                <a:schemeClr val="dk1"/>
              </a:solidFill>
              <a:latin typeface="+mn-lt"/>
              <a:ea typeface="Calibri"/>
              <a:cs typeface="Calibri"/>
              <a:sym typeface="Calibri"/>
            </a:endParaRPr>
          </a:p>
        </p:txBody>
      </p:sp>
      <p:pic>
        <p:nvPicPr>
          <p:cNvPr id="5" name="tyzXx2e5y1U" title="Every Body Curious Video on Puberty"/>
          <p:cNvPicPr>
            <a:picLocks noRot="1" noChangeAspect="1"/>
          </p:cNvPicPr>
          <p:nvPr>
            <a:videoFile r:link="rId1"/>
          </p:nvPr>
        </p:nvPicPr>
        <p:blipFill>
          <a:blip r:embed="rId6"/>
          <a:stretch>
            <a:fillRect/>
          </a:stretch>
        </p:blipFill>
        <p:spPr>
          <a:xfrm>
            <a:off x="4260300" y="1351411"/>
            <a:ext cx="4572000" cy="2571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itle 1"/>
          <p:cNvSpPr>
            <a:spLocks noGrp="1"/>
          </p:cNvSpPr>
          <p:nvPr>
            <p:ph type="title"/>
          </p:nvPr>
        </p:nvSpPr>
        <p:spPr>
          <a:xfrm>
            <a:off x="291925" y="390948"/>
            <a:ext cx="8507961" cy="783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Activity: Rollercoaster of Emotion</a:t>
            </a:r>
            <a:endParaRPr lang="en-CA" b="1" dirty="0">
              <a:latin typeface="+mj-lt"/>
            </a:endParaRPr>
          </a:p>
        </p:txBody>
      </p:sp>
      <p:sp>
        <p:nvSpPr>
          <p:cNvPr id="3" name="TextBox 2"/>
          <p:cNvSpPr txBox="1"/>
          <p:nvPr/>
        </p:nvSpPr>
        <p:spPr>
          <a:xfrm>
            <a:off x="291924" y="1382852"/>
            <a:ext cx="8507961" cy="707886"/>
          </a:xfrm>
          <a:prstGeom prst="rect">
            <a:avLst/>
          </a:prstGeom>
          <a:noFill/>
        </p:spPr>
        <p:txBody>
          <a:bodyPr wrap="square" rtlCol="0">
            <a:spAutoFit/>
          </a:bodyPr>
          <a:lstStyle/>
          <a:p>
            <a:r>
              <a:rPr lang="en-US" sz="2000" dirty="0">
                <a:solidFill>
                  <a:schemeClr val="dk1"/>
                </a:solidFill>
                <a:latin typeface="+mn-lt"/>
                <a:ea typeface="Calibri"/>
                <a:cs typeface="Calibri"/>
                <a:sym typeface="Calibri"/>
              </a:rPr>
              <a:t>Puberty not only </a:t>
            </a:r>
            <a:r>
              <a:rPr lang="en-US" sz="2000" dirty="0" smtClean="0">
                <a:solidFill>
                  <a:schemeClr val="dk1"/>
                </a:solidFill>
                <a:latin typeface="+mn-lt"/>
                <a:ea typeface="Calibri"/>
                <a:cs typeface="Calibri"/>
                <a:sym typeface="Calibri"/>
              </a:rPr>
              <a:t>impacts </a:t>
            </a:r>
            <a:r>
              <a:rPr lang="en-US" sz="2000" dirty="0">
                <a:solidFill>
                  <a:schemeClr val="dk1"/>
                </a:solidFill>
                <a:latin typeface="+mn-lt"/>
                <a:ea typeface="Calibri"/>
                <a:cs typeface="Calibri"/>
                <a:sym typeface="Calibri"/>
              </a:rPr>
              <a:t>the </a:t>
            </a:r>
            <a:r>
              <a:rPr lang="en-US" sz="2000" dirty="0" smtClean="0">
                <a:solidFill>
                  <a:schemeClr val="dk1"/>
                </a:solidFill>
                <a:latin typeface="+mn-lt"/>
                <a:ea typeface="Calibri"/>
                <a:cs typeface="Calibri"/>
                <a:sym typeface="Calibri"/>
              </a:rPr>
              <a:t>body, </a:t>
            </a:r>
            <a:r>
              <a:rPr lang="en-US" sz="2000" dirty="0">
                <a:solidFill>
                  <a:schemeClr val="dk1"/>
                </a:solidFill>
                <a:latin typeface="+mn-lt"/>
                <a:ea typeface="Calibri"/>
                <a:cs typeface="Calibri"/>
                <a:sym typeface="Calibri"/>
              </a:rPr>
              <a:t>but it also affects the brain and your emotions</a:t>
            </a:r>
            <a:r>
              <a:rPr lang="en-US" sz="2000" dirty="0" smtClean="0">
                <a:solidFill>
                  <a:schemeClr val="dk1"/>
                </a:solidFill>
                <a:latin typeface="+mn-lt"/>
                <a:ea typeface="Calibri"/>
                <a:cs typeface="Calibri"/>
                <a:sym typeface="Calibri"/>
              </a:rPr>
              <a:t>!</a:t>
            </a:r>
          </a:p>
        </p:txBody>
      </p:sp>
      <p:sp>
        <p:nvSpPr>
          <p:cNvPr id="4" name="TextBox 3"/>
          <p:cNvSpPr txBox="1"/>
          <p:nvPr/>
        </p:nvSpPr>
        <p:spPr>
          <a:xfrm>
            <a:off x="291924" y="2282096"/>
            <a:ext cx="3602117" cy="1631216"/>
          </a:xfrm>
          <a:prstGeom prst="rect">
            <a:avLst/>
          </a:prstGeom>
          <a:noFill/>
        </p:spPr>
        <p:txBody>
          <a:bodyPr wrap="square" rtlCol="0">
            <a:spAutoFit/>
          </a:bodyPr>
          <a:lstStyle/>
          <a:p>
            <a:r>
              <a:rPr lang="en-US" sz="2000" dirty="0" smtClean="0">
                <a:solidFill>
                  <a:schemeClr val="dk1"/>
                </a:solidFill>
                <a:latin typeface="+mn-lt"/>
                <a:cs typeface="Calibri"/>
                <a:sym typeface="Calibri"/>
              </a:rPr>
              <a:t>With a classmate, try to answer the following question:</a:t>
            </a:r>
          </a:p>
          <a:p>
            <a:pPr marL="342900" indent="-342900">
              <a:buFont typeface="Arial" panose="020B0604020202020204" pitchFamily="34" charset="0"/>
              <a:buChar char="•"/>
            </a:pPr>
            <a:r>
              <a:rPr lang="en-US" sz="2000" dirty="0" smtClean="0">
                <a:solidFill>
                  <a:schemeClr val="dk1"/>
                </a:solidFill>
                <a:latin typeface="+mn-lt"/>
                <a:cs typeface="Calibri"/>
                <a:sym typeface="Calibri"/>
              </a:rPr>
              <a:t>How do you think puberty impacts your mood (feelings and emotions)?</a:t>
            </a:r>
            <a:endParaRPr lang="en-CA" sz="2000" dirty="0">
              <a:latin typeface="+mn-lt"/>
            </a:endParaRPr>
          </a:p>
        </p:txBody>
      </p:sp>
      <p:pic>
        <p:nvPicPr>
          <p:cNvPr id="6" name="Picture 5" title="roller coaster"/>
          <p:cNvPicPr>
            <a:picLocks noChangeAspect="1"/>
          </p:cNvPicPr>
          <p:nvPr/>
        </p:nvPicPr>
        <p:blipFill rotWithShape="1">
          <a:blip r:embed="rId3">
            <a:extLst>
              <a:ext uri="{28A0092B-C50C-407E-A947-70E740481C1C}">
                <a14:useLocalDpi xmlns:a14="http://schemas.microsoft.com/office/drawing/2010/main" val="0"/>
              </a:ext>
            </a:extLst>
          </a:blip>
          <a:srcRect t="25680" b="33833"/>
          <a:stretch/>
        </p:blipFill>
        <p:spPr>
          <a:xfrm>
            <a:off x="3894041" y="2104590"/>
            <a:ext cx="4905844" cy="19862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311699" y="387236"/>
            <a:ext cx="8520600" cy="9419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Emotional </a:t>
            </a:r>
            <a:r>
              <a:rPr lang="en-CA" b="1" dirty="0" smtClean="0"/>
              <a:t>and Social Changes During Puberty</a:t>
            </a:r>
            <a:endParaRPr lang="en-CA" b="1" dirty="0">
              <a:latin typeface="+mj-lt"/>
            </a:endParaRPr>
          </a:p>
        </p:txBody>
      </p:sp>
      <p:sp>
        <p:nvSpPr>
          <p:cNvPr id="5" name="TextBox 4"/>
          <p:cNvSpPr txBox="1"/>
          <p:nvPr/>
        </p:nvSpPr>
        <p:spPr>
          <a:xfrm>
            <a:off x="320155" y="1541697"/>
            <a:ext cx="8503687" cy="2246769"/>
          </a:xfrm>
          <a:prstGeom prst="rect">
            <a:avLst/>
          </a:prstGeom>
          <a:noFill/>
        </p:spPr>
        <p:txBody>
          <a:bodyPr wrap="square" rtlCol="0">
            <a:spAutoFit/>
          </a:bodyPr>
          <a:lstStyle/>
          <a:p>
            <a:pPr marL="114300">
              <a:buSzPts val="2200"/>
            </a:pPr>
            <a:r>
              <a:rPr lang="en-US" sz="2000" dirty="0" smtClean="0">
                <a:ea typeface="Calibri"/>
                <a:cs typeface="Calibri"/>
                <a:sym typeface="Calibri"/>
              </a:rPr>
              <a:t>While going through puberty, you might experience some emotional changes. You might:</a:t>
            </a:r>
          </a:p>
          <a:p>
            <a:pPr marL="571500" indent="-457200">
              <a:buSzPts val="2200"/>
              <a:buFont typeface="Calibri"/>
              <a:buChar char="•"/>
            </a:pPr>
            <a:r>
              <a:rPr lang="en-US" sz="2000" dirty="0" smtClean="0">
                <a:ea typeface="Calibri"/>
                <a:cs typeface="Calibri"/>
                <a:sym typeface="Calibri"/>
              </a:rPr>
              <a:t>Have more mood changes with highs and lows</a:t>
            </a:r>
          </a:p>
          <a:p>
            <a:pPr marL="571500" indent="-457200">
              <a:buSzPts val="2200"/>
              <a:buFont typeface="Calibri"/>
              <a:buChar char="•"/>
            </a:pPr>
            <a:r>
              <a:rPr lang="en-US" sz="2000" dirty="0" smtClean="0">
                <a:latin typeface="+mn-lt"/>
                <a:ea typeface="Calibri"/>
                <a:cs typeface="Calibri"/>
                <a:sym typeface="Calibri"/>
              </a:rPr>
              <a:t>Feel lonely at times or you may want to be alone</a:t>
            </a:r>
          </a:p>
          <a:p>
            <a:pPr marL="571500" indent="-457200">
              <a:buSzPts val="2200"/>
              <a:buFont typeface="Calibri"/>
              <a:buChar char="•"/>
            </a:pPr>
            <a:r>
              <a:rPr lang="en-US" sz="2000" dirty="0" smtClean="0">
                <a:latin typeface="+mn-lt"/>
                <a:ea typeface="Calibri"/>
                <a:cs typeface="Calibri"/>
                <a:sym typeface="Calibri"/>
              </a:rPr>
              <a:t>Want to make your own choices</a:t>
            </a:r>
          </a:p>
          <a:p>
            <a:pPr marL="571500" indent="-457200">
              <a:buSzPts val="2200"/>
              <a:buFont typeface="Calibri"/>
              <a:buChar char="•"/>
            </a:pPr>
            <a:r>
              <a:rPr lang="en-US" sz="2000" dirty="0" smtClean="0">
                <a:latin typeface="+mn-lt"/>
                <a:ea typeface="Calibri"/>
                <a:cs typeface="Calibri"/>
                <a:sym typeface="Calibri"/>
              </a:rPr>
              <a:t>Want to be liked by friends</a:t>
            </a:r>
          </a:p>
          <a:p>
            <a:pPr marL="571500" indent="-457200">
              <a:buSzPts val="2200"/>
              <a:buFont typeface="Calibri"/>
              <a:buChar char="•"/>
            </a:pPr>
            <a:r>
              <a:rPr lang="en-US" sz="2000" dirty="0" smtClean="0">
                <a:latin typeface="+mn-lt"/>
                <a:ea typeface="Calibri"/>
                <a:cs typeface="Calibri"/>
                <a:sym typeface="Calibri"/>
              </a:rPr>
              <a:t>Start to have romantic feelings for a person</a:t>
            </a:r>
          </a:p>
        </p:txBody>
      </p:sp>
      <p:pic>
        <p:nvPicPr>
          <p:cNvPr id="6" name="Picture 5" descr="person crying with broken hea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324" y="1861711"/>
            <a:ext cx="2449841" cy="2449841"/>
          </a:xfrm>
          <a:prstGeom prst="rect">
            <a:avLst/>
          </a:prstGeom>
        </p:spPr>
      </p:pic>
    </p:spTree>
    <p:extLst>
      <p:ext uri="{BB962C8B-B14F-4D97-AF65-F5344CB8AC3E}">
        <p14:creationId xmlns:p14="http://schemas.microsoft.com/office/powerpoint/2010/main" val="177696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1"/>
          <p:cNvSpPr>
            <a:spLocks noGrp="1"/>
          </p:cNvSpPr>
          <p:nvPr>
            <p:ph type="title"/>
          </p:nvPr>
        </p:nvSpPr>
        <p:spPr>
          <a:xfrm>
            <a:off x="311150" y="259564"/>
            <a:ext cx="3835734" cy="89941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Shower Time</a:t>
            </a:r>
            <a:endParaRPr lang="en-CA" b="1" dirty="0">
              <a:latin typeface="+mj-lt"/>
            </a:endParaRPr>
          </a:p>
        </p:txBody>
      </p:sp>
      <p:sp>
        <p:nvSpPr>
          <p:cNvPr id="3" name="Text Placeholder 2"/>
          <p:cNvSpPr>
            <a:spLocks noGrp="1"/>
          </p:cNvSpPr>
          <p:nvPr>
            <p:ph type="body" idx="1"/>
          </p:nvPr>
        </p:nvSpPr>
        <p:spPr>
          <a:xfrm>
            <a:off x="311150" y="1252136"/>
            <a:ext cx="3835734" cy="1296077"/>
          </a:xfrm>
        </p:spPr>
        <p:txBody>
          <a:bodyPr>
            <a:noAutofit/>
          </a:bodyPr>
          <a:lstStyle/>
          <a:p>
            <a:pPr marL="114300" indent="0">
              <a:buClrTx/>
              <a:buNone/>
            </a:pPr>
            <a:r>
              <a:rPr lang="en-CA" sz="2000" dirty="0">
                <a:solidFill>
                  <a:schemeClr val="tx1"/>
                </a:solidFill>
                <a:latin typeface="+mn-lt"/>
              </a:rPr>
              <a:t>Using the chart, what are </a:t>
            </a:r>
            <a:r>
              <a:rPr lang="en-CA" sz="2000" dirty="0" smtClean="0">
                <a:solidFill>
                  <a:schemeClr val="tx1"/>
                </a:solidFill>
                <a:latin typeface="+mn-lt"/>
              </a:rPr>
              <a:t>some of your steps </a:t>
            </a:r>
            <a:r>
              <a:rPr lang="en-CA" sz="2000" dirty="0">
                <a:solidFill>
                  <a:schemeClr val="tx1"/>
                </a:solidFill>
                <a:latin typeface="+mn-lt"/>
              </a:rPr>
              <a:t>for showering and getting ready for school</a:t>
            </a:r>
            <a:r>
              <a:rPr lang="en-CA" sz="2000" dirty="0" smtClean="0">
                <a:solidFill>
                  <a:schemeClr val="tx1"/>
                </a:solidFill>
                <a:latin typeface="+mn-lt"/>
              </a:rPr>
              <a:t>?</a:t>
            </a:r>
            <a:endParaRPr lang="en-CA" sz="2000" dirty="0">
              <a:solidFill>
                <a:schemeClr val="tx1"/>
              </a:solidFill>
              <a:latin typeface="+mn-lt"/>
            </a:endParaRPr>
          </a:p>
        </p:txBody>
      </p:sp>
      <p:pic>
        <p:nvPicPr>
          <p:cNvPr id="6" name="Google Shape;144;p26" descr="checklist"/>
          <p:cNvPicPr preferRelativeResize="0"/>
          <p:nvPr/>
        </p:nvPicPr>
        <p:blipFill>
          <a:blip r:embed="rId3">
            <a:alphaModFix/>
          </a:blip>
          <a:stretch>
            <a:fillRect/>
          </a:stretch>
        </p:blipFill>
        <p:spPr>
          <a:xfrm>
            <a:off x="394467" y="2719777"/>
            <a:ext cx="1255675" cy="1255675"/>
          </a:xfrm>
          <a:prstGeom prst="rect">
            <a:avLst/>
          </a:prstGeom>
          <a:noFill/>
          <a:ln>
            <a:noFill/>
          </a:ln>
        </p:spPr>
      </p:pic>
      <p:pic>
        <p:nvPicPr>
          <p:cNvPr id="5" name="Picture 4" title="bath tub"/>
          <p:cNvPicPr>
            <a:picLocks noChangeAspect="1"/>
          </p:cNvPicPr>
          <p:nvPr/>
        </p:nvPicPr>
        <p:blipFill rotWithShape="1">
          <a:blip r:embed="rId4">
            <a:extLst>
              <a:ext uri="{28A0092B-C50C-407E-A947-70E740481C1C}">
                <a14:useLocalDpi xmlns:a14="http://schemas.microsoft.com/office/drawing/2010/main" val="0"/>
              </a:ext>
            </a:extLst>
          </a:blip>
          <a:srcRect t="10362" b="11029"/>
          <a:stretch/>
        </p:blipFill>
        <p:spPr>
          <a:xfrm>
            <a:off x="1974991" y="2488054"/>
            <a:ext cx="1987409" cy="1562299"/>
          </a:xfrm>
          <a:prstGeom prst="rect">
            <a:avLst/>
          </a:prstGeom>
        </p:spPr>
      </p:pic>
      <p:graphicFrame>
        <p:nvGraphicFramePr>
          <p:cNvPr id="2" name="Table 1" title="Shower Steps"/>
          <p:cNvGraphicFramePr>
            <a:graphicFrameLocks noGrp="1"/>
          </p:cNvGraphicFramePr>
          <p:nvPr>
            <p:extLst>
              <p:ext uri="{D42A27DB-BD31-4B8C-83A1-F6EECF244321}">
                <p14:modId xmlns:p14="http://schemas.microsoft.com/office/powerpoint/2010/main" val="2732432821"/>
              </p:ext>
            </p:extLst>
          </p:nvPr>
        </p:nvGraphicFramePr>
        <p:xfrm>
          <a:off x="4287249" y="259564"/>
          <a:ext cx="4682090" cy="3808928"/>
        </p:xfrm>
        <a:graphic>
          <a:graphicData uri="http://schemas.openxmlformats.org/drawingml/2006/table">
            <a:tbl>
              <a:tblPr firstRow="1" bandRow="1">
                <a:tableStyleId>{793D81CF-94F2-401A-BA57-92F5A7B2D0C5}</a:tableStyleId>
              </a:tblPr>
              <a:tblGrid>
                <a:gridCol w="4682090">
                  <a:extLst>
                    <a:ext uri="{9D8B030D-6E8A-4147-A177-3AD203B41FA5}">
                      <a16:colId xmlns:a16="http://schemas.microsoft.com/office/drawing/2014/main" val="2910804961"/>
                    </a:ext>
                  </a:extLst>
                </a:gridCol>
              </a:tblGrid>
              <a:tr h="328153">
                <a:tc>
                  <a:txBody>
                    <a:bodyPr/>
                    <a:lstStyle/>
                    <a:p>
                      <a:pPr algn="ctr"/>
                      <a:r>
                        <a:rPr lang="en-CA" sz="1600" b="1" dirty="0" smtClean="0">
                          <a:solidFill>
                            <a:schemeClr val="tx1"/>
                          </a:solidFill>
                        </a:rPr>
                        <a:t>Shower Steps</a:t>
                      </a:r>
                      <a:endParaRPr lang="en-CA" sz="1600" b="1" dirty="0">
                        <a:solidFill>
                          <a:schemeClr val="tx1"/>
                        </a:solidFill>
                      </a:endParaRPr>
                    </a:p>
                  </a:txBody>
                  <a:tcPr>
                    <a:solidFill>
                      <a:schemeClr val="tx2">
                        <a:lumMod val="90000"/>
                      </a:schemeClr>
                    </a:solidFill>
                  </a:tcPr>
                </a:tc>
                <a:extLst>
                  <a:ext uri="{0D108BD9-81ED-4DB2-BD59-A6C34878D82A}">
                    <a16:rowId xmlns:a16="http://schemas.microsoft.com/office/drawing/2014/main" val="749724770"/>
                  </a:ext>
                </a:extLst>
              </a:tr>
              <a:tr h="328153">
                <a:tc>
                  <a:txBody>
                    <a:bodyPr/>
                    <a:lstStyle/>
                    <a:p>
                      <a:r>
                        <a:rPr lang="en-CA" sz="1400" dirty="0" smtClean="0">
                          <a:solidFill>
                            <a:schemeClr val="tx1"/>
                          </a:solidFill>
                        </a:rPr>
                        <a:t>Clean up the bathroom</a:t>
                      </a:r>
                      <a:endParaRPr lang="en-CA" sz="1400" dirty="0">
                        <a:solidFill>
                          <a:schemeClr val="tx1"/>
                        </a:solidFill>
                      </a:endParaRPr>
                    </a:p>
                  </a:txBody>
                  <a:tcPr>
                    <a:solidFill>
                      <a:schemeClr val="tx2"/>
                    </a:solidFill>
                  </a:tcPr>
                </a:tc>
                <a:extLst>
                  <a:ext uri="{0D108BD9-81ED-4DB2-BD59-A6C34878D82A}">
                    <a16:rowId xmlns:a16="http://schemas.microsoft.com/office/drawing/2014/main" val="2111422971"/>
                  </a:ext>
                </a:extLst>
              </a:tr>
              <a:tr h="520271">
                <a:tc>
                  <a:txBody>
                    <a:bodyPr/>
                    <a:lstStyle/>
                    <a:p>
                      <a:r>
                        <a:rPr lang="en-CA" sz="1400" dirty="0" smtClean="0">
                          <a:solidFill>
                            <a:schemeClr val="tx1"/>
                          </a:solidFill>
                        </a:rPr>
                        <a:t>Choose the clothes and bring them to the bathroom</a:t>
                      </a:r>
                      <a:endParaRPr lang="en-CA" sz="1400" dirty="0">
                        <a:solidFill>
                          <a:schemeClr val="tx1"/>
                        </a:solidFill>
                      </a:endParaRPr>
                    </a:p>
                  </a:txBody>
                  <a:tcPr/>
                </a:tc>
                <a:extLst>
                  <a:ext uri="{0D108BD9-81ED-4DB2-BD59-A6C34878D82A}">
                    <a16:rowId xmlns:a16="http://schemas.microsoft.com/office/drawing/2014/main" val="844271837"/>
                  </a:ext>
                </a:extLst>
              </a:tr>
              <a:tr h="3281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dirty="0" smtClean="0">
                          <a:solidFill>
                            <a:schemeClr val="tx1"/>
                          </a:solidFill>
                        </a:rPr>
                        <a:t>Finished with showering? Get</a:t>
                      </a:r>
                      <a:r>
                        <a:rPr lang="en-CA" sz="1400" baseline="0" dirty="0" smtClean="0">
                          <a:solidFill>
                            <a:schemeClr val="tx1"/>
                          </a:solidFill>
                        </a:rPr>
                        <a:t> out and get dried</a:t>
                      </a:r>
                      <a:endParaRPr lang="en-CA" sz="1400" dirty="0" smtClean="0">
                        <a:solidFill>
                          <a:schemeClr val="tx1"/>
                        </a:solidFill>
                      </a:endParaRPr>
                    </a:p>
                  </a:txBody>
                  <a:tcPr>
                    <a:solidFill>
                      <a:schemeClr val="tx2"/>
                    </a:solidFill>
                  </a:tcPr>
                </a:tc>
                <a:extLst>
                  <a:ext uri="{0D108BD9-81ED-4DB2-BD59-A6C34878D82A}">
                    <a16:rowId xmlns:a16="http://schemas.microsoft.com/office/drawing/2014/main" val="773630751"/>
                  </a:ext>
                </a:extLst>
              </a:tr>
              <a:tr h="328153">
                <a:tc>
                  <a:txBody>
                    <a:bodyPr/>
                    <a:lstStyle/>
                    <a:p>
                      <a:r>
                        <a:rPr lang="en-CA" sz="1400" dirty="0" smtClean="0">
                          <a:solidFill>
                            <a:schemeClr val="tx1"/>
                          </a:solidFill>
                        </a:rPr>
                        <a:t>Set the water temperature</a:t>
                      </a:r>
                      <a:endParaRPr lang="en-CA" sz="1400" dirty="0">
                        <a:solidFill>
                          <a:schemeClr val="tx1"/>
                        </a:solidFill>
                      </a:endParaRPr>
                    </a:p>
                  </a:txBody>
                  <a:tcPr/>
                </a:tc>
                <a:extLst>
                  <a:ext uri="{0D108BD9-81ED-4DB2-BD59-A6C34878D82A}">
                    <a16:rowId xmlns:a16="http://schemas.microsoft.com/office/drawing/2014/main" val="1422227140"/>
                  </a:ext>
                </a:extLst>
              </a:tr>
              <a:tr h="328153">
                <a:tc>
                  <a:txBody>
                    <a:bodyPr/>
                    <a:lstStyle/>
                    <a:p>
                      <a:r>
                        <a:rPr lang="en-CA" sz="1400" dirty="0" smtClean="0">
                          <a:solidFill>
                            <a:schemeClr val="tx1"/>
                          </a:solidFill>
                        </a:rPr>
                        <a:t>Get</a:t>
                      </a:r>
                      <a:r>
                        <a:rPr lang="en-CA" sz="1400" baseline="0" dirty="0" smtClean="0">
                          <a:solidFill>
                            <a:schemeClr val="tx1"/>
                          </a:solidFill>
                        </a:rPr>
                        <a:t> </a:t>
                      </a:r>
                      <a:r>
                        <a:rPr lang="en-CA" sz="1400" dirty="0" smtClean="0">
                          <a:solidFill>
                            <a:schemeClr val="tx1"/>
                          </a:solidFill>
                        </a:rPr>
                        <a:t>dressed</a:t>
                      </a:r>
                      <a:endParaRPr lang="en-CA" sz="1400" dirty="0">
                        <a:solidFill>
                          <a:schemeClr val="tx1"/>
                        </a:solidFill>
                      </a:endParaRPr>
                    </a:p>
                  </a:txBody>
                  <a:tcPr>
                    <a:solidFill>
                      <a:schemeClr val="tx2"/>
                    </a:solidFill>
                  </a:tcPr>
                </a:tc>
                <a:extLst>
                  <a:ext uri="{0D108BD9-81ED-4DB2-BD59-A6C34878D82A}">
                    <a16:rowId xmlns:a16="http://schemas.microsoft.com/office/drawing/2014/main" val="2983498335"/>
                  </a:ext>
                </a:extLst>
              </a:tr>
              <a:tr h="328153">
                <a:tc>
                  <a:txBody>
                    <a:bodyPr/>
                    <a:lstStyle/>
                    <a:p>
                      <a:r>
                        <a:rPr lang="en-CA" sz="1400" dirty="0" smtClean="0">
                          <a:solidFill>
                            <a:schemeClr val="tx1"/>
                          </a:solidFill>
                        </a:rPr>
                        <a:t>Clean teeth</a:t>
                      </a:r>
                      <a:endParaRPr lang="en-CA" sz="1400" dirty="0">
                        <a:solidFill>
                          <a:schemeClr val="tx1"/>
                        </a:solidFill>
                      </a:endParaRPr>
                    </a:p>
                  </a:txBody>
                  <a:tcPr/>
                </a:tc>
                <a:extLst>
                  <a:ext uri="{0D108BD9-81ED-4DB2-BD59-A6C34878D82A}">
                    <a16:rowId xmlns:a16="http://schemas.microsoft.com/office/drawing/2014/main" val="2973091509"/>
                  </a:ext>
                </a:extLst>
              </a:tr>
              <a:tr h="328153">
                <a:tc>
                  <a:txBody>
                    <a:bodyPr/>
                    <a:lstStyle/>
                    <a:p>
                      <a:r>
                        <a:rPr lang="en-CA" sz="1400" dirty="0" smtClean="0">
                          <a:solidFill>
                            <a:schemeClr val="tx1"/>
                          </a:solidFill>
                        </a:rPr>
                        <a:t>Enter the shower and get wet</a:t>
                      </a:r>
                      <a:endParaRPr lang="en-CA" sz="1400" dirty="0">
                        <a:solidFill>
                          <a:schemeClr val="tx1"/>
                        </a:solidFill>
                      </a:endParaRPr>
                    </a:p>
                  </a:txBody>
                  <a:tcPr>
                    <a:solidFill>
                      <a:schemeClr val="tx2"/>
                    </a:solidFill>
                  </a:tcPr>
                </a:tc>
                <a:extLst>
                  <a:ext uri="{0D108BD9-81ED-4DB2-BD59-A6C34878D82A}">
                    <a16:rowId xmlns:a16="http://schemas.microsoft.com/office/drawing/2014/main" val="2249185963"/>
                  </a:ext>
                </a:extLst>
              </a:tr>
              <a:tr h="328153">
                <a:tc>
                  <a:txBody>
                    <a:bodyPr/>
                    <a:lstStyle/>
                    <a:p>
                      <a:r>
                        <a:rPr lang="en-CA" sz="1400" dirty="0" smtClean="0">
                          <a:solidFill>
                            <a:schemeClr val="tx1"/>
                          </a:solidFill>
                        </a:rPr>
                        <a:t>Wash hair</a:t>
                      </a:r>
                      <a:endParaRPr lang="en-CA" sz="1400" dirty="0">
                        <a:solidFill>
                          <a:schemeClr val="tx1"/>
                        </a:solidFill>
                      </a:endParaRPr>
                    </a:p>
                  </a:txBody>
                  <a:tcPr/>
                </a:tc>
                <a:extLst>
                  <a:ext uri="{0D108BD9-81ED-4DB2-BD59-A6C34878D82A}">
                    <a16:rowId xmlns:a16="http://schemas.microsoft.com/office/drawing/2014/main" val="3016191555"/>
                  </a:ext>
                </a:extLst>
              </a:tr>
              <a:tr h="328153">
                <a:tc>
                  <a:txBody>
                    <a:bodyPr/>
                    <a:lstStyle/>
                    <a:p>
                      <a:r>
                        <a:rPr lang="en-CA" sz="1400" dirty="0" smtClean="0">
                          <a:solidFill>
                            <a:schemeClr val="tx1"/>
                          </a:solidFill>
                        </a:rPr>
                        <a:t>Wash your body</a:t>
                      </a:r>
                      <a:endParaRPr lang="en-CA" sz="1400" dirty="0">
                        <a:solidFill>
                          <a:schemeClr val="tx1"/>
                        </a:solidFill>
                      </a:endParaRPr>
                    </a:p>
                  </a:txBody>
                  <a:tcPr>
                    <a:solidFill>
                      <a:schemeClr val="tx2"/>
                    </a:solidFill>
                  </a:tcPr>
                </a:tc>
                <a:extLst>
                  <a:ext uri="{0D108BD9-81ED-4DB2-BD59-A6C34878D82A}">
                    <a16:rowId xmlns:a16="http://schemas.microsoft.com/office/drawing/2014/main" val="3685337962"/>
                  </a:ext>
                </a:extLst>
              </a:tr>
              <a:tr h="328153">
                <a:tc>
                  <a:txBody>
                    <a:bodyPr/>
                    <a:lstStyle/>
                    <a:p>
                      <a:r>
                        <a:rPr lang="en-CA" sz="1400" dirty="0" smtClean="0">
                          <a:solidFill>
                            <a:schemeClr val="tx1"/>
                          </a:solidFill>
                        </a:rPr>
                        <a:t>Comb hair</a:t>
                      </a:r>
                      <a:endParaRPr lang="en-CA" sz="1400" dirty="0">
                        <a:solidFill>
                          <a:schemeClr val="tx1"/>
                        </a:solidFill>
                      </a:endParaRPr>
                    </a:p>
                  </a:txBody>
                  <a:tcPr/>
                </a:tc>
                <a:extLst>
                  <a:ext uri="{0D108BD9-81ED-4DB2-BD59-A6C34878D82A}">
                    <a16:rowId xmlns:a16="http://schemas.microsoft.com/office/drawing/2014/main" val="403751295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892861" y="421275"/>
            <a:ext cx="7563761" cy="9419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More Questions? Talk to Someone:</a:t>
            </a:r>
            <a:endParaRPr lang="en-CA" b="1" dirty="0">
              <a:latin typeface="+mj-lt"/>
            </a:endParaRPr>
          </a:p>
        </p:txBody>
      </p:sp>
      <p:sp>
        <p:nvSpPr>
          <p:cNvPr id="5" name="TextBox 4"/>
          <p:cNvSpPr txBox="1"/>
          <p:nvPr/>
        </p:nvSpPr>
        <p:spPr>
          <a:xfrm>
            <a:off x="892861" y="1751257"/>
            <a:ext cx="5226058" cy="1938992"/>
          </a:xfrm>
          <a:prstGeom prst="rect">
            <a:avLst/>
          </a:prstGeom>
          <a:noFill/>
        </p:spPr>
        <p:txBody>
          <a:bodyPr wrap="square" rtlCol="0">
            <a:spAutoFit/>
          </a:bodyPr>
          <a:lstStyle/>
          <a:p>
            <a:pPr marL="571500" indent="-457200">
              <a:buSzPts val="2200"/>
              <a:buFont typeface="Calibri"/>
              <a:buChar char="•"/>
            </a:pPr>
            <a:r>
              <a:rPr lang="en-US" sz="2000" dirty="0" smtClean="0">
                <a:solidFill>
                  <a:schemeClr val="tx1"/>
                </a:solidFill>
                <a:latin typeface="+mn-lt"/>
                <a:ea typeface="Calibri"/>
                <a:cs typeface="Calibri"/>
                <a:sym typeface="Calibri"/>
              </a:rPr>
              <a:t>Parents/</a:t>
            </a:r>
            <a:r>
              <a:rPr lang="en-US" sz="2000" dirty="0">
                <a:solidFill>
                  <a:schemeClr val="tx1"/>
                </a:solidFill>
                <a:latin typeface="+mn-lt"/>
                <a:ea typeface="Calibri"/>
                <a:cs typeface="Calibri"/>
                <a:sym typeface="Calibri"/>
              </a:rPr>
              <a:t> </a:t>
            </a:r>
            <a:r>
              <a:rPr lang="en-US" sz="2000" dirty="0" smtClean="0">
                <a:solidFill>
                  <a:schemeClr val="tx1"/>
                </a:solidFill>
                <a:latin typeface="+mn-lt"/>
                <a:ea typeface="Calibri"/>
                <a:cs typeface="Calibri"/>
                <a:sym typeface="Calibri"/>
              </a:rPr>
              <a:t>Guardian</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smtClean="0">
                <a:solidFill>
                  <a:schemeClr val="tx1"/>
                </a:solidFill>
                <a:latin typeface="+mn-lt"/>
                <a:ea typeface="Calibri"/>
                <a:cs typeface="Calibri"/>
                <a:sym typeface="Calibri"/>
              </a:rPr>
              <a:t>Teacher/ 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a:t>
            </a:r>
            <a:r>
              <a:rPr lang="en-US" sz="2000" dirty="0" smtClean="0">
                <a:solidFill>
                  <a:schemeClr val="tx1"/>
                </a:solidFill>
                <a:latin typeface="+mn-lt"/>
                <a:ea typeface="Calibri"/>
                <a:cs typeface="Calibri"/>
                <a:sym typeface="Calibri"/>
              </a:rPr>
              <a:t>Professional</a:t>
            </a:r>
            <a:endParaRPr lang="en-US" sz="2000" dirty="0">
              <a:solidFill>
                <a:schemeClr val="tx1"/>
              </a:solidFill>
              <a:latin typeface="+mn-lt"/>
              <a:ea typeface="Calibri"/>
              <a:cs typeface="Calibri"/>
              <a:sym typeface="Calibri"/>
            </a:endParaRPr>
          </a:p>
          <a:p>
            <a:pPr marL="571500" indent="-457200">
              <a:buSzPts val="2200"/>
              <a:buFont typeface="Calibri"/>
              <a:buChar char="•"/>
            </a:pPr>
            <a:r>
              <a:rPr lang="en-US" sz="2000" dirty="0" smtClean="0">
                <a:solidFill>
                  <a:schemeClr val="tx1"/>
                </a:solidFill>
                <a:latin typeface="+mn-lt"/>
                <a:ea typeface="Calibri"/>
                <a:cs typeface="Calibri"/>
                <a:sym typeface="Calibri"/>
              </a:rPr>
              <a:t>School </a:t>
            </a:r>
            <a:r>
              <a:rPr lang="en-US" sz="2000" dirty="0">
                <a:solidFill>
                  <a:schemeClr val="tx1"/>
                </a:solidFill>
                <a:latin typeface="+mn-lt"/>
                <a:ea typeface="Calibri"/>
                <a:cs typeface="Calibri"/>
                <a:sym typeface="Calibri"/>
              </a:rPr>
              <a:t>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smtClean="0">
                <a:solidFill>
                  <a:schemeClr val="tx1"/>
                </a:solidFill>
                <a:latin typeface="+mn-lt"/>
                <a:ea typeface="Calibri"/>
                <a:cs typeface="Calibri"/>
                <a:sym typeface="Calibri"/>
              </a:rPr>
              <a:t>Child and Youth Worker</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p>
        </p:txBody>
      </p:sp>
      <p:pic>
        <p:nvPicPr>
          <p:cNvPr id="6" name="Google Shape;302;p44" descr="grey phone call icon"/>
          <p:cNvPicPr preferRelativeResize="0"/>
          <p:nvPr/>
        </p:nvPicPr>
        <p:blipFill>
          <a:blip r:embed="rId3">
            <a:alphaModFix/>
          </a:blip>
          <a:stretch>
            <a:fillRect/>
          </a:stretch>
        </p:blipFill>
        <p:spPr>
          <a:xfrm>
            <a:off x="6356470" y="1773915"/>
            <a:ext cx="1893675" cy="18936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itle 1"/>
          <p:cNvSpPr>
            <a:spLocks noGrp="1"/>
          </p:cNvSpPr>
          <p:nvPr>
            <p:ph type="title"/>
          </p:nvPr>
        </p:nvSpPr>
        <p:spPr>
          <a:xfrm>
            <a:off x="2277416" y="456171"/>
            <a:ext cx="4589163" cy="75813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sp>
        <p:nvSpPr>
          <p:cNvPr id="3" name="TextBox 2"/>
          <p:cNvSpPr txBox="1"/>
          <p:nvPr/>
        </p:nvSpPr>
        <p:spPr>
          <a:xfrm>
            <a:off x="2277415" y="1598238"/>
            <a:ext cx="4589163" cy="1785104"/>
          </a:xfrm>
          <a:prstGeom prst="rect">
            <a:avLst/>
          </a:prstGeom>
          <a:noFill/>
        </p:spPr>
        <p:txBody>
          <a:bodyPr wrap="square" rtlCol="0">
            <a:spAutoFit/>
          </a:bodyPr>
          <a:lstStyle/>
          <a:p>
            <a:pPr marL="285750" indent="-285750" algn="ctr">
              <a:spcAft>
                <a:spcPts val="1200"/>
              </a:spcAft>
              <a:buClrTx/>
            </a:pPr>
            <a:r>
              <a:rPr lang="en-US" sz="2000" dirty="0">
                <a:solidFill>
                  <a:schemeClr val="tx1">
                    <a:lumMod val="95000"/>
                    <a:lumOff val="5000"/>
                  </a:schemeClr>
                </a:solidFill>
                <a:latin typeface="+mn-lt"/>
              </a:rPr>
              <a:t>Turn to a classmate and talk about:</a:t>
            </a:r>
          </a:p>
          <a:p>
            <a:pPr marL="800100" lvl="1" indent="-342900">
              <a:spcAft>
                <a:spcPts val="1200"/>
              </a:spcAft>
              <a:buClrTx/>
              <a:buFont typeface="Arial" panose="020B0604020202020204" pitchFamily="34" charset="0"/>
              <a:buChar char="•"/>
            </a:pPr>
            <a:r>
              <a:rPr lang="en-US" sz="2000" dirty="0">
                <a:solidFill>
                  <a:schemeClr val="tx1">
                    <a:lumMod val="95000"/>
                    <a:lumOff val="5000"/>
                  </a:schemeClr>
                </a:solidFill>
                <a:latin typeface="+mn-lt"/>
              </a:rPr>
              <a:t>3 things you learned today</a:t>
            </a:r>
          </a:p>
          <a:p>
            <a:pPr marL="800100" lvl="1" indent="-342900">
              <a:spcAft>
                <a:spcPts val="1200"/>
              </a:spcAft>
              <a:buClrTx/>
              <a:buFont typeface="Arial" panose="020B0604020202020204" pitchFamily="34" charset="0"/>
              <a:buChar char="•"/>
            </a:pPr>
            <a:r>
              <a:rPr lang="en-US" sz="2000" dirty="0">
                <a:solidFill>
                  <a:schemeClr val="tx1">
                    <a:lumMod val="95000"/>
                    <a:lumOff val="5000"/>
                  </a:schemeClr>
                </a:solidFill>
                <a:latin typeface="+mn-lt"/>
              </a:rPr>
              <a:t>2 things you already knew</a:t>
            </a:r>
          </a:p>
          <a:p>
            <a:pPr marL="800100" lvl="1" indent="-342900">
              <a:spcAft>
                <a:spcPts val="1200"/>
              </a:spcAft>
              <a:buClrTx/>
              <a:buFont typeface="Arial" panose="020B0604020202020204" pitchFamily="34" charset="0"/>
              <a:buChar char="•"/>
            </a:pPr>
            <a:r>
              <a:rPr lang="en-US" sz="2000" dirty="0">
                <a:solidFill>
                  <a:schemeClr val="tx1">
                    <a:lumMod val="95000"/>
                    <a:lumOff val="5000"/>
                  </a:schemeClr>
                </a:solidFill>
                <a:latin typeface="+mn-lt"/>
              </a:rPr>
              <a:t>1 question you still </a:t>
            </a:r>
            <a:r>
              <a:rPr lang="en-US" sz="2000" dirty="0" smtClean="0">
                <a:solidFill>
                  <a:schemeClr val="tx1">
                    <a:lumMod val="95000"/>
                    <a:lumOff val="5000"/>
                  </a:schemeClr>
                </a:solidFill>
                <a:latin typeface="+mn-lt"/>
              </a:rPr>
              <a:t>have</a:t>
            </a:r>
            <a:endParaRPr lang="en-US" sz="2000" dirty="0">
              <a:solidFill>
                <a:schemeClr val="tx1">
                  <a:lumMod val="95000"/>
                  <a:lumOff val="5000"/>
                </a:schemeClr>
              </a:solidFill>
              <a:latin typeface="+mn-lt"/>
            </a:endParaRPr>
          </a:p>
        </p:txBody>
      </p:sp>
      <p:pic>
        <p:nvPicPr>
          <p:cNvPr id="4" name="Google Shape;137;p25" descr="talking bubbles"/>
          <p:cNvPicPr preferRelativeResize="0"/>
          <p:nvPr/>
        </p:nvPicPr>
        <p:blipFill>
          <a:blip r:embed="rId3">
            <a:alphaModFix/>
          </a:blip>
          <a:stretch>
            <a:fillRect/>
          </a:stretch>
        </p:blipFill>
        <p:spPr>
          <a:xfrm>
            <a:off x="449388" y="2611980"/>
            <a:ext cx="1542725" cy="15427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title"/>
          </p:nvPr>
        </p:nvSpPr>
        <p:spPr>
          <a:xfrm>
            <a:off x="311700" y="445024"/>
            <a:ext cx="8520600" cy="96253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7" name="Google Shape;75;p15" descr="pink question mark"/>
          <p:cNvPicPr preferRelativeResize="0"/>
          <p:nvPr/>
        </p:nvPicPr>
        <p:blipFill>
          <a:blip r:embed="rId3">
            <a:alphaModFix/>
          </a:blip>
          <a:stretch>
            <a:fillRect/>
          </a:stretch>
        </p:blipFill>
        <p:spPr>
          <a:xfrm>
            <a:off x="775777" y="1813416"/>
            <a:ext cx="832250" cy="832250"/>
          </a:xfrm>
          <a:prstGeom prst="rect">
            <a:avLst/>
          </a:prstGeom>
          <a:noFill/>
          <a:ln>
            <a:noFill/>
          </a:ln>
        </p:spPr>
      </p:pic>
      <p:sp>
        <p:nvSpPr>
          <p:cNvPr id="8" name="TextBox 7"/>
          <p:cNvSpPr txBox="1"/>
          <p:nvPr/>
        </p:nvSpPr>
        <p:spPr>
          <a:xfrm>
            <a:off x="1887523" y="1721710"/>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9" name="Google Shape;74;p15" descr="Talking bubbles"/>
          <p:cNvPicPr preferRelativeResize="0"/>
          <p:nvPr/>
        </p:nvPicPr>
        <p:blipFill>
          <a:blip r:embed="rId4">
            <a:alphaModFix/>
          </a:blip>
          <a:stretch>
            <a:fillRect/>
          </a:stretch>
        </p:blipFill>
        <p:spPr>
          <a:xfrm>
            <a:off x="638427" y="2863949"/>
            <a:ext cx="969600" cy="969600"/>
          </a:xfrm>
          <a:prstGeom prst="rect">
            <a:avLst/>
          </a:prstGeom>
          <a:noFill/>
          <a:ln>
            <a:noFill/>
          </a:ln>
        </p:spPr>
      </p:pic>
      <p:sp>
        <p:nvSpPr>
          <p:cNvPr id="10" name="TextBox 9"/>
          <p:cNvSpPr txBox="1"/>
          <p:nvPr/>
        </p:nvSpPr>
        <p:spPr>
          <a:xfrm>
            <a:off x="1887524" y="2840917"/>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Title 1"/>
          <p:cNvSpPr>
            <a:spLocks noGrp="1"/>
          </p:cNvSpPr>
          <p:nvPr>
            <p:ph type="title"/>
          </p:nvPr>
        </p:nvSpPr>
        <p:spPr>
          <a:xfrm>
            <a:off x="311700" y="345912"/>
            <a:ext cx="8520600" cy="774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t>Final Thoughts</a:t>
            </a:r>
            <a:endParaRPr lang="en-CA" sz="3200" b="1" dirty="0"/>
          </a:p>
        </p:txBody>
      </p:sp>
      <p:sp>
        <p:nvSpPr>
          <p:cNvPr id="5" name="TextBox 4"/>
          <p:cNvSpPr txBox="1"/>
          <p:nvPr/>
        </p:nvSpPr>
        <p:spPr>
          <a:xfrm>
            <a:off x="311700" y="1402767"/>
            <a:ext cx="6152895" cy="2246769"/>
          </a:xfrm>
          <a:prstGeom prst="rect">
            <a:avLst/>
          </a:prstGeom>
          <a:noFill/>
        </p:spPr>
        <p:txBody>
          <a:bodyPr wrap="square" rtlCol="0">
            <a:spAutoFit/>
          </a:bodyPr>
          <a:lstStyle/>
          <a:p>
            <a:pPr marL="3048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ea typeface="Calibri"/>
                <a:cs typeface="Calibri"/>
                <a:sym typeface="Calibri"/>
              </a:rPr>
              <a:t>Everyone goes through puberty! </a:t>
            </a:r>
            <a:endParaRPr lang="en-US" sz="2000" dirty="0">
              <a:solidFill>
                <a:schemeClr val="tx1"/>
              </a:solidFill>
              <a:ea typeface="Gill Sans"/>
              <a:cs typeface="Calibri"/>
              <a:sym typeface="Calibri"/>
            </a:endParaRPr>
          </a:p>
          <a:p>
            <a:pPr marL="304800" lvl="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ea typeface="Gill Sans"/>
                <a:cs typeface="Calibri"/>
                <a:sym typeface="Calibri"/>
              </a:rPr>
              <a:t>Puberty is a normal part of growing </a:t>
            </a:r>
            <a:r>
              <a:rPr lang="en-US" sz="2000" dirty="0" smtClean="0">
                <a:solidFill>
                  <a:schemeClr val="tx1"/>
                </a:solidFill>
                <a:ea typeface="Gill Sans"/>
                <a:cs typeface="Calibri"/>
                <a:sym typeface="Calibri"/>
              </a:rPr>
              <a:t>up</a:t>
            </a:r>
          </a:p>
          <a:p>
            <a:pPr marL="3048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ea typeface="Gill Sans"/>
                <a:cs typeface="Calibri"/>
                <a:sym typeface="Calibri"/>
              </a:rPr>
              <a:t>The </a:t>
            </a:r>
            <a:r>
              <a:rPr lang="en-US" sz="2000" dirty="0" smtClean="0">
                <a:solidFill>
                  <a:schemeClr val="tx1"/>
                </a:solidFill>
                <a:ea typeface="Gill Sans"/>
                <a:cs typeface="Gill Sans"/>
                <a:sym typeface="Gill Sans"/>
              </a:rPr>
              <a:t>timing for puberty can look different for everyone</a:t>
            </a:r>
          </a:p>
          <a:p>
            <a:pPr marL="3048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ea typeface="Gill Sans"/>
                <a:cs typeface="Gill Sans"/>
                <a:sym typeface="Gill Sans"/>
              </a:rPr>
              <a:t>Reach out to a trusted adult if you have questions</a:t>
            </a:r>
          </a:p>
        </p:txBody>
      </p:sp>
      <p:pic>
        <p:nvPicPr>
          <p:cNvPr id="6" name="Picture 5" descr="person with yellow sweater thinking"/>
          <p:cNvPicPr>
            <a:picLocks noChangeAspect="1"/>
          </p:cNvPicPr>
          <p:nvPr/>
        </p:nvPicPr>
        <p:blipFill rotWithShape="1">
          <a:blip r:embed="rId3">
            <a:extLst>
              <a:ext uri="{28A0092B-C50C-407E-A947-70E740481C1C}">
                <a14:useLocalDpi xmlns:a14="http://schemas.microsoft.com/office/drawing/2010/main" val="0"/>
              </a:ext>
            </a:extLst>
          </a:blip>
          <a:srcRect l="12480" r="12307"/>
          <a:stretch/>
        </p:blipFill>
        <p:spPr>
          <a:xfrm>
            <a:off x="6560288" y="1402767"/>
            <a:ext cx="1863777" cy="24780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Title 1"/>
          <p:cNvSpPr>
            <a:spLocks noGrp="1"/>
          </p:cNvSpPr>
          <p:nvPr>
            <p:ph type="title"/>
          </p:nvPr>
        </p:nvSpPr>
        <p:spPr>
          <a:xfrm>
            <a:off x="311700" y="445025"/>
            <a:ext cx="8520600" cy="95226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7" name="Google Shape;85;p16" descr="video icon"/>
          <p:cNvPicPr preferRelativeResize="0"/>
          <p:nvPr/>
        </p:nvPicPr>
        <p:blipFill>
          <a:blip r:embed="rId3">
            <a:alphaModFix/>
          </a:blip>
          <a:stretch>
            <a:fillRect/>
          </a:stretch>
        </p:blipFill>
        <p:spPr>
          <a:xfrm>
            <a:off x="713866" y="1712268"/>
            <a:ext cx="969622" cy="969600"/>
          </a:xfrm>
          <a:prstGeom prst="rect">
            <a:avLst/>
          </a:prstGeom>
          <a:noFill/>
          <a:ln>
            <a:noFill/>
          </a:ln>
        </p:spPr>
      </p:pic>
      <p:sp>
        <p:nvSpPr>
          <p:cNvPr id="8" name="TextBox 7"/>
          <p:cNvSpPr txBox="1"/>
          <p:nvPr/>
        </p:nvSpPr>
        <p:spPr>
          <a:xfrm>
            <a:off x="2006213" y="1753619"/>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78040" y="2963391"/>
            <a:ext cx="841275" cy="841275"/>
          </a:xfrm>
          <a:prstGeom prst="rect">
            <a:avLst/>
          </a:prstGeom>
          <a:noFill/>
          <a:ln>
            <a:noFill/>
          </a:ln>
        </p:spPr>
      </p:pic>
      <p:sp>
        <p:nvSpPr>
          <p:cNvPr id="10" name="TextBox 9"/>
          <p:cNvSpPr txBox="1"/>
          <p:nvPr/>
        </p:nvSpPr>
        <p:spPr>
          <a:xfrm>
            <a:off x="2006214" y="3183973"/>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itle 1"/>
          <p:cNvSpPr>
            <a:spLocks noGrp="1"/>
          </p:cNvSpPr>
          <p:nvPr>
            <p:ph type="title"/>
          </p:nvPr>
        </p:nvSpPr>
        <p:spPr>
          <a:xfrm>
            <a:off x="311700" y="445024"/>
            <a:ext cx="8520600" cy="8016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Curriculum Expectations </a:t>
            </a:r>
            <a:r>
              <a:rPr lang="en-CA" dirty="0" smtClean="0"/>
              <a:t>– Grade 4</a:t>
            </a:r>
            <a:endParaRPr lang="en-CA" dirty="0"/>
          </a:p>
        </p:txBody>
      </p:sp>
      <p:sp>
        <p:nvSpPr>
          <p:cNvPr id="5" name="TextBox 4"/>
          <p:cNvSpPr txBox="1"/>
          <p:nvPr/>
        </p:nvSpPr>
        <p:spPr>
          <a:xfrm>
            <a:off x="311700" y="1440213"/>
            <a:ext cx="8520600" cy="770147"/>
          </a:xfrm>
          <a:prstGeom prst="rect">
            <a:avLst/>
          </a:prstGeom>
          <a:noFill/>
        </p:spPr>
        <p:txBody>
          <a:bodyPr wrap="square" rtlCol="0">
            <a:spAutoFit/>
          </a:bodyPr>
          <a:lstStyle/>
          <a:p>
            <a:pPr>
              <a:lnSpc>
                <a:spcPct val="115000"/>
              </a:lnSpc>
            </a:pPr>
            <a:r>
              <a:rPr lang="en-US" sz="2000" b="1" dirty="0">
                <a:solidFill>
                  <a:schemeClr val="dk1"/>
                </a:solidFill>
                <a:latin typeface="+mn-lt"/>
              </a:rPr>
              <a:t>D1.5 </a:t>
            </a:r>
            <a:r>
              <a:rPr lang="en-US" sz="2000" dirty="0">
                <a:solidFill>
                  <a:schemeClr val="dk1"/>
                </a:solidFill>
                <a:latin typeface="+mn-lt"/>
              </a:rPr>
              <a:t>describe the physical changes that occur at puberty and the emotional and social impacts that may result from these changes</a:t>
            </a:r>
            <a:r>
              <a:rPr lang="en-US" sz="2000" dirty="0" smtClean="0">
                <a:solidFill>
                  <a:schemeClr val="dk1"/>
                </a:solidFill>
                <a:latin typeface="+mn-lt"/>
              </a:rPr>
              <a:t>.</a:t>
            </a:r>
          </a:p>
        </p:txBody>
      </p:sp>
      <p:sp>
        <p:nvSpPr>
          <p:cNvPr id="4" name="TextBox 3"/>
          <p:cNvSpPr txBox="1"/>
          <p:nvPr/>
        </p:nvSpPr>
        <p:spPr>
          <a:xfrm>
            <a:off x="311701" y="2528637"/>
            <a:ext cx="7183608" cy="1015663"/>
          </a:xfrm>
          <a:prstGeom prst="rect">
            <a:avLst/>
          </a:prstGeom>
          <a:noFill/>
        </p:spPr>
        <p:txBody>
          <a:bodyPr wrap="square" rtlCol="0">
            <a:spAutoFit/>
          </a:bodyPr>
          <a:lstStyle/>
          <a:p>
            <a:r>
              <a:rPr lang="en-US" sz="2000" b="1" dirty="0">
                <a:solidFill>
                  <a:schemeClr val="dk1"/>
                </a:solidFill>
                <a:latin typeface="+mn-lt"/>
              </a:rPr>
              <a:t>D2.4</a:t>
            </a:r>
            <a:r>
              <a:rPr lang="en-US" sz="2000" dirty="0">
                <a:solidFill>
                  <a:schemeClr val="dk1"/>
                </a:solidFill>
                <a:latin typeface="+mn-lt"/>
              </a:rPr>
              <a:t> demonstrate an understanding of personal care needs and the application of personal hygienic practices associated with the onset of puberty</a:t>
            </a:r>
            <a:r>
              <a:rPr lang="en-US" sz="2000" dirty="0" smtClean="0">
                <a:solidFill>
                  <a:schemeClr val="dk1"/>
                </a:solidFill>
                <a:latin typeface="+mn-lt"/>
              </a:rPr>
              <a:t>.</a:t>
            </a:r>
            <a:endParaRPr lang="en-US" sz="2400" b="1" dirty="0">
              <a:solidFill>
                <a:srgbClr val="262626"/>
              </a:solidFill>
              <a:latin typeface="+mn-lt"/>
              <a:ea typeface="Calibri"/>
              <a:cs typeface="Calibri"/>
              <a:sym typeface="Calibri"/>
            </a:endParaRPr>
          </a:p>
        </p:txBody>
      </p:sp>
      <p:pic>
        <p:nvPicPr>
          <p:cNvPr id="6" name="Google Shape;93;p17" descr="check mark"/>
          <p:cNvPicPr preferRelativeResize="0"/>
          <p:nvPr/>
        </p:nvPicPr>
        <p:blipFill>
          <a:blip r:embed="rId3">
            <a:alphaModFix/>
          </a:blip>
          <a:stretch>
            <a:fillRect/>
          </a:stretch>
        </p:blipFill>
        <p:spPr>
          <a:xfrm>
            <a:off x="7495309" y="2776530"/>
            <a:ext cx="1336991" cy="1306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a:spLocks noGrp="1"/>
          </p:cNvSpPr>
          <p:nvPr>
            <p:ph type="ctrTitle"/>
          </p:nvPr>
        </p:nvSpPr>
        <p:spPr>
          <a:xfrm>
            <a:off x="370975" y="0"/>
            <a:ext cx="8520600" cy="1145475"/>
          </a:xfrm>
        </p:spPr>
        <p:txBody>
          <a:bodyPr anchor="ctr">
            <a:normAutofit/>
          </a:bodyPr>
          <a:lstStyle/>
          <a:p>
            <a:r>
              <a:rPr lang="en-CA" sz="4000" b="1" dirty="0" smtClean="0">
                <a:latin typeface="+mj-lt"/>
              </a:rPr>
              <a:t>What’s Happening to Me?</a:t>
            </a:r>
            <a:endParaRPr lang="en-CA" sz="4000" b="1" dirty="0">
              <a:latin typeface="+mj-lt"/>
            </a:endParaRPr>
          </a:p>
        </p:txBody>
      </p:sp>
      <p:pic>
        <p:nvPicPr>
          <p:cNvPr id="5" name="Picture 4" title="children holding hands"/>
          <p:cNvPicPr>
            <a:picLocks noChangeAspect="1"/>
          </p:cNvPicPr>
          <p:nvPr/>
        </p:nvPicPr>
        <p:blipFill rotWithShape="1">
          <a:blip r:embed="rId3">
            <a:extLst>
              <a:ext uri="{28A0092B-C50C-407E-A947-70E740481C1C}">
                <a14:useLocalDpi xmlns:a14="http://schemas.microsoft.com/office/drawing/2010/main" val="0"/>
              </a:ext>
            </a:extLst>
          </a:blip>
          <a:srcRect t="25419" b="24797"/>
          <a:stretch/>
        </p:blipFill>
        <p:spPr>
          <a:xfrm>
            <a:off x="2115019" y="1073807"/>
            <a:ext cx="5032511" cy="2505385"/>
          </a:xfrm>
          <a:prstGeom prst="rect">
            <a:avLst/>
          </a:prstGeom>
        </p:spPr>
      </p:pic>
      <p:sp>
        <p:nvSpPr>
          <p:cNvPr id="3" name="Subtitle 2"/>
          <p:cNvSpPr>
            <a:spLocks noGrp="1"/>
          </p:cNvSpPr>
          <p:nvPr>
            <p:ph type="subTitle" idx="1"/>
          </p:nvPr>
        </p:nvSpPr>
        <p:spPr>
          <a:xfrm>
            <a:off x="370975" y="3424813"/>
            <a:ext cx="8520600" cy="792600"/>
          </a:xfrm>
        </p:spPr>
        <p:txBody>
          <a:bodyPr anchor="ctr">
            <a:normAutofit/>
          </a:bodyPr>
          <a:lstStyle/>
          <a:p>
            <a:r>
              <a:rPr lang="en-CA" sz="2400" dirty="0" smtClean="0">
                <a:solidFill>
                  <a:schemeClr val="tx1"/>
                </a:solidFill>
                <a:latin typeface="+mn-lt"/>
              </a:rPr>
              <a:t>Grade 4</a:t>
            </a:r>
            <a:endParaRPr lang="en-CA" sz="2400" dirty="0">
              <a:solidFill>
                <a:schemeClr val="tx1"/>
              </a:solidFill>
              <a:latin typeface="+mn-lt"/>
            </a:endParaRPr>
          </a:p>
        </p:txBody>
      </p:sp>
    </p:spTree>
    <p:extLst>
      <p:ext uri="{BB962C8B-B14F-4D97-AF65-F5344CB8AC3E}">
        <p14:creationId xmlns:p14="http://schemas.microsoft.com/office/powerpoint/2010/main" val="310367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7346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93297"/>
            <a:ext cx="8520599" cy="2246769"/>
          </a:xfrm>
          <a:prstGeom prst="rect">
            <a:avLst/>
          </a:prstGeom>
          <a:noFill/>
        </p:spPr>
        <p:txBody>
          <a:bodyPr wrap="square" rtlCol="0">
            <a:spAutoFit/>
          </a:bodyPr>
          <a:lstStyle/>
          <a:p>
            <a:pPr lvl="1"/>
            <a:r>
              <a:rPr lang="en-US" sz="2000" dirty="0" smtClean="0"/>
              <a:t>At the end of this presentation, you will understand how your body changes as you grow up. You will also:</a:t>
            </a:r>
          </a:p>
          <a:p>
            <a:pPr lvl="1"/>
            <a:endParaRPr lang="en-US" sz="2000" dirty="0"/>
          </a:p>
          <a:p>
            <a:pPr marL="342900" lvl="1" indent="-342900">
              <a:buFont typeface="Arial" panose="020B0604020202020204" pitchFamily="34" charset="0"/>
              <a:buChar char="•"/>
            </a:pPr>
            <a:r>
              <a:rPr lang="en-US" sz="2000" dirty="0" smtClean="0"/>
              <a:t>Understand the physical changes that might happen during puberty</a:t>
            </a:r>
          </a:p>
          <a:p>
            <a:pPr marL="342900" lvl="1" indent="-342900">
              <a:buFont typeface="Arial" panose="020B0604020202020204" pitchFamily="34" charset="0"/>
              <a:buChar char="•"/>
            </a:pPr>
            <a:r>
              <a:rPr lang="en-US" sz="2000" dirty="0" smtClean="0"/>
              <a:t>Learn that differences are ok; this is what makes us unique</a:t>
            </a:r>
          </a:p>
          <a:p>
            <a:pPr marL="342900" lvl="1" indent="-342900">
              <a:buFont typeface="Arial" panose="020B0604020202020204" pitchFamily="34" charset="0"/>
              <a:buChar char="•"/>
            </a:pPr>
            <a:r>
              <a:rPr lang="en-US" sz="2000" dirty="0" smtClean="0"/>
              <a:t>Create a safe space for your peers</a:t>
            </a:r>
          </a:p>
          <a:p>
            <a:pPr marL="342900" lvl="1" indent="-342900">
              <a:buFont typeface="Arial" panose="020B0604020202020204" pitchFamily="34" charset="0"/>
              <a:buChar char="•"/>
            </a:pPr>
            <a:r>
              <a:rPr lang="en-US" sz="2000" dirty="0" smtClean="0"/>
              <a:t>Respect your classmates for </a:t>
            </a:r>
            <a:r>
              <a:rPr lang="en-US" sz="2000" dirty="0"/>
              <a:t>who they </a:t>
            </a:r>
            <a:r>
              <a:rPr lang="en-US" sz="2000" dirty="0" smtClean="0"/>
              <a:t>are</a:t>
            </a:r>
            <a:endParaRPr lang="en-US" sz="2000" dirty="0"/>
          </a:p>
        </p:txBody>
      </p:sp>
    </p:spTree>
    <p:extLst>
      <p:ext uri="{BB962C8B-B14F-4D97-AF65-F5344CB8AC3E}">
        <p14:creationId xmlns:p14="http://schemas.microsoft.com/office/powerpoint/2010/main" val="259834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827226" y="1395291"/>
            <a:ext cx="3204837" cy="2550694"/>
          </a:xfrm>
          <a:prstGeom prst="rect">
            <a:avLst/>
          </a:prstGeom>
        </p:spPr>
      </p:pic>
      <p:pic>
        <p:nvPicPr>
          <p:cNvPr id="5" name="Picture 4" title="baby growing up until their are an elder"/>
          <p:cNvPicPr>
            <a:picLocks noChangeAspect="1"/>
          </p:cNvPicPr>
          <p:nvPr/>
        </p:nvPicPr>
        <p:blipFill rotWithShape="1">
          <a:blip r:embed="rId4">
            <a:extLst>
              <a:ext uri="{28A0092B-C50C-407E-A947-70E740481C1C}">
                <a14:useLocalDpi xmlns:a14="http://schemas.microsoft.com/office/drawing/2010/main" val="0"/>
              </a:ext>
            </a:extLst>
          </a:blip>
          <a:srcRect t="24423" b="22459"/>
          <a:stretch/>
        </p:blipFill>
        <p:spPr>
          <a:xfrm>
            <a:off x="4490931" y="1828802"/>
            <a:ext cx="4341368" cy="2306062"/>
          </a:xfrm>
          <a:prstGeom prst="rect">
            <a:avLst/>
          </a:prstGeom>
        </p:spPr>
      </p:pic>
    </p:spTree>
    <p:extLst>
      <p:ext uri="{BB962C8B-B14F-4D97-AF65-F5344CB8AC3E}">
        <p14:creationId xmlns:p14="http://schemas.microsoft.com/office/powerpoint/2010/main" val="416473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1" name="Title 10"/>
          <p:cNvSpPr>
            <a:spLocks noGrp="1"/>
          </p:cNvSpPr>
          <p:nvPr>
            <p:ph type="title"/>
          </p:nvPr>
        </p:nvSpPr>
        <p:spPr>
          <a:xfrm>
            <a:off x="787926" y="313498"/>
            <a:ext cx="7585512" cy="97237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Feelings about Puberty…</a:t>
            </a:r>
            <a:endParaRPr lang="en-CA" b="1" dirty="0">
              <a:latin typeface="+mj-lt"/>
            </a:endParaRPr>
          </a:p>
        </p:txBody>
      </p:sp>
      <p:sp>
        <p:nvSpPr>
          <p:cNvPr id="12" name="Text Placeholder 2"/>
          <p:cNvSpPr txBox="1">
            <a:spLocks/>
          </p:cNvSpPr>
          <p:nvPr/>
        </p:nvSpPr>
        <p:spPr>
          <a:xfrm>
            <a:off x="787926" y="1815263"/>
            <a:ext cx="5321222" cy="183681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Arial" panose="020B0604020202020204" pitchFamily="34" charset="0"/>
              <a:buChar char="•"/>
            </a:pPr>
            <a:r>
              <a:rPr lang="en-CA" sz="2000" dirty="0" smtClean="0">
                <a:solidFill>
                  <a:schemeClr val="tx1"/>
                </a:solidFill>
                <a:latin typeface="+mn-lt"/>
              </a:rPr>
              <a:t>To feel embarrassed or uncomfortable</a:t>
            </a:r>
          </a:p>
          <a:p>
            <a:pPr marL="342900" indent="-342900">
              <a:buClr>
                <a:schemeClr val="tx1"/>
              </a:buClr>
              <a:buFont typeface="Arial" panose="020B0604020202020204" pitchFamily="34" charset="0"/>
              <a:buChar char="•"/>
            </a:pPr>
            <a:r>
              <a:rPr lang="en-CA" sz="2000" dirty="0" smtClean="0">
                <a:solidFill>
                  <a:schemeClr val="tx1"/>
                </a:solidFill>
                <a:latin typeface="+mn-lt"/>
              </a:rPr>
              <a:t>To ask questions</a:t>
            </a:r>
          </a:p>
          <a:p>
            <a:pPr marL="342900" indent="-342900">
              <a:buClr>
                <a:schemeClr val="tx1"/>
              </a:buClr>
              <a:buFont typeface="Arial" panose="020B0604020202020204" pitchFamily="34" charset="0"/>
              <a:buChar char="•"/>
            </a:pPr>
            <a:r>
              <a:rPr lang="en-CA" sz="2000" dirty="0" smtClean="0">
                <a:solidFill>
                  <a:schemeClr val="tx1"/>
                </a:solidFill>
                <a:latin typeface="+mn-lt"/>
              </a:rPr>
              <a:t>To not already know about this</a:t>
            </a:r>
          </a:p>
          <a:p>
            <a:pPr marL="342900" indent="-342900">
              <a:buClr>
                <a:schemeClr val="tx1"/>
              </a:buClr>
              <a:buFont typeface="Arial" panose="020B0604020202020204" pitchFamily="34" charset="0"/>
              <a:buChar char="•"/>
            </a:pPr>
            <a:r>
              <a:rPr lang="en-CA" sz="2000" dirty="0" smtClean="0">
                <a:solidFill>
                  <a:schemeClr val="tx1"/>
                </a:solidFill>
                <a:latin typeface="+mn-lt"/>
              </a:rPr>
              <a:t>For us to learn about each others bodies</a:t>
            </a:r>
            <a:endParaRPr lang="en-CA" sz="2000" dirty="0">
              <a:solidFill>
                <a:schemeClr val="tx1"/>
              </a:solidFill>
              <a:latin typeface="+mn-lt"/>
            </a:endParaRPr>
          </a:p>
        </p:txBody>
      </p:sp>
      <p:pic>
        <p:nvPicPr>
          <p:cNvPr id="13" name="Picture 12"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6" y="661217"/>
            <a:ext cx="2857143" cy="2857143"/>
          </a:xfrm>
          <a:prstGeom prst="rect">
            <a:avLst/>
          </a:prstGeom>
        </p:spPr>
      </p:pic>
      <p:pic>
        <p:nvPicPr>
          <p:cNvPr id="14" name="Picture 13"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37" y="2733671"/>
            <a:ext cx="1206219" cy="120621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5191</TotalTime>
  <Words>8679</Words>
  <Application>Microsoft Office PowerPoint</Application>
  <PresentationFormat>On-screen Show (16:9)</PresentationFormat>
  <Paragraphs>581</Paragraphs>
  <Slides>31</Slides>
  <Notes>31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vt:lpstr>
      <vt:lpstr>Wingdings</vt:lpstr>
      <vt:lpstr>Simple Light</vt:lpstr>
      <vt:lpstr>What’s Happening to Me?</vt:lpstr>
      <vt:lpstr>Land Acknowledgement</vt:lpstr>
      <vt:lpstr>Presentation Format</vt:lpstr>
      <vt:lpstr>Presentation Format</vt:lpstr>
      <vt:lpstr>Curriculum Expectations – Grade 4</vt:lpstr>
      <vt:lpstr>What’s Happening to Me?</vt:lpstr>
      <vt:lpstr>Learning Objectives</vt:lpstr>
      <vt:lpstr>Making Decisions About Your Health</vt:lpstr>
      <vt:lpstr>Feelings about Puberty…</vt:lpstr>
      <vt:lpstr>Inclusive Language</vt:lpstr>
      <vt:lpstr>Guiding Question #1</vt:lpstr>
      <vt:lpstr>What is Puberty?</vt:lpstr>
      <vt:lpstr>When does puberty happen?</vt:lpstr>
      <vt:lpstr>Physical Changes That Happen During Puberty</vt:lpstr>
      <vt:lpstr>Hair Growth</vt:lpstr>
      <vt:lpstr>Height and Growing</vt:lpstr>
      <vt:lpstr>Shoulders, Chest and Hips</vt:lpstr>
      <vt:lpstr>Foods and Healthy Eating</vt:lpstr>
      <vt:lpstr>Physical Changes That Happen During Puberty</vt:lpstr>
      <vt:lpstr>Voice Changes</vt:lpstr>
      <vt:lpstr>Sweat and Perspiration</vt:lpstr>
      <vt:lpstr>Acne Happens! </vt:lpstr>
      <vt:lpstr>Ways to Decrease Body Odour</vt:lpstr>
      <vt:lpstr>Video – Every Body Curious: Puberty</vt:lpstr>
      <vt:lpstr>Activity: Rollercoaster of Emotion</vt:lpstr>
      <vt:lpstr>Emotional and Social Changes During Puberty</vt:lpstr>
      <vt:lpstr>Final Activity: Shower Time</vt:lpstr>
      <vt:lpstr>More Questions? Talk to Someone:</vt:lpstr>
      <vt:lpstr>Think, Pair, Share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Ratskos, Emillea</cp:lastModifiedBy>
  <cp:revision>219</cp:revision>
  <dcterms:modified xsi:type="dcterms:W3CDTF">2023-02-15T19:27:29Z</dcterms:modified>
</cp:coreProperties>
</file>