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7" r:id="rId2"/>
    <p:sldId id="258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son, Mackenzie" initials="RM" lastIdx="6" clrIdx="0">
    <p:extLst>
      <p:ext uri="{19B8F6BF-5375-455C-9EA6-DF929625EA0E}">
        <p15:presenceInfo xmlns:p15="http://schemas.microsoft.com/office/powerpoint/2012/main" userId="S-1-5-21-494292953-1948397803-1850952788-87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566" autoAdjust="0"/>
  </p:normalViewPr>
  <p:slideViewPr>
    <p:cSldViewPr snapToGrid="0">
      <p:cViewPr varScale="1">
        <p:scale>
          <a:sx n="78" d="100"/>
          <a:sy n="78" d="100"/>
        </p:scale>
        <p:origin x="10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dirty="0" smtClean="0"/>
              <a:t>This</a:t>
            </a:r>
            <a:r>
              <a:rPr lang="en-US" b="0" baseline="0" dirty="0" smtClean="0"/>
              <a:t> is the beginning of the review activity, </a:t>
            </a:r>
            <a:r>
              <a:rPr lang="en-US" b="0" i="1" baseline="0" dirty="0" smtClean="0"/>
              <a:t>Let’s see what you remember about puberty</a:t>
            </a:r>
            <a:r>
              <a:rPr lang="en-US" b="0" i="0" baseline="0" dirty="0" smtClean="0"/>
              <a:t> (see instructions in Teaching Tool)</a:t>
            </a:r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Breasts develop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Hips widen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Menstruation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7930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To regulate body temperature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Everybody sweats, even children, but during puberty different glands develop that start to produce a sweat that causes body </a:t>
            </a:r>
            <a:r>
              <a:rPr lang="en-US" sz="1100" dirty="0" err="1" smtClean="0"/>
              <a:t>odour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7094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Shower/bathe daily to reduce the bacteria that can lead to </a:t>
            </a:r>
            <a:r>
              <a:rPr lang="en-US" sz="1100" dirty="0" err="1" smtClean="0"/>
              <a:t>odour</a:t>
            </a:r>
            <a:endParaRPr lang="en-US" sz="11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Deodorant/antiperspirant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Clean clothes - socks, underwear, shirt; perfumes, body sprays, etc. are not necessary (refer to school policy re:</a:t>
            </a:r>
            <a:r>
              <a:rPr lang="en-US" sz="1100" baseline="0" dirty="0" smtClean="0"/>
              <a:t> scent free environment)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6843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Deodorants are perfume for the underarms – it doesn’t stop sweat but makes it smell nicer;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Antiperspirants control </a:t>
            </a:r>
            <a:r>
              <a:rPr lang="en-US" sz="1100" dirty="0" err="1" smtClean="0"/>
              <a:t>odour</a:t>
            </a:r>
            <a:r>
              <a:rPr lang="en-US" sz="1100" dirty="0" smtClean="0"/>
              <a:t> and wetness by decreasing the amount of sweat produced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3623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Acne/pimples/zits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(Talk about increased sebum production)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18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Wash face daily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Don’t pick pimples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Keep hands away from face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Keep hair off face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Limit amount of stress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Headbands, sports equipment and backpack straps rubbing on the skin can lead to skin irritation and acne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Use of over the counter medicated acne products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Visit to a health care professional is necessary in some cases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37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No, but it’s still important to eat healthy and some people may be more likely to develop acne due to hereditary factors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3531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Slip on proper clothing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Slap on a 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Slop on sunscreen SPF 30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Seek shade; slide on sunglasses</a:t>
            </a:r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968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Larynx/voice box is getting bigger; it is more noticeable in males and some</a:t>
            </a:r>
            <a:r>
              <a:rPr lang="en-US" sz="1100" baseline="0" dirty="0" smtClean="0"/>
              <a:t> male</a:t>
            </a:r>
            <a:r>
              <a:rPr lang="en-US" sz="1100" dirty="0" smtClean="0"/>
              <a:t>s may even develop an Adam’s apple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14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True -  they’re to breastfeed their young if they choose to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Briefly discuss how the media has sexualized breasts making them embarrassing for some to discuss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43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b="0" i="0" u="none" strike="noStrike" kern="0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en-CA" sz="1100" b="0" i="0" u="none" strike="noStrike" kern="0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term used for the time when one’s body begins to change as you move from a child to an adult.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829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True – is related to hormones regulating themselves early in puberty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197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Preparation for childbirth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8046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True; briefly discuss peer pressure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056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True, they may be surprised as to who they are attracted to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Stress the importance of differing family values;</a:t>
            </a:r>
            <a:r>
              <a:rPr lang="en-US" sz="1100" baseline="0" dirty="0" smtClean="0"/>
              <a:t> and that there are different types of relationships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416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Offer to help with chores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Follow through on commitments you’ve made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557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Happy, sad, angry, scared, confused, lonely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6826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Take some time to consider why you might be feeling this way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Talk to someone you trust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Do something you enjoy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Put the screens</a:t>
            </a:r>
            <a:r>
              <a:rPr lang="en-US" sz="1100" baseline="0" dirty="0" smtClean="0"/>
              <a:t> </a:t>
            </a:r>
            <a:r>
              <a:rPr lang="en-US" sz="1100" dirty="0" smtClean="0"/>
              <a:t>down and go spend time with people you enjoy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Journal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Play/listen to music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Spend time with your pet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796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We all have stress in our lives</a:t>
            </a:r>
            <a:r>
              <a:rPr lang="en-US" sz="12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M</a:t>
            </a:r>
            <a:r>
              <a:rPr lang="en-US" sz="1200" dirty="0" smtClean="0"/>
              <a:t>ake the point that some stress is healthy but when it gets too much then: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Exercise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Read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Listen</a:t>
            </a:r>
            <a:r>
              <a:rPr lang="en-US" sz="1200" baseline="0" dirty="0" smtClean="0"/>
              <a:t> to m</a:t>
            </a:r>
            <a:r>
              <a:rPr lang="en-US" sz="1200" dirty="0" smtClean="0"/>
              <a:t>usic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Spend time with pets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Spend time with friends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Talk to someone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412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Smile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Get active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Do something they like to do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Listen to music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Spend time with a pet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Journal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Talk to a friend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624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Tell an adult-</a:t>
            </a:r>
            <a:r>
              <a:rPr lang="en-US" sz="1100" baseline="0" dirty="0" smtClean="0"/>
              <a:t> </a:t>
            </a:r>
            <a:r>
              <a:rPr lang="en-US" sz="1100" dirty="0" smtClean="0"/>
              <a:t>parents, teachers, counselors, school nurse, clergy etc.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07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Pituitary gland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708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Be a good friend by listening and going together to a trusted adult for help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Talk about the importance of getting help and not keeping it ‘secret’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If your friend won’t go then consider going</a:t>
            </a:r>
            <a:r>
              <a:rPr lang="en-US" sz="1100" baseline="0" dirty="0" smtClean="0"/>
              <a:t> alone </a:t>
            </a:r>
            <a:r>
              <a:rPr lang="en-US" sz="1100" dirty="0" smtClean="0"/>
              <a:t>to talk to someone you trust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083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Eat healthy foods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Drink water when thirsty and have milk at meal times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Be physically active – no need to join the gym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Limit stress; get enough sleep/rest – between 9 &amp; 11 hrs./night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Say no to smoking, alcohol and drugs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Incorporate refusal skills as time permits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68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Testosterone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56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Estrogen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6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dirty="0" smtClean="0"/>
              <a:t>8 – 16… Remind students that these are age ranges, some start sooner and some finish later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95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dirty="0" smtClean="0"/>
              <a:t>10 – 18… Remind students that these are age ranges, some start sooner and some finish later</a:t>
            </a:r>
            <a:endParaRPr lang="en-CA" dirty="0" smtClean="0"/>
          </a:p>
          <a:p>
            <a:endParaRPr lang="en-CA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64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Acne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Oily skin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Perspiration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Body </a:t>
            </a:r>
            <a:r>
              <a:rPr lang="en-US" sz="1100" dirty="0" err="1" smtClean="0"/>
              <a:t>odour</a:t>
            </a:r>
            <a:endParaRPr lang="en-US" sz="11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Hair growth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Grow taller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Mood swings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9690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6cf7e69c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6cf7e69c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Shoulders and chest broaden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Genitals grow larger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 smtClean="0"/>
              <a:t>Muscles develop more in males than in females – </a:t>
            </a:r>
            <a:r>
              <a:rPr lang="en-US" sz="1100" b="0" dirty="0" smtClean="0"/>
              <a:t>this shouldn’t be one</a:t>
            </a:r>
            <a:r>
              <a:rPr lang="en-US" sz="1100" b="0" baseline="0" dirty="0" smtClean="0"/>
              <a:t> of the changes because it assumes that females don’t develop muscle</a:t>
            </a:r>
            <a:endParaRPr lang="en-US" sz="1100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Adam’s apple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Voice deepens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79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22" y="465664"/>
            <a:ext cx="4565100" cy="353906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w Cen MT" pitchFamily="34" charset="0"/>
              </a:rPr>
              <a:t>Let’s </a:t>
            </a:r>
            <a:r>
              <a:rPr lang="en-US" sz="7200" dirty="0" smtClean="0">
                <a:latin typeface="Tw Cen MT" pitchFamily="34" charset="0"/>
              </a:rPr>
              <a:t>See </a:t>
            </a:r>
            <a:r>
              <a:rPr lang="en-US" sz="7200" dirty="0">
                <a:latin typeface="Tw Cen MT" pitchFamily="34" charset="0"/>
              </a:rPr>
              <a:t/>
            </a:r>
            <a:br>
              <a:rPr lang="en-US" sz="7200" dirty="0">
                <a:latin typeface="Tw Cen MT" pitchFamily="34" charset="0"/>
              </a:rPr>
            </a:br>
            <a:r>
              <a:rPr lang="en-US" sz="7200" dirty="0" smtClean="0">
                <a:latin typeface="Tw Cen MT" pitchFamily="34" charset="0"/>
              </a:rPr>
              <a:t>What </a:t>
            </a:r>
            <a:r>
              <a:rPr lang="en-US" sz="7200" dirty="0">
                <a:latin typeface="Tw Cen MT" pitchFamily="34" charset="0"/>
              </a:rPr>
              <a:t>Y</a:t>
            </a:r>
            <a:r>
              <a:rPr lang="en-US" sz="7200" dirty="0" smtClean="0">
                <a:latin typeface="Tw Cen MT" pitchFamily="34" charset="0"/>
              </a:rPr>
              <a:t>ou </a:t>
            </a:r>
            <a:r>
              <a:rPr lang="en-US" sz="7200" dirty="0">
                <a:latin typeface="Tw Cen MT" pitchFamily="34" charset="0"/>
              </a:rPr>
              <a:t/>
            </a:r>
            <a:br>
              <a:rPr lang="en-US" sz="7200" dirty="0">
                <a:latin typeface="Tw Cen MT" pitchFamily="34" charset="0"/>
              </a:rPr>
            </a:br>
            <a:r>
              <a:rPr lang="en-US" sz="7200" dirty="0" smtClean="0">
                <a:latin typeface="Tw Cen MT" pitchFamily="34" charset="0"/>
              </a:rPr>
              <a:t>Remember</a:t>
            </a:r>
            <a:endParaRPr lang="en-CA" sz="7200" dirty="0"/>
          </a:p>
        </p:txBody>
      </p:sp>
      <p:pic>
        <p:nvPicPr>
          <p:cNvPr id="3" name="Picture 2" descr="women questioning with a thinking bubbl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r="14231"/>
          <a:stretch/>
        </p:blipFill>
        <p:spPr>
          <a:xfrm>
            <a:off x="932328" y="136234"/>
            <a:ext cx="2357717" cy="419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9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727449"/>
            <a:ext cx="8267524" cy="1580527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Name one change that happens </a:t>
            </a:r>
            <a:r>
              <a:rPr lang="en-US" sz="3200" b="1" dirty="0" smtClean="0">
                <a:solidFill>
                  <a:schemeClr val="tx1"/>
                </a:solidFill>
              </a:rPr>
              <a:t>only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>
                <a:solidFill>
                  <a:schemeClr val="tx1"/>
                </a:solidFill>
              </a:rPr>
              <a:t>a person assigned </a:t>
            </a:r>
            <a:r>
              <a:rPr lang="en-US" sz="3200" dirty="0" smtClean="0">
                <a:solidFill>
                  <a:schemeClr val="tx1"/>
                </a:solidFill>
              </a:rPr>
              <a:t>female </a:t>
            </a:r>
            <a:r>
              <a:rPr lang="en-US" sz="3200" dirty="0">
                <a:solidFill>
                  <a:schemeClr val="tx1"/>
                </a:solidFill>
              </a:rPr>
              <a:t>during puberty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783" y="561566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10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355" y="2229328"/>
            <a:ext cx="5518944" cy="1042085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Why do people </a:t>
            </a:r>
            <a:r>
              <a:rPr lang="en-US" sz="3200" b="1" dirty="0">
                <a:solidFill>
                  <a:schemeClr val="tx1"/>
                </a:solidFill>
              </a:rPr>
              <a:t>sweat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hot and sweating emoj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2" y="1321798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33" y="537303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11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68" y="1565115"/>
            <a:ext cx="4805584" cy="2201543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Name some things that you can do to </a:t>
            </a:r>
            <a:r>
              <a:rPr lang="en-US" sz="3200" dirty="0" smtClean="0">
                <a:solidFill>
                  <a:schemeClr val="tx1"/>
                </a:solidFill>
              </a:rPr>
              <a:t>help with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body </a:t>
            </a:r>
            <a:r>
              <a:rPr lang="en-US" sz="3200" b="1" dirty="0" smtClean="0">
                <a:solidFill>
                  <a:schemeClr val="tx1"/>
                </a:solidFill>
              </a:rPr>
              <a:t>odor.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people with bad odo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6709" r="5488" b="23620"/>
          <a:stretch/>
        </p:blipFill>
        <p:spPr>
          <a:xfrm>
            <a:off x="5603847" y="2164359"/>
            <a:ext cx="3347207" cy="23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Question 12 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354" y="1506071"/>
            <a:ext cx="5518945" cy="2185085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is the difference between </a:t>
            </a:r>
            <a:r>
              <a:rPr lang="en-US" sz="3200" b="1" dirty="0">
                <a:solidFill>
                  <a:schemeClr val="tx1"/>
                </a:solidFill>
              </a:rPr>
              <a:t>deodorants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1" dirty="0">
                <a:solidFill>
                  <a:schemeClr val="tx1"/>
                </a:solidFill>
              </a:rPr>
              <a:t>antiperspirants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eodora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5" y="1170041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13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733388"/>
            <a:ext cx="8520600" cy="1666029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happens to your skin when your </a:t>
            </a:r>
            <a:r>
              <a:rPr lang="en-US" sz="3200" b="1" dirty="0">
                <a:solidFill>
                  <a:schemeClr val="tx1"/>
                </a:solidFill>
              </a:rPr>
              <a:t>pores</a:t>
            </a:r>
            <a:r>
              <a:rPr lang="en-US" sz="3200" dirty="0">
                <a:solidFill>
                  <a:schemeClr val="tx1"/>
                </a:solidFill>
              </a:rPr>
              <a:t> get clogged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87" y="780852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14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0022" y="1928015"/>
            <a:ext cx="4855187" cy="1597927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can you do to look after </a:t>
            </a:r>
            <a:r>
              <a:rPr lang="en-US" sz="3200" b="1" dirty="0" smtClean="0">
                <a:solidFill>
                  <a:schemeClr val="tx1"/>
                </a:solidFill>
              </a:rPr>
              <a:t>acne / blemishes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person with ac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067202"/>
            <a:ext cx="3319554" cy="33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33" y="589584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15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752576"/>
            <a:ext cx="5308924" cy="2145583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Can </a:t>
            </a:r>
            <a:r>
              <a:rPr lang="en-US" sz="3200" b="1" dirty="0">
                <a:solidFill>
                  <a:schemeClr val="tx1"/>
                </a:solidFill>
              </a:rPr>
              <a:t>chocolate</a:t>
            </a:r>
            <a:r>
              <a:rPr lang="en-US" sz="3200" dirty="0">
                <a:solidFill>
                  <a:schemeClr val="tx1"/>
                </a:solidFill>
              </a:rPr>
              <a:t> and greasy foods cause </a:t>
            </a:r>
            <a:r>
              <a:rPr lang="en-US" sz="3200" b="1" dirty="0">
                <a:solidFill>
                  <a:schemeClr val="tx1"/>
                </a:solidFill>
              </a:rPr>
              <a:t>pimples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chocolate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15484"/>
          <a:stretch/>
        </p:blipFill>
        <p:spPr>
          <a:xfrm>
            <a:off x="6233020" y="445025"/>
            <a:ext cx="2049358" cy="1434519"/>
          </a:xfrm>
          <a:prstGeom prst="rect">
            <a:avLst/>
          </a:prstGeom>
        </p:spPr>
      </p:pic>
      <p:pic>
        <p:nvPicPr>
          <p:cNvPr id="4" name="Picture 3" descr="greasy foods (i.e., hamburger, french fries, and pizza)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6739" b="12811"/>
          <a:stretch/>
        </p:blipFill>
        <p:spPr>
          <a:xfrm>
            <a:off x="6233020" y="1879544"/>
            <a:ext cx="2616836" cy="22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16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4925" y="1017726"/>
            <a:ext cx="4116047" cy="3081398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are some things you should do to look after your </a:t>
            </a:r>
            <a:r>
              <a:rPr lang="en-US" sz="3200" b="1" dirty="0">
                <a:solidFill>
                  <a:schemeClr val="tx1"/>
                </a:solidFill>
              </a:rPr>
              <a:t>skin</a:t>
            </a:r>
            <a:r>
              <a:rPr lang="en-US" sz="3200" dirty="0">
                <a:solidFill>
                  <a:schemeClr val="tx1"/>
                </a:solidFill>
              </a:rPr>
              <a:t> when outside in the </a:t>
            </a:r>
            <a:r>
              <a:rPr lang="en-US" sz="3200" b="1" dirty="0" smtClean="0">
                <a:solidFill>
                  <a:schemeClr val="tx1"/>
                </a:solidFill>
              </a:rPr>
              <a:t>sun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stick figure sun tann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41981"/>
            <a:ext cx="2857143" cy="2857143"/>
          </a:xfrm>
          <a:prstGeom prst="rect">
            <a:avLst/>
          </a:prstGeom>
        </p:spPr>
      </p:pic>
      <p:pic>
        <p:nvPicPr>
          <p:cNvPr id="5" name="Picture 4" descr="su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1958" r="12123" b="14932"/>
          <a:stretch/>
        </p:blipFill>
        <p:spPr>
          <a:xfrm>
            <a:off x="6988029" y="0"/>
            <a:ext cx="2155971" cy="20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08" y="477298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17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816443"/>
            <a:ext cx="4598672" cy="1915965"/>
          </a:xfrm>
        </p:spPr>
        <p:txBody>
          <a:bodyPr>
            <a:no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Why do </a:t>
            </a:r>
            <a:r>
              <a:rPr lang="en-US" sz="3200" b="1" dirty="0" smtClean="0">
                <a:solidFill>
                  <a:schemeClr val="tx1"/>
                </a:solidFill>
              </a:rPr>
              <a:t>voices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change during puberty.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side view outline of a persons head with emphasis on the ne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52" y="672370"/>
            <a:ext cx="3456180" cy="34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74393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18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8091"/>
            <a:ext cx="8520600" cy="1515421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True or False: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purpose </a:t>
            </a:r>
            <a:r>
              <a:rPr lang="en-US" sz="3200" dirty="0" smtClean="0">
                <a:solidFill>
                  <a:schemeClr val="tx1"/>
                </a:solidFill>
              </a:rPr>
              <a:t>of breasts for a person assigned female at birth is </a:t>
            </a:r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b="1" dirty="0">
                <a:solidFill>
                  <a:schemeClr val="tx1"/>
                </a:solidFill>
              </a:rPr>
              <a:t>breastfeeding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front view of female breasts and women breastfeed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 b="17996"/>
          <a:stretch/>
        </p:blipFill>
        <p:spPr>
          <a:xfrm>
            <a:off x="3275744" y="2582562"/>
            <a:ext cx="2979828" cy="18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8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7" y="1737486"/>
            <a:ext cx="3001655" cy="1506072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is </a:t>
            </a:r>
            <a:r>
              <a:rPr lang="en-US" sz="3200" b="1" dirty="0">
                <a:solidFill>
                  <a:schemeClr val="tx1"/>
                </a:solidFill>
              </a:rPr>
              <a:t>puberty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with under construction sign and tools surrounding a brai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3" b="19234"/>
          <a:stretch/>
        </p:blipFill>
        <p:spPr>
          <a:xfrm>
            <a:off x="3677983" y="1164029"/>
            <a:ext cx="4860398" cy="30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19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771039"/>
            <a:ext cx="8520600" cy="1898918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True or False: </a:t>
            </a:r>
            <a:r>
              <a:rPr lang="en-US" sz="3200" dirty="0" smtClean="0">
                <a:solidFill>
                  <a:schemeClr val="tx1"/>
                </a:solidFill>
              </a:rPr>
              <a:t>Some </a:t>
            </a:r>
            <a:r>
              <a:rPr lang="en-US" sz="3200" dirty="0" smtClean="0">
                <a:solidFill>
                  <a:schemeClr val="tx1"/>
                </a:solidFill>
              </a:rPr>
              <a:t>people assigned male at birth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might have some temporary breast growth during puberty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64" y="85608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20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791730"/>
            <a:ext cx="4805584" cy="2063578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Why do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</a:rPr>
              <a:t>hips</a:t>
            </a:r>
            <a:r>
              <a:rPr lang="en-US" sz="3200" dirty="0" smtClean="0">
                <a:solidFill>
                  <a:schemeClr val="tx1"/>
                </a:solidFill>
              </a:rPr>
              <a:t> widen in a person assigned female at birth as they go through puberty?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pelvi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89" y="445025"/>
            <a:ext cx="2857143" cy="2857143"/>
          </a:xfrm>
          <a:prstGeom prst="rect">
            <a:avLst/>
          </a:prstGeom>
        </p:spPr>
      </p:pic>
      <p:pic>
        <p:nvPicPr>
          <p:cNvPr id="5" name="Picture 4" descr="horizontal arrow pointing left and righ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1" b="24914"/>
          <a:stretch/>
        </p:blipFill>
        <p:spPr>
          <a:xfrm>
            <a:off x="5383288" y="2622660"/>
            <a:ext cx="2857143" cy="13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21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29865"/>
            <a:ext cx="8520600" cy="2028881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True or False: </a:t>
            </a:r>
            <a:r>
              <a:rPr lang="en-US" sz="3200" dirty="0" smtClean="0">
                <a:solidFill>
                  <a:schemeClr val="tx1"/>
                </a:solidFill>
              </a:rPr>
              <a:t>During </a:t>
            </a:r>
            <a:r>
              <a:rPr lang="en-US" sz="3200" dirty="0">
                <a:solidFill>
                  <a:schemeClr val="tx1"/>
                </a:solidFill>
              </a:rPr>
              <a:t>puberty you may experience stronger </a:t>
            </a:r>
            <a:r>
              <a:rPr lang="en-US" sz="3200" b="1" dirty="0">
                <a:solidFill>
                  <a:schemeClr val="tx1"/>
                </a:solidFill>
              </a:rPr>
              <a:t>feelings</a:t>
            </a:r>
            <a:r>
              <a:rPr lang="en-US" sz="3200" dirty="0">
                <a:solidFill>
                  <a:schemeClr val="tx1"/>
                </a:solidFill>
              </a:rPr>
              <a:t> of wanting to be </a:t>
            </a:r>
            <a:r>
              <a:rPr lang="en-US" sz="3200" dirty="0" smtClean="0">
                <a:solidFill>
                  <a:schemeClr val="tx1"/>
                </a:solidFill>
              </a:rPr>
              <a:t>liked and fitting in </a:t>
            </a:r>
            <a:r>
              <a:rPr lang="en-US" sz="3200" dirty="0">
                <a:solidFill>
                  <a:schemeClr val="tx1"/>
                </a:solidFill>
              </a:rPr>
              <a:t>may become </a:t>
            </a:r>
            <a:r>
              <a:rPr lang="en-US" sz="3200" dirty="0" smtClean="0">
                <a:solidFill>
                  <a:schemeClr val="tx1"/>
                </a:solidFill>
              </a:rPr>
              <a:t>important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22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22867"/>
            <a:ext cx="8520600" cy="1547694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True or False: </a:t>
            </a:r>
            <a:r>
              <a:rPr lang="en-US" sz="3200" dirty="0" smtClean="0">
                <a:solidFill>
                  <a:schemeClr val="tx1"/>
                </a:solidFill>
              </a:rPr>
              <a:t>People might start </a:t>
            </a:r>
            <a:r>
              <a:rPr lang="en-US" sz="3200" dirty="0">
                <a:solidFill>
                  <a:schemeClr val="tx1"/>
                </a:solidFill>
              </a:rPr>
              <a:t>to have </a:t>
            </a:r>
            <a:r>
              <a:rPr lang="en-US" sz="3200" b="1" dirty="0">
                <a:solidFill>
                  <a:schemeClr val="tx1"/>
                </a:solidFill>
              </a:rPr>
              <a:t>romantic</a:t>
            </a:r>
            <a:r>
              <a:rPr lang="en-US" sz="3200" dirty="0">
                <a:solidFill>
                  <a:schemeClr val="tx1"/>
                </a:solidFill>
              </a:rPr>
              <a:t> feelings for someone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two people in lov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14307" r="8600" b="14051"/>
          <a:stretch/>
        </p:blipFill>
        <p:spPr>
          <a:xfrm>
            <a:off x="872158" y="2357306"/>
            <a:ext cx="2441197" cy="2046913"/>
          </a:xfrm>
          <a:prstGeom prst="rect">
            <a:avLst/>
          </a:prstGeom>
        </p:spPr>
      </p:pic>
      <p:pic>
        <p:nvPicPr>
          <p:cNvPr id="5" name="Picture 4" descr="two people going in for a loving hu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13132" r="10362" b="16987"/>
          <a:stretch/>
        </p:blipFill>
        <p:spPr>
          <a:xfrm>
            <a:off x="5654178" y="2416028"/>
            <a:ext cx="2348919" cy="19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23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78386"/>
            <a:ext cx="8520600" cy="2548156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You may find you are starting to feel more grown-up. What is one thing you can do to show your parents/teacher that you’re ready for more </a:t>
            </a:r>
            <a:r>
              <a:rPr lang="en-US" sz="3200" b="1" dirty="0">
                <a:solidFill>
                  <a:schemeClr val="tx1"/>
                </a:solidFill>
              </a:rPr>
              <a:t>independence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69524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24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40836"/>
            <a:ext cx="8520600" cy="2117850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b="1" dirty="0">
                <a:solidFill>
                  <a:schemeClr val="tx1"/>
                </a:solidFill>
              </a:rPr>
              <a:t>Mood swings </a:t>
            </a:r>
            <a:r>
              <a:rPr lang="en-US" sz="3200" dirty="0">
                <a:solidFill>
                  <a:schemeClr val="tx1"/>
                </a:solidFill>
              </a:rPr>
              <a:t>are a part of puberty. Name some different feelings that you may experience.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scale of feelings with red being sad on the left and green being happy on the righ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5" b="33128"/>
          <a:stretch/>
        </p:blipFill>
        <p:spPr>
          <a:xfrm>
            <a:off x="2097318" y="2664021"/>
            <a:ext cx="4949364" cy="17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25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01846"/>
            <a:ext cx="8520600" cy="2021031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Feeling lonely and confused at times is a normal part of </a:t>
            </a:r>
            <a:r>
              <a:rPr lang="en-US" sz="3200" b="1" dirty="0">
                <a:solidFill>
                  <a:schemeClr val="tx1"/>
                </a:solidFill>
              </a:rPr>
              <a:t>puberty</a:t>
            </a:r>
            <a:r>
              <a:rPr lang="en-US" sz="3200" dirty="0">
                <a:solidFill>
                  <a:schemeClr val="tx1"/>
                </a:solidFill>
              </a:rPr>
              <a:t>. What are some things you could do to help you feel </a:t>
            </a:r>
            <a:r>
              <a:rPr lang="en-US" sz="3200" b="1" dirty="0">
                <a:solidFill>
                  <a:schemeClr val="tx1"/>
                </a:solidFill>
              </a:rPr>
              <a:t>better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two people meditat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28695" r="6544" b="15225"/>
          <a:stretch/>
        </p:blipFill>
        <p:spPr>
          <a:xfrm>
            <a:off x="6023296" y="2835479"/>
            <a:ext cx="2499920" cy="16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26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46607"/>
            <a:ext cx="5686428" cy="2436829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Too much </a:t>
            </a:r>
            <a:r>
              <a:rPr lang="en-US" sz="3200" b="1" dirty="0">
                <a:solidFill>
                  <a:schemeClr val="tx1"/>
                </a:solidFill>
              </a:rPr>
              <a:t>stress</a:t>
            </a:r>
            <a:r>
              <a:rPr lang="en-US" sz="3200" dirty="0">
                <a:solidFill>
                  <a:schemeClr val="tx1"/>
                </a:solidFill>
              </a:rPr>
              <a:t> is not healthy. What are some things you can do to manage your stress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Google Shape;198;p32" descr="brain with stress" title="Brai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128" y="1017725"/>
            <a:ext cx="2839883" cy="273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1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27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07721"/>
            <a:ext cx="8520600" cy="1493906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can you do if you are </a:t>
            </a:r>
            <a:r>
              <a:rPr lang="en-US" sz="3200" b="1" dirty="0">
                <a:solidFill>
                  <a:schemeClr val="tx1"/>
                </a:solidFill>
              </a:rPr>
              <a:t>feeling</a:t>
            </a:r>
            <a:r>
              <a:rPr lang="en-US" sz="3200" dirty="0">
                <a:solidFill>
                  <a:schemeClr val="tx1"/>
                </a:solidFill>
              </a:rPr>
              <a:t> sad </a:t>
            </a:r>
            <a:r>
              <a:rPr lang="en-US" sz="3200" dirty="0" smtClean="0">
                <a:solidFill>
                  <a:schemeClr val="tx1"/>
                </a:solidFill>
              </a:rPr>
              <a:t>or unhappy, or </a:t>
            </a:r>
            <a:r>
              <a:rPr lang="en-US" sz="3200" dirty="0">
                <a:solidFill>
                  <a:schemeClr val="tx1"/>
                </a:solidFill>
              </a:rPr>
              <a:t>are in a bad mood </a:t>
            </a:r>
            <a:r>
              <a:rPr lang="en-US" sz="3200" dirty="0" smtClean="0">
                <a:solidFill>
                  <a:schemeClr val="tx1"/>
                </a:solidFill>
              </a:rPr>
              <a:t>sometimes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crying emoj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15188" r="13005" b="16106"/>
          <a:stretch/>
        </p:blipFill>
        <p:spPr>
          <a:xfrm>
            <a:off x="6944497" y="2520787"/>
            <a:ext cx="1887803" cy="17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28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35676"/>
            <a:ext cx="8520600" cy="1403593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could you do if you find you are </a:t>
            </a:r>
            <a:r>
              <a:rPr lang="en-US" sz="3200" b="1" dirty="0">
                <a:solidFill>
                  <a:schemeClr val="tx1"/>
                </a:solidFill>
              </a:rPr>
              <a:t>feeling</a:t>
            </a:r>
            <a:r>
              <a:rPr lang="en-US" sz="3200" dirty="0">
                <a:solidFill>
                  <a:schemeClr val="tx1"/>
                </a:solidFill>
              </a:rPr>
              <a:t> sad or angry for several weeks at a </a:t>
            </a:r>
            <a:r>
              <a:rPr lang="en-US" sz="3200" dirty="0" smtClean="0">
                <a:solidFill>
                  <a:schemeClr val="tx1"/>
                </a:solidFill>
              </a:rPr>
              <a:t>time?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angry emoj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6967" r="8306" b="5536"/>
          <a:stretch/>
        </p:blipFill>
        <p:spPr>
          <a:xfrm>
            <a:off x="7105474" y="2639269"/>
            <a:ext cx="1543575" cy="15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14" y="622764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076" y="1326446"/>
            <a:ext cx="4841213" cy="2688397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is the name of the </a:t>
            </a:r>
            <a:r>
              <a:rPr lang="en-US" sz="3200" b="1" dirty="0">
                <a:solidFill>
                  <a:schemeClr val="tx1"/>
                </a:solidFill>
              </a:rPr>
              <a:t>gland</a:t>
            </a:r>
            <a:r>
              <a:rPr lang="en-US" sz="3200" dirty="0">
                <a:solidFill>
                  <a:schemeClr val="tx1"/>
                </a:solidFill>
              </a:rPr>
              <a:t> in your brain that releases </a:t>
            </a:r>
            <a:r>
              <a:rPr lang="en-US" sz="3200" b="1" dirty="0">
                <a:solidFill>
                  <a:schemeClr val="tx1"/>
                </a:solidFill>
              </a:rPr>
              <a:t>hormones</a:t>
            </a:r>
            <a:r>
              <a:rPr lang="en-US" sz="3200" dirty="0">
                <a:solidFill>
                  <a:schemeClr val="tx1"/>
                </a:solidFill>
              </a:rPr>
              <a:t> to start puberty?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side view of a brai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16759"/>
          <a:stretch/>
        </p:blipFill>
        <p:spPr>
          <a:xfrm>
            <a:off x="529814" y="1585750"/>
            <a:ext cx="3001655" cy="21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29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355" y="1236394"/>
            <a:ext cx="5569279" cy="2647738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could you do if your </a:t>
            </a:r>
            <a:r>
              <a:rPr lang="en-US" sz="3200" b="1" dirty="0">
                <a:solidFill>
                  <a:schemeClr val="tx1"/>
                </a:solidFill>
              </a:rPr>
              <a:t>friend</a:t>
            </a:r>
            <a:r>
              <a:rPr lang="en-US" sz="3200" dirty="0">
                <a:solidFill>
                  <a:schemeClr val="tx1"/>
                </a:solidFill>
              </a:rPr>
              <a:t> comes to you and says they feel really </a:t>
            </a:r>
            <a:r>
              <a:rPr lang="en-US" sz="3200" b="1" dirty="0">
                <a:solidFill>
                  <a:schemeClr val="tx1"/>
                </a:solidFill>
              </a:rPr>
              <a:t>sad</a:t>
            </a:r>
            <a:r>
              <a:rPr lang="en-US" sz="3200" dirty="0">
                <a:solidFill>
                  <a:schemeClr val="tx1"/>
                </a:solidFill>
              </a:rPr>
              <a:t> or depressed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person holding their knees looking sa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8142" r="13298" b="5535"/>
          <a:stretch/>
        </p:blipFill>
        <p:spPr>
          <a:xfrm>
            <a:off x="730347" y="1327081"/>
            <a:ext cx="2030136" cy="24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30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01271"/>
            <a:ext cx="7622065" cy="2343834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are some ways to make sure your </a:t>
            </a:r>
            <a:r>
              <a:rPr lang="en-US" sz="3200" b="1" dirty="0">
                <a:solidFill>
                  <a:schemeClr val="tx1"/>
                </a:solidFill>
              </a:rPr>
              <a:t>body</a:t>
            </a:r>
            <a:r>
              <a:rPr lang="en-US" sz="3200" dirty="0">
                <a:solidFill>
                  <a:schemeClr val="tx1"/>
                </a:solidFill>
              </a:rPr>
              <a:t> stays as </a:t>
            </a:r>
            <a:r>
              <a:rPr lang="en-US" sz="3200" b="1" dirty="0">
                <a:solidFill>
                  <a:schemeClr val="tx1"/>
                </a:solidFill>
              </a:rPr>
              <a:t>healthy</a:t>
            </a:r>
            <a:r>
              <a:rPr lang="en-US" sz="3200" dirty="0">
                <a:solidFill>
                  <a:schemeClr val="tx1"/>
                </a:solidFill>
              </a:rPr>
              <a:t> as possible as you grow up? </a:t>
            </a:r>
          </a:p>
        </p:txBody>
      </p:sp>
      <p:pic>
        <p:nvPicPr>
          <p:cNvPr id="4" name="Picture 3" descr="stages of growth from a young age until their ol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31841" r="6387" b="30507"/>
          <a:stretch/>
        </p:blipFill>
        <p:spPr>
          <a:xfrm>
            <a:off x="4571999" y="2515138"/>
            <a:ext cx="4188582" cy="18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Question 3 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77788"/>
            <a:ext cx="8520600" cy="2182010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What is the name of the </a:t>
            </a:r>
            <a:r>
              <a:rPr lang="en-US" sz="3200" b="1" dirty="0">
                <a:solidFill>
                  <a:schemeClr val="tx1"/>
                </a:solidFill>
              </a:rPr>
              <a:t>hormone</a:t>
            </a:r>
            <a:r>
              <a:rPr lang="en-US" sz="3200" dirty="0">
                <a:solidFill>
                  <a:schemeClr val="tx1"/>
                </a:solidFill>
              </a:rPr>
              <a:t> that starts </a:t>
            </a:r>
            <a:r>
              <a:rPr lang="en-US" sz="3200" dirty="0" smtClean="0">
                <a:solidFill>
                  <a:schemeClr val="tx1"/>
                </a:solidFill>
              </a:rPr>
              <a:t>the changes during puberty for people with a penis? 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4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85607"/>
            <a:ext cx="8520600" cy="1811356"/>
          </a:xfrm>
        </p:spPr>
        <p:txBody>
          <a:bodyPr>
            <a:noAutofit/>
          </a:bodyPr>
          <a:lstStyle/>
          <a:p>
            <a:pPr marL="114300" indent="0" algn="ctr">
              <a:buClrTx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What </a:t>
            </a:r>
            <a:r>
              <a:rPr lang="en-US" sz="3200" dirty="0">
                <a:solidFill>
                  <a:schemeClr val="tx1"/>
                </a:solidFill>
              </a:rPr>
              <a:t>is the name of the </a:t>
            </a:r>
            <a:r>
              <a:rPr lang="en-US" sz="3200" b="1" dirty="0">
                <a:solidFill>
                  <a:schemeClr val="tx1"/>
                </a:solidFill>
              </a:rPr>
              <a:t>hormone</a:t>
            </a:r>
            <a:r>
              <a:rPr lang="en-US" sz="3200" dirty="0">
                <a:solidFill>
                  <a:schemeClr val="tx1"/>
                </a:solidFill>
              </a:rPr>
              <a:t> that starts the changes during puberty for people with a </a:t>
            </a:r>
            <a:r>
              <a:rPr lang="en-US" sz="3200" dirty="0" smtClean="0">
                <a:solidFill>
                  <a:schemeClr val="tx1"/>
                </a:solidFill>
              </a:rPr>
              <a:t>vagina? 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0" y="419858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5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20" y="1647424"/>
            <a:ext cx="3899573" cy="2351075"/>
          </a:xfrm>
        </p:spPr>
        <p:txBody>
          <a:bodyPr>
            <a:normAutofit lnSpcReduction="10000"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Around what </a:t>
            </a:r>
            <a:r>
              <a:rPr lang="en-US" sz="3200" b="1" dirty="0">
                <a:solidFill>
                  <a:schemeClr val="tx1"/>
                </a:solidFill>
              </a:rPr>
              <a:t>age</a:t>
            </a:r>
            <a:r>
              <a:rPr lang="en-US" sz="3200" dirty="0">
                <a:solidFill>
                  <a:schemeClr val="tx1"/>
                </a:solidFill>
              </a:rPr>
              <a:t> does puberty start </a:t>
            </a:r>
            <a:r>
              <a:rPr lang="en-US" sz="3200" dirty="0" smtClean="0">
                <a:solidFill>
                  <a:schemeClr val="tx1"/>
                </a:solidFill>
              </a:rPr>
              <a:t>in people assigned </a:t>
            </a:r>
            <a:r>
              <a:rPr lang="en-US" sz="3200" b="1" dirty="0" smtClean="0">
                <a:solidFill>
                  <a:schemeClr val="tx1"/>
                </a:solidFill>
              </a:rPr>
              <a:t>female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clock with different time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3951"/>
          <a:stretch/>
        </p:blipFill>
        <p:spPr>
          <a:xfrm>
            <a:off x="5220390" y="1714499"/>
            <a:ext cx="3216500" cy="2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8" y="520526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6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3" y="1528917"/>
            <a:ext cx="3404623" cy="2440138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Around what </a:t>
            </a:r>
            <a:r>
              <a:rPr lang="en-US" sz="3200" b="1" dirty="0">
                <a:solidFill>
                  <a:schemeClr val="tx1"/>
                </a:solidFill>
              </a:rPr>
              <a:t>age</a:t>
            </a:r>
            <a:r>
              <a:rPr lang="en-US" sz="3200" dirty="0">
                <a:solidFill>
                  <a:schemeClr val="tx1"/>
                </a:solidFill>
              </a:rPr>
              <a:t> does puberty start in </a:t>
            </a:r>
            <a:r>
              <a:rPr lang="en-US" sz="3200" dirty="0" smtClean="0">
                <a:solidFill>
                  <a:schemeClr val="tx1"/>
                </a:solidFill>
              </a:rPr>
              <a:t>people assigned </a:t>
            </a:r>
            <a:r>
              <a:rPr lang="en-US" sz="3200" b="1" dirty="0" smtClean="0">
                <a:solidFill>
                  <a:schemeClr val="tx1"/>
                </a:solidFill>
              </a:rPr>
              <a:t>male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clock with different time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3951"/>
          <a:stretch/>
        </p:blipFill>
        <p:spPr>
          <a:xfrm>
            <a:off x="5135046" y="1606986"/>
            <a:ext cx="3216500" cy="2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633284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7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649506"/>
            <a:ext cx="8437853" cy="1785541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Name some </a:t>
            </a:r>
            <a:r>
              <a:rPr lang="en-US" sz="3200" b="1" dirty="0">
                <a:solidFill>
                  <a:schemeClr val="tx1"/>
                </a:solidFill>
              </a:rPr>
              <a:t>changes</a:t>
            </a:r>
            <a:r>
              <a:rPr lang="en-US" sz="3200" dirty="0">
                <a:solidFill>
                  <a:schemeClr val="tx1"/>
                </a:solidFill>
              </a:rPr>
              <a:t> that happen to </a:t>
            </a:r>
            <a:r>
              <a:rPr lang="en-US" sz="3200" dirty="0" smtClean="0">
                <a:solidFill>
                  <a:schemeClr val="tx1"/>
                </a:solidFill>
              </a:rPr>
              <a:t>people </a:t>
            </a:r>
            <a:r>
              <a:rPr lang="en-US" sz="3200" dirty="0" smtClean="0">
                <a:solidFill>
                  <a:schemeClr val="tx1"/>
                </a:solidFill>
              </a:rPr>
              <a:t>during </a:t>
            </a:r>
            <a:r>
              <a:rPr lang="en-US" sz="3200" b="1" dirty="0">
                <a:solidFill>
                  <a:schemeClr val="tx1"/>
                </a:solidFill>
              </a:rPr>
              <a:t>puberty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300165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CA" sz="4000" dirty="0" smtClean="0"/>
              <a:t>Question 8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1" y="1748093"/>
            <a:ext cx="8512210" cy="1461272"/>
          </a:xfrm>
        </p:spPr>
        <p:txBody>
          <a:bodyPr>
            <a:normAutofit/>
          </a:bodyPr>
          <a:lstStyle/>
          <a:p>
            <a:pPr marL="114300" indent="0" algn="ctr">
              <a:buClrTx/>
              <a:buNone/>
            </a:pPr>
            <a:r>
              <a:rPr lang="en-US" sz="3200" dirty="0">
                <a:solidFill>
                  <a:schemeClr val="tx1"/>
                </a:solidFill>
              </a:rPr>
              <a:t>Name one change that happens </a:t>
            </a:r>
            <a:r>
              <a:rPr lang="en-US" sz="3200" b="1" dirty="0" smtClean="0">
                <a:solidFill>
                  <a:schemeClr val="tx1"/>
                </a:solidFill>
              </a:rPr>
              <a:t>only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to a </a:t>
            </a:r>
            <a:r>
              <a:rPr lang="en-US" sz="3200" dirty="0" smtClean="0">
                <a:solidFill>
                  <a:schemeClr val="tx1"/>
                </a:solidFill>
              </a:rPr>
              <a:t>person assigned </a:t>
            </a:r>
            <a:r>
              <a:rPr lang="en-US" sz="3200" dirty="0" smtClean="0">
                <a:solidFill>
                  <a:schemeClr val="tx1"/>
                </a:solidFill>
              </a:rPr>
              <a:t>male at birth </a:t>
            </a:r>
            <a:r>
              <a:rPr lang="en-US" sz="3200" dirty="0">
                <a:solidFill>
                  <a:schemeClr val="tx1"/>
                </a:solidFill>
              </a:rPr>
              <a:t>during </a:t>
            </a:r>
            <a:r>
              <a:rPr lang="en-US" sz="3200" dirty="0" smtClean="0">
                <a:solidFill>
                  <a:schemeClr val="tx1"/>
                </a:solidFill>
              </a:rPr>
              <a:t>puberty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1206</Words>
  <Application>Microsoft Office PowerPoint</Application>
  <PresentationFormat>On-screen Show (16:9)</PresentationFormat>
  <Paragraphs>148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Tw Cen MT</vt:lpstr>
      <vt:lpstr>Simple Light</vt:lpstr>
      <vt:lpstr>Let’s See  What You  Remember</vt:lpstr>
      <vt:lpstr>Question 1</vt:lpstr>
      <vt:lpstr>Question 2</vt:lpstr>
      <vt:lpstr>Question 3 </vt:lpstr>
      <vt:lpstr>Question 4 </vt:lpstr>
      <vt:lpstr>Question 5 </vt:lpstr>
      <vt:lpstr>Question 6 </vt:lpstr>
      <vt:lpstr>Question 7</vt:lpstr>
      <vt:lpstr>Question 8</vt:lpstr>
      <vt:lpstr>Question 9 </vt:lpstr>
      <vt:lpstr>Question 10 </vt:lpstr>
      <vt:lpstr>Question 11 </vt:lpstr>
      <vt:lpstr>Question 12 </vt:lpstr>
      <vt:lpstr>Question 13 </vt:lpstr>
      <vt:lpstr>Question 14 </vt:lpstr>
      <vt:lpstr>Question 15 </vt:lpstr>
      <vt:lpstr>Question 16 </vt:lpstr>
      <vt:lpstr>Question 17 </vt:lpstr>
      <vt:lpstr>Question 18 </vt:lpstr>
      <vt:lpstr>Question 19 </vt:lpstr>
      <vt:lpstr>Question 20 </vt:lpstr>
      <vt:lpstr>Question 21 </vt:lpstr>
      <vt:lpstr>Question 22 </vt:lpstr>
      <vt:lpstr>Question 23 </vt:lpstr>
      <vt:lpstr>Question 24 </vt:lpstr>
      <vt:lpstr>Question 25 </vt:lpstr>
      <vt:lpstr>Question 26 </vt:lpstr>
      <vt:lpstr>Question 27 </vt:lpstr>
      <vt:lpstr>Question 28 </vt:lpstr>
      <vt:lpstr>Question 29 </vt:lpstr>
      <vt:lpstr>Question 30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Mackenzie</dc:creator>
  <cp:lastModifiedBy>Robinson, Mackenzie</cp:lastModifiedBy>
  <cp:revision>53</cp:revision>
  <dcterms:modified xsi:type="dcterms:W3CDTF">2022-11-08T15:57:13Z</dcterms:modified>
</cp:coreProperties>
</file>