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1"/>
  </p:notesMasterIdLst>
  <p:sldIdLst>
    <p:sldId id="356" r:id="rId2"/>
    <p:sldId id="398" r:id="rId3"/>
    <p:sldId id="258" r:id="rId4"/>
    <p:sldId id="259" r:id="rId5"/>
    <p:sldId id="260" r:id="rId6"/>
    <p:sldId id="399" r:id="rId7"/>
    <p:sldId id="400" r:id="rId8"/>
    <p:sldId id="401" r:id="rId9"/>
    <p:sldId id="318" r:id="rId10"/>
    <p:sldId id="355" r:id="rId11"/>
    <p:sldId id="380" r:id="rId12"/>
    <p:sldId id="321" r:id="rId13"/>
    <p:sldId id="338" r:id="rId14"/>
    <p:sldId id="383" r:id="rId15"/>
    <p:sldId id="385" r:id="rId16"/>
    <p:sldId id="386" r:id="rId17"/>
    <p:sldId id="387" r:id="rId18"/>
    <p:sldId id="388" r:id="rId19"/>
    <p:sldId id="389" r:id="rId20"/>
    <p:sldId id="381" r:id="rId21"/>
    <p:sldId id="390" r:id="rId22"/>
    <p:sldId id="391" r:id="rId23"/>
    <p:sldId id="392" r:id="rId24"/>
    <p:sldId id="337" r:id="rId25"/>
    <p:sldId id="262" r:id="rId26"/>
    <p:sldId id="264" r:id="rId27"/>
    <p:sldId id="291" r:id="rId28"/>
    <p:sldId id="266" r:id="rId29"/>
    <p:sldId id="316" r:id="rId30"/>
  </p:sldIdLst>
  <p:sldSz cx="9144000" cy="5143500" type="screen16x9"/>
  <p:notesSz cx="6858000" cy="9144000"/>
  <p:embeddedFontLst>
    <p:embeddedFont>
      <p:font typeface="Gill Sans" panose="020B0604020202020204" charset="0"/>
      <p:regular r:id="rId32"/>
      <p:bold r:id="rId33"/>
    </p:embeddedFont>
    <p:embeddedFont>
      <p:font typeface="Calibri" panose="020F050202020403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inson, Mackenzie" initials="RM" lastIdx="205" clrIdx="0">
    <p:extLst>
      <p:ext uri="{19B8F6BF-5375-455C-9EA6-DF929625EA0E}">
        <p15:presenceInfo xmlns:p15="http://schemas.microsoft.com/office/powerpoint/2012/main" userId="S-1-5-21-494292953-1948397803-1850952788-87215" providerId="AD"/>
      </p:ext>
    </p:extLst>
  </p:cmAuthor>
  <p:cmAuthor id="2" name="Gault, Tesha" initials="GT" lastIdx="4" clrIdx="1">
    <p:extLst>
      <p:ext uri="{19B8F6BF-5375-455C-9EA6-DF929625EA0E}">
        <p15:presenceInfo xmlns:p15="http://schemas.microsoft.com/office/powerpoint/2012/main" userId="S-1-5-21-494292953-1948397803-1850952788-88556" providerId="AD"/>
      </p:ext>
    </p:extLst>
  </p:cmAuthor>
  <p:cmAuthor id="3" name="McPherson, Jenn" initials="MJ" lastIdx="30" clrIdx="2">
    <p:extLst>
      <p:ext uri="{19B8F6BF-5375-455C-9EA6-DF929625EA0E}">
        <p15:presenceInfo xmlns:p15="http://schemas.microsoft.com/office/powerpoint/2012/main" userId="S-1-5-21-494292953-1948397803-1850952788-869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6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78" autoAdjust="0"/>
    <p:restoredTop sz="48168" autoAdjust="0"/>
  </p:normalViewPr>
  <p:slideViewPr>
    <p:cSldViewPr snapToGrid="0">
      <p:cViewPr varScale="1">
        <p:scale>
          <a:sx n="55" d="100"/>
          <a:sy n="55" d="100"/>
        </p:scale>
        <p:origin x="426"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kidshealth.org/en/teens/menstruation.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youtube.com/redirect?event=video_description&amp;redir_token=QUFFLUhqbGh6VEo5Ynp0cUxYcUdRNUxFSVJXSlVrOUlEQXxBQ3Jtc0tuNE56SG5fVjQ3OFU4Q2RoNEN3b2ZrQnJfd1hIQldSS3F1R2NqYnBqZE9YSHlvRjFuSVNrdkhDQXhnNEhDMm11ZFNRcUsyU1pQZFJuYnVEbW5Bb2JqRi12Tlg2dTAydU1xTUJabEpYWjl4bnB3dl9Jdw&amp;q=https%3A%2F%2Fbirdsandbeesandkids.com%2F&amp;v=Mn4Ii4gAFyA"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s://www.youtube.com/redirect?event=video_description&amp;redir_token=QUFFLUhqbjVMTGVjSS1YS29lU2J2RUxVa1JNb0RPU3FVZ3xBQ3Jtc0tuUF9WU2E0aUVsY0tWaVl4R1RST29mTm1hWENfWGhvdmVVNjVYUXpQMEJWUXl5V3FXcVdKTkFNTWN2cGJhLUZ3U2lveGcyRTRaWWdxRUtvNWJQVU1pVUhPM3NJYWx3N2hMSUVZUVRVMXR1VXNSdmx0NA&amp;q=https%3A%2F%2Fkidsafeseal.com%2F&amp;v=Mn4Ii4gAFyA" TargetMode="External"/><Relationship Id="rId4" Type="http://schemas.openxmlformats.org/officeDocument/2006/relationships/hyperlink" Target="https://www.youtube.com/redirect?event=video_description&amp;redir_token=QUFFLUhqa1FMV0NURmVHbXA3N1E2RUVkc3FXaFdTU2pwQXxBQ3Jtc0ttZkZ6NnAxWnNiYlVUako5UUNjTEE2RUJRcTI5Mm52RVc2dURmMlV3anlfLXpWZ3hvR3BVMTh4SmF2MWo2NVlHY3IwODhlSXRNMF9kc0pQb01Ga3FWaHdtTTFtSU1WRXJqNjhETklPbE56ZllKV0NsYw&amp;q=https%3A%2F%2Feverybodycurious.com%2F&amp;v=Mn4Ii4gAFyA"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niagararegion.ca/health/schools/youth-services.aspx"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f6cf7e69c9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f6cf7e69c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smtClean="0"/>
              <a:t>**The</a:t>
            </a:r>
            <a:r>
              <a:rPr lang="en-CA" b="1" baseline="0" dirty="0" smtClean="0"/>
              <a:t> following s</a:t>
            </a:r>
            <a:r>
              <a:rPr lang="en-CA" b="1" dirty="0" smtClean="0"/>
              <a:t>lides (1-6)</a:t>
            </a:r>
            <a:r>
              <a:rPr lang="en-CA" b="1" baseline="0" dirty="0" smtClean="0"/>
              <a:t> are for teacher use only**</a:t>
            </a:r>
          </a:p>
          <a:p>
            <a:pPr marL="0" lvl="0" indent="0" algn="l" rtl="0">
              <a:spcBef>
                <a:spcPts val="0"/>
              </a:spcBef>
              <a:spcAft>
                <a:spcPts val="0"/>
              </a:spcAft>
              <a:buNone/>
            </a:pPr>
            <a:endParaRPr lang="en-CA" b="1"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i="1" dirty="0" smtClean="0"/>
              <a:t>The speaker’s notes</a:t>
            </a:r>
            <a:r>
              <a:rPr lang="en-CA" b="1" i="1" baseline="0" dirty="0" smtClean="0"/>
              <a:t> are also intended for teacher use only. The notes include general information, background knowledge, questions and/or prompts.  The information included in these notes should not be read word for word. Teacher’s should review the notes before using the presentation to become familiar with the content, as it is to supplement what is on the slide. </a:t>
            </a:r>
          </a:p>
          <a:p>
            <a:pPr marL="0" lvl="0" indent="0" algn="l" rtl="0">
              <a:spcBef>
                <a:spcPts val="0"/>
              </a:spcBef>
              <a:spcAft>
                <a:spcPts val="0"/>
              </a:spcAft>
              <a:buNone/>
            </a:pPr>
            <a:endParaRPr lang="en-CA" b="1" baseline="0" dirty="0" smtClean="0"/>
          </a:p>
          <a:p>
            <a:pPr marL="0" lvl="0" indent="0" algn="l" rtl="0">
              <a:spcBef>
                <a:spcPts val="0"/>
              </a:spcBef>
              <a:spcAft>
                <a:spcPts val="0"/>
              </a:spcAft>
              <a:buNone/>
            </a:pPr>
            <a:r>
              <a:rPr lang="en-US" sz="1100" b="0" i="0" u="none" strike="noStrike" cap="none" baseline="0" dirty="0" smtClean="0">
                <a:solidFill>
                  <a:srgbClr val="000000"/>
                </a:solidFill>
                <a:latin typeface="Arial"/>
                <a:ea typeface="Arial"/>
                <a:cs typeface="Arial"/>
                <a:sym typeface="Arial"/>
              </a:rPr>
              <a:t>**</a:t>
            </a:r>
            <a:r>
              <a:rPr lang="en-US" sz="1100" b="1" i="0" u="none" strike="noStrike" cap="none" baseline="0" dirty="0" smtClean="0">
                <a:solidFill>
                  <a:srgbClr val="000000"/>
                </a:solidFill>
                <a:latin typeface="Arial"/>
                <a:ea typeface="Arial"/>
                <a:cs typeface="Arial"/>
                <a:sym typeface="Arial"/>
              </a:rPr>
              <a:t>Important</a:t>
            </a:r>
            <a:r>
              <a:rPr lang="en-US" sz="1100" b="0" i="0" u="none" strike="noStrike" cap="none" baseline="0" dirty="0" smtClean="0">
                <a:solidFill>
                  <a:srgbClr val="000000"/>
                </a:solidFill>
                <a:latin typeface="Arial"/>
                <a:ea typeface="Arial"/>
                <a:cs typeface="Arial"/>
                <a:sym typeface="Arial"/>
              </a:rPr>
              <a:t>** The language of “boys” and “girls” or “male” and “female” is gender interpreted, and often assigned based on a person’s biological sex at birth. It excludes individuals who are intersexed and/or whose gender identity does not align with their assigned biological sex. It is more accurate to talk about anatomy rather than gender and use “bodies with” or “people with” language when referring to developments and changes in puberty. Using this language supports an inclusive classroom in which diversity is recognized and provides a strong model to help students understand that bodies are unique, come in all shapes, sizes, types, and all bodies are good bodies. </a:t>
            </a:r>
            <a:endParaRPr lang="en-CA" b="1" baseline="0" dirty="0" smtClean="0"/>
          </a:p>
          <a:p>
            <a:pPr marL="0" lvl="0" indent="0" algn="l" rtl="0">
              <a:spcBef>
                <a:spcPts val="0"/>
              </a:spcBef>
              <a:spcAft>
                <a:spcPts val="0"/>
              </a:spcAft>
              <a:buNone/>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1" u="none" strike="noStrike" cap="none" dirty="0" smtClean="0">
                <a:solidFill>
                  <a:srgbClr val="000000"/>
                </a:solidFill>
                <a:effectLst/>
                <a:latin typeface="Arial"/>
                <a:ea typeface="Arial"/>
                <a:cs typeface="Arial"/>
                <a:sym typeface="Arial"/>
              </a:rPr>
              <a:t>This presentation will use the term people assigned female at birth/ people assigned male at birth to refer to individuals who are born with certain sex organs, hormones and/or chromosomes. However, it’s important to note that some</a:t>
            </a:r>
            <a:r>
              <a:rPr lang="en-US" sz="1100" b="0" i="1" u="none" strike="noStrike" cap="none" baseline="0" dirty="0" smtClean="0">
                <a:solidFill>
                  <a:srgbClr val="000000"/>
                </a:solidFill>
                <a:effectLst/>
                <a:latin typeface="Arial"/>
                <a:ea typeface="Arial"/>
                <a:cs typeface="Arial"/>
                <a:sym typeface="Arial"/>
              </a:rPr>
              <a:t> </a:t>
            </a:r>
            <a:r>
              <a:rPr lang="en-US" sz="1100" b="0" i="1" u="none" strike="noStrike" cap="none" dirty="0" smtClean="0">
                <a:solidFill>
                  <a:srgbClr val="000000"/>
                </a:solidFill>
                <a:effectLst/>
                <a:latin typeface="Arial"/>
                <a:ea typeface="Arial"/>
                <a:cs typeface="Arial"/>
                <a:sym typeface="Arial"/>
              </a:rPr>
              <a:t>people may have a different </a:t>
            </a:r>
            <a:r>
              <a:rPr lang="en-US" sz="1100" b="0" i="1" u="sng" strike="noStrike" cap="none" dirty="0" smtClean="0">
                <a:solidFill>
                  <a:srgbClr val="000000"/>
                </a:solidFill>
                <a:effectLst/>
                <a:latin typeface="Arial"/>
                <a:ea typeface="Arial"/>
                <a:cs typeface="Arial"/>
                <a:sym typeface="Arial"/>
              </a:rPr>
              <a:t>gender identity</a:t>
            </a:r>
            <a:r>
              <a:rPr lang="en-US" sz="1100" b="0" i="1" u="none" strike="noStrike" cap="none" dirty="0" smtClean="0">
                <a:solidFill>
                  <a:srgbClr val="000000"/>
                </a:solidFill>
                <a:effectLst/>
                <a:latin typeface="Arial"/>
                <a:ea typeface="Arial"/>
                <a:cs typeface="Arial"/>
                <a:sym typeface="Arial"/>
              </a:rPr>
              <a:t> than the sex assigned to them at birth. </a:t>
            </a:r>
            <a:endParaRPr lang="en-CA" b="0" i="1" baseline="0" dirty="0" smtClean="0"/>
          </a:p>
          <a:p>
            <a:pPr marL="0" lvl="0" indent="0" algn="l" rtl="0">
              <a:spcBef>
                <a:spcPts val="0"/>
              </a:spcBef>
              <a:spcAft>
                <a:spcPts val="0"/>
              </a:spcAft>
              <a:buNone/>
            </a:pPr>
            <a:endParaRPr lang="en-CA" b="1" dirty="0" smtClean="0"/>
          </a:p>
          <a:p>
            <a:r>
              <a:rPr lang="en-US" sz="1100" b="0" i="0" u="none" strike="noStrike" cap="none" baseline="0" dirty="0" smtClean="0">
                <a:solidFill>
                  <a:srgbClr val="000000"/>
                </a:solidFill>
                <a:latin typeface="Arial"/>
                <a:ea typeface="Arial"/>
                <a:cs typeface="Arial"/>
                <a:sym typeface="Arial"/>
              </a:rPr>
              <a:t>Language is complex, evolving, and powerful. In these lessons, gender-neutral language is used to be inclusive of all students, including those with diverse gender identities and sexual orientations. This includes the use of ‘they’ as a singular gender-neutral pronoun. The lesson plans use the terms ‘male’ and ‘female’ when referring to biological sex (sex assigned at birth), such as when discussing reproductive anatomy. A person’s reproductive system can be male, female or intersex (not clearly defined as either male or female). </a:t>
            </a:r>
          </a:p>
          <a:p>
            <a:r>
              <a:rPr lang="en-US" sz="1100" b="0" i="0" u="none" strike="noStrike" cap="none" baseline="0" dirty="0" smtClean="0">
                <a:solidFill>
                  <a:srgbClr val="000000"/>
                </a:solidFill>
                <a:latin typeface="Arial"/>
                <a:ea typeface="Arial"/>
                <a:cs typeface="Arial"/>
                <a:sym typeface="Arial"/>
              </a:rPr>
              <a:t>People are assigned a sex at birth based on their reproductive anatomy. Sex assigned at birth is independent of gender identity. Gender identity is a person’s internal sense of identity as female, male, both or neither, regardless of their biological sex assigned at birth. </a:t>
            </a:r>
          </a:p>
          <a:p>
            <a:r>
              <a:rPr lang="en-US" sz="1100" b="0" i="0" u="none" strike="noStrike" cap="none" baseline="0" dirty="0" smtClean="0">
                <a:solidFill>
                  <a:srgbClr val="000000"/>
                </a:solidFill>
                <a:latin typeface="Arial"/>
                <a:ea typeface="Arial"/>
                <a:cs typeface="Arial"/>
                <a:sym typeface="Arial"/>
              </a:rPr>
              <a:t>For many people, their gender matches the sex they were assigned at birth (cisgender). Others may identify as being transgender or gender diverse if their gender identity does not match the sex they were assigned at birth. A person’s gender identity can be girl, woman, boy, man, transgender, gender fluid, gender queer, </a:t>
            </a:r>
            <a:r>
              <a:rPr lang="en-US" sz="1100" b="0" i="0" u="none" strike="noStrike" cap="none" baseline="0" dirty="0" err="1" smtClean="0">
                <a:solidFill>
                  <a:srgbClr val="000000"/>
                </a:solidFill>
                <a:latin typeface="Arial"/>
                <a:ea typeface="Arial"/>
                <a:cs typeface="Arial"/>
                <a:sym typeface="Arial"/>
              </a:rPr>
              <a:t>agender</a:t>
            </a:r>
            <a:r>
              <a:rPr lang="en-US" sz="1100" b="0" i="0" u="none" strike="noStrike" cap="none" baseline="0" dirty="0" smtClean="0">
                <a:solidFill>
                  <a:srgbClr val="000000"/>
                </a:solidFill>
                <a:latin typeface="Arial"/>
                <a:ea typeface="Arial"/>
                <a:cs typeface="Arial"/>
                <a:sym typeface="Arial"/>
              </a:rPr>
              <a:t> or others. The intention in this material is to use language that reflects these many possibilities. 	</a:t>
            </a:r>
          </a:p>
          <a:p>
            <a:pPr marL="0" lvl="0" indent="0" algn="l" rtl="0">
              <a:spcBef>
                <a:spcPts val="0"/>
              </a:spcBef>
              <a:spcAft>
                <a:spcPts val="0"/>
              </a:spcAft>
              <a:buNone/>
            </a:pPr>
            <a:endParaRPr lang="en-CA" b="1" dirty="0" smtClean="0"/>
          </a:p>
          <a:p>
            <a:pPr marL="0" lvl="0" indent="0" algn="l" rtl="0">
              <a:spcBef>
                <a:spcPts val="0"/>
              </a:spcBef>
              <a:spcAft>
                <a:spcPts val="0"/>
              </a:spcAft>
              <a:buNone/>
            </a:pPr>
            <a:r>
              <a:rPr lang="en-CA" b="1" dirty="0" smtClean="0"/>
              <a:t>Reference:</a:t>
            </a:r>
            <a:r>
              <a:rPr lang="en-CA" b="1" baseline="0" dirty="0" smtClean="0"/>
              <a:t> </a:t>
            </a:r>
            <a:endParaRPr lang="en-CA" b="1" dirty="0" smtClean="0"/>
          </a:p>
          <a:p>
            <a:pPr marL="171450" lvl="0" indent="-171450" algn="l" rtl="0">
              <a:spcBef>
                <a:spcPts val="0"/>
              </a:spcBef>
              <a:spcAft>
                <a:spcPts val="0"/>
              </a:spcAft>
            </a:pPr>
            <a:r>
              <a:rPr lang="en-CA" b="0" dirty="0" smtClean="0"/>
              <a:t>Teaching Sexual Health (</a:t>
            </a:r>
            <a:r>
              <a:rPr lang="en-CA" b="0" dirty="0" err="1" smtClean="0"/>
              <a:t>n.d.</a:t>
            </a:r>
            <a:r>
              <a:rPr lang="en-CA" b="0" dirty="0" smtClean="0"/>
              <a:t>). Grade 6 Growing</a:t>
            </a:r>
            <a:r>
              <a:rPr lang="en-CA" b="0" baseline="0" dirty="0" smtClean="0"/>
              <a:t> a Baby Lesson. </a:t>
            </a:r>
            <a:r>
              <a:rPr lang="en-CA" b="0" dirty="0" smtClean="0"/>
              <a:t>https://teachingsexualhealth.ca/app/uploads/sites/4/Grade-6-LP2-Growing-Baby-Oct11.pdf </a:t>
            </a:r>
          </a:p>
          <a:p>
            <a:pPr marL="0" lvl="0" indent="0" algn="l" rtl="0">
              <a:spcBef>
                <a:spcPts val="0"/>
              </a:spcBef>
              <a:spcAft>
                <a:spcPts val="0"/>
              </a:spcAft>
              <a:buNone/>
            </a:pPr>
            <a:endParaRPr lang="en-CA" b="1" dirty="0" smtClean="0"/>
          </a:p>
          <a:p>
            <a:pPr marL="0" lvl="0" indent="0" algn="l" rtl="0">
              <a:spcBef>
                <a:spcPts val="0"/>
              </a:spcBef>
              <a:spcAft>
                <a:spcPts val="0"/>
              </a:spcAft>
              <a:buNone/>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lang="en-CA" b="1" dirty="0" smtClean="0"/>
          </a:p>
          <a:p>
            <a:pPr marL="0" lvl="0" indent="0" algn="l" rtl="0">
              <a:spcBef>
                <a:spcPts val="0"/>
              </a:spcBef>
              <a:spcAft>
                <a:spcPts val="0"/>
              </a:spcAft>
              <a:buNone/>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1" u="none" strike="noStrike" cap="none" baseline="0" dirty="0" smtClean="0">
                <a:solidFill>
                  <a:srgbClr val="000000"/>
                </a:solidFill>
                <a:latin typeface="Arial"/>
                <a:cs typeface="Arial"/>
                <a:sym typeface="Arial"/>
              </a:rPr>
              <a:t>Last Updated: December 7</a:t>
            </a:r>
            <a:r>
              <a:rPr lang="en-US" sz="1100" b="1" i="1" u="none" strike="noStrike" cap="none" baseline="30000" dirty="0" smtClean="0">
                <a:solidFill>
                  <a:srgbClr val="000000"/>
                </a:solidFill>
                <a:latin typeface="Arial"/>
                <a:cs typeface="Arial"/>
                <a:sym typeface="Arial"/>
              </a:rPr>
              <a:t>th</a:t>
            </a:r>
            <a:r>
              <a:rPr lang="en-US" sz="1100" b="1" i="1" u="none" strike="noStrike" cap="none" baseline="0" dirty="0" smtClean="0">
                <a:solidFill>
                  <a:srgbClr val="000000"/>
                </a:solidFill>
                <a:latin typeface="Arial"/>
                <a:cs typeface="Arial"/>
                <a:sym typeface="Arial"/>
              </a:rPr>
              <a:t>, 2022</a:t>
            </a:r>
            <a:endParaRPr lang="en-US" b="1" i="1" dirty="0" smtClean="0"/>
          </a:p>
          <a:p>
            <a:pPr marL="0" lvl="0" indent="0" algn="l" rtl="0">
              <a:spcBef>
                <a:spcPts val="0"/>
              </a:spcBef>
              <a:spcAft>
                <a:spcPts val="0"/>
              </a:spcAft>
              <a:buNone/>
            </a:pPr>
            <a:endParaRPr b="1" dirty="0"/>
          </a:p>
        </p:txBody>
      </p:sp>
    </p:spTree>
    <p:extLst>
      <p:ext uri="{BB962C8B-B14F-4D97-AF65-F5344CB8AC3E}">
        <p14:creationId xmlns:p14="http://schemas.microsoft.com/office/powerpoint/2010/main" val="3522130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i="0" u="sng" dirty="0" smtClean="0"/>
              <a:t>Teacher Prompt</a:t>
            </a:r>
          </a:p>
          <a:p>
            <a:pPr marL="0" lvl="0" indent="0" algn="l" rtl="0">
              <a:spcBef>
                <a:spcPts val="0"/>
              </a:spcBef>
              <a:spcAft>
                <a:spcPts val="0"/>
              </a:spcAft>
              <a:buNone/>
            </a:pPr>
            <a:r>
              <a:rPr lang="en-CA" b="0" i="1" dirty="0" smtClean="0"/>
              <a:t>“What</a:t>
            </a:r>
            <a:r>
              <a:rPr lang="en-CA" b="0" i="1" baseline="0" dirty="0" smtClean="0"/>
              <a:t> do you remember about the human reproductive systems?”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0" i="0" u="none" strike="noStrike" cap="none" baseline="0" dirty="0" smtClean="0">
                <a:solidFill>
                  <a:srgbClr val="000000"/>
                </a:solidFill>
                <a:effectLst/>
                <a:latin typeface="Arial"/>
                <a:ea typeface="Arial"/>
                <a:cs typeface="Arial"/>
                <a:sym typeface="Wingdings" panose="05000000000000000000" pitchFamily="2" charset="2"/>
              </a:rPr>
              <a:t> </a:t>
            </a:r>
            <a:r>
              <a:rPr lang="en-US" sz="1100" b="0" i="0" u="none" strike="noStrike" cap="none" dirty="0" smtClean="0">
                <a:solidFill>
                  <a:srgbClr val="000000"/>
                </a:solidFill>
                <a:effectLst/>
                <a:latin typeface="Arial"/>
                <a:ea typeface="Arial"/>
                <a:cs typeface="Arial"/>
                <a:sym typeface="Arial"/>
              </a:rPr>
              <a:t>A number of organs and structures are needed in order for the process of human reproduction to occur. These are called the reproductive organs and genitals.</a:t>
            </a:r>
            <a:r>
              <a:rPr lang="en-US" sz="1100" b="0" i="0" u="none" strike="noStrike" cap="none" baseline="0" dirty="0" smtClean="0">
                <a:solidFill>
                  <a:srgbClr val="000000"/>
                </a:solidFill>
                <a:effectLst/>
                <a:latin typeface="Arial"/>
                <a:ea typeface="Arial"/>
                <a:cs typeface="Arial"/>
                <a:sym typeface="Arial"/>
              </a:rPr>
              <a:t> </a:t>
            </a:r>
            <a:r>
              <a:rPr lang="en-CA" dirty="0" smtClean="0"/>
              <a:t>Human reproduction is when an egg cell from a person with a vagina</a:t>
            </a:r>
            <a:r>
              <a:rPr lang="en-CA" baseline="0" dirty="0" smtClean="0"/>
              <a:t> </a:t>
            </a:r>
            <a:r>
              <a:rPr lang="en-CA" dirty="0" smtClean="0"/>
              <a:t>and a sperm cell from a penis unite and develop to form</a:t>
            </a:r>
            <a:r>
              <a:rPr lang="en-CA" baseline="0" dirty="0" smtClean="0"/>
              <a:t> a baby… A fertilized egg is implanted in the uterus and grows into a baby. (This will be further expanded on in the Conception and Fertilization PowerPoint presentation).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i="1" u="sng"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0" i="1" baseline="0" dirty="0" smtClean="0"/>
              <a:t>What reproductive parts (or sex organs) does a person assigned male at birth have?” </a:t>
            </a:r>
            <a:r>
              <a:rPr lang="en-CA" b="0" i="0" baseline="0" dirty="0" smtClean="0"/>
              <a:t>(Should have learned something in Part 1 – Focus on Person Assigned Male at Birth)</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Char char="à"/>
              <a:tabLst/>
              <a:defRPr/>
            </a:pPr>
            <a:r>
              <a:rPr lang="en-CA" baseline="0" dirty="0" smtClean="0"/>
              <a:t>For people assigned male at birth, the body parts that develop may include the testicles, scrotum, epididymis, vas deferens, seminal vesicles, prostate gland, urethra, and penis.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Char char="à"/>
              <a:tabLst/>
              <a:defRPr/>
            </a:pPr>
            <a:r>
              <a:rPr lang="en-CA" sz="1100" b="0" i="0" u="none" strike="noStrike" cap="none" baseline="0" dirty="0" smtClean="0">
                <a:solidFill>
                  <a:srgbClr val="000000"/>
                </a:solidFill>
                <a:latin typeface="Arial"/>
                <a:ea typeface="Arial"/>
                <a:cs typeface="Arial"/>
                <a:sym typeface="Arial"/>
              </a:rPr>
              <a:t>For today’s class: Discuss the reproductive parts </a:t>
            </a:r>
            <a:r>
              <a:rPr lang="en-US" sz="1100" b="0" i="0" u="none" strike="noStrike" cap="none" baseline="0" dirty="0" smtClean="0">
                <a:solidFill>
                  <a:srgbClr val="000000"/>
                </a:solidFill>
                <a:latin typeface="Arial"/>
                <a:ea typeface="Arial"/>
                <a:cs typeface="Arial"/>
                <a:sym typeface="Arial"/>
              </a:rPr>
              <a:t>for people assigned female at birth (</a:t>
            </a:r>
            <a:r>
              <a:rPr lang="en-CA" baseline="0" dirty="0" smtClean="0"/>
              <a:t>ovaries, ovum, fallopian tubes, uterus, cervix, and vagina).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i="1" u="sng"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i="0" u="sng" baseline="0" dirty="0" smtClean="0"/>
              <a:t>Background Knowledge</a:t>
            </a:r>
            <a:endParaRPr lang="en-CA" b="1" i="0" u="sng" baseline="0" dirty="0" smtClean="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aseline="0" dirty="0" smtClean="0"/>
              <a:t>Sometimes there are individuals born with both of these reproductive sex organs, or neither. </a:t>
            </a:r>
            <a:r>
              <a:rPr lang="en-US" sz="1100" b="0" i="0" u="none" strike="noStrike" cap="none" baseline="0" dirty="0" smtClean="0">
                <a:solidFill>
                  <a:srgbClr val="000000"/>
                </a:solidFill>
                <a:latin typeface="Arial"/>
                <a:ea typeface="Arial"/>
                <a:cs typeface="Arial"/>
                <a:sym typeface="Arial"/>
              </a:rPr>
              <a:t>A person’s reproductive system can be male, female or intersex (not clearly defined as either male or female). </a:t>
            </a:r>
          </a:p>
          <a:p>
            <a:r>
              <a:rPr lang="en-US" sz="1100" b="0" i="0" u="none" strike="noStrike" cap="none" baseline="0" dirty="0" smtClean="0">
                <a:solidFill>
                  <a:srgbClr val="000000"/>
                </a:solidFill>
                <a:latin typeface="Arial"/>
                <a:ea typeface="Arial"/>
                <a:cs typeface="Arial"/>
                <a:sym typeface="Arial"/>
              </a:rPr>
              <a:t>People are assigned a sex at birth based on their reproductive anatomy. Sex assigned at birth is independent of gender identity.</a:t>
            </a:r>
          </a:p>
          <a:p>
            <a:pPr lvl="1"/>
            <a:r>
              <a:rPr lang="en-US" sz="1100" b="0" i="0" u="none" strike="noStrike" cap="none" baseline="0" dirty="0" smtClean="0">
                <a:solidFill>
                  <a:srgbClr val="000000"/>
                </a:solidFill>
                <a:latin typeface="Arial"/>
                <a:ea typeface="Arial"/>
                <a:cs typeface="Arial"/>
                <a:sym typeface="Arial"/>
              </a:rPr>
              <a:t>Gender identity is a person’s internal sense of identity as female, male, both or neither, regardless of their biological sex assigned at birth. </a:t>
            </a:r>
          </a:p>
          <a:p>
            <a:r>
              <a:rPr lang="en-US" sz="1100" b="0" i="0" u="none" strike="noStrike" cap="none" baseline="0" dirty="0" smtClean="0">
                <a:solidFill>
                  <a:srgbClr val="000000"/>
                </a:solidFill>
                <a:latin typeface="Arial"/>
                <a:ea typeface="Arial"/>
                <a:cs typeface="Arial"/>
                <a:sym typeface="Arial"/>
              </a:rPr>
              <a:t>For many people, their gender matches the sex they were assigned at birth (cisgender). Others may identify as being transgender or gender diverse if their gender identity does not match the sex they were assigned at birth. A person’s gender identity can be girl, woman, boy, man, transgender, gender fluid, gender queer, </a:t>
            </a:r>
            <a:r>
              <a:rPr lang="en-US" sz="1100" b="0" i="0" u="none" strike="noStrike" cap="none" baseline="0" dirty="0" err="1" smtClean="0">
                <a:solidFill>
                  <a:srgbClr val="000000"/>
                </a:solidFill>
                <a:latin typeface="Arial"/>
                <a:ea typeface="Arial"/>
                <a:cs typeface="Arial"/>
                <a:sym typeface="Arial"/>
              </a:rPr>
              <a:t>agender</a:t>
            </a:r>
            <a:r>
              <a:rPr lang="en-US" sz="1100" b="0" i="0" u="none" strike="noStrike" cap="none" baseline="0" dirty="0" smtClean="0">
                <a:solidFill>
                  <a:srgbClr val="000000"/>
                </a:solidFill>
                <a:latin typeface="Arial"/>
                <a:ea typeface="Arial"/>
                <a:cs typeface="Arial"/>
                <a:sym typeface="Arial"/>
              </a:rPr>
              <a:t> or others. The intention in this material is to use language that reflects these many possibilities. </a:t>
            </a:r>
            <a:endParaRPr lang="en-CA" baseline="0" dirty="0" smtClean="0"/>
          </a:p>
          <a:p>
            <a:pPr marL="0" lvl="0" indent="0" algn="l" rtl="0">
              <a:spcBef>
                <a:spcPts val="0"/>
              </a:spcBef>
              <a:spcAft>
                <a:spcPts val="0"/>
              </a:spcAft>
              <a:buNone/>
            </a:pPr>
            <a:endParaRPr lang="en-CA" b="1" dirty="0" smtClean="0"/>
          </a:p>
          <a:p>
            <a:pPr marL="0" lvl="0" indent="0" algn="l" rtl="0">
              <a:spcBef>
                <a:spcPts val="0"/>
              </a:spcBef>
              <a:spcAft>
                <a:spcPts val="0"/>
              </a:spcAft>
              <a:buNone/>
            </a:pPr>
            <a:r>
              <a:rPr lang="en-CA" b="1" dirty="0" smtClean="0"/>
              <a:t>Image from </a:t>
            </a:r>
            <a:r>
              <a:rPr lang="en-CA" b="1" dirty="0" err="1" smtClean="0"/>
              <a:t>Canva</a:t>
            </a:r>
            <a:endParaRPr b="1" dirty="0"/>
          </a:p>
        </p:txBody>
      </p:sp>
    </p:spTree>
    <p:extLst>
      <p:ext uri="{BB962C8B-B14F-4D97-AF65-F5344CB8AC3E}">
        <p14:creationId xmlns:p14="http://schemas.microsoft.com/office/powerpoint/2010/main" val="3266229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i="0" u="sng" strike="noStrike" cap="none" dirty="0" smtClean="0">
                <a:solidFill>
                  <a:srgbClr val="000000"/>
                </a:solidFill>
                <a:effectLst/>
                <a:latin typeface="Arial"/>
                <a:cs typeface="Arial"/>
                <a:sym typeface="Arial"/>
              </a:rPr>
              <a:t>General Information</a:t>
            </a:r>
            <a:endParaRPr lang="en-CA" sz="1200" b="0" dirty="0" smtClean="0"/>
          </a:p>
          <a:p>
            <a:pPr marL="0" lvl="0" indent="0" algn="l" rtl="0">
              <a:spcBef>
                <a:spcPts val="0"/>
              </a:spcBef>
              <a:spcAft>
                <a:spcPts val="0"/>
              </a:spcAft>
              <a:buNone/>
            </a:pPr>
            <a:r>
              <a:rPr lang="en-CA" sz="1200" b="0" dirty="0" smtClean="0"/>
              <a:t>The</a:t>
            </a:r>
            <a:r>
              <a:rPr lang="en-CA" sz="1200" b="0" baseline="0" dirty="0" smtClean="0"/>
              <a:t> reproductive system has organs, or genitals, that are both inside and outside the pelvis of a person assigned male at birth.</a:t>
            </a:r>
            <a:endParaRPr lang="en-US" sz="1100" b="0" i="0" u="none" strike="noStrike" cap="none" baseline="0" dirty="0" smtClean="0">
              <a:solidFill>
                <a:srgbClr val="000000"/>
              </a:solidFill>
              <a:latin typeface="Arial"/>
              <a:ea typeface="Arial"/>
              <a:cs typeface="Arial"/>
              <a:sym typeface="Arial"/>
            </a:endParaRPr>
          </a:p>
          <a:p>
            <a:r>
              <a:rPr lang="en-US" sz="1100" b="0" i="0" u="none" strike="noStrike" cap="none" baseline="0" dirty="0" smtClean="0">
                <a:solidFill>
                  <a:srgbClr val="000000"/>
                </a:solidFill>
                <a:latin typeface="Arial"/>
                <a:ea typeface="Arial"/>
                <a:cs typeface="Arial"/>
                <a:sym typeface="Arial"/>
              </a:rPr>
              <a:t>The body parts that develop may include the penis, scrotum, testicles, urethra, prostate gland, seminal vesicles, and vas deferens. They may also become more muscular, get deeper voices, grow facial and body hair, and their penis and testicles may grow larger.” (</a:t>
            </a:r>
            <a:r>
              <a:rPr lang="en-US" sz="1100" b="0" i="1" u="none" strike="noStrike" cap="none" baseline="0" dirty="0" smtClean="0">
                <a:solidFill>
                  <a:srgbClr val="000000"/>
                </a:solidFill>
                <a:latin typeface="Arial"/>
                <a:ea typeface="Arial"/>
                <a:cs typeface="Arial"/>
                <a:sym typeface="Arial"/>
              </a:rPr>
              <a:t>Adapted from: Region of Peel, Healthy Sexuality Program. (2011). Growing Up! A handbook on puberty and maturing.</a:t>
            </a:r>
            <a:r>
              <a:rPr lang="en-US" sz="1100" b="0" i="0" u="none" strike="noStrike" cap="none" baseline="0" dirty="0" smtClean="0">
                <a:solidFill>
                  <a:srgbClr val="000000"/>
                </a:solidFill>
                <a:latin typeface="Arial"/>
                <a:ea typeface="Arial"/>
                <a:cs typeface="Arial"/>
                <a:sym typeface="Arial"/>
              </a:rPr>
              <a:t>) (OPHEA – Grade 5 Lesson 1: Our Changing Bodies)</a:t>
            </a:r>
          </a:p>
        </p:txBody>
      </p:sp>
    </p:spTree>
    <p:extLst>
      <p:ext uri="{BB962C8B-B14F-4D97-AF65-F5344CB8AC3E}">
        <p14:creationId xmlns:p14="http://schemas.microsoft.com/office/powerpoint/2010/main" val="479195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US" sz="1100" b="1" i="0" u="sng" strike="noStrike" cap="none" dirty="0" smtClean="0">
                <a:solidFill>
                  <a:srgbClr val="000000"/>
                </a:solidFill>
                <a:effectLst/>
                <a:latin typeface="Arial"/>
                <a:cs typeface="Arial"/>
                <a:sym typeface="Arial"/>
              </a:rPr>
              <a:t>General Information</a:t>
            </a:r>
            <a:endParaRPr lang="en-US" sz="11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US" sz="1100" b="0" i="0" u="none" strike="noStrike" cap="none" baseline="0" dirty="0" smtClean="0">
                <a:solidFill>
                  <a:srgbClr val="000000"/>
                </a:solidFill>
                <a:latin typeface="Arial"/>
                <a:ea typeface="Arial"/>
                <a:cs typeface="Arial"/>
                <a:sym typeface="Arial"/>
              </a:rPr>
              <a:t>For people assigned female at birth, the body parts that develop may include the vulva, vagina, cervix, uterus, ovaries, fallopian tubes, endometrium, and clitoris.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a:ea typeface="Arial"/>
                <a:cs typeface="Arial"/>
                <a:sym typeface="Arial"/>
              </a:rPr>
              <a:t>They may also develop breasts and menstruate for the first time. An increase in weight and an increase in body fat sometimes occurs and is normal.” (</a:t>
            </a:r>
            <a:r>
              <a:rPr lang="en-US" sz="1100" b="0" i="1" u="none" strike="noStrike" cap="none" baseline="0" dirty="0" smtClean="0">
                <a:solidFill>
                  <a:srgbClr val="000000"/>
                </a:solidFill>
                <a:latin typeface="Arial"/>
                <a:ea typeface="Arial"/>
                <a:cs typeface="Arial"/>
                <a:sym typeface="Arial"/>
              </a:rPr>
              <a:t>Adapted from: Region of Peel, Healthy Sexuality Program. (2011). Growing Up! A handbook on puberty and maturing.</a:t>
            </a:r>
            <a:r>
              <a:rPr lang="en-US" sz="1100" b="0" i="0" u="none" strike="noStrike" cap="none" baseline="0" dirty="0" smtClean="0">
                <a:solidFill>
                  <a:srgbClr val="000000"/>
                </a:solidFill>
                <a:latin typeface="Arial"/>
                <a:ea typeface="Arial"/>
                <a:cs typeface="Arial"/>
                <a:sym typeface="Arial"/>
              </a:rPr>
              <a:t>) (</a:t>
            </a:r>
            <a:r>
              <a:rPr lang="en-US" sz="1100" b="0" i="0" u="none" strike="noStrike" cap="none" baseline="0" dirty="0" err="1" smtClean="0">
                <a:solidFill>
                  <a:srgbClr val="000000"/>
                </a:solidFill>
                <a:latin typeface="Arial"/>
                <a:ea typeface="Arial"/>
                <a:cs typeface="Arial"/>
                <a:sym typeface="Arial"/>
              </a:rPr>
              <a:t>OPHEA</a:t>
            </a:r>
            <a:r>
              <a:rPr lang="en-US" sz="1100" b="0" i="0" u="none" strike="noStrike" cap="none" baseline="0" dirty="0" smtClean="0">
                <a:solidFill>
                  <a:srgbClr val="000000"/>
                </a:solidFill>
                <a:latin typeface="Arial"/>
                <a:ea typeface="Arial"/>
                <a:cs typeface="Arial"/>
                <a:sym typeface="Arial"/>
              </a:rPr>
              <a:t> – Grade 5 Lesson 1: Our Changing Bodies)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CA" sz="1100" b="1" dirty="0" smtClean="0"/>
              <a:t>Image from Shutterstock: </a:t>
            </a:r>
            <a:r>
              <a:rPr lang="en-CA" sz="1100" b="0" dirty="0" smtClean="0"/>
              <a:t>Shutterstock_264739313</a:t>
            </a:r>
            <a:r>
              <a:rPr lang="en-CA" sz="1100" b="0" baseline="0" dirty="0" smtClean="0"/>
              <a:t> (https://www.shutterstock.com/image-vector/man-woman-reproductive-system-vector-illustration-264739313</a:t>
            </a:r>
            <a:r>
              <a:rPr lang="en-CA" sz="1100" b="0" i="0" u="none" strike="noStrike" kern="1200" cap="none" baseline="0" dirty="0" smtClean="0">
                <a:solidFill>
                  <a:schemeClr val="tx1"/>
                </a:solidFill>
                <a:effectLst/>
                <a:latin typeface="Arial"/>
                <a:cs typeface="Arial"/>
                <a:sym typeface="Arial"/>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endParaRPr lang="en-CA" sz="1100" b="0" i="0" u="none" strike="noStrike" kern="1200" cap="none" baseline="0" dirty="0" smtClean="0">
              <a:solidFill>
                <a:schemeClr val="tx1"/>
              </a:solidFill>
              <a:effectLst/>
              <a:latin typeface="Arial"/>
              <a:cs typeface="Arial"/>
              <a:sym typeface="Arial"/>
            </a:endParaRPr>
          </a:p>
          <a:p>
            <a:pPr marL="0" lvl="0" indent="0" algn="l" rtl="0">
              <a:spcBef>
                <a:spcPts val="0"/>
              </a:spcBef>
              <a:spcAft>
                <a:spcPts val="0"/>
              </a:spcAft>
              <a:buNone/>
            </a:pPr>
            <a:r>
              <a:rPr lang="en-US" b="1" dirty="0" smtClean="0"/>
              <a:t>Reference:</a:t>
            </a:r>
          </a:p>
          <a:p>
            <a:pPr marL="171450" lvl="0" indent="-171450" algn="l" rtl="0">
              <a:spcBef>
                <a:spcPts val="0"/>
              </a:spcBef>
              <a:spcAft>
                <a:spcPts val="0"/>
              </a:spcAft>
            </a:pPr>
            <a:r>
              <a:rPr lang="en-US" b="0" dirty="0" smtClean="0"/>
              <a:t>Sex &amp; U. (2022). The Human Body: Female Body. https://www.sexandu.ca/your-body/the-human-body/#tc2</a:t>
            </a:r>
            <a:endParaRPr dirty="0"/>
          </a:p>
        </p:txBody>
      </p:sp>
    </p:spTree>
    <p:extLst>
      <p:ext uri="{BB962C8B-B14F-4D97-AF65-F5344CB8AC3E}">
        <p14:creationId xmlns:p14="http://schemas.microsoft.com/office/powerpoint/2010/main" val="1371475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cs typeface="Arial"/>
                <a:sym typeface="Arial"/>
              </a:rPr>
              <a:t>General Information</a:t>
            </a:r>
            <a:endParaRPr lang="en-CA" sz="1100" b="0"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0" baseline="0" dirty="0" smtClean="0"/>
              <a:t>The genitals for a person assigned female at birth include: fallopian tubes, uterus, vagina, ovaries, cervix</a:t>
            </a:r>
            <a:endParaRPr lang="en-CA" b="1" i="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i="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i="0" u="sng" dirty="0" smtClean="0"/>
              <a:t>Teacher Prompt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0" i="0" dirty="0" smtClean="0"/>
              <a:t>Tell</a:t>
            </a:r>
            <a:r>
              <a:rPr lang="en-CA" b="0" i="0" baseline="0" dirty="0" smtClean="0"/>
              <a:t> students to take a look at this image for a person with a vagina. On the next slide, ask students to label the internal organs for a person with a vagina. The image displayed on the next slide is a frontal view. </a:t>
            </a:r>
            <a:endParaRPr lang="en-CA" b="1" i="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i="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i="0" dirty="0" smtClean="0"/>
              <a:t>**If</a:t>
            </a:r>
            <a:r>
              <a:rPr lang="en-CA" b="1" i="0" baseline="0" dirty="0" smtClean="0"/>
              <a:t> you’d prefer to show the Female Reproductive System Video that was created by our team at Niagara Region Public Health, please use the following link: </a:t>
            </a:r>
            <a:r>
              <a:rPr lang="en-CA" b="0" i="0" baseline="0" dirty="0" smtClean="0"/>
              <a:t>https://youtu.be/UU3ctz-jan0</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0" i="0"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CA" sz="1100" b="1" dirty="0" smtClean="0"/>
              <a:t>Image from Shutterstock: </a:t>
            </a:r>
            <a:r>
              <a:rPr lang="en-CA" sz="1100" b="0" dirty="0" smtClean="0"/>
              <a:t>Shutterstock_126432638 (</a:t>
            </a:r>
            <a:r>
              <a:rPr lang="en-US" sz="1100" b="0" dirty="0" smtClean="0"/>
              <a:t>https://www.shutterstock.com/image-vector/female-reproductive-system-median-section-126432638)</a:t>
            </a:r>
            <a:r>
              <a:rPr lang="en-CA" sz="1100" b="1" baseline="0" dirty="0" smtClean="0"/>
              <a:t> </a:t>
            </a:r>
            <a:r>
              <a:rPr lang="en-CA" sz="1100" b="0" dirty="0" smtClean="0">
                <a:sym typeface="Wingdings" panose="05000000000000000000" pitchFamily="2" charset="2"/>
              </a:rPr>
              <a:t> Labels were created/added by a school health nurse on</a:t>
            </a:r>
            <a:r>
              <a:rPr lang="en-CA" sz="1100" b="0" baseline="0" dirty="0" smtClean="0">
                <a:sym typeface="Wingdings" panose="05000000000000000000" pitchFamily="2" charset="2"/>
              </a:rPr>
              <a:t> the</a:t>
            </a:r>
            <a:r>
              <a:rPr lang="en-CA" sz="1100" b="0" dirty="0" smtClean="0">
                <a:sym typeface="Wingdings" panose="05000000000000000000" pitchFamily="2" charset="2"/>
              </a:rPr>
              <a:t> team</a:t>
            </a:r>
            <a:endParaRPr lang="en-CA" sz="1100"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0" i="0" baseline="0" dirty="0" smtClean="0"/>
          </a:p>
          <a:p>
            <a:pPr marL="0" lvl="0" indent="0" algn="l" rtl="0">
              <a:spcBef>
                <a:spcPts val="0"/>
              </a:spcBef>
              <a:spcAft>
                <a:spcPts val="0"/>
              </a:spcAft>
              <a:buNone/>
            </a:pPr>
            <a:r>
              <a:rPr lang="en-US" b="1" dirty="0" smtClean="0"/>
              <a:t>Reference:</a:t>
            </a:r>
          </a:p>
          <a:p>
            <a:pPr marL="171450" lvl="0" indent="-171450" algn="l" rtl="0">
              <a:spcBef>
                <a:spcPts val="0"/>
              </a:spcBef>
              <a:spcAft>
                <a:spcPts val="0"/>
              </a:spcAft>
            </a:pPr>
            <a:r>
              <a:rPr lang="en-US" b="0" dirty="0" smtClean="0"/>
              <a:t>Sex &amp; U. (2022). The Human Body: Female Body. https://www.sexandu.ca/your-body/the-human-body/#tc2</a:t>
            </a:r>
            <a:endParaRPr lang="en-US"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0" i="0" baseline="0" dirty="0" smtClean="0"/>
          </a:p>
        </p:txBody>
      </p:sp>
    </p:spTree>
    <p:extLst>
      <p:ext uri="{BB962C8B-B14F-4D97-AF65-F5344CB8AC3E}">
        <p14:creationId xmlns:p14="http://schemas.microsoft.com/office/powerpoint/2010/main" val="3620911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i="0" u="sng" dirty="0" smtClean="0"/>
              <a:t>Teacher</a:t>
            </a:r>
            <a:r>
              <a:rPr lang="en-US" b="1" i="0" u="sng" baseline="0" dirty="0" smtClean="0"/>
              <a:t> Prompt</a:t>
            </a:r>
          </a:p>
          <a:p>
            <a:pPr marL="0" lvl="0" indent="0" algn="l" rtl="0">
              <a:spcBef>
                <a:spcPts val="0"/>
              </a:spcBef>
              <a:spcAft>
                <a:spcPts val="0"/>
              </a:spcAft>
              <a:buNone/>
            </a:pPr>
            <a:r>
              <a:rPr lang="en-US" i="1" baseline="0" dirty="0" smtClean="0"/>
              <a:t>Where do you think all of the reproductive organs go for a person with a vagina? </a:t>
            </a:r>
            <a:endParaRPr lang="en-US" i="0" baseline="0" dirty="0" smtClean="0"/>
          </a:p>
          <a:p>
            <a:pPr marL="171450" lvl="0" indent="-171450" algn="l" rtl="0">
              <a:spcBef>
                <a:spcPts val="0"/>
              </a:spcBef>
              <a:spcAft>
                <a:spcPts val="0"/>
              </a:spcAft>
              <a:buFont typeface="Wingdings" panose="05000000000000000000" pitchFamily="2" charset="2"/>
              <a:buChar char="à"/>
            </a:pPr>
            <a:r>
              <a:rPr lang="en-US" i="0" baseline="0" dirty="0" smtClean="0">
                <a:sym typeface="Wingdings" panose="05000000000000000000" pitchFamily="2" charset="2"/>
              </a:rPr>
              <a:t>Using an overhead projector or smart board, ask students to try and label the image on the left-side. When finished, click the enter button on the keyboard to move forward, which will start to show the correct terms overtop of the areas on the right side image for the reproductive system for a person with a vagina. </a:t>
            </a:r>
          </a:p>
          <a:p>
            <a:pPr marL="171450" lvl="0" indent="-171450" algn="l" rtl="0">
              <a:spcBef>
                <a:spcPts val="0"/>
              </a:spcBef>
              <a:spcAft>
                <a:spcPts val="0"/>
              </a:spcAft>
              <a:buFont typeface="Wingdings" panose="05000000000000000000" pitchFamily="2" charset="2"/>
              <a:buChar char="à"/>
            </a:pPr>
            <a:r>
              <a:rPr lang="en-US" i="0" baseline="0" dirty="0" smtClean="0">
                <a:sym typeface="Wingdings" panose="05000000000000000000" pitchFamily="2" charset="2"/>
              </a:rPr>
              <a:t>The labels will appear in the following order: ovary, egg (ovum), fallopian tube, uterus, cervix, and vagina </a:t>
            </a:r>
          </a:p>
          <a:p>
            <a:pPr marL="0" lvl="0" indent="0" algn="l" rtl="0">
              <a:spcBef>
                <a:spcPts val="0"/>
              </a:spcBef>
              <a:spcAft>
                <a:spcPts val="0"/>
              </a:spcAft>
              <a:buNone/>
            </a:pPr>
            <a:endParaRPr lang="en-CA" dirty="0" smtClean="0"/>
          </a:p>
          <a:p>
            <a:pPr marL="0" lvl="0" indent="0" algn="l" rtl="0">
              <a:spcBef>
                <a:spcPts val="0"/>
              </a:spcBef>
              <a:spcAft>
                <a:spcPts val="0"/>
              </a:spcAft>
              <a:buNone/>
            </a:pPr>
            <a:r>
              <a:rPr lang="en-CA" dirty="0" smtClean="0"/>
              <a:t>Remember,</a:t>
            </a:r>
            <a:r>
              <a:rPr lang="en-CA" baseline="0" dirty="0" smtClean="0"/>
              <a:t> this is from a frontal view. </a:t>
            </a:r>
            <a:endParaRPr lang="en-CA" dirty="0" smtClean="0"/>
          </a:p>
          <a:p>
            <a:pPr marL="0" lvl="0" indent="0" algn="l" rtl="0">
              <a:spcBef>
                <a:spcPts val="0"/>
              </a:spcBef>
              <a:spcAft>
                <a:spcPts val="0"/>
              </a:spcAft>
              <a:buNone/>
            </a:pPr>
            <a:endParaRPr lang="en-CA"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CA" sz="1100" b="1" dirty="0" smtClean="0"/>
              <a:t>Image from Shutterstock: </a:t>
            </a:r>
            <a:r>
              <a:rPr lang="en-CA" sz="1100" b="0" dirty="0" smtClean="0"/>
              <a:t>Shutterstock_1525692728 (https://www.shutterstock.com/image-vector/male-female-reproductive-system-organs-realistic-1525692728) </a:t>
            </a:r>
            <a:r>
              <a:rPr lang="en-CA" sz="1100" b="0" dirty="0" smtClean="0">
                <a:sym typeface="Wingdings" panose="05000000000000000000" pitchFamily="2" charset="2"/>
              </a:rPr>
              <a:t> Labels were created/added by a school health nurse on</a:t>
            </a:r>
            <a:r>
              <a:rPr lang="en-CA" sz="1100" b="0" baseline="0" dirty="0" smtClean="0">
                <a:sym typeface="Wingdings" panose="05000000000000000000" pitchFamily="2" charset="2"/>
              </a:rPr>
              <a:t> the</a:t>
            </a:r>
            <a:r>
              <a:rPr lang="en-CA" sz="1100" b="0" dirty="0" smtClean="0">
                <a:sym typeface="Wingdings" panose="05000000000000000000" pitchFamily="2" charset="2"/>
              </a:rPr>
              <a:t> team</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endParaRPr lang="en-CA" sz="1100" b="0" dirty="0" smtClean="0">
              <a:sym typeface="Wingdings" panose="05000000000000000000" pitchFamily="2" charset="2"/>
            </a:endParaRPr>
          </a:p>
          <a:p>
            <a:pPr marL="0" lvl="0" indent="0" algn="l" rtl="0">
              <a:spcBef>
                <a:spcPts val="0"/>
              </a:spcBef>
              <a:spcAft>
                <a:spcPts val="0"/>
              </a:spcAft>
              <a:buNone/>
            </a:pPr>
            <a:r>
              <a:rPr lang="en-US" b="1" dirty="0" smtClean="0"/>
              <a:t>Reference:</a:t>
            </a:r>
          </a:p>
          <a:p>
            <a:pPr marL="171450" lvl="0" indent="-171450" algn="l" rtl="0">
              <a:spcBef>
                <a:spcPts val="0"/>
              </a:spcBef>
              <a:spcAft>
                <a:spcPts val="0"/>
              </a:spcAft>
            </a:pPr>
            <a:r>
              <a:rPr lang="en-US" b="0" dirty="0" smtClean="0"/>
              <a:t>Sex &amp; U. (2022). The Human Body: Female Body. https://www.sexandu.ca/your-body/the-human-body/#tc2</a:t>
            </a:r>
            <a:endParaRPr lang="en-US" dirty="0" smtClean="0"/>
          </a:p>
        </p:txBody>
      </p:sp>
    </p:spTree>
    <p:extLst>
      <p:ext uri="{BB962C8B-B14F-4D97-AF65-F5344CB8AC3E}">
        <p14:creationId xmlns:p14="http://schemas.microsoft.com/office/powerpoint/2010/main" val="2340266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i="0" u="sng" strike="noStrike" kern="1200" cap="none" dirty="0" smtClean="0">
                <a:solidFill>
                  <a:schemeClr val="tx1"/>
                </a:solidFill>
                <a:effectLst/>
                <a:latin typeface="Arial"/>
                <a:ea typeface="Arial"/>
                <a:cs typeface="Arial"/>
                <a:sym typeface="Arial"/>
              </a:rPr>
              <a:t>General Information </a:t>
            </a:r>
          </a:p>
          <a:p>
            <a:pPr marL="158750" indent="0">
              <a:buNone/>
            </a:pPr>
            <a:r>
              <a:rPr lang="en-US" sz="1100" b="1" i="1" u="none" strike="noStrike" kern="1200" cap="none" dirty="0" smtClean="0">
                <a:solidFill>
                  <a:schemeClr val="tx1"/>
                </a:solidFill>
                <a:effectLst/>
                <a:latin typeface="Arial"/>
                <a:ea typeface="Arial"/>
                <a:cs typeface="Arial"/>
                <a:sym typeface="Arial"/>
              </a:rPr>
              <a:t>Ovaries</a:t>
            </a:r>
          </a:p>
          <a:p>
            <a:r>
              <a:rPr lang="en-US" sz="1100" b="0" i="0" u="none" strike="noStrike" kern="1200" cap="none" dirty="0" smtClean="0">
                <a:solidFill>
                  <a:schemeClr val="tx1"/>
                </a:solidFill>
                <a:effectLst/>
                <a:latin typeface="Arial"/>
                <a:ea typeface="Arial"/>
                <a:cs typeface="Arial"/>
                <a:sym typeface="Arial"/>
              </a:rPr>
              <a:t>Ovaries are the main reproductive organs of a person with</a:t>
            </a:r>
            <a:r>
              <a:rPr lang="en-US" sz="1100" b="0" i="0" u="none" strike="noStrike" kern="1200" cap="none" baseline="0" dirty="0" smtClean="0">
                <a:solidFill>
                  <a:schemeClr val="tx1"/>
                </a:solidFill>
                <a:effectLst/>
                <a:latin typeface="Arial"/>
                <a:ea typeface="Arial"/>
                <a:cs typeface="Arial"/>
                <a:sym typeface="Arial"/>
              </a:rPr>
              <a:t> a vagina/ a person assigned female at birth</a:t>
            </a:r>
            <a:endParaRPr lang="en-US" sz="1100" b="0" i="0" u="none" strike="noStrike" kern="1200" cap="none" dirty="0" smtClean="0">
              <a:solidFill>
                <a:schemeClr val="tx1"/>
              </a:solidFill>
              <a:effectLst/>
              <a:latin typeface="Arial"/>
              <a:ea typeface="Arial"/>
              <a:cs typeface="Arial"/>
              <a:sym typeface="Arial"/>
            </a:endParaRPr>
          </a:p>
          <a:p>
            <a:r>
              <a:rPr lang="en-US" sz="1100" b="0" i="0" u="none" strike="noStrike" kern="1200" cap="none" dirty="0" smtClean="0">
                <a:solidFill>
                  <a:schemeClr val="tx1"/>
                </a:solidFill>
                <a:effectLst/>
                <a:latin typeface="Arial"/>
                <a:ea typeface="Arial"/>
                <a:cs typeface="Arial"/>
                <a:sym typeface="Arial"/>
              </a:rPr>
              <a:t>One ovary on each side of the lower abdomen, size and shape of an almond</a:t>
            </a:r>
          </a:p>
          <a:p>
            <a:r>
              <a:rPr lang="en-US" sz="1100" b="0" i="0" u="none" strike="noStrike" kern="1200" cap="none" dirty="0" smtClean="0">
                <a:solidFill>
                  <a:schemeClr val="tx1"/>
                </a:solidFill>
                <a:effectLst/>
                <a:latin typeface="Arial"/>
                <a:ea typeface="Arial"/>
                <a:cs typeface="Arial"/>
                <a:sym typeface="Arial"/>
              </a:rPr>
              <a:t>They have two functions: production of hormones</a:t>
            </a:r>
            <a:r>
              <a:rPr lang="en-US" sz="1100" b="0" i="0" u="none" strike="noStrike" kern="1200" cap="none" baseline="0" dirty="0" smtClean="0">
                <a:solidFill>
                  <a:schemeClr val="tx1"/>
                </a:solidFill>
                <a:effectLst/>
                <a:latin typeface="Arial"/>
                <a:ea typeface="Arial"/>
                <a:cs typeface="Arial"/>
                <a:sym typeface="Arial"/>
              </a:rPr>
              <a:t> </a:t>
            </a:r>
            <a:r>
              <a:rPr lang="en-US" sz="1100" b="0" i="0" u="none" strike="noStrike" kern="1200" cap="none" dirty="0" smtClean="0">
                <a:solidFill>
                  <a:schemeClr val="tx1"/>
                </a:solidFill>
                <a:effectLst/>
                <a:latin typeface="Arial"/>
                <a:ea typeface="Arial"/>
                <a:cs typeface="Arial"/>
                <a:sym typeface="Arial"/>
              </a:rPr>
              <a:t>and store ovum</a:t>
            </a:r>
            <a:r>
              <a:rPr lang="en-US" sz="1100" b="0" i="0" u="none" strike="noStrike" kern="1200" cap="none" baseline="0" dirty="0" smtClean="0">
                <a:solidFill>
                  <a:schemeClr val="tx1"/>
                </a:solidFill>
                <a:effectLst/>
                <a:latin typeface="Arial"/>
                <a:ea typeface="Arial"/>
                <a:cs typeface="Arial"/>
                <a:sym typeface="Arial"/>
              </a:rPr>
              <a:t> (eggs) / </a:t>
            </a:r>
            <a:r>
              <a:rPr lang="en-US" sz="1100" b="0" i="0" u="none" strike="noStrike" kern="1200" cap="none" dirty="0" smtClean="0">
                <a:solidFill>
                  <a:schemeClr val="tx1"/>
                </a:solidFill>
                <a:effectLst/>
                <a:latin typeface="Arial"/>
                <a:ea typeface="Arial"/>
                <a:cs typeface="Arial"/>
                <a:sym typeface="Arial"/>
              </a:rPr>
              <a:t>ova</a:t>
            </a:r>
            <a:r>
              <a:rPr lang="en-US" sz="1100" b="1" i="0" u="none" strike="noStrike" kern="1200" cap="none" dirty="0" smtClean="0">
                <a:solidFill>
                  <a:schemeClr val="tx1"/>
                </a:solidFill>
                <a:effectLst/>
                <a:latin typeface="Arial"/>
                <a:ea typeface="Arial"/>
                <a:cs typeface="Arial"/>
                <a:sym typeface="Arial"/>
              </a:rPr>
              <a:t> </a:t>
            </a:r>
            <a:r>
              <a:rPr lang="en-US" sz="1100" b="0" i="0" u="none" strike="noStrike" kern="1200" cap="none" dirty="0" smtClean="0">
                <a:solidFill>
                  <a:schemeClr val="tx1"/>
                </a:solidFill>
                <a:effectLst/>
                <a:latin typeface="Arial"/>
                <a:ea typeface="Arial"/>
                <a:cs typeface="Arial"/>
                <a:sym typeface="Arial"/>
              </a:rPr>
              <a:t>(egg)</a:t>
            </a:r>
          </a:p>
          <a:p>
            <a:r>
              <a:rPr lang="en-US" sz="1100" b="0" i="0" u="none" strike="noStrike" kern="1200" cap="none" dirty="0" smtClean="0">
                <a:solidFill>
                  <a:schemeClr val="tx1"/>
                </a:solidFill>
                <a:effectLst/>
                <a:latin typeface="Arial"/>
                <a:ea typeface="Arial"/>
                <a:cs typeface="Arial"/>
                <a:sym typeface="Arial"/>
              </a:rPr>
              <a:t>The ovaries produce eggs (ovum). There are 2 of them, deep in the pelvis, one on each side of the uterus (womb), close to the ends of the fallopian tubes. The ovaries at birth contain all the eggs they will ever have.</a:t>
            </a:r>
          </a:p>
          <a:p>
            <a:r>
              <a:rPr lang="en-US" sz="1100" b="0" i="0" u="none" strike="noStrike" kern="1200" cap="none" dirty="0" smtClean="0">
                <a:solidFill>
                  <a:schemeClr val="tx1"/>
                </a:solidFill>
                <a:effectLst/>
                <a:latin typeface="Arial"/>
                <a:ea typeface="Arial"/>
                <a:cs typeface="Arial"/>
                <a:sym typeface="Arial"/>
              </a:rPr>
              <a:t>Each month during ovulation, one egg matures and is released from an ovary. The egg travels down the fallopian tube toward the uterus</a:t>
            </a:r>
            <a:r>
              <a:rPr lang="en-US" sz="1100" b="0" i="0" u="none" strike="noStrike" kern="1200" cap="none" baseline="0" dirty="0" smtClean="0">
                <a:solidFill>
                  <a:schemeClr val="tx1"/>
                </a:solidFill>
                <a:effectLst/>
                <a:latin typeface="Arial"/>
                <a:ea typeface="Arial"/>
                <a:cs typeface="Arial"/>
                <a:sym typeface="Arial"/>
              </a:rPr>
              <a:t> to be fertilized. </a:t>
            </a:r>
          </a:p>
          <a:p>
            <a:r>
              <a:rPr lang="en-US" sz="1100" b="0" i="0" u="none" strike="noStrike" kern="1200" cap="none" dirty="0" smtClean="0">
                <a:solidFill>
                  <a:schemeClr val="tx1"/>
                </a:solidFill>
                <a:effectLst/>
                <a:latin typeface="Arial"/>
                <a:ea typeface="Arial"/>
                <a:cs typeface="Arial"/>
                <a:sym typeface="Arial"/>
              </a:rPr>
              <a:t>The sex hormones for a person with a vagina are estrogen and progesterone. The ovaries are the main source of these hormones. When puberty begins, the pituitary gland in the brain signals the ovaries to make and release the estrogen and progesterone, which are necessary for reproduction.</a:t>
            </a:r>
          </a:p>
          <a:p>
            <a:pPr marL="158750" indent="0">
              <a:buNone/>
            </a:pPr>
            <a:endParaRPr lang="en-US" sz="1100" b="0" i="0" u="none" strike="noStrike" kern="1200" cap="none" dirty="0" smtClean="0">
              <a:solidFill>
                <a:schemeClr val="tx1"/>
              </a:solidFill>
              <a:effectLst/>
              <a:latin typeface="Arial"/>
              <a:ea typeface="Arial"/>
              <a:cs typeface="Arial"/>
              <a:sym typeface="Arial"/>
            </a:endParaRPr>
          </a:p>
          <a:p>
            <a:pPr marL="158750" indent="0">
              <a:buNone/>
            </a:pPr>
            <a:r>
              <a:rPr lang="en-US" sz="1100" b="1" i="0" u="none" strike="noStrike" kern="1200" cap="none" dirty="0" smtClean="0">
                <a:solidFill>
                  <a:schemeClr val="tx1"/>
                </a:solidFill>
                <a:effectLst/>
                <a:latin typeface="Arial"/>
                <a:ea typeface="Arial"/>
                <a:cs typeface="Arial"/>
                <a:sym typeface="Arial"/>
              </a:rPr>
              <a:t>References:</a:t>
            </a:r>
            <a:r>
              <a:rPr lang="en-US" sz="1100" b="1" i="0" u="none" strike="noStrike" kern="1200" cap="none" baseline="0" dirty="0" smtClean="0">
                <a:solidFill>
                  <a:schemeClr val="tx1"/>
                </a:solidFill>
                <a:effectLst/>
                <a:latin typeface="Arial"/>
                <a:ea typeface="Arial"/>
                <a:cs typeface="Arial"/>
                <a:sym typeface="Arial"/>
              </a:rPr>
              <a:t> </a:t>
            </a:r>
            <a:endParaRPr lang="en-US" sz="1100" b="1" i="0" u="none" strike="noStrike" kern="1200" cap="none" dirty="0" smtClean="0">
              <a:solidFill>
                <a:schemeClr val="tx1"/>
              </a:solidFill>
              <a:effectLst/>
              <a:latin typeface="Arial"/>
              <a:ea typeface="Arial"/>
              <a:cs typeface="Arial"/>
              <a:sym typeface="Arial"/>
            </a:endParaRPr>
          </a:p>
          <a:p>
            <a:pPr marL="171450" lvl="0" indent="-171450" algn="l" rtl="0">
              <a:spcBef>
                <a:spcPts val="0"/>
              </a:spcBef>
              <a:spcAft>
                <a:spcPts val="0"/>
              </a:spcAft>
            </a:pPr>
            <a:r>
              <a:rPr lang="en-US" sz="1100" b="0" dirty="0" smtClean="0"/>
              <a:t>The Society of Obstetricians and Gynaecologists of Canada. (2022). Sex &amp; U: The Human Body. https://www.sexandu.ca/your-body/the-human-body/</a:t>
            </a:r>
          </a:p>
          <a:p>
            <a:pPr marL="171450" lvl="0" indent="-171450" algn="l" rtl="0">
              <a:spcBef>
                <a:spcPts val="0"/>
              </a:spcBef>
              <a:spcAft>
                <a:spcPts val="0"/>
              </a:spcAft>
            </a:pPr>
            <a:r>
              <a:rPr lang="en-US" sz="1100" b="0" dirty="0" smtClean="0"/>
              <a:t>Canadian</a:t>
            </a:r>
            <a:r>
              <a:rPr lang="en-US" sz="1100" b="0" baseline="0" dirty="0" smtClean="0"/>
              <a:t> Cancer Society (2022). Female Sex Organs and Reproductive System. https://cancer.ca/en/cancer-information/what-is-cancer/female-sex-organs-and-reproductive-system</a:t>
            </a:r>
          </a:p>
          <a:p>
            <a:pPr marL="158750" indent="0">
              <a:buNone/>
            </a:pPr>
            <a:endParaRPr lang="en-US" sz="1100" b="0" i="0" u="none" strike="noStrike" kern="1200" cap="none" dirty="0" smtClean="0">
              <a:solidFill>
                <a:schemeClr val="tx1"/>
              </a:solidFill>
              <a:effectLst/>
              <a:latin typeface="Arial"/>
              <a:ea typeface="Arial"/>
              <a:cs typeface="Arial"/>
              <a:sym typeface="Arial"/>
            </a:endParaRPr>
          </a:p>
        </p:txBody>
      </p:sp>
    </p:spTree>
    <p:extLst>
      <p:ext uri="{BB962C8B-B14F-4D97-AF65-F5344CB8AC3E}">
        <p14:creationId xmlns:p14="http://schemas.microsoft.com/office/powerpoint/2010/main" val="945972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i="0" u="sng" strike="noStrike" kern="1200" cap="none" dirty="0" smtClean="0">
                <a:solidFill>
                  <a:schemeClr val="tx1"/>
                </a:solidFill>
                <a:effectLst/>
                <a:latin typeface="Arial"/>
                <a:ea typeface="Arial"/>
                <a:cs typeface="Arial"/>
                <a:sym typeface="Arial"/>
              </a:rPr>
              <a:t>General Information</a:t>
            </a:r>
            <a:endParaRPr lang="en-US" sz="1100" b="1" i="1" u="none" strike="noStrike" kern="1200" cap="none" dirty="0" smtClean="0">
              <a:solidFill>
                <a:schemeClr val="tx1"/>
              </a:solidFill>
              <a:effectLst/>
              <a:latin typeface="Arial"/>
              <a:ea typeface="Arial"/>
              <a:cs typeface="Arial"/>
              <a:sym typeface="Arial"/>
            </a:endParaRPr>
          </a:p>
          <a:p>
            <a:pPr marL="158750" indent="0">
              <a:buNone/>
            </a:pPr>
            <a:r>
              <a:rPr lang="en-US" sz="1100" b="1" i="1" u="none" strike="noStrike" kern="1200" cap="none" dirty="0" smtClean="0">
                <a:solidFill>
                  <a:schemeClr val="tx1"/>
                </a:solidFill>
                <a:effectLst/>
                <a:latin typeface="Arial"/>
                <a:ea typeface="Arial"/>
                <a:cs typeface="Arial"/>
                <a:sym typeface="Arial"/>
              </a:rPr>
              <a:t>Ovum</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Also called an egg cell, much</a:t>
            </a:r>
            <a:r>
              <a:rPr lang="en-US" sz="1100" b="0" i="0" u="none" strike="noStrike" kern="1200" cap="none" baseline="0" dirty="0" smtClean="0">
                <a:solidFill>
                  <a:schemeClr val="tx1"/>
                </a:solidFill>
                <a:effectLst/>
                <a:latin typeface="Arial"/>
                <a:ea typeface="Arial"/>
                <a:cs typeface="Arial"/>
                <a:sym typeface="Arial"/>
              </a:rPr>
              <a:t> tinnier than a </a:t>
            </a:r>
            <a:r>
              <a:rPr lang="en-US" sz="1100" b="0" i="0" u="none" strike="noStrike" kern="1200" cap="none" dirty="0" smtClean="0">
                <a:solidFill>
                  <a:schemeClr val="tx1"/>
                </a:solidFill>
                <a:effectLst/>
                <a:latin typeface="Arial"/>
                <a:ea typeface="Arial"/>
                <a:cs typeface="Arial"/>
                <a:sym typeface="Arial"/>
              </a:rPr>
              <a:t>chicken egg, about the size of a dot that you make with your pencil or the head of a pin</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dirty="0" smtClean="0">
                <a:solidFill>
                  <a:srgbClr val="000000"/>
                </a:solidFill>
                <a:latin typeface="Arial"/>
                <a:ea typeface="Gill Sans"/>
                <a:cs typeface="Calibri"/>
                <a:sym typeface="Calibri"/>
              </a:rPr>
              <a:t>Eggs are called ovum (more than one egg cell),</a:t>
            </a:r>
            <a:r>
              <a:rPr lang="en-US" sz="1100" b="0" i="0" u="none" strike="noStrike" cap="none" baseline="0" dirty="0" smtClean="0">
                <a:solidFill>
                  <a:srgbClr val="000000"/>
                </a:solidFill>
                <a:latin typeface="Arial"/>
                <a:ea typeface="Gill Sans"/>
                <a:cs typeface="Calibri"/>
                <a:sym typeface="Calibri"/>
              </a:rPr>
              <a:t> while one </a:t>
            </a:r>
            <a:r>
              <a:rPr lang="en-US" sz="1100" dirty="0" smtClean="0">
                <a:ea typeface="Gill Sans"/>
                <a:cs typeface="Calibri"/>
                <a:sym typeface="Calibri"/>
              </a:rPr>
              <a:t>egg cell is called an ova</a:t>
            </a:r>
            <a:endParaRPr lang="en-US" sz="1100" b="0" i="0" u="none" strike="noStrike" kern="1200" cap="none" dirty="0" smtClean="0">
              <a:solidFill>
                <a:schemeClr val="tx1"/>
              </a:solidFill>
              <a:effectLst/>
              <a:latin typeface="Arial"/>
              <a:ea typeface="Arial"/>
              <a:cs typeface="Arial"/>
              <a:sym typeface="Arial"/>
            </a:endParaRP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When an egg cell</a:t>
            </a:r>
            <a:r>
              <a:rPr lang="en-US" sz="1100" b="0" i="0" u="none" strike="noStrike" kern="1200" cap="none" baseline="0" dirty="0" smtClean="0">
                <a:solidFill>
                  <a:schemeClr val="tx1"/>
                </a:solidFill>
                <a:effectLst/>
                <a:latin typeface="Arial"/>
                <a:ea typeface="Arial"/>
                <a:cs typeface="Arial"/>
                <a:sym typeface="Arial"/>
              </a:rPr>
              <a:t> </a:t>
            </a:r>
            <a:r>
              <a:rPr lang="en-US" sz="1100" b="0" i="0" u="none" strike="noStrike" kern="1200" cap="none" dirty="0" smtClean="0">
                <a:solidFill>
                  <a:schemeClr val="tx1"/>
                </a:solidFill>
                <a:effectLst/>
                <a:latin typeface="Arial"/>
                <a:ea typeface="Arial"/>
                <a:cs typeface="Arial"/>
                <a:sym typeface="Arial"/>
              </a:rPr>
              <a:t>joins with a sperm cell,</a:t>
            </a:r>
            <a:r>
              <a:rPr lang="en-US" sz="1100" b="0" i="0" u="none" strike="noStrike" kern="1200" cap="none" baseline="0" dirty="0" smtClean="0">
                <a:solidFill>
                  <a:schemeClr val="tx1"/>
                </a:solidFill>
                <a:effectLst/>
                <a:latin typeface="Arial"/>
                <a:ea typeface="Arial"/>
                <a:cs typeface="Arial"/>
                <a:sym typeface="Arial"/>
              </a:rPr>
              <a:t> this is called fertilization and</a:t>
            </a:r>
            <a:r>
              <a:rPr lang="en-US" sz="1100" b="0" i="0" u="none" strike="noStrike" kern="1200" cap="none" dirty="0" smtClean="0">
                <a:solidFill>
                  <a:schemeClr val="tx1"/>
                </a:solidFill>
                <a:effectLst/>
                <a:latin typeface="Arial"/>
                <a:ea typeface="Arial"/>
                <a:cs typeface="Arial"/>
                <a:sym typeface="Arial"/>
              </a:rPr>
              <a:t> creates a fetus. </a:t>
            </a:r>
            <a:r>
              <a:rPr lang="en-US" sz="1100" b="0" i="0" u="none" strike="noStrike" kern="1200" cap="none" baseline="0" dirty="0" smtClean="0">
                <a:solidFill>
                  <a:schemeClr val="tx1"/>
                </a:solidFill>
                <a:effectLst/>
                <a:latin typeface="Arial"/>
                <a:ea typeface="Arial"/>
                <a:cs typeface="Arial"/>
                <a:sym typeface="Arial"/>
              </a:rPr>
              <a:t>As pregnancy continues the fetus will become a baby. </a:t>
            </a:r>
            <a:endParaRPr lang="en-US" sz="1100" b="0" i="0" u="none" strike="noStrike" kern="1200" cap="none" dirty="0" smtClean="0">
              <a:solidFill>
                <a:schemeClr val="tx1"/>
              </a:solidFill>
              <a:effectLst/>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kern="1200" cap="none" dirty="0" smtClean="0">
                <a:solidFill>
                  <a:schemeClr val="tx1"/>
                </a:solidFill>
                <a:effectLst/>
                <a:latin typeface="Arial"/>
                <a:ea typeface="Arial"/>
                <a:cs typeface="Arial"/>
                <a:sym typeface="Arial"/>
              </a:rPr>
              <a:t>A person with a vagina (person assigned female at birth)</a:t>
            </a:r>
            <a:r>
              <a:rPr lang="en-US" sz="1100" b="0" i="0" u="none" strike="noStrike" kern="1200" cap="none" baseline="0" dirty="0" smtClean="0">
                <a:solidFill>
                  <a:schemeClr val="tx1"/>
                </a:solidFill>
                <a:effectLst/>
                <a:latin typeface="Arial"/>
                <a:ea typeface="Arial"/>
                <a:cs typeface="Arial"/>
                <a:sym typeface="Arial"/>
              </a:rPr>
              <a:t> </a:t>
            </a:r>
            <a:r>
              <a:rPr lang="en-US" sz="1100" b="0" i="0" u="none" strike="noStrike" kern="1200" cap="none" dirty="0" smtClean="0">
                <a:solidFill>
                  <a:schemeClr val="tx1"/>
                </a:solidFill>
                <a:effectLst/>
                <a:latin typeface="Arial"/>
                <a:ea typeface="Arial"/>
                <a:cs typeface="Arial"/>
                <a:sym typeface="Arial"/>
              </a:rPr>
              <a:t>is born with a supply of about 250,000 immature ova or eggs in each ovary!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kern="1200" cap="none" dirty="0" smtClean="0">
                <a:solidFill>
                  <a:schemeClr val="tx1"/>
                </a:solidFill>
                <a:effectLst/>
                <a:latin typeface="Arial"/>
                <a:ea typeface="Arial"/>
                <a:cs typeface="Arial"/>
                <a:sym typeface="Arial"/>
              </a:rPr>
              <a:t>Puberty</a:t>
            </a:r>
            <a:r>
              <a:rPr lang="en-US" sz="1100" b="0" i="0" u="none" strike="noStrike" kern="1200" cap="none" baseline="0" dirty="0" smtClean="0">
                <a:solidFill>
                  <a:schemeClr val="tx1"/>
                </a:solidFill>
                <a:effectLst/>
                <a:latin typeface="Arial"/>
                <a:ea typeface="Arial"/>
                <a:cs typeface="Arial"/>
                <a:sym typeface="Arial"/>
              </a:rPr>
              <a:t> </a:t>
            </a:r>
            <a:r>
              <a:rPr lang="en-US" sz="1100" b="0" i="0" u="none" strike="noStrike" kern="1200" cap="none" dirty="0" smtClean="0">
                <a:solidFill>
                  <a:schemeClr val="tx1"/>
                </a:solidFill>
                <a:effectLst/>
                <a:latin typeface="Arial"/>
                <a:ea typeface="Arial"/>
                <a:cs typeface="Arial"/>
                <a:sym typeface="Arial"/>
              </a:rPr>
              <a:t>is when the process of ovulation begins.</a:t>
            </a:r>
            <a:r>
              <a:rPr lang="en-US" sz="1100" b="0" i="0" u="none" strike="noStrike" kern="1200" cap="none" baseline="0" dirty="0" smtClean="0">
                <a:solidFill>
                  <a:schemeClr val="tx1"/>
                </a:solidFill>
                <a:effectLst/>
                <a:latin typeface="Arial"/>
                <a:ea typeface="Arial"/>
                <a:cs typeface="Arial"/>
                <a:sym typeface="Arial"/>
              </a:rPr>
              <a:t> Ovulation is usually the release of one ovum, once a month. </a:t>
            </a:r>
            <a:endParaRPr lang="en-US" sz="1100" b="0" i="0" u="none" strike="noStrike" kern="1200" cap="none" dirty="0" smtClean="0">
              <a:solidFill>
                <a:schemeClr val="tx1"/>
              </a:solidFill>
              <a:effectLst/>
              <a:latin typeface="Arial"/>
              <a:ea typeface="Arial"/>
              <a:cs typeface="Arial"/>
              <a:sym typeface="Arial"/>
            </a:endParaRPr>
          </a:p>
        </p:txBody>
      </p:sp>
    </p:spTree>
    <p:extLst>
      <p:ext uri="{BB962C8B-B14F-4D97-AF65-F5344CB8AC3E}">
        <p14:creationId xmlns:p14="http://schemas.microsoft.com/office/powerpoint/2010/main" val="3680592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i="0" u="sng" strike="noStrike" kern="1200" cap="none" dirty="0" smtClean="0">
                <a:solidFill>
                  <a:schemeClr val="tx1"/>
                </a:solidFill>
                <a:effectLst/>
                <a:latin typeface="Arial"/>
                <a:ea typeface="Arial"/>
                <a:cs typeface="Arial"/>
                <a:sym typeface="Arial"/>
              </a:rPr>
              <a:t>General Information</a:t>
            </a:r>
            <a:endParaRPr lang="en-US" sz="1100" b="1" i="1" u="none" strike="noStrike" kern="1200" cap="none" dirty="0" smtClean="0">
              <a:solidFill>
                <a:schemeClr val="tx1"/>
              </a:solidFill>
              <a:effectLst/>
              <a:latin typeface="Arial"/>
              <a:ea typeface="Arial"/>
              <a:cs typeface="Arial"/>
              <a:sym typeface="Arial"/>
            </a:endParaRPr>
          </a:p>
          <a:p>
            <a:pPr marL="158750" indent="0">
              <a:buNone/>
            </a:pPr>
            <a:r>
              <a:rPr lang="en-US" sz="1100" b="1" i="1" u="none" strike="noStrike" kern="1200" cap="none" dirty="0" smtClean="0">
                <a:solidFill>
                  <a:schemeClr val="tx1"/>
                </a:solidFill>
                <a:effectLst/>
                <a:latin typeface="Arial"/>
                <a:ea typeface="Arial"/>
                <a:cs typeface="Arial"/>
                <a:sym typeface="Arial"/>
              </a:rPr>
              <a:t>Fallopian Tubes</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Two narrow hollow tubes on either side of the uterus with a diameter about the size of strand of spaghetti </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Fallopian</a:t>
            </a:r>
            <a:r>
              <a:rPr lang="en-US" sz="1100" b="0" i="0" u="none" strike="noStrike" kern="1200" cap="none" baseline="0" dirty="0" smtClean="0">
                <a:solidFill>
                  <a:schemeClr val="tx1"/>
                </a:solidFill>
                <a:effectLst/>
                <a:latin typeface="Arial"/>
                <a:ea typeface="Arial"/>
                <a:cs typeface="Arial"/>
                <a:sym typeface="Arial"/>
              </a:rPr>
              <a:t> tubes connect the ovaries to the uterus, creating a passageway for the egg to be transported from the ovaries to the uterus</a:t>
            </a:r>
          </a:p>
          <a:p>
            <a:pPr marL="628650" lvl="1" indent="-171450">
              <a:buFont typeface="Arial" panose="020B0604020202020204" pitchFamily="34" charset="0"/>
              <a:buChar char="•"/>
            </a:pPr>
            <a:r>
              <a:rPr lang="en-US" sz="1100" b="0" i="0" u="none" strike="noStrike" kern="1200" cap="none" baseline="0" dirty="0" smtClean="0">
                <a:solidFill>
                  <a:schemeClr val="tx1"/>
                </a:solidFill>
                <a:effectLst/>
                <a:latin typeface="Arial"/>
                <a:ea typeface="Arial"/>
                <a:cs typeface="Arial"/>
                <a:sym typeface="Arial"/>
              </a:rPr>
              <a:t>If a sperm fertilizes the egg, it is at this point that pregnancy can occur</a:t>
            </a:r>
            <a:endParaRPr lang="en-US" sz="1100" b="0" i="0" u="none" strike="noStrike" kern="1200" cap="none" dirty="0" smtClean="0">
              <a:solidFill>
                <a:schemeClr val="tx1"/>
              </a:solidFill>
              <a:effectLst/>
              <a:latin typeface="Arial"/>
              <a:ea typeface="Arial"/>
              <a:cs typeface="Arial"/>
              <a:sym typeface="Arial"/>
            </a:endParaRP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This passageway from the ovary to the uterus is about 8 – 10 cm long and is where the egg travels when released from the ovary</a:t>
            </a:r>
          </a:p>
        </p:txBody>
      </p:sp>
    </p:spTree>
    <p:extLst>
      <p:ext uri="{BB962C8B-B14F-4D97-AF65-F5344CB8AC3E}">
        <p14:creationId xmlns:p14="http://schemas.microsoft.com/office/powerpoint/2010/main" val="1992726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i="0" u="sng" strike="noStrike" kern="1200" cap="none" dirty="0" smtClean="0">
                <a:solidFill>
                  <a:schemeClr val="tx1"/>
                </a:solidFill>
                <a:effectLst/>
                <a:latin typeface="Arial"/>
                <a:ea typeface="Arial"/>
                <a:cs typeface="Arial"/>
                <a:sym typeface="Arial"/>
              </a:rPr>
              <a:t>General Information</a:t>
            </a:r>
            <a:endParaRPr lang="en-US" sz="1100" b="1" i="1" u="none" strike="noStrike" kern="1200" cap="none" dirty="0" smtClean="0">
              <a:solidFill>
                <a:schemeClr val="tx1"/>
              </a:solidFill>
              <a:effectLst/>
              <a:latin typeface="Arial"/>
              <a:ea typeface="Arial"/>
              <a:cs typeface="Arial"/>
              <a:sym typeface="Arial"/>
            </a:endParaRPr>
          </a:p>
          <a:p>
            <a:pPr marL="158750" indent="0">
              <a:buNone/>
            </a:pPr>
            <a:r>
              <a:rPr lang="en-US" sz="1100" b="1" i="1" u="none" strike="noStrike" kern="1200" cap="none" dirty="0" smtClean="0">
                <a:solidFill>
                  <a:schemeClr val="tx1"/>
                </a:solidFill>
                <a:effectLst/>
                <a:latin typeface="Arial"/>
                <a:ea typeface="Arial"/>
                <a:cs typeface="Arial"/>
                <a:sym typeface="Arial"/>
              </a:rPr>
              <a:t>Uterus</a:t>
            </a:r>
          </a:p>
          <a:p>
            <a:pPr marL="171450" indent="-171450"/>
            <a:r>
              <a:rPr lang="en-US" sz="1100" b="0" i="0" u="none" strike="noStrike" kern="1200" cap="none" dirty="0" smtClean="0">
                <a:solidFill>
                  <a:schemeClr val="tx1"/>
                </a:solidFill>
                <a:effectLst/>
                <a:latin typeface="Arial"/>
                <a:ea typeface="Arial"/>
                <a:cs typeface="Arial"/>
                <a:sym typeface="Arial"/>
              </a:rPr>
              <a:t>Connects</a:t>
            </a:r>
            <a:r>
              <a:rPr lang="en-US" sz="1100" b="0" i="0" u="none" strike="noStrike" kern="1200" cap="none" baseline="0" dirty="0" smtClean="0">
                <a:solidFill>
                  <a:schemeClr val="tx1"/>
                </a:solidFill>
                <a:effectLst/>
                <a:latin typeface="Arial"/>
                <a:ea typeface="Arial"/>
                <a:cs typeface="Arial"/>
                <a:sym typeface="Arial"/>
              </a:rPr>
              <a:t> all the female organs </a:t>
            </a:r>
          </a:p>
          <a:p>
            <a:pPr marL="171450" indent="-171450"/>
            <a:r>
              <a:rPr lang="en-US" sz="1100" b="0" i="0" u="none" strike="noStrike" kern="1200" cap="none" dirty="0" smtClean="0">
                <a:solidFill>
                  <a:schemeClr val="tx1"/>
                </a:solidFill>
                <a:effectLst/>
                <a:latin typeface="Arial"/>
                <a:ea typeface="Arial"/>
                <a:cs typeface="Arial"/>
                <a:sym typeface="Arial"/>
              </a:rPr>
              <a:t>It is very low in the abdomen, nowhere near the stomach </a:t>
            </a:r>
          </a:p>
          <a:p>
            <a:pPr marL="171450" indent="-171450"/>
            <a:r>
              <a:rPr lang="en-US" sz="1100" b="0" i="0" u="none" strike="noStrike" kern="1200" cap="none" dirty="0" smtClean="0">
                <a:solidFill>
                  <a:schemeClr val="tx1"/>
                </a:solidFill>
                <a:effectLst/>
                <a:latin typeface="Arial"/>
                <a:ea typeface="Arial"/>
                <a:cs typeface="Arial"/>
                <a:sym typeface="Arial"/>
              </a:rPr>
              <a:t>The</a:t>
            </a:r>
            <a:r>
              <a:rPr lang="en-US" sz="1100" b="0" i="0" u="none" strike="noStrike" kern="1200" cap="none" baseline="0" dirty="0" smtClean="0">
                <a:solidFill>
                  <a:schemeClr val="tx1"/>
                </a:solidFill>
                <a:effectLst/>
                <a:latin typeface="Arial"/>
                <a:ea typeface="Arial"/>
                <a:cs typeface="Arial"/>
                <a:sym typeface="Arial"/>
              </a:rPr>
              <a:t> </a:t>
            </a:r>
            <a:r>
              <a:rPr lang="en-US" sz="1100" b="0" i="0" u="none" strike="noStrike" kern="1200" cap="none" dirty="0" smtClean="0">
                <a:solidFill>
                  <a:schemeClr val="tx1"/>
                </a:solidFill>
                <a:effectLst/>
                <a:latin typeface="Arial"/>
                <a:ea typeface="Arial"/>
                <a:cs typeface="Arial"/>
                <a:sym typeface="Arial"/>
              </a:rPr>
              <a:t>uterus is the size and shape of a clenched fist </a:t>
            </a:r>
          </a:p>
          <a:p>
            <a:pPr marL="171450" indent="-171450"/>
            <a:r>
              <a:rPr lang="en-US" sz="1100" b="0" i="0" u="none" strike="noStrike" kern="1200" cap="none" dirty="0" smtClean="0">
                <a:solidFill>
                  <a:schemeClr val="tx1"/>
                </a:solidFill>
                <a:effectLst/>
                <a:latin typeface="Arial"/>
                <a:ea typeface="Arial"/>
                <a:cs typeface="Arial"/>
                <a:sym typeface="Arial"/>
              </a:rPr>
              <a:t>It is the place where a</a:t>
            </a:r>
            <a:r>
              <a:rPr lang="en-US" sz="1100" b="0" i="0" u="none" strike="noStrike" kern="1200" cap="none" baseline="0" dirty="0" smtClean="0">
                <a:solidFill>
                  <a:schemeClr val="tx1"/>
                </a:solidFill>
                <a:effectLst/>
                <a:latin typeface="Arial"/>
                <a:ea typeface="Arial"/>
                <a:cs typeface="Arial"/>
                <a:sym typeface="Arial"/>
              </a:rPr>
              <a:t> </a:t>
            </a:r>
            <a:r>
              <a:rPr lang="en-US" sz="1100" b="0" i="0" u="none" strike="noStrike" kern="1200" cap="none" dirty="0" smtClean="0">
                <a:solidFill>
                  <a:schemeClr val="tx1"/>
                </a:solidFill>
                <a:effectLst/>
                <a:latin typeface="Arial"/>
                <a:ea typeface="Arial"/>
                <a:cs typeface="Arial"/>
                <a:sym typeface="Arial"/>
              </a:rPr>
              <a:t>baby grows/develops</a:t>
            </a:r>
            <a:r>
              <a:rPr lang="en-US" sz="1100" b="0" i="0" u="none" strike="noStrike" kern="1200" cap="none" baseline="0" dirty="0" smtClean="0">
                <a:solidFill>
                  <a:schemeClr val="tx1"/>
                </a:solidFill>
                <a:effectLst/>
                <a:latin typeface="Arial"/>
                <a:ea typeface="Arial"/>
                <a:cs typeface="Arial"/>
                <a:sym typeface="Arial"/>
              </a:rPr>
              <a:t> during pregnancy</a:t>
            </a:r>
            <a:r>
              <a:rPr lang="en-US" sz="1100" b="0" i="0" u="none" strike="noStrike" kern="1200" cap="none" dirty="0" smtClean="0">
                <a:solidFill>
                  <a:schemeClr val="tx1"/>
                </a:solidFill>
                <a:effectLst/>
                <a:latin typeface="Arial"/>
                <a:ea typeface="Arial"/>
                <a:cs typeface="Arial"/>
                <a:sym typeface="Arial"/>
              </a:rPr>
              <a:t> </a:t>
            </a:r>
          </a:p>
          <a:p>
            <a:pPr marL="628650" lvl="1" indent="-171450"/>
            <a:r>
              <a:rPr lang="en-US" sz="1100" b="0" i="0" u="none" strike="noStrike" kern="1200" cap="none" dirty="0" smtClean="0">
                <a:solidFill>
                  <a:schemeClr val="tx1"/>
                </a:solidFill>
                <a:effectLst/>
                <a:latin typeface="Arial"/>
                <a:ea typeface="Arial"/>
                <a:cs typeface="Arial"/>
                <a:sym typeface="Arial"/>
              </a:rPr>
              <a:t>Pregnancy lasts 280 days on average,</a:t>
            </a:r>
            <a:r>
              <a:rPr lang="en-US" sz="1100" b="0" i="0" u="none" strike="noStrike" kern="1200" cap="none" baseline="0" dirty="0" smtClean="0">
                <a:solidFill>
                  <a:schemeClr val="tx1"/>
                </a:solidFill>
                <a:effectLst/>
                <a:latin typeface="Arial"/>
                <a:ea typeface="Arial"/>
                <a:cs typeface="Arial"/>
                <a:sym typeface="Arial"/>
              </a:rPr>
              <a:t> or approximately 9 months</a:t>
            </a:r>
            <a:endParaRPr lang="en-US" sz="1100" b="0" i="0" u="none" strike="noStrike" kern="1200" cap="none" dirty="0" smtClean="0">
              <a:solidFill>
                <a:schemeClr val="tx1"/>
              </a:solidFill>
              <a:effectLst/>
              <a:latin typeface="Arial"/>
              <a:ea typeface="Arial"/>
              <a:cs typeface="Arial"/>
              <a:sym typeface="Arial"/>
            </a:endParaRPr>
          </a:p>
          <a:p>
            <a:pPr marL="171450" indent="-171450"/>
            <a:r>
              <a:rPr lang="en-US" sz="1100" b="0" i="0" u="none" strike="noStrike" kern="1200" cap="none" dirty="0" smtClean="0">
                <a:solidFill>
                  <a:schemeClr val="tx1"/>
                </a:solidFill>
                <a:effectLst/>
                <a:latin typeface="Arial"/>
                <a:ea typeface="Arial"/>
                <a:cs typeface="Arial"/>
                <a:sym typeface="Arial"/>
              </a:rPr>
              <a:t>Prepares for a pregnancy each month by forming a thick, nutrient-rich lining of blood and tissue</a:t>
            </a:r>
          </a:p>
          <a:p>
            <a:pPr marL="171450" indent="-171450"/>
            <a:r>
              <a:rPr lang="en-US" sz="1100" b="0" i="0" u="none" strike="noStrike" cap="none" dirty="0" smtClean="0">
                <a:solidFill>
                  <a:srgbClr val="000000"/>
                </a:solidFill>
                <a:effectLst/>
                <a:latin typeface="Arial"/>
                <a:ea typeface="Arial"/>
                <a:cs typeface="Arial"/>
                <a:sym typeface="Arial"/>
              </a:rPr>
              <a:t>The uterus,</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dirty="0" smtClean="0">
                <a:solidFill>
                  <a:srgbClr val="000000"/>
                </a:solidFill>
                <a:effectLst/>
                <a:latin typeface="Arial"/>
                <a:ea typeface="Arial"/>
                <a:cs typeface="Arial"/>
                <a:sym typeface="Arial"/>
              </a:rPr>
              <a:t>is the part of the reproductive system for a person assigned female at</a:t>
            </a:r>
            <a:r>
              <a:rPr lang="en-US" sz="1100" b="0" i="0" u="none" strike="noStrike" cap="none" baseline="0" dirty="0" smtClean="0">
                <a:solidFill>
                  <a:srgbClr val="000000"/>
                </a:solidFill>
                <a:effectLst/>
                <a:latin typeface="Arial"/>
                <a:ea typeface="Arial"/>
                <a:cs typeface="Arial"/>
                <a:sym typeface="Arial"/>
              </a:rPr>
              <a:t> birth </a:t>
            </a:r>
            <a:r>
              <a:rPr lang="en-US" sz="1100" b="0" i="0" u="none" strike="noStrike" cap="none" dirty="0" smtClean="0">
                <a:solidFill>
                  <a:srgbClr val="000000"/>
                </a:solidFill>
                <a:effectLst/>
                <a:latin typeface="Arial"/>
                <a:ea typeface="Arial"/>
                <a:cs typeface="Arial"/>
                <a:sym typeface="Arial"/>
              </a:rPr>
              <a:t>where a baby grows. It is above the vagina, between the bladder and rectum</a:t>
            </a:r>
          </a:p>
          <a:p>
            <a:pPr marL="171450" indent="-171450"/>
            <a:r>
              <a:rPr lang="en-US" sz="1100" b="0" i="0" u="none" strike="noStrike" cap="none" dirty="0" smtClean="0">
                <a:solidFill>
                  <a:srgbClr val="000000"/>
                </a:solidFill>
                <a:effectLst/>
                <a:latin typeface="Arial"/>
                <a:ea typeface="Arial"/>
                <a:cs typeface="Arial"/>
                <a:sym typeface="Arial"/>
              </a:rPr>
              <a:t>Every month, except during pregnancy or after menopause, the lining of the uterus grows and thickens in preparation for pregnancy.</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effectLst/>
                <a:latin typeface="Arial"/>
                <a:ea typeface="Arial"/>
                <a:cs typeface="Arial"/>
                <a:sym typeface="Arial"/>
              </a:rPr>
              <a:t>The lining of the uterus is called the endometrium</a:t>
            </a:r>
            <a:endParaRPr lang="en-US" sz="1100" b="0" i="0" u="none" strike="noStrike" cap="none" dirty="0" smtClean="0">
              <a:solidFill>
                <a:srgbClr val="000000"/>
              </a:solidFill>
              <a:effectLst/>
              <a:latin typeface="Arial"/>
              <a:ea typeface="Arial"/>
              <a:cs typeface="Arial"/>
              <a:sym typeface="Arial"/>
            </a:endParaRPr>
          </a:p>
          <a:p>
            <a:pPr marL="171450" indent="-171450"/>
            <a:r>
              <a:rPr lang="en-US" sz="1100" b="0" i="0" u="none" strike="noStrike" cap="none" dirty="0" smtClean="0">
                <a:solidFill>
                  <a:srgbClr val="000000"/>
                </a:solidFill>
                <a:effectLst/>
                <a:latin typeface="Arial"/>
                <a:ea typeface="Arial"/>
                <a:cs typeface="Arial"/>
                <a:sym typeface="Arial"/>
              </a:rPr>
              <a:t>During pregnancy, the uterus holds and nourishes the baby. The uterus contracts to push the baby out of the body during birth.</a:t>
            </a:r>
          </a:p>
          <a:p>
            <a:pPr marL="171450" indent="-171450"/>
            <a:r>
              <a:rPr lang="en-US" sz="1100" b="0" i="0" u="none" strike="noStrike" cap="none" dirty="0" smtClean="0">
                <a:solidFill>
                  <a:srgbClr val="000000"/>
                </a:solidFill>
                <a:effectLst/>
                <a:latin typeface="Arial"/>
                <a:ea typeface="Arial"/>
                <a:cs typeface="Arial"/>
                <a:sym typeface="Arial"/>
              </a:rPr>
              <a:t>If you are not pregnant, every month or so the lining is shed through the cervix into the vagina and out of the body. This is called menstruation</a:t>
            </a:r>
            <a:r>
              <a:rPr lang="en-US" sz="1100" b="0" i="0" u="none" strike="noStrike" cap="none" baseline="0" dirty="0" smtClean="0">
                <a:solidFill>
                  <a:srgbClr val="000000"/>
                </a:solidFill>
                <a:effectLst/>
                <a:latin typeface="Arial"/>
                <a:ea typeface="Arial"/>
                <a:cs typeface="Arial"/>
                <a:sym typeface="Arial"/>
              </a:rPr>
              <a:t> (also called a period)</a:t>
            </a:r>
          </a:p>
          <a:p>
            <a:pPr marL="628650" lvl="1" indent="-171450"/>
            <a:r>
              <a:rPr lang="en-US" sz="1100" b="1" i="1" u="none" strike="noStrike" cap="none" baseline="0" dirty="0" smtClean="0">
                <a:solidFill>
                  <a:srgbClr val="000000"/>
                </a:solidFill>
                <a:effectLst/>
                <a:latin typeface="Arial"/>
                <a:ea typeface="Arial"/>
                <a:cs typeface="Arial"/>
                <a:sym typeface="Arial"/>
              </a:rPr>
              <a:t>Note: This topic will be discussed further in-depth in the Pregnancy PowerPoint Presentation</a:t>
            </a:r>
          </a:p>
          <a:p>
            <a:pPr marL="171450" indent="-171450"/>
            <a:endParaRPr lang="en-US" sz="1100" b="0" i="0" u="none" strike="noStrike" kern="1200" cap="none" baseline="0" dirty="0" smtClean="0">
              <a:solidFill>
                <a:srgbClr val="000000"/>
              </a:solidFill>
              <a:effectLst/>
              <a:latin typeface="Arial"/>
              <a:ea typeface="Arial"/>
              <a:cs typeface="Arial"/>
              <a:sym typeface="Arial"/>
            </a:endParaRPr>
          </a:p>
          <a:p>
            <a:pPr marL="0" indent="0">
              <a:buNone/>
            </a:pPr>
            <a:r>
              <a:rPr lang="en-US" sz="1100" b="1" i="0" u="none" strike="noStrike" kern="1200" cap="none" baseline="0" dirty="0" smtClean="0">
                <a:solidFill>
                  <a:srgbClr val="000000"/>
                </a:solidFill>
                <a:effectLst/>
                <a:latin typeface="Arial"/>
                <a:ea typeface="Arial"/>
                <a:cs typeface="Arial"/>
                <a:sym typeface="Arial"/>
              </a:rPr>
              <a:t>References: </a:t>
            </a:r>
          </a:p>
          <a:p>
            <a:pPr marL="171450" indent="-171450"/>
            <a:r>
              <a:rPr lang="en-US" sz="1100" b="0" i="0" u="none" strike="noStrike" kern="1200" cap="none" baseline="0" dirty="0" smtClean="0">
                <a:solidFill>
                  <a:srgbClr val="000000"/>
                </a:solidFill>
                <a:effectLst/>
                <a:latin typeface="Arial"/>
                <a:ea typeface="Arial"/>
                <a:cs typeface="Arial"/>
                <a:sym typeface="Arial"/>
              </a:rPr>
              <a:t>The Society of Obstetricians and Gynaecologists of Canada. (2022). Sex &amp; U: The Human Body. https://www.sexandu.ca/your-body/the-human-body/</a:t>
            </a:r>
          </a:p>
          <a:p>
            <a:pPr marL="171450" indent="-171450"/>
            <a:r>
              <a:rPr lang="en-US" sz="1100" b="0" i="0" u="none" strike="noStrike" kern="1200" cap="none" baseline="0" dirty="0" smtClean="0">
                <a:solidFill>
                  <a:srgbClr val="000000"/>
                </a:solidFill>
                <a:effectLst/>
                <a:latin typeface="Arial"/>
                <a:ea typeface="Arial"/>
                <a:cs typeface="Arial"/>
                <a:sym typeface="Arial"/>
              </a:rPr>
              <a:t>Canadian Cancer Society (2022). Female Sex Organs and Reproductive System. https://cancer.ca/en/cancer-information/what-is-cancer/female-sex-organs-and-reproductive-system</a:t>
            </a:r>
          </a:p>
        </p:txBody>
      </p:sp>
    </p:spTree>
    <p:extLst>
      <p:ext uri="{BB962C8B-B14F-4D97-AF65-F5344CB8AC3E}">
        <p14:creationId xmlns:p14="http://schemas.microsoft.com/office/powerpoint/2010/main" val="3496500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i="0" u="sng" strike="noStrike" kern="1200" cap="none" dirty="0" smtClean="0">
                <a:solidFill>
                  <a:schemeClr val="tx1"/>
                </a:solidFill>
                <a:effectLst/>
                <a:latin typeface="Arial"/>
                <a:ea typeface="Arial"/>
                <a:cs typeface="Arial"/>
                <a:sym typeface="Arial"/>
              </a:rPr>
              <a:t>General Information</a:t>
            </a:r>
            <a:endParaRPr lang="en-US" sz="1100" b="1" i="1" u="none" strike="noStrike" kern="1200" cap="none" dirty="0" smtClean="0">
              <a:solidFill>
                <a:schemeClr val="tx1"/>
              </a:solidFill>
              <a:effectLst/>
              <a:latin typeface="Arial"/>
              <a:ea typeface="Arial"/>
              <a:cs typeface="Arial"/>
              <a:sym typeface="Arial"/>
            </a:endParaRPr>
          </a:p>
          <a:p>
            <a:pPr marL="158750" indent="0">
              <a:buNone/>
            </a:pPr>
            <a:r>
              <a:rPr lang="en-US" sz="1100" b="1" i="1" u="none" strike="noStrike" kern="1200" cap="none" dirty="0" smtClean="0">
                <a:solidFill>
                  <a:schemeClr val="tx1"/>
                </a:solidFill>
                <a:effectLst/>
                <a:latin typeface="Arial"/>
                <a:ea typeface="Arial"/>
                <a:cs typeface="Arial"/>
                <a:sym typeface="Arial"/>
              </a:rPr>
              <a:t>Cervix</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The lower part of the uterus (or</a:t>
            </a:r>
            <a:r>
              <a:rPr lang="en-US" sz="1100" b="0" i="0" u="none" strike="noStrike" kern="1200" cap="none" baseline="0" dirty="0" smtClean="0">
                <a:solidFill>
                  <a:schemeClr val="tx1"/>
                </a:solidFill>
                <a:effectLst/>
                <a:latin typeface="Arial"/>
                <a:ea typeface="Arial"/>
                <a:cs typeface="Arial"/>
                <a:sym typeface="Arial"/>
              </a:rPr>
              <a:t> at the bottom)</a:t>
            </a:r>
            <a:endParaRPr lang="en-US" sz="1100" b="0" i="0" u="none" strike="noStrike" kern="1200" cap="none" dirty="0" smtClean="0">
              <a:solidFill>
                <a:schemeClr val="tx1"/>
              </a:solidFill>
              <a:effectLst/>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kern="1200" cap="none" dirty="0" smtClean="0">
                <a:solidFill>
                  <a:schemeClr val="tx1"/>
                </a:solidFill>
                <a:effectLst/>
                <a:latin typeface="Arial"/>
                <a:ea typeface="Arial"/>
                <a:cs typeface="Arial"/>
                <a:sym typeface="Arial"/>
              </a:rPr>
              <a:t>The cervix</a:t>
            </a:r>
            <a:r>
              <a:rPr lang="en-US" sz="1100" b="0" i="0" u="none" strike="noStrike" kern="1200" cap="none" baseline="0" dirty="0" smtClean="0">
                <a:solidFill>
                  <a:schemeClr val="tx1"/>
                </a:solidFill>
                <a:effectLst/>
                <a:latin typeface="Arial"/>
                <a:ea typeface="Arial"/>
                <a:cs typeface="Arial"/>
                <a:sym typeface="Arial"/>
              </a:rPr>
              <a:t> connects the body of the uterus to the vagina</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kern="1200" cap="none" dirty="0" smtClean="0">
                <a:solidFill>
                  <a:schemeClr val="tx1"/>
                </a:solidFill>
                <a:effectLst/>
                <a:latin typeface="Arial"/>
                <a:ea typeface="Arial"/>
                <a:cs typeface="Arial"/>
                <a:sym typeface="Arial"/>
              </a:rPr>
              <a:t>It</a:t>
            </a:r>
            <a:r>
              <a:rPr lang="en-US" sz="1100" b="0" i="0" u="none" strike="noStrike" kern="1200" cap="none" baseline="0" dirty="0" smtClean="0">
                <a:solidFill>
                  <a:schemeClr val="tx1"/>
                </a:solidFill>
                <a:effectLst/>
                <a:latin typeface="Arial"/>
                <a:ea typeface="Arial"/>
                <a:cs typeface="Arial"/>
                <a:sym typeface="Arial"/>
              </a:rPr>
              <a:t> </a:t>
            </a:r>
            <a:r>
              <a:rPr lang="en-US" sz="1100" b="0" i="0" u="none" strike="noStrike" kern="1200" cap="none" dirty="0" smtClean="0">
                <a:solidFill>
                  <a:schemeClr val="tx1"/>
                </a:solidFill>
                <a:effectLst/>
                <a:latin typeface="Arial"/>
                <a:ea typeface="Arial"/>
                <a:cs typeface="Arial"/>
                <a:sym typeface="Arial"/>
              </a:rPr>
              <a:t>also opens a tiny bit each month to allow for blood from your period to leave the body…</a:t>
            </a:r>
            <a:r>
              <a:rPr lang="en-US" sz="1100" b="0" i="0" u="none" strike="noStrike" kern="1200" cap="none" baseline="0" dirty="0" smtClean="0">
                <a:solidFill>
                  <a:schemeClr val="tx1"/>
                </a:solidFill>
                <a:effectLst/>
                <a:latin typeface="Arial"/>
                <a:ea typeface="Arial"/>
                <a:cs typeface="Arial"/>
                <a:sym typeface="Arial"/>
              </a:rPr>
              <a:t> this is referred to as</a:t>
            </a:r>
            <a:r>
              <a:rPr lang="en-US" sz="1100" b="0" i="0" u="none" strike="noStrike" kern="1200" cap="none" dirty="0" smtClean="0">
                <a:solidFill>
                  <a:schemeClr val="tx1"/>
                </a:solidFill>
                <a:effectLst/>
                <a:latin typeface="Arial"/>
                <a:ea typeface="Arial"/>
                <a:cs typeface="Arial"/>
                <a:sym typeface="Arial"/>
              </a:rPr>
              <a:t> menstrual blood (or a period)</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It is normally in a nearly closed or collapsed state but opens/dilates to 10cm during </a:t>
            </a:r>
            <a:r>
              <a:rPr lang="en-US" sz="1100" b="0" i="0" u="none" strike="noStrike" kern="1200" cap="none" dirty="0" err="1" smtClean="0">
                <a:solidFill>
                  <a:schemeClr val="tx1"/>
                </a:solidFill>
                <a:effectLst/>
                <a:latin typeface="Arial"/>
                <a:ea typeface="Arial"/>
                <a:cs typeface="Arial"/>
                <a:sym typeface="Arial"/>
              </a:rPr>
              <a:t>labour</a:t>
            </a:r>
            <a:r>
              <a:rPr lang="en-US" sz="1100" b="0" i="0" u="none" strike="noStrike" kern="1200" cap="none" dirty="0" smtClean="0">
                <a:solidFill>
                  <a:schemeClr val="tx1"/>
                </a:solidFill>
                <a:effectLst/>
                <a:latin typeface="Arial"/>
                <a:ea typeface="Arial"/>
                <a:cs typeface="Arial"/>
                <a:sym typeface="Arial"/>
              </a:rPr>
              <a:t> to allow the baby to be born vaginally </a:t>
            </a:r>
          </a:p>
          <a:p>
            <a:pPr marL="171450" indent="-171450">
              <a:buFont typeface="Arial" panose="020B0604020202020204" pitchFamily="34" charset="0"/>
              <a:buChar char="•"/>
            </a:pPr>
            <a:r>
              <a:rPr lang="en-US" i="0" dirty="0" smtClean="0"/>
              <a:t>Part of the lining of the cervix contains glands that make and release mucus. For most of the menstrual cycle and during pregnancy, the mucus is thick and stops sperm from entering the uterus.</a:t>
            </a:r>
          </a:p>
          <a:p>
            <a:pPr marL="171450" indent="-171450">
              <a:buFont typeface="Arial" panose="020B0604020202020204" pitchFamily="34" charset="0"/>
              <a:buChar char="•"/>
            </a:pPr>
            <a:r>
              <a:rPr lang="en-US" i="0" dirty="0" smtClean="0"/>
              <a:t>The thick mucus also helps to protect the uterus and the upper reproductive organs from harmful bacteria.</a:t>
            </a:r>
          </a:p>
          <a:p>
            <a:pPr marL="171450" indent="-171450">
              <a:buFont typeface="Arial" panose="020B0604020202020204" pitchFamily="34" charset="0"/>
              <a:buChar char="•"/>
            </a:pPr>
            <a:r>
              <a:rPr lang="en-US" i="0" dirty="0" smtClean="0"/>
              <a:t>During ovulation, the mucus changes and becomes thinner. The thinner mucus allows sperm to pass through the cervix into the uterus.</a:t>
            </a:r>
          </a:p>
          <a:p>
            <a:pPr marL="171450" indent="-171450">
              <a:buFont typeface="Arial" panose="020B0604020202020204" pitchFamily="34" charset="0"/>
              <a:buChar char="•"/>
            </a:pPr>
            <a:r>
              <a:rPr lang="en-US" i="0" dirty="0" smtClean="0"/>
              <a:t>During childbirth, the cervix widens (dilates), allowing the baby to pass through the birth canal.</a:t>
            </a:r>
          </a:p>
          <a:p>
            <a:pPr marL="171450" indent="-171450">
              <a:buFont typeface="Arial" panose="020B0604020202020204" pitchFamily="34" charset="0"/>
              <a:buChar char="•"/>
            </a:pPr>
            <a:r>
              <a:rPr lang="en-US" i="0" dirty="0" smtClean="0"/>
              <a:t>“The</a:t>
            </a:r>
            <a:r>
              <a:rPr lang="en-US" i="0" baseline="0" dirty="0" smtClean="0"/>
              <a:t> neck of the vagina”</a:t>
            </a:r>
          </a:p>
          <a:p>
            <a:pPr marL="0" indent="0">
              <a:buFont typeface="Arial" panose="020B0604020202020204" pitchFamily="34" charset="0"/>
              <a:buNone/>
            </a:pPr>
            <a:endParaRPr lang="en-US" i="0" dirty="0" smtClean="0"/>
          </a:p>
          <a:p>
            <a:pPr marL="0" indent="0">
              <a:buNone/>
            </a:pPr>
            <a:r>
              <a:rPr lang="en-US" sz="1100" b="1" i="0" u="none" strike="noStrike" kern="1200" cap="none" baseline="0" dirty="0" smtClean="0">
                <a:solidFill>
                  <a:srgbClr val="000000"/>
                </a:solidFill>
                <a:effectLst/>
                <a:latin typeface="Arial"/>
                <a:ea typeface="Arial"/>
                <a:cs typeface="Arial"/>
                <a:sym typeface="Arial"/>
              </a:rPr>
              <a:t>References: </a:t>
            </a:r>
          </a:p>
          <a:p>
            <a:pPr marL="171450" indent="-171450"/>
            <a:r>
              <a:rPr lang="en-US" sz="1100" b="0" i="0" u="none" strike="noStrike" kern="1200" cap="none" baseline="0" dirty="0" smtClean="0">
                <a:solidFill>
                  <a:srgbClr val="000000"/>
                </a:solidFill>
                <a:effectLst/>
                <a:latin typeface="Arial"/>
                <a:ea typeface="Arial"/>
                <a:cs typeface="Arial"/>
                <a:sym typeface="Arial"/>
              </a:rPr>
              <a:t>The Society of Obstetricians and Gynaecologists of Canada. (2022). Sex &amp; U: The Human Body. https://www.sexandu.ca/your-body/the-human-body/</a:t>
            </a:r>
          </a:p>
          <a:p>
            <a:pPr marL="171450" indent="-171450"/>
            <a:r>
              <a:rPr lang="en-US" sz="1100" b="0" i="0" u="none" strike="noStrike" kern="1200" cap="none" baseline="0" dirty="0" smtClean="0">
                <a:solidFill>
                  <a:srgbClr val="000000"/>
                </a:solidFill>
                <a:effectLst/>
                <a:latin typeface="Arial"/>
                <a:ea typeface="Arial"/>
                <a:cs typeface="Arial"/>
                <a:sym typeface="Arial"/>
              </a:rPr>
              <a:t>Canadian Cancer Society (2022). Female Sex Organs and Reproductive System. https://cancer.ca/en/cancer-information/what-is-cancer/female-sex-organs-and-reproductive-system</a:t>
            </a:r>
          </a:p>
        </p:txBody>
      </p:sp>
    </p:spTree>
    <p:extLst>
      <p:ext uri="{BB962C8B-B14F-4D97-AF65-F5344CB8AC3E}">
        <p14:creationId xmlns:p14="http://schemas.microsoft.com/office/powerpoint/2010/main" val="1204601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fc8e8eaf27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fc8e8eaf27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0" i="0" u="none" strike="noStrike" cap="none" dirty="0" smtClean="0">
                <a:solidFill>
                  <a:srgbClr val="000000"/>
                </a:solidFill>
                <a:effectLst/>
                <a:latin typeface="Arial"/>
                <a:ea typeface="Arial"/>
                <a:cs typeface="Arial"/>
                <a:sym typeface="Arial"/>
              </a:rPr>
              <a:t>Niagara Region is situated on treaty land.  This land is steeped in the rich history of the First Nations such as the </a:t>
            </a:r>
            <a:r>
              <a:rPr lang="en-CA" sz="1100" b="0" i="0" u="none" strike="noStrike" cap="none" dirty="0" err="1" smtClean="0">
                <a:solidFill>
                  <a:srgbClr val="000000"/>
                </a:solidFill>
                <a:effectLst/>
                <a:latin typeface="Arial"/>
                <a:ea typeface="Arial"/>
                <a:cs typeface="Arial"/>
                <a:sym typeface="Arial"/>
              </a:rPr>
              <a:t>Hatiwendaronk</a:t>
            </a:r>
            <a:r>
              <a:rPr lang="en-CA" sz="1100" b="0" i="0" u="none" strike="noStrike" cap="none" dirty="0" smtClean="0">
                <a:solidFill>
                  <a:srgbClr val="000000"/>
                </a:solidFill>
                <a:effectLst/>
                <a:latin typeface="Arial"/>
                <a:ea typeface="Arial"/>
                <a:cs typeface="Arial"/>
                <a:sym typeface="Arial"/>
              </a:rPr>
              <a:t> (</a:t>
            </a:r>
            <a:r>
              <a:rPr lang="en-CA" sz="1100" b="1" i="0" u="none" strike="noStrike" cap="none" dirty="0" smtClean="0">
                <a:solidFill>
                  <a:srgbClr val="000000"/>
                </a:solidFill>
                <a:effectLst/>
                <a:latin typeface="Arial"/>
                <a:ea typeface="Arial"/>
                <a:cs typeface="Arial"/>
                <a:sym typeface="Arial"/>
              </a:rPr>
              <a:t>Hat-</a:t>
            </a:r>
            <a:r>
              <a:rPr lang="en-CA" sz="1100" b="1" i="0" u="none" strike="noStrike" cap="none" dirty="0" err="1" smtClean="0">
                <a:solidFill>
                  <a:srgbClr val="000000"/>
                </a:solidFill>
                <a:effectLst/>
                <a:latin typeface="Arial"/>
                <a:ea typeface="Arial"/>
                <a:cs typeface="Arial"/>
                <a:sym typeface="Arial"/>
              </a:rPr>
              <a:t>i</a:t>
            </a:r>
            <a:r>
              <a:rPr lang="en-CA" sz="1100" b="1" i="0" u="none" strike="noStrike" cap="none" dirty="0" smtClean="0">
                <a:solidFill>
                  <a:srgbClr val="000000"/>
                </a:solidFill>
                <a:effectLst/>
                <a:latin typeface="Arial"/>
                <a:ea typeface="Arial"/>
                <a:cs typeface="Arial"/>
                <a:sym typeface="Arial"/>
              </a:rPr>
              <a:t>-wen-DA-</a:t>
            </a:r>
            <a:r>
              <a:rPr lang="en-CA" sz="1100" b="1" i="0" u="none" strike="noStrike" cap="none" dirty="0" err="1" smtClean="0">
                <a:solidFill>
                  <a:srgbClr val="000000"/>
                </a:solidFill>
                <a:effectLst/>
                <a:latin typeface="Arial"/>
                <a:ea typeface="Arial"/>
                <a:cs typeface="Arial"/>
                <a:sym typeface="Arial"/>
              </a:rPr>
              <a:t>ronk</a:t>
            </a:r>
            <a:r>
              <a:rPr lang="en-CA" sz="1100" b="0" i="0" u="none" strike="noStrike" cap="none" dirty="0" smtClean="0">
                <a:solidFill>
                  <a:srgbClr val="000000"/>
                </a:solidFill>
                <a:effectLst/>
                <a:latin typeface="Arial"/>
                <a:ea typeface="Arial"/>
                <a:cs typeface="Arial"/>
                <a:sym typeface="Arial"/>
              </a:rPr>
              <a:t>), the Haudenosaunee (</a:t>
            </a:r>
            <a:r>
              <a:rPr lang="en-CA" sz="1100" b="1" i="0" u="none" strike="noStrike" cap="none" dirty="0" smtClean="0">
                <a:solidFill>
                  <a:srgbClr val="000000"/>
                </a:solidFill>
                <a:effectLst/>
                <a:latin typeface="Arial"/>
                <a:ea typeface="Arial"/>
                <a:cs typeface="Arial"/>
                <a:sym typeface="Arial"/>
              </a:rPr>
              <a:t>Hoe-den-</a:t>
            </a:r>
            <a:r>
              <a:rPr lang="en-CA" sz="1100" b="1" i="0" u="none" strike="noStrike" cap="none" dirty="0" err="1" smtClean="0">
                <a:solidFill>
                  <a:srgbClr val="000000"/>
                </a:solidFill>
                <a:effectLst/>
                <a:latin typeface="Arial"/>
                <a:ea typeface="Arial"/>
                <a:cs typeface="Arial"/>
                <a:sym typeface="Arial"/>
              </a:rPr>
              <a:t>no-SHOW</a:t>
            </a:r>
            <a:r>
              <a:rPr lang="en-CA" sz="1100" b="1" i="0" u="none" strike="noStrike" cap="none" dirty="0" smtClean="0">
                <a:solidFill>
                  <a:srgbClr val="000000"/>
                </a:solidFill>
                <a:effectLst/>
                <a:latin typeface="Arial"/>
                <a:ea typeface="Arial"/>
                <a:cs typeface="Arial"/>
                <a:sym typeface="Arial"/>
              </a:rPr>
              <a:t>-nee</a:t>
            </a:r>
            <a:r>
              <a:rPr lang="en-CA" sz="1100" b="0" i="0" u="none" strike="noStrike" cap="none" dirty="0" smtClean="0">
                <a:solidFill>
                  <a:srgbClr val="000000"/>
                </a:solidFill>
                <a:effectLst/>
                <a:latin typeface="Arial"/>
                <a:ea typeface="Arial"/>
                <a:cs typeface="Arial"/>
                <a:sym typeface="Arial"/>
              </a:rPr>
              <a:t>), and the </a:t>
            </a:r>
            <a:r>
              <a:rPr lang="en-CA" sz="1100" b="0" i="0" u="none" strike="noStrike" cap="none" dirty="0" err="1" smtClean="0">
                <a:solidFill>
                  <a:srgbClr val="000000"/>
                </a:solidFill>
                <a:effectLst/>
                <a:latin typeface="Arial"/>
                <a:ea typeface="Arial"/>
                <a:cs typeface="Arial"/>
                <a:sym typeface="Arial"/>
              </a:rPr>
              <a:t>Anishinaabe</a:t>
            </a:r>
            <a:r>
              <a:rPr lang="en-CA" sz="1100" b="0" i="0" u="none" strike="noStrike" cap="none" dirty="0" smtClean="0">
                <a:solidFill>
                  <a:srgbClr val="000000"/>
                </a:solidFill>
                <a:effectLst/>
                <a:latin typeface="Arial"/>
                <a:ea typeface="Arial"/>
                <a:cs typeface="Arial"/>
                <a:sym typeface="Arial"/>
              </a:rPr>
              <a:t> (</a:t>
            </a:r>
            <a:r>
              <a:rPr lang="en-CA" sz="1100" b="1" i="0" u="none" strike="noStrike" cap="none" dirty="0" smtClean="0">
                <a:solidFill>
                  <a:srgbClr val="000000"/>
                </a:solidFill>
                <a:effectLst/>
                <a:latin typeface="Arial"/>
                <a:ea typeface="Arial"/>
                <a:cs typeface="Arial"/>
                <a:sym typeface="Arial"/>
              </a:rPr>
              <a:t>Ah-</a:t>
            </a:r>
            <a:r>
              <a:rPr lang="en-CA" sz="1100" b="1" i="0" u="none" strike="noStrike" cap="none" dirty="0" err="1" smtClean="0">
                <a:solidFill>
                  <a:srgbClr val="000000"/>
                </a:solidFill>
                <a:effectLst/>
                <a:latin typeface="Arial"/>
                <a:ea typeface="Arial"/>
                <a:cs typeface="Arial"/>
                <a:sym typeface="Arial"/>
              </a:rPr>
              <a:t>nish</a:t>
            </a:r>
            <a:r>
              <a:rPr lang="en-CA" sz="1100" b="1" i="0" u="none" strike="noStrike" cap="none" dirty="0" smtClean="0">
                <a:solidFill>
                  <a:srgbClr val="000000"/>
                </a:solidFill>
                <a:effectLst/>
                <a:latin typeface="Arial"/>
                <a:ea typeface="Arial"/>
                <a:cs typeface="Arial"/>
                <a:sym typeface="Arial"/>
              </a:rPr>
              <a:t>-</a:t>
            </a:r>
            <a:r>
              <a:rPr lang="en-CA" sz="1100" b="1" i="0" u="none" strike="noStrike" cap="none" dirty="0" err="1" smtClean="0">
                <a:solidFill>
                  <a:srgbClr val="000000"/>
                </a:solidFill>
                <a:effectLst/>
                <a:latin typeface="Arial"/>
                <a:ea typeface="Arial"/>
                <a:cs typeface="Arial"/>
                <a:sym typeface="Arial"/>
              </a:rPr>
              <a:t>ih</a:t>
            </a:r>
            <a:r>
              <a:rPr lang="en-CA" sz="1100" b="1" i="0" u="none" strike="noStrike" cap="none" dirty="0" smtClean="0">
                <a:solidFill>
                  <a:srgbClr val="000000"/>
                </a:solidFill>
                <a:effectLst/>
                <a:latin typeface="Arial"/>
                <a:ea typeface="Arial"/>
                <a:cs typeface="Arial"/>
                <a:sym typeface="Arial"/>
              </a:rPr>
              <a:t>-NAH-</a:t>
            </a:r>
            <a:r>
              <a:rPr lang="en-CA" sz="1100" b="1" i="0" u="none" strike="noStrike" cap="none" dirty="0" err="1" smtClean="0">
                <a:solidFill>
                  <a:srgbClr val="000000"/>
                </a:solidFill>
                <a:effectLst/>
                <a:latin typeface="Arial"/>
                <a:ea typeface="Arial"/>
                <a:cs typeface="Arial"/>
                <a:sym typeface="Arial"/>
              </a:rPr>
              <a:t>bey</a:t>
            </a:r>
            <a:r>
              <a:rPr lang="en-CA" sz="1100" b="0" i="0" u="none" strike="noStrike" cap="none" dirty="0" smtClean="0">
                <a:solidFill>
                  <a:srgbClr val="000000"/>
                </a:solidFill>
                <a:effectLst/>
                <a:latin typeface="Arial"/>
                <a:ea typeface="Arial"/>
                <a:cs typeface="Arial"/>
                <a:sym typeface="Arial"/>
              </a:rPr>
              <a:t>), including the Mississauga's of the Credit First Nation. There are many First Nations, Métis, and Inuit peoples from across Turtle Island that live and work in Niagara today. The Regional Municipality of Niagara stands with all Indigenous peoples, past and present, in promoting the wise stewardship of the lands on which we live.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1" u="none" strike="noStrike" cap="none" dirty="0" smtClean="0">
                <a:solidFill>
                  <a:srgbClr val="000000"/>
                </a:solidFill>
                <a:effectLst/>
                <a:latin typeface="Arial"/>
                <a:ea typeface="Arial"/>
                <a:cs typeface="Arial"/>
                <a:sym typeface="Arial"/>
              </a:rPr>
              <a:t>*</a:t>
            </a:r>
            <a:r>
              <a:rPr lang="en-US" sz="1100" b="1" i="1" u="none" strike="noStrike" cap="none" dirty="0" smtClean="0">
                <a:solidFill>
                  <a:srgbClr val="000000"/>
                </a:solidFill>
                <a:effectLst/>
                <a:latin typeface="Arial"/>
                <a:ea typeface="Arial"/>
                <a:cs typeface="Arial"/>
                <a:sym typeface="Arial"/>
              </a:rPr>
              <a:t>Disclaimer</a:t>
            </a:r>
            <a:r>
              <a:rPr lang="en-US" sz="1100" b="0" i="1" u="none" strike="noStrike" cap="none" dirty="0" smtClean="0">
                <a:solidFill>
                  <a:srgbClr val="000000"/>
                </a:solidFill>
                <a:effectLst/>
                <a:latin typeface="Arial"/>
                <a:ea typeface="Arial"/>
                <a:cs typeface="Arial"/>
                <a:sym typeface="Arial"/>
              </a:rPr>
              <a:t>: In the Spirit of Truth and Reconciliation, Niagara Region Public Health acknowledges that people are gathered on the customary and traditional lands of the Indigenous Peoples of this territory. We recognize that the land on which you are situated will vary depending on where you are located in Ontario. It is advised that you reach out to your school’s principal or school board for the school-specific treaty land. If you have already done a land acknowledgement on the same day you are presenting this lesson, you are welcome to skip this slide. However, it is always encouraged to complete a land acknowledgement before continuing on with this presentation.*</a:t>
            </a: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u="sng" dirty="0" smtClean="0"/>
              <a:t>Information about the image on the left:</a:t>
            </a:r>
            <a:endParaRPr lang="en-CA" b="0" u="none"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There are seven objects that have been purposely selected and included in the design of the artwork: an </a:t>
            </a:r>
            <a:r>
              <a:rPr lang="en-US" sz="1100" b="0" i="0" u="none" strike="noStrike" cap="none" dirty="0" err="1" smtClean="0">
                <a:solidFill>
                  <a:srgbClr val="000000"/>
                </a:solidFill>
                <a:effectLst/>
                <a:latin typeface="Arial"/>
                <a:ea typeface="Arial"/>
                <a:cs typeface="Arial"/>
                <a:sym typeface="Arial"/>
              </a:rPr>
              <a:t>Inukshuk</a:t>
            </a:r>
            <a:r>
              <a:rPr lang="en-US" sz="1100" b="0" i="0" u="none" strike="noStrike" cap="none" dirty="0" smtClean="0">
                <a:solidFill>
                  <a:srgbClr val="000000"/>
                </a:solidFill>
                <a:effectLst/>
                <a:latin typeface="Arial"/>
                <a:ea typeface="Arial"/>
                <a:cs typeface="Arial"/>
                <a:sym typeface="Arial"/>
              </a:rPr>
              <a:t>, an eagle feather, two drums, a Métis sash, an embroidered flower, and wampum belt. Each object reflects the diversity of First Nations, Métis and Inuit in North America. The iconic stone monument, the </a:t>
            </a:r>
            <a:r>
              <a:rPr lang="en-US" sz="1100" b="0" i="0" u="none" strike="noStrike" cap="none" dirty="0" err="1" smtClean="0">
                <a:solidFill>
                  <a:srgbClr val="000000"/>
                </a:solidFill>
                <a:effectLst/>
                <a:latin typeface="Arial"/>
                <a:ea typeface="Arial"/>
                <a:cs typeface="Arial"/>
                <a:sym typeface="Arial"/>
              </a:rPr>
              <a:t>Inukshuk</a:t>
            </a:r>
            <a:r>
              <a:rPr lang="en-US" sz="1100" b="0" i="0" u="none" strike="noStrike" cap="none" dirty="0" smtClean="0">
                <a:solidFill>
                  <a:srgbClr val="000000"/>
                </a:solidFill>
                <a:effectLst/>
                <a:latin typeface="Arial"/>
                <a:ea typeface="Arial"/>
                <a:cs typeface="Arial"/>
                <a:sym typeface="Arial"/>
              </a:rPr>
              <a:t>, is used as a marker identifying important sites and as a navigational tool to communicate direction. The eagle feather is significant to the spiritual beliefs of some Métis and First Nations peoples. Its symbolism includes </a:t>
            </a:r>
            <a:r>
              <a:rPr lang="en-US" sz="1100" b="0" i="0" u="none" strike="noStrike" cap="none" dirty="0" err="1" smtClean="0">
                <a:solidFill>
                  <a:srgbClr val="000000"/>
                </a:solidFill>
                <a:effectLst/>
                <a:latin typeface="Arial"/>
                <a:ea typeface="Arial"/>
                <a:cs typeface="Arial"/>
                <a:sym typeface="Arial"/>
              </a:rPr>
              <a:t>honour</a:t>
            </a:r>
            <a:r>
              <a:rPr lang="en-US" sz="1100" b="0" i="0" u="none" strike="noStrike" cap="none" dirty="0" smtClean="0">
                <a:solidFill>
                  <a:srgbClr val="000000"/>
                </a:solidFill>
                <a:effectLst/>
                <a:latin typeface="Arial"/>
                <a:ea typeface="Arial"/>
                <a:cs typeface="Arial"/>
                <a:sym typeface="Arial"/>
              </a:rPr>
              <a:t>, wisdom, and courage among many others. It is considered an </a:t>
            </a:r>
            <a:r>
              <a:rPr lang="en-US" sz="1100" b="0" i="0" u="none" strike="noStrike" cap="none" dirty="0" err="1" smtClean="0">
                <a:solidFill>
                  <a:srgbClr val="000000"/>
                </a:solidFill>
                <a:effectLst/>
                <a:latin typeface="Arial"/>
                <a:ea typeface="Arial"/>
                <a:cs typeface="Arial"/>
                <a:sym typeface="Arial"/>
              </a:rPr>
              <a:t>honour</a:t>
            </a:r>
            <a:r>
              <a:rPr lang="en-US" sz="1100" b="0" i="0" u="none" strike="noStrike" cap="none" dirty="0" smtClean="0">
                <a:solidFill>
                  <a:srgbClr val="000000"/>
                </a:solidFill>
                <a:effectLst/>
                <a:latin typeface="Arial"/>
                <a:ea typeface="Arial"/>
                <a:cs typeface="Arial"/>
                <a:sym typeface="Arial"/>
              </a:rPr>
              <a:t> to be given an eagle feather. The two drums include the Inuit drum and the Métis and First Nations drum. The drum is symbolic of the heartbeat of Mother Earth and is often played at various traditional gatherings and ceremonies. The embroidered flower is woven into many traditional garments and various objects through beadwork, painting, or etchings. It is also considered one of Canada’s first art forms. The Métis sash was once a tool of the voyageurs and fur traders. It is also a symbol of knowledge and the relationship between the Métis, the First Nations, and Europeans. At the top of the poster are four lines reminiscent of the traditional beaded wampum belt. There are many types of wampum belts with different significant meanings, including agreements made between two groups/nations, knowledge sharing, and storytelling. The four lines in this wampum belt represent the equality and diversity of the four peoples (First Nations, Metis, Inuit, and European settlers) and to acknowledge the journey of living together peacefully</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baseline="0" dirty="0" err="1" smtClean="0">
                <a:solidFill>
                  <a:srgbClr val="000000"/>
                </a:solidFill>
                <a:effectLst/>
                <a:latin typeface="Arial"/>
                <a:ea typeface="Arial"/>
                <a:cs typeface="Arial"/>
                <a:sym typeface="Arial"/>
              </a:rPr>
              <a:t>ETFO</a:t>
            </a:r>
            <a:r>
              <a:rPr lang="en-US" sz="1100" b="0" i="0" u="none" strike="noStrike" cap="none" baseline="0" dirty="0" smtClean="0">
                <a:solidFill>
                  <a:srgbClr val="000000"/>
                </a:solidFill>
                <a:effectLst/>
                <a:latin typeface="Arial"/>
                <a:ea typeface="Arial"/>
                <a:cs typeface="Arial"/>
                <a:sym typeface="Arial"/>
              </a:rPr>
              <a:t>, 2022).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effectLst/>
                <a:latin typeface="Arial"/>
                <a:cs typeface="Arial"/>
                <a:sym typeface="Arial"/>
              </a:rPr>
              <a:t>For more information on Indigenous Education and First Nations, Metis and Inuit (</a:t>
            </a:r>
            <a:r>
              <a:rPr lang="en-US" sz="1100" b="0" i="0" u="none" strike="noStrike" cap="none" baseline="0" dirty="0" err="1" smtClean="0">
                <a:solidFill>
                  <a:srgbClr val="000000"/>
                </a:solidFill>
                <a:effectLst/>
                <a:latin typeface="Arial"/>
                <a:cs typeface="Arial"/>
                <a:sym typeface="Arial"/>
              </a:rPr>
              <a:t>FNMI</a:t>
            </a:r>
            <a:r>
              <a:rPr lang="en-US" sz="1100" b="0" i="0" u="none" strike="noStrike" cap="none" baseline="0" dirty="0" smtClean="0">
                <a:solidFill>
                  <a:srgbClr val="000000"/>
                </a:solidFill>
                <a:effectLst/>
                <a:latin typeface="Arial"/>
                <a:cs typeface="Arial"/>
                <a:sym typeface="Arial"/>
              </a:rPr>
              <a:t>), check out the following resources:</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CA" b="0" u="none" dirty="0" smtClean="0"/>
              <a:t>https://www.otffeo.on.ca/en/learning/indigenous-education</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CA" b="0" u="none" dirty="0" smtClean="0"/>
              <a:t>https://www.etfo.ca/socialjusticeunion/first-nation,-metis-and-inuit-(fnmi)</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Photo References: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i="1" dirty="0" smtClean="0"/>
              <a:t>Image</a:t>
            </a:r>
            <a:r>
              <a:rPr lang="en-CA" b="0" i="1" baseline="0" dirty="0" smtClean="0"/>
              <a:t> on the Left: </a:t>
            </a:r>
            <a:r>
              <a:rPr lang="en-CA" b="0" dirty="0" smtClean="0"/>
              <a:t>Elementary</a:t>
            </a:r>
            <a:r>
              <a:rPr lang="en-CA" b="0" baseline="0" dirty="0" smtClean="0"/>
              <a:t> Teacher Federation of Ontario (</a:t>
            </a:r>
            <a:r>
              <a:rPr lang="en-CA" b="0" baseline="0" dirty="0" err="1" smtClean="0"/>
              <a:t>ETFO</a:t>
            </a:r>
            <a:r>
              <a:rPr lang="en-CA" b="0" baseline="0" dirty="0" smtClean="0"/>
              <a:t>). (2022). </a:t>
            </a:r>
            <a:r>
              <a:rPr lang="en-CA" b="0" baseline="0" dirty="0" err="1" smtClean="0"/>
              <a:t>ETFO</a:t>
            </a:r>
            <a:r>
              <a:rPr lang="en-CA" b="0" baseline="0" dirty="0" smtClean="0"/>
              <a:t> Land </a:t>
            </a:r>
            <a:r>
              <a:rPr lang="en-CA" b="0" baseline="0" dirty="0" err="1" smtClean="0"/>
              <a:t>Acnowledgements</a:t>
            </a:r>
            <a:r>
              <a:rPr lang="en-CA" b="0" baseline="0" dirty="0" smtClean="0"/>
              <a:t>. https://www.etfo.ca/about-us/governance/etfo-land-acknowledgement</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i="1" baseline="0" dirty="0" smtClean="0"/>
              <a:t>Image on the Right: </a:t>
            </a:r>
            <a:r>
              <a:rPr lang="en-US" sz="1100" b="1" i="0" u="none" strike="noStrike" cap="none" baseline="0" dirty="0" smtClean="0">
                <a:solidFill>
                  <a:srgbClr val="000000"/>
                </a:solidFill>
                <a:latin typeface="Arial"/>
                <a:ea typeface="Arial"/>
                <a:cs typeface="Arial"/>
                <a:sym typeface="Arial"/>
              </a:rPr>
              <a:t>Creating Our Way Forward: </a:t>
            </a:r>
            <a:r>
              <a:rPr lang="en-US" sz="1100" b="0" i="0" u="none" strike="noStrike" cap="none" baseline="0" dirty="0" smtClean="0">
                <a:solidFill>
                  <a:srgbClr val="000000"/>
                </a:solidFill>
                <a:latin typeface="Arial"/>
                <a:ea typeface="Arial"/>
                <a:cs typeface="Arial"/>
                <a:sym typeface="Arial"/>
              </a:rPr>
              <a:t>Recommendations for Improving Niagara Region Public Health &amp; Emergency Services’ Indigenous Engagement (2019). </a:t>
            </a:r>
            <a:r>
              <a:rPr lang="en-US" sz="1100" b="0" i="0" u="none" strike="noStrike" cap="none" dirty="0" smtClean="0">
                <a:solidFill>
                  <a:srgbClr val="000000"/>
                </a:solidFill>
                <a:effectLst/>
                <a:latin typeface="Arial"/>
                <a:ea typeface="Arial"/>
                <a:cs typeface="Arial"/>
                <a:sym typeface="Wingdings" panose="05000000000000000000" pitchFamily="2" charset="2"/>
              </a:rPr>
              <a:t>https://www.niagararegion.ca/health/equity/pdf/indigenous-engagement-report.pdf</a:t>
            </a:r>
            <a:endParaRPr lang="en-US" sz="1100" b="0" i="0" u="none" strike="noStrike" cap="none" dirty="0" smtClean="0">
              <a:solidFill>
                <a:srgbClr val="000000"/>
              </a:solidFill>
              <a:effectLst/>
              <a:latin typeface="Arial"/>
              <a:ea typeface="Arial"/>
              <a:cs typeface="Arial"/>
              <a:sym typeface="Arial"/>
            </a:endParaRPr>
          </a:p>
          <a:p>
            <a:pPr marL="628650" marR="0" lvl="1"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smtClean="0">
                <a:solidFill>
                  <a:srgbClr val="000000"/>
                </a:solidFill>
                <a:effectLst/>
                <a:latin typeface="Arial"/>
                <a:ea typeface="Arial"/>
                <a:cs typeface="Arial"/>
                <a:sym typeface="Arial"/>
              </a:rPr>
              <a:t>Mural of Turtle Island </a:t>
            </a:r>
            <a:r>
              <a:rPr lang="en-US" sz="1100" b="0" i="0" u="none" strike="noStrike" cap="none" dirty="0" smtClean="0">
                <a:solidFill>
                  <a:srgbClr val="000000"/>
                </a:solidFill>
                <a:effectLst/>
                <a:latin typeface="Arial"/>
                <a:ea typeface="Arial"/>
                <a:cs typeface="Arial"/>
                <a:sym typeface="Wingdings" panose="05000000000000000000" pitchFamily="2" charset="2"/>
              </a:rPr>
              <a:t> </a:t>
            </a:r>
            <a:r>
              <a:rPr lang="en-US" sz="1100" b="0" i="0" u="none" strike="noStrike" cap="none" dirty="0" smtClean="0">
                <a:solidFill>
                  <a:srgbClr val="000000"/>
                </a:solidFill>
                <a:effectLst/>
                <a:latin typeface="Arial"/>
                <a:ea typeface="Arial"/>
                <a:cs typeface="Arial"/>
                <a:sym typeface="Arial"/>
              </a:rPr>
              <a:t>Cover photo: Oneida nation artist, Sharon </a:t>
            </a:r>
            <a:r>
              <a:rPr lang="en-US" sz="1100" b="0" i="0" u="none" strike="noStrike" cap="none" dirty="0" err="1" smtClean="0">
                <a:solidFill>
                  <a:srgbClr val="000000"/>
                </a:solidFill>
                <a:effectLst/>
                <a:latin typeface="Arial"/>
                <a:ea typeface="Arial"/>
                <a:cs typeface="Arial"/>
                <a:sym typeface="Arial"/>
              </a:rPr>
              <a:t>Sarnowski</a:t>
            </a:r>
            <a:r>
              <a:rPr lang="en-US" sz="1100" b="0" i="0" u="none" strike="noStrike" cap="none" dirty="0" smtClean="0">
                <a:solidFill>
                  <a:srgbClr val="000000"/>
                </a:solidFill>
                <a:effectLst/>
                <a:latin typeface="Arial"/>
                <a:ea typeface="Arial"/>
                <a:cs typeface="Arial"/>
                <a:sym typeface="Arial"/>
              </a:rPr>
              <a:t> (deceased)</a:t>
            </a:r>
            <a:r>
              <a:rPr lang="en-US" dirty="0" smtClean="0"/>
              <a:t/>
            </a:r>
            <a:br>
              <a:rPr lang="en-US" dirty="0" smtClean="0"/>
            </a:br>
            <a:r>
              <a:rPr lang="en-US" sz="1100" b="0" i="0" u="none" strike="noStrike" cap="none" dirty="0" smtClean="0">
                <a:solidFill>
                  <a:srgbClr val="000000"/>
                </a:solidFill>
                <a:effectLst/>
                <a:latin typeface="Arial"/>
                <a:ea typeface="Arial"/>
                <a:cs typeface="Arial"/>
                <a:sym typeface="Arial"/>
              </a:rPr>
              <a:t>This is a picture taken of the mural in the Boardroom of the Oneida Tribal Council office,</a:t>
            </a:r>
            <a:r>
              <a:rPr lang="en-US" dirty="0" smtClean="0"/>
              <a:t/>
            </a:r>
            <a:br>
              <a:rPr lang="en-US" dirty="0" smtClean="0"/>
            </a:br>
            <a:r>
              <a:rPr lang="en-US" sz="1100" b="0" i="0" u="none" strike="noStrike" cap="none" dirty="0" smtClean="0">
                <a:solidFill>
                  <a:srgbClr val="000000"/>
                </a:solidFill>
                <a:effectLst/>
                <a:latin typeface="Arial"/>
                <a:ea typeface="Arial"/>
                <a:cs typeface="Arial"/>
                <a:sym typeface="Arial"/>
              </a:rPr>
              <a:t>Oneida, Wisconsin.</a:t>
            </a:r>
            <a:endParaRPr lang="en-CA" b="0" i="1" dirty="0" smtClean="0"/>
          </a:p>
        </p:txBody>
      </p:sp>
    </p:spTree>
    <p:extLst>
      <p:ext uri="{BB962C8B-B14F-4D97-AF65-F5344CB8AC3E}">
        <p14:creationId xmlns:p14="http://schemas.microsoft.com/office/powerpoint/2010/main" val="36459346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i="0" u="sng" strike="noStrike" kern="1200" cap="none" dirty="0" smtClean="0">
                <a:solidFill>
                  <a:schemeClr val="tx1"/>
                </a:solidFill>
                <a:effectLst/>
                <a:latin typeface="Arial"/>
                <a:ea typeface="Arial"/>
                <a:cs typeface="Arial"/>
                <a:sym typeface="Arial"/>
              </a:rPr>
              <a:t>General Information</a:t>
            </a:r>
            <a:endParaRPr lang="en-US" sz="1100" b="1" i="1" u="none" strike="noStrike" cap="none" dirty="0" smtClean="0">
              <a:solidFill>
                <a:srgbClr val="000000"/>
              </a:solidFill>
              <a:effectLst/>
              <a:latin typeface="Arial"/>
              <a:ea typeface="Arial"/>
              <a:cs typeface="Arial"/>
              <a:sym typeface="Arial"/>
            </a:endParaRPr>
          </a:p>
          <a:p>
            <a:pPr marL="158750" indent="0">
              <a:buNone/>
            </a:pPr>
            <a:r>
              <a:rPr lang="en-US" sz="1100" b="1" i="1" u="none" strike="noStrike" cap="none" dirty="0" smtClean="0">
                <a:solidFill>
                  <a:srgbClr val="000000"/>
                </a:solidFill>
                <a:effectLst/>
                <a:latin typeface="Arial"/>
                <a:ea typeface="Arial"/>
                <a:cs typeface="Arial"/>
                <a:sym typeface="Arial"/>
              </a:rPr>
              <a:t>People assigned</a:t>
            </a:r>
            <a:r>
              <a:rPr lang="en-US" sz="1100" b="1" i="1" u="none" strike="noStrike" cap="none" baseline="0" dirty="0" smtClean="0">
                <a:solidFill>
                  <a:srgbClr val="000000"/>
                </a:solidFill>
                <a:effectLst/>
                <a:latin typeface="Arial"/>
                <a:ea typeface="Arial"/>
                <a:cs typeface="Arial"/>
                <a:sym typeface="Arial"/>
              </a:rPr>
              <a:t> female at birth</a:t>
            </a:r>
            <a:r>
              <a:rPr lang="en-US" sz="1100" b="1" i="1" u="none" strike="noStrike" cap="none" dirty="0" smtClean="0">
                <a:solidFill>
                  <a:srgbClr val="000000"/>
                </a:solidFill>
                <a:effectLst/>
                <a:latin typeface="Arial"/>
                <a:ea typeface="Arial"/>
                <a:cs typeface="Arial"/>
                <a:sym typeface="Arial"/>
              </a:rPr>
              <a:t> have 3 openings between their legs – </a:t>
            </a:r>
            <a:endParaRPr lang="en-CA" sz="1100" b="1" i="1" u="none" strike="noStrike" cap="none" dirty="0" smtClean="0">
              <a:solidFill>
                <a:srgbClr val="000000"/>
              </a:solidFill>
              <a:effectLst/>
              <a:latin typeface="Arial"/>
              <a:ea typeface="Arial"/>
              <a:cs typeface="Arial"/>
              <a:sym typeface="Arial"/>
            </a:endParaRPr>
          </a:p>
          <a:p>
            <a:r>
              <a:rPr lang="en-US" sz="1100" b="0" i="0" u="none" strike="noStrike" cap="none" dirty="0" smtClean="0">
                <a:solidFill>
                  <a:srgbClr val="000000"/>
                </a:solidFill>
                <a:effectLst/>
                <a:latin typeface="Arial"/>
                <a:ea typeface="Arial"/>
                <a:cs typeface="Arial"/>
                <a:sym typeface="Arial"/>
              </a:rPr>
              <a:t>First, there is the urethra, which is the tube where urine (or pee) leaves the body. It is the opening just above the vagina. It is not part of the reproductive system, but a part of the urinary system. </a:t>
            </a:r>
            <a:endParaRPr lang="en-CA" sz="1100" b="0" i="0" u="none" strike="noStrike" cap="none" dirty="0" smtClean="0">
              <a:solidFill>
                <a:srgbClr val="000000"/>
              </a:solidFill>
              <a:effectLst/>
              <a:latin typeface="Arial"/>
              <a:ea typeface="Arial"/>
              <a:cs typeface="Arial"/>
              <a:sym typeface="Arial"/>
            </a:endParaRPr>
          </a:p>
          <a:p>
            <a:r>
              <a:rPr lang="en-US" sz="1100" b="0" i="0" u="none" strike="noStrike" cap="none" dirty="0" smtClean="0">
                <a:solidFill>
                  <a:srgbClr val="000000"/>
                </a:solidFill>
                <a:effectLst/>
                <a:latin typeface="Arial"/>
                <a:ea typeface="Arial"/>
                <a:cs typeface="Arial"/>
                <a:sym typeface="Arial"/>
              </a:rPr>
              <a:t>Next, the vagina is the opening between the urethra and the anus. </a:t>
            </a:r>
            <a:r>
              <a:rPr lang="en-CA" sz="1100" b="0" i="0" u="none" strike="noStrike" cap="none" dirty="0" smtClean="0">
                <a:solidFill>
                  <a:srgbClr val="000000"/>
                </a:solidFill>
                <a:effectLst/>
                <a:latin typeface="Arial"/>
                <a:ea typeface="Arial"/>
                <a:cs typeface="Arial"/>
                <a:sym typeface="Arial"/>
              </a:rPr>
              <a:t>This is where a baby comes out! This is also</a:t>
            </a:r>
            <a:r>
              <a:rPr lang="en-CA" sz="1100" b="0" i="0" u="none" strike="noStrike" cap="none" baseline="0" dirty="0" smtClean="0">
                <a:solidFill>
                  <a:srgbClr val="000000"/>
                </a:solidFill>
                <a:effectLst/>
                <a:latin typeface="Arial"/>
                <a:ea typeface="Arial"/>
                <a:cs typeface="Arial"/>
                <a:sym typeface="Arial"/>
              </a:rPr>
              <a:t> where menstrual blood leaves the body. </a:t>
            </a:r>
            <a:endParaRPr lang="en-CA" sz="1100" b="0" i="0" u="none" strike="noStrike" cap="none" dirty="0" smtClean="0">
              <a:solidFill>
                <a:srgbClr val="000000"/>
              </a:solidFill>
              <a:effectLst/>
              <a:latin typeface="Arial"/>
              <a:ea typeface="Arial"/>
              <a:cs typeface="Arial"/>
              <a:sym typeface="Arial"/>
            </a:endParaRPr>
          </a:p>
          <a:p>
            <a:r>
              <a:rPr lang="en-US" sz="1100" b="0" i="0" u="none" strike="noStrike" cap="none" dirty="0" smtClean="0">
                <a:solidFill>
                  <a:srgbClr val="000000"/>
                </a:solidFill>
                <a:effectLst/>
                <a:latin typeface="Arial"/>
                <a:ea typeface="Arial"/>
                <a:cs typeface="Arial"/>
                <a:sym typeface="Arial"/>
              </a:rPr>
              <a:t>Lastly, the opening at the end of the digestive tract where feces (or poop) leaves the body is called the anus. It is not part of the reproductive system, but instead is part of the digestive system. </a:t>
            </a:r>
            <a:endParaRPr lang="en-CA"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1" u="none" strike="noStrike" cap="none" dirty="0" smtClean="0">
                <a:solidFill>
                  <a:srgbClr val="000000"/>
                </a:solidFill>
                <a:effectLst/>
                <a:latin typeface="Arial"/>
                <a:ea typeface="Arial"/>
                <a:cs typeface="Arial"/>
                <a:sym typeface="Arial"/>
              </a:rPr>
              <a:t>The external genitalia for</a:t>
            </a:r>
            <a:r>
              <a:rPr lang="en-US" sz="1100" b="0" i="1" u="none" strike="noStrike" cap="none" baseline="0" dirty="0" smtClean="0">
                <a:solidFill>
                  <a:srgbClr val="000000"/>
                </a:solidFill>
                <a:effectLst/>
                <a:latin typeface="Arial"/>
                <a:ea typeface="Arial"/>
                <a:cs typeface="Arial"/>
                <a:sym typeface="Arial"/>
              </a:rPr>
              <a:t> a person with a vagina </a:t>
            </a:r>
            <a:r>
              <a:rPr lang="en-US" sz="1100" b="0" i="1" u="none" strike="noStrike" cap="none" dirty="0" smtClean="0">
                <a:solidFill>
                  <a:srgbClr val="000000"/>
                </a:solidFill>
                <a:effectLst/>
                <a:latin typeface="Arial"/>
                <a:ea typeface="Arial"/>
                <a:cs typeface="Arial"/>
                <a:sym typeface="Arial"/>
              </a:rPr>
              <a:t>include:</a:t>
            </a:r>
          </a:p>
          <a:p>
            <a:r>
              <a:rPr lang="en-US" sz="1100" b="0" i="0" u="none" strike="noStrike" cap="none" dirty="0" smtClean="0">
                <a:solidFill>
                  <a:srgbClr val="000000"/>
                </a:solidFill>
                <a:effectLst/>
                <a:latin typeface="Arial"/>
                <a:ea typeface="Arial"/>
                <a:cs typeface="Arial"/>
                <a:sym typeface="Arial"/>
              </a:rPr>
              <a:t>The opening of the vagina (also called the birth canal). The vagina is part of the reproductive tract and extends from the uterus (womb) to outside the body.</a:t>
            </a:r>
          </a:p>
          <a:p>
            <a:r>
              <a:rPr lang="en-US" sz="1100" b="0" i="0" u="none" strike="noStrike" cap="none" dirty="0" smtClean="0">
                <a:solidFill>
                  <a:srgbClr val="000000"/>
                </a:solidFill>
                <a:effectLst/>
                <a:latin typeface="Arial"/>
                <a:ea typeface="Arial"/>
                <a:cs typeface="Arial"/>
                <a:sym typeface="Arial"/>
              </a:rPr>
              <a:t>The lips, also referred to as the vulva (labia </a:t>
            </a:r>
            <a:r>
              <a:rPr lang="en-US" sz="1100" b="0" i="0" u="none" strike="noStrike" cap="none" dirty="0" err="1" smtClean="0">
                <a:solidFill>
                  <a:srgbClr val="000000"/>
                </a:solidFill>
                <a:effectLst/>
                <a:latin typeface="Arial"/>
                <a:ea typeface="Arial"/>
                <a:cs typeface="Arial"/>
                <a:sym typeface="Arial"/>
              </a:rPr>
              <a:t>majora</a:t>
            </a:r>
            <a:r>
              <a:rPr lang="en-US" sz="1100" b="0" i="0" u="none" strike="noStrike" cap="none" dirty="0" smtClean="0">
                <a:solidFill>
                  <a:srgbClr val="000000"/>
                </a:solidFill>
                <a:effectLst/>
                <a:latin typeface="Arial"/>
                <a:ea typeface="Arial"/>
                <a:cs typeface="Arial"/>
                <a:sym typeface="Arial"/>
              </a:rPr>
              <a:t> and labia </a:t>
            </a:r>
            <a:r>
              <a:rPr lang="en-US" sz="1100" b="0" i="0" u="none" strike="noStrike" cap="none" dirty="0" err="1" smtClean="0">
                <a:solidFill>
                  <a:srgbClr val="000000"/>
                </a:solidFill>
                <a:effectLst/>
                <a:latin typeface="Arial"/>
                <a:ea typeface="Arial"/>
                <a:cs typeface="Arial"/>
                <a:sym typeface="Arial"/>
              </a:rPr>
              <a:t>minora</a:t>
            </a:r>
            <a:r>
              <a:rPr lang="en-US" sz="1100" b="0" i="0" u="none" strike="noStrike" cap="none" dirty="0" smtClean="0">
                <a:solidFill>
                  <a:srgbClr val="000000"/>
                </a:solidFill>
                <a:effectLst/>
                <a:latin typeface="Arial"/>
                <a:ea typeface="Arial"/>
                <a:cs typeface="Arial"/>
                <a:sym typeface="Arial"/>
              </a:rPr>
              <a:t>) around the vagina</a:t>
            </a:r>
          </a:p>
          <a:p>
            <a:r>
              <a:rPr lang="en-US" sz="1100" b="0" i="0" u="none" strike="noStrike" cap="none" dirty="0" smtClean="0">
                <a:solidFill>
                  <a:srgbClr val="000000"/>
                </a:solidFill>
                <a:effectLst/>
                <a:latin typeface="Arial"/>
                <a:ea typeface="Arial"/>
                <a:cs typeface="Arial"/>
                <a:sym typeface="Arial"/>
              </a:rPr>
              <a:t>A small bump of tissue (clitoris) covered with a thin flap of tissue. The clitoris is the main source of sensations during sexual activity.</a:t>
            </a:r>
          </a:p>
          <a:p>
            <a:pPr marL="0" lvl="0" indent="0" algn="l" rtl="0">
              <a:spcBef>
                <a:spcPts val="0"/>
              </a:spcBef>
              <a:spcAft>
                <a:spcPts val="0"/>
              </a:spcAft>
              <a:buNone/>
            </a:pPr>
            <a:endParaRPr lang="en-CA" dirty="0" smtClean="0"/>
          </a:p>
          <a:p>
            <a:pPr marL="0" lvl="0" indent="0" algn="l" rtl="0">
              <a:spcBef>
                <a:spcPts val="0"/>
              </a:spcBef>
              <a:spcAft>
                <a:spcPts val="0"/>
              </a:spcAft>
              <a:buNone/>
            </a:pPr>
            <a:r>
              <a:rPr lang="en-CA" dirty="0" smtClean="0"/>
              <a:t>For a video that explains “how many holes do we have down there, and what are they for?,</a:t>
            </a:r>
            <a:r>
              <a:rPr lang="en-CA" baseline="0" dirty="0" smtClean="0"/>
              <a:t> c</a:t>
            </a:r>
            <a:r>
              <a:rPr lang="en-CA" dirty="0" smtClean="0"/>
              <a:t>heck out </a:t>
            </a:r>
            <a:r>
              <a:rPr lang="en-CA" baseline="0" dirty="0" smtClean="0"/>
              <a:t>the following video from Planned Parenthood: https://youtu.be/rCnKwI5J-wc</a:t>
            </a:r>
          </a:p>
          <a:p>
            <a:pPr marL="0" lvl="0" indent="0" algn="l" rtl="0">
              <a:spcBef>
                <a:spcPts val="0"/>
              </a:spcBef>
              <a:spcAft>
                <a:spcPts val="0"/>
              </a:spcAft>
              <a:buNone/>
            </a:pPr>
            <a:endParaRPr lang="en-CA" dirty="0" smtClean="0"/>
          </a:p>
          <a:p>
            <a:pPr marL="0" lvl="0" indent="0" algn="l" rtl="0">
              <a:spcBef>
                <a:spcPts val="0"/>
              </a:spcBef>
              <a:spcAft>
                <a:spcPts val="0"/>
              </a:spcAft>
              <a:buNone/>
            </a:pPr>
            <a:r>
              <a:rPr lang="en-US" b="1" dirty="0" smtClean="0"/>
              <a:t>Reference:</a:t>
            </a:r>
            <a:endParaRPr lang="en-US" b="0" dirty="0" smtClean="0"/>
          </a:p>
          <a:p>
            <a:pPr marL="171450" lvl="0" indent="-171450" algn="l" rtl="0">
              <a:spcBef>
                <a:spcPts val="0"/>
              </a:spcBef>
              <a:spcAft>
                <a:spcPts val="0"/>
              </a:spcAft>
            </a:pPr>
            <a:r>
              <a:rPr lang="en-US" b="0" dirty="0" smtClean="0"/>
              <a:t>Healthwise</a:t>
            </a:r>
            <a:r>
              <a:rPr lang="en-US" b="0" baseline="0" dirty="0" smtClean="0"/>
              <a:t> Staff (2021, February 11). </a:t>
            </a:r>
            <a:r>
              <a:rPr lang="en-US" b="0" dirty="0" smtClean="0"/>
              <a:t>Government</a:t>
            </a:r>
            <a:r>
              <a:rPr lang="en-US" b="0" baseline="0" dirty="0" smtClean="0"/>
              <a:t> of Alberta - My Health Alberta: </a:t>
            </a:r>
            <a:r>
              <a:rPr lang="en-CA" sz="1100" b="0" i="0" u="none" strike="noStrike" cap="none" dirty="0" smtClean="0">
                <a:solidFill>
                  <a:srgbClr val="000000"/>
                </a:solidFill>
                <a:effectLst/>
                <a:latin typeface="Arial"/>
                <a:ea typeface="Arial"/>
                <a:cs typeface="Arial"/>
                <a:sym typeface="Arial"/>
              </a:rPr>
              <a:t>Female External Genitalia (Vulva).</a:t>
            </a:r>
            <a:r>
              <a:rPr lang="en-CA" sz="1100" b="0" i="0" u="none" strike="noStrike" cap="none" baseline="0" dirty="0" smtClean="0">
                <a:solidFill>
                  <a:srgbClr val="000000"/>
                </a:solidFill>
                <a:effectLst/>
                <a:latin typeface="Arial"/>
                <a:ea typeface="Arial"/>
                <a:cs typeface="Arial"/>
                <a:sym typeface="Arial"/>
              </a:rPr>
              <a:t> https://myhealth.alberta.ca/Health/Pages/conditions.aspx?hwid=tp9815 </a:t>
            </a:r>
            <a:r>
              <a:rPr lang="en-CA" dirty="0" smtClean="0">
                <a:effectLst/>
              </a:rPr>
              <a:t/>
            </a:r>
            <a:br>
              <a:rPr lang="en-CA" dirty="0" smtClean="0">
                <a:effectLst/>
              </a:rPr>
            </a:br>
            <a:endParaRPr lang="en-US" b="0" dirty="0"/>
          </a:p>
        </p:txBody>
      </p:sp>
    </p:spTree>
    <p:extLst>
      <p:ext uri="{BB962C8B-B14F-4D97-AF65-F5344CB8AC3E}">
        <p14:creationId xmlns:p14="http://schemas.microsoft.com/office/powerpoint/2010/main" val="3670565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200" b="1" i="0" u="sng" strike="noStrike" kern="1200" cap="none" dirty="0" smtClean="0">
                <a:solidFill>
                  <a:schemeClr val="tx1"/>
                </a:solidFill>
                <a:effectLst/>
                <a:latin typeface="Arial"/>
                <a:ea typeface="Arial"/>
                <a:cs typeface="Arial"/>
                <a:sym typeface="Arial"/>
              </a:rPr>
              <a:t>General Information</a:t>
            </a:r>
            <a:endParaRPr lang="en-US" sz="1200" b="1" i="0" u="none" strike="noStrike" kern="1200" cap="none" dirty="0" smtClean="0">
              <a:solidFill>
                <a:schemeClr val="tx1"/>
              </a:solidFill>
              <a:effectLst/>
              <a:latin typeface="Arial"/>
              <a:ea typeface="Arial"/>
              <a:cs typeface="Arial"/>
              <a:sym typeface="Arial"/>
            </a:endParaRPr>
          </a:p>
          <a:p>
            <a:pPr marL="158750" indent="0">
              <a:buNone/>
            </a:pPr>
            <a:r>
              <a:rPr lang="en-US" sz="1200" b="1" i="0" u="none" strike="noStrike" kern="1200" cap="none" dirty="0" smtClean="0">
                <a:solidFill>
                  <a:schemeClr val="tx1"/>
                </a:solidFill>
                <a:effectLst/>
                <a:latin typeface="Arial"/>
                <a:ea typeface="Arial"/>
                <a:cs typeface="Arial"/>
                <a:sym typeface="Arial"/>
              </a:rPr>
              <a:t>Vagina </a:t>
            </a:r>
            <a:endParaRPr lang="en-US" sz="1200" b="0" i="0" u="none" strike="noStrike" kern="1200" cap="none" dirty="0" smtClean="0">
              <a:solidFill>
                <a:schemeClr val="tx1"/>
              </a:solidFill>
              <a:effectLst/>
              <a:latin typeface="Arial"/>
              <a:ea typeface="Arial"/>
              <a:cs typeface="Arial"/>
              <a:sym typeface="Arial"/>
            </a:endParaRPr>
          </a:p>
          <a:p>
            <a:pPr marL="171450" indent="-171450">
              <a:buFont typeface="Arial" panose="020B0604020202020204" pitchFamily="34" charset="0"/>
              <a:buChar char="•"/>
            </a:pPr>
            <a:r>
              <a:rPr lang="en-US" sz="1200" b="0" i="0" u="none" strike="noStrike" kern="1200" cap="none" dirty="0" smtClean="0">
                <a:solidFill>
                  <a:schemeClr val="tx1"/>
                </a:solidFill>
                <a:effectLst/>
                <a:latin typeface="Arial"/>
                <a:ea typeface="Arial"/>
                <a:cs typeface="Arial"/>
                <a:sym typeface="Arial"/>
              </a:rPr>
              <a:t>A muscular tube leading from the external genitals to the cervix</a:t>
            </a:r>
          </a:p>
          <a:p>
            <a:pPr marL="171450" indent="-171450">
              <a:buFont typeface="Arial" panose="020B0604020202020204" pitchFamily="34" charset="0"/>
              <a:buChar char="•"/>
            </a:pPr>
            <a:r>
              <a:rPr lang="en-US" sz="1200" b="0" i="0" u="none" strike="noStrike" kern="1200" cap="none" dirty="0" smtClean="0">
                <a:solidFill>
                  <a:schemeClr val="tx1"/>
                </a:solidFill>
                <a:effectLst/>
                <a:latin typeface="Arial"/>
                <a:ea typeface="Arial"/>
                <a:cs typeface="Arial"/>
                <a:sym typeface="Arial"/>
              </a:rPr>
              <a:t>Flexible passageway between uterus and outside the body</a:t>
            </a:r>
          </a:p>
          <a:p>
            <a:pPr marL="171450" indent="-171450">
              <a:buFont typeface="Arial" panose="020B0604020202020204" pitchFamily="34" charset="0"/>
              <a:buChar char="•"/>
            </a:pPr>
            <a:r>
              <a:rPr lang="en-US" sz="1200" b="0" i="0" u="none" strike="noStrike" kern="1200" cap="none" dirty="0" smtClean="0">
                <a:solidFill>
                  <a:schemeClr val="tx1"/>
                </a:solidFill>
                <a:effectLst/>
                <a:latin typeface="Arial"/>
                <a:ea typeface="Arial"/>
                <a:cs typeface="Arial"/>
                <a:sym typeface="Arial"/>
              </a:rPr>
              <a:t>Lined with tissue called mucous membrane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200" dirty="0" smtClean="0"/>
              <a:t>The </a:t>
            </a:r>
            <a:r>
              <a:rPr lang="en-US" sz="1200" b="1" dirty="0" smtClean="0"/>
              <a:t>vagina</a:t>
            </a:r>
            <a:r>
              <a:rPr lang="en-US" sz="1200" dirty="0" smtClean="0"/>
              <a:t> is a muscular, hollow tube that extends from the vaginal opening to the uterus. Because it has muscular walls, the vagina can expand and contract. This ability to become wider or narrower allows the vagina to accommodate something as slim as a tampon and as wide as a baby. The vagina's muscular walls are lined with mucous membranes, which keeps it protected.</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200" i="0" dirty="0" smtClean="0"/>
              <a:t>The vagina has nerves, blood and lymph vessels. Glands of the cervix and glands near the opening of the vagina secrete mucus to keep the vagina moist.</a:t>
            </a:r>
            <a:endParaRPr lang="en-US" sz="1200" dirty="0" smtClean="0"/>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200" i="0" dirty="0" smtClean="0"/>
              <a:t>The vagina is a passageway that connects the cervix, which is the opening of the uterus, to the outside of the body. </a:t>
            </a:r>
            <a:r>
              <a:rPr lang="en-US" sz="1200" b="0" i="0" u="none" strike="noStrike" kern="1200" cap="none" dirty="0" smtClean="0">
                <a:solidFill>
                  <a:schemeClr val="tx1"/>
                </a:solidFill>
                <a:effectLst/>
                <a:latin typeface="Arial"/>
                <a:ea typeface="Arial"/>
                <a:cs typeface="Arial"/>
                <a:sym typeface="Arial"/>
              </a:rPr>
              <a:t>Similar</a:t>
            </a:r>
            <a:r>
              <a:rPr lang="en-US" sz="1200" b="0" i="0" u="none" strike="noStrike" kern="1200" cap="none" baseline="0" dirty="0" smtClean="0">
                <a:solidFill>
                  <a:schemeClr val="tx1"/>
                </a:solidFill>
                <a:effectLst/>
                <a:latin typeface="Arial"/>
                <a:ea typeface="Arial"/>
                <a:cs typeface="Arial"/>
                <a:sym typeface="Arial"/>
              </a:rPr>
              <a:t> to the cervix, the p</a:t>
            </a:r>
            <a:r>
              <a:rPr lang="en-US" sz="1200" b="0" i="0" u="none" strike="noStrike" kern="1200" cap="none" dirty="0" smtClean="0">
                <a:solidFill>
                  <a:schemeClr val="tx1"/>
                </a:solidFill>
                <a:effectLst/>
                <a:latin typeface="Arial"/>
                <a:ea typeface="Arial"/>
                <a:cs typeface="Arial"/>
                <a:sym typeface="Arial"/>
              </a:rPr>
              <a:t>assageway is able to expand to accommodate</a:t>
            </a:r>
            <a:r>
              <a:rPr lang="en-US" sz="1200" b="0" i="0" u="none" strike="noStrike" kern="1200" cap="none" baseline="0" dirty="0" smtClean="0">
                <a:solidFill>
                  <a:schemeClr val="tx1"/>
                </a:solidFill>
                <a:effectLst/>
                <a:latin typeface="Arial"/>
                <a:ea typeface="Arial"/>
                <a:cs typeface="Arial"/>
                <a:sym typeface="Arial"/>
              </a:rPr>
              <a:t> the delivery of a baby (thus sometimes called the birth</a:t>
            </a:r>
            <a:r>
              <a:rPr lang="en-US" sz="1200" b="0" i="0" u="none" strike="noStrike" kern="1200" cap="none" dirty="0" smtClean="0">
                <a:solidFill>
                  <a:schemeClr val="tx1"/>
                </a:solidFill>
                <a:effectLst/>
                <a:latin typeface="Arial"/>
                <a:ea typeface="Arial"/>
                <a:cs typeface="Arial"/>
                <a:sym typeface="Arial"/>
              </a:rPr>
              <a:t> canal). </a:t>
            </a:r>
            <a:r>
              <a:rPr lang="en-US" sz="1200" i="0" dirty="0" smtClean="0"/>
              <a:t>The vaginal walls are usually collapsed and touch each other. The walls have many folds, which let the vagina expand during sexual intercourse or the birth of a baby.</a:t>
            </a:r>
            <a:endParaRPr lang="en-US" sz="1200" b="0" i="0" u="none" strike="noStrike" kern="1200" cap="none" dirty="0" smtClean="0">
              <a:solidFill>
                <a:schemeClr val="tx1"/>
              </a:solidFill>
              <a:effectLst/>
              <a:latin typeface="Arial"/>
              <a:ea typeface="Arial"/>
              <a:cs typeface="Arial"/>
              <a:sym typeface="Arial"/>
            </a:endParaRPr>
          </a:p>
          <a:p>
            <a:pPr marL="628650" lvl="1" indent="-171450">
              <a:buFont typeface="Arial" panose="020B0604020202020204" pitchFamily="34" charset="0"/>
              <a:buChar char="•"/>
            </a:pPr>
            <a:r>
              <a:rPr lang="en-US" sz="1200" b="0" i="0" u="none" strike="noStrike" kern="1200" cap="none" dirty="0" smtClean="0">
                <a:solidFill>
                  <a:schemeClr val="tx1"/>
                </a:solidFill>
                <a:effectLst/>
                <a:latin typeface="Arial"/>
                <a:ea typeface="Arial"/>
                <a:cs typeface="Arial"/>
                <a:sym typeface="Arial"/>
              </a:rPr>
              <a:t>Allows menstrual blood and lining to leave the body each month during “a period”</a:t>
            </a:r>
            <a:r>
              <a:rPr lang="en-US" sz="1200" b="0" i="0" u="none" strike="noStrike" kern="1200" cap="none" baseline="0" dirty="0" smtClean="0">
                <a:solidFill>
                  <a:schemeClr val="tx1"/>
                </a:solidFill>
                <a:effectLst/>
                <a:latin typeface="Arial"/>
                <a:ea typeface="Arial"/>
                <a:cs typeface="Arial"/>
                <a:sym typeface="Arial"/>
              </a:rPr>
              <a:t> or menstrual flow</a:t>
            </a:r>
            <a:endParaRPr lang="en-US" sz="1200" b="0" i="0" u="none" strike="noStrike" kern="1200" cap="none" dirty="0" smtClean="0">
              <a:solidFill>
                <a:schemeClr val="tx1"/>
              </a:solidFill>
              <a:effectLst/>
              <a:latin typeface="Arial"/>
              <a:ea typeface="Arial"/>
              <a:cs typeface="Arial"/>
              <a:sym typeface="Arial"/>
            </a:endParaRPr>
          </a:p>
          <a:p>
            <a:pPr marL="628650" lvl="1" indent="-171450">
              <a:buFont typeface="Arial" panose="020B0604020202020204" pitchFamily="34" charset="0"/>
              <a:buChar char="•"/>
            </a:pPr>
            <a:r>
              <a:rPr lang="en-US" sz="1200" b="0" i="0" u="none" strike="noStrike" kern="1200" cap="none" dirty="0" smtClean="0">
                <a:solidFill>
                  <a:schemeClr val="tx1"/>
                </a:solidFill>
                <a:effectLst/>
                <a:latin typeface="Arial"/>
                <a:ea typeface="Arial"/>
                <a:cs typeface="Arial"/>
                <a:sym typeface="Arial"/>
              </a:rPr>
              <a:t>This is where sperm can</a:t>
            </a:r>
            <a:r>
              <a:rPr lang="en-US" sz="1200" b="0" i="0" u="none" strike="noStrike" kern="1200" cap="none" baseline="0" dirty="0" smtClean="0">
                <a:solidFill>
                  <a:schemeClr val="tx1"/>
                </a:solidFill>
                <a:effectLst/>
                <a:latin typeface="Arial"/>
                <a:ea typeface="Arial"/>
                <a:cs typeface="Arial"/>
                <a:sym typeface="Arial"/>
              </a:rPr>
              <a:t> be</a:t>
            </a:r>
            <a:r>
              <a:rPr lang="en-US" sz="1200" b="0" i="0" u="none" strike="noStrike" kern="1200" cap="none" dirty="0" smtClean="0">
                <a:solidFill>
                  <a:schemeClr val="tx1"/>
                </a:solidFill>
                <a:effectLst/>
                <a:latin typeface="Arial"/>
                <a:ea typeface="Arial"/>
                <a:cs typeface="Arial"/>
                <a:sym typeface="Arial"/>
              </a:rPr>
              <a:t> release so it can travel towards an ovum (egg), to fertilize it and begin the process</a:t>
            </a:r>
            <a:r>
              <a:rPr lang="en-US" sz="1200" b="0" i="0" u="none" strike="noStrike" kern="1200" cap="none" baseline="0" dirty="0" smtClean="0">
                <a:solidFill>
                  <a:schemeClr val="tx1"/>
                </a:solidFill>
                <a:effectLst/>
                <a:latin typeface="Arial"/>
                <a:ea typeface="Arial"/>
                <a:cs typeface="Arial"/>
                <a:sym typeface="Arial"/>
              </a:rPr>
              <a:t> of pregnancy</a:t>
            </a:r>
            <a:endParaRPr lang="en-US"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The vagina has three main functions/purposes:</a:t>
            </a:r>
          </a:p>
          <a:p>
            <a:pPr marL="457200" marR="0" lvl="0" indent="-298450" algn="l" defTabSz="914400" rtl="0" eaLnBrk="1" fontAlgn="base" latinLnBrk="0" hangingPunct="1">
              <a:lnSpc>
                <a:spcPct val="100000"/>
              </a:lnSpc>
              <a:spcBef>
                <a:spcPts val="0"/>
              </a:spcBef>
              <a:spcAft>
                <a:spcPts val="0"/>
              </a:spcAft>
              <a:buClr>
                <a:srgbClr val="000000"/>
              </a:buClr>
              <a:buSzPts val="1100"/>
              <a:buFont typeface="Arial"/>
              <a:buChar char="●"/>
              <a:tabLst/>
              <a:defRPr/>
            </a:pPr>
            <a:r>
              <a:rPr lang="en-US" i="0" dirty="0" smtClean="0"/>
              <a:t>It provides a passageway for blood and mucosal tissue from the uterus during your monthly period.</a:t>
            </a:r>
            <a:r>
              <a:rPr lang="en-US" sz="1100" b="0" i="0" u="none" strike="noStrike" cap="none" dirty="0" smtClean="0">
                <a:solidFill>
                  <a:srgbClr val="000000"/>
                </a:solidFill>
                <a:effectLst/>
                <a:latin typeface="Arial"/>
                <a:ea typeface="Arial"/>
                <a:cs typeface="Arial"/>
                <a:sym typeface="Arial"/>
              </a:rPr>
              <a:t> It's the route through which menstrual blood leaves the body during </a:t>
            </a:r>
            <a:r>
              <a:rPr lang="en-US" sz="1100" b="0" i="0" u="sng" strike="noStrike" cap="none" dirty="0" smtClean="0">
                <a:solidFill>
                  <a:srgbClr val="000000"/>
                </a:solidFill>
                <a:effectLst/>
                <a:latin typeface="Arial"/>
                <a:ea typeface="Arial"/>
                <a:cs typeface="Arial"/>
                <a:sym typeface="Arial"/>
                <a:hlinkClick r:id="rId3"/>
              </a:rPr>
              <a:t>periods</a:t>
            </a:r>
            <a:r>
              <a:rPr lang="en-US" sz="1100" b="0" i="0" u="none" strike="noStrike" cap="none" dirty="0" smtClean="0">
                <a:solidFill>
                  <a:srgbClr val="000000"/>
                </a:solidFill>
                <a:effectLst/>
                <a:latin typeface="Arial"/>
                <a:ea typeface="Arial"/>
                <a:cs typeface="Arial"/>
                <a:sym typeface="Arial"/>
              </a:rPr>
              <a:t>.</a:t>
            </a:r>
          </a:p>
          <a:p>
            <a:pPr marL="457200" marR="0" lvl="0" indent="-298450" algn="l" defTabSz="914400" rtl="0" eaLnBrk="1" fontAlgn="base"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It</a:t>
            </a:r>
            <a:r>
              <a:rPr lang="en-US" sz="1100" b="0" i="0" u="none" strike="noStrike" cap="none" baseline="0" dirty="0" smtClean="0">
                <a:solidFill>
                  <a:srgbClr val="000000"/>
                </a:solidFill>
                <a:effectLst/>
                <a:latin typeface="Arial"/>
                <a:ea typeface="Arial"/>
                <a:cs typeface="Arial"/>
                <a:sym typeface="Arial"/>
              </a:rPr>
              <a:t> i</a:t>
            </a:r>
            <a:r>
              <a:rPr lang="en-US" sz="1100" b="0" i="0" u="none" strike="noStrike" cap="none" dirty="0" smtClean="0">
                <a:solidFill>
                  <a:srgbClr val="000000"/>
                </a:solidFill>
                <a:effectLst/>
                <a:latin typeface="Arial"/>
                <a:ea typeface="Arial"/>
                <a:cs typeface="Arial"/>
                <a:sym typeface="Arial"/>
              </a:rPr>
              <a:t>s the birth canal through which a baby leaves a woman's body during childbirth</a:t>
            </a:r>
          </a:p>
          <a:p>
            <a:pPr marL="457200" marR="0" lvl="0" indent="-298450" algn="l" defTabSz="914400" rtl="0" eaLnBrk="1" fontAlgn="base" latinLnBrk="0" hangingPunct="1">
              <a:lnSpc>
                <a:spcPct val="100000"/>
              </a:lnSpc>
              <a:spcBef>
                <a:spcPts val="0"/>
              </a:spcBef>
              <a:spcAft>
                <a:spcPts val="0"/>
              </a:spcAft>
              <a:buClr>
                <a:srgbClr val="000000"/>
              </a:buClr>
              <a:buSzPts val="1100"/>
              <a:buFont typeface="Arial"/>
              <a:buChar char="●"/>
              <a:tabLst/>
              <a:defRPr/>
            </a:pPr>
            <a:r>
              <a:rPr lang="en-US" i="0" dirty="0" smtClean="0"/>
              <a:t>It is where the penis is inserted during sexual intercourse and holds the sperm until it passes into the uterus. </a:t>
            </a:r>
            <a:r>
              <a:rPr lang="en-US" i="1" dirty="0" smtClean="0"/>
              <a:t>This</a:t>
            </a:r>
            <a:r>
              <a:rPr lang="en-US" i="1" baseline="0" dirty="0" smtClean="0"/>
              <a:t> will be expanded on in the Pregnancy PowerPoint Presentation. </a:t>
            </a:r>
            <a:endParaRPr lang="en-US" i="0" dirty="0" smtClean="0"/>
          </a:p>
          <a:p>
            <a:pPr marL="0" lvl="0" indent="0" algn="l" rtl="0">
              <a:spcBef>
                <a:spcPts val="0"/>
              </a:spcBef>
              <a:spcAft>
                <a:spcPts val="0"/>
              </a:spcAft>
              <a:buNone/>
            </a:pPr>
            <a:endParaRPr lang="en-CA" i="1" dirty="0" smtClean="0"/>
          </a:p>
          <a:p>
            <a:pPr marL="0" lvl="0" indent="0" algn="l" rtl="0">
              <a:spcBef>
                <a:spcPts val="0"/>
              </a:spcBef>
              <a:spcAft>
                <a:spcPts val="0"/>
              </a:spcAft>
              <a:buNone/>
            </a:pPr>
            <a:r>
              <a:rPr lang="en-CA" b="1" i="0" dirty="0" smtClean="0"/>
              <a:t>References: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100" b="0" i="0" u="none" strike="noStrike" kern="1200" cap="none" spc="0" normalizeH="0" baseline="0" noProof="0" dirty="0" smtClean="0">
                <a:ln>
                  <a:noFill/>
                </a:ln>
                <a:solidFill>
                  <a:srgbClr val="000000"/>
                </a:solidFill>
                <a:effectLst/>
                <a:uLnTx/>
                <a:uFillTx/>
                <a:latin typeface="Arial"/>
                <a:ea typeface="Arial"/>
                <a:cs typeface="Arial"/>
                <a:sym typeface="Arial"/>
              </a:rPr>
              <a:t>Canadian Cancer Society (2022). Female Sex Organs and Reproductive System. https://cancer.ca/en/cancer-information/what-is-cancer/female-sex-organs-and-reproductive-system</a:t>
            </a:r>
          </a:p>
          <a:p>
            <a:pPr marL="171450" lvl="0" indent="-171450" algn="l" rtl="0">
              <a:spcBef>
                <a:spcPts val="0"/>
              </a:spcBef>
              <a:spcAft>
                <a:spcPts val="0"/>
              </a:spcAft>
            </a:pPr>
            <a:r>
              <a:rPr lang="en-CA" b="0" i="0" dirty="0" smtClean="0"/>
              <a:t>Hirsch, L. (2019, June). Nemours </a:t>
            </a:r>
            <a:r>
              <a:rPr lang="en-CA" b="0" i="0" dirty="0" err="1" smtClean="0"/>
              <a:t>TeensHealth</a:t>
            </a:r>
            <a:r>
              <a:rPr lang="en-CA" b="0" i="0" dirty="0" smtClean="0"/>
              <a:t>:</a:t>
            </a:r>
            <a:r>
              <a:rPr lang="en-CA" b="0" i="0" baseline="0" dirty="0" smtClean="0"/>
              <a:t> Female Reproductive System. https://kidshealth.org/en/teens/female-repro.html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100" b="0" i="0" u="none" strike="noStrike" kern="1200" cap="none" spc="0" normalizeH="0" baseline="0" noProof="0" dirty="0" smtClean="0">
                <a:ln>
                  <a:noFill/>
                </a:ln>
                <a:solidFill>
                  <a:srgbClr val="000000"/>
                </a:solidFill>
                <a:effectLst/>
                <a:uLnTx/>
                <a:uFillTx/>
                <a:latin typeface="Arial"/>
                <a:ea typeface="Arial"/>
                <a:cs typeface="Arial"/>
                <a:sym typeface="Arial"/>
              </a:rPr>
              <a:t>The Society of Obstetricians and Gynaecologists of Canada. (2022). Sex &amp; U: The Human Body. https://www.sexandu.ca/your-body/the-human-body/</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kumimoji="0" lang="en-US" sz="1100" b="0" i="0" u="none" strike="noStrike" kern="1200" cap="none" spc="0" normalizeH="0" baseline="0" noProof="0" dirty="0" smtClean="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CA" sz="1100" b="1" dirty="0" smtClean="0"/>
              <a:t>Image from Shutterstock: </a:t>
            </a:r>
            <a:r>
              <a:rPr lang="en-CA" sz="1100" b="0" dirty="0" smtClean="0"/>
              <a:t>Shutterstock_11855014 (https://www.shutterstock.com/image-vector/illustration-human-vagina-118550104) </a:t>
            </a:r>
            <a:r>
              <a:rPr lang="en-CA" sz="1100" b="0" dirty="0" smtClean="0">
                <a:sym typeface="Wingdings" panose="05000000000000000000" pitchFamily="2" charset="2"/>
              </a:rPr>
              <a:t> Labels were created/added by a school health nurse on</a:t>
            </a:r>
            <a:r>
              <a:rPr lang="en-CA" sz="1100" b="0" baseline="0" dirty="0" smtClean="0">
                <a:sym typeface="Wingdings" panose="05000000000000000000" pitchFamily="2" charset="2"/>
              </a:rPr>
              <a:t> the</a:t>
            </a:r>
            <a:r>
              <a:rPr lang="en-CA" sz="1100" b="0" dirty="0" smtClean="0">
                <a:sym typeface="Wingdings" panose="05000000000000000000" pitchFamily="2" charset="2"/>
              </a:rPr>
              <a:t> team</a:t>
            </a:r>
            <a:endParaRPr kumimoji="0" lang="en-US" sz="1100" b="1" i="0" u="none" strike="noStrike" kern="1200" cap="none" spc="0" normalizeH="0" baseline="0" noProof="0" dirty="0" smtClean="0">
              <a:ln>
                <a:noFill/>
              </a:ln>
              <a:solidFill>
                <a:srgbClr val="000000"/>
              </a:solidFill>
              <a:effectLst/>
              <a:uLnTx/>
              <a:uFillTx/>
              <a:latin typeface="Arial"/>
              <a:ea typeface="Arial"/>
              <a:cs typeface="Arial"/>
              <a:sym typeface="Arial"/>
            </a:endParaRPr>
          </a:p>
          <a:p>
            <a:pPr marL="158750" indent="0">
              <a:buNone/>
            </a:pPr>
            <a:endParaRPr lang="en-US" b="0" dirty="0"/>
          </a:p>
        </p:txBody>
      </p:sp>
    </p:spTree>
    <p:extLst>
      <p:ext uri="{BB962C8B-B14F-4D97-AF65-F5344CB8AC3E}">
        <p14:creationId xmlns:p14="http://schemas.microsoft.com/office/powerpoint/2010/main" val="23234207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i="0" u="sng" strike="noStrike" kern="1200" cap="none" dirty="0" smtClean="0">
                <a:solidFill>
                  <a:schemeClr val="tx1"/>
                </a:solidFill>
                <a:effectLst/>
                <a:latin typeface="Arial"/>
                <a:ea typeface="Arial"/>
                <a:cs typeface="Arial"/>
                <a:sym typeface="Arial"/>
              </a:rPr>
              <a:t>General Information</a:t>
            </a:r>
            <a:endParaRPr lang="en-US" sz="1100" b="0" i="0" u="none" strike="noStrike" cap="none" dirty="0" smtClean="0">
              <a:solidFill>
                <a:srgbClr val="000000"/>
              </a:solidFill>
              <a:effectLst/>
              <a:latin typeface="Arial"/>
              <a:ea typeface="Arial"/>
              <a:cs typeface="Arial"/>
              <a:sym typeface="Arial"/>
            </a:endParaRPr>
          </a:p>
          <a:p>
            <a:r>
              <a:rPr lang="en-US" sz="1100" b="0" i="0" u="none" strike="noStrike" cap="none" dirty="0" smtClean="0">
                <a:solidFill>
                  <a:srgbClr val="000000"/>
                </a:solidFill>
                <a:effectLst/>
                <a:latin typeface="Arial"/>
                <a:ea typeface="Arial"/>
                <a:cs typeface="Arial"/>
                <a:sym typeface="Arial"/>
              </a:rPr>
              <a:t>The vulva is the visible parts</a:t>
            </a:r>
            <a:r>
              <a:rPr lang="en-US" sz="1100" b="0" i="0" u="none" strike="noStrike" cap="none" baseline="0" dirty="0" smtClean="0">
                <a:solidFill>
                  <a:srgbClr val="000000"/>
                </a:solidFill>
                <a:effectLst/>
                <a:latin typeface="Arial"/>
                <a:ea typeface="Arial"/>
                <a:cs typeface="Arial"/>
                <a:sym typeface="Arial"/>
              </a:rPr>
              <a:t> of the genitals, </a:t>
            </a:r>
            <a:r>
              <a:rPr lang="en-US" sz="1100" b="0" i="0" u="none" strike="noStrike" cap="none" dirty="0" smtClean="0">
                <a:solidFill>
                  <a:srgbClr val="000000"/>
                </a:solidFill>
                <a:effectLst/>
                <a:latin typeface="Arial"/>
                <a:ea typeface="Arial"/>
                <a:cs typeface="Arial"/>
                <a:sym typeface="Arial"/>
              </a:rPr>
              <a:t>located outside of the body, and is the area of soft skin found between a person’s legs.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The vulva comes in all shapes and sizes.</a:t>
            </a:r>
            <a:r>
              <a:rPr lang="en-US" sz="1100" b="0" i="0" u="none" strike="noStrike" cap="none" baseline="0" dirty="0" smtClean="0">
                <a:solidFill>
                  <a:srgbClr val="000000"/>
                </a:solidFill>
                <a:effectLst/>
                <a:latin typeface="Arial"/>
                <a:ea typeface="Arial"/>
                <a:cs typeface="Arial"/>
                <a:sym typeface="Arial"/>
              </a:rPr>
              <a:t> The lips may not actually cover the clitoris or openings; they come in all different </a:t>
            </a:r>
            <a:r>
              <a:rPr lang="en-US" sz="1100" b="0" i="0" u="none" strike="noStrike" cap="none" baseline="0" dirty="0" err="1" smtClean="0">
                <a:solidFill>
                  <a:srgbClr val="000000"/>
                </a:solidFill>
                <a:effectLst/>
                <a:latin typeface="Arial"/>
                <a:ea typeface="Arial"/>
                <a:cs typeface="Arial"/>
                <a:sym typeface="Arial"/>
              </a:rPr>
              <a:t>colours</a:t>
            </a:r>
            <a:r>
              <a:rPr lang="en-US" sz="1100" b="0" i="0" u="none" strike="noStrike" cap="none" baseline="0" dirty="0" smtClean="0">
                <a:solidFill>
                  <a:srgbClr val="000000"/>
                </a:solidFill>
                <a:effectLst/>
                <a:latin typeface="Arial"/>
                <a:ea typeface="Arial"/>
                <a:cs typeface="Arial"/>
                <a:sym typeface="Arial"/>
              </a:rPr>
              <a:t>, shapes, and sizes. </a:t>
            </a:r>
            <a:endParaRPr lang="en-US" sz="1100" b="0" i="0" u="none" strike="noStrike" cap="none" dirty="0" smtClean="0">
              <a:solidFill>
                <a:srgbClr val="000000"/>
              </a:solidFill>
              <a:effectLst/>
              <a:latin typeface="Arial"/>
              <a:ea typeface="Arial"/>
              <a:cs typeface="Arial"/>
              <a:sym typeface="Arial"/>
            </a:endParaRPr>
          </a:p>
          <a:p>
            <a:pPr lvl="1"/>
            <a:r>
              <a:rPr lang="en-US" sz="1100" b="0" i="0" u="none" strike="noStrike" cap="none" dirty="0" smtClean="0">
                <a:solidFill>
                  <a:srgbClr val="000000"/>
                </a:solidFill>
                <a:effectLst/>
                <a:latin typeface="Arial"/>
                <a:ea typeface="Arial"/>
                <a:cs typeface="Arial"/>
                <a:sym typeface="Arial"/>
              </a:rPr>
              <a:t>There is an outer and inner fold of skin. The outer fold is called the labia </a:t>
            </a:r>
            <a:r>
              <a:rPr lang="en-US" sz="1100" b="0" i="0" u="none" strike="noStrike" cap="none" dirty="0" err="1" smtClean="0">
                <a:solidFill>
                  <a:srgbClr val="000000"/>
                </a:solidFill>
                <a:effectLst/>
                <a:latin typeface="Arial"/>
                <a:ea typeface="Arial"/>
                <a:cs typeface="Arial"/>
                <a:sym typeface="Arial"/>
              </a:rPr>
              <a:t>majora</a:t>
            </a:r>
            <a:r>
              <a:rPr lang="en-US" sz="1100" b="0" i="0" u="none" strike="noStrike" cap="none" dirty="0" smtClean="0">
                <a:solidFill>
                  <a:srgbClr val="000000"/>
                </a:solidFill>
                <a:effectLst/>
                <a:latin typeface="Arial"/>
                <a:ea typeface="Arial"/>
                <a:cs typeface="Arial"/>
                <a:sym typeface="Arial"/>
              </a:rPr>
              <a:t> and the inner fold is called the labia </a:t>
            </a:r>
            <a:r>
              <a:rPr lang="en-US" sz="1100" b="0" i="0" u="none" strike="noStrike" cap="none" dirty="0" err="1" smtClean="0">
                <a:solidFill>
                  <a:srgbClr val="000000"/>
                </a:solidFill>
                <a:effectLst/>
                <a:latin typeface="Arial"/>
                <a:ea typeface="Arial"/>
                <a:cs typeface="Arial"/>
                <a:sym typeface="Arial"/>
              </a:rPr>
              <a:t>minora</a:t>
            </a:r>
            <a:r>
              <a:rPr lang="en-US" sz="1100" b="0" i="0" u="none" strike="noStrike" cap="none" dirty="0" smtClean="0">
                <a:solidFill>
                  <a:srgbClr val="000000"/>
                </a:solidFill>
                <a:effectLst/>
                <a:latin typeface="Arial"/>
                <a:ea typeface="Arial"/>
                <a:cs typeface="Arial"/>
                <a:sym typeface="Arial"/>
              </a:rPr>
              <a:t>. These folds are meant to protect the internal reproductive organs.</a:t>
            </a:r>
          </a:p>
          <a:p>
            <a:r>
              <a:rPr lang="en-US" sz="1100" b="0" i="0" u="none" strike="noStrike" cap="none" dirty="0" smtClean="0">
                <a:solidFill>
                  <a:srgbClr val="000000"/>
                </a:solidFill>
                <a:effectLst/>
                <a:latin typeface="Arial"/>
                <a:ea typeface="Arial"/>
                <a:cs typeface="Arial"/>
                <a:sym typeface="Arial"/>
              </a:rPr>
              <a:t>The vulva protects the internal sex organs and gives sexual pleasure.</a:t>
            </a:r>
          </a:p>
          <a:p>
            <a:r>
              <a:rPr lang="en-US" sz="1100" b="0" i="0" u="none" strike="noStrike" cap="none" dirty="0" smtClean="0">
                <a:solidFill>
                  <a:srgbClr val="000000"/>
                </a:solidFill>
                <a:effectLst/>
                <a:latin typeface="Arial"/>
                <a:ea typeface="Arial"/>
                <a:cs typeface="Arial"/>
                <a:sym typeface="Arial"/>
              </a:rPr>
              <a:t>The vulva is made up of several organs:</a:t>
            </a:r>
          </a:p>
          <a:p>
            <a:pPr lvl="1"/>
            <a:r>
              <a:rPr lang="en-US" sz="1100" b="0" i="0" u="none" strike="noStrike" cap="none" dirty="0" smtClean="0">
                <a:solidFill>
                  <a:srgbClr val="000000"/>
                </a:solidFill>
                <a:effectLst/>
                <a:latin typeface="Arial"/>
                <a:ea typeface="Arial"/>
                <a:cs typeface="Arial"/>
                <a:sym typeface="Arial"/>
              </a:rPr>
              <a:t>The </a:t>
            </a:r>
            <a:r>
              <a:rPr lang="en-US" sz="1100" b="1" i="0" u="none" strike="noStrike" cap="none" dirty="0" err="1" smtClean="0">
                <a:solidFill>
                  <a:srgbClr val="000000"/>
                </a:solidFill>
                <a:effectLst/>
                <a:latin typeface="Arial"/>
                <a:ea typeface="Arial"/>
                <a:cs typeface="Arial"/>
                <a:sym typeface="Arial"/>
              </a:rPr>
              <a:t>labias</a:t>
            </a:r>
            <a:endParaRPr lang="en-US" sz="1100" b="0" i="0" u="none" strike="noStrike" cap="none" dirty="0" smtClean="0">
              <a:solidFill>
                <a:srgbClr val="000000"/>
              </a:solidFill>
              <a:effectLst/>
              <a:latin typeface="Arial"/>
              <a:ea typeface="Arial"/>
              <a:cs typeface="Arial"/>
              <a:sym typeface="Arial"/>
            </a:endParaRPr>
          </a:p>
          <a:p>
            <a:pPr lvl="2"/>
            <a:r>
              <a:rPr lang="en-US" sz="1100" b="1" i="0" u="none" strike="noStrike" cap="none" dirty="0" smtClean="0">
                <a:solidFill>
                  <a:srgbClr val="000000"/>
                </a:solidFill>
                <a:effectLst/>
                <a:latin typeface="Arial"/>
                <a:ea typeface="Arial"/>
                <a:cs typeface="Arial"/>
                <a:sym typeface="Arial"/>
              </a:rPr>
              <a:t>labia </a:t>
            </a:r>
            <a:r>
              <a:rPr lang="en-US" sz="1100" b="1" i="0" u="none" strike="noStrike" cap="none" dirty="0" err="1" smtClean="0">
                <a:solidFill>
                  <a:srgbClr val="000000"/>
                </a:solidFill>
                <a:effectLst/>
                <a:latin typeface="Arial"/>
                <a:ea typeface="Arial"/>
                <a:cs typeface="Arial"/>
                <a:sym typeface="Arial"/>
              </a:rPr>
              <a:t>majora</a:t>
            </a:r>
            <a:r>
              <a:rPr lang="en-US" sz="1100" b="0" i="0" u="none" strike="noStrike" cap="none" dirty="0" smtClean="0">
                <a:solidFill>
                  <a:srgbClr val="000000"/>
                </a:solidFill>
                <a:effectLst/>
                <a:latin typeface="Arial"/>
                <a:ea typeface="Arial"/>
                <a:cs typeface="Arial"/>
                <a:sym typeface="Arial"/>
              </a:rPr>
              <a:t> are 2 outer skin folds that look like lips. They cover and protect the other external organs. During sexual stimulation, the labia </a:t>
            </a:r>
            <a:r>
              <a:rPr lang="en-US" sz="1100" b="0" i="0" u="none" strike="noStrike" cap="none" dirty="0" err="1" smtClean="0">
                <a:solidFill>
                  <a:srgbClr val="000000"/>
                </a:solidFill>
                <a:effectLst/>
                <a:latin typeface="Arial"/>
                <a:ea typeface="Arial"/>
                <a:cs typeface="Arial"/>
                <a:sym typeface="Arial"/>
              </a:rPr>
              <a:t>majora</a:t>
            </a:r>
            <a:r>
              <a:rPr lang="en-US" sz="1100" b="0" i="0" u="none" strike="noStrike" cap="none" dirty="0" smtClean="0">
                <a:solidFill>
                  <a:srgbClr val="000000"/>
                </a:solidFill>
                <a:effectLst/>
                <a:latin typeface="Arial"/>
                <a:ea typeface="Arial"/>
                <a:cs typeface="Arial"/>
                <a:sym typeface="Arial"/>
              </a:rPr>
              <a:t> may become swollen with blood.</a:t>
            </a:r>
          </a:p>
          <a:p>
            <a:pPr lvl="2"/>
            <a:r>
              <a:rPr lang="en-US" sz="1100" b="1" i="0" u="none" strike="noStrike" cap="none" dirty="0" smtClean="0">
                <a:solidFill>
                  <a:srgbClr val="000000"/>
                </a:solidFill>
                <a:effectLst/>
                <a:latin typeface="Arial"/>
                <a:ea typeface="Arial"/>
                <a:cs typeface="Arial"/>
                <a:sym typeface="Arial"/>
              </a:rPr>
              <a:t>labia </a:t>
            </a:r>
            <a:r>
              <a:rPr lang="en-US" sz="1100" b="1" i="0" u="none" strike="noStrike" cap="none" dirty="0" err="1" smtClean="0">
                <a:solidFill>
                  <a:srgbClr val="000000"/>
                </a:solidFill>
                <a:effectLst/>
                <a:latin typeface="Arial"/>
                <a:ea typeface="Arial"/>
                <a:cs typeface="Arial"/>
                <a:sym typeface="Arial"/>
              </a:rPr>
              <a:t>minora</a:t>
            </a:r>
            <a:r>
              <a:rPr lang="en-US" sz="1100" b="1" i="0" u="none" strike="noStrike" cap="none" dirty="0" smtClean="0">
                <a:solidFill>
                  <a:srgbClr val="000000"/>
                </a:solidFill>
                <a:effectLst/>
                <a:latin typeface="Arial"/>
                <a:ea typeface="Arial"/>
                <a:cs typeface="Arial"/>
                <a:sym typeface="Arial"/>
              </a:rPr>
              <a:t> </a:t>
            </a:r>
            <a:r>
              <a:rPr lang="en-US" sz="1100" b="0" i="0" u="none" strike="noStrike" cap="none" dirty="0" smtClean="0">
                <a:solidFill>
                  <a:srgbClr val="000000"/>
                </a:solidFill>
                <a:effectLst/>
                <a:latin typeface="Arial"/>
                <a:ea typeface="Arial"/>
                <a:cs typeface="Arial"/>
                <a:sym typeface="Arial"/>
              </a:rPr>
              <a:t>are 2 smaller skin folds just inside the labia </a:t>
            </a:r>
            <a:r>
              <a:rPr lang="en-US" sz="1100" b="0" i="0" u="none" strike="noStrike" cap="none" dirty="0" err="1" smtClean="0">
                <a:solidFill>
                  <a:srgbClr val="000000"/>
                </a:solidFill>
                <a:effectLst/>
                <a:latin typeface="Arial"/>
                <a:ea typeface="Arial"/>
                <a:cs typeface="Arial"/>
                <a:sym typeface="Arial"/>
              </a:rPr>
              <a:t>majora</a:t>
            </a:r>
            <a:r>
              <a:rPr lang="en-US" sz="1100" b="0" i="0" u="none" strike="noStrike" cap="none" dirty="0" smtClean="0">
                <a:solidFill>
                  <a:srgbClr val="000000"/>
                </a:solidFill>
                <a:effectLst/>
                <a:latin typeface="Arial"/>
                <a:ea typeface="Arial"/>
                <a:cs typeface="Arial"/>
                <a:sym typeface="Arial"/>
              </a:rPr>
              <a:t>. They cover the vaginal and urethral openings.</a:t>
            </a:r>
          </a:p>
          <a:p>
            <a:pPr lvl="1"/>
            <a:r>
              <a:rPr lang="en-US" sz="1100" b="0" i="0" u="none" strike="noStrike" cap="none" dirty="0" smtClean="0">
                <a:solidFill>
                  <a:srgbClr val="000000"/>
                </a:solidFill>
                <a:effectLst/>
                <a:latin typeface="Arial"/>
                <a:ea typeface="Arial"/>
                <a:cs typeface="Arial"/>
                <a:sym typeface="Arial"/>
              </a:rPr>
              <a:t>The </a:t>
            </a:r>
            <a:r>
              <a:rPr lang="en-US" sz="1100" b="1" i="0" u="none" strike="noStrike" cap="none" dirty="0" smtClean="0">
                <a:solidFill>
                  <a:srgbClr val="000000"/>
                </a:solidFill>
                <a:effectLst/>
                <a:latin typeface="Arial"/>
                <a:ea typeface="Arial"/>
                <a:cs typeface="Arial"/>
                <a:sym typeface="Arial"/>
              </a:rPr>
              <a:t>clitoris</a:t>
            </a:r>
            <a:r>
              <a:rPr lang="en-US" sz="1100" b="0" i="0" u="none" strike="noStrike" cap="none" dirty="0" smtClean="0">
                <a:solidFill>
                  <a:srgbClr val="000000"/>
                </a:solidFill>
                <a:effectLst/>
                <a:latin typeface="Arial"/>
                <a:ea typeface="Arial"/>
                <a:cs typeface="Arial"/>
                <a:sym typeface="Arial"/>
              </a:rPr>
              <a:t> is a small organ in front of the labia </a:t>
            </a:r>
            <a:r>
              <a:rPr lang="en-US" sz="1100" b="0" i="0" u="none" strike="noStrike" cap="none" dirty="0" err="1" smtClean="0">
                <a:solidFill>
                  <a:srgbClr val="000000"/>
                </a:solidFill>
                <a:effectLst/>
                <a:latin typeface="Arial"/>
                <a:ea typeface="Arial"/>
                <a:cs typeface="Arial"/>
                <a:sym typeface="Arial"/>
              </a:rPr>
              <a:t>minora</a:t>
            </a:r>
            <a:r>
              <a:rPr lang="en-US" sz="1100" b="0" i="0" u="none" strike="noStrike" cap="none" dirty="0" smtClean="0">
                <a:solidFill>
                  <a:srgbClr val="000000"/>
                </a:solidFill>
                <a:effectLst/>
                <a:latin typeface="Arial"/>
                <a:ea typeface="Arial"/>
                <a:cs typeface="Arial"/>
                <a:sym typeface="Arial"/>
              </a:rPr>
              <a:t>. It has many nerve endings. When you are sexually stimulated, the clitoris becomes swollen and erect with blood.</a:t>
            </a:r>
          </a:p>
          <a:p>
            <a:pPr lvl="1"/>
            <a:r>
              <a:rPr lang="en-US" sz="1100" b="0" i="0" u="none" strike="noStrike" cap="none" dirty="0" smtClean="0">
                <a:solidFill>
                  <a:srgbClr val="000000"/>
                </a:solidFill>
                <a:effectLst/>
                <a:latin typeface="Arial"/>
                <a:ea typeface="Arial"/>
                <a:cs typeface="Arial"/>
                <a:sym typeface="Arial"/>
              </a:rPr>
              <a:t>The </a:t>
            </a:r>
            <a:r>
              <a:rPr lang="en-US" sz="1100" b="1" i="0" u="none" strike="noStrike" cap="none" dirty="0" smtClean="0">
                <a:solidFill>
                  <a:srgbClr val="000000"/>
                </a:solidFill>
                <a:effectLst/>
                <a:latin typeface="Arial"/>
                <a:ea typeface="Arial"/>
                <a:cs typeface="Arial"/>
                <a:sym typeface="Arial"/>
              </a:rPr>
              <a:t>urethral opening </a:t>
            </a:r>
            <a:r>
              <a:rPr lang="en-US" sz="1100" b="0" i="0" u="none" strike="noStrike" cap="none" dirty="0" smtClean="0">
                <a:solidFill>
                  <a:srgbClr val="000000"/>
                </a:solidFill>
                <a:effectLst/>
                <a:latin typeface="Arial"/>
                <a:ea typeface="Arial"/>
                <a:cs typeface="Arial"/>
                <a:sym typeface="Arial"/>
              </a:rPr>
              <a:t>is the opening of the urethra. The urethra is the tube that connects to the bladder and allows urine (pee) to leave the body. The urethral opening is found just under the clitoris.</a:t>
            </a:r>
          </a:p>
          <a:p>
            <a:pPr lvl="1"/>
            <a:r>
              <a:rPr lang="en-US" sz="1100" b="0" i="0" u="none" strike="noStrike" cap="none" dirty="0" smtClean="0">
                <a:solidFill>
                  <a:srgbClr val="000000"/>
                </a:solidFill>
                <a:effectLst/>
                <a:latin typeface="Arial"/>
                <a:ea typeface="Arial"/>
                <a:cs typeface="Arial"/>
                <a:sym typeface="Arial"/>
              </a:rPr>
              <a:t>The </a:t>
            </a:r>
            <a:r>
              <a:rPr lang="en-US" sz="1100" b="1" i="0" u="none" strike="noStrike" cap="none" dirty="0" smtClean="0">
                <a:solidFill>
                  <a:srgbClr val="000000"/>
                </a:solidFill>
                <a:effectLst/>
                <a:latin typeface="Arial"/>
                <a:ea typeface="Arial"/>
                <a:cs typeface="Arial"/>
                <a:sym typeface="Arial"/>
              </a:rPr>
              <a:t>Bartholin glands</a:t>
            </a:r>
            <a:r>
              <a:rPr lang="en-US" sz="1100" b="0" i="0" u="none" strike="noStrike" cap="none" dirty="0" smtClean="0">
                <a:solidFill>
                  <a:srgbClr val="000000"/>
                </a:solidFill>
                <a:effectLst/>
                <a:latin typeface="Arial"/>
                <a:ea typeface="Arial"/>
                <a:cs typeface="Arial"/>
                <a:sym typeface="Arial"/>
              </a:rPr>
              <a:t> are found just inside the vulva. They produce a thick fluid, which acts as a lubricant during sexual intercourse.</a:t>
            </a:r>
          </a:p>
          <a:p>
            <a:pPr marL="158750" indent="0">
              <a:buNone/>
            </a:pPr>
            <a:endParaRPr lang="en-US" sz="1100" b="0" i="0" u="none" strike="noStrike" cap="none" dirty="0" smtClean="0">
              <a:solidFill>
                <a:srgbClr val="000000"/>
              </a:solidFill>
              <a:effectLst/>
              <a:latin typeface="Arial"/>
              <a:ea typeface="Arial"/>
              <a:cs typeface="Arial"/>
              <a:sym typeface="Arial"/>
            </a:endParaRPr>
          </a:p>
          <a:p>
            <a:pPr marL="158750" indent="0">
              <a:buNone/>
            </a:pPr>
            <a:r>
              <a:rPr lang="en-US" sz="1100" b="1" i="0" u="none" strike="noStrike" cap="none" dirty="0" smtClean="0">
                <a:solidFill>
                  <a:srgbClr val="000000"/>
                </a:solidFill>
                <a:effectLst/>
                <a:latin typeface="Arial"/>
                <a:ea typeface="Arial"/>
                <a:cs typeface="Arial"/>
                <a:sym typeface="Arial"/>
              </a:rPr>
              <a:t>References: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Canadian Cancer Society (2022). Female Sex Organs and Reproductive System. https://cancer.ca/en/cancer-information/what-is-cancer/female-sex-organs-and-reproductive-system</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i="0" dirty="0" smtClean="0"/>
              <a:t>Hirsch, L. (2019, June). Nemours </a:t>
            </a:r>
            <a:r>
              <a:rPr lang="en-CA" b="0" i="0" dirty="0" err="1" smtClean="0"/>
              <a:t>TeensHealth</a:t>
            </a:r>
            <a:r>
              <a:rPr lang="en-CA" b="0" i="0" dirty="0" smtClean="0"/>
              <a:t>:</a:t>
            </a:r>
            <a:r>
              <a:rPr lang="en-CA" b="0" i="0" baseline="0" dirty="0" smtClean="0"/>
              <a:t> Female Reproductive System. https://kidshealth.org/en/teens/female-repro.html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Planned Parenthood. (</a:t>
            </a:r>
            <a:r>
              <a:rPr lang="en-US" sz="1100" b="0" i="0" u="none" strike="noStrike" cap="none" dirty="0" err="1" smtClean="0">
                <a:solidFill>
                  <a:srgbClr val="000000"/>
                </a:solidFill>
                <a:effectLst/>
                <a:latin typeface="Arial"/>
                <a:ea typeface="Arial"/>
                <a:cs typeface="Arial"/>
                <a:sym typeface="Arial"/>
              </a:rPr>
              <a:t>n.d.</a:t>
            </a:r>
            <a:r>
              <a:rPr lang="en-US" sz="1100" b="0" i="0" u="none" strike="noStrike" cap="none" dirty="0" smtClean="0">
                <a:solidFill>
                  <a:srgbClr val="000000"/>
                </a:solidFill>
                <a:effectLst/>
                <a:latin typeface="Arial"/>
                <a:ea typeface="Arial"/>
                <a:cs typeface="Arial"/>
                <a:sym typeface="Arial"/>
              </a:rPr>
              <a:t>). What are the parts of the female sexual</a:t>
            </a:r>
            <a:r>
              <a:rPr lang="en-US" sz="1100" b="0" i="0" u="none" strike="noStrike" cap="none" baseline="0" dirty="0" smtClean="0">
                <a:solidFill>
                  <a:srgbClr val="000000"/>
                </a:solidFill>
                <a:effectLst/>
                <a:latin typeface="Arial"/>
                <a:ea typeface="Arial"/>
                <a:cs typeface="Arial"/>
                <a:sym typeface="Arial"/>
              </a:rPr>
              <a:t> anatomy? https://www.plannedparenthood.org/learn/health-and-wellness/sexual-and-reproductive-anatomy/what-are-parts-female-sexual-anatomy</a:t>
            </a:r>
            <a:endParaRPr lang="en-US" sz="1100" b="0" i="0" u="none" strike="noStrike" cap="none" dirty="0" smtClean="0">
              <a:solidFill>
                <a:srgbClr val="000000"/>
              </a:solidFill>
              <a:effectLst/>
              <a:latin typeface="Arial"/>
              <a:ea typeface="Arial"/>
              <a:cs typeface="Arial"/>
              <a:sym typeface="Arial"/>
            </a:endParaRPr>
          </a:p>
          <a:p>
            <a:r>
              <a:rPr lang="en-US" sz="1100" b="0" i="0" u="none" strike="noStrike" cap="none" dirty="0" smtClean="0">
                <a:solidFill>
                  <a:srgbClr val="000000"/>
                </a:solidFill>
                <a:effectLst/>
                <a:latin typeface="Arial"/>
                <a:ea typeface="Arial"/>
                <a:cs typeface="Arial"/>
                <a:sym typeface="Arial"/>
              </a:rPr>
              <a:t>The Society of Obstetricians and Gynaecologists of Canada. (2022). Sex &amp; U: The Human Body. https://www.sexandu.ca/your-body/the-human-body/</a:t>
            </a:r>
          </a:p>
          <a:p>
            <a:pPr marL="158750" indent="0">
              <a:buNone/>
            </a:pPr>
            <a:endParaRPr lang="en-CA" sz="1100" b="0" i="0" u="none" strike="noStrike" cap="none" dirty="0" smtClean="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1" dirty="0" smtClean="0"/>
              <a:t>Image from Shutterstock: </a:t>
            </a:r>
            <a:r>
              <a:rPr lang="en-CA" sz="1100" b="0" dirty="0" smtClean="0"/>
              <a:t>Shutterstock_11855014 (https://www.shutterstock.com/image-vector/illustration-human-vagina-118550104) </a:t>
            </a:r>
            <a:r>
              <a:rPr lang="en-CA" sz="1100" b="0" dirty="0" smtClean="0">
                <a:sym typeface="Wingdings" panose="05000000000000000000" pitchFamily="2" charset="2"/>
              </a:rPr>
              <a:t> Labels were created/added by a school health nurse on</a:t>
            </a:r>
            <a:r>
              <a:rPr lang="en-CA" sz="1100" b="0" baseline="0" dirty="0" smtClean="0">
                <a:sym typeface="Wingdings" panose="05000000000000000000" pitchFamily="2" charset="2"/>
              </a:rPr>
              <a:t> the</a:t>
            </a:r>
            <a:r>
              <a:rPr lang="en-CA" sz="1100" b="0" dirty="0" smtClean="0">
                <a:sym typeface="Wingdings" panose="05000000000000000000" pitchFamily="2" charset="2"/>
              </a:rPr>
              <a:t> team</a:t>
            </a:r>
            <a:endParaRPr kumimoji="0" lang="en-US" sz="1100" b="1" i="0" u="none" strike="noStrike" kern="1200" cap="none" spc="0" normalizeH="0" baseline="0" noProof="0" dirty="0" smtClean="0">
              <a:ln>
                <a:noFill/>
              </a:ln>
              <a:solidFill>
                <a:srgbClr val="000000"/>
              </a:solidFill>
              <a:effectLst/>
              <a:uLnTx/>
              <a:uFillTx/>
              <a:latin typeface="Arial"/>
              <a:ea typeface="Arial"/>
              <a:cs typeface="Arial"/>
              <a:sym typeface="Arial"/>
            </a:endParaRPr>
          </a:p>
          <a:p>
            <a:pPr marL="158750" indent="0">
              <a:buNone/>
            </a:pPr>
            <a:endParaRPr lang="en-US" b="0" dirty="0"/>
          </a:p>
        </p:txBody>
      </p:sp>
    </p:spTree>
    <p:extLst>
      <p:ext uri="{BB962C8B-B14F-4D97-AF65-F5344CB8AC3E}">
        <p14:creationId xmlns:p14="http://schemas.microsoft.com/office/powerpoint/2010/main" val="41916564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1" i="0" u="sng" strike="noStrike" kern="1200" cap="none" dirty="0" smtClean="0">
                <a:solidFill>
                  <a:schemeClr val="tx1"/>
                </a:solidFill>
                <a:effectLst/>
                <a:latin typeface="Arial"/>
                <a:ea typeface="Arial"/>
                <a:cs typeface="Arial"/>
                <a:sym typeface="Arial"/>
              </a:rPr>
              <a:t>General Information</a:t>
            </a:r>
            <a:endParaRPr lang="en-US" b="0" i="0" dirty="0" smtClean="0"/>
          </a:p>
          <a:p>
            <a:pPr marL="171450" lvl="0" indent="-171450" algn="l" rtl="0">
              <a:spcBef>
                <a:spcPts val="0"/>
              </a:spcBef>
              <a:spcAft>
                <a:spcPts val="0"/>
              </a:spcAft>
            </a:pPr>
            <a:r>
              <a:rPr lang="en-US" b="0" i="0" dirty="0" smtClean="0"/>
              <a:t>The clitoris is an interesting</a:t>
            </a:r>
            <a:r>
              <a:rPr lang="en-US" b="0" i="0" baseline="0" dirty="0" smtClean="0"/>
              <a:t> body part for the reproductive system for a person with a vagina. It plays a key role in sexual pleasure.</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b="0" i="0" baseline="0" dirty="0" smtClean="0"/>
              <a:t>It can be found right at the top of the vulva, where the inner labia meet and form a little hood (also known as the clitoral hood). It doesn’t have a central role in the reproduction system like a vagina, but it is just there to make a person feel good (</a:t>
            </a:r>
            <a:r>
              <a:rPr lang="en-US" sz="1100" b="0" i="0" u="none" strike="noStrike" cap="none" dirty="0" smtClean="0">
                <a:solidFill>
                  <a:srgbClr val="000000"/>
                </a:solidFill>
                <a:effectLst/>
                <a:latin typeface="Arial"/>
                <a:ea typeface="Arial"/>
                <a:cs typeface="Arial"/>
                <a:sym typeface="Arial"/>
              </a:rPr>
              <a:t>the main source of sensations during sexual activity).</a:t>
            </a:r>
            <a:endParaRPr lang="en-US" b="0" i="0" baseline="0" dirty="0" smtClean="0"/>
          </a:p>
          <a:p>
            <a:pPr marL="0" lvl="0" indent="0" algn="l" rtl="0">
              <a:spcBef>
                <a:spcPts val="0"/>
              </a:spcBef>
              <a:spcAft>
                <a:spcPts val="0"/>
              </a:spcAft>
              <a:buNone/>
            </a:pPr>
            <a:endParaRPr lang="en-US" b="0" i="0" dirty="0" smtClean="0"/>
          </a:p>
          <a:p>
            <a:pPr marL="0" lvl="0" indent="0" algn="l" rtl="0">
              <a:spcBef>
                <a:spcPts val="0"/>
              </a:spcBef>
              <a:spcAft>
                <a:spcPts val="0"/>
              </a:spcAft>
              <a:buNone/>
            </a:pPr>
            <a:r>
              <a:rPr lang="en-US" b="1" i="0" dirty="0" smtClean="0"/>
              <a:t>References:</a:t>
            </a:r>
          </a:p>
          <a:p>
            <a:pPr marL="171450" lvl="0" indent="-171450" algn="l" rtl="0">
              <a:spcBef>
                <a:spcPts val="0"/>
              </a:spcBef>
              <a:spcAft>
                <a:spcPts val="0"/>
              </a:spcAft>
            </a:pPr>
            <a:r>
              <a:rPr lang="en-US" b="0" i="0" dirty="0" smtClean="0"/>
              <a:t>Gray, J. (2021,</a:t>
            </a:r>
            <a:r>
              <a:rPr lang="en-US" b="0" i="0" baseline="0" dirty="0" smtClean="0"/>
              <a:t> January 20). Natural Cycles - Reproductive Health: 5 Clitoris Facts You Should Know. https://www.naturalcycles.com/cyclematters/5-facts-about-the-clitoris </a:t>
            </a:r>
            <a:endParaRPr lang="en-US" b="0" i="0" dirty="0" smtClean="0"/>
          </a:p>
          <a:p>
            <a:pPr marL="171450" lvl="0" indent="-171450" algn="l" rtl="0">
              <a:spcBef>
                <a:spcPts val="0"/>
              </a:spcBef>
              <a:spcAft>
                <a:spcPts val="0"/>
              </a:spcAft>
            </a:pPr>
            <a:r>
              <a:rPr lang="en-US" b="0" i="0" dirty="0" smtClean="0"/>
              <a:t>Hirsch, L. (2019, June). Nemours </a:t>
            </a:r>
            <a:r>
              <a:rPr lang="en-US" b="0" i="0" dirty="0" err="1" smtClean="0"/>
              <a:t>TeensHealth</a:t>
            </a:r>
            <a:r>
              <a:rPr lang="en-US" b="0" i="0" dirty="0" smtClean="0"/>
              <a:t>:</a:t>
            </a:r>
            <a:r>
              <a:rPr lang="en-US" b="0" i="0" baseline="0" dirty="0" smtClean="0"/>
              <a:t> Female Reproductive System. https://kidshealth.org/en/teens/female-repro.html </a:t>
            </a:r>
          </a:p>
          <a:p>
            <a:pPr marL="0" lvl="0" indent="0" algn="l" rtl="0">
              <a:spcBef>
                <a:spcPts val="0"/>
              </a:spcBef>
              <a:spcAft>
                <a:spcPts val="0"/>
              </a:spcAft>
              <a:buNone/>
            </a:pPr>
            <a:endParaRPr lang="en-US" b="0" i="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1" dirty="0" smtClean="0"/>
              <a:t>Image from Shutterstock: </a:t>
            </a:r>
            <a:r>
              <a:rPr lang="en-CA" sz="1100" b="0" dirty="0" smtClean="0"/>
              <a:t>Shutterstock_11855014 (https://www.shutterstock.com/image-vector/illustration-human-vagina-118550104) </a:t>
            </a:r>
            <a:r>
              <a:rPr lang="en-CA" sz="1100" b="0" dirty="0" smtClean="0">
                <a:sym typeface="Wingdings" panose="05000000000000000000" pitchFamily="2" charset="2"/>
              </a:rPr>
              <a:t> Labels were created/added by a school health nurse on</a:t>
            </a:r>
            <a:r>
              <a:rPr lang="en-CA" sz="1100" b="0" baseline="0" dirty="0" smtClean="0">
                <a:sym typeface="Wingdings" panose="05000000000000000000" pitchFamily="2" charset="2"/>
              </a:rPr>
              <a:t> the</a:t>
            </a:r>
            <a:r>
              <a:rPr lang="en-CA" sz="1100" b="0" dirty="0" smtClean="0">
                <a:sym typeface="Wingdings" panose="05000000000000000000" pitchFamily="2" charset="2"/>
              </a:rPr>
              <a:t> team</a:t>
            </a:r>
            <a:endParaRPr kumimoji="0" lang="en-US" sz="1100" b="1" i="0" u="none" strike="noStrike" kern="1200" cap="none" spc="0" normalizeH="0" baseline="0" noProof="0" dirty="0" smtClean="0">
              <a:ln>
                <a:noFill/>
              </a:ln>
              <a:solidFill>
                <a:srgbClr val="000000"/>
              </a:solidFill>
              <a:effectLst/>
              <a:uLnTx/>
              <a:uFillTx/>
              <a:latin typeface="Arial"/>
              <a:ea typeface="Arial"/>
              <a:cs typeface="Arial"/>
              <a:sym typeface="Arial"/>
            </a:endParaRPr>
          </a:p>
          <a:p>
            <a:pPr marL="0" lvl="0" indent="0" algn="l" rtl="0">
              <a:spcBef>
                <a:spcPts val="0"/>
              </a:spcBef>
              <a:spcAft>
                <a:spcPts val="0"/>
              </a:spcAft>
              <a:buNone/>
            </a:pPr>
            <a:endParaRPr lang="en-US" b="1" i="1" dirty="0" smtClean="0"/>
          </a:p>
        </p:txBody>
      </p:sp>
    </p:spTree>
    <p:extLst>
      <p:ext uri="{BB962C8B-B14F-4D97-AF65-F5344CB8AC3E}">
        <p14:creationId xmlns:p14="http://schemas.microsoft.com/office/powerpoint/2010/main" val="39141948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kern="1200" cap="none" dirty="0" smtClean="0">
                <a:solidFill>
                  <a:schemeClr val="tx1"/>
                </a:solidFill>
                <a:effectLst/>
                <a:latin typeface="Arial"/>
                <a:ea typeface="Arial"/>
                <a:cs typeface="Arial"/>
                <a:sym typeface="Arial"/>
              </a:rPr>
              <a:t>General Information</a:t>
            </a:r>
            <a:endParaRPr lang="en-US" sz="1100" b="1" i="0" u="none" strike="noStrike" kern="1200" cap="none"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kern="1200" cap="none" dirty="0" smtClean="0">
                <a:solidFill>
                  <a:schemeClr val="tx1"/>
                </a:solidFill>
                <a:effectLst/>
                <a:latin typeface="Arial"/>
                <a:ea typeface="Arial"/>
                <a:cs typeface="Arial"/>
                <a:sym typeface="Arial"/>
              </a:rPr>
              <a:t>Changes during puberty in the reproductive organs for</a:t>
            </a:r>
            <a:r>
              <a:rPr lang="en-US" sz="1100" b="1" i="0" u="none" strike="noStrike" kern="1200" cap="none" baseline="0" dirty="0" smtClean="0">
                <a:solidFill>
                  <a:schemeClr val="tx1"/>
                </a:solidFill>
                <a:effectLst/>
                <a:latin typeface="Arial"/>
                <a:ea typeface="Arial"/>
                <a:cs typeface="Arial"/>
                <a:sym typeface="Arial"/>
              </a:rPr>
              <a:t> a person assigned female at birth:</a:t>
            </a:r>
          </a:p>
          <a:p>
            <a:pPr marL="0" lvl="0" indent="0" algn="l" rtl="0">
              <a:spcBef>
                <a:spcPts val="0"/>
              </a:spcBef>
              <a:spcAft>
                <a:spcPts val="0"/>
              </a:spcAft>
              <a:buNone/>
            </a:pPr>
            <a:r>
              <a:rPr lang="en-US" b="1" i="1" dirty="0" smtClean="0"/>
              <a:t>Vaginal</a:t>
            </a:r>
            <a:r>
              <a:rPr lang="en-US" b="1" i="1" baseline="0" dirty="0" smtClean="0"/>
              <a:t> Discharge:</a:t>
            </a:r>
            <a:endParaRPr lang="en-US" b="0" i="0" baseline="0" dirty="0" smtClean="0"/>
          </a:p>
          <a:p>
            <a:pPr marL="171450" lvl="0" indent="-171450" algn="l" rtl="0">
              <a:spcBef>
                <a:spcPts val="0"/>
              </a:spcBef>
              <a:spcAft>
                <a:spcPts val="0"/>
              </a:spcAft>
            </a:pPr>
            <a:r>
              <a:rPr lang="en-US" b="0" i="0" baseline="0" dirty="0" smtClean="0"/>
              <a:t>People with a vagina may experience vaginal discharge (or fluid) after the start of puberty</a:t>
            </a:r>
          </a:p>
          <a:p>
            <a:pPr marL="171450" lvl="0" indent="-171450" algn="l" rtl="0">
              <a:spcBef>
                <a:spcPts val="0"/>
              </a:spcBef>
              <a:spcAft>
                <a:spcPts val="0"/>
              </a:spcAft>
            </a:pPr>
            <a:r>
              <a:rPr lang="en-US" b="0" i="0" baseline="0" dirty="0" smtClean="0"/>
              <a:t>Vaginal discharge is a bodily fluid that comes from the vagina.</a:t>
            </a:r>
          </a:p>
          <a:p>
            <a:pPr marL="628650" lvl="1" indent="-171450" algn="l" rtl="0">
              <a:spcBef>
                <a:spcPts val="0"/>
              </a:spcBef>
              <a:spcAft>
                <a:spcPts val="0"/>
              </a:spcAft>
            </a:pPr>
            <a:r>
              <a:rPr lang="en-US" b="0" i="0" baseline="0" dirty="0" smtClean="0"/>
              <a:t>This might been seen on toilet paper when you wipe, or in your underwear</a:t>
            </a:r>
          </a:p>
          <a:p>
            <a:pPr marL="171450" lvl="0" indent="-171450" algn="l" rtl="0">
              <a:spcBef>
                <a:spcPts val="0"/>
              </a:spcBef>
              <a:spcAft>
                <a:spcPts val="0"/>
              </a:spcAft>
            </a:pPr>
            <a:r>
              <a:rPr lang="en-US" b="0" i="0" baseline="0" dirty="0" smtClean="0"/>
              <a:t>Vaginal discharge (or fluid) has several purposes: cleaning and moistening the vagina, and helping to prevent and fight infections.</a:t>
            </a:r>
          </a:p>
          <a:p>
            <a:pPr marL="171450" lvl="0" indent="-171450" algn="l" rtl="0">
              <a:spcBef>
                <a:spcPts val="0"/>
              </a:spcBef>
              <a:spcAft>
                <a:spcPts val="0"/>
              </a:spcAft>
            </a:pPr>
            <a:r>
              <a:rPr lang="en-US" b="0" i="0" baseline="0" dirty="0" smtClean="0"/>
              <a:t>Normal vaginal discharge (fluid) can be somewhat thin, sticky, and elastic; thick and gooey.</a:t>
            </a:r>
          </a:p>
          <a:p>
            <a:pPr marL="628650" lvl="1" indent="-171450" algn="l" rtl="0">
              <a:spcBef>
                <a:spcPts val="0"/>
              </a:spcBef>
              <a:spcAft>
                <a:spcPts val="0"/>
              </a:spcAft>
            </a:pPr>
            <a:r>
              <a:rPr lang="en-US" b="0" i="0" baseline="0" dirty="0" smtClean="0"/>
              <a:t>This will change at different times of the month and/or during a menstrual cycle</a:t>
            </a:r>
          </a:p>
          <a:p>
            <a:pPr marL="0" lvl="0" indent="0" algn="l" rtl="0">
              <a:spcBef>
                <a:spcPts val="0"/>
              </a:spcBef>
              <a:spcAft>
                <a:spcPts val="0"/>
              </a:spcAft>
              <a:buNone/>
            </a:pPr>
            <a:endParaRPr lang="en-US" b="0" i="0" baseline="0" dirty="0" smtClean="0"/>
          </a:p>
          <a:p>
            <a:pPr marL="0" lvl="0" indent="0" algn="l" rtl="0">
              <a:spcBef>
                <a:spcPts val="0"/>
              </a:spcBef>
              <a:spcAft>
                <a:spcPts val="0"/>
              </a:spcAft>
              <a:buNone/>
            </a:pPr>
            <a:r>
              <a:rPr lang="en-US" b="1" i="1" baseline="0" dirty="0" smtClean="0"/>
              <a:t>Changes in Smell</a:t>
            </a:r>
          </a:p>
          <a:p>
            <a:pPr marL="171450" lvl="0" indent="-171450" algn="l" rtl="0">
              <a:spcBef>
                <a:spcPts val="0"/>
              </a:spcBef>
              <a:spcAft>
                <a:spcPts val="0"/>
              </a:spcAft>
            </a:pPr>
            <a:r>
              <a:rPr lang="en-US" b="0" i="0" baseline="0" dirty="0" smtClean="0"/>
              <a:t>During puberty there are many types of changes that occur, including how your body looks and even the way you think it might smell. These changes are a normal part of growing up.</a:t>
            </a:r>
          </a:p>
          <a:p>
            <a:pPr marL="171450" lvl="0" indent="-171450" algn="l" rtl="0">
              <a:spcBef>
                <a:spcPts val="0"/>
              </a:spcBef>
              <a:spcAft>
                <a:spcPts val="0"/>
              </a:spcAft>
            </a:pPr>
            <a:r>
              <a:rPr lang="en-US" b="0" i="0" baseline="0" dirty="0" smtClean="0"/>
              <a:t>“Do I Smell?” – May people born with a vagina are curious to know if they smell “down there” or if people will notice when they have their period because of a smell. (Menstruation will be described further in the conception and fertilization PowerPoint).</a:t>
            </a:r>
          </a:p>
          <a:p>
            <a:pPr marL="628650" lvl="1" indent="-171450" algn="l" rtl="0">
              <a:spcBef>
                <a:spcPts val="0"/>
              </a:spcBef>
              <a:spcAft>
                <a:spcPts val="0"/>
              </a:spcAft>
            </a:pPr>
            <a:r>
              <a:rPr lang="en-US" b="0" i="0" baseline="0" dirty="0" smtClean="0"/>
              <a:t>Typically, when everything is normal and general hygiene practices are followed, no one can smell any odors coming from someone’s vagina.</a:t>
            </a:r>
          </a:p>
          <a:p>
            <a:pPr marL="628650" lvl="1" indent="-171450" algn="l" rtl="0">
              <a:spcBef>
                <a:spcPts val="0"/>
              </a:spcBef>
              <a:spcAft>
                <a:spcPts val="0"/>
              </a:spcAft>
            </a:pPr>
            <a:r>
              <a:rPr lang="en-US" b="0" i="0" baseline="0" dirty="0" smtClean="0"/>
              <a:t>If you notice an unusual smell, you should see a doctor in case of any type of infection. </a:t>
            </a:r>
          </a:p>
          <a:p>
            <a:pPr marL="0" lvl="0" indent="0" algn="l" rtl="0">
              <a:spcBef>
                <a:spcPts val="0"/>
              </a:spcBef>
              <a:spcAft>
                <a:spcPts val="0"/>
              </a:spcAft>
              <a:buNone/>
            </a:pPr>
            <a:endParaRPr lang="en-US" b="0" i="0" baseline="0" dirty="0" smtClean="0"/>
          </a:p>
          <a:p>
            <a:pPr marL="0" lvl="0" indent="0" algn="l" rtl="0">
              <a:spcBef>
                <a:spcPts val="0"/>
              </a:spcBef>
              <a:spcAft>
                <a:spcPts val="0"/>
              </a:spcAft>
              <a:buNone/>
            </a:pPr>
            <a:r>
              <a:rPr lang="en-US" b="1" i="1" baseline="0" dirty="0" smtClean="0"/>
              <a:t>Vaginal Yeast Infections</a:t>
            </a:r>
          </a:p>
          <a:p>
            <a:pPr marL="171450" lvl="0" indent="-171450" algn="l" rtl="0">
              <a:spcBef>
                <a:spcPts val="0"/>
              </a:spcBef>
              <a:spcAft>
                <a:spcPts val="0"/>
              </a:spcAft>
            </a:pPr>
            <a:r>
              <a:rPr lang="en-US" b="0" i="0" baseline="0" dirty="0" smtClean="0"/>
              <a:t>Vaginal yeast infections are common infections caused by yeast (a type of fungus). </a:t>
            </a:r>
          </a:p>
          <a:p>
            <a:pPr marL="171450" lvl="0" indent="-171450" algn="l" rtl="0">
              <a:spcBef>
                <a:spcPts val="0"/>
              </a:spcBef>
              <a:spcAft>
                <a:spcPts val="0"/>
              </a:spcAft>
            </a:pPr>
            <a:r>
              <a:rPr lang="en-US" b="0" i="0" baseline="0" dirty="0" smtClean="0"/>
              <a:t>These usually happen in warm, moist parts of the body, such as in the vaginal area. </a:t>
            </a:r>
          </a:p>
          <a:p>
            <a:pPr marL="628650" lvl="1" indent="-171450" algn="l" rtl="0">
              <a:spcBef>
                <a:spcPts val="0"/>
              </a:spcBef>
              <a:spcAft>
                <a:spcPts val="0"/>
              </a:spcAft>
            </a:pPr>
            <a:r>
              <a:rPr lang="en-US" b="0" i="0" baseline="0" dirty="0" smtClean="0"/>
              <a:t>Tips to reducing vaginal yeast infections: </a:t>
            </a:r>
          </a:p>
          <a:p>
            <a:pPr marL="628650" lvl="1" indent="-171450" algn="l" rtl="0">
              <a:spcBef>
                <a:spcPts val="0"/>
              </a:spcBef>
              <a:spcAft>
                <a:spcPts val="0"/>
              </a:spcAft>
            </a:pPr>
            <a:r>
              <a:rPr lang="en-US" b="0" i="0" baseline="0" dirty="0" smtClean="0"/>
              <a:t>Wear breathable underwear</a:t>
            </a:r>
          </a:p>
          <a:p>
            <a:pPr marL="1085850" lvl="2" indent="-171450" algn="l" rtl="0">
              <a:spcBef>
                <a:spcPts val="0"/>
              </a:spcBef>
              <a:spcAft>
                <a:spcPts val="0"/>
              </a:spcAft>
            </a:pPr>
            <a:r>
              <a:rPr lang="en-US" b="0" i="0" baseline="0" dirty="0" smtClean="0"/>
              <a:t>Cotton is the best choice for underwear</a:t>
            </a:r>
          </a:p>
          <a:p>
            <a:pPr marL="628650" lvl="1" indent="-171450" algn="l" rtl="0">
              <a:spcBef>
                <a:spcPts val="0"/>
              </a:spcBef>
              <a:spcAft>
                <a:spcPts val="0"/>
              </a:spcAft>
            </a:pPr>
            <a:r>
              <a:rPr lang="en-US" b="0" i="0" baseline="0" dirty="0" smtClean="0"/>
              <a:t>Change out of wet clothes as soon as possible </a:t>
            </a:r>
          </a:p>
          <a:p>
            <a:pPr marL="628650" lvl="1" indent="-171450" algn="l" rtl="0">
              <a:spcBef>
                <a:spcPts val="0"/>
              </a:spcBef>
              <a:spcAft>
                <a:spcPts val="0"/>
              </a:spcAft>
            </a:pPr>
            <a:r>
              <a:rPr lang="en-US" b="0" i="0" baseline="0" dirty="0" smtClean="0"/>
              <a:t>Keep the area dry</a:t>
            </a:r>
          </a:p>
          <a:p>
            <a:pPr marL="628650" lvl="1" indent="-171450" algn="l" rtl="0">
              <a:spcBef>
                <a:spcPts val="0"/>
              </a:spcBef>
              <a:spcAft>
                <a:spcPts val="0"/>
              </a:spcAft>
            </a:pPr>
            <a:r>
              <a:rPr lang="en-US" b="0" i="0" baseline="0" dirty="0" smtClean="0"/>
              <a:t>When in the bathroom, wipe from front to back </a:t>
            </a:r>
          </a:p>
          <a:p>
            <a:pPr marL="171450" lvl="0" indent="-171450" algn="l" rtl="0">
              <a:spcBef>
                <a:spcPts val="0"/>
              </a:spcBef>
              <a:spcAft>
                <a:spcPts val="0"/>
              </a:spcAft>
            </a:pPr>
            <a:r>
              <a:rPr lang="en-US" b="0" i="0" baseline="0" dirty="0" smtClean="0"/>
              <a:t>Vaginal yeast infections are common in young people with a vagina, </a:t>
            </a:r>
            <a:r>
              <a:rPr lang="en-US" b="1" i="0" baseline="0" dirty="0" smtClean="0"/>
              <a:t>but are not an sexually transmitted infection (STI)</a:t>
            </a:r>
          </a:p>
          <a:p>
            <a:pPr marL="628650" lvl="1" indent="-171450" algn="l" rtl="0">
              <a:spcBef>
                <a:spcPts val="0"/>
              </a:spcBef>
              <a:spcAft>
                <a:spcPts val="0"/>
              </a:spcAft>
            </a:pPr>
            <a:r>
              <a:rPr lang="en-US" b="0" i="1" baseline="0" dirty="0" smtClean="0"/>
              <a:t>*Note: As the teacher, you might not want to mention STI as it is not part of the curriculum expectations until Grade 7*</a:t>
            </a:r>
            <a:endParaRPr lang="en-US" b="0" i="0" baseline="0" dirty="0" smtClean="0"/>
          </a:p>
          <a:p>
            <a:pPr marL="171450" lvl="0" indent="-171450" algn="l" rtl="0">
              <a:spcBef>
                <a:spcPts val="0"/>
              </a:spcBef>
              <a:spcAft>
                <a:spcPts val="0"/>
              </a:spcAft>
            </a:pPr>
            <a:r>
              <a:rPr lang="en-US" sz="1100" b="0" i="0" u="none" strike="noStrike" cap="none" dirty="0" smtClean="0">
                <a:solidFill>
                  <a:srgbClr val="000000"/>
                </a:solidFill>
                <a:effectLst/>
                <a:latin typeface="Arial"/>
                <a:ea typeface="Arial"/>
                <a:cs typeface="Arial"/>
                <a:sym typeface="Arial"/>
              </a:rPr>
              <a:t>Vaginal yeast infections can cause:</a:t>
            </a:r>
          </a:p>
          <a:p>
            <a:pPr fontAlgn="base"/>
            <a:r>
              <a:rPr lang="en-US" sz="1100" b="0" i="0" u="none" strike="noStrike" cap="none" dirty="0" smtClean="0">
                <a:solidFill>
                  <a:srgbClr val="000000"/>
                </a:solidFill>
                <a:effectLst/>
                <a:latin typeface="Arial"/>
                <a:ea typeface="Arial"/>
                <a:cs typeface="Arial"/>
                <a:sym typeface="Arial"/>
              </a:rPr>
              <a:t>itching and irritation in the vagina</a:t>
            </a:r>
          </a:p>
          <a:p>
            <a:pPr fontAlgn="base"/>
            <a:r>
              <a:rPr lang="en-US" sz="1100" b="0" i="0" u="none" strike="noStrike" cap="none" dirty="0" smtClean="0">
                <a:solidFill>
                  <a:srgbClr val="000000"/>
                </a:solidFill>
                <a:effectLst/>
                <a:latin typeface="Arial"/>
                <a:ea typeface="Arial"/>
                <a:cs typeface="Arial"/>
                <a:sym typeface="Arial"/>
              </a:rPr>
              <a:t>redness, swelling, or itching of the vulva (the folds of skin outside the vagina)</a:t>
            </a:r>
          </a:p>
          <a:p>
            <a:pPr fontAlgn="base"/>
            <a:r>
              <a:rPr lang="en-US" sz="1100" b="0" i="0" u="none" strike="noStrike" cap="none" dirty="0" smtClean="0">
                <a:solidFill>
                  <a:srgbClr val="000000"/>
                </a:solidFill>
                <a:effectLst/>
                <a:latin typeface="Arial"/>
                <a:ea typeface="Arial"/>
                <a:cs typeface="Arial"/>
                <a:sym typeface="Arial"/>
              </a:rPr>
              <a:t>a thick, white discharge that can look like cottage cheese and is usually odorless, although it might smell like bread or yeast</a:t>
            </a:r>
          </a:p>
          <a:p>
            <a:pPr fontAlgn="base"/>
            <a:r>
              <a:rPr lang="en-US" sz="1100" b="0" i="0" u="none" strike="noStrike" cap="none" dirty="0" smtClean="0">
                <a:solidFill>
                  <a:srgbClr val="000000"/>
                </a:solidFill>
                <a:effectLst/>
                <a:latin typeface="Arial"/>
                <a:ea typeface="Arial"/>
                <a:cs typeface="Arial"/>
                <a:sym typeface="Arial"/>
              </a:rPr>
              <a:t>pain or burning when urinating (peeing) or during sex</a:t>
            </a:r>
          </a:p>
          <a:p>
            <a:pPr fontAlgn="base"/>
            <a:r>
              <a:rPr lang="en-US" sz="1100" b="0" i="0" u="none" strike="noStrike" cap="none" dirty="0" smtClean="0">
                <a:solidFill>
                  <a:srgbClr val="000000"/>
                </a:solidFill>
                <a:effectLst/>
                <a:latin typeface="Arial"/>
                <a:ea typeface="Arial"/>
                <a:cs typeface="Arial"/>
                <a:sym typeface="Arial"/>
              </a:rPr>
              <a:t>If you have any of these symptoms, see your doctor or gynecologist. It's easy to confuse the symptoms of a yeast infection with those of some </a:t>
            </a:r>
            <a:r>
              <a:rPr lang="en-US" sz="1100" b="0" i="0" u="none" strike="noStrike" cap="none" dirty="0" err="1" smtClean="0">
                <a:solidFill>
                  <a:srgbClr val="000000"/>
                </a:solidFill>
                <a:effectLst/>
                <a:latin typeface="Arial"/>
                <a:ea typeface="Arial"/>
                <a:cs typeface="Arial"/>
                <a:sym typeface="Arial"/>
              </a:rPr>
              <a:t>STI</a:t>
            </a:r>
            <a:r>
              <a:rPr lang="en-US" sz="1100" b="0" i="0" u="none" strike="noStrike" cap="none" dirty="0" smtClean="0">
                <a:solidFill>
                  <a:srgbClr val="000000"/>
                </a:solidFill>
                <a:effectLst/>
                <a:latin typeface="Arial"/>
                <a:ea typeface="Arial"/>
                <a:cs typeface="Arial"/>
                <a:sym typeface="Arial"/>
              </a:rPr>
              <a:t> and other vaginal infections. Your doctor can make sure you are treated for the right type of infection.</a:t>
            </a:r>
          </a:p>
          <a:p>
            <a:pPr fontAlgn="base"/>
            <a:r>
              <a:rPr lang="en-US" sz="1100" b="0" i="0" u="none" strike="noStrike" cap="none" dirty="0" smtClean="0">
                <a:solidFill>
                  <a:srgbClr val="000000"/>
                </a:solidFill>
                <a:effectLst/>
                <a:latin typeface="Arial"/>
                <a:ea typeface="Arial"/>
                <a:cs typeface="Arial"/>
                <a:sym typeface="Arial"/>
              </a:rPr>
              <a:t>If you have a vaginal yeast infection, your doctor can recommend treatment to clear up the symptoms and cure the infection quickly</a:t>
            </a:r>
            <a:endParaRPr lang="en-US" b="0" i="0" baseline="0" dirty="0" smtClean="0"/>
          </a:p>
          <a:p>
            <a:pPr marL="0" lvl="0" indent="0" algn="l" rtl="0">
              <a:spcBef>
                <a:spcPts val="0"/>
              </a:spcBef>
              <a:spcAft>
                <a:spcPts val="0"/>
              </a:spcAft>
              <a:buNone/>
            </a:pPr>
            <a:endParaRPr lang="en-US" b="0" i="0" baseline="0" dirty="0" smtClean="0"/>
          </a:p>
          <a:p>
            <a:pPr marL="0" lvl="0" indent="0" algn="l" rtl="0">
              <a:spcBef>
                <a:spcPts val="0"/>
              </a:spcBef>
              <a:spcAft>
                <a:spcPts val="0"/>
              </a:spcAft>
              <a:buNone/>
            </a:pPr>
            <a:r>
              <a:rPr lang="en-US" b="1" i="0" baseline="0" dirty="0" smtClean="0"/>
              <a:t>Tips for Hygienic Practices:</a:t>
            </a:r>
          </a:p>
          <a:p>
            <a:pPr marL="171450" lvl="0" indent="-171450" algn="l" rtl="0">
              <a:spcBef>
                <a:spcPts val="0"/>
              </a:spcBef>
              <a:spcAft>
                <a:spcPts val="0"/>
              </a:spcAft>
            </a:pPr>
            <a:r>
              <a:rPr lang="en-US" b="0" i="0" baseline="0" dirty="0" smtClean="0"/>
              <a:t>As far as periods (mensuration) and daily hygiene go, change your pad and tampons frequently, shower or bathe daily, and wear clean clothes. </a:t>
            </a:r>
          </a:p>
          <a:p>
            <a:pPr marL="628650" lvl="1" indent="-171450" algn="l" rtl="0">
              <a:spcBef>
                <a:spcPts val="0"/>
              </a:spcBef>
              <a:spcAft>
                <a:spcPts val="0"/>
              </a:spcAft>
            </a:pPr>
            <a:r>
              <a:rPr lang="en-US" b="1" i="0" baseline="0" dirty="0" smtClean="0"/>
              <a:t>Do not use any douches, wipes, or feminine sprays.</a:t>
            </a:r>
          </a:p>
          <a:p>
            <a:pPr marL="628650" lvl="1" indent="-171450" algn="l" rtl="0">
              <a:spcBef>
                <a:spcPts val="0"/>
              </a:spcBef>
              <a:spcAft>
                <a:spcPts val="0"/>
              </a:spcAft>
            </a:pPr>
            <a:r>
              <a:rPr lang="en-US" b="0" i="0" baseline="0" dirty="0" smtClean="0"/>
              <a:t>Douches, feminine sprays, deodorants, and wipes that are meant to keep a vaginal area smelling fresh and clean can actually do more harm then good! </a:t>
            </a:r>
          </a:p>
          <a:p>
            <a:pPr marL="628650" lvl="1" indent="-171450" algn="l" rtl="0">
              <a:spcBef>
                <a:spcPts val="0"/>
              </a:spcBef>
              <a:spcAft>
                <a:spcPts val="0"/>
              </a:spcAft>
            </a:pPr>
            <a:r>
              <a:rPr lang="en-US" b="0" i="0" baseline="0" dirty="0" smtClean="0"/>
              <a:t>Tampons and pads should be changed every 4-6 hours. </a:t>
            </a:r>
            <a:r>
              <a:rPr lang="en-US" b="0" i="1" baseline="0" dirty="0" smtClean="0"/>
              <a:t>This information will be expanded on in the Pregnancy </a:t>
            </a:r>
            <a:r>
              <a:rPr lang="en-US" b="0" i="1" baseline="0" dirty="0" err="1" smtClean="0"/>
              <a:t>presentatin</a:t>
            </a:r>
            <a:r>
              <a:rPr lang="en-US" b="0" i="0" baseline="0" dirty="0" smtClean="0"/>
              <a:t>**</a:t>
            </a:r>
            <a:endParaRPr lang="en-US" b="1" i="0" baseline="0" dirty="0" smtClean="0"/>
          </a:p>
          <a:p>
            <a:pPr marL="0" lvl="0" indent="0" algn="l" rtl="0">
              <a:spcBef>
                <a:spcPts val="0"/>
              </a:spcBef>
              <a:spcAft>
                <a:spcPts val="0"/>
              </a:spcAft>
              <a:buNone/>
            </a:pPr>
            <a:endParaRPr lang="en-US" b="1" i="0" baseline="0" dirty="0" smtClean="0"/>
          </a:p>
          <a:p>
            <a:pPr marL="0" lvl="0" indent="0" algn="l" rtl="0">
              <a:spcBef>
                <a:spcPts val="0"/>
              </a:spcBef>
              <a:spcAft>
                <a:spcPts val="0"/>
              </a:spcAft>
              <a:buNone/>
            </a:pPr>
            <a:r>
              <a:rPr lang="en-US" b="1" i="0" baseline="0" dirty="0" smtClean="0"/>
              <a:t>Reference:</a:t>
            </a:r>
            <a:endParaRPr lang="en-US" b="0" i="0" baseline="0" dirty="0" smtClean="0"/>
          </a:p>
          <a:p>
            <a:pPr marL="171450" lvl="0" indent="-171450" algn="l" rtl="0">
              <a:spcBef>
                <a:spcPts val="0"/>
              </a:spcBef>
              <a:spcAft>
                <a:spcPts val="0"/>
              </a:spcAft>
            </a:pPr>
            <a:r>
              <a:rPr lang="en-US" b="0" i="0" baseline="0" dirty="0" smtClean="0"/>
              <a:t>Hirsch, L. (2021, January). </a:t>
            </a:r>
            <a:r>
              <a:rPr lang="en-US" b="0" i="0" baseline="0" dirty="0" err="1" smtClean="0"/>
              <a:t>Nemour</a:t>
            </a:r>
            <a:r>
              <a:rPr lang="en-US" b="0" i="0" baseline="0" dirty="0" smtClean="0"/>
              <a:t> </a:t>
            </a:r>
            <a:r>
              <a:rPr lang="en-US" b="0" i="0" baseline="0" dirty="0" err="1" smtClean="0"/>
              <a:t>TeensHealth</a:t>
            </a:r>
            <a:r>
              <a:rPr lang="en-US" b="0" i="0" baseline="0" dirty="0" smtClean="0"/>
              <a:t>: Feeling Fresh. https://kidshealth.org/en/teens/feminine-hygiene.html#catbody-basics</a:t>
            </a:r>
          </a:p>
          <a:p>
            <a:pPr marL="171450" lvl="0" indent="-171450" algn="l" rtl="0">
              <a:spcBef>
                <a:spcPts val="0"/>
              </a:spcBef>
              <a:spcAft>
                <a:spcPts val="0"/>
              </a:spcAft>
            </a:pPr>
            <a:r>
              <a:rPr lang="en-US" b="0" i="0" baseline="0" dirty="0" smtClean="0"/>
              <a:t>Hirsch, L. (2020, June). Nemours </a:t>
            </a:r>
            <a:r>
              <a:rPr lang="en-US" b="0" i="0" baseline="0" dirty="0" err="1" smtClean="0"/>
              <a:t>TeensHealth</a:t>
            </a:r>
            <a:r>
              <a:rPr lang="en-US" b="0" i="0" baseline="0" dirty="0" smtClean="0"/>
              <a:t>: Vaginal Yeast Infections. https://kidshealth.org/en/teens/yeast-infections.html#catbody-basics</a:t>
            </a:r>
          </a:p>
          <a:p>
            <a:pPr marL="171450" lvl="0" indent="-171450" algn="l" rtl="0">
              <a:spcBef>
                <a:spcPts val="0"/>
              </a:spcBef>
              <a:spcAft>
                <a:spcPts val="0"/>
              </a:spcAft>
            </a:pPr>
            <a:r>
              <a:rPr lang="en-US" b="0" i="0" baseline="0" dirty="0" smtClean="0"/>
              <a:t>Miller, R. R. (2018, October). Nemours </a:t>
            </a:r>
            <a:r>
              <a:rPr lang="en-US" b="0" i="0" baseline="0" dirty="0" err="1" smtClean="0"/>
              <a:t>TeensHealth</a:t>
            </a:r>
            <a:r>
              <a:rPr lang="en-US" b="0" i="0" baseline="0" dirty="0" smtClean="0"/>
              <a:t>: Vaginal Discharge: What’s Normal, What’s Not</a:t>
            </a:r>
            <a:endParaRPr lang="en-US" b="1" i="1" dirty="0" smtClean="0"/>
          </a:p>
          <a:p>
            <a:pPr marL="0" lvl="0" indent="0" algn="l" rtl="0">
              <a:spcBef>
                <a:spcPts val="0"/>
              </a:spcBef>
              <a:spcAft>
                <a:spcPts val="0"/>
              </a:spcAft>
              <a:buNone/>
            </a:pPr>
            <a:endParaRPr lang="en-US" b="0" dirty="0" smtClean="0"/>
          </a:p>
          <a:p>
            <a:pPr marL="0" lvl="0" indent="0" algn="l" rtl="0">
              <a:spcBef>
                <a:spcPts val="0"/>
              </a:spcBef>
              <a:spcAft>
                <a:spcPts val="0"/>
              </a:spcAft>
              <a:buNone/>
            </a:pPr>
            <a:r>
              <a:rPr lang="en-US" b="1" dirty="0" smtClean="0"/>
              <a:t>Image</a:t>
            </a:r>
            <a:r>
              <a:rPr lang="en-US" b="1" baseline="0" dirty="0" smtClean="0"/>
              <a:t> from </a:t>
            </a:r>
            <a:r>
              <a:rPr lang="en-US" b="1" baseline="0" dirty="0" err="1" smtClean="0"/>
              <a:t>Canva</a:t>
            </a:r>
            <a:endParaRPr lang="en-US" b="1" dirty="0"/>
          </a:p>
        </p:txBody>
      </p:sp>
    </p:spTree>
    <p:extLst>
      <p:ext uri="{BB962C8B-B14F-4D97-AF65-F5344CB8AC3E}">
        <p14:creationId xmlns:p14="http://schemas.microsoft.com/office/powerpoint/2010/main" val="5830171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fc8e8eaf27_0_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fc8e8eaf27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kern="1200" cap="none" dirty="0" smtClean="0">
                <a:solidFill>
                  <a:schemeClr val="tx1"/>
                </a:solidFill>
                <a:effectLst/>
                <a:latin typeface="Arial"/>
                <a:ea typeface="Arial"/>
                <a:cs typeface="Arial"/>
                <a:sym typeface="Arial"/>
              </a:rPr>
              <a:t>General Information</a:t>
            </a:r>
            <a:endParaRPr lang="en-US" sz="1100" dirty="0" smtClean="0">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smtClean="0">
                <a:ea typeface="Calibri"/>
                <a:cs typeface="Calibri"/>
                <a:sym typeface="Calibri"/>
              </a:rPr>
              <a:t>To access video</a:t>
            </a:r>
            <a:r>
              <a:rPr lang="en-US" sz="1100" baseline="0" dirty="0" smtClean="0">
                <a:ea typeface="Calibri"/>
                <a:cs typeface="Calibri"/>
                <a:sym typeface="Calibri"/>
              </a:rPr>
              <a:t> you must be in present mode to play OR</a:t>
            </a:r>
            <a:r>
              <a:rPr lang="en-US" sz="1100" dirty="0" smtClean="0">
                <a:ea typeface="Calibri"/>
                <a:cs typeface="Calibri"/>
                <a:sym typeface="Calibri"/>
              </a:rPr>
              <a:t> open the hyperlink in a</a:t>
            </a:r>
            <a:r>
              <a:rPr lang="en-US" sz="1100" baseline="0" dirty="0" smtClean="0">
                <a:ea typeface="Calibri"/>
                <a:cs typeface="Calibri"/>
                <a:sym typeface="Calibri"/>
              </a:rPr>
              <a:t> separate </a:t>
            </a:r>
            <a:r>
              <a:rPr lang="en-US" sz="1100" dirty="0" smtClean="0">
                <a:ea typeface="Calibri"/>
                <a:cs typeface="Calibri"/>
                <a:sym typeface="Calibri"/>
              </a:rPr>
              <a:t>Internet browser.</a:t>
            </a:r>
            <a:r>
              <a:rPr lang="en-US" sz="1100" baseline="0" dirty="0" smtClean="0">
                <a:ea typeface="Calibri"/>
                <a:cs typeface="Calibri"/>
                <a:sym typeface="Calibri"/>
              </a:rPr>
              <a:t> </a:t>
            </a: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Video link: https://youtu.be/Mn4Ii4gAFyA</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Also hyperlinked in the title.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Video Length:</a:t>
            </a:r>
            <a:r>
              <a:rPr lang="en-US" sz="1100" b="0" i="0" u="none" strike="noStrike" cap="none" baseline="0" dirty="0" smtClean="0">
                <a:solidFill>
                  <a:srgbClr val="000000"/>
                </a:solidFill>
                <a:effectLst/>
                <a:latin typeface="Arial"/>
                <a:ea typeface="Arial"/>
                <a:cs typeface="Arial"/>
                <a:sym typeface="Arial"/>
              </a:rPr>
              <a:t> 15:02</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effectLst/>
                <a:latin typeface="Arial"/>
                <a:ea typeface="Arial"/>
                <a:cs typeface="Arial"/>
                <a:sym typeface="Arial"/>
              </a:rPr>
              <a:t>The teacher should review the video before attempting to play it in their class. They can decide what parts of the video they find relevant and pertinent to share with the students.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What’s the difference between a vulva and a vagina? Is it normal to have hair on my vulva? How does a clitoris work? In this episode we explore how each vulva is unique in appearance — features such as pubic hair, labia size and symmetry, and skin colour all vary from person to person. We also learn that there’s a lot more to the clitoris than meets the eye! The kids compete in a Vulva Relay, a special guest asks a question that’s on everyone’s lips and the teens make some new discoveries about the vulva!</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Special Guest: Amy Lang, MA  </a:t>
            </a:r>
            <a:r>
              <a:rPr lang="en-US" sz="1100" b="0" i="0" u="none" strike="noStrike" cap="none" dirty="0" smtClean="0">
                <a:solidFill>
                  <a:srgbClr val="000000"/>
                </a:solidFill>
                <a:effectLst/>
                <a:latin typeface="Arial"/>
                <a:ea typeface="Arial"/>
                <a:cs typeface="Arial"/>
                <a:sym typeface="Arial"/>
                <a:hlinkClick r:id="rId3"/>
              </a:rPr>
              <a:t>https://birdsandbeesandkids.com/</a:t>
            </a:r>
            <a:r>
              <a:rPr lang="en-US" sz="1100" b="0" i="0" u="none" strike="noStrike" cap="none" dirty="0" smtClean="0">
                <a:solidFill>
                  <a:srgbClr val="000000"/>
                </a:solidFill>
                <a:effectLst/>
                <a:latin typeface="Arial"/>
                <a:ea typeface="Aria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Every Body Curious is a fun and illuminating web series for young people that explores the birds and the bees with ease in today’s digital landscape. There’s no new normal when it comes to conversations about sexuality and healthy relationships with youth, ages 9-12 – just normal and that’s what Every Body Curious aims to bring about. It's a safe setting where leading sex educators answer real questions from real kids, and open and honest conversations about sexuality, bodies and healthy relationships are encouraged.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Visit </a:t>
            </a:r>
            <a:r>
              <a:rPr lang="en-US" sz="1100" b="0" i="0" u="none" strike="noStrike" cap="none" dirty="0" smtClean="0">
                <a:solidFill>
                  <a:srgbClr val="000000"/>
                </a:solidFill>
                <a:effectLst/>
                <a:latin typeface="Arial"/>
                <a:ea typeface="Arial"/>
                <a:cs typeface="Arial"/>
                <a:sym typeface="Arial"/>
                <a:hlinkClick r:id="rId4"/>
              </a:rPr>
              <a:t>https://everybodycurious.com</a:t>
            </a:r>
            <a:r>
              <a:rPr lang="en-US" sz="1100" b="0" i="0" u="none" strike="noStrike" cap="none" dirty="0" smtClean="0">
                <a:solidFill>
                  <a:srgbClr val="000000"/>
                </a:solidFill>
                <a:effectLst/>
                <a:latin typeface="Arial"/>
                <a:ea typeface="Arial"/>
                <a:cs typeface="Arial"/>
                <a:sym typeface="Arial"/>
              </a:rPr>
              <a:t> The Every Body Curious website is certified by the </a:t>
            </a:r>
            <a:r>
              <a:rPr lang="en-US" sz="1100" b="0" i="0" u="none" strike="noStrike" cap="none" dirty="0" err="1" smtClean="0">
                <a:solidFill>
                  <a:srgbClr val="000000"/>
                </a:solidFill>
                <a:effectLst/>
                <a:latin typeface="Arial"/>
                <a:ea typeface="Arial"/>
                <a:cs typeface="Arial"/>
                <a:sym typeface="Arial"/>
              </a:rPr>
              <a:t>kidSAFE</a:t>
            </a:r>
            <a:r>
              <a:rPr lang="en-US" sz="1100" b="0" i="0" u="none" strike="noStrike" cap="none" dirty="0" smtClean="0">
                <a:solidFill>
                  <a:srgbClr val="000000"/>
                </a:solidFill>
                <a:effectLst/>
                <a:latin typeface="Arial"/>
                <a:ea typeface="Arial"/>
                <a:cs typeface="Arial"/>
                <a:sym typeface="Arial"/>
              </a:rPr>
              <a:t> Seal Program. To learn more go to </a:t>
            </a:r>
            <a:r>
              <a:rPr lang="en-US" sz="1100" b="0" i="0" u="none" strike="noStrike" cap="none" dirty="0" smtClean="0">
                <a:solidFill>
                  <a:srgbClr val="000000"/>
                </a:solidFill>
                <a:effectLst/>
                <a:latin typeface="Arial"/>
                <a:ea typeface="Arial"/>
                <a:cs typeface="Arial"/>
                <a:sym typeface="Arial"/>
                <a:hlinkClick r:id="rId5"/>
              </a:rPr>
              <a:t>https://kidsafeseal.com/</a:t>
            </a:r>
            <a:r>
              <a:rPr lang="en-US" sz="1100" b="0" i="0" u="none" strike="noStrike" cap="none" dirty="0" smtClean="0">
                <a:solidFill>
                  <a:srgbClr val="000000"/>
                </a:solidFill>
                <a:effectLst/>
                <a:latin typeface="Arial"/>
                <a:ea typeface="Arial"/>
                <a:cs typeface="Arial"/>
                <a:sym typeface="Arial"/>
              </a:rPr>
              <a:t> We understand that not every family will interact with this content the same way, and that’s ok. Every Body Curious is for those families interested in evidence-based material to help facilitate these sorts of conversations with their kids.</a:t>
            </a:r>
          </a:p>
          <a:p>
            <a:pPr marL="0" lvl="0" indent="0" algn="l" rtl="0">
              <a:spcBef>
                <a:spcPts val="0"/>
              </a:spcBef>
              <a:spcAft>
                <a:spcPts val="0"/>
              </a:spcAft>
              <a:buNone/>
            </a:pP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lang="en-US" sz="1100" b="0" i="0" u="none" strike="noStrike" cap="none" dirty="0" smtClean="0">
              <a:solidFill>
                <a:srgbClr val="000000"/>
              </a:solidFill>
              <a:effectLst/>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fc8e8eaf27_0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fc8e8eaf27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1" i="0" u="sng" strike="noStrike" kern="1200" cap="none" dirty="0" smtClean="0">
                <a:solidFill>
                  <a:schemeClr val="tx1"/>
                </a:solidFill>
                <a:effectLst/>
                <a:latin typeface="Arial"/>
                <a:ea typeface="Arial"/>
                <a:cs typeface="Arial"/>
                <a:sym typeface="Arial"/>
              </a:rPr>
              <a:t>General Information</a:t>
            </a:r>
            <a:endParaRPr lang="en-CA" b="1" i="1" dirty="0" smtClean="0"/>
          </a:p>
          <a:p>
            <a:pPr marL="0" lvl="0" indent="0" algn="l" rtl="0">
              <a:spcBef>
                <a:spcPts val="0"/>
              </a:spcBef>
              <a:spcAft>
                <a:spcPts val="0"/>
              </a:spcAft>
              <a:buNone/>
            </a:pPr>
            <a:r>
              <a:rPr lang="en-CA" b="1" i="1" dirty="0" smtClean="0"/>
              <a:t>Refer to the reproductive anatomy matching game handout in our</a:t>
            </a:r>
            <a:r>
              <a:rPr lang="en-CA" b="1" i="1" baseline="0" dirty="0" smtClean="0"/>
              <a:t> Grade 5 Puberty and Reproductive Systems </a:t>
            </a:r>
            <a:r>
              <a:rPr lang="en-CA" b="1" i="1" dirty="0" smtClean="0"/>
              <a:t>teaching tool for further</a:t>
            </a:r>
            <a:r>
              <a:rPr lang="en-CA" b="1" i="1" baseline="0" dirty="0" smtClean="0"/>
              <a:t> instructions…</a:t>
            </a:r>
          </a:p>
          <a:p>
            <a:pPr marL="0" lvl="0" indent="0" algn="l" rtl="0">
              <a:spcBef>
                <a:spcPts val="0"/>
              </a:spcBef>
              <a:spcAft>
                <a:spcPts val="0"/>
              </a:spcAft>
              <a:buNone/>
            </a:pPr>
            <a:r>
              <a:rPr lang="en-CA" b="0" i="0" baseline="0" dirty="0" smtClean="0"/>
              <a:t>This activity can be done individually, in pairs or as a class.</a:t>
            </a:r>
          </a:p>
          <a:p>
            <a:pPr marL="0" lvl="0" indent="0" algn="l" rtl="0">
              <a:spcBef>
                <a:spcPts val="0"/>
              </a:spcBef>
              <a:spcAft>
                <a:spcPts val="0"/>
              </a:spcAft>
              <a:buNone/>
            </a:pPr>
            <a:endParaRPr lang="en-CA" b="0" i="0" baseline="0" dirty="0" smtClean="0"/>
          </a:p>
          <a:p>
            <a:pPr marL="0" lvl="0" indent="0" algn="l" rtl="0">
              <a:spcBef>
                <a:spcPts val="0"/>
              </a:spcBef>
              <a:spcAft>
                <a:spcPts val="0"/>
              </a:spcAft>
              <a:buNone/>
            </a:pPr>
            <a:r>
              <a:rPr lang="en-CA" b="0" i="0" baseline="0" dirty="0" smtClean="0"/>
              <a:t>The teacher can put up and display the anatomy definition cards around the room. Then the teacher will distribute the anatomy label cards to the students. Have students decide the definition under which each word belongs and then post the word under that definition. </a:t>
            </a:r>
          </a:p>
          <a:p>
            <a:pPr marL="0" lvl="0" indent="0" algn="l" rtl="0">
              <a:spcBef>
                <a:spcPts val="0"/>
              </a:spcBef>
              <a:spcAft>
                <a:spcPts val="0"/>
              </a:spcAft>
              <a:buNone/>
            </a:pPr>
            <a:endParaRPr lang="en-CA" b="0" i="0" baseline="0" dirty="0" smtClean="0"/>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1" i="0" u="none" strike="noStrike" cap="none" baseline="0" dirty="0" smtClean="0">
                <a:solidFill>
                  <a:srgbClr val="000000"/>
                </a:solidFill>
                <a:effectLst/>
                <a:latin typeface="Arial"/>
                <a:cs typeface="Arial"/>
                <a:sym typeface="Arial"/>
              </a:rPr>
              <a:t>Person assigned male anatomy </a:t>
            </a:r>
            <a:r>
              <a:rPr lang="en-US" sz="1100" b="1" i="0" u="none" strike="noStrike" cap="none" baseline="0" dirty="0" smtClean="0">
                <a:solidFill>
                  <a:srgbClr val="000000"/>
                </a:solidFill>
                <a:effectLst/>
                <a:latin typeface="Arial"/>
                <a:cs typeface="Arial"/>
                <a:sym typeface="Wingdings" panose="05000000000000000000" pitchFamily="2" charset="2"/>
              </a:rPr>
              <a:t> </a:t>
            </a:r>
            <a:r>
              <a:rPr lang="en-US" sz="1100" b="0" i="0" u="none" strike="noStrike" cap="none" dirty="0" smtClean="0">
                <a:solidFill>
                  <a:srgbClr val="000000"/>
                </a:solidFill>
                <a:effectLst/>
                <a:latin typeface="Arial"/>
                <a:ea typeface="Arial"/>
                <a:cs typeface="Arial"/>
                <a:sym typeface="Arial"/>
              </a:rPr>
              <a:t>Review their choices in logical sequence (testicles, sperm, scrotum, vas deferens, seminal vesicles, prostate gland, urethra, penis) while using the male anatomy diagrams on previous slides to show the structures and explain their function.</a:t>
            </a:r>
            <a:endParaRPr lang="en-CA" b="0" i="0" baseline="0" dirty="0" smtClean="0"/>
          </a:p>
          <a:p>
            <a:pPr marL="171450" lvl="0" indent="-171450" algn="l" rtl="0">
              <a:spcBef>
                <a:spcPts val="0"/>
              </a:spcBef>
              <a:spcAft>
                <a:spcPts val="0"/>
              </a:spcAft>
            </a:pPr>
            <a:r>
              <a:rPr lang="en-US" sz="1100" b="1" i="0" u="none" strike="noStrike" cap="none" dirty="0" smtClean="0">
                <a:solidFill>
                  <a:srgbClr val="000000"/>
                </a:solidFill>
                <a:effectLst/>
                <a:latin typeface="Arial"/>
                <a:ea typeface="Arial"/>
                <a:cs typeface="Arial"/>
                <a:sym typeface="Arial"/>
              </a:rPr>
              <a:t>Person assigned female anatomy</a:t>
            </a:r>
            <a:r>
              <a:rPr lang="en-US" sz="1100" b="1" i="0" u="none" strike="noStrike" cap="none" baseline="0" dirty="0" smtClean="0">
                <a:solidFill>
                  <a:srgbClr val="000000"/>
                </a:solidFill>
                <a:effectLst/>
                <a:latin typeface="Arial"/>
                <a:ea typeface="Arial"/>
                <a:cs typeface="Arial"/>
                <a:sym typeface="Arial"/>
              </a:rPr>
              <a:t> </a:t>
            </a:r>
            <a:r>
              <a:rPr lang="en-US" sz="1100" b="1" i="0" u="none" strike="noStrike" cap="none" baseline="0" dirty="0" smtClean="0">
                <a:solidFill>
                  <a:srgbClr val="000000"/>
                </a:solidFill>
                <a:effectLst/>
                <a:latin typeface="Arial"/>
                <a:ea typeface="Arial"/>
                <a:cs typeface="Arial"/>
                <a:sym typeface="Wingdings" panose="05000000000000000000" pitchFamily="2" charset="2"/>
              </a:rPr>
              <a:t> </a:t>
            </a:r>
            <a:r>
              <a:rPr lang="en-US" sz="1100" b="0" i="0" u="none" strike="noStrike" cap="none" dirty="0" smtClean="0">
                <a:solidFill>
                  <a:srgbClr val="000000"/>
                </a:solidFill>
                <a:effectLst/>
                <a:latin typeface="Arial"/>
                <a:ea typeface="Arial"/>
                <a:cs typeface="Arial"/>
                <a:sym typeface="Arial"/>
              </a:rPr>
              <a:t>Review their choices in a logical sequence (ovaries, fallopian tubes, uterus, cervix, vagina) while using the diagrams of the female anatomy on previous slides to show the structures and explain their function including ovulation and menstruation. </a:t>
            </a:r>
          </a:p>
          <a:p>
            <a:pPr marL="0" lvl="0" indent="0" algn="l" rtl="0">
              <a:spcBef>
                <a:spcPts val="0"/>
              </a:spcBef>
              <a:spcAft>
                <a:spcPts val="0"/>
              </a:spcAft>
              <a:buNone/>
            </a:pP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Images from </a:t>
            </a:r>
            <a:r>
              <a:rPr lang="en-CA" b="1" dirty="0" err="1" smtClean="0"/>
              <a:t>Canva</a:t>
            </a:r>
            <a:endParaRPr lang="en-CA" b="1" dirty="0" smtClean="0"/>
          </a:p>
          <a:p>
            <a:pPr marL="0" lvl="0" indent="0" algn="l" rtl="0">
              <a:spcBef>
                <a:spcPts val="0"/>
              </a:spcBef>
              <a:spcAft>
                <a:spcPts val="0"/>
              </a:spcAft>
              <a:buNone/>
            </a:pP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lang="en-US" sz="1100" b="0" i="0" u="none" strike="noStrike" cap="none" baseline="0" dirty="0" smtClean="0">
              <a:solidFill>
                <a:srgbClr val="000000"/>
              </a:solidFill>
              <a:effectLst/>
              <a:latin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i="0" u="sng" dirty="0" smtClean="0"/>
              <a:t>Teacher Prompt:</a:t>
            </a:r>
            <a:r>
              <a:rPr lang="en-US" b="1" i="0" u="sng" baseline="0" dirty="0" smtClean="0"/>
              <a:t> </a:t>
            </a:r>
          </a:p>
          <a:p>
            <a:pPr marL="0" lvl="0" indent="0" algn="l" rtl="0">
              <a:spcBef>
                <a:spcPts val="0"/>
              </a:spcBef>
              <a:spcAft>
                <a:spcPts val="0"/>
              </a:spcAft>
              <a:buNone/>
            </a:pPr>
            <a:r>
              <a:rPr lang="en-US" i="1" dirty="0" smtClean="0"/>
              <a:t>Where or who do you reach out to if you need help or have questions regarding puberty</a:t>
            </a:r>
            <a:r>
              <a:rPr lang="en-US" i="1" baseline="0" dirty="0" smtClean="0"/>
              <a:t> and/or </a:t>
            </a:r>
            <a:r>
              <a:rPr lang="en-US" i="1" dirty="0" smtClean="0"/>
              <a:t>reproductive systems?</a:t>
            </a:r>
          </a:p>
          <a:p>
            <a:pPr marL="0" lvl="0" indent="0" algn="l" rtl="0">
              <a:spcBef>
                <a:spcPts val="0"/>
              </a:spcBef>
              <a:spcAft>
                <a:spcPts val="0"/>
              </a:spcAft>
              <a:buNone/>
            </a:pPr>
            <a:endParaRPr lang="en-US" i="1" dirty="0" smtClean="0"/>
          </a:p>
          <a:p>
            <a:pPr marL="0" lvl="0" indent="0" algn="l" rtl="0">
              <a:spcBef>
                <a:spcPts val="0"/>
              </a:spcBef>
              <a:spcAft>
                <a:spcPts val="0"/>
              </a:spcAft>
              <a:buNone/>
            </a:pPr>
            <a:r>
              <a:rPr lang="en-US" sz="1100" b="1" i="0" u="sng" strike="noStrike" kern="1200" cap="none" dirty="0" smtClean="0">
                <a:solidFill>
                  <a:schemeClr val="tx1"/>
                </a:solidFill>
                <a:effectLst/>
                <a:latin typeface="Arial"/>
                <a:ea typeface="Arial"/>
                <a:cs typeface="Arial"/>
                <a:sym typeface="Arial"/>
              </a:rPr>
              <a:t>General Information</a:t>
            </a:r>
            <a:endParaRPr lang="en-US" i="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dirty="0" smtClean="0">
                <a:effectLst/>
              </a:rPr>
              <a:t>There </a:t>
            </a:r>
            <a:r>
              <a:rPr lang="en-US" sz="1100" b="0" baseline="0" dirty="0" smtClean="0">
                <a:effectLst/>
              </a:rPr>
              <a:t>are many people and places that you can reach out to in order to get help or ask questions about relationships and sexual health. </a:t>
            </a:r>
            <a:r>
              <a:rPr lang="en-US" dirty="0" smtClean="0"/>
              <a:t>Some types of supports include: social supports (family, friends); school supports (counselors, teachers); and community supports (school nurses, health care providers, doctors, faith leaders, kids help phone, etc.)</a:t>
            </a:r>
            <a:r>
              <a:rPr lang="en-US" sz="1100" dirty="0" smtClean="0">
                <a:solidFill>
                  <a:schemeClr val="dk1"/>
                </a:solidFill>
                <a:latin typeface="Calibri"/>
                <a:ea typeface="Calibri"/>
                <a:cs typeface="Calibri"/>
                <a:sym typeface="Calibri"/>
              </a:rPr>
              <a:t> If you ever have questions/concerns, need help or know someone who needs help, you can always talk to someone. There are many options out there available to you.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smtClean="0"/>
              <a:t>*</a:t>
            </a:r>
            <a:r>
              <a:rPr lang="en-US" b="1" i="1" dirty="0" smtClean="0"/>
              <a:t>Note</a:t>
            </a:r>
            <a:r>
              <a:rPr lang="en-US" b="1" dirty="0" smtClean="0"/>
              <a:t>:</a:t>
            </a:r>
            <a:r>
              <a:rPr lang="en-US" b="1" baseline="0" dirty="0" smtClean="0"/>
              <a:t> </a:t>
            </a:r>
            <a:r>
              <a:rPr lang="en-US" b="1" dirty="0" smtClean="0"/>
              <a:t>Students might reach out for puberty support through social media… Be aware that this may not always provide the most accurate information, so remind students that it is important to reach out to adults*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baseline="0"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baseline="0" dirty="0" smtClean="0">
                <a:effectLst/>
              </a:rPr>
              <a:t>Among these are:</a:t>
            </a:r>
          </a:p>
          <a:p>
            <a:pPr marL="171450" indent="-171450">
              <a:buFont typeface="Arial" panose="020B0604020202020204" pitchFamily="34" charset="0"/>
              <a:buChar char="•"/>
            </a:pPr>
            <a:r>
              <a:rPr lang="en-US" sz="1100" b="0" baseline="0" dirty="0" smtClean="0">
                <a:effectLst/>
              </a:rPr>
              <a:t>A trusted adult (such as a parent or teacher)</a:t>
            </a:r>
          </a:p>
          <a:p>
            <a:pPr marL="171450" indent="-171450">
              <a:buFont typeface="Arial" panose="020B0604020202020204" pitchFamily="34" charset="0"/>
              <a:buChar char="•"/>
            </a:pPr>
            <a:r>
              <a:rPr lang="en-US" sz="1100" b="0" baseline="0" dirty="0" smtClean="0">
                <a:effectLst/>
              </a:rPr>
              <a:t>A health care provider (such as a doctor or nurse)</a:t>
            </a:r>
          </a:p>
          <a:p>
            <a:pPr marL="171450" indent="-171450">
              <a:buFont typeface="Arial" panose="020B0604020202020204" pitchFamily="34" charset="0"/>
              <a:buChar char="•"/>
            </a:pPr>
            <a:r>
              <a:rPr lang="en-US" sz="1100" b="0" baseline="0" dirty="0" smtClean="0">
                <a:effectLst/>
              </a:rPr>
              <a:t>A child and youth worker</a:t>
            </a:r>
          </a:p>
          <a:p>
            <a:pPr marL="171450" indent="-171450">
              <a:buFont typeface="Arial" panose="020B0604020202020204" pitchFamily="34" charset="0"/>
              <a:buChar char="•"/>
            </a:pPr>
            <a:r>
              <a:rPr lang="en-US" sz="1100" b="0" baseline="0" dirty="0" smtClean="0">
                <a:effectLst/>
              </a:rPr>
              <a:t>The school health nurse</a:t>
            </a:r>
          </a:p>
          <a:p>
            <a:pPr marL="171450" indent="-171450">
              <a:buFont typeface="Arial" panose="020B0604020202020204" pitchFamily="34" charset="0"/>
              <a:buChar char="•"/>
            </a:pPr>
            <a:r>
              <a:rPr lang="en-US" sz="1100" b="0" baseline="0" dirty="0" smtClean="0">
                <a:effectLst/>
              </a:rPr>
              <a:t>The school social worker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baseline="0" dirty="0" smtClean="0">
                <a:effectLst/>
              </a:rPr>
              <a:t>Any of the Niagara Region Sexual Health Centres</a:t>
            </a:r>
          </a:p>
          <a:p>
            <a:pPr marL="171450" indent="-171450">
              <a:buFont typeface="Arial" panose="020B0604020202020204" pitchFamily="34" charset="0"/>
              <a:buChar char="•"/>
            </a:pPr>
            <a:r>
              <a:rPr lang="en-US" sz="1100" b="0" baseline="0" dirty="0" smtClean="0">
                <a:effectLst/>
              </a:rPr>
              <a:t>Kids Help Phone</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sz="1100" u="sng" dirty="0" smtClean="0">
              <a:solidFill>
                <a:srgbClr val="0097A7"/>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val="tx"/>
                  </a:ext>
                </a:extLst>
              </a:hlinkClick>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100" u="sng" dirty="0" smtClean="0">
                <a:solidFill>
                  <a:srgbClr val="0097A7"/>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val="tx"/>
                    </a:ext>
                  </a:extLst>
                </a:hlinkClick>
              </a:rPr>
              <a:t>Services </a:t>
            </a:r>
            <a:r>
              <a:rPr lang="en-US" sz="1100" u="sng" dirty="0" smtClean="0">
                <a:solidFill>
                  <a:srgbClr val="0097A7"/>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val="tx"/>
                    </a:ext>
                  </a:extLst>
                </a:hlinkClick>
              </a:rPr>
              <a:t>for Youth - Niagara Region, </a:t>
            </a:r>
            <a:r>
              <a:rPr lang="en-US" sz="1100" u="sng" dirty="0" smtClean="0">
                <a:solidFill>
                  <a:srgbClr val="0097A7"/>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val="tx"/>
                    </a:ext>
                  </a:extLst>
                </a:hlinkClick>
              </a:rPr>
              <a:t>Ontario</a:t>
            </a:r>
            <a:r>
              <a:rPr lang="en-US" sz="1100" u="none" dirty="0" smtClean="0">
                <a:solidFill>
                  <a:srgbClr val="0097A7"/>
                </a:solidFill>
                <a:latin typeface="Calibri"/>
                <a:ea typeface="Calibri"/>
                <a:cs typeface="Calibri"/>
                <a:sym typeface="Calibri"/>
              </a:rPr>
              <a:t> </a:t>
            </a:r>
            <a:r>
              <a:rPr lang="en-US" sz="1100" u="none" dirty="0" smtClean="0">
                <a:solidFill>
                  <a:srgbClr val="0097A7"/>
                </a:solidFill>
                <a:latin typeface="Calibri"/>
                <a:ea typeface="Calibri"/>
                <a:cs typeface="Calibri"/>
                <a:sym typeface="Wingdings" panose="05000000000000000000" pitchFamily="2" charset="2"/>
              </a:rPr>
              <a:t> </a:t>
            </a:r>
            <a:r>
              <a:rPr lang="en-US" sz="1100" dirty="0" smtClean="0">
                <a:hlinkClick r:id="rId3"/>
              </a:rPr>
              <a:t>https://www.niagararegion.ca/health/schools/youth-services.aspx</a:t>
            </a:r>
            <a:r>
              <a:rPr lang="en-US" sz="1100" dirty="0" smtClean="0"/>
              <a:t> </a:t>
            </a:r>
          </a:p>
          <a:p>
            <a:pPr marL="0" lvl="0" indent="0" algn="l" rtl="0">
              <a:spcBef>
                <a:spcPts val="0"/>
              </a:spcBef>
              <a:spcAft>
                <a:spcPts val="0"/>
              </a:spcAft>
              <a:buNone/>
            </a:pPr>
            <a:endParaRPr lang="en-US" b="1" dirty="0" smtClean="0"/>
          </a:p>
          <a:p>
            <a:pPr marL="0" lvl="0" indent="0" algn="l" rtl="0">
              <a:spcBef>
                <a:spcPts val="0"/>
              </a:spcBef>
              <a:spcAft>
                <a:spcPts val="0"/>
              </a:spcAft>
              <a:buNone/>
            </a:pPr>
            <a:r>
              <a:rPr lang="en-US" b="1" dirty="0" smtClean="0"/>
              <a:t>Other</a:t>
            </a:r>
            <a:r>
              <a:rPr lang="en-US" b="1" baseline="0" dirty="0" smtClean="0"/>
              <a:t> community resources: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Char char="à"/>
              <a:tabLst/>
              <a:defRPr/>
            </a:pPr>
            <a:r>
              <a:rPr lang="en-US" b="0" baseline="0" dirty="0" smtClean="0">
                <a:sym typeface="Wingdings" panose="05000000000000000000" pitchFamily="2" charset="2"/>
              </a:rPr>
              <a:t>Kids Help Phone: Call 1-800-668-6868 or </a:t>
            </a:r>
            <a:r>
              <a:rPr lang="en-US" sz="1100" b="0" i="0" u="none" strike="noStrike" cap="none" baseline="0" dirty="0" smtClean="0">
                <a:solidFill>
                  <a:srgbClr val="000000"/>
                </a:solidFill>
                <a:latin typeface="Arial"/>
                <a:cs typeface="Arial"/>
                <a:sym typeface="Arial"/>
              </a:rPr>
              <a:t>https://kidshelpphone.ca/ </a:t>
            </a:r>
            <a:r>
              <a:rPr lang="en-US" b="0" baseline="0" dirty="0" smtClean="0">
                <a:sym typeface="Wingdings" panose="05000000000000000000" pitchFamily="2" charset="2"/>
              </a:rPr>
              <a:t> </a:t>
            </a:r>
            <a:endParaRPr lang="en-US" b="0" baseline="0" dirty="0" smtClean="0"/>
          </a:p>
          <a:p>
            <a:pPr marL="0" lvl="0" indent="0" algn="l" rtl="0">
              <a:spcBef>
                <a:spcPts val="0"/>
              </a:spcBef>
              <a:spcAft>
                <a:spcPts val="0"/>
              </a:spcAft>
              <a:buNone/>
            </a:pPr>
            <a:endParaRPr lang="en-US" b="1" i="1" dirty="0" smtClean="0"/>
          </a:p>
          <a:p>
            <a:pPr marL="0" lvl="0" indent="0" algn="l" rtl="0">
              <a:spcBef>
                <a:spcPts val="0"/>
              </a:spcBef>
              <a:spcAft>
                <a:spcPts val="0"/>
              </a:spcAft>
              <a:buNone/>
            </a:pPr>
            <a:r>
              <a:rPr lang="en-US" b="1" dirty="0" smtClean="0"/>
              <a:t>Image from </a:t>
            </a:r>
            <a:r>
              <a:rPr lang="en-US" b="1" dirty="0" err="1" smtClean="0"/>
              <a:t>Canva</a:t>
            </a:r>
            <a:endParaRPr lang="en-US" dirty="0"/>
          </a:p>
        </p:txBody>
      </p:sp>
    </p:spTree>
    <p:extLst>
      <p:ext uri="{BB962C8B-B14F-4D97-AF65-F5344CB8AC3E}">
        <p14:creationId xmlns:p14="http://schemas.microsoft.com/office/powerpoint/2010/main" val="35210726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kern="1200" cap="none" dirty="0" smtClean="0">
                <a:solidFill>
                  <a:schemeClr val="tx1"/>
                </a:solidFill>
                <a:effectLst/>
                <a:latin typeface="Arial"/>
                <a:ea typeface="Arial"/>
                <a:cs typeface="Arial"/>
                <a:sym typeface="Arial"/>
              </a:rPr>
              <a:t>General Information</a:t>
            </a:r>
            <a:endParaRPr lang="en-US" sz="11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latin typeface="Arial"/>
                <a:ea typeface="Arial"/>
                <a:cs typeface="Arial"/>
                <a:sym typeface="Arial"/>
              </a:rPr>
              <a:t>For people assigned female at birth, the body parts that develop may include </a:t>
            </a:r>
            <a:r>
              <a:rPr lang="en-CA" baseline="0" dirty="0" smtClean="0"/>
              <a:t>the ovaries, ovum, fallopian tubes, uterus, cervix, vagina, vulva, clitoris, labia </a:t>
            </a:r>
            <a:r>
              <a:rPr lang="en-CA" baseline="0" dirty="0" err="1" smtClean="0"/>
              <a:t>majora</a:t>
            </a:r>
            <a:r>
              <a:rPr lang="en-CA" baseline="0" dirty="0" smtClean="0"/>
              <a:t>, labia </a:t>
            </a:r>
            <a:r>
              <a:rPr lang="en-CA" baseline="0" dirty="0" err="1" smtClean="0"/>
              <a:t>minora</a:t>
            </a:r>
            <a:r>
              <a:rPr lang="en-CA" baseline="0" dirty="0" smtClean="0"/>
              <a:t>, urethral opening and vaginal opening.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aseline="0" dirty="0" smtClean="0"/>
              <a:t>For people assigned male at birth, the body parts that develop may include the testicles, scrotum, epididymis, vas deferens, seminal vesicles, prostate gland, urethra, and penis.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aseline="0"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Ask students</a:t>
            </a:r>
            <a:r>
              <a:rPr lang="en-US" baseline="0" dirty="0" smtClean="0"/>
              <a:t> if they have any questions. Inform students that they will continue learning about puberty in subsequent lessons.</a:t>
            </a:r>
          </a:p>
          <a:p>
            <a:pPr marL="0" lvl="0" indent="0" algn="l" rtl="0">
              <a:spcBef>
                <a:spcPts val="0"/>
              </a:spcBef>
              <a:spcAft>
                <a:spcPts val="0"/>
              </a:spcAft>
              <a:buNone/>
            </a:pPr>
            <a:endParaRPr lang="en-CA"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baseline="0" dirty="0" smtClean="0"/>
              <a:t>Optional:</a:t>
            </a:r>
            <a:r>
              <a:rPr lang="en-US" b="0" baseline="0" dirty="0" smtClean="0"/>
              <a:t> If a question box or envelope has been created, close the lesson by reading and responding to/discussing some of the questions submitted by students. ***It is very important to review the questions prior to reading them to the class. Do not read any questions aloud that are inappropriate. If inappropriate questions have been submitted, inform the class that if a student submitted a question that is not answered during this period, that they are welcome to discuss it directly with the teacher another time. </a:t>
            </a:r>
            <a:endParaRPr lang="en-CA" dirty="0" smtClean="0"/>
          </a:p>
          <a:p>
            <a:pPr marL="0" lvl="0" indent="0" algn="l" rtl="0">
              <a:spcBef>
                <a:spcPts val="0"/>
              </a:spcBef>
              <a:spcAft>
                <a:spcPts val="0"/>
              </a:spcAft>
              <a:buNone/>
            </a:pPr>
            <a:endParaRPr lang="en-CA"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lang="en-CA" dirty="0" smtClean="0"/>
          </a:p>
        </p:txBody>
      </p:sp>
    </p:spTree>
    <p:extLst>
      <p:ext uri="{BB962C8B-B14F-4D97-AF65-F5344CB8AC3E}">
        <p14:creationId xmlns:p14="http://schemas.microsoft.com/office/powerpoint/2010/main" val="169731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fc8e8eaf2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fc8e8eaf2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smtClean="0"/>
              <a:t>Images from </a:t>
            </a:r>
            <a:r>
              <a:rPr lang="en-CA" b="1" dirty="0" err="1" smtClean="0"/>
              <a:t>Canva</a:t>
            </a:r>
            <a:endParaRPr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c8e8eaf27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c8e8eaf27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smtClean="0"/>
              <a:t>Images from </a:t>
            </a:r>
            <a:r>
              <a:rPr lang="en-CA" b="1" dirty="0" err="1" smtClean="0"/>
              <a:t>Canva</a:t>
            </a:r>
            <a:endParaRPr b="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fc8e8eaf27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fc8e8eaf27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smtClean="0"/>
              <a:t>Image from </a:t>
            </a:r>
            <a:r>
              <a:rPr lang="en-CA" b="1" dirty="0" err="1" smtClean="0"/>
              <a:t>Canva</a:t>
            </a:r>
            <a:endParaRPr b="1"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f6cf7e69c9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f6cf7e69c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smtClean="0"/>
              <a:t>The</a:t>
            </a:r>
            <a:r>
              <a:rPr lang="en-US" b="1" baseline="0" dirty="0" smtClean="0"/>
              <a:t> presentation begins here.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0" i="1"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1" baseline="0" dirty="0" smtClean="0"/>
              <a:t>This presentation should be taught before the pregnancy presentation.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i="1"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i="1" baseline="0" dirty="0" smtClean="0"/>
              <a:t>**Note: </a:t>
            </a:r>
            <a:r>
              <a:rPr lang="en-US" b="0" i="0" baseline="0" dirty="0" smtClean="0"/>
              <a:t>The reproductive system has been divided into two lessons: The content for a person with a penis (person assigned male at birth) </a:t>
            </a:r>
            <a:r>
              <a:rPr lang="en-US" b="1" i="0" baseline="0" dirty="0" smtClean="0"/>
              <a:t>(part 1)</a:t>
            </a:r>
            <a:r>
              <a:rPr lang="en-US" b="0" i="0" baseline="0" dirty="0" smtClean="0"/>
              <a:t> and then the content for a person with a vagina (person assigned female at birth) </a:t>
            </a:r>
            <a:r>
              <a:rPr lang="en-US" b="1" i="0" baseline="0" dirty="0" smtClean="0"/>
              <a:t>(part 2)**. </a:t>
            </a:r>
            <a:r>
              <a:rPr lang="en-US" b="0" i="0" baseline="0" dirty="0" smtClean="0"/>
              <a:t>Learning about the reproductive system for a person assigned female at birth second might help ease the students into talking about menstruation, pregnancy, conception and fertilization.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Reproductive and sexual anatomy includes your genitals and your internal sex and reproductive organs. Everyone’s reproductive and sexual anatomy looks a little different.</a:t>
            </a:r>
            <a:r>
              <a:rPr lang="en-US" dirty="0" smtClean="0"/>
              <a:t/>
            </a:r>
            <a:br>
              <a:rPr lang="en-US" dirty="0" smtClean="0"/>
            </a:br>
            <a:endParaRPr lang="en-US" b="0" i="1" baseline="0" dirty="0" smtClean="0"/>
          </a:p>
          <a:p>
            <a:pPr marL="0" lvl="0" indent="0" algn="l" rtl="0">
              <a:spcBef>
                <a:spcPts val="0"/>
              </a:spcBef>
              <a:spcAft>
                <a:spcPts val="0"/>
              </a:spcAft>
              <a:buNone/>
            </a:pPr>
            <a:r>
              <a:rPr lang="en-US" b="1" dirty="0" smtClean="0"/>
              <a:t>Image from </a:t>
            </a:r>
            <a:r>
              <a:rPr lang="en-US" b="1" dirty="0" err="1" smtClean="0"/>
              <a:t>Canva</a:t>
            </a:r>
            <a:endParaRPr lang="en-US" b="1" dirty="0"/>
          </a:p>
        </p:txBody>
      </p:sp>
    </p:spTree>
    <p:extLst>
      <p:ext uri="{BB962C8B-B14F-4D97-AF65-F5344CB8AC3E}">
        <p14:creationId xmlns:p14="http://schemas.microsoft.com/office/powerpoint/2010/main" val="3761349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8c4f5567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8c4f5567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cs typeface="Arial"/>
                <a:sym typeface="Arial"/>
              </a:rPr>
              <a:t>General Information</a:t>
            </a:r>
            <a:endParaRPr lang="en-US" sz="1100" b="1" i="0" u="none" strike="noStrike" cap="none"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cs typeface="Arial"/>
                <a:sym typeface="Arial"/>
              </a:rPr>
              <a:t>The information</a:t>
            </a:r>
            <a:r>
              <a:rPr lang="en-US" sz="1100" b="0" i="0" u="none" strike="noStrike" cap="none" baseline="0" dirty="0" smtClean="0">
                <a:solidFill>
                  <a:srgbClr val="000000"/>
                </a:solidFill>
                <a:effectLst/>
                <a:latin typeface="Arial"/>
                <a:cs typeface="Arial"/>
                <a:sym typeface="Arial"/>
              </a:rPr>
              <a:t> we are going to talk about today is important for many reasons.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cs typeface="Arial"/>
                <a:sym typeface="Arial"/>
              </a:rPr>
              <a:t>We want to ensure that you learn that everyone is unique and the things that make you unique is what makes you interesting and special.</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cs typeface="Arial"/>
                <a:sym typeface="Arial"/>
              </a:rPr>
              <a:t>We want you to feel good about your body, how it is changing, and how you approach different types of relationships you may have with people.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cs typeface="Arial"/>
                <a:sym typeface="Arial"/>
              </a:rPr>
              <a:t>It is important that everyone feels safe, accepted and included at school and understand that differences are ok. This will help to reduce bulling and feelings of loneliness or isolation.</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endParaRPr lang="en-US" sz="1100" b="0" i="0" u="none" strike="noStrike" cap="none" baseline="0"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cs typeface="Arial"/>
                <a:sym typeface="Arial"/>
              </a:rPr>
              <a:t>Background Knowledge</a:t>
            </a:r>
          </a:p>
          <a:p>
            <a:pPr marL="342900" marR="0" lvl="0" indent="-342900" algn="l" defTabSz="914400" rtl="0" eaLnBrk="1" fontAlgn="auto" latinLnBrk="0" hangingPunct="1">
              <a:lnSpc>
                <a:spcPct val="100000"/>
              </a:lnSpc>
              <a:spcBef>
                <a:spcPts val="0"/>
              </a:spcBef>
              <a:spcAft>
                <a:spcPts val="0"/>
              </a:spcAft>
              <a:buClr>
                <a:srgbClr val="000000"/>
              </a:buClr>
              <a:buSzPts val="1100"/>
              <a:tabLst/>
              <a:defRPr/>
            </a:pPr>
            <a:r>
              <a:rPr lang="en-US" sz="2000" dirty="0" smtClean="0"/>
              <a:t>Students will learn and understand about themselves and their bodies as they grow and mature</a:t>
            </a:r>
          </a:p>
          <a:p>
            <a:pPr marL="342900" marR="0" lvl="0" indent="-342900" algn="l" defTabSz="914400" rtl="0" eaLnBrk="1" fontAlgn="auto" latinLnBrk="0" hangingPunct="1">
              <a:lnSpc>
                <a:spcPct val="100000"/>
              </a:lnSpc>
              <a:spcBef>
                <a:spcPts val="0"/>
              </a:spcBef>
              <a:spcAft>
                <a:spcPts val="0"/>
              </a:spcAft>
              <a:buClr>
                <a:srgbClr val="000000"/>
              </a:buClr>
              <a:buSzPts val="1100"/>
              <a:tabLst/>
              <a:defRPr/>
            </a:pPr>
            <a:r>
              <a:rPr lang="en-US" sz="2000" dirty="0" smtClean="0"/>
              <a:t>Students need to understand that everyone has different qualities</a:t>
            </a:r>
            <a:r>
              <a:rPr lang="en-US" sz="2000" baseline="0" dirty="0" smtClean="0"/>
              <a:t> that make up their self-concept</a:t>
            </a:r>
            <a:r>
              <a:rPr lang="en-US" sz="2000" dirty="0" smtClean="0"/>
              <a:t>;</a:t>
            </a:r>
            <a:r>
              <a:rPr lang="en-US" sz="2000" baseline="0" dirty="0" smtClean="0"/>
              <a:t> this makes them unique</a:t>
            </a:r>
            <a:endParaRPr lang="en-US" sz="2000" dirty="0" smtClean="0"/>
          </a:p>
          <a:p>
            <a:pPr marL="342900" marR="0" lvl="0" indent="-342900" algn="l" defTabSz="914400" rtl="0" eaLnBrk="1" fontAlgn="auto" latinLnBrk="0" hangingPunct="1">
              <a:lnSpc>
                <a:spcPct val="100000"/>
              </a:lnSpc>
              <a:spcBef>
                <a:spcPts val="0"/>
              </a:spcBef>
              <a:spcAft>
                <a:spcPts val="0"/>
              </a:spcAft>
              <a:buClr>
                <a:srgbClr val="000000"/>
              </a:buClr>
              <a:buSzPts val="1100"/>
              <a:tabLst/>
              <a:defRPr/>
            </a:pPr>
            <a:r>
              <a:rPr lang="en-US" sz="2000" dirty="0" smtClean="0"/>
              <a:t>There needs to be an emphasis on feeling safe, included and accepted in the school community</a:t>
            </a:r>
            <a:endParaRPr lang="en-CA" sz="2000" dirty="0" smtClean="0"/>
          </a:p>
          <a:p>
            <a:pPr marL="342900" marR="0" lvl="0" indent="-342900" algn="l" defTabSz="914400" rtl="0" eaLnBrk="1" fontAlgn="auto" latinLnBrk="0" hangingPunct="1">
              <a:lnSpc>
                <a:spcPct val="100000"/>
              </a:lnSpc>
              <a:spcBef>
                <a:spcPts val="0"/>
              </a:spcBef>
              <a:spcAft>
                <a:spcPts val="0"/>
              </a:spcAft>
              <a:buClr>
                <a:srgbClr val="000000"/>
              </a:buClr>
              <a:buSzPts val="1100"/>
              <a:tabLst/>
              <a:defRPr/>
            </a:pPr>
            <a:r>
              <a:rPr lang="en-CA" sz="2000" dirty="0" smtClean="0"/>
              <a:t>Empathetic towards others… </a:t>
            </a:r>
            <a:endParaRPr lang="en-US" sz="1100" b="1" i="0" u="none" strike="noStrike" cap="none"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none" strike="noStrike" cap="none" dirty="0" smtClean="0">
              <a:solidFill>
                <a:srgbClr val="000000"/>
              </a:solidFill>
              <a:effectLst/>
              <a:latin typeface="Arial"/>
              <a:cs typeface="Arial"/>
              <a:sym typeface="Arial"/>
            </a:endParaRPr>
          </a:p>
        </p:txBody>
      </p:sp>
    </p:spTree>
    <p:extLst>
      <p:ext uri="{BB962C8B-B14F-4D97-AF65-F5344CB8AC3E}">
        <p14:creationId xmlns:p14="http://schemas.microsoft.com/office/powerpoint/2010/main" val="3548729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8c4f5567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8c4f5567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buNone/>
            </a:pPr>
            <a:r>
              <a:rPr lang="en-US" sz="1100" b="1" i="0" u="sng" strike="noStrike" cap="none" dirty="0" smtClean="0">
                <a:solidFill>
                  <a:srgbClr val="000000"/>
                </a:solidFill>
                <a:effectLst/>
                <a:latin typeface="Arial"/>
                <a:cs typeface="Arial"/>
                <a:sym typeface="Arial"/>
              </a:rPr>
              <a:t>General Information</a:t>
            </a:r>
            <a:endParaRPr lang="en-US" sz="1100" b="0" i="0" u="none" strike="noStrike" cap="none" dirty="0" smtClean="0">
              <a:solidFill>
                <a:srgbClr val="000000"/>
              </a:solidFill>
              <a:effectLst/>
              <a:latin typeface="Arial"/>
              <a:ea typeface="Arial"/>
              <a:cs typeface="Arial"/>
              <a:sym typeface="Arial"/>
            </a:endParaRPr>
          </a:p>
          <a:p>
            <a:pPr marL="158750" indent="0" rtl="0">
              <a:buNone/>
            </a:pPr>
            <a:r>
              <a:rPr lang="en-US" sz="1100" b="0" i="0" u="none" strike="noStrike" cap="none" dirty="0" smtClean="0">
                <a:solidFill>
                  <a:srgbClr val="000000"/>
                </a:solidFill>
                <a:effectLst/>
                <a:latin typeface="Arial"/>
                <a:ea typeface="Arial"/>
                <a:cs typeface="Arial"/>
                <a:sym typeface="Arial"/>
              </a:rPr>
              <a:t>When it comes to your health, there are many decisions you will have to make throughout your life as you mature and grow. Making decisions about your health is important</a:t>
            </a:r>
            <a:r>
              <a:rPr lang="en-US" sz="1100" b="0" i="0" u="none" strike="noStrike" cap="none" baseline="0" dirty="0" smtClean="0">
                <a:solidFill>
                  <a:srgbClr val="000000"/>
                </a:solidFill>
                <a:effectLst/>
                <a:latin typeface="Arial"/>
                <a:ea typeface="Arial"/>
                <a:cs typeface="Arial"/>
                <a:sym typeface="Arial"/>
              </a:rPr>
              <a:t> because you need to know the different parts of the reproductive system and how you will experience changes to your body during puberty that might </a:t>
            </a:r>
            <a:r>
              <a:rPr lang="en-US" sz="1100" b="0" i="0" u="none" strike="noStrike" cap="none" dirty="0" smtClean="0">
                <a:solidFill>
                  <a:srgbClr val="000000"/>
                </a:solidFill>
                <a:effectLst/>
                <a:latin typeface="Arial"/>
                <a:ea typeface="Arial"/>
                <a:cs typeface="Arial"/>
                <a:sym typeface="Arial"/>
              </a:rPr>
              <a:t>impact </a:t>
            </a:r>
            <a:r>
              <a:rPr lang="en-US" sz="1100" b="0" i="0" u="none" strike="noStrike" cap="none" baseline="0" dirty="0" smtClean="0">
                <a:solidFill>
                  <a:srgbClr val="000000"/>
                </a:solidFill>
                <a:effectLst/>
                <a:latin typeface="Arial"/>
                <a:ea typeface="Arial"/>
                <a:cs typeface="Arial"/>
                <a:sym typeface="Arial"/>
              </a:rPr>
              <a:t>your well-being. </a:t>
            </a:r>
          </a:p>
          <a:p>
            <a:pPr marL="158750" indent="0" rtl="0">
              <a:buNone/>
            </a:pPr>
            <a:endParaRPr lang="en-US" sz="1100" b="0" i="0" u="none" strike="noStrike" cap="none" dirty="0" smtClean="0">
              <a:solidFill>
                <a:srgbClr val="000000"/>
              </a:solidFill>
              <a:effectLst/>
              <a:latin typeface="Arial"/>
              <a:ea typeface="Arial"/>
              <a:cs typeface="Arial"/>
              <a:sym typeface="Arial"/>
            </a:endParaRPr>
          </a:p>
          <a:p>
            <a:pPr marL="158750" indent="0" rtl="0">
              <a:buNone/>
            </a:pPr>
            <a:r>
              <a:rPr lang="en-US" sz="1100" b="0" i="0" u="none" strike="noStrike" cap="none" dirty="0" smtClean="0">
                <a:solidFill>
                  <a:srgbClr val="000000"/>
                </a:solidFill>
                <a:effectLst/>
                <a:latin typeface="Arial"/>
                <a:ea typeface="Arial"/>
                <a:cs typeface="Arial"/>
                <a:sym typeface="Arial"/>
              </a:rPr>
              <a:t>When deciding what is best for you and your health, you should understand and be well informed about the choices available. It is important that information comes from a trusted source that is current and accurate. </a:t>
            </a:r>
          </a:p>
          <a:p>
            <a:pPr marL="158750" indent="0" rtl="0">
              <a:buNone/>
            </a:pPr>
            <a:r>
              <a:rPr lang="en-US" b="0" dirty="0" smtClean="0">
                <a:effectLst/>
              </a:rPr>
              <a:t/>
            </a:r>
            <a:br>
              <a:rPr lang="en-US" b="0" dirty="0" smtClean="0">
                <a:effectLst/>
              </a:rPr>
            </a:br>
            <a:r>
              <a:rPr lang="en-US" sz="1100" b="0" i="0" u="none" strike="noStrike" cap="none" dirty="0" smtClean="0">
                <a:solidFill>
                  <a:srgbClr val="000000"/>
                </a:solidFill>
                <a:effectLst/>
                <a:latin typeface="Arial"/>
                <a:ea typeface="Arial"/>
                <a:cs typeface="Arial"/>
                <a:sym typeface="Arial"/>
              </a:rPr>
              <a:t>There is a lot of great information available on the internet and social media, but sometimes there is a lot of misinformation as well, this is why we recommend talking to a trusted adult, as they can offer information to help you make the best decisions for you and your health. </a:t>
            </a:r>
          </a:p>
          <a:p>
            <a:pPr marL="158750" indent="0" rtl="0">
              <a:buNone/>
            </a:pPr>
            <a:endParaRPr lang="en-US" sz="1100" b="0" i="0" u="none" strike="noStrike" cap="none" dirty="0" smtClean="0">
              <a:solidFill>
                <a:srgbClr val="000000"/>
              </a:solidFill>
              <a:effectLst/>
              <a:latin typeface="Arial"/>
              <a:cs typeface="Arial"/>
              <a:sym typeface="Arial"/>
            </a:endParaRPr>
          </a:p>
          <a:p>
            <a:pPr marL="158750" indent="0" rtl="0">
              <a:buNone/>
            </a:pPr>
            <a:r>
              <a:rPr lang="en-US" sz="1100" b="1" i="0" u="none" strike="noStrike" cap="none" dirty="0" smtClean="0">
                <a:solidFill>
                  <a:srgbClr val="000000"/>
                </a:solidFill>
                <a:effectLst/>
                <a:latin typeface="Arial"/>
                <a:cs typeface="Arial"/>
                <a:sym typeface="Arial"/>
              </a:rPr>
              <a:t>Images from </a:t>
            </a:r>
            <a:r>
              <a:rPr lang="en-US" sz="1100" b="1" i="0" u="none" strike="noStrike" cap="none" dirty="0" err="1" smtClean="0">
                <a:solidFill>
                  <a:srgbClr val="000000"/>
                </a:solidFill>
                <a:effectLst/>
                <a:latin typeface="Arial"/>
                <a:cs typeface="Arial"/>
                <a:sym typeface="Arial"/>
              </a:rPr>
              <a:t>Canva</a:t>
            </a:r>
            <a:endParaRPr lang="en-US" sz="1100" b="1" i="0" u="none" strike="noStrike" cap="none" dirty="0" smtClean="0">
              <a:solidFill>
                <a:srgbClr val="000000"/>
              </a:solidFill>
              <a:effectLst/>
              <a:latin typeface="Arial"/>
              <a:cs typeface="Arial"/>
              <a:sym typeface="Arial"/>
            </a:endParaRPr>
          </a:p>
        </p:txBody>
      </p:sp>
    </p:spTree>
    <p:extLst>
      <p:ext uri="{BB962C8B-B14F-4D97-AF65-F5344CB8AC3E}">
        <p14:creationId xmlns:p14="http://schemas.microsoft.com/office/powerpoint/2010/main" val="3951673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b="1" i="0" u="sng" strike="noStrike" cap="none" dirty="0" smtClean="0">
                <a:solidFill>
                  <a:srgbClr val="000000"/>
                </a:solidFill>
                <a:effectLst/>
                <a:latin typeface="Arial"/>
                <a:cs typeface="Arial"/>
                <a:sym typeface="Arial"/>
              </a:rPr>
              <a:t>General Information</a:t>
            </a:r>
            <a:endParaRPr lang="en-US" sz="1100" b="0" i="0" u="none" strike="noStrike" kern="1200" cap="none" baseline="0"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b="0" i="0" u="none" strike="noStrike" kern="1200" cap="none" baseline="0" dirty="0" smtClean="0">
                <a:solidFill>
                  <a:schemeClr val="tx1"/>
                </a:solidFill>
                <a:effectLst/>
                <a:latin typeface="Arial"/>
                <a:ea typeface="Arial"/>
                <a:cs typeface="Arial"/>
                <a:sym typeface="Arial"/>
              </a:rPr>
              <a:t>Things to remember…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CA" sz="1100" b="1" i="0" u="none" strike="noStrike" cap="none" baseline="0" dirty="0" smtClean="0">
                <a:solidFill>
                  <a:srgbClr val="000000"/>
                </a:solidFill>
                <a:latin typeface="Arial"/>
                <a:ea typeface="Arial"/>
                <a:cs typeface="Arial"/>
                <a:sym typeface="Arial"/>
              </a:rPr>
              <a:t>4 Okays </a:t>
            </a:r>
            <a:endParaRPr lang="en-CA" sz="1100" b="0" i="0" u="none" strike="noStrike" cap="none" baseline="0" dirty="0" smtClean="0">
              <a:solidFill>
                <a:srgbClr val="000000"/>
              </a:solidFill>
              <a:latin typeface="Arial"/>
              <a:ea typeface="Arial"/>
              <a:cs typeface="Arial"/>
              <a:sym typeface="Arial"/>
            </a:endParaRPr>
          </a:p>
          <a:p>
            <a:pPr marL="158750" indent="0">
              <a:buNone/>
            </a:pPr>
            <a:r>
              <a:rPr lang="en-US" sz="1100" b="0" i="0" u="none" strike="noStrike" cap="none" baseline="0" dirty="0" smtClean="0">
                <a:solidFill>
                  <a:srgbClr val="000000"/>
                </a:solidFill>
                <a:latin typeface="Arial"/>
                <a:ea typeface="Arial"/>
                <a:cs typeface="Arial"/>
                <a:sym typeface="Arial"/>
              </a:rPr>
              <a:t>Today we’re going to be talking about what makes us different and what makes us the same. We understand that for some of you, this may be the first time you’re learning about this topic, and for others this may be something you know a lot about. It may feel uncomfortable to talk about your body and puberty with your parents or friends, but it’s important we all understand puberty so we can be supportive and respectful of others. </a:t>
            </a:r>
          </a:p>
          <a:p>
            <a:pPr marL="158750" indent="0">
              <a:buNone/>
            </a:pPr>
            <a:endParaRPr lang="en-US" sz="1100" b="0" i="0" u="none" strike="noStrike" cap="none" baseline="0" dirty="0" smtClean="0">
              <a:solidFill>
                <a:srgbClr val="000000"/>
              </a:solidFill>
              <a:latin typeface="Arial"/>
              <a:ea typeface="Arial"/>
              <a:cs typeface="Arial"/>
              <a:sym typeface="Arial"/>
            </a:endParaRPr>
          </a:p>
          <a:p>
            <a:pPr marL="158750" indent="0">
              <a:buNone/>
            </a:pPr>
            <a:r>
              <a:rPr lang="en-US" sz="1100" b="0" i="0" u="none" strike="noStrike" cap="none" baseline="0" dirty="0" smtClean="0">
                <a:solidFill>
                  <a:srgbClr val="000000"/>
                </a:solidFill>
                <a:latin typeface="Arial"/>
                <a:ea typeface="Arial"/>
                <a:cs typeface="Arial"/>
                <a:sym typeface="Arial"/>
              </a:rPr>
              <a:t>So let’s review the 4 OKs. It is perfectly OK: </a:t>
            </a:r>
          </a:p>
          <a:p>
            <a:pPr marL="457200" indent="-298450"/>
            <a:r>
              <a:rPr lang="en-US" sz="1100" b="0" i="0" u="none" strike="noStrike" cap="none" baseline="0" dirty="0" smtClean="0">
                <a:solidFill>
                  <a:srgbClr val="000000"/>
                </a:solidFill>
                <a:latin typeface="Arial"/>
                <a:ea typeface="Arial"/>
                <a:cs typeface="Arial"/>
                <a:sym typeface="Arial"/>
              </a:rPr>
              <a:t>If you feel embarrassed or uncomfortable. The only way for us to overcome this uncomfortable feeling is to learn and grow. We can often feel uncomfortable about things we don’t fully understand. But if we take the time to learn about a topic and understand it, we become more educated and comfortable. Which creates a supportive environment for everyone! </a:t>
            </a:r>
          </a:p>
          <a:p>
            <a:pPr marL="457200" indent="-298450"/>
            <a:r>
              <a:rPr lang="en-US" sz="1100" b="0" i="0" u="none" strike="noStrike" cap="none" baseline="0" dirty="0" smtClean="0">
                <a:solidFill>
                  <a:srgbClr val="000000"/>
                </a:solidFill>
                <a:latin typeface="Arial"/>
                <a:ea typeface="Arial"/>
                <a:cs typeface="Arial"/>
                <a:sym typeface="Arial"/>
              </a:rPr>
              <a:t>It’s okay to be curious and to ask questions. </a:t>
            </a:r>
          </a:p>
          <a:p>
            <a:pPr marL="457200" indent="-298450"/>
            <a:r>
              <a:rPr lang="en-US" sz="1100" b="0" i="0" u="none" strike="noStrike" cap="none" baseline="0" dirty="0" smtClean="0">
                <a:solidFill>
                  <a:srgbClr val="000000"/>
                </a:solidFill>
                <a:latin typeface="Arial"/>
                <a:ea typeface="Arial"/>
                <a:cs typeface="Arial"/>
                <a:sym typeface="Arial"/>
              </a:rPr>
              <a:t>It’s okay if you don’t know this information already. We’re all going to learn this together. </a:t>
            </a:r>
          </a:p>
          <a:p>
            <a:pPr marL="457200" indent="-298450"/>
            <a:r>
              <a:rPr lang="en-US" sz="1100" b="0" i="0" u="none" strike="noStrike" cap="none" baseline="0" dirty="0" smtClean="0">
                <a:solidFill>
                  <a:srgbClr val="000000"/>
                </a:solidFill>
                <a:latin typeface="Arial"/>
                <a:ea typeface="Arial"/>
                <a:cs typeface="Arial"/>
                <a:sym typeface="Arial"/>
              </a:rPr>
              <a:t>And… It is okay for us to know about each other’s bodies and experiences. This helps us to understand one another better, and be respectful of each individual person regardless of our similarities and differences.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100" b="0" i="1" u="none" strike="noStrike" kern="1200" cap="none"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b="0" i="1" u="none" strike="noStrike" kern="1200" cap="none" dirty="0" smtClean="0">
                <a:solidFill>
                  <a:schemeClr val="tx1"/>
                </a:solidFill>
                <a:effectLst/>
                <a:latin typeface="Arial"/>
                <a:ea typeface="Arial"/>
                <a:cs typeface="Arial"/>
                <a:sym typeface="Arial"/>
              </a:rPr>
              <a:t>Teacher Prompts:</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i="0" u="none" strike="noStrike" kern="1200" cap="none" dirty="0" smtClean="0">
                <a:solidFill>
                  <a:schemeClr val="tx1"/>
                </a:solidFill>
                <a:effectLst/>
                <a:latin typeface="Arial"/>
                <a:ea typeface="Arial"/>
                <a:cs typeface="Arial"/>
                <a:sym typeface="Arial"/>
              </a:rPr>
              <a:t>Instead of male and female reproductive systems, we use the terms “person with a penis” and “person with a vagina” </a:t>
            </a:r>
            <a:r>
              <a:rPr lang="en-US" sz="1100" b="1" i="0" u="none" strike="noStrike" kern="1200" cap="none" dirty="0" smtClean="0">
                <a:solidFill>
                  <a:schemeClr val="tx1"/>
                </a:solidFill>
                <a:effectLst/>
                <a:latin typeface="Arial"/>
                <a:ea typeface="Arial"/>
                <a:cs typeface="Arial"/>
                <a:sym typeface="Arial"/>
              </a:rPr>
              <a:t>and/or</a:t>
            </a:r>
            <a:r>
              <a:rPr lang="en-US" sz="1100" b="1" i="0" u="none" strike="noStrike" kern="1200" cap="none" baseline="0" dirty="0" smtClean="0">
                <a:solidFill>
                  <a:schemeClr val="tx1"/>
                </a:solidFill>
                <a:effectLst/>
                <a:latin typeface="Arial"/>
                <a:ea typeface="Arial"/>
                <a:cs typeface="Arial"/>
                <a:sym typeface="Arial"/>
              </a:rPr>
              <a:t> “</a:t>
            </a:r>
            <a:r>
              <a:rPr lang="en-US" sz="1100" b="0" i="0" u="none" strike="noStrike" kern="1200" cap="none" baseline="0" dirty="0" smtClean="0">
                <a:solidFill>
                  <a:schemeClr val="tx1"/>
                </a:solidFill>
                <a:effectLst/>
                <a:latin typeface="Arial"/>
                <a:ea typeface="Arial"/>
                <a:cs typeface="Arial"/>
                <a:sym typeface="Arial"/>
              </a:rPr>
              <a:t>person assigned female at birth” and “person assigned male at birth” </a:t>
            </a:r>
            <a:endParaRPr lang="en-US" sz="1100" b="0" i="0" u="none" strike="noStrike" kern="1200" cap="none" dirty="0" smtClean="0">
              <a:solidFill>
                <a:schemeClr val="tx1"/>
              </a:solidFill>
              <a:effectLst/>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i="0" u="none" strike="noStrike" kern="1200" cap="none" dirty="0" smtClean="0">
                <a:solidFill>
                  <a:schemeClr val="tx1"/>
                </a:solidFill>
                <a:effectLst/>
                <a:latin typeface="Arial"/>
                <a:ea typeface="Arial"/>
                <a:cs typeface="Arial"/>
                <a:sym typeface="Arial"/>
              </a:rPr>
              <a:t>Explore why students might find this topic difficult to discuss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i="0" u="none" strike="noStrike" kern="1200" cap="none" dirty="0" smtClean="0">
                <a:solidFill>
                  <a:schemeClr val="tx1"/>
                </a:solidFill>
                <a:effectLst/>
                <a:latin typeface="Arial"/>
                <a:ea typeface="Arial"/>
                <a:cs typeface="Arial"/>
                <a:sym typeface="Arial"/>
              </a:rPr>
              <a:t>Discuss why parents or other trusted adults might also feel embarrassment</a:t>
            </a:r>
            <a:r>
              <a:rPr lang="en-US" sz="1100" b="0" i="0" u="none" strike="noStrike" kern="1200" cap="none" baseline="0" dirty="0" smtClean="0">
                <a:solidFill>
                  <a:schemeClr val="tx1"/>
                </a:solidFill>
                <a:effectLst/>
                <a:latin typeface="Arial"/>
                <a:ea typeface="Arial"/>
                <a:cs typeface="Arial"/>
                <a:sym typeface="Arial"/>
              </a:rPr>
              <a:t> (</a:t>
            </a:r>
            <a:r>
              <a:rPr lang="en-US" sz="1100" b="0" i="0" u="none" strike="noStrike" kern="1200" cap="none" dirty="0" smtClean="0">
                <a:solidFill>
                  <a:schemeClr val="tx1"/>
                </a:solidFill>
                <a:effectLst/>
                <a:latin typeface="Arial"/>
                <a:ea typeface="Arial"/>
                <a:cs typeface="Arial"/>
                <a:sym typeface="Arial"/>
              </a:rPr>
              <a:t>think children are too young, no one ever talked to them, it is a private topic, not used to discussing it, or think they should have all the answers)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100" b="0" i="0" u="none" strike="noStrike" kern="1200" cap="none" dirty="0" smtClean="0">
              <a:solidFill>
                <a:schemeClr val="tx1"/>
              </a:solidFill>
              <a:effectLst/>
              <a:latin typeface="Arial"/>
              <a:ea typeface="Arial"/>
              <a:cs typeface="Arial"/>
              <a:sym typeface="Aria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b="0" i="0" u="sng" strike="noStrike" kern="1200" cap="none" dirty="0" smtClean="0">
                <a:solidFill>
                  <a:schemeClr val="tx1"/>
                </a:solidFill>
                <a:effectLst/>
                <a:latin typeface="Arial"/>
                <a:ea typeface="Arial"/>
                <a:cs typeface="Arial"/>
                <a:sym typeface="Arial"/>
              </a:rPr>
              <a:t>General</a:t>
            </a:r>
            <a:r>
              <a:rPr lang="en-US" sz="1100" b="0" i="0" u="sng" strike="noStrike" kern="1200" cap="none" baseline="0" dirty="0" smtClean="0">
                <a:solidFill>
                  <a:schemeClr val="tx1"/>
                </a:solidFill>
                <a:effectLst/>
                <a:latin typeface="Arial"/>
                <a:ea typeface="Arial"/>
                <a:cs typeface="Arial"/>
                <a:sym typeface="Arial"/>
              </a:rPr>
              <a:t> Comments for the Topic of Puberty:</a:t>
            </a:r>
            <a:endParaRPr lang="en-US" sz="1100" b="0" i="0" u="sng" strike="noStrike" kern="1200" cap="none" dirty="0" smtClean="0">
              <a:solidFill>
                <a:schemeClr val="tx1"/>
              </a:solidFill>
              <a:effectLst/>
              <a:latin typeface="Arial"/>
              <a:ea typeface="Arial"/>
              <a:cs typeface="Arial"/>
              <a:sym typeface="Arial"/>
            </a:endParaRPr>
          </a:p>
          <a:p>
            <a:pPr marL="0" indent="0">
              <a:buFont typeface="Arial" pitchFamily="34" charset="0"/>
              <a:buNone/>
            </a:pPr>
            <a:r>
              <a:rPr lang="en-US" sz="1100" b="1" i="0" u="none" strike="noStrike" kern="1200" cap="none" dirty="0" smtClean="0">
                <a:solidFill>
                  <a:schemeClr val="tx1"/>
                </a:solidFill>
                <a:effectLst/>
                <a:latin typeface="Arial"/>
                <a:ea typeface="Arial"/>
                <a:cs typeface="Arial"/>
                <a:sym typeface="Arial"/>
              </a:rPr>
              <a:t>Embarrassment</a:t>
            </a:r>
            <a:r>
              <a:rPr lang="en-US" sz="1100" b="0" i="0" u="none" strike="noStrike" kern="1200" cap="none" baseline="0" dirty="0" smtClean="0">
                <a:solidFill>
                  <a:schemeClr val="tx1"/>
                </a:solidFill>
                <a:effectLst/>
                <a:latin typeface="Arial"/>
                <a:ea typeface="Arial"/>
                <a:cs typeface="Arial"/>
                <a:sym typeface="Arial"/>
              </a:rPr>
              <a:t> </a:t>
            </a:r>
          </a:p>
          <a:p>
            <a:pPr marL="171450" indent="-171450">
              <a:buFont typeface="Arial" pitchFamily="34" charset="0"/>
              <a:buChar char="•"/>
            </a:pPr>
            <a:r>
              <a:rPr lang="en-US" sz="1100" b="0" i="0" u="none" strike="noStrike" kern="1200" cap="none" dirty="0" smtClean="0">
                <a:solidFill>
                  <a:schemeClr val="tx1"/>
                </a:solidFill>
                <a:effectLst/>
                <a:latin typeface="Arial"/>
                <a:ea typeface="Arial"/>
                <a:cs typeface="Arial"/>
                <a:sym typeface="Arial"/>
              </a:rPr>
              <a:t>Embarrassment is common; giggling or blushing, and wiggling in chairs is expected (the topic can also be uncomfortable for some students)</a:t>
            </a:r>
          </a:p>
          <a:p>
            <a:pPr marL="171450" indent="-171450">
              <a:buFont typeface="Arial" pitchFamily="34" charset="0"/>
              <a:buChar char="•"/>
            </a:pPr>
            <a:r>
              <a:rPr lang="en-US" sz="1100" b="0" i="0" u="none" strike="noStrike" kern="1200" cap="none" dirty="0" smtClean="0">
                <a:solidFill>
                  <a:schemeClr val="tx1"/>
                </a:solidFill>
                <a:effectLst/>
                <a:latin typeface="Arial"/>
                <a:ea typeface="Arial"/>
                <a:cs typeface="Arial"/>
                <a:sym typeface="Arial"/>
              </a:rPr>
              <a:t>Most people want to know about their bodies and those of the</a:t>
            </a:r>
            <a:r>
              <a:rPr lang="en-US" sz="1100" b="0" i="0" u="none" strike="noStrike" kern="1200" cap="none" baseline="0" dirty="0" smtClean="0">
                <a:solidFill>
                  <a:schemeClr val="tx1"/>
                </a:solidFill>
                <a:effectLst/>
                <a:latin typeface="Arial"/>
                <a:ea typeface="Arial"/>
                <a:cs typeface="Arial"/>
                <a:sym typeface="Arial"/>
              </a:rPr>
              <a:t> </a:t>
            </a:r>
            <a:r>
              <a:rPr lang="en-US" sz="1100" b="0" i="0" u="none" strike="noStrike" kern="1200" cap="none" dirty="0" smtClean="0">
                <a:solidFill>
                  <a:schemeClr val="tx1"/>
                </a:solidFill>
                <a:effectLst/>
                <a:latin typeface="Arial"/>
                <a:ea typeface="Arial"/>
                <a:cs typeface="Arial"/>
                <a:sym typeface="Arial"/>
              </a:rPr>
              <a:t>opposite assigned sex</a:t>
            </a:r>
          </a:p>
          <a:p>
            <a:pPr marL="171450" indent="-171450">
              <a:buFont typeface="Arial" pitchFamily="34" charset="0"/>
              <a:buChar char="•"/>
            </a:pPr>
            <a:r>
              <a:rPr lang="en-US" sz="1100" b="0" i="0" u="none" strike="noStrike" kern="1200" cap="none" dirty="0" smtClean="0">
                <a:solidFill>
                  <a:schemeClr val="tx1"/>
                </a:solidFill>
                <a:effectLst/>
                <a:latin typeface="Arial"/>
                <a:ea typeface="Arial"/>
                <a:cs typeface="Arial"/>
                <a:sym typeface="Arial"/>
              </a:rPr>
              <a:t>Knowing the information helps youth to feel more comfortable and prepared as they go through puberty</a:t>
            </a:r>
            <a:endParaRPr lang="en-US" sz="1100" b="0" i="0" u="none" strike="noStrike" kern="1200" cap="none" baseline="0" dirty="0" smtClean="0">
              <a:solidFill>
                <a:srgbClr val="00B0F0"/>
              </a:solidFill>
              <a:effectLst/>
              <a:latin typeface="Arial"/>
              <a:ea typeface="Arial"/>
              <a:cs typeface="Arial"/>
              <a:sym typeface="Aria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100" b="0" i="0" u="none" strike="noStrike" kern="1200" cap="none" dirty="0" smtClean="0">
              <a:solidFill>
                <a:schemeClr val="tx1"/>
              </a:solidFill>
              <a:effectLst/>
              <a:latin typeface="Arial"/>
              <a:ea typeface="Arial"/>
              <a:cs typeface="Arial"/>
              <a:sym typeface="Aria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b="1" i="0" u="none" strike="noStrike" kern="1200" cap="none" dirty="0" smtClean="0">
                <a:solidFill>
                  <a:schemeClr val="tx1"/>
                </a:solidFill>
                <a:effectLst/>
                <a:latin typeface="Arial"/>
                <a:ea typeface="Arial"/>
                <a:cs typeface="Arial"/>
                <a:sym typeface="Arial"/>
              </a:rPr>
              <a:t>Knowing/Not Knowing </a:t>
            </a:r>
          </a:p>
          <a:p>
            <a:pPr marL="171450" indent="-171450">
              <a:buFont typeface="Arial" pitchFamily="34" charset="0"/>
              <a:buChar char="•"/>
            </a:pPr>
            <a:r>
              <a:rPr lang="en-US" sz="1100" b="0" i="0" u="none" strike="noStrike" kern="1200" cap="none" dirty="0" smtClean="0">
                <a:solidFill>
                  <a:schemeClr val="tx1"/>
                </a:solidFill>
                <a:effectLst/>
                <a:latin typeface="Arial"/>
                <a:ea typeface="Arial"/>
                <a:cs typeface="Arial"/>
                <a:sym typeface="Arial"/>
              </a:rPr>
              <a:t>Is important to learn</a:t>
            </a:r>
            <a:r>
              <a:rPr lang="en-US" sz="1100" b="0" i="0" u="none" strike="noStrike" kern="1200" cap="none" baseline="0" dirty="0" smtClean="0">
                <a:solidFill>
                  <a:schemeClr val="tx1"/>
                </a:solidFill>
                <a:effectLst/>
                <a:latin typeface="Arial"/>
                <a:ea typeface="Arial"/>
                <a:cs typeface="Arial"/>
                <a:sym typeface="Arial"/>
              </a:rPr>
              <a:t> about puberty; helps to</a:t>
            </a:r>
            <a:r>
              <a:rPr lang="en-US" sz="1100" b="0" i="0" u="none" strike="noStrike" kern="1200" cap="none" dirty="0" smtClean="0">
                <a:solidFill>
                  <a:schemeClr val="tx1"/>
                </a:solidFill>
                <a:effectLst/>
                <a:latin typeface="Arial"/>
                <a:ea typeface="Arial"/>
                <a:cs typeface="Arial"/>
                <a:sym typeface="Arial"/>
              </a:rPr>
              <a:t> understand the changes that are/will happen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i="0" u="none" strike="noStrike" kern="1200" cap="none" dirty="0" smtClean="0">
                <a:solidFill>
                  <a:schemeClr val="tx1"/>
                </a:solidFill>
                <a:effectLst/>
                <a:latin typeface="Arial"/>
                <a:ea typeface="Arial"/>
                <a:cs typeface="Arial"/>
                <a:sym typeface="Arial"/>
              </a:rPr>
              <a:t>Some students have very limited knowledge and others might know more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i="0" u="none" strike="noStrike" kern="1200" cap="none" dirty="0" smtClean="0">
                <a:solidFill>
                  <a:schemeClr val="tx1"/>
                </a:solidFill>
                <a:effectLst/>
                <a:latin typeface="Arial"/>
                <a:ea typeface="Arial"/>
                <a:cs typeface="Arial"/>
                <a:sym typeface="Arial"/>
              </a:rPr>
              <a:t>For some, this may be the first opportunity to explore the changes of puberty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i="0" u="none" strike="noStrike" kern="1200" cap="none" dirty="0" smtClean="0">
                <a:solidFill>
                  <a:schemeClr val="tx1"/>
                </a:solidFill>
                <a:effectLst/>
                <a:latin typeface="Arial"/>
                <a:ea typeface="Arial"/>
                <a:cs typeface="Arial"/>
                <a:sym typeface="Arial"/>
              </a:rPr>
              <a:t>For those with some knowledge, it is important to continue talking about puberty</a:t>
            </a:r>
            <a:r>
              <a:rPr lang="en-US" sz="1100" b="0" i="0" u="none" strike="noStrike" kern="1200" cap="none" baseline="0" dirty="0" smtClean="0">
                <a:solidFill>
                  <a:schemeClr val="tx1"/>
                </a:solidFill>
                <a:effectLst/>
                <a:latin typeface="Arial"/>
                <a:ea typeface="Arial"/>
                <a:cs typeface="Arial"/>
                <a:sym typeface="Arial"/>
              </a:rPr>
              <a:t> and </a:t>
            </a:r>
            <a:r>
              <a:rPr lang="en-US" sz="1100" b="0" i="0" u="none" strike="noStrike" kern="1200" cap="none" dirty="0" smtClean="0">
                <a:solidFill>
                  <a:schemeClr val="tx1"/>
                </a:solidFill>
                <a:effectLst/>
                <a:latin typeface="Arial"/>
                <a:ea typeface="Arial"/>
                <a:cs typeface="Arial"/>
                <a:sym typeface="Arial"/>
              </a:rPr>
              <a:t>to make sure that the information they have is correct</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i="0" u="none" strike="noStrike" kern="1200" cap="none" dirty="0" smtClean="0">
                <a:solidFill>
                  <a:schemeClr val="tx1"/>
                </a:solidFill>
                <a:effectLst/>
                <a:latin typeface="Arial"/>
                <a:ea typeface="Arial"/>
                <a:cs typeface="Arial"/>
                <a:sym typeface="Arial"/>
              </a:rPr>
              <a:t>Students may have learned about these topics from friends or the media. However, those sources are not always accurate</a:t>
            </a:r>
          </a:p>
          <a:p>
            <a:pPr marL="0" lvl="0" indent="0">
              <a:buFont typeface="Arial" panose="020B0604020202020204" pitchFamily="34" charset="0"/>
              <a:buNone/>
            </a:pPr>
            <a:endParaRPr lang="en-US" sz="1100" b="1" i="0" u="none" strike="noStrike" kern="1200" cap="none" dirty="0" smtClean="0">
              <a:solidFill>
                <a:schemeClr val="tx1"/>
              </a:solidFill>
              <a:effectLst/>
              <a:latin typeface="Arial"/>
              <a:ea typeface="Arial"/>
              <a:cs typeface="Arial"/>
              <a:sym typeface="Arial"/>
            </a:endParaRPr>
          </a:p>
          <a:p>
            <a:pPr marL="0" indent="0">
              <a:buFont typeface="Arial" pitchFamily="34" charset="0"/>
              <a:buNone/>
            </a:pPr>
            <a:r>
              <a:rPr lang="en-US" sz="1100" b="1" i="0" u="none" strike="noStrike" kern="1200" cap="none" dirty="0" smtClean="0">
                <a:solidFill>
                  <a:schemeClr val="tx1"/>
                </a:solidFill>
                <a:effectLst/>
                <a:latin typeface="Arial"/>
                <a:ea typeface="Arial"/>
                <a:cs typeface="Arial"/>
                <a:sym typeface="Arial"/>
              </a:rPr>
              <a:t>It is important that everyone gets</a:t>
            </a:r>
            <a:r>
              <a:rPr lang="en-US" sz="1100" b="1" i="0" u="none" strike="noStrike" kern="1200" cap="none" baseline="0" dirty="0" smtClean="0">
                <a:solidFill>
                  <a:schemeClr val="tx1"/>
                </a:solidFill>
                <a:effectLst/>
                <a:latin typeface="Arial"/>
                <a:ea typeface="Arial"/>
                <a:cs typeface="Arial"/>
                <a:sym typeface="Arial"/>
              </a:rPr>
              <a:t> to </a:t>
            </a:r>
            <a:r>
              <a:rPr lang="en-US" sz="1100" b="1" i="0" u="none" strike="noStrike" kern="1200" cap="none" dirty="0" smtClean="0">
                <a:solidFill>
                  <a:schemeClr val="tx1"/>
                </a:solidFill>
                <a:effectLst/>
                <a:latin typeface="Arial"/>
                <a:ea typeface="Arial"/>
                <a:cs typeface="Arial"/>
                <a:sym typeface="Arial"/>
              </a:rPr>
              <a:t>know and learn</a:t>
            </a:r>
            <a:r>
              <a:rPr lang="en-US" sz="1100" b="1" i="0" u="none" strike="noStrike" kern="1200" cap="none" baseline="0" dirty="0" smtClean="0">
                <a:solidFill>
                  <a:schemeClr val="tx1"/>
                </a:solidFill>
                <a:effectLst/>
                <a:latin typeface="Arial"/>
                <a:ea typeface="Arial"/>
                <a:cs typeface="Arial"/>
                <a:sym typeface="Arial"/>
              </a:rPr>
              <a:t> </a:t>
            </a:r>
            <a:r>
              <a:rPr lang="en-US" sz="1100" b="1" i="0" u="none" strike="noStrike" kern="1200" cap="none" dirty="0" smtClean="0">
                <a:solidFill>
                  <a:schemeClr val="tx1"/>
                </a:solidFill>
                <a:effectLst/>
                <a:latin typeface="Arial"/>
                <a:ea typeface="Arial"/>
                <a:cs typeface="Arial"/>
                <a:sym typeface="Arial"/>
              </a:rPr>
              <a:t>about each other (and everyone)</a:t>
            </a:r>
          </a:p>
          <a:p>
            <a:pPr marL="171450" lvl="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Discuss respect of each other and of the topic</a:t>
            </a:r>
          </a:p>
          <a:p>
            <a:pPr marL="171450" indent="-171450">
              <a:buFont typeface="Arial" pitchFamily="34" charset="0"/>
              <a:buChar char="•"/>
            </a:pPr>
            <a:r>
              <a:rPr lang="en-US" sz="1100" b="0" i="0" u="none" strike="noStrike" kern="1200" cap="none" dirty="0" smtClean="0">
                <a:solidFill>
                  <a:schemeClr val="tx1"/>
                </a:solidFill>
                <a:effectLst/>
                <a:latin typeface="Arial"/>
                <a:ea typeface="Arial"/>
                <a:cs typeface="Arial"/>
                <a:sym typeface="Arial"/>
              </a:rPr>
              <a:t>We spend a lot of our lives relating to people of the opposite assigned</a:t>
            </a:r>
            <a:r>
              <a:rPr lang="en-US" sz="1100" b="0" i="0" u="none" strike="noStrike" kern="1200" cap="none" baseline="0" dirty="0" smtClean="0">
                <a:solidFill>
                  <a:schemeClr val="tx1"/>
                </a:solidFill>
                <a:effectLst/>
                <a:latin typeface="Arial"/>
                <a:ea typeface="Arial"/>
                <a:cs typeface="Arial"/>
                <a:sym typeface="Arial"/>
              </a:rPr>
              <a:t> </a:t>
            </a:r>
            <a:r>
              <a:rPr lang="en-US" sz="1100" b="0" i="0" u="none" strike="noStrike" kern="1200" cap="none" dirty="0" smtClean="0">
                <a:solidFill>
                  <a:schemeClr val="tx1"/>
                </a:solidFill>
                <a:effectLst/>
                <a:latin typeface="Arial"/>
                <a:ea typeface="Arial"/>
                <a:cs typeface="Arial"/>
                <a:sym typeface="Arial"/>
              </a:rPr>
              <a:t>sex (fathers, brothers, sons, mothers, sisters, daughters). If we learn about them and their concerns, perhaps we can understand them better and can improve our relationships with them</a:t>
            </a:r>
          </a:p>
          <a:p>
            <a:pPr marL="171450" indent="-171450">
              <a:buFont typeface="Arial" pitchFamily="34" charset="0"/>
              <a:buChar char="•"/>
            </a:pPr>
            <a:r>
              <a:rPr lang="en-US" sz="1100" b="0" i="0" u="none" strike="noStrike" kern="1200" cap="none" dirty="0" smtClean="0">
                <a:solidFill>
                  <a:schemeClr val="tx1"/>
                </a:solidFill>
                <a:effectLst/>
                <a:latin typeface="Arial"/>
                <a:ea typeface="Arial"/>
                <a:cs typeface="Arial"/>
                <a:sym typeface="Arial"/>
              </a:rPr>
              <a:t>It may be more difficult to discuss these topics in the co-ed setting, but it is a good introduction to understanding and communicating in a respectful way</a:t>
            </a:r>
          </a:p>
          <a:p>
            <a:pPr marL="0" indent="0">
              <a:buFont typeface="Arial" pitchFamily="34" charset="0"/>
              <a:buNone/>
            </a:pPr>
            <a:endParaRPr lang="en-US" sz="1100" b="0" i="0" u="none" strike="noStrike" kern="1200" cap="none" dirty="0" smtClean="0">
              <a:solidFill>
                <a:schemeClr val="tx1"/>
              </a:solidFill>
              <a:effectLst/>
              <a:latin typeface="Arial"/>
              <a:ea typeface="Arial"/>
              <a:cs typeface="Arial"/>
              <a:sym typeface="Arial"/>
            </a:endParaRPr>
          </a:p>
          <a:p>
            <a:pPr marL="0" indent="0">
              <a:buFont typeface="Arial" pitchFamily="34" charset="0"/>
              <a:buNone/>
            </a:pPr>
            <a:r>
              <a:rPr lang="en-US" sz="1100" b="1" i="0" u="none" strike="noStrike" kern="1200" cap="none" dirty="0" smtClean="0">
                <a:solidFill>
                  <a:schemeClr val="tx1"/>
                </a:solidFill>
                <a:effectLst/>
                <a:latin typeface="Arial"/>
                <a:ea typeface="Arial"/>
                <a:cs typeface="Arial"/>
                <a:sym typeface="Arial"/>
              </a:rPr>
              <a:t>Asking questions…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cap="none" dirty="0" smtClean="0">
                <a:solidFill>
                  <a:schemeClr val="tx1"/>
                </a:solidFill>
                <a:effectLst/>
                <a:latin typeface="Arial"/>
                <a:ea typeface="Arial"/>
                <a:cs typeface="Arial"/>
                <a:sym typeface="Arial"/>
              </a:rPr>
              <a:t>If a student has a question, it’s likely other students have the same question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cap="none" dirty="0" smtClean="0">
                <a:solidFill>
                  <a:schemeClr val="tx1"/>
                </a:solidFill>
                <a:effectLst/>
                <a:latin typeface="Arial"/>
                <a:ea typeface="Arial"/>
                <a:cs typeface="Arial"/>
                <a:sym typeface="Arial"/>
              </a:rPr>
              <a:t>Introduce the question box (if using)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cap="none"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u="none" strike="noStrike" kern="1200" cap="none" dirty="0" smtClean="0">
                <a:solidFill>
                  <a:schemeClr val="tx1"/>
                </a:solidFill>
                <a:effectLst/>
                <a:latin typeface="Arial"/>
                <a:ea typeface="Arial"/>
                <a:cs typeface="Arial"/>
                <a:sym typeface="Arial"/>
              </a:rPr>
              <a:t>Images from </a:t>
            </a:r>
            <a:r>
              <a:rPr lang="en-US" sz="1100" b="1" i="0" u="none" strike="noStrike" kern="1200" cap="none" dirty="0" err="1" smtClean="0">
                <a:solidFill>
                  <a:schemeClr val="tx1"/>
                </a:solidFill>
                <a:effectLst/>
                <a:latin typeface="Arial"/>
                <a:ea typeface="Arial"/>
                <a:cs typeface="Arial"/>
                <a:sym typeface="Arial"/>
              </a:rPr>
              <a:t>Canva</a:t>
            </a:r>
            <a:endParaRPr lang="en-US" sz="1100" b="1" i="0" u="none" strike="noStrike" kern="1200" cap="none" dirty="0" smtClean="0">
              <a:solidFill>
                <a:schemeClr val="tx1"/>
              </a:solidFill>
              <a:effectLst/>
              <a:latin typeface="Arial"/>
              <a:ea typeface="Arial"/>
              <a:cs typeface="Arial"/>
              <a:sym typeface="Arial"/>
            </a:endParaRPr>
          </a:p>
        </p:txBody>
      </p:sp>
    </p:spTree>
    <p:extLst>
      <p:ext uri="{BB962C8B-B14F-4D97-AF65-F5344CB8AC3E}">
        <p14:creationId xmlns:p14="http://schemas.microsoft.com/office/powerpoint/2010/main" val="2350586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1" name="Google Shape;21;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498525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077EED-9237-48B9-B1DD-C9DAF14D9F2C}" type="datetimeFigureOut">
              <a:rPr lang="en-CA" smtClean="0">
                <a:solidFill>
                  <a:prstClr val="black">
                    <a:tint val="75000"/>
                  </a:prstClr>
                </a:solidFill>
              </a:rPr>
              <a:pPr/>
              <a:t>2023-01-26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Tree>
    <p:extLst>
      <p:ext uri="{BB962C8B-B14F-4D97-AF65-F5344CB8AC3E}">
        <p14:creationId xmlns:p14="http://schemas.microsoft.com/office/powerpoint/2010/main" val="3132346388"/>
      </p:ext>
    </p:extLst>
  </p:cSld>
  <p:clrMapOvr>
    <a:masterClrMapping/>
  </p:clrMapOvr>
  <p:transition spd="slow">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12">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5" r:id="rId6"/>
    <p:sldLayoutId id="2147483656" r:id="rId7"/>
    <p:sldLayoutId id="2147483657" r:id="rId8"/>
    <p:sldLayoutId id="2147483660" r:id="rId9"/>
    <p:sldLayoutId id="214748366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video" Target="https://www.youtube.com/embed/Mn4Ii4gAFyA" TargetMode="External"/><Relationship Id="rId6" Type="http://schemas.openxmlformats.org/officeDocument/2006/relationships/image" Target="../media/image31.png"/><Relationship Id="rId5" Type="http://schemas.openxmlformats.org/officeDocument/2006/relationships/image" Target="../media/image9.png"/><Relationship Id="rId4" Type="http://schemas.openxmlformats.org/officeDocument/2006/relationships/hyperlink" Target="https://youtu.be/Mn4Ii4gAFyA"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2" name="Title 1"/>
          <p:cNvSpPr>
            <a:spLocks noGrp="1"/>
          </p:cNvSpPr>
          <p:nvPr>
            <p:ph type="ctrTitle"/>
          </p:nvPr>
        </p:nvSpPr>
        <p:spPr>
          <a:xfrm>
            <a:off x="311708" y="2691"/>
            <a:ext cx="8520600" cy="1067292"/>
          </a:xfrm>
        </p:spPr>
        <p:txBody>
          <a:bodyPr anchor="ctr">
            <a:normAutofit/>
          </a:bodyPr>
          <a:lstStyle/>
          <a:p>
            <a:r>
              <a:rPr lang="en-CA" sz="4000" b="1" dirty="0" smtClean="0">
                <a:latin typeface="+mj-lt"/>
              </a:rPr>
              <a:t>The Reproductive Systems</a:t>
            </a:r>
            <a:endParaRPr lang="en-CA" sz="4000" b="1" dirty="0">
              <a:latin typeface="+mj-lt"/>
            </a:endParaRPr>
          </a:p>
        </p:txBody>
      </p:sp>
      <p:pic>
        <p:nvPicPr>
          <p:cNvPr id="8" name="Picture 7" descr="black image of a person"/>
          <p:cNvPicPr>
            <a:picLocks noChangeAspect="1"/>
          </p:cNvPicPr>
          <p:nvPr/>
        </p:nvPicPr>
        <p:blipFill rotWithShape="1">
          <a:blip r:embed="rId3">
            <a:extLst>
              <a:ext uri="{28A0092B-C50C-407E-A947-70E740481C1C}">
                <a14:useLocalDpi xmlns:a14="http://schemas.microsoft.com/office/drawing/2010/main" val="0"/>
              </a:ext>
            </a:extLst>
          </a:blip>
          <a:srcRect t="6714" b="6983"/>
          <a:stretch/>
        </p:blipFill>
        <p:spPr>
          <a:xfrm>
            <a:off x="695792" y="884715"/>
            <a:ext cx="3748429" cy="3235004"/>
          </a:xfrm>
          <a:prstGeom prst="rect">
            <a:avLst/>
          </a:prstGeom>
        </p:spPr>
      </p:pic>
      <p:pic>
        <p:nvPicPr>
          <p:cNvPr id="10" name="Picture 9" descr="internal and frontal view of the male reproductive system"/>
          <p:cNvPicPr>
            <a:picLocks noChangeAspect="1"/>
          </p:cNvPicPr>
          <p:nvPr/>
        </p:nvPicPr>
        <p:blipFill rotWithShape="1">
          <a:blip r:embed="rId4">
            <a:extLst>
              <a:ext uri="{28A0092B-C50C-407E-A947-70E740481C1C}">
                <a14:useLocalDpi xmlns:a14="http://schemas.microsoft.com/office/drawing/2010/main" val="0"/>
              </a:ext>
            </a:extLst>
          </a:blip>
          <a:srcRect l="15162" r="19294"/>
          <a:stretch/>
        </p:blipFill>
        <p:spPr>
          <a:xfrm>
            <a:off x="2410545" y="2322542"/>
            <a:ext cx="317415" cy="484276"/>
          </a:xfrm>
          <a:prstGeom prst="rect">
            <a:avLst/>
          </a:prstGeom>
        </p:spPr>
      </p:pic>
      <p:pic>
        <p:nvPicPr>
          <p:cNvPr id="11" name="Picture 10" descr="black image of a person"/>
          <p:cNvPicPr>
            <a:picLocks noChangeAspect="1"/>
          </p:cNvPicPr>
          <p:nvPr/>
        </p:nvPicPr>
        <p:blipFill rotWithShape="1">
          <a:blip r:embed="rId3">
            <a:extLst>
              <a:ext uri="{28A0092B-C50C-407E-A947-70E740481C1C}">
                <a14:useLocalDpi xmlns:a14="http://schemas.microsoft.com/office/drawing/2010/main" val="0"/>
              </a:ext>
            </a:extLst>
          </a:blip>
          <a:srcRect t="6714" b="6983"/>
          <a:stretch/>
        </p:blipFill>
        <p:spPr>
          <a:xfrm>
            <a:off x="4853704" y="884715"/>
            <a:ext cx="3748429" cy="3235004"/>
          </a:xfrm>
          <a:prstGeom prst="rect">
            <a:avLst/>
          </a:prstGeom>
        </p:spPr>
      </p:pic>
      <p:pic>
        <p:nvPicPr>
          <p:cNvPr id="12" name="Picture 11" descr="internal and frontal view of the female reproductive system"/>
          <p:cNvPicPr>
            <a:picLocks noChangeAspect="1"/>
          </p:cNvPicPr>
          <p:nvPr/>
        </p:nvPicPr>
        <p:blipFill rotWithShape="1">
          <a:blip r:embed="rId5">
            <a:extLst>
              <a:ext uri="{28A0092B-C50C-407E-A947-70E740481C1C}">
                <a14:useLocalDpi xmlns:a14="http://schemas.microsoft.com/office/drawing/2010/main" val="0"/>
              </a:ext>
            </a:extLst>
          </a:blip>
          <a:srcRect l="11523" t="20181" r="12602" b="17968"/>
          <a:stretch/>
        </p:blipFill>
        <p:spPr>
          <a:xfrm>
            <a:off x="6487160" y="2322542"/>
            <a:ext cx="472065" cy="384810"/>
          </a:xfrm>
          <a:prstGeom prst="rect">
            <a:avLst/>
          </a:prstGeom>
        </p:spPr>
      </p:pic>
      <p:sp>
        <p:nvSpPr>
          <p:cNvPr id="3" name="Subtitle 2"/>
          <p:cNvSpPr>
            <a:spLocks noGrp="1"/>
          </p:cNvSpPr>
          <p:nvPr>
            <p:ph type="subTitle" idx="1"/>
          </p:nvPr>
        </p:nvSpPr>
        <p:spPr>
          <a:xfrm>
            <a:off x="311708" y="3540993"/>
            <a:ext cx="8520600" cy="578726"/>
          </a:xfrm>
        </p:spPr>
        <p:txBody>
          <a:bodyPr>
            <a:normAutofit/>
          </a:bodyPr>
          <a:lstStyle/>
          <a:p>
            <a:r>
              <a:rPr lang="en-CA" sz="2400" dirty="0" smtClean="0">
                <a:solidFill>
                  <a:schemeClr val="tx1"/>
                </a:solidFill>
                <a:latin typeface="+mn-lt"/>
              </a:rPr>
              <a:t>Grade 5</a:t>
            </a:r>
            <a:endParaRPr lang="en-CA" sz="2400" dirty="0">
              <a:solidFill>
                <a:schemeClr val="tx1"/>
              </a:solidFill>
              <a:latin typeface="+mn-lt"/>
            </a:endParaRPr>
          </a:p>
        </p:txBody>
      </p:sp>
    </p:spTree>
    <p:extLst>
      <p:ext uri="{BB962C8B-B14F-4D97-AF65-F5344CB8AC3E}">
        <p14:creationId xmlns:p14="http://schemas.microsoft.com/office/powerpoint/2010/main" val="14741574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4" name="Title 3"/>
          <p:cNvSpPr>
            <a:spLocks noGrp="1"/>
          </p:cNvSpPr>
          <p:nvPr>
            <p:ph type="title"/>
          </p:nvPr>
        </p:nvSpPr>
        <p:spPr>
          <a:xfrm>
            <a:off x="1836550" y="599776"/>
            <a:ext cx="5115300" cy="8715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Guiding Question #1</a:t>
            </a:r>
            <a:endParaRPr lang="en-CA" b="1" dirty="0">
              <a:latin typeface="+mj-lt"/>
            </a:endParaRPr>
          </a:p>
        </p:txBody>
      </p:sp>
      <p:sp>
        <p:nvSpPr>
          <p:cNvPr id="9" name="TextBox 8"/>
          <p:cNvSpPr txBox="1"/>
          <p:nvPr/>
        </p:nvSpPr>
        <p:spPr>
          <a:xfrm flipH="1">
            <a:off x="1836550" y="1801644"/>
            <a:ext cx="5115300" cy="1323439"/>
          </a:xfrm>
          <a:prstGeom prst="rect">
            <a:avLst/>
          </a:prstGeom>
          <a:noFill/>
        </p:spPr>
        <p:txBody>
          <a:bodyPr wrap="square" rtlCol="0">
            <a:spAutoFit/>
          </a:bodyPr>
          <a:lstStyle/>
          <a:p>
            <a:pPr marL="228600" algn="ctr"/>
            <a:r>
              <a:rPr lang="en-US" sz="2000" dirty="0" smtClean="0">
                <a:solidFill>
                  <a:schemeClr val="tx1"/>
                </a:solidFill>
                <a:latin typeface="+mn-lt"/>
                <a:ea typeface="Calibri"/>
                <a:cs typeface="Calibri"/>
                <a:sym typeface="Calibri"/>
              </a:rPr>
              <a:t>Review from last class.</a:t>
            </a:r>
          </a:p>
          <a:p>
            <a:pPr marL="228600" algn="ctr"/>
            <a:endParaRPr lang="en-US" sz="2000" dirty="0" smtClean="0">
              <a:solidFill>
                <a:schemeClr val="tx1"/>
              </a:solidFill>
              <a:latin typeface="+mn-lt"/>
              <a:ea typeface="Calibri"/>
              <a:cs typeface="Calibri"/>
              <a:sym typeface="Calibri"/>
            </a:endParaRPr>
          </a:p>
          <a:p>
            <a:pPr marL="228600" algn="ctr"/>
            <a:r>
              <a:rPr lang="en-US" sz="2000" dirty="0" smtClean="0">
                <a:solidFill>
                  <a:schemeClr val="tx1"/>
                </a:solidFill>
                <a:latin typeface="+mn-lt"/>
                <a:ea typeface="Calibri"/>
                <a:cs typeface="Calibri"/>
                <a:sym typeface="Calibri"/>
              </a:rPr>
              <a:t>What reproductive parts does a person assigned male at birth have?</a:t>
            </a:r>
            <a:endParaRPr lang="en-CA" sz="2000" dirty="0">
              <a:solidFill>
                <a:schemeClr val="tx1"/>
              </a:solidFill>
              <a:latin typeface="+mn-lt"/>
              <a:ea typeface="Calibri"/>
              <a:cs typeface="Calibri"/>
              <a:sym typeface="Calibri"/>
            </a:endParaRPr>
          </a:p>
        </p:txBody>
      </p:sp>
      <p:pic>
        <p:nvPicPr>
          <p:cNvPr id="8" name="Google Shape;75;p15" descr="pink question mark"/>
          <p:cNvPicPr preferRelativeResize="0"/>
          <p:nvPr/>
        </p:nvPicPr>
        <p:blipFill>
          <a:blip r:embed="rId3">
            <a:alphaModFix/>
          </a:blip>
          <a:stretch>
            <a:fillRect/>
          </a:stretch>
        </p:blipFill>
        <p:spPr>
          <a:xfrm>
            <a:off x="7404111" y="2624971"/>
            <a:ext cx="1243650" cy="1243650"/>
          </a:xfrm>
          <a:prstGeom prst="rect">
            <a:avLst/>
          </a:prstGeom>
          <a:noFill/>
          <a:ln>
            <a:noFill/>
          </a:ln>
        </p:spPr>
      </p:pic>
    </p:spTree>
    <p:extLst>
      <p:ext uri="{BB962C8B-B14F-4D97-AF65-F5344CB8AC3E}">
        <p14:creationId xmlns:p14="http://schemas.microsoft.com/office/powerpoint/2010/main" val="38556819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ctrTitle"/>
          </p:nvPr>
        </p:nvSpPr>
        <p:spPr>
          <a:xfrm>
            <a:off x="393012" y="295796"/>
            <a:ext cx="8260632" cy="925766"/>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sz="2800" b="1" dirty="0" smtClean="0">
                <a:latin typeface="+mj-lt"/>
              </a:rPr>
              <a:t>Review: Reproductive System – Person Assigned Male at Birth</a:t>
            </a:r>
            <a:endParaRPr lang="en-CA" sz="2800" b="1" dirty="0">
              <a:latin typeface="+mj-lt"/>
            </a:endParaRPr>
          </a:p>
        </p:txBody>
      </p:sp>
      <p:sp>
        <p:nvSpPr>
          <p:cNvPr id="7" name="TextBox 6"/>
          <p:cNvSpPr txBox="1"/>
          <p:nvPr/>
        </p:nvSpPr>
        <p:spPr>
          <a:xfrm>
            <a:off x="393012" y="1323162"/>
            <a:ext cx="5578430" cy="2698175"/>
          </a:xfrm>
          <a:prstGeom prst="rect">
            <a:avLst/>
          </a:prstGeom>
          <a:noFill/>
        </p:spPr>
        <p:txBody>
          <a:bodyPr wrap="square" rtlCol="0">
            <a:spAutoFit/>
          </a:bodyPr>
          <a:lstStyle/>
          <a:p>
            <a:pPr lvl="0">
              <a:lnSpc>
                <a:spcPct val="115000"/>
              </a:lnSpc>
              <a:spcBef>
                <a:spcPts val="1000"/>
              </a:spcBef>
              <a:buClr>
                <a:schemeClr val="dk1"/>
              </a:buClr>
              <a:buSzPts val="2400"/>
            </a:pPr>
            <a:r>
              <a:rPr lang="en" sz="2000" dirty="0">
                <a:solidFill>
                  <a:schemeClr val="tx1"/>
                </a:solidFill>
                <a:ea typeface="Gill Sans"/>
                <a:cs typeface="Calibri"/>
                <a:sym typeface="Calibri"/>
              </a:rPr>
              <a:t>There are two reproductive systems that are needed for human reproduction. For a person assigned male at birth, their reproductive system includes:</a:t>
            </a:r>
          </a:p>
          <a:p>
            <a:pPr marL="342900" indent="-342900">
              <a:lnSpc>
                <a:spcPct val="115000"/>
              </a:lnSpc>
              <a:spcBef>
                <a:spcPts val="1000"/>
              </a:spcBef>
              <a:buClr>
                <a:schemeClr val="dk1"/>
              </a:buClr>
              <a:buSzPts val="2400"/>
              <a:buFont typeface="Arial" panose="020B0604020202020204" pitchFamily="34" charset="0"/>
              <a:buChar char="•"/>
            </a:pPr>
            <a:r>
              <a:rPr lang="en" sz="2000" dirty="0" smtClean="0">
                <a:solidFill>
                  <a:schemeClr val="tx1"/>
                </a:solidFill>
                <a:ea typeface="Gill Sans"/>
                <a:cs typeface="Calibri"/>
                <a:sym typeface="Calibri"/>
              </a:rPr>
              <a:t>Penis, testicles</a:t>
            </a:r>
            <a:r>
              <a:rPr lang="en" sz="2000" dirty="0">
                <a:solidFill>
                  <a:schemeClr val="tx1"/>
                </a:solidFill>
                <a:ea typeface="Gill Sans"/>
                <a:cs typeface="Calibri"/>
                <a:sym typeface="Calibri"/>
              </a:rPr>
              <a:t>, scrotum, epididymis, vas deferens, </a:t>
            </a:r>
            <a:r>
              <a:rPr lang="en" sz="2000" dirty="0" smtClean="0">
                <a:solidFill>
                  <a:schemeClr val="tx1"/>
                </a:solidFill>
                <a:ea typeface="Gill Sans"/>
                <a:cs typeface="Calibri"/>
                <a:sym typeface="Calibri"/>
              </a:rPr>
              <a:t>prostate gland, and seminal </a:t>
            </a:r>
            <a:r>
              <a:rPr lang="en" sz="2000" dirty="0">
                <a:solidFill>
                  <a:schemeClr val="tx1"/>
                </a:solidFill>
                <a:ea typeface="Gill Sans"/>
                <a:cs typeface="Calibri"/>
                <a:sym typeface="Calibri"/>
              </a:rPr>
              <a:t>vesicles</a:t>
            </a:r>
          </a:p>
        </p:txBody>
      </p:sp>
      <p:pic>
        <p:nvPicPr>
          <p:cNvPr id="4" name="Picture 3" descr="side view of the male reproductive system with all labe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1442" y="1424762"/>
            <a:ext cx="2682202" cy="2682202"/>
          </a:xfrm>
          <a:prstGeom prst="rect">
            <a:avLst/>
          </a:prstGeom>
        </p:spPr>
      </p:pic>
    </p:spTree>
    <p:extLst>
      <p:ext uri="{BB962C8B-B14F-4D97-AF65-F5344CB8AC3E}">
        <p14:creationId xmlns:p14="http://schemas.microsoft.com/office/powerpoint/2010/main" val="31443178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title"/>
          </p:nvPr>
        </p:nvSpPr>
        <p:spPr>
          <a:xfrm>
            <a:off x="694390" y="199587"/>
            <a:ext cx="7729800" cy="1030256"/>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Reproductive System for a Person Assigned Female at Birth</a:t>
            </a:r>
            <a:endParaRPr lang="en-CA" b="1" dirty="0">
              <a:latin typeface="+mj-lt"/>
            </a:endParaRPr>
          </a:p>
        </p:txBody>
      </p:sp>
      <p:sp>
        <p:nvSpPr>
          <p:cNvPr id="4" name="TextBox 3"/>
          <p:cNvSpPr txBox="1"/>
          <p:nvPr/>
        </p:nvSpPr>
        <p:spPr>
          <a:xfrm>
            <a:off x="1601415" y="1295197"/>
            <a:ext cx="2358338" cy="2827121"/>
          </a:xfrm>
          <a:prstGeom prst="rect">
            <a:avLst/>
          </a:prstGeom>
          <a:noFill/>
        </p:spPr>
        <p:txBody>
          <a:bodyPr wrap="none" rtlCol="0">
            <a:spAutoFit/>
          </a:bodyPr>
          <a:lstStyle/>
          <a:p>
            <a:pPr marL="342900" lvl="0" indent="-342900">
              <a:lnSpc>
                <a:spcPct val="115000"/>
              </a:lnSpc>
              <a:spcBef>
                <a:spcPts val="1000"/>
              </a:spcBef>
              <a:buClr>
                <a:schemeClr val="dk1"/>
              </a:buClr>
              <a:buSzPts val="2400"/>
              <a:buFont typeface="Wingdings" panose="05000000000000000000" pitchFamily="2" charset="2"/>
              <a:buChar char="§"/>
            </a:pPr>
            <a:r>
              <a:rPr lang="en-CA" sz="2000" dirty="0">
                <a:solidFill>
                  <a:schemeClr val="tx1"/>
                </a:solidFill>
                <a:latin typeface="+mn-lt"/>
                <a:ea typeface="Gill Sans"/>
                <a:cs typeface="Gill Sans"/>
                <a:sym typeface="Gill Sans"/>
              </a:rPr>
              <a:t>Ovaries</a:t>
            </a:r>
          </a:p>
          <a:p>
            <a:pPr marL="342900" lvl="0" indent="-342900">
              <a:lnSpc>
                <a:spcPct val="115000"/>
              </a:lnSpc>
              <a:spcBef>
                <a:spcPts val="1000"/>
              </a:spcBef>
              <a:buClr>
                <a:schemeClr val="dk1"/>
              </a:buClr>
              <a:buSzPts val="2400"/>
              <a:buFont typeface="Wingdings" panose="05000000000000000000" pitchFamily="2" charset="2"/>
              <a:buChar char="§"/>
            </a:pPr>
            <a:r>
              <a:rPr lang="en-CA" sz="2000" dirty="0">
                <a:solidFill>
                  <a:schemeClr val="tx1"/>
                </a:solidFill>
                <a:latin typeface="+mn-lt"/>
                <a:ea typeface="Gill Sans"/>
                <a:cs typeface="Gill Sans"/>
                <a:sym typeface="Gill Sans"/>
              </a:rPr>
              <a:t>Ovum</a:t>
            </a:r>
          </a:p>
          <a:p>
            <a:pPr marL="342900" lvl="0" indent="-342900">
              <a:lnSpc>
                <a:spcPct val="115000"/>
              </a:lnSpc>
              <a:spcBef>
                <a:spcPts val="1000"/>
              </a:spcBef>
              <a:buClr>
                <a:schemeClr val="dk1"/>
              </a:buClr>
              <a:buSzPts val="2400"/>
              <a:buFont typeface="Wingdings" panose="05000000000000000000" pitchFamily="2" charset="2"/>
              <a:buChar char="§"/>
            </a:pPr>
            <a:r>
              <a:rPr lang="en-CA" sz="2000" dirty="0">
                <a:solidFill>
                  <a:schemeClr val="tx1"/>
                </a:solidFill>
                <a:latin typeface="+mn-lt"/>
                <a:ea typeface="Gill Sans"/>
                <a:cs typeface="Gill Sans"/>
                <a:sym typeface="Gill Sans"/>
              </a:rPr>
              <a:t>Fallopian Tubes</a:t>
            </a:r>
          </a:p>
          <a:p>
            <a:pPr marL="342900" lvl="0" indent="-342900">
              <a:lnSpc>
                <a:spcPct val="115000"/>
              </a:lnSpc>
              <a:spcBef>
                <a:spcPts val="1000"/>
              </a:spcBef>
              <a:buClr>
                <a:schemeClr val="dk1"/>
              </a:buClr>
              <a:buSzPts val="2400"/>
              <a:buFont typeface="Wingdings" panose="05000000000000000000" pitchFamily="2" charset="2"/>
              <a:buChar char="§"/>
            </a:pPr>
            <a:r>
              <a:rPr lang="en-CA" sz="2000" dirty="0">
                <a:solidFill>
                  <a:schemeClr val="tx1"/>
                </a:solidFill>
                <a:latin typeface="+mn-lt"/>
                <a:ea typeface="Gill Sans"/>
                <a:cs typeface="Gill Sans"/>
                <a:sym typeface="Gill Sans"/>
              </a:rPr>
              <a:t>Uterus</a:t>
            </a:r>
          </a:p>
          <a:p>
            <a:pPr marL="342900" lvl="0" indent="-342900">
              <a:lnSpc>
                <a:spcPct val="115000"/>
              </a:lnSpc>
              <a:spcBef>
                <a:spcPts val="1000"/>
              </a:spcBef>
              <a:buClr>
                <a:schemeClr val="dk1"/>
              </a:buClr>
              <a:buSzPts val="2400"/>
              <a:buFont typeface="Wingdings" panose="05000000000000000000" pitchFamily="2" charset="2"/>
              <a:buChar char="§"/>
            </a:pPr>
            <a:r>
              <a:rPr lang="en-CA" sz="2000" dirty="0">
                <a:solidFill>
                  <a:schemeClr val="tx1"/>
                </a:solidFill>
                <a:latin typeface="+mn-lt"/>
                <a:ea typeface="Gill Sans"/>
                <a:cs typeface="Gill Sans"/>
                <a:sym typeface="Gill Sans"/>
              </a:rPr>
              <a:t>Cervix</a:t>
            </a:r>
          </a:p>
          <a:p>
            <a:pPr marL="342900" lvl="0" indent="-342900">
              <a:lnSpc>
                <a:spcPct val="115000"/>
              </a:lnSpc>
              <a:spcBef>
                <a:spcPts val="1000"/>
              </a:spcBef>
              <a:buClr>
                <a:schemeClr val="dk1"/>
              </a:buClr>
              <a:buSzPts val="2400"/>
              <a:buFont typeface="Wingdings" panose="05000000000000000000" pitchFamily="2" charset="2"/>
              <a:buChar char="§"/>
            </a:pPr>
            <a:r>
              <a:rPr lang="en-CA" sz="2000" dirty="0" smtClean="0">
                <a:solidFill>
                  <a:schemeClr val="tx1"/>
                </a:solidFill>
                <a:latin typeface="+mn-lt"/>
                <a:ea typeface="Gill Sans"/>
                <a:cs typeface="Gill Sans"/>
                <a:sym typeface="Gill Sans"/>
              </a:rPr>
              <a:t>Vagina</a:t>
            </a:r>
            <a:endParaRPr lang="en-CA" sz="2000" dirty="0">
              <a:solidFill>
                <a:schemeClr val="tx1"/>
              </a:solidFill>
              <a:latin typeface="+mn-lt"/>
              <a:ea typeface="Gill Sans"/>
              <a:cs typeface="Gill Sans"/>
              <a:sym typeface="Gill Sans"/>
            </a:endParaRPr>
          </a:p>
        </p:txBody>
      </p:sp>
      <p:pic>
        <p:nvPicPr>
          <p:cNvPr id="5" name="Picture 4" descr="frontal view of a body for a person with a vagina"/>
          <p:cNvPicPr>
            <a:picLocks noChangeAspect="1"/>
          </p:cNvPicPr>
          <p:nvPr/>
        </p:nvPicPr>
        <p:blipFill rotWithShape="1">
          <a:blip r:embed="rId3">
            <a:extLst>
              <a:ext uri="{28A0092B-C50C-407E-A947-70E740481C1C}">
                <a14:useLocalDpi xmlns:a14="http://schemas.microsoft.com/office/drawing/2010/main" val="0"/>
              </a:ext>
            </a:extLst>
          </a:blip>
          <a:srcRect l="54892" r="4726" b="46444"/>
          <a:stretch/>
        </p:blipFill>
        <p:spPr>
          <a:xfrm>
            <a:off x="4652009" y="1331443"/>
            <a:ext cx="3303271" cy="2754630"/>
          </a:xfrm>
          <a:prstGeom prst="rect">
            <a:avLst/>
          </a:prstGeom>
        </p:spPr>
      </p:pic>
    </p:spTree>
    <p:extLst>
      <p:ext uri="{BB962C8B-B14F-4D97-AF65-F5344CB8AC3E}">
        <p14:creationId xmlns:p14="http://schemas.microsoft.com/office/powerpoint/2010/main" val="1354056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title"/>
          </p:nvPr>
        </p:nvSpPr>
        <p:spPr>
          <a:xfrm>
            <a:off x="622312" y="181369"/>
            <a:ext cx="7729800" cy="7776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Reproductive System</a:t>
            </a:r>
            <a:r>
              <a:rPr lang="en-CA" dirty="0" smtClean="0">
                <a:latin typeface="+mj-lt"/>
              </a:rPr>
              <a:t> – Side View</a:t>
            </a:r>
            <a:endParaRPr lang="en-CA" b="1" dirty="0">
              <a:latin typeface="+mj-lt"/>
            </a:endParaRPr>
          </a:p>
        </p:txBody>
      </p:sp>
      <p:pic>
        <p:nvPicPr>
          <p:cNvPr id="3" name="Picture 2" descr="side view of a person with a vagina"/>
          <p:cNvPicPr>
            <a:picLocks noChangeAspect="1"/>
          </p:cNvPicPr>
          <p:nvPr/>
        </p:nvPicPr>
        <p:blipFill rotWithShape="1">
          <a:blip r:embed="rId3">
            <a:extLst>
              <a:ext uri="{28A0092B-C50C-407E-A947-70E740481C1C}">
                <a14:useLocalDpi xmlns:a14="http://schemas.microsoft.com/office/drawing/2010/main" val="0"/>
              </a:ext>
            </a:extLst>
          </a:blip>
          <a:srcRect t="6211" b="7112"/>
          <a:stretch/>
        </p:blipFill>
        <p:spPr>
          <a:xfrm>
            <a:off x="2425700" y="1042225"/>
            <a:ext cx="4437777" cy="3077192"/>
          </a:xfrm>
          <a:prstGeom prst="rect">
            <a:avLst/>
          </a:prstGeom>
        </p:spPr>
      </p:pic>
      <p:sp>
        <p:nvSpPr>
          <p:cNvPr id="7" name="Rectangle 6" descr="&quot;&quot;"/>
          <p:cNvSpPr/>
          <p:nvPr/>
        </p:nvSpPr>
        <p:spPr>
          <a:xfrm>
            <a:off x="2399739" y="1602729"/>
            <a:ext cx="907727" cy="19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solidFill>
                <a:prstClr val="white"/>
              </a:solidFill>
            </a:endParaRPr>
          </a:p>
        </p:txBody>
      </p:sp>
      <p:sp>
        <p:nvSpPr>
          <p:cNvPr id="15" name="TextBox 14"/>
          <p:cNvSpPr txBox="1"/>
          <p:nvPr/>
        </p:nvSpPr>
        <p:spPr>
          <a:xfrm>
            <a:off x="2201599" y="1552934"/>
            <a:ext cx="1159873" cy="253916"/>
          </a:xfrm>
          <a:prstGeom prst="rect">
            <a:avLst/>
          </a:prstGeom>
          <a:noFill/>
        </p:spPr>
        <p:txBody>
          <a:bodyPr wrap="square" rtlCol="0">
            <a:spAutoFit/>
          </a:bodyPr>
          <a:lstStyle/>
          <a:p>
            <a:r>
              <a:rPr lang="en-US" sz="1050" b="1" dirty="0">
                <a:solidFill>
                  <a:prstClr val="black"/>
                </a:solidFill>
              </a:rPr>
              <a:t>Fallopian tube</a:t>
            </a:r>
            <a:endParaRPr lang="en-CA" sz="1050" b="1" dirty="0">
              <a:solidFill>
                <a:prstClr val="black"/>
              </a:solidFill>
            </a:endParaRPr>
          </a:p>
        </p:txBody>
      </p:sp>
      <p:sp>
        <p:nvSpPr>
          <p:cNvPr id="8" name="Rectangle 7" descr="&quot;&quot;"/>
          <p:cNvSpPr/>
          <p:nvPr/>
        </p:nvSpPr>
        <p:spPr>
          <a:xfrm>
            <a:off x="2063280" y="2156452"/>
            <a:ext cx="907727" cy="19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solidFill>
                <a:prstClr val="white"/>
              </a:solidFill>
            </a:endParaRPr>
          </a:p>
        </p:txBody>
      </p:sp>
      <p:sp>
        <p:nvSpPr>
          <p:cNvPr id="16" name="TextBox 15"/>
          <p:cNvSpPr txBox="1"/>
          <p:nvPr/>
        </p:nvSpPr>
        <p:spPr>
          <a:xfrm>
            <a:off x="2507927" y="2200461"/>
            <a:ext cx="656130" cy="253916"/>
          </a:xfrm>
          <a:prstGeom prst="rect">
            <a:avLst/>
          </a:prstGeom>
          <a:noFill/>
        </p:spPr>
        <p:txBody>
          <a:bodyPr wrap="square" rtlCol="0">
            <a:spAutoFit/>
          </a:bodyPr>
          <a:lstStyle/>
          <a:p>
            <a:r>
              <a:rPr lang="en-US" sz="1050" b="1" dirty="0">
                <a:solidFill>
                  <a:prstClr val="black"/>
                </a:solidFill>
              </a:rPr>
              <a:t>Uterus</a:t>
            </a:r>
            <a:endParaRPr lang="en-CA" sz="1050" b="1" dirty="0">
              <a:solidFill>
                <a:prstClr val="black"/>
              </a:solidFill>
            </a:endParaRPr>
          </a:p>
        </p:txBody>
      </p:sp>
      <p:sp>
        <p:nvSpPr>
          <p:cNvPr id="9" name="Rectangle 8" descr="&quot;&quot;"/>
          <p:cNvSpPr/>
          <p:nvPr/>
        </p:nvSpPr>
        <p:spPr>
          <a:xfrm>
            <a:off x="2311958" y="2945721"/>
            <a:ext cx="1008585" cy="251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solidFill>
                <a:prstClr val="white"/>
              </a:solidFill>
            </a:endParaRPr>
          </a:p>
        </p:txBody>
      </p:sp>
      <p:sp>
        <p:nvSpPr>
          <p:cNvPr id="17" name="TextBox 16"/>
          <p:cNvSpPr txBox="1"/>
          <p:nvPr/>
        </p:nvSpPr>
        <p:spPr>
          <a:xfrm>
            <a:off x="2128907" y="2951491"/>
            <a:ext cx="1292221" cy="253916"/>
          </a:xfrm>
          <a:prstGeom prst="rect">
            <a:avLst/>
          </a:prstGeom>
          <a:noFill/>
        </p:spPr>
        <p:txBody>
          <a:bodyPr wrap="square" rtlCol="0">
            <a:spAutoFit/>
          </a:bodyPr>
          <a:lstStyle/>
          <a:p>
            <a:r>
              <a:rPr lang="en-US" sz="1050" b="1" dirty="0">
                <a:solidFill>
                  <a:prstClr val="black"/>
                </a:solidFill>
              </a:rPr>
              <a:t>*Urinary bladder</a:t>
            </a:r>
            <a:endParaRPr lang="en-CA" sz="1050" b="1" dirty="0">
              <a:solidFill>
                <a:prstClr val="black"/>
              </a:solidFill>
            </a:endParaRPr>
          </a:p>
        </p:txBody>
      </p:sp>
      <p:sp>
        <p:nvSpPr>
          <p:cNvPr id="10" name="Rectangle 9" descr="&quot;&quot;"/>
          <p:cNvSpPr/>
          <p:nvPr/>
        </p:nvSpPr>
        <p:spPr>
          <a:xfrm>
            <a:off x="2210436" y="3405989"/>
            <a:ext cx="907727" cy="19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solidFill>
                <a:prstClr val="white"/>
              </a:solidFill>
            </a:endParaRPr>
          </a:p>
        </p:txBody>
      </p:sp>
      <p:sp>
        <p:nvSpPr>
          <p:cNvPr id="18" name="TextBox 17"/>
          <p:cNvSpPr txBox="1"/>
          <p:nvPr/>
        </p:nvSpPr>
        <p:spPr>
          <a:xfrm>
            <a:off x="2408460" y="3347816"/>
            <a:ext cx="1159873" cy="253916"/>
          </a:xfrm>
          <a:prstGeom prst="rect">
            <a:avLst/>
          </a:prstGeom>
          <a:noFill/>
        </p:spPr>
        <p:txBody>
          <a:bodyPr wrap="square" rtlCol="0">
            <a:spAutoFit/>
          </a:bodyPr>
          <a:lstStyle/>
          <a:p>
            <a:r>
              <a:rPr lang="en-US" sz="1050" b="1" dirty="0">
                <a:solidFill>
                  <a:prstClr val="black"/>
                </a:solidFill>
              </a:rPr>
              <a:t>*Urethra</a:t>
            </a:r>
            <a:endParaRPr lang="en-CA" sz="1050" b="1" dirty="0">
              <a:solidFill>
                <a:prstClr val="black"/>
              </a:solidFill>
            </a:endParaRPr>
          </a:p>
        </p:txBody>
      </p:sp>
      <p:sp>
        <p:nvSpPr>
          <p:cNvPr id="11" name="Rectangle 10" descr="&quot;&quot;"/>
          <p:cNvSpPr/>
          <p:nvPr/>
        </p:nvSpPr>
        <p:spPr>
          <a:xfrm>
            <a:off x="2144334" y="3894617"/>
            <a:ext cx="907727" cy="19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solidFill>
                <a:prstClr val="white"/>
              </a:solidFill>
            </a:endParaRPr>
          </a:p>
        </p:txBody>
      </p:sp>
      <p:sp>
        <p:nvSpPr>
          <p:cNvPr id="19" name="TextBox 18"/>
          <p:cNvSpPr txBox="1"/>
          <p:nvPr/>
        </p:nvSpPr>
        <p:spPr>
          <a:xfrm>
            <a:off x="2408460" y="3865680"/>
            <a:ext cx="1159873" cy="253916"/>
          </a:xfrm>
          <a:prstGeom prst="rect">
            <a:avLst/>
          </a:prstGeom>
          <a:noFill/>
        </p:spPr>
        <p:txBody>
          <a:bodyPr wrap="square" rtlCol="0">
            <a:spAutoFit/>
          </a:bodyPr>
          <a:lstStyle/>
          <a:p>
            <a:r>
              <a:rPr lang="en-US" sz="1050" b="1" dirty="0">
                <a:solidFill>
                  <a:prstClr val="black"/>
                </a:solidFill>
              </a:rPr>
              <a:t>Vagina</a:t>
            </a:r>
            <a:endParaRPr lang="en-CA" sz="1050" b="1" dirty="0">
              <a:solidFill>
                <a:prstClr val="black"/>
              </a:solidFill>
            </a:endParaRPr>
          </a:p>
        </p:txBody>
      </p:sp>
      <p:sp>
        <p:nvSpPr>
          <p:cNvPr id="12" name="Rectangle 11" descr="&quot;&quot;"/>
          <p:cNvSpPr/>
          <p:nvPr/>
        </p:nvSpPr>
        <p:spPr>
          <a:xfrm>
            <a:off x="6265656" y="1515259"/>
            <a:ext cx="907727" cy="19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solidFill>
                <a:prstClr val="white"/>
              </a:solidFill>
            </a:endParaRPr>
          </a:p>
        </p:txBody>
      </p:sp>
      <p:sp>
        <p:nvSpPr>
          <p:cNvPr id="20" name="TextBox 19"/>
          <p:cNvSpPr txBox="1"/>
          <p:nvPr/>
        </p:nvSpPr>
        <p:spPr>
          <a:xfrm>
            <a:off x="6283540" y="1449342"/>
            <a:ext cx="1159873" cy="253916"/>
          </a:xfrm>
          <a:prstGeom prst="rect">
            <a:avLst/>
          </a:prstGeom>
          <a:noFill/>
        </p:spPr>
        <p:txBody>
          <a:bodyPr wrap="square" rtlCol="0">
            <a:spAutoFit/>
          </a:bodyPr>
          <a:lstStyle/>
          <a:p>
            <a:r>
              <a:rPr lang="en-US" sz="1050" b="1" dirty="0">
                <a:solidFill>
                  <a:prstClr val="black"/>
                </a:solidFill>
              </a:rPr>
              <a:t>Ovary</a:t>
            </a:r>
            <a:endParaRPr lang="en-CA" sz="1050" b="1" dirty="0">
              <a:solidFill>
                <a:prstClr val="black"/>
              </a:solidFill>
            </a:endParaRPr>
          </a:p>
        </p:txBody>
      </p:sp>
      <p:sp>
        <p:nvSpPr>
          <p:cNvPr id="13" name="Rectangle 12" descr="&quot;&quot;"/>
          <p:cNvSpPr/>
          <p:nvPr/>
        </p:nvSpPr>
        <p:spPr>
          <a:xfrm>
            <a:off x="6417911" y="2958974"/>
            <a:ext cx="907727" cy="19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solidFill>
                <a:prstClr val="white"/>
              </a:solidFill>
            </a:endParaRPr>
          </a:p>
        </p:txBody>
      </p:sp>
      <p:sp>
        <p:nvSpPr>
          <p:cNvPr id="21" name="TextBox 20"/>
          <p:cNvSpPr txBox="1"/>
          <p:nvPr/>
        </p:nvSpPr>
        <p:spPr>
          <a:xfrm>
            <a:off x="6300780" y="2964524"/>
            <a:ext cx="1159873" cy="253916"/>
          </a:xfrm>
          <a:prstGeom prst="rect">
            <a:avLst/>
          </a:prstGeom>
          <a:noFill/>
        </p:spPr>
        <p:txBody>
          <a:bodyPr wrap="square" rtlCol="0">
            <a:spAutoFit/>
          </a:bodyPr>
          <a:lstStyle/>
          <a:p>
            <a:r>
              <a:rPr lang="en-US" sz="1050" b="1" dirty="0">
                <a:solidFill>
                  <a:prstClr val="black"/>
                </a:solidFill>
              </a:rPr>
              <a:t>Cervix</a:t>
            </a:r>
            <a:endParaRPr lang="en-CA" sz="1100" b="1" dirty="0">
              <a:solidFill>
                <a:prstClr val="black"/>
              </a:solidFill>
            </a:endParaRPr>
          </a:p>
        </p:txBody>
      </p:sp>
      <p:sp>
        <p:nvSpPr>
          <p:cNvPr id="23" name="Rectangle 22" descr="rectum"/>
          <p:cNvSpPr/>
          <p:nvPr/>
        </p:nvSpPr>
        <p:spPr>
          <a:xfrm>
            <a:off x="6235691" y="3262672"/>
            <a:ext cx="825810" cy="2066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p>
        </p:txBody>
      </p:sp>
      <p:sp>
        <p:nvSpPr>
          <p:cNvPr id="24" name="TextBox 23"/>
          <p:cNvSpPr txBox="1"/>
          <p:nvPr/>
        </p:nvSpPr>
        <p:spPr>
          <a:xfrm>
            <a:off x="6235690" y="3271824"/>
            <a:ext cx="825810" cy="253916"/>
          </a:xfrm>
          <a:prstGeom prst="rect">
            <a:avLst/>
          </a:prstGeom>
          <a:noFill/>
        </p:spPr>
        <p:txBody>
          <a:bodyPr wrap="square" rtlCol="0">
            <a:spAutoFit/>
          </a:bodyPr>
          <a:lstStyle/>
          <a:p>
            <a:r>
              <a:rPr lang="en-CA" sz="1050" b="1" dirty="0" smtClean="0"/>
              <a:t>Rectum</a:t>
            </a:r>
            <a:endParaRPr lang="en-CA" sz="1050" b="1" dirty="0"/>
          </a:p>
        </p:txBody>
      </p:sp>
      <p:sp>
        <p:nvSpPr>
          <p:cNvPr id="14" name="Rectangle 13" descr="&quot;&quot;"/>
          <p:cNvSpPr/>
          <p:nvPr/>
        </p:nvSpPr>
        <p:spPr>
          <a:xfrm>
            <a:off x="5816954" y="3910956"/>
            <a:ext cx="907727" cy="19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solidFill>
                <a:prstClr val="white"/>
              </a:solidFill>
            </a:endParaRPr>
          </a:p>
        </p:txBody>
      </p:sp>
      <p:sp>
        <p:nvSpPr>
          <p:cNvPr id="22" name="TextBox 21"/>
          <p:cNvSpPr txBox="1"/>
          <p:nvPr/>
        </p:nvSpPr>
        <p:spPr>
          <a:xfrm>
            <a:off x="5846787" y="3800186"/>
            <a:ext cx="1159873" cy="253916"/>
          </a:xfrm>
          <a:prstGeom prst="rect">
            <a:avLst/>
          </a:prstGeom>
          <a:noFill/>
        </p:spPr>
        <p:txBody>
          <a:bodyPr wrap="square" rtlCol="0">
            <a:spAutoFit/>
          </a:bodyPr>
          <a:lstStyle/>
          <a:p>
            <a:r>
              <a:rPr lang="en-US" sz="1050" b="1" dirty="0">
                <a:solidFill>
                  <a:prstClr val="black"/>
                </a:solidFill>
              </a:rPr>
              <a:t>Anus*</a:t>
            </a:r>
            <a:endParaRPr lang="en-CA" sz="1050" b="1" dirty="0">
              <a:solidFill>
                <a:prstClr val="black"/>
              </a:solidFill>
            </a:endParaRPr>
          </a:p>
        </p:txBody>
      </p:sp>
    </p:spTree>
    <p:extLst>
      <p:ext uri="{BB962C8B-B14F-4D97-AF65-F5344CB8AC3E}">
        <p14:creationId xmlns:p14="http://schemas.microsoft.com/office/powerpoint/2010/main" val="37437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title"/>
          </p:nvPr>
        </p:nvSpPr>
        <p:spPr>
          <a:xfrm>
            <a:off x="720955" y="136747"/>
            <a:ext cx="7729800" cy="70257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Reproductive System </a:t>
            </a:r>
            <a:r>
              <a:rPr lang="en-CA" dirty="0" smtClean="0">
                <a:latin typeface="+mj-lt"/>
              </a:rPr>
              <a:t>– Front View</a:t>
            </a:r>
            <a:endParaRPr lang="en-CA" b="1" dirty="0">
              <a:latin typeface="+mj-lt"/>
            </a:endParaRPr>
          </a:p>
        </p:txBody>
      </p:sp>
      <p:pic>
        <p:nvPicPr>
          <p:cNvPr id="18" name="Picture 17" descr="front view of the vagina (no labels)"/>
          <p:cNvPicPr>
            <a:picLocks noChangeAspect="1"/>
          </p:cNvPicPr>
          <p:nvPr/>
        </p:nvPicPr>
        <p:blipFill rotWithShape="1">
          <a:blip r:embed="rId3">
            <a:extLst>
              <a:ext uri="{28A0092B-C50C-407E-A947-70E740481C1C}">
                <a14:useLocalDpi xmlns:a14="http://schemas.microsoft.com/office/drawing/2010/main" val="0"/>
              </a:ext>
            </a:extLst>
          </a:blip>
          <a:srcRect l="41125" t="17576" r="2499" b="11227"/>
          <a:stretch/>
        </p:blipFill>
        <p:spPr>
          <a:xfrm>
            <a:off x="480342" y="1365487"/>
            <a:ext cx="3793399" cy="2641081"/>
          </a:xfrm>
          <a:prstGeom prst="rect">
            <a:avLst/>
          </a:prstGeom>
        </p:spPr>
      </p:pic>
      <p:pic>
        <p:nvPicPr>
          <p:cNvPr id="3" name="Picture 2" descr="front view of the vagina (with labels)"/>
          <p:cNvPicPr>
            <a:picLocks noChangeAspect="1"/>
          </p:cNvPicPr>
          <p:nvPr/>
        </p:nvPicPr>
        <p:blipFill rotWithShape="1">
          <a:blip r:embed="rId4">
            <a:extLst>
              <a:ext uri="{28A0092B-C50C-407E-A947-70E740481C1C}">
                <a14:useLocalDpi xmlns:a14="http://schemas.microsoft.com/office/drawing/2010/main" val="0"/>
              </a:ext>
            </a:extLst>
          </a:blip>
          <a:srcRect l="40125" t="36222" r="39625" b="38000"/>
          <a:stretch/>
        </p:blipFill>
        <p:spPr>
          <a:xfrm>
            <a:off x="4322365" y="872487"/>
            <a:ext cx="4511467" cy="3230433"/>
          </a:xfrm>
          <a:prstGeom prst="rect">
            <a:avLst/>
          </a:prstGeom>
        </p:spPr>
      </p:pic>
      <p:sp>
        <p:nvSpPr>
          <p:cNvPr id="29" name="Rectangle 28" descr="&quot;&quot;"/>
          <p:cNvSpPr/>
          <p:nvPr/>
        </p:nvSpPr>
        <p:spPr>
          <a:xfrm>
            <a:off x="4844884" y="994225"/>
            <a:ext cx="1458968" cy="247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dirty="0">
              <a:solidFill>
                <a:prstClr val="white"/>
              </a:solidFill>
            </a:endParaRPr>
          </a:p>
        </p:txBody>
      </p:sp>
      <p:sp>
        <p:nvSpPr>
          <p:cNvPr id="22" name="TextBox 21"/>
          <p:cNvSpPr txBox="1"/>
          <p:nvPr/>
        </p:nvSpPr>
        <p:spPr>
          <a:xfrm>
            <a:off x="4839446" y="898433"/>
            <a:ext cx="1309044" cy="307777"/>
          </a:xfrm>
          <a:prstGeom prst="rect">
            <a:avLst/>
          </a:prstGeom>
          <a:noFill/>
        </p:spPr>
        <p:txBody>
          <a:bodyPr wrap="square" rtlCol="0">
            <a:spAutoFit/>
          </a:bodyPr>
          <a:lstStyle/>
          <a:p>
            <a:r>
              <a:rPr lang="en-US" dirty="0">
                <a:solidFill>
                  <a:prstClr val="black"/>
                </a:solidFill>
              </a:rPr>
              <a:t>Fallopian tube</a:t>
            </a:r>
            <a:endParaRPr lang="en-CA" dirty="0">
              <a:solidFill>
                <a:prstClr val="black"/>
              </a:solidFill>
            </a:endParaRPr>
          </a:p>
        </p:txBody>
      </p:sp>
      <p:sp>
        <p:nvSpPr>
          <p:cNvPr id="31" name="Rectangle 30" descr="&quot;&quot;"/>
          <p:cNvSpPr/>
          <p:nvPr/>
        </p:nvSpPr>
        <p:spPr>
          <a:xfrm>
            <a:off x="4447848" y="2886445"/>
            <a:ext cx="1077738" cy="3548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dirty="0">
              <a:solidFill>
                <a:prstClr val="white"/>
              </a:solidFill>
            </a:endParaRPr>
          </a:p>
        </p:txBody>
      </p:sp>
      <p:sp>
        <p:nvSpPr>
          <p:cNvPr id="24" name="TextBox 23"/>
          <p:cNvSpPr txBox="1"/>
          <p:nvPr/>
        </p:nvSpPr>
        <p:spPr>
          <a:xfrm>
            <a:off x="4532272" y="2933509"/>
            <a:ext cx="1138317" cy="307777"/>
          </a:xfrm>
          <a:prstGeom prst="rect">
            <a:avLst/>
          </a:prstGeom>
          <a:noFill/>
        </p:spPr>
        <p:txBody>
          <a:bodyPr wrap="square" rtlCol="0">
            <a:spAutoFit/>
          </a:bodyPr>
          <a:lstStyle/>
          <a:p>
            <a:r>
              <a:rPr lang="en-US" dirty="0" smtClean="0">
                <a:solidFill>
                  <a:prstClr val="black"/>
                </a:solidFill>
              </a:rPr>
              <a:t>Egg (ova)</a:t>
            </a:r>
            <a:endParaRPr lang="en-CA" dirty="0">
              <a:solidFill>
                <a:prstClr val="black"/>
              </a:solidFill>
            </a:endParaRPr>
          </a:p>
        </p:txBody>
      </p:sp>
      <p:sp>
        <p:nvSpPr>
          <p:cNvPr id="32" name="Rectangle 31" descr="&quot;&quot;"/>
          <p:cNvSpPr/>
          <p:nvPr/>
        </p:nvSpPr>
        <p:spPr>
          <a:xfrm>
            <a:off x="4844884" y="3633472"/>
            <a:ext cx="1004587" cy="194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dirty="0">
              <a:solidFill>
                <a:prstClr val="white"/>
              </a:solidFill>
            </a:endParaRPr>
          </a:p>
        </p:txBody>
      </p:sp>
      <p:sp>
        <p:nvSpPr>
          <p:cNvPr id="27" name="TextBox 26"/>
          <p:cNvSpPr txBox="1"/>
          <p:nvPr/>
        </p:nvSpPr>
        <p:spPr>
          <a:xfrm>
            <a:off x="5122227" y="3576908"/>
            <a:ext cx="810090" cy="307777"/>
          </a:xfrm>
          <a:prstGeom prst="rect">
            <a:avLst/>
          </a:prstGeom>
          <a:noFill/>
        </p:spPr>
        <p:txBody>
          <a:bodyPr wrap="square" rtlCol="0">
            <a:spAutoFit/>
          </a:bodyPr>
          <a:lstStyle/>
          <a:p>
            <a:r>
              <a:rPr lang="en-US" dirty="0">
                <a:solidFill>
                  <a:prstClr val="black"/>
                </a:solidFill>
              </a:rPr>
              <a:t>Vagina</a:t>
            </a:r>
            <a:endParaRPr lang="en-CA" dirty="0">
              <a:solidFill>
                <a:prstClr val="black"/>
              </a:solidFill>
            </a:endParaRPr>
          </a:p>
        </p:txBody>
      </p:sp>
      <p:sp>
        <p:nvSpPr>
          <p:cNvPr id="30" name="Rectangle 29" descr="&quot;&quot;"/>
          <p:cNvSpPr/>
          <p:nvPr/>
        </p:nvSpPr>
        <p:spPr>
          <a:xfrm>
            <a:off x="7066548" y="1012428"/>
            <a:ext cx="1004587" cy="291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dirty="0">
              <a:solidFill>
                <a:prstClr val="white"/>
              </a:solidFill>
            </a:endParaRPr>
          </a:p>
        </p:txBody>
      </p:sp>
      <p:sp>
        <p:nvSpPr>
          <p:cNvPr id="23" name="TextBox 22"/>
          <p:cNvSpPr txBox="1"/>
          <p:nvPr/>
        </p:nvSpPr>
        <p:spPr>
          <a:xfrm>
            <a:off x="7068780" y="962997"/>
            <a:ext cx="810090" cy="307777"/>
          </a:xfrm>
          <a:prstGeom prst="rect">
            <a:avLst/>
          </a:prstGeom>
          <a:noFill/>
        </p:spPr>
        <p:txBody>
          <a:bodyPr wrap="square" rtlCol="0">
            <a:spAutoFit/>
          </a:bodyPr>
          <a:lstStyle/>
          <a:p>
            <a:r>
              <a:rPr lang="en-US" dirty="0">
                <a:solidFill>
                  <a:prstClr val="black"/>
                </a:solidFill>
              </a:rPr>
              <a:t>Uterus</a:t>
            </a:r>
            <a:endParaRPr lang="en-CA" dirty="0">
              <a:solidFill>
                <a:prstClr val="black"/>
              </a:solidFill>
            </a:endParaRPr>
          </a:p>
        </p:txBody>
      </p:sp>
      <p:sp>
        <p:nvSpPr>
          <p:cNvPr id="34" name="Rectangle 33" descr="&quot;&quot;"/>
          <p:cNvSpPr/>
          <p:nvPr/>
        </p:nvSpPr>
        <p:spPr>
          <a:xfrm>
            <a:off x="7814207" y="2701269"/>
            <a:ext cx="1004587" cy="280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dirty="0">
              <a:solidFill>
                <a:prstClr val="white"/>
              </a:solidFill>
            </a:endParaRPr>
          </a:p>
        </p:txBody>
      </p:sp>
      <p:sp>
        <p:nvSpPr>
          <p:cNvPr id="28" name="TextBox 27"/>
          <p:cNvSpPr txBox="1"/>
          <p:nvPr/>
        </p:nvSpPr>
        <p:spPr>
          <a:xfrm>
            <a:off x="7959210" y="2732556"/>
            <a:ext cx="810090" cy="307777"/>
          </a:xfrm>
          <a:prstGeom prst="rect">
            <a:avLst/>
          </a:prstGeom>
          <a:noFill/>
        </p:spPr>
        <p:txBody>
          <a:bodyPr wrap="square" rtlCol="0">
            <a:spAutoFit/>
          </a:bodyPr>
          <a:lstStyle/>
          <a:p>
            <a:r>
              <a:rPr lang="en-US" dirty="0">
                <a:solidFill>
                  <a:prstClr val="black"/>
                </a:solidFill>
              </a:rPr>
              <a:t>Ovary</a:t>
            </a:r>
            <a:endParaRPr lang="en-CA" dirty="0">
              <a:solidFill>
                <a:prstClr val="black"/>
              </a:solidFill>
            </a:endParaRPr>
          </a:p>
        </p:txBody>
      </p:sp>
      <p:sp>
        <p:nvSpPr>
          <p:cNvPr id="33" name="Rectangle 32" descr="&quot;&quot;"/>
          <p:cNvSpPr/>
          <p:nvPr/>
        </p:nvSpPr>
        <p:spPr>
          <a:xfrm>
            <a:off x="7302038" y="3099556"/>
            <a:ext cx="1004587" cy="306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dirty="0">
              <a:solidFill>
                <a:prstClr val="white"/>
              </a:solidFill>
            </a:endParaRPr>
          </a:p>
        </p:txBody>
      </p:sp>
      <p:sp>
        <p:nvSpPr>
          <p:cNvPr id="26" name="TextBox 25"/>
          <p:cNvSpPr txBox="1"/>
          <p:nvPr/>
        </p:nvSpPr>
        <p:spPr>
          <a:xfrm>
            <a:off x="7355094" y="3087397"/>
            <a:ext cx="810090" cy="307777"/>
          </a:xfrm>
          <a:prstGeom prst="rect">
            <a:avLst/>
          </a:prstGeom>
          <a:noFill/>
        </p:spPr>
        <p:txBody>
          <a:bodyPr wrap="square" rtlCol="0">
            <a:spAutoFit/>
          </a:bodyPr>
          <a:lstStyle/>
          <a:p>
            <a:r>
              <a:rPr lang="en-US" dirty="0">
                <a:solidFill>
                  <a:prstClr val="black"/>
                </a:solidFill>
              </a:rPr>
              <a:t>Cervix</a:t>
            </a:r>
            <a:endParaRPr lang="en-CA" dirty="0">
              <a:solidFill>
                <a:prstClr val="black"/>
              </a:solidFill>
            </a:endParaRPr>
          </a:p>
        </p:txBody>
      </p:sp>
    </p:spTree>
    <p:extLst>
      <p:ext uri="{BB962C8B-B14F-4D97-AF65-F5344CB8AC3E}">
        <p14:creationId xmlns:p14="http://schemas.microsoft.com/office/powerpoint/2010/main" val="233382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7" grpId="0"/>
      <p:bldP spid="23" grpId="0"/>
      <p:bldP spid="28"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title"/>
          </p:nvPr>
        </p:nvSpPr>
        <p:spPr>
          <a:xfrm>
            <a:off x="720955" y="187546"/>
            <a:ext cx="7729800" cy="928983"/>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Reproductive System </a:t>
            </a:r>
            <a:r>
              <a:rPr lang="en-CA" dirty="0" smtClean="0">
                <a:latin typeface="+mj-lt"/>
              </a:rPr>
              <a:t>– Ovaries</a:t>
            </a:r>
            <a:endParaRPr lang="en-CA" b="1" dirty="0">
              <a:latin typeface="+mj-lt"/>
            </a:endParaRPr>
          </a:p>
        </p:txBody>
      </p:sp>
      <p:sp>
        <p:nvSpPr>
          <p:cNvPr id="5" name="TextBox 4"/>
          <p:cNvSpPr txBox="1"/>
          <p:nvPr/>
        </p:nvSpPr>
        <p:spPr>
          <a:xfrm>
            <a:off x="902369" y="1275250"/>
            <a:ext cx="5339405" cy="2826415"/>
          </a:xfrm>
          <a:prstGeom prst="rect">
            <a:avLst/>
          </a:prstGeom>
          <a:noFill/>
        </p:spPr>
        <p:txBody>
          <a:bodyPr wrap="square" rtlCol="0">
            <a:spAutoFit/>
          </a:bodyPr>
          <a:lstStyle/>
          <a:p>
            <a:pPr marL="342900" lvl="0" indent="-342900">
              <a:lnSpc>
                <a:spcPct val="115000"/>
              </a:lnSpc>
              <a:spcBef>
                <a:spcPts val="1000"/>
              </a:spcBef>
              <a:buClr>
                <a:schemeClr val="dk1"/>
              </a:buClr>
              <a:buSzPts val="2400"/>
              <a:buFont typeface="Arial" panose="020B0604020202020204" pitchFamily="34" charset="0"/>
              <a:buChar char="•"/>
            </a:pPr>
            <a:r>
              <a:rPr lang="en" sz="2000" dirty="0" smtClean="0">
                <a:latin typeface="+mn-lt"/>
                <a:ea typeface="Gill Sans"/>
                <a:cs typeface="Calibri"/>
                <a:sym typeface="Calibri"/>
              </a:rPr>
              <a:t>There is one ovary on each side of the lower abdomen, beside the hip bones</a:t>
            </a:r>
          </a:p>
          <a:p>
            <a:pPr marL="342900" lvl="0" indent="-342900">
              <a:lnSpc>
                <a:spcPct val="115000"/>
              </a:lnSpc>
              <a:spcBef>
                <a:spcPts val="1000"/>
              </a:spcBef>
              <a:buClr>
                <a:schemeClr val="dk1"/>
              </a:buClr>
              <a:buSzPts val="2400"/>
              <a:buFont typeface="Arial" panose="020B0604020202020204" pitchFamily="34" charset="0"/>
              <a:buChar char="•"/>
            </a:pPr>
            <a:r>
              <a:rPr lang="en" sz="2000" dirty="0" smtClean="0">
                <a:latin typeface="+mn-lt"/>
                <a:ea typeface="Gill Sans"/>
                <a:cs typeface="Calibri"/>
                <a:sym typeface="Calibri"/>
              </a:rPr>
              <a:t>The ovaries are the size and shape of an almond</a:t>
            </a:r>
          </a:p>
          <a:p>
            <a:pPr marL="342900" lvl="0" indent="-342900">
              <a:lnSpc>
                <a:spcPct val="115000"/>
              </a:lnSpc>
              <a:spcBef>
                <a:spcPts val="1000"/>
              </a:spcBef>
              <a:buClr>
                <a:schemeClr val="dk1"/>
              </a:buClr>
              <a:buSzPts val="2400"/>
              <a:buFont typeface="Arial" panose="020B0604020202020204" pitchFamily="34" charset="0"/>
              <a:buChar char="•"/>
            </a:pPr>
            <a:r>
              <a:rPr lang="en" sz="2000" dirty="0" smtClean="0">
                <a:latin typeface="+mn-lt"/>
                <a:ea typeface="Gill Sans"/>
                <a:cs typeface="Calibri"/>
                <a:sym typeface="Calibri"/>
              </a:rPr>
              <a:t>The ovaries have two functions: they produce hormones (estrogen and progesterone) and they store eggs (ovum)</a:t>
            </a:r>
          </a:p>
        </p:txBody>
      </p:sp>
      <p:pic>
        <p:nvPicPr>
          <p:cNvPr id="3" name="Picture 2" descr="almond"/>
          <p:cNvPicPr>
            <a:picLocks noChangeAspect="1"/>
          </p:cNvPicPr>
          <p:nvPr/>
        </p:nvPicPr>
        <p:blipFill rotWithShape="1">
          <a:blip r:embed="rId3">
            <a:extLst>
              <a:ext uri="{28A0092B-C50C-407E-A947-70E740481C1C}">
                <a14:useLocalDpi xmlns:a14="http://schemas.microsoft.com/office/drawing/2010/main" val="0"/>
              </a:ext>
            </a:extLst>
          </a:blip>
          <a:srcRect l="18417" r="14627"/>
          <a:stretch/>
        </p:blipFill>
        <p:spPr>
          <a:xfrm>
            <a:off x="0" y="2688456"/>
            <a:ext cx="902369" cy="1347710"/>
          </a:xfrm>
          <a:prstGeom prst="rect">
            <a:avLst/>
          </a:prstGeom>
        </p:spPr>
      </p:pic>
      <p:pic>
        <p:nvPicPr>
          <p:cNvPr id="6" name="Picture 5" descr="frontal view of the female reproductive system, specifically the ovary"/>
          <p:cNvPicPr>
            <a:picLocks noChangeAspect="1"/>
          </p:cNvPicPr>
          <p:nvPr/>
        </p:nvPicPr>
        <p:blipFill rotWithShape="1">
          <a:blip r:embed="rId4">
            <a:extLst>
              <a:ext uri="{28A0092B-C50C-407E-A947-70E740481C1C}">
                <a14:useLocalDpi xmlns:a14="http://schemas.microsoft.com/office/drawing/2010/main" val="0"/>
              </a:ext>
            </a:extLst>
          </a:blip>
          <a:srcRect t="11614" b="9577"/>
          <a:stretch/>
        </p:blipFill>
        <p:spPr>
          <a:xfrm>
            <a:off x="6040136" y="1465381"/>
            <a:ext cx="3103864" cy="2446151"/>
          </a:xfrm>
          <a:prstGeom prst="rect">
            <a:avLst/>
          </a:prstGeom>
        </p:spPr>
      </p:pic>
    </p:spTree>
    <p:extLst>
      <p:ext uri="{BB962C8B-B14F-4D97-AF65-F5344CB8AC3E}">
        <p14:creationId xmlns:p14="http://schemas.microsoft.com/office/powerpoint/2010/main" val="10228688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title"/>
          </p:nvPr>
        </p:nvSpPr>
        <p:spPr>
          <a:xfrm>
            <a:off x="720955" y="187546"/>
            <a:ext cx="7729800" cy="928983"/>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Reproductive System </a:t>
            </a:r>
            <a:r>
              <a:rPr lang="en-CA" dirty="0" smtClean="0">
                <a:latin typeface="+mj-lt"/>
              </a:rPr>
              <a:t>– Ovum (Eggs)</a:t>
            </a:r>
            <a:endParaRPr lang="en-CA" b="1" dirty="0">
              <a:latin typeface="+mj-lt"/>
            </a:endParaRPr>
          </a:p>
        </p:txBody>
      </p:sp>
      <p:sp>
        <p:nvSpPr>
          <p:cNvPr id="3" name="TextBox 2"/>
          <p:cNvSpPr txBox="1"/>
          <p:nvPr/>
        </p:nvSpPr>
        <p:spPr>
          <a:xfrm>
            <a:off x="720955" y="1233784"/>
            <a:ext cx="5476645" cy="2826415"/>
          </a:xfrm>
          <a:prstGeom prst="rect">
            <a:avLst/>
          </a:prstGeom>
          <a:noFill/>
        </p:spPr>
        <p:txBody>
          <a:bodyPr wrap="square" rtlCol="0">
            <a:spAutoFit/>
          </a:bodyPr>
          <a:lstStyle/>
          <a:p>
            <a:pPr marL="342900" lvl="0" indent="-342900">
              <a:lnSpc>
                <a:spcPct val="115000"/>
              </a:lnSpc>
              <a:spcBef>
                <a:spcPts val="1000"/>
              </a:spcBef>
              <a:buClr>
                <a:schemeClr val="dk1"/>
              </a:buClr>
              <a:buSzPts val="2400"/>
              <a:buFont typeface="Arial" panose="020B0604020202020204" pitchFamily="34" charset="0"/>
              <a:buChar char="•"/>
            </a:pPr>
            <a:r>
              <a:rPr lang="en" sz="2000" dirty="0" smtClean="0">
                <a:latin typeface="+mn-lt"/>
                <a:ea typeface="Gill Sans"/>
                <a:cs typeface="Calibri"/>
                <a:sym typeface="Calibri"/>
              </a:rPr>
              <a:t>Inside the ovaries are ovum (also known as eggs)</a:t>
            </a:r>
          </a:p>
          <a:p>
            <a:pPr marL="342900" lvl="0" indent="-342900">
              <a:lnSpc>
                <a:spcPct val="115000"/>
              </a:lnSpc>
              <a:spcBef>
                <a:spcPts val="1000"/>
              </a:spcBef>
              <a:buClr>
                <a:schemeClr val="dk1"/>
              </a:buClr>
              <a:buSzPts val="2400"/>
              <a:buFont typeface="Arial" panose="020B0604020202020204" pitchFamily="34" charset="0"/>
              <a:buChar char="•"/>
            </a:pPr>
            <a:r>
              <a:rPr lang="en" sz="2000" dirty="0" smtClean="0">
                <a:latin typeface="+mn-lt"/>
                <a:ea typeface="Gill Sans"/>
                <a:cs typeface="Calibri"/>
                <a:sym typeface="Calibri"/>
              </a:rPr>
              <a:t>These tiny eggs are about the size of a dot you make with your pencil</a:t>
            </a:r>
          </a:p>
          <a:p>
            <a:pPr marL="342900" lvl="0" indent="-342900">
              <a:lnSpc>
                <a:spcPct val="115000"/>
              </a:lnSpc>
              <a:spcBef>
                <a:spcPts val="1000"/>
              </a:spcBef>
              <a:buClr>
                <a:schemeClr val="dk1"/>
              </a:buClr>
              <a:buSzPts val="2400"/>
              <a:buFont typeface="Arial" panose="020B0604020202020204" pitchFamily="34" charset="0"/>
              <a:buChar char="•"/>
            </a:pPr>
            <a:r>
              <a:rPr lang="en" sz="2000" dirty="0" smtClean="0">
                <a:latin typeface="+mn-lt"/>
                <a:ea typeface="Gill Sans"/>
                <a:cs typeface="Calibri"/>
                <a:sym typeface="Calibri"/>
              </a:rPr>
              <a:t>Even though the eggs are small, they can join with a sperm cell to become fertilized and can create a fetus</a:t>
            </a:r>
          </a:p>
        </p:txBody>
      </p:sp>
      <p:pic>
        <p:nvPicPr>
          <p:cNvPr id="5" name="Picture 4" title="eggs (ovum) in the ovary"/>
          <p:cNvPicPr>
            <a:picLocks noChangeAspect="1"/>
          </p:cNvPicPr>
          <p:nvPr/>
        </p:nvPicPr>
        <p:blipFill rotWithShape="1">
          <a:blip r:embed="rId3">
            <a:extLst>
              <a:ext uri="{28A0092B-C50C-407E-A947-70E740481C1C}">
                <a14:useLocalDpi xmlns:a14="http://schemas.microsoft.com/office/drawing/2010/main" val="0"/>
              </a:ext>
            </a:extLst>
          </a:blip>
          <a:srcRect l="3205" t="13405" r="4957" b="14238"/>
          <a:stretch/>
        </p:blipFill>
        <p:spPr>
          <a:xfrm>
            <a:off x="6197600" y="1613321"/>
            <a:ext cx="2623930" cy="2067340"/>
          </a:xfrm>
          <a:prstGeom prst="rect">
            <a:avLst/>
          </a:prstGeom>
        </p:spPr>
      </p:pic>
    </p:spTree>
    <p:extLst>
      <p:ext uri="{BB962C8B-B14F-4D97-AF65-F5344CB8AC3E}">
        <p14:creationId xmlns:p14="http://schemas.microsoft.com/office/powerpoint/2010/main" val="16278215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title"/>
          </p:nvPr>
        </p:nvSpPr>
        <p:spPr>
          <a:xfrm>
            <a:off x="720955" y="187546"/>
            <a:ext cx="7729800" cy="928983"/>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Reproductive System </a:t>
            </a:r>
            <a:r>
              <a:rPr lang="en-CA" dirty="0" smtClean="0">
                <a:latin typeface="+mj-lt"/>
              </a:rPr>
              <a:t>– Fallopian Tubes</a:t>
            </a:r>
            <a:endParaRPr lang="en-CA" b="1" dirty="0">
              <a:latin typeface="+mj-lt"/>
            </a:endParaRPr>
          </a:p>
        </p:txBody>
      </p:sp>
      <p:sp>
        <p:nvSpPr>
          <p:cNvPr id="3" name="TextBox 2"/>
          <p:cNvSpPr txBox="1"/>
          <p:nvPr/>
        </p:nvSpPr>
        <p:spPr>
          <a:xfrm>
            <a:off x="720955" y="1242846"/>
            <a:ext cx="4574945" cy="2826415"/>
          </a:xfrm>
          <a:prstGeom prst="rect">
            <a:avLst/>
          </a:prstGeom>
          <a:noFill/>
        </p:spPr>
        <p:txBody>
          <a:bodyPr wrap="square" rtlCol="0">
            <a:spAutoFit/>
          </a:bodyPr>
          <a:lstStyle/>
          <a:p>
            <a:pPr marL="342900" lvl="0" indent="-342900">
              <a:lnSpc>
                <a:spcPct val="115000"/>
              </a:lnSpc>
              <a:spcBef>
                <a:spcPts val="1000"/>
              </a:spcBef>
              <a:buClr>
                <a:schemeClr val="dk1"/>
              </a:buClr>
              <a:buSzPts val="2400"/>
              <a:buFont typeface="Arial" panose="020B0604020202020204" pitchFamily="34" charset="0"/>
              <a:buChar char="•"/>
            </a:pPr>
            <a:r>
              <a:rPr lang="en" sz="2000" dirty="0" smtClean="0">
                <a:latin typeface="+mn-lt"/>
                <a:ea typeface="Gill Sans"/>
                <a:cs typeface="Calibri"/>
                <a:sym typeface="Calibri"/>
              </a:rPr>
              <a:t>Close to the ovaries are the fallopian tubes</a:t>
            </a:r>
          </a:p>
          <a:p>
            <a:pPr marL="342900" lvl="0" indent="-342900">
              <a:lnSpc>
                <a:spcPct val="115000"/>
              </a:lnSpc>
              <a:spcBef>
                <a:spcPts val="1000"/>
              </a:spcBef>
              <a:buClr>
                <a:schemeClr val="dk1"/>
              </a:buClr>
              <a:buSzPts val="2400"/>
              <a:buFont typeface="Arial" panose="020B0604020202020204" pitchFamily="34" charset="0"/>
              <a:buChar char="•"/>
            </a:pPr>
            <a:r>
              <a:rPr lang="en" sz="2000" dirty="0" smtClean="0">
                <a:latin typeface="+mn-lt"/>
                <a:ea typeface="Gill Sans"/>
                <a:cs typeface="Calibri"/>
                <a:sym typeface="Calibri"/>
              </a:rPr>
              <a:t>When an egg is released from an ovary it travels through the fallopian tube to the uterus</a:t>
            </a:r>
          </a:p>
          <a:p>
            <a:pPr marL="342900" lvl="0" indent="-342900">
              <a:lnSpc>
                <a:spcPct val="115000"/>
              </a:lnSpc>
              <a:spcBef>
                <a:spcPts val="1000"/>
              </a:spcBef>
              <a:buClr>
                <a:schemeClr val="dk1"/>
              </a:buClr>
              <a:buSzPts val="2400"/>
              <a:buFont typeface="Arial" panose="020B0604020202020204" pitchFamily="34" charset="0"/>
              <a:buChar char="•"/>
            </a:pPr>
            <a:r>
              <a:rPr lang="en" sz="2000" dirty="0" smtClean="0">
                <a:latin typeface="+mn-lt"/>
                <a:ea typeface="Gill Sans"/>
                <a:cs typeface="Calibri"/>
                <a:sym typeface="Calibri"/>
              </a:rPr>
              <a:t>The fallopian tubes connect the ovaries to the uterus</a:t>
            </a:r>
          </a:p>
        </p:txBody>
      </p:sp>
      <p:pic>
        <p:nvPicPr>
          <p:cNvPr id="4" name="Picture 3" descr="frontal view of the female reproductive system, specifically the fallopian tube"/>
          <p:cNvPicPr>
            <a:picLocks noChangeAspect="1"/>
          </p:cNvPicPr>
          <p:nvPr/>
        </p:nvPicPr>
        <p:blipFill rotWithShape="1">
          <a:blip r:embed="rId3">
            <a:extLst>
              <a:ext uri="{28A0092B-C50C-407E-A947-70E740481C1C}">
                <a14:useLocalDpi xmlns:a14="http://schemas.microsoft.com/office/drawing/2010/main" val="0"/>
              </a:ext>
            </a:extLst>
          </a:blip>
          <a:srcRect b="11518"/>
          <a:stretch/>
        </p:blipFill>
        <p:spPr>
          <a:xfrm>
            <a:off x="5385376" y="1242846"/>
            <a:ext cx="3065379" cy="2712309"/>
          </a:xfrm>
          <a:prstGeom prst="rect">
            <a:avLst/>
          </a:prstGeom>
        </p:spPr>
      </p:pic>
    </p:spTree>
    <p:extLst>
      <p:ext uri="{BB962C8B-B14F-4D97-AF65-F5344CB8AC3E}">
        <p14:creationId xmlns:p14="http://schemas.microsoft.com/office/powerpoint/2010/main" val="16673287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title"/>
          </p:nvPr>
        </p:nvSpPr>
        <p:spPr>
          <a:xfrm>
            <a:off x="720955" y="136366"/>
            <a:ext cx="7729800" cy="866554"/>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Reproductive System </a:t>
            </a:r>
            <a:r>
              <a:rPr lang="en-CA" dirty="0" smtClean="0">
                <a:latin typeface="+mj-lt"/>
              </a:rPr>
              <a:t>– Uterus</a:t>
            </a:r>
            <a:endParaRPr lang="en-CA" b="1" dirty="0">
              <a:latin typeface="+mj-lt"/>
            </a:endParaRPr>
          </a:p>
        </p:txBody>
      </p:sp>
      <p:sp>
        <p:nvSpPr>
          <p:cNvPr id="3" name="TextBox 2"/>
          <p:cNvSpPr txBox="1"/>
          <p:nvPr/>
        </p:nvSpPr>
        <p:spPr>
          <a:xfrm>
            <a:off x="720955" y="1264609"/>
            <a:ext cx="5150456" cy="2600712"/>
          </a:xfrm>
          <a:prstGeom prst="rect">
            <a:avLst/>
          </a:prstGeom>
          <a:noFill/>
        </p:spPr>
        <p:txBody>
          <a:bodyPr wrap="square" rtlCol="0">
            <a:spAutoFit/>
          </a:bodyPr>
          <a:lstStyle/>
          <a:p>
            <a:pPr marL="342900" lvl="0" indent="-342900">
              <a:lnSpc>
                <a:spcPct val="115000"/>
              </a:lnSpc>
              <a:spcBef>
                <a:spcPts val="1000"/>
              </a:spcBef>
              <a:buClr>
                <a:schemeClr val="dk1"/>
              </a:buClr>
              <a:buSzPts val="2400"/>
              <a:buFont typeface="Arial" panose="020B0604020202020204" pitchFamily="34" charset="0"/>
              <a:buChar char="•"/>
            </a:pPr>
            <a:r>
              <a:rPr lang="en-CA" sz="2000" dirty="0" smtClean="0">
                <a:latin typeface="+mn-lt"/>
                <a:ea typeface="Gill Sans"/>
                <a:cs typeface="Calibri"/>
                <a:sym typeface="Calibri"/>
              </a:rPr>
              <a:t>The uterus sits very low in the abdomen</a:t>
            </a:r>
          </a:p>
          <a:p>
            <a:pPr marL="342900" lvl="0" indent="-342900">
              <a:lnSpc>
                <a:spcPct val="115000"/>
              </a:lnSpc>
              <a:spcBef>
                <a:spcPts val="1000"/>
              </a:spcBef>
              <a:buClr>
                <a:schemeClr val="dk1"/>
              </a:buClr>
              <a:buSzPts val="2400"/>
              <a:buFont typeface="Arial" panose="020B0604020202020204" pitchFamily="34" charset="0"/>
              <a:buChar char="•"/>
            </a:pPr>
            <a:r>
              <a:rPr lang="en-CA" sz="2000" dirty="0" smtClean="0">
                <a:latin typeface="+mn-lt"/>
                <a:ea typeface="Gill Sans"/>
                <a:cs typeface="Calibri"/>
                <a:sym typeface="Calibri"/>
              </a:rPr>
              <a:t>It is the size and shape of a clenched fist</a:t>
            </a:r>
          </a:p>
          <a:p>
            <a:pPr marL="342900" lvl="0" indent="-342900">
              <a:lnSpc>
                <a:spcPct val="115000"/>
              </a:lnSpc>
              <a:spcBef>
                <a:spcPts val="1000"/>
              </a:spcBef>
              <a:buClr>
                <a:schemeClr val="dk1"/>
              </a:buClr>
              <a:buSzPts val="2400"/>
              <a:buFont typeface="Arial" panose="020B0604020202020204" pitchFamily="34" charset="0"/>
              <a:buChar char="•"/>
            </a:pPr>
            <a:r>
              <a:rPr lang="en-CA" sz="2000" dirty="0" smtClean="0">
                <a:latin typeface="+mn-lt"/>
                <a:ea typeface="Gill Sans"/>
                <a:cs typeface="Calibri"/>
                <a:sym typeface="Calibri"/>
              </a:rPr>
              <a:t>It forms a thick nutrient-rich lining of blood and tissue each month to </a:t>
            </a:r>
            <a:r>
              <a:rPr lang="en-CA" sz="2000" dirty="0">
                <a:latin typeface="+mn-lt"/>
                <a:ea typeface="Gill Sans"/>
                <a:cs typeface="Calibri"/>
                <a:sym typeface="Calibri"/>
              </a:rPr>
              <a:t>get ready for </a:t>
            </a:r>
            <a:r>
              <a:rPr lang="en-CA" sz="2000" dirty="0" smtClean="0">
                <a:latin typeface="+mn-lt"/>
                <a:ea typeface="Gill Sans"/>
                <a:cs typeface="Calibri"/>
                <a:sym typeface="Calibri"/>
              </a:rPr>
              <a:t>pregnancy </a:t>
            </a:r>
          </a:p>
          <a:p>
            <a:pPr marL="342900" indent="-342900">
              <a:lnSpc>
                <a:spcPct val="115000"/>
              </a:lnSpc>
              <a:spcBef>
                <a:spcPts val="1000"/>
              </a:spcBef>
              <a:buClr>
                <a:schemeClr val="dk1"/>
              </a:buClr>
              <a:buSzPts val="2400"/>
              <a:buFont typeface="Arial" panose="020B0604020202020204" pitchFamily="34" charset="0"/>
              <a:buChar char="•"/>
            </a:pPr>
            <a:r>
              <a:rPr lang="en-CA" sz="2000" dirty="0" smtClean="0">
                <a:latin typeface="+mn-lt"/>
                <a:ea typeface="Gill Sans"/>
                <a:cs typeface="Calibri"/>
                <a:sym typeface="Calibri"/>
              </a:rPr>
              <a:t>This is where a baby grows</a:t>
            </a:r>
            <a:endParaRPr lang="en-CA" sz="2000" dirty="0">
              <a:latin typeface="+mn-lt"/>
              <a:ea typeface="Gill Sans"/>
              <a:cs typeface="Calibri"/>
              <a:sym typeface="Calibri"/>
            </a:endParaRPr>
          </a:p>
        </p:txBody>
      </p:sp>
      <p:pic>
        <p:nvPicPr>
          <p:cNvPr id="4" name="Picture 3" descr="frontal view of the female reproductive system, specifically the uterus"/>
          <p:cNvPicPr>
            <a:picLocks noChangeAspect="1"/>
          </p:cNvPicPr>
          <p:nvPr/>
        </p:nvPicPr>
        <p:blipFill rotWithShape="1">
          <a:blip r:embed="rId3">
            <a:extLst>
              <a:ext uri="{28A0092B-C50C-407E-A947-70E740481C1C}">
                <a14:useLocalDpi xmlns:a14="http://schemas.microsoft.com/office/drawing/2010/main" val="0"/>
              </a:ext>
            </a:extLst>
          </a:blip>
          <a:srcRect l="4266" r="3666" b="12198"/>
          <a:stretch/>
        </p:blipFill>
        <p:spPr>
          <a:xfrm>
            <a:off x="5871411" y="1196340"/>
            <a:ext cx="2870200" cy="2737249"/>
          </a:xfrm>
          <a:prstGeom prst="rect">
            <a:avLst/>
          </a:prstGeom>
        </p:spPr>
      </p:pic>
    </p:spTree>
    <p:extLst>
      <p:ext uri="{BB962C8B-B14F-4D97-AF65-F5344CB8AC3E}">
        <p14:creationId xmlns:p14="http://schemas.microsoft.com/office/powerpoint/2010/main" val="17387462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title"/>
          </p:nvPr>
        </p:nvSpPr>
        <p:spPr>
          <a:xfrm>
            <a:off x="720955" y="187547"/>
            <a:ext cx="7729800" cy="866554"/>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Reproductive System </a:t>
            </a:r>
            <a:r>
              <a:rPr lang="en-CA" dirty="0" smtClean="0">
                <a:latin typeface="+mj-lt"/>
              </a:rPr>
              <a:t>– Cervix</a:t>
            </a:r>
            <a:endParaRPr lang="en-CA" b="1" dirty="0">
              <a:latin typeface="+mj-lt"/>
            </a:endParaRPr>
          </a:p>
        </p:txBody>
      </p:sp>
      <p:sp>
        <p:nvSpPr>
          <p:cNvPr id="3" name="TextBox 2"/>
          <p:cNvSpPr txBox="1"/>
          <p:nvPr/>
        </p:nvSpPr>
        <p:spPr>
          <a:xfrm>
            <a:off x="168442" y="1118220"/>
            <a:ext cx="5971222" cy="2954655"/>
          </a:xfrm>
          <a:prstGeom prst="rect">
            <a:avLst/>
          </a:prstGeom>
          <a:noFill/>
        </p:spPr>
        <p:txBody>
          <a:bodyPr wrap="square" rtlCol="0">
            <a:spAutoFit/>
          </a:bodyPr>
          <a:lstStyle/>
          <a:p>
            <a:pPr marL="342900" lvl="0" indent="-342900">
              <a:lnSpc>
                <a:spcPct val="115000"/>
              </a:lnSpc>
              <a:spcBef>
                <a:spcPts val="1000"/>
              </a:spcBef>
              <a:buClr>
                <a:schemeClr val="dk1"/>
              </a:buClr>
              <a:buSzPts val="2400"/>
              <a:buFont typeface="Arial" panose="020B0604020202020204" pitchFamily="34" charset="0"/>
              <a:buChar char="•"/>
            </a:pPr>
            <a:r>
              <a:rPr lang="en" sz="2000" dirty="0" smtClean="0">
                <a:latin typeface="+mn-lt"/>
                <a:ea typeface="Gill Sans"/>
                <a:cs typeface="Calibri"/>
                <a:sym typeface="Calibri"/>
              </a:rPr>
              <a:t>The cervix is located at the bottom of the uterus</a:t>
            </a:r>
          </a:p>
          <a:p>
            <a:pPr marL="342900" indent="-342900">
              <a:lnSpc>
                <a:spcPct val="115000"/>
              </a:lnSpc>
              <a:spcBef>
                <a:spcPts val="1000"/>
              </a:spcBef>
              <a:buClr>
                <a:schemeClr val="dk1"/>
              </a:buClr>
              <a:buSzPts val="2400"/>
              <a:buFont typeface="Arial" panose="020B0604020202020204" pitchFamily="34" charset="0"/>
              <a:buChar char="•"/>
            </a:pPr>
            <a:r>
              <a:rPr lang="en" sz="2000" dirty="0">
                <a:latin typeface="+mn-lt"/>
                <a:ea typeface="Gill Sans"/>
                <a:cs typeface="Calibri"/>
                <a:sym typeface="Calibri"/>
              </a:rPr>
              <a:t>It </a:t>
            </a:r>
            <a:r>
              <a:rPr lang="en" sz="2000" dirty="0" smtClean="0">
                <a:latin typeface="+mn-lt"/>
                <a:ea typeface="Gill Sans"/>
                <a:cs typeface="Calibri"/>
                <a:sym typeface="Calibri"/>
              </a:rPr>
              <a:t>is the opening of the uterus located in the vagina</a:t>
            </a:r>
            <a:endParaRPr lang="en" sz="2000" dirty="0">
              <a:latin typeface="+mn-lt"/>
              <a:ea typeface="Gill Sans"/>
              <a:cs typeface="Calibri"/>
              <a:sym typeface="Calibri"/>
            </a:endParaRPr>
          </a:p>
          <a:p>
            <a:pPr marL="342900" lvl="0" indent="-342900">
              <a:lnSpc>
                <a:spcPct val="115000"/>
              </a:lnSpc>
              <a:spcBef>
                <a:spcPts val="1000"/>
              </a:spcBef>
              <a:buClr>
                <a:schemeClr val="dk1"/>
              </a:buClr>
              <a:buSzPts val="2400"/>
              <a:buFont typeface="Arial" panose="020B0604020202020204" pitchFamily="34" charset="0"/>
              <a:buChar char="•"/>
            </a:pPr>
            <a:r>
              <a:rPr lang="en" sz="2000" dirty="0" smtClean="0">
                <a:latin typeface="+mn-lt"/>
                <a:ea typeface="Gill Sans"/>
                <a:cs typeface="Calibri"/>
                <a:sym typeface="Calibri"/>
              </a:rPr>
              <a:t>It opens a tiny bit each month to allow for menstrual blood to leave the body</a:t>
            </a:r>
          </a:p>
          <a:p>
            <a:pPr marL="342900" lvl="0" indent="-342900">
              <a:lnSpc>
                <a:spcPct val="115000"/>
              </a:lnSpc>
              <a:spcBef>
                <a:spcPts val="1000"/>
              </a:spcBef>
              <a:buClr>
                <a:schemeClr val="dk1"/>
              </a:buClr>
              <a:buSzPts val="2400"/>
              <a:buFont typeface="Arial" panose="020B0604020202020204" pitchFamily="34" charset="0"/>
              <a:buChar char="•"/>
            </a:pPr>
            <a:r>
              <a:rPr lang="en" sz="2000" dirty="0" smtClean="0">
                <a:latin typeface="+mn-lt"/>
                <a:ea typeface="Gill Sans"/>
                <a:cs typeface="Calibri"/>
                <a:sym typeface="Calibri"/>
              </a:rPr>
              <a:t>It also opens during labour to allow for the baby to be born</a:t>
            </a:r>
          </a:p>
        </p:txBody>
      </p:sp>
      <p:pic>
        <p:nvPicPr>
          <p:cNvPr id="4" name="Picture 3" descr="frontal view of the female reproductive system, specifically the vagina and cervix"/>
          <p:cNvPicPr>
            <a:picLocks noChangeAspect="1"/>
          </p:cNvPicPr>
          <p:nvPr/>
        </p:nvPicPr>
        <p:blipFill rotWithShape="1">
          <a:blip r:embed="rId3">
            <a:extLst>
              <a:ext uri="{28A0092B-C50C-407E-A947-70E740481C1C}">
                <a14:useLocalDpi xmlns:a14="http://schemas.microsoft.com/office/drawing/2010/main" val="0"/>
              </a:ext>
            </a:extLst>
          </a:blip>
          <a:srcRect t="14715" b="10076"/>
          <a:stretch/>
        </p:blipFill>
        <p:spPr>
          <a:xfrm>
            <a:off x="6139664" y="1503983"/>
            <a:ext cx="2902736" cy="2183130"/>
          </a:xfrm>
          <a:prstGeom prst="rect">
            <a:avLst/>
          </a:prstGeom>
        </p:spPr>
      </p:pic>
    </p:spTree>
    <p:extLst>
      <p:ext uri="{BB962C8B-B14F-4D97-AF65-F5344CB8AC3E}">
        <p14:creationId xmlns:p14="http://schemas.microsoft.com/office/powerpoint/2010/main" val="3205054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Google Shape;80;p16"/>
          <p:cNvSpPr txBox="1">
            <a:spLocks noGrp="1"/>
          </p:cNvSpPr>
          <p:nvPr>
            <p:ph type="title"/>
          </p:nvPr>
        </p:nvSpPr>
        <p:spPr>
          <a:xfrm>
            <a:off x="311700" y="359559"/>
            <a:ext cx="4748815" cy="8367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lnSpc>
                <a:spcPct val="90000"/>
              </a:lnSpc>
              <a:spcBef>
                <a:spcPts val="0"/>
              </a:spcBef>
              <a:spcAft>
                <a:spcPts val="0"/>
              </a:spcAft>
              <a:buNone/>
            </a:pPr>
            <a:r>
              <a:rPr lang="en" b="1" dirty="0" smtClean="0"/>
              <a:t>Land Acknowledgement</a:t>
            </a:r>
            <a:endParaRPr b="1" dirty="0"/>
          </a:p>
        </p:txBody>
      </p:sp>
      <p:pic>
        <p:nvPicPr>
          <p:cNvPr id="8" name="Picture 7" title="ETFO Land Acknowledgement "/>
          <p:cNvPicPr>
            <a:picLocks noChangeAspect="1"/>
          </p:cNvPicPr>
          <p:nvPr/>
        </p:nvPicPr>
        <p:blipFill rotWithShape="1">
          <a:blip r:embed="rId3">
            <a:extLst>
              <a:ext uri="{28A0092B-C50C-407E-A947-70E740481C1C}">
                <a14:useLocalDpi xmlns:a14="http://schemas.microsoft.com/office/drawing/2010/main" val="0"/>
              </a:ext>
            </a:extLst>
          </a:blip>
          <a:srcRect t="56083"/>
          <a:stretch/>
        </p:blipFill>
        <p:spPr>
          <a:xfrm>
            <a:off x="661299" y="1524302"/>
            <a:ext cx="4052971" cy="2371887"/>
          </a:xfrm>
          <a:prstGeom prst="rect">
            <a:avLst/>
          </a:prstGeom>
        </p:spPr>
      </p:pic>
      <p:pic>
        <p:nvPicPr>
          <p:cNvPr id="5" name="Picture 4" descr="Cover photo: Oneida nation artist, Sharon Sarnowski (deceased)&#10;This is a picture taken of the mural in the Boardroom of the Oneida Tribal Council office,&#10;Oneida, Wisconsin." title="Mural of Turtle Island "/>
          <p:cNvPicPr>
            <a:picLocks noChangeAspect="1"/>
          </p:cNvPicPr>
          <p:nvPr/>
        </p:nvPicPr>
        <p:blipFill>
          <a:blip r:embed="rId4"/>
          <a:stretch>
            <a:fillRect/>
          </a:stretch>
        </p:blipFill>
        <p:spPr>
          <a:xfrm>
            <a:off x="5397787" y="359559"/>
            <a:ext cx="3059369" cy="3536630"/>
          </a:xfrm>
          <a:prstGeom prst="rect">
            <a:avLst/>
          </a:prstGeom>
        </p:spPr>
      </p:pic>
    </p:spTree>
    <p:extLst>
      <p:ext uri="{BB962C8B-B14F-4D97-AF65-F5344CB8AC3E}">
        <p14:creationId xmlns:p14="http://schemas.microsoft.com/office/powerpoint/2010/main" val="6030227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title"/>
          </p:nvPr>
        </p:nvSpPr>
        <p:spPr>
          <a:xfrm>
            <a:off x="720955" y="187546"/>
            <a:ext cx="7729800" cy="928983"/>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Reproductive System </a:t>
            </a:r>
            <a:r>
              <a:rPr lang="en-CA" dirty="0" smtClean="0">
                <a:latin typeface="+mj-lt"/>
              </a:rPr>
              <a:t>– External Genitals</a:t>
            </a:r>
            <a:endParaRPr lang="en-CA" b="1" dirty="0">
              <a:latin typeface="+mj-lt"/>
            </a:endParaRPr>
          </a:p>
        </p:txBody>
      </p:sp>
      <p:pic>
        <p:nvPicPr>
          <p:cNvPr id="1026" name="Picture 2" descr="Picture of female external genitalia"/>
          <p:cNvPicPr>
            <a:picLocks noChangeAspect="1" noChangeArrowheads="1"/>
          </p:cNvPicPr>
          <p:nvPr/>
        </p:nvPicPr>
        <p:blipFill rotWithShape="1">
          <a:blip r:embed="rId3">
            <a:extLst>
              <a:ext uri="{28A0092B-C50C-407E-A947-70E740481C1C}">
                <a14:useLocalDpi xmlns:a14="http://schemas.microsoft.com/office/drawing/2010/main" val="0"/>
              </a:ext>
            </a:extLst>
          </a:blip>
          <a:srcRect t="7307"/>
          <a:stretch/>
        </p:blipFill>
        <p:spPr bwMode="auto">
          <a:xfrm>
            <a:off x="720955" y="1286446"/>
            <a:ext cx="4638447" cy="28040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07030" y="1634743"/>
            <a:ext cx="2843725" cy="1938992"/>
          </a:xfrm>
          <a:prstGeom prst="rect">
            <a:avLst/>
          </a:prstGeom>
          <a:noFill/>
        </p:spPr>
        <p:txBody>
          <a:bodyPr wrap="square" rtlCol="0">
            <a:spAutoFit/>
          </a:bodyPr>
          <a:lstStyle/>
          <a:p>
            <a:r>
              <a:rPr lang="en-CA" sz="2000" dirty="0" smtClean="0">
                <a:latin typeface="+mn-lt"/>
              </a:rPr>
              <a:t>A person assigned female at birth has three openings. </a:t>
            </a:r>
            <a:endParaRPr lang="en-CA" sz="2000" dirty="0">
              <a:latin typeface="+mn-lt"/>
            </a:endParaRPr>
          </a:p>
          <a:p>
            <a:endParaRPr lang="en-CA" sz="2000" dirty="0" smtClean="0">
              <a:latin typeface="+mn-lt"/>
            </a:endParaRPr>
          </a:p>
          <a:p>
            <a:r>
              <a:rPr lang="en-CA" sz="2000" dirty="0" smtClean="0">
                <a:latin typeface="+mn-lt"/>
              </a:rPr>
              <a:t>What are the names of the three openings?</a:t>
            </a:r>
            <a:endParaRPr lang="en-CA" sz="2000" dirty="0">
              <a:latin typeface="+mn-lt"/>
            </a:endParaRPr>
          </a:p>
        </p:txBody>
      </p:sp>
    </p:spTree>
    <p:extLst>
      <p:ext uri="{BB962C8B-B14F-4D97-AF65-F5344CB8AC3E}">
        <p14:creationId xmlns:p14="http://schemas.microsoft.com/office/powerpoint/2010/main" val="10068336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title"/>
          </p:nvPr>
        </p:nvSpPr>
        <p:spPr>
          <a:xfrm>
            <a:off x="720955" y="187546"/>
            <a:ext cx="7729800" cy="928983"/>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Reproductive System </a:t>
            </a:r>
            <a:r>
              <a:rPr lang="en-CA" dirty="0" smtClean="0">
                <a:latin typeface="+mj-lt"/>
              </a:rPr>
              <a:t>– Vagina</a:t>
            </a:r>
            <a:endParaRPr lang="en-CA" b="1" dirty="0">
              <a:latin typeface="+mj-lt"/>
            </a:endParaRPr>
          </a:p>
        </p:txBody>
      </p:sp>
      <p:sp>
        <p:nvSpPr>
          <p:cNvPr id="3" name="TextBox 2"/>
          <p:cNvSpPr txBox="1"/>
          <p:nvPr/>
        </p:nvSpPr>
        <p:spPr>
          <a:xfrm>
            <a:off x="340227" y="1157680"/>
            <a:ext cx="5583228" cy="2954655"/>
          </a:xfrm>
          <a:prstGeom prst="rect">
            <a:avLst/>
          </a:prstGeom>
          <a:noFill/>
        </p:spPr>
        <p:txBody>
          <a:bodyPr wrap="square" rtlCol="0">
            <a:spAutoFit/>
          </a:bodyPr>
          <a:lstStyle/>
          <a:p>
            <a:pPr marL="342900" lvl="0" indent="-342900">
              <a:lnSpc>
                <a:spcPct val="115000"/>
              </a:lnSpc>
              <a:spcBef>
                <a:spcPts val="1000"/>
              </a:spcBef>
              <a:buClr>
                <a:schemeClr val="dk1"/>
              </a:buClr>
              <a:buSzPts val="2400"/>
              <a:buFont typeface="Arial" panose="020B0604020202020204" pitchFamily="34" charset="0"/>
              <a:buChar char="•"/>
            </a:pPr>
            <a:r>
              <a:rPr lang="en" sz="2000" dirty="0">
                <a:ea typeface="Gill Sans"/>
                <a:cs typeface="Calibri"/>
                <a:sym typeface="Calibri"/>
              </a:rPr>
              <a:t>The vagina is located inside of the body</a:t>
            </a:r>
          </a:p>
          <a:p>
            <a:pPr marL="342900" lvl="0" indent="-342900">
              <a:lnSpc>
                <a:spcPct val="115000"/>
              </a:lnSpc>
              <a:spcBef>
                <a:spcPts val="1000"/>
              </a:spcBef>
              <a:buClr>
                <a:schemeClr val="dk1"/>
              </a:buClr>
              <a:buSzPts val="2400"/>
              <a:buFont typeface="Arial" panose="020B0604020202020204" pitchFamily="34" charset="0"/>
              <a:buChar char="•"/>
            </a:pPr>
            <a:r>
              <a:rPr lang="en" sz="2000" dirty="0">
                <a:ea typeface="Gill Sans"/>
                <a:cs typeface="Calibri"/>
                <a:sym typeface="Calibri"/>
              </a:rPr>
              <a:t>It is the passageway between the uterus and the outside of the body</a:t>
            </a:r>
          </a:p>
          <a:p>
            <a:pPr marL="342900" lvl="0" indent="-342900">
              <a:lnSpc>
                <a:spcPct val="115000"/>
              </a:lnSpc>
              <a:spcBef>
                <a:spcPts val="1000"/>
              </a:spcBef>
              <a:buClr>
                <a:schemeClr val="dk1"/>
              </a:buClr>
              <a:buSzPts val="2400"/>
              <a:buFont typeface="Arial" panose="020B0604020202020204" pitchFamily="34" charset="0"/>
              <a:buChar char="•"/>
            </a:pPr>
            <a:r>
              <a:rPr lang="en" sz="2000" dirty="0" smtClean="0">
                <a:ea typeface="Gill Sans"/>
                <a:cs typeface="Calibri"/>
                <a:sym typeface="Calibri"/>
              </a:rPr>
              <a:t>It can expand </a:t>
            </a:r>
            <a:r>
              <a:rPr lang="en" sz="2000" dirty="0">
                <a:ea typeface="Gill Sans"/>
                <a:cs typeface="Calibri"/>
                <a:sym typeface="Calibri"/>
              </a:rPr>
              <a:t>to allow for the delivery of a baby</a:t>
            </a:r>
          </a:p>
          <a:p>
            <a:pPr marL="342900" lvl="0" indent="-342900">
              <a:lnSpc>
                <a:spcPct val="115000"/>
              </a:lnSpc>
              <a:spcBef>
                <a:spcPts val="1000"/>
              </a:spcBef>
              <a:buClr>
                <a:schemeClr val="dk1"/>
              </a:buClr>
              <a:buSzPts val="2400"/>
              <a:buFont typeface="Arial" panose="020B0604020202020204" pitchFamily="34" charset="0"/>
              <a:buChar char="•"/>
            </a:pPr>
            <a:r>
              <a:rPr lang="en" sz="2000" dirty="0" smtClean="0">
                <a:ea typeface="Gill Sans"/>
                <a:cs typeface="Calibri"/>
                <a:sym typeface="Calibri"/>
              </a:rPr>
              <a:t>Each month, menstrual blood leaves </a:t>
            </a:r>
            <a:r>
              <a:rPr lang="en" sz="2000" dirty="0">
                <a:ea typeface="Gill Sans"/>
                <a:cs typeface="Calibri"/>
                <a:sym typeface="Calibri"/>
              </a:rPr>
              <a:t>the body </a:t>
            </a:r>
            <a:r>
              <a:rPr lang="en" sz="2000" dirty="0" smtClean="0">
                <a:ea typeface="Gill Sans"/>
                <a:cs typeface="Calibri"/>
                <a:sym typeface="Calibri"/>
              </a:rPr>
              <a:t>from the vagina (also called “a period”)</a:t>
            </a:r>
            <a:endParaRPr lang="en" sz="2000" dirty="0">
              <a:ea typeface="Gill Sans"/>
              <a:cs typeface="Calibri"/>
              <a:sym typeface="Calibri"/>
            </a:endParaRPr>
          </a:p>
        </p:txBody>
      </p:sp>
      <p:pic>
        <p:nvPicPr>
          <p:cNvPr id="6" name="Picture 5" descr="outside view of the urethra and vagina"/>
          <p:cNvPicPr>
            <a:picLocks noChangeAspect="1"/>
          </p:cNvPicPr>
          <p:nvPr/>
        </p:nvPicPr>
        <p:blipFill rotWithShape="1">
          <a:blip r:embed="rId3">
            <a:extLst>
              <a:ext uri="{28A0092B-C50C-407E-A947-70E740481C1C}">
                <a14:useLocalDpi xmlns:a14="http://schemas.microsoft.com/office/drawing/2010/main" val="0"/>
              </a:ext>
            </a:extLst>
          </a:blip>
          <a:srcRect l="38125" t="35111" r="37750" b="34889"/>
          <a:stretch/>
        </p:blipFill>
        <p:spPr>
          <a:xfrm>
            <a:off x="5923455" y="1549397"/>
            <a:ext cx="3104045" cy="2171223"/>
          </a:xfrm>
          <a:prstGeom prst="rect">
            <a:avLst/>
          </a:prstGeom>
        </p:spPr>
      </p:pic>
    </p:spTree>
    <p:extLst>
      <p:ext uri="{BB962C8B-B14F-4D97-AF65-F5344CB8AC3E}">
        <p14:creationId xmlns:p14="http://schemas.microsoft.com/office/powerpoint/2010/main" val="20996422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title"/>
          </p:nvPr>
        </p:nvSpPr>
        <p:spPr>
          <a:xfrm>
            <a:off x="720955" y="187546"/>
            <a:ext cx="7729800" cy="928983"/>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Reproductive System </a:t>
            </a:r>
            <a:r>
              <a:rPr lang="en-CA" dirty="0" smtClean="0">
                <a:latin typeface="+mj-lt"/>
              </a:rPr>
              <a:t>– Vulva</a:t>
            </a:r>
            <a:endParaRPr lang="en-CA" b="1" dirty="0">
              <a:latin typeface="+mj-lt"/>
            </a:endParaRPr>
          </a:p>
        </p:txBody>
      </p:sp>
      <p:sp>
        <p:nvSpPr>
          <p:cNvPr id="3" name="TextBox 2"/>
          <p:cNvSpPr txBox="1"/>
          <p:nvPr/>
        </p:nvSpPr>
        <p:spPr>
          <a:xfrm>
            <a:off x="720955" y="1436098"/>
            <a:ext cx="3814011" cy="2344231"/>
          </a:xfrm>
          <a:prstGeom prst="rect">
            <a:avLst/>
          </a:prstGeom>
          <a:noFill/>
        </p:spPr>
        <p:txBody>
          <a:bodyPr wrap="square" rtlCol="0">
            <a:spAutoFit/>
          </a:bodyPr>
          <a:lstStyle/>
          <a:p>
            <a:pPr marL="342900" lvl="0" indent="-342900">
              <a:lnSpc>
                <a:spcPct val="115000"/>
              </a:lnSpc>
              <a:spcBef>
                <a:spcPts val="1000"/>
              </a:spcBef>
              <a:buClr>
                <a:schemeClr val="dk1"/>
              </a:buClr>
              <a:buSzPts val="2400"/>
              <a:buFont typeface="Arial" panose="020B0604020202020204" pitchFamily="34" charset="0"/>
              <a:buChar char="•"/>
            </a:pPr>
            <a:r>
              <a:rPr lang="en" sz="2000" dirty="0" smtClean="0">
                <a:latin typeface="+mn-lt"/>
                <a:ea typeface="Gill Sans"/>
                <a:cs typeface="Calibri"/>
                <a:sym typeface="Calibri"/>
              </a:rPr>
              <a:t>It is the visible parts of the genitals found between the legs</a:t>
            </a:r>
          </a:p>
          <a:p>
            <a:pPr marL="342900" lvl="0" indent="-342900">
              <a:lnSpc>
                <a:spcPct val="115000"/>
              </a:lnSpc>
              <a:spcBef>
                <a:spcPts val="1000"/>
              </a:spcBef>
              <a:buClr>
                <a:schemeClr val="dk1"/>
              </a:buClr>
              <a:buSzPts val="2400"/>
              <a:buFont typeface="Arial" panose="020B0604020202020204" pitchFamily="34" charset="0"/>
              <a:buChar char="•"/>
            </a:pPr>
            <a:r>
              <a:rPr lang="en" sz="2000" dirty="0" smtClean="0">
                <a:latin typeface="+mn-lt"/>
                <a:ea typeface="Gill Sans"/>
                <a:cs typeface="Calibri"/>
                <a:sym typeface="Calibri"/>
              </a:rPr>
              <a:t>T</a:t>
            </a:r>
            <a:r>
              <a:rPr lang="en-CA" sz="2000" dirty="0" smtClean="0">
                <a:latin typeface="+mn-lt"/>
                <a:ea typeface="Gill Sans"/>
                <a:cs typeface="Calibri"/>
                <a:sym typeface="Calibri"/>
              </a:rPr>
              <a:t>h</a:t>
            </a:r>
            <a:r>
              <a:rPr lang="en" sz="2000" dirty="0" smtClean="0">
                <a:latin typeface="+mn-lt"/>
                <a:ea typeface="Gill Sans"/>
                <a:cs typeface="Calibri"/>
                <a:sym typeface="Calibri"/>
              </a:rPr>
              <a:t>e vulva helps to protect the internal parts of the reproductive system</a:t>
            </a:r>
          </a:p>
        </p:txBody>
      </p:sp>
      <p:pic>
        <p:nvPicPr>
          <p:cNvPr id="4" name="Picture 3" descr="outside view of the vulva, including the labia majora and labia minora, clitoris, opening to the urethra, and vaginal open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5286" y="1436098"/>
            <a:ext cx="3635469" cy="2431220"/>
          </a:xfrm>
          <a:prstGeom prst="rect">
            <a:avLst/>
          </a:prstGeom>
        </p:spPr>
      </p:pic>
    </p:spTree>
    <p:extLst>
      <p:ext uri="{BB962C8B-B14F-4D97-AF65-F5344CB8AC3E}">
        <p14:creationId xmlns:p14="http://schemas.microsoft.com/office/powerpoint/2010/main" val="14507914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title"/>
          </p:nvPr>
        </p:nvSpPr>
        <p:spPr>
          <a:xfrm>
            <a:off x="720955" y="187546"/>
            <a:ext cx="7729800" cy="928983"/>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Reproductive System </a:t>
            </a:r>
            <a:r>
              <a:rPr lang="en-CA" dirty="0" smtClean="0">
                <a:latin typeface="+mj-lt"/>
              </a:rPr>
              <a:t>– Clitoris</a:t>
            </a:r>
            <a:endParaRPr lang="en-CA" b="1" dirty="0">
              <a:latin typeface="+mj-lt"/>
            </a:endParaRPr>
          </a:p>
        </p:txBody>
      </p:sp>
      <p:sp>
        <p:nvSpPr>
          <p:cNvPr id="3" name="TextBox 2"/>
          <p:cNvSpPr txBox="1"/>
          <p:nvPr/>
        </p:nvSpPr>
        <p:spPr>
          <a:xfrm>
            <a:off x="720955" y="1180648"/>
            <a:ext cx="4710484" cy="2826415"/>
          </a:xfrm>
          <a:prstGeom prst="rect">
            <a:avLst/>
          </a:prstGeom>
          <a:noFill/>
        </p:spPr>
        <p:txBody>
          <a:bodyPr wrap="square" rtlCol="0">
            <a:spAutoFit/>
          </a:bodyPr>
          <a:lstStyle/>
          <a:p>
            <a:pPr marL="342900" lvl="0" indent="-342900">
              <a:lnSpc>
                <a:spcPct val="115000"/>
              </a:lnSpc>
              <a:spcBef>
                <a:spcPts val="1000"/>
              </a:spcBef>
              <a:buClr>
                <a:schemeClr val="dk1"/>
              </a:buClr>
              <a:buSzPts val="2400"/>
              <a:buFont typeface="Arial" panose="020B0604020202020204" pitchFamily="34" charset="0"/>
              <a:buChar char="•"/>
            </a:pPr>
            <a:r>
              <a:rPr lang="en" sz="2000" dirty="0" smtClean="0">
                <a:ea typeface="Gill Sans"/>
                <a:cs typeface="Calibri"/>
                <a:sym typeface="Calibri"/>
              </a:rPr>
              <a:t>The clitoris is located outside of the body toward the front of the vulva and meets where the folds of the labia join</a:t>
            </a:r>
          </a:p>
          <a:p>
            <a:pPr marL="342900" lvl="0" indent="-342900">
              <a:lnSpc>
                <a:spcPct val="115000"/>
              </a:lnSpc>
              <a:spcBef>
                <a:spcPts val="1000"/>
              </a:spcBef>
              <a:buClr>
                <a:schemeClr val="dk1"/>
              </a:buClr>
              <a:buSzPts val="2400"/>
              <a:buFont typeface="Arial" panose="020B0604020202020204" pitchFamily="34" charset="0"/>
              <a:buChar char="•"/>
            </a:pPr>
            <a:r>
              <a:rPr lang="en" sz="2000" dirty="0" smtClean="0">
                <a:latin typeface="+mn-lt"/>
                <a:ea typeface="Gill Sans"/>
                <a:cs typeface="Calibri"/>
                <a:sym typeface="Calibri"/>
              </a:rPr>
              <a:t>It is a small sensory organ</a:t>
            </a:r>
          </a:p>
          <a:p>
            <a:pPr marL="342900" lvl="0" indent="-342900">
              <a:lnSpc>
                <a:spcPct val="115000"/>
              </a:lnSpc>
              <a:spcBef>
                <a:spcPts val="1000"/>
              </a:spcBef>
              <a:buClr>
                <a:schemeClr val="dk1"/>
              </a:buClr>
              <a:buSzPts val="2400"/>
              <a:buFont typeface="Arial" panose="020B0604020202020204" pitchFamily="34" charset="0"/>
              <a:buChar char="•"/>
            </a:pPr>
            <a:r>
              <a:rPr lang="en" sz="2000" dirty="0" smtClean="0">
                <a:latin typeface="+mn-lt"/>
                <a:ea typeface="Gill Sans"/>
                <a:cs typeface="Calibri"/>
                <a:sym typeface="Calibri"/>
              </a:rPr>
              <a:t>It is considered the pleasure center of the vulva</a:t>
            </a:r>
          </a:p>
        </p:txBody>
      </p:sp>
      <p:pic>
        <p:nvPicPr>
          <p:cNvPr id="6" name="Picture 5" descr="outside view of the clitoris "/>
          <p:cNvPicPr>
            <a:picLocks noChangeAspect="1"/>
          </p:cNvPicPr>
          <p:nvPr/>
        </p:nvPicPr>
        <p:blipFill rotWithShape="1">
          <a:blip r:embed="rId3">
            <a:extLst>
              <a:ext uri="{28A0092B-C50C-407E-A947-70E740481C1C}">
                <a14:useLocalDpi xmlns:a14="http://schemas.microsoft.com/office/drawing/2010/main" val="0"/>
              </a:ext>
            </a:extLst>
          </a:blip>
          <a:srcRect l="37750" t="34890" r="37625" b="34444"/>
          <a:stretch/>
        </p:blipFill>
        <p:spPr>
          <a:xfrm>
            <a:off x="5591756" y="1472824"/>
            <a:ext cx="3200629" cy="2242065"/>
          </a:xfrm>
          <a:prstGeom prst="rect">
            <a:avLst/>
          </a:prstGeom>
        </p:spPr>
      </p:pic>
    </p:spTree>
    <p:extLst>
      <p:ext uri="{BB962C8B-B14F-4D97-AF65-F5344CB8AC3E}">
        <p14:creationId xmlns:p14="http://schemas.microsoft.com/office/powerpoint/2010/main" val="24694749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title"/>
          </p:nvPr>
        </p:nvSpPr>
        <p:spPr>
          <a:xfrm>
            <a:off x="720956" y="188290"/>
            <a:ext cx="4327564" cy="1021218"/>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a:t>Changes in the Reproductive System</a:t>
            </a:r>
            <a:endParaRPr lang="en-CA" b="1" dirty="0">
              <a:latin typeface="+mj-lt"/>
            </a:endParaRPr>
          </a:p>
        </p:txBody>
      </p:sp>
      <p:sp>
        <p:nvSpPr>
          <p:cNvPr id="4" name="TextBox 3"/>
          <p:cNvSpPr txBox="1"/>
          <p:nvPr/>
        </p:nvSpPr>
        <p:spPr>
          <a:xfrm>
            <a:off x="720956" y="1384300"/>
            <a:ext cx="4596243" cy="2600712"/>
          </a:xfrm>
          <a:prstGeom prst="rect">
            <a:avLst/>
          </a:prstGeom>
          <a:noFill/>
        </p:spPr>
        <p:txBody>
          <a:bodyPr wrap="square" rtlCol="0">
            <a:spAutoFit/>
          </a:bodyPr>
          <a:lstStyle/>
          <a:p>
            <a:pPr lvl="0">
              <a:lnSpc>
                <a:spcPct val="115000"/>
              </a:lnSpc>
              <a:spcBef>
                <a:spcPts val="1000"/>
              </a:spcBef>
              <a:buClr>
                <a:schemeClr val="dk1"/>
              </a:buClr>
              <a:buSzPts val="2400"/>
            </a:pPr>
            <a:r>
              <a:rPr lang="en" sz="2000" dirty="0" smtClean="0">
                <a:latin typeface="+mn-lt"/>
                <a:ea typeface="Gill Sans"/>
                <a:cs typeface="Calibri"/>
                <a:sym typeface="Calibri"/>
              </a:rPr>
              <a:t>It is normal for there to be some fluid (discharge) from the vagina. The fluid:</a:t>
            </a:r>
          </a:p>
          <a:p>
            <a:pPr marL="342900" lvl="8" indent="-342900">
              <a:lnSpc>
                <a:spcPct val="115000"/>
              </a:lnSpc>
              <a:spcBef>
                <a:spcPts val="1000"/>
              </a:spcBef>
              <a:buClr>
                <a:schemeClr val="dk1"/>
              </a:buClr>
              <a:buSzPts val="2400"/>
              <a:buFont typeface="Arial" panose="020B0604020202020204" pitchFamily="34" charset="0"/>
              <a:buChar char="•"/>
            </a:pPr>
            <a:r>
              <a:rPr lang="en" sz="2000" dirty="0" smtClean="0">
                <a:latin typeface="+mn-lt"/>
                <a:ea typeface="Gill Sans"/>
                <a:cs typeface="Calibri"/>
                <a:sym typeface="Calibri"/>
              </a:rPr>
              <a:t>Can be thin and sticky</a:t>
            </a:r>
          </a:p>
          <a:p>
            <a:pPr marL="342900" lvl="2" indent="-342900">
              <a:lnSpc>
                <a:spcPct val="115000"/>
              </a:lnSpc>
              <a:spcBef>
                <a:spcPts val="1000"/>
              </a:spcBef>
              <a:buClr>
                <a:schemeClr val="dk1"/>
              </a:buClr>
              <a:buSzPts val="2400"/>
              <a:buFont typeface="Arial" panose="020B0604020202020204" pitchFamily="34" charset="0"/>
              <a:buChar char="•"/>
            </a:pPr>
            <a:r>
              <a:rPr lang="en" sz="2000" dirty="0" smtClean="0">
                <a:latin typeface="+mn-lt"/>
                <a:ea typeface="Gill Sans"/>
                <a:cs typeface="Calibri"/>
                <a:sym typeface="Calibri"/>
              </a:rPr>
              <a:t>Is usually white or clear</a:t>
            </a:r>
          </a:p>
          <a:p>
            <a:pPr marL="342900" lvl="2" indent="-342900">
              <a:lnSpc>
                <a:spcPct val="115000"/>
              </a:lnSpc>
              <a:spcBef>
                <a:spcPts val="1000"/>
              </a:spcBef>
              <a:buClr>
                <a:schemeClr val="dk1"/>
              </a:buClr>
              <a:buSzPts val="2400"/>
              <a:buFont typeface="Arial" panose="020B0604020202020204" pitchFamily="34" charset="0"/>
              <a:buChar char="•"/>
            </a:pPr>
            <a:r>
              <a:rPr lang="en" sz="2000" dirty="0">
                <a:latin typeface="+mn-lt"/>
                <a:ea typeface="Gill Sans"/>
                <a:cs typeface="Calibri"/>
                <a:sym typeface="Calibri"/>
              </a:rPr>
              <a:t>S</a:t>
            </a:r>
            <a:r>
              <a:rPr lang="en" sz="2000" dirty="0" smtClean="0">
                <a:latin typeface="+mn-lt"/>
                <a:ea typeface="Gill Sans"/>
                <a:cs typeface="Calibri"/>
                <a:sym typeface="Calibri"/>
              </a:rPr>
              <a:t>hould not have a strong odour (smell)</a:t>
            </a:r>
          </a:p>
        </p:txBody>
      </p:sp>
      <p:pic>
        <p:nvPicPr>
          <p:cNvPr id="7" name="Picture 6" descr="frontal view of a body for a person with a vagina"/>
          <p:cNvPicPr>
            <a:picLocks noChangeAspect="1"/>
          </p:cNvPicPr>
          <p:nvPr/>
        </p:nvPicPr>
        <p:blipFill rotWithShape="1">
          <a:blip r:embed="rId3">
            <a:extLst>
              <a:ext uri="{28A0092B-C50C-407E-A947-70E740481C1C}">
                <a14:useLocalDpi xmlns:a14="http://schemas.microsoft.com/office/drawing/2010/main" val="0"/>
              </a:ext>
            </a:extLst>
          </a:blip>
          <a:srcRect l="54892" t="6478" r="4726" b="46443"/>
          <a:stretch/>
        </p:blipFill>
        <p:spPr>
          <a:xfrm>
            <a:off x="5133778" y="1034716"/>
            <a:ext cx="3889907" cy="2851484"/>
          </a:xfrm>
          <a:prstGeom prst="rect">
            <a:avLst/>
          </a:prstGeom>
        </p:spPr>
      </p:pic>
    </p:spTree>
    <p:extLst>
      <p:ext uri="{BB962C8B-B14F-4D97-AF65-F5344CB8AC3E}">
        <p14:creationId xmlns:p14="http://schemas.microsoft.com/office/powerpoint/2010/main" val="19154055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2" name="Title 1"/>
          <p:cNvSpPr>
            <a:spLocks noGrp="1"/>
          </p:cNvSpPr>
          <p:nvPr>
            <p:ph type="title"/>
          </p:nvPr>
        </p:nvSpPr>
        <p:spPr>
          <a:xfrm>
            <a:off x="456574" y="312413"/>
            <a:ext cx="8251997" cy="9030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sz="3200" b="1" dirty="0" smtClean="0"/>
              <a:t>Video: </a:t>
            </a:r>
            <a:r>
              <a:rPr lang="en-CA" sz="3200" dirty="0" smtClean="0">
                <a:hlinkClick r:id="rId4"/>
              </a:rPr>
              <a:t>Every Body Curious - The Vulva</a:t>
            </a:r>
            <a:endParaRPr lang="en-CA" sz="3200" dirty="0"/>
          </a:p>
        </p:txBody>
      </p:sp>
      <p:pic>
        <p:nvPicPr>
          <p:cNvPr id="6" name="Google Shape;85;p16" descr="video icon"/>
          <p:cNvPicPr preferRelativeResize="0"/>
          <p:nvPr/>
        </p:nvPicPr>
        <p:blipFill>
          <a:blip r:embed="rId5">
            <a:alphaModFix/>
          </a:blip>
          <a:stretch>
            <a:fillRect/>
          </a:stretch>
        </p:blipFill>
        <p:spPr>
          <a:xfrm>
            <a:off x="1637590" y="1492840"/>
            <a:ext cx="969622" cy="969600"/>
          </a:xfrm>
          <a:prstGeom prst="rect">
            <a:avLst/>
          </a:prstGeom>
          <a:noFill/>
          <a:ln>
            <a:noFill/>
          </a:ln>
        </p:spPr>
      </p:pic>
      <p:sp>
        <p:nvSpPr>
          <p:cNvPr id="4" name="TextBox 3"/>
          <p:cNvSpPr txBox="1"/>
          <p:nvPr/>
        </p:nvSpPr>
        <p:spPr>
          <a:xfrm>
            <a:off x="456574" y="2588293"/>
            <a:ext cx="3331655" cy="1015663"/>
          </a:xfrm>
          <a:prstGeom prst="rect">
            <a:avLst/>
          </a:prstGeom>
          <a:noFill/>
        </p:spPr>
        <p:txBody>
          <a:bodyPr wrap="square" rtlCol="0">
            <a:spAutoFit/>
          </a:bodyPr>
          <a:lstStyle/>
          <a:p>
            <a:pPr marL="285750" indent="-285750">
              <a:buFont typeface="Arial" panose="020B0604020202020204" pitchFamily="34" charset="0"/>
              <a:buChar char="•"/>
            </a:pPr>
            <a:r>
              <a:rPr lang="en-CA" sz="2000" dirty="0">
                <a:latin typeface="+mn-lt"/>
              </a:rPr>
              <a:t>What is something you learned </a:t>
            </a:r>
            <a:r>
              <a:rPr lang="en-CA" sz="2000" dirty="0" smtClean="0">
                <a:latin typeface="+mn-lt"/>
              </a:rPr>
              <a:t>in this </a:t>
            </a:r>
            <a:r>
              <a:rPr lang="en-CA" sz="2000" dirty="0">
                <a:latin typeface="+mn-lt"/>
              </a:rPr>
              <a:t>video that you didn’t know before</a:t>
            </a:r>
            <a:r>
              <a:rPr lang="en-CA" sz="2000" dirty="0" smtClean="0">
                <a:latin typeface="+mn-lt"/>
              </a:rPr>
              <a:t>?</a:t>
            </a:r>
            <a:endParaRPr lang="en-CA" sz="2000" dirty="0">
              <a:latin typeface="+mn-lt"/>
            </a:endParaRPr>
          </a:p>
        </p:txBody>
      </p:sp>
      <p:pic>
        <p:nvPicPr>
          <p:cNvPr id="5" name="Mn4Ii4gAFyA" descr="What’s the difference between a vulva and a vagina? Is it normal to have hair on my vulva? How does a clitoris work? In this episode we explore how each vulva is unique in appearance — features such as pubic hair, labia size and symmetry, and skin colour all vary from person to person. We also learn that there’s a lot more to the clitoris than meets the eye! The kids compete in a Vulva Relay, a special guest asks a question that’s on everyone’s lips and the teens make some new discoveries about the vulva!" title="every body curious - the vulva"/>
          <p:cNvPicPr>
            <a:picLocks noRot="1" noChangeAspect="1"/>
          </p:cNvPicPr>
          <p:nvPr>
            <a:videoFile r:link="rId1"/>
          </p:nvPr>
        </p:nvPicPr>
        <p:blipFill>
          <a:blip r:embed="rId6"/>
          <a:stretch>
            <a:fillRect/>
          </a:stretch>
        </p:blipFill>
        <p:spPr>
          <a:xfrm>
            <a:off x="4136571" y="1408880"/>
            <a:ext cx="4572000" cy="257175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cTn>
                <p:tgtEl>
                  <p:spTgt spid="5"/>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2" name="Title 1"/>
          <p:cNvSpPr>
            <a:spLocks noGrp="1"/>
          </p:cNvSpPr>
          <p:nvPr>
            <p:ph type="title"/>
          </p:nvPr>
        </p:nvSpPr>
        <p:spPr>
          <a:xfrm>
            <a:off x="205483" y="396587"/>
            <a:ext cx="7616923" cy="969250"/>
          </a:xfrm>
        </p:spPr>
        <p:style>
          <a:lnRef idx="2">
            <a:schemeClr val="dk1"/>
          </a:lnRef>
          <a:fillRef idx="1">
            <a:schemeClr val="lt1"/>
          </a:fillRef>
          <a:effectRef idx="0">
            <a:schemeClr val="dk1"/>
          </a:effectRef>
          <a:fontRef idx="minor">
            <a:schemeClr val="dk1"/>
          </a:fontRef>
        </p:style>
        <p:txBody>
          <a:bodyPr anchor="ctr">
            <a:normAutofit/>
          </a:bodyPr>
          <a:lstStyle/>
          <a:p>
            <a:pPr algn="ctr"/>
            <a:r>
              <a:rPr lang="en-CA" b="1" dirty="0" smtClean="0">
                <a:latin typeface="+mj-lt"/>
              </a:rPr>
              <a:t>Final Activity: Anatomy Matching Game</a:t>
            </a:r>
            <a:endParaRPr lang="en-CA" b="1" dirty="0">
              <a:latin typeface="+mj-lt"/>
            </a:endParaRPr>
          </a:p>
        </p:txBody>
      </p:sp>
      <p:pic>
        <p:nvPicPr>
          <p:cNvPr id="114" name="Google Shape;114;p21" descr="checklist"/>
          <p:cNvPicPr preferRelativeResize="0"/>
          <p:nvPr/>
        </p:nvPicPr>
        <p:blipFill>
          <a:blip r:embed="rId3">
            <a:alphaModFix/>
          </a:blip>
          <a:stretch>
            <a:fillRect/>
          </a:stretch>
        </p:blipFill>
        <p:spPr>
          <a:xfrm>
            <a:off x="7888325" y="253374"/>
            <a:ext cx="1255675" cy="1255675"/>
          </a:xfrm>
          <a:prstGeom prst="rect">
            <a:avLst/>
          </a:prstGeom>
          <a:noFill/>
          <a:ln>
            <a:noFill/>
          </a:ln>
        </p:spPr>
      </p:pic>
      <p:sp>
        <p:nvSpPr>
          <p:cNvPr id="4" name="TextBox 3"/>
          <p:cNvSpPr txBox="1"/>
          <p:nvPr/>
        </p:nvSpPr>
        <p:spPr>
          <a:xfrm>
            <a:off x="2948743" y="1965192"/>
            <a:ext cx="3678403" cy="1323439"/>
          </a:xfrm>
          <a:prstGeom prst="rect">
            <a:avLst/>
          </a:prstGeom>
          <a:noFill/>
        </p:spPr>
        <p:txBody>
          <a:bodyPr wrap="square" rtlCol="0">
            <a:spAutoFit/>
          </a:bodyPr>
          <a:lstStyle/>
          <a:p>
            <a:pPr algn="ctr"/>
            <a:r>
              <a:rPr lang="en-US" sz="2000" dirty="0" smtClean="0">
                <a:solidFill>
                  <a:schemeClr val="dk1"/>
                </a:solidFill>
                <a:latin typeface="+mn-lt"/>
                <a:ea typeface="Calibri"/>
                <a:cs typeface="Calibri"/>
                <a:sym typeface="Calibri"/>
              </a:rPr>
              <a:t>As a class, in pairs or on your own, try to match </a:t>
            </a:r>
            <a:r>
              <a:rPr lang="en-US" sz="2000" dirty="0">
                <a:solidFill>
                  <a:schemeClr val="dk1"/>
                </a:solidFill>
                <a:latin typeface="+mn-lt"/>
                <a:ea typeface="Calibri"/>
                <a:cs typeface="Calibri"/>
                <a:sym typeface="Calibri"/>
              </a:rPr>
              <a:t>the </a:t>
            </a:r>
            <a:r>
              <a:rPr lang="en-US" sz="2000" dirty="0" smtClean="0">
                <a:solidFill>
                  <a:schemeClr val="dk1"/>
                </a:solidFill>
                <a:latin typeface="+mn-lt"/>
                <a:ea typeface="Calibri"/>
                <a:cs typeface="Calibri"/>
                <a:sym typeface="Calibri"/>
              </a:rPr>
              <a:t>labels </a:t>
            </a:r>
            <a:r>
              <a:rPr lang="en-US" sz="2000" dirty="0">
                <a:solidFill>
                  <a:schemeClr val="dk1"/>
                </a:solidFill>
                <a:latin typeface="+mn-lt"/>
                <a:ea typeface="Calibri"/>
                <a:cs typeface="Calibri"/>
                <a:sym typeface="Calibri"/>
              </a:rPr>
              <a:t>with the correct definition for </a:t>
            </a:r>
            <a:r>
              <a:rPr lang="en-US" sz="2000" dirty="0" smtClean="0">
                <a:solidFill>
                  <a:schemeClr val="dk1"/>
                </a:solidFill>
                <a:latin typeface="+mn-lt"/>
                <a:ea typeface="Calibri"/>
                <a:cs typeface="Calibri"/>
                <a:sym typeface="Calibri"/>
              </a:rPr>
              <a:t>the reproductive </a:t>
            </a:r>
            <a:r>
              <a:rPr lang="en-US" sz="2000" dirty="0">
                <a:solidFill>
                  <a:schemeClr val="dk1"/>
                </a:solidFill>
                <a:latin typeface="+mn-lt"/>
                <a:ea typeface="Calibri"/>
                <a:cs typeface="Calibri"/>
                <a:sym typeface="Calibri"/>
              </a:rPr>
              <a:t>systems</a:t>
            </a:r>
            <a:r>
              <a:rPr lang="en-US" sz="2000" dirty="0" smtClean="0">
                <a:solidFill>
                  <a:schemeClr val="dk1"/>
                </a:solidFill>
                <a:latin typeface="+mn-lt"/>
                <a:ea typeface="Calibri"/>
                <a:cs typeface="Calibri"/>
                <a:sym typeface="Calibri"/>
              </a:rPr>
              <a:t>.</a:t>
            </a:r>
            <a:endParaRPr lang="en-US" sz="2000" dirty="0">
              <a:solidFill>
                <a:schemeClr val="dk1"/>
              </a:solidFill>
              <a:latin typeface="+mn-lt"/>
              <a:ea typeface="Calibri"/>
              <a:cs typeface="Calibri"/>
              <a:sym typeface="Calibri"/>
            </a:endParaRPr>
          </a:p>
        </p:txBody>
      </p:sp>
      <p:pic>
        <p:nvPicPr>
          <p:cNvPr id="3" name="Picture 2" descr="internal and frontal view of the female reproductive system"/>
          <p:cNvPicPr>
            <a:picLocks noChangeAspect="1"/>
          </p:cNvPicPr>
          <p:nvPr/>
        </p:nvPicPr>
        <p:blipFill rotWithShape="1">
          <a:blip r:embed="rId4">
            <a:extLst>
              <a:ext uri="{28A0092B-C50C-407E-A947-70E740481C1C}">
                <a14:useLocalDpi xmlns:a14="http://schemas.microsoft.com/office/drawing/2010/main" val="0"/>
              </a:ext>
            </a:extLst>
          </a:blip>
          <a:srcRect l="11523" t="20181" r="12602" b="17968"/>
          <a:stretch/>
        </p:blipFill>
        <p:spPr>
          <a:xfrm>
            <a:off x="205483" y="1765300"/>
            <a:ext cx="2619165" cy="2135054"/>
          </a:xfrm>
          <a:prstGeom prst="rect">
            <a:avLst/>
          </a:prstGeom>
        </p:spPr>
      </p:pic>
      <p:pic>
        <p:nvPicPr>
          <p:cNvPr id="7" name="Picture 6" descr="internal and frontal view of the male reproductive system"/>
          <p:cNvPicPr>
            <a:picLocks noChangeAspect="1"/>
          </p:cNvPicPr>
          <p:nvPr/>
        </p:nvPicPr>
        <p:blipFill rotWithShape="1">
          <a:blip r:embed="rId5">
            <a:extLst>
              <a:ext uri="{28A0092B-C50C-407E-A947-70E740481C1C}">
                <a14:useLocalDpi xmlns:a14="http://schemas.microsoft.com/office/drawing/2010/main" val="0"/>
              </a:ext>
            </a:extLst>
          </a:blip>
          <a:srcRect l="15162" r="19294"/>
          <a:stretch/>
        </p:blipFill>
        <p:spPr>
          <a:xfrm>
            <a:off x="6934200" y="1629783"/>
            <a:ext cx="1581962" cy="241358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title"/>
          </p:nvPr>
        </p:nvSpPr>
        <p:spPr>
          <a:xfrm>
            <a:off x="707090" y="445025"/>
            <a:ext cx="7729800" cy="1030256"/>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t>More Questions? Talk to Someone:</a:t>
            </a:r>
            <a:endParaRPr lang="en-CA" b="1" dirty="0"/>
          </a:p>
        </p:txBody>
      </p:sp>
      <p:sp>
        <p:nvSpPr>
          <p:cNvPr id="6" name="TextBox 5"/>
          <p:cNvSpPr txBox="1"/>
          <p:nvPr/>
        </p:nvSpPr>
        <p:spPr>
          <a:xfrm>
            <a:off x="707090" y="1762146"/>
            <a:ext cx="5084110" cy="1938992"/>
          </a:xfrm>
          <a:prstGeom prst="rect">
            <a:avLst/>
          </a:prstGeom>
          <a:noFill/>
        </p:spPr>
        <p:txBody>
          <a:bodyPr wrap="square" rtlCol="0">
            <a:spAutoFit/>
          </a:bodyPr>
          <a:lstStyle/>
          <a:p>
            <a:pPr marL="571500" indent="-457200">
              <a:buSzPts val="2200"/>
              <a:buFont typeface="Calibri"/>
              <a:buChar char="•"/>
            </a:pPr>
            <a:r>
              <a:rPr lang="en-US" sz="2000" dirty="0" smtClean="0">
                <a:solidFill>
                  <a:schemeClr val="tx1"/>
                </a:solidFill>
                <a:latin typeface="+mn-lt"/>
                <a:ea typeface="Calibri"/>
                <a:cs typeface="Calibri"/>
                <a:sym typeface="Calibri"/>
              </a:rPr>
              <a:t>Parents/</a:t>
            </a:r>
            <a:r>
              <a:rPr lang="en-US" sz="2000" dirty="0">
                <a:solidFill>
                  <a:schemeClr val="tx1"/>
                </a:solidFill>
                <a:latin typeface="+mn-lt"/>
                <a:ea typeface="Calibri"/>
                <a:cs typeface="Calibri"/>
                <a:sym typeface="Calibri"/>
              </a:rPr>
              <a:t> </a:t>
            </a:r>
            <a:r>
              <a:rPr lang="en-US" sz="2000" dirty="0" smtClean="0">
                <a:solidFill>
                  <a:schemeClr val="tx1"/>
                </a:solidFill>
                <a:latin typeface="+mn-lt"/>
                <a:ea typeface="Calibri"/>
                <a:cs typeface="Calibri"/>
                <a:sym typeface="Calibri"/>
              </a:rPr>
              <a:t>Guardians</a:t>
            </a:r>
            <a:endParaRPr lang="en-US" sz="2000" dirty="0">
              <a:solidFill>
                <a:schemeClr val="tx1"/>
              </a:solidFill>
              <a:latin typeface="+mn-lt"/>
              <a:ea typeface="Calibri"/>
              <a:cs typeface="Calibri"/>
              <a:sym typeface="Calibri"/>
            </a:endParaRPr>
          </a:p>
          <a:p>
            <a:pPr marL="571500" lvl="0" indent="-457200">
              <a:buSzPts val="2200"/>
              <a:buFont typeface="Calibri"/>
              <a:buChar char="•"/>
            </a:pPr>
            <a:r>
              <a:rPr lang="en-US" sz="2000" dirty="0" smtClean="0">
                <a:solidFill>
                  <a:schemeClr val="tx1"/>
                </a:solidFill>
                <a:latin typeface="+mn-lt"/>
                <a:ea typeface="Calibri"/>
                <a:cs typeface="Calibri"/>
                <a:sym typeface="Calibri"/>
              </a:rPr>
              <a:t>Teacher/ Principal</a:t>
            </a:r>
            <a:endParaRPr lang="en-US" sz="2000" dirty="0">
              <a:solidFill>
                <a:schemeClr val="tx1"/>
              </a:solidFill>
              <a:latin typeface="+mn-lt"/>
              <a:ea typeface="Calibri"/>
              <a:cs typeface="Calibri"/>
              <a:sym typeface="Calibri"/>
            </a:endParaRPr>
          </a:p>
          <a:p>
            <a:pPr marL="571500" lvl="0" indent="-457200">
              <a:buSzPts val="2200"/>
              <a:buFont typeface="Calibri"/>
              <a:buChar char="•"/>
            </a:pPr>
            <a:r>
              <a:rPr lang="en-US" sz="2000" dirty="0">
                <a:solidFill>
                  <a:schemeClr val="tx1"/>
                </a:solidFill>
                <a:latin typeface="+mn-lt"/>
                <a:ea typeface="Calibri"/>
                <a:cs typeface="Calibri"/>
                <a:sym typeface="Calibri"/>
              </a:rPr>
              <a:t>Doctor or Health Care </a:t>
            </a:r>
            <a:r>
              <a:rPr lang="en-US" sz="2000" dirty="0" smtClean="0">
                <a:solidFill>
                  <a:schemeClr val="tx1"/>
                </a:solidFill>
                <a:latin typeface="+mn-lt"/>
                <a:ea typeface="Calibri"/>
                <a:cs typeface="Calibri"/>
                <a:sym typeface="Calibri"/>
              </a:rPr>
              <a:t>Professional</a:t>
            </a:r>
            <a:endParaRPr lang="en-US" sz="2000" dirty="0">
              <a:solidFill>
                <a:schemeClr val="tx1"/>
              </a:solidFill>
              <a:latin typeface="+mn-lt"/>
              <a:ea typeface="Calibri"/>
              <a:cs typeface="Calibri"/>
              <a:sym typeface="Calibri"/>
            </a:endParaRPr>
          </a:p>
          <a:p>
            <a:pPr marL="571500" indent="-457200">
              <a:buSzPts val="2200"/>
              <a:buFont typeface="Calibri"/>
              <a:buChar char="•"/>
            </a:pPr>
            <a:r>
              <a:rPr lang="en-US" sz="2000" dirty="0" smtClean="0">
                <a:solidFill>
                  <a:schemeClr val="tx1"/>
                </a:solidFill>
                <a:latin typeface="+mn-lt"/>
                <a:ea typeface="Calibri"/>
                <a:cs typeface="Calibri"/>
                <a:sym typeface="Calibri"/>
              </a:rPr>
              <a:t>School </a:t>
            </a:r>
            <a:r>
              <a:rPr lang="en-US" sz="2000" dirty="0">
                <a:solidFill>
                  <a:schemeClr val="tx1"/>
                </a:solidFill>
                <a:latin typeface="+mn-lt"/>
                <a:ea typeface="Calibri"/>
                <a:cs typeface="Calibri"/>
                <a:sym typeface="Calibri"/>
              </a:rPr>
              <a:t>Health </a:t>
            </a:r>
            <a:r>
              <a:rPr lang="en-US" sz="2000" dirty="0" smtClean="0">
                <a:solidFill>
                  <a:schemeClr val="tx1"/>
                </a:solidFill>
                <a:latin typeface="+mn-lt"/>
                <a:ea typeface="Calibri"/>
                <a:cs typeface="Calibri"/>
                <a:sym typeface="Calibri"/>
              </a:rPr>
              <a:t>Nurse</a:t>
            </a:r>
          </a:p>
          <a:p>
            <a:pPr marL="571500" indent="-457200">
              <a:buSzPts val="2200"/>
              <a:buFont typeface="Calibri"/>
              <a:buChar char="•"/>
            </a:pPr>
            <a:r>
              <a:rPr lang="en-US" sz="2000" dirty="0" smtClean="0">
                <a:solidFill>
                  <a:schemeClr val="tx1"/>
                </a:solidFill>
                <a:latin typeface="+mn-lt"/>
                <a:ea typeface="Calibri"/>
                <a:cs typeface="Calibri"/>
                <a:sym typeface="Calibri"/>
              </a:rPr>
              <a:t>Child and Youth Worker</a:t>
            </a:r>
          </a:p>
          <a:p>
            <a:pPr marL="571500" indent="-457200">
              <a:buSzPts val="2200"/>
              <a:buFont typeface="Calibri"/>
              <a:buChar char="•"/>
            </a:pPr>
            <a:r>
              <a:rPr lang="en-US" sz="2000" dirty="0" smtClean="0">
                <a:solidFill>
                  <a:schemeClr val="tx1"/>
                </a:solidFill>
                <a:latin typeface="+mn-lt"/>
                <a:ea typeface="Calibri"/>
                <a:cs typeface="Calibri"/>
                <a:sym typeface="Calibri"/>
              </a:rPr>
              <a:t>Kids Help Phone</a:t>
            </a:r>
            <a:endParaRPr lang="en-US" sz="2000" dirty="0">
              <a:solidFill>
                <a:schemeClr val="tx1"/>
              </a:solidFill>
              <a:latin typeface="+mn-lt"/>
              <a:ea typeface="Calibri"/>
              <a:cs typeface="Calibri"/>
              <a:sym typeface="Calibri"/>
            </a:endParaRPr>
          </a:p>
        </p:txBody>
      </p:sp>
      <p:pic>
        <p:nvPicPr>
          <p:cNvPr id="7" name="Google Shape;151;p27" descr="grey phone call icon"/>
          <p:cNvPicPr preferRelativeResize="0"/>
          <p:nvPr/>
        </p:nvPicPr>
        <p:blipFill>
          <a:blip r:embed="rId3">
            <a:alphaModFix/>
          </a:blip>
          <a:stretch>
            <a:fillRect/>
          </a:stretch>
        </p:blipFill>
        <p:spPr>
          <a:xfrm>
            <a:off x="6288841" y="1857369"/>
            <a:ext cx="1728248" cy="1748545"/>
          </a:xfrm>
          <a:prstGeom prst="rect">
            <a:avLst/>
          </a:prstGeom>
          <a:noFill/>
          <a:ln>
            <a:noFill/>
          </a:ln>
        </p:spPr>
      </p:pic>
    </p:spTree>
    <p:extLst>
      <p:ext uri="{BB962C8B-B14F-4D97-AF65-F5344CB8AC3E}">
        <p14:creationId xmlns:p14="http://schemas.microsoft.com/office/powerpoint/2010/main" val="2361773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title"/>
          </p:nvPr>
        </p:nvSpPr>
        <p:spPr>
          <a:xfrm>
            <a:off x="707090" y="210869"/>
            <a:ext cx="7729800" cy="86694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Final Thoughts</a:t>
            </a:r>
            <a:endParaRPr lang="en-CA" b="1" dirty="0">
              <a:latin typeface="+mj-lt"/>
            </a:endParaRPr>
          </a:p>
        </p:txBody>
      </p:sp>
      <p:sp>
        <p:nvSpPr>
          <p:cNvPr id="4" name="TextBox 3"/>
          <p:cNvSpPr txBox="1"/>
          <p:nvPr/>
        </p:nvSpPr>
        <p:spPr>
          <a:xfrm>
            <a:off x="707089" y="1151726"/>
            <a:ext cx="5380221" cy="2826415"/>
          </a:xfrm>
          <a:prstGeom prst="rect">
            <a:avLst/>
          </a:prstGeom>
          <a:noFill/>
        </p:spPr>
        <p:txBody>
          <a:bodyPr wrap="square" rtlCol="0">
            <a:spAutoFit/>
          </a:bodyPr>
          <a:lstStyle/>
          <a:p>
            <a:pPr lvl="0">
              <a:lnSpc>
                <a:spcPct val="115000"/>
              </a:lnSpc>
              <a:spcBef>
                <a:spcPts val="1000"/>
              </a:spcBef>
              <a:buClr>
                <a:schemeClr val="dk1"/>
              </a:buClr>
              <a:buSzPts val="2400"/>
            </a:pPr>
            <a:r>
              <a:rPr lang="en" sz="2000" dirty="0" smtClean="0">
                <a:solidFill>
                  <a:schemeClr val="tx1"/>
                </a:solidFill>
                <a:ea typeface="Gill Sans"/>
                <a:cs typeface="Calibri"/>
                <a:sym typeface="Calibri"/>
              </a:rPr>
              <a:t>For a person assigned female at birth</a:t>
            </a:r>
          </a:p>
          <a:p>
            <a:pPr marL="342900" indent="-342900">
              <a:lnSpc>
                <a:spcPct val="115000"/>
              </a:lnSpc>
              <a:spcBef>
                <a:spcPts val="1000"/>
              </a:spcBef>
              <a:buClr>
                <a:schemeClr val="dk1"/>
              </a:buClr>
              <a:buSzPts val="2400"/>
              <a:buFont typeface="Arial" panose="020B0604020202020204" pitchFamily="34" charset="0"/>
              <a:buChar char="•"/>
            </a:pPr>
            <a:r>
              <a:rPr lang="en-CA" sz="2000" dirty="0" smtClean="0">
                <a:solidFill>
                  <a:schemeClr val="tx1"/>
                </a:solidFill>
                <a:ea typeface="Gill Sans"/>
                <a:cs typeface="Calibri"/>
                <a:sym typeface="Gill Sans"/>
              </a:rPr>
              <a:t>The internal reproductive system includes: o</a:t>
            </a:r>
            <a:r>
              <a:rPr lang="en-CA" sz="2000" dirty="0" smtClean="0">
                <a:solidFill>
                  <a:schemeClr val="tx1"/>
                </a:solidFill>
                <a:ea typeface="Gill Sans"/>
                <a:cs typeface="Gill Sans"/>
                <a:sym typeface="Gill Sans"/>
              </a:rPr>
              <a:t>varies, eggs (ovum), fallopian tubes, uterus, cervix, and the vagina</a:t>
            </a:r>
          </a:p>
          <a:p>
            <a:pPr marL="342900" indent="-342900">
              <a:lnSpc>
                <a:spcPct val="115000"/>
              </a:lnSpc>
              <a:spcBef>
                <a:spcPts val="1000"/>
              </a:spcBef>
              <a:buClr>
                <a:schemeClr val="dk1"/>
              </a:buClr>
              <a:buSzPts val="2400"/>
              <a:buFont typeface="Arial" panose="020B0604020202020204" pitchFamily="34" charset="0"/>
              <a:buChar char="•"/>
            </a:pPr>
            <a:r>
              <a:rPr lang="en-CA" sz="2000" dirty="0" smtClean="0">
                <a:solidFill>
                  <a:schemeClr val="tx1"/>
                </a:solidFill>
                <a:ea typeface="Gill Sans"/>
                <a:cs typeface="Gill Sans"/>
                <a:sym typeface="Gill Sans"/>
              </a:rPr>
              <a:t>The external reproductive system includes: vulva, clitoris, labia </a:t>
            </a:r>
            <a:r>
              <a:rPr lang="en-CA" sz="2000" dirty="0" err="1" smtClean="0">
                <a:solidFill>
                  <a:schemeClr val="tx1"/>
                </a:solidFill>
                <a:ea typeface="Gill Sans"/>
                <a:cs typeface="Gill Sans"/>
                <a:sym typeface="Gill Sans"/>
              </a:rPr>
              <a:t>majora</a:t>
            </a:r>
            <a:r>
              <a:rPr lang="en-CA" sz="2000" dirty="0" smtClean="0">
                <a:solidFill>
                  <a:schemeClr val="tx1"/>
                </a:solidFill>
                <a:ea typeface="Gill Sans"/>
                <a:cs typeface="Gill Sans"/>
                <a:sym typeface="Gill Sans"/>
              </a:rPr>
              <a:t>, labia </a:t>
            </a:r>
            <a:r>
              <a:rPr lang="en-CA" sz="2000" dirty="0" err="1" smtClean="0">
                <a:solidFill>
                  <a:schemeClr val="tx1"/>
                </a:solidFill>
                <a:ea typeface="Gill Sans"/>
                <a:cs typeface="Gill Sans"/>
                <a:sym typeface="Gill Sans"/>
              </a:rPr>
              <a:t>minora</a:t>
            </a:r>
            <a:r>
              <a:rPr lang="en-CA" sz="2000" dirty="0" smtClean="0">
                <a:solidFill>
                  <a:schemeClr val="tx1"/>
                </a:solidFill>
                <a:ea typeface="Gill Sans"/>
                <a:cs typeface="Gill Sans"/>
                <a:sym typeface="Gill Sans"/>
              </a:rPr>
              <a:t>, the vaginal opening and urethral opening</a:t>
            </a:r>
            <a:endParaRPr lang="en-CA" sz="2000" dirty="0">
              <a:solidFill>
                <a:schemeClr val="tx1"/>
              </a:solidFill>
              <a:ea typeface="Gill Sans"/>
              <a:cs typeface="Gill Sans"/>
              <a:sym typeface="Gill Sans"/>
            </a:endParaRPr>
          </a:p>
        </p:txBody>
      </p:sp>
      <p:pic>
        <p:nvPicPr>
          <p:cNvPr id="6" name="Picture 5" descr="frontal view of the internal female reproductive system with everything labelled "/>
          <p:cNvPicPr>
            <a:picLocks noChangeAspect="1"/>
          </p:cNvPicPr>
          <p:nvPr/>
        </p:nvPicPr>
        <p:blipFill rotWithShape="1">
          <a:blip r:embed="rId3">
            <a:extLst>
              <a:ext uri="{28A0092B-C50C-407E-A947-70E740481C1C}">
                <a14:useLocalDpi xmlns:a14="http://schemas.microsoft.com/office/drawing/2010/main" val="0"/>
              </a:ext>
            </a:extLst>
          </a:blip>
          <a:srcRect b="10101"/>
          <a:stretch/>
        </p:blipFill>
        <p:spPr>
          <a:xfrm>
            <a:off x="6087310" y="1343848"/>
            <a:ext cx="2716553" cy="244217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title"/>
          </p:nvPr>
        </p:nvSpPr>
        <p:spPr>
          <a:xfrm>
            <a:off x="402300" y="1150187"/>
            <a:ext cx="4703100" cy="2139553"/>
          </a:xfrm>
          <a:ln>
            <a:noFill/>
          </a:ln>
        </p:spPr>
        <p:style>
          <a:lnRef idx="2">
            <a:schemeClr val="dk1"/>
          </a:lnRef>
          <a:fillRef idx="1">
            <a:schemeClr val="lt1"/>
          </a:fillRef>
          <a:effectRef idx="0">
            <a:schemeClr val="dk1"/>
          </a:effectRef>
          <a:fontRef idx="minor">
            <a:schemeClr val="dk1"/>
          </a:fontRef>
        </p:style>
        <p:txBody>
          <a:bodyPr anchor="ctr">
            <a:noAutofit/>
          </a:bodyPr>
          <a:lstStyle/>
          <a:p>
            <a:pPr algn="ctr"/>
            <a:r>
              <a:rPr lang="en-CA" sz="6600" dirty="0" smtClean="0"/>
              <a:t>Questions?</a:t>
            </a:r>
            <a:endParaRPr lang="en-CA" sz="6600" dirty="0"/>
          </a:p>
        </p:txBody>
      </p:sp>
      <p:pic>
        <p:nvPicPr>
          <p:cNvPr id="7" name="Picture 6" descr="question box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5026" y="240008"/>
            <a:ext cx="3915410" cy="3915410"/>
          </a:xfrm>
          <a:prstGeom prst="rect">
            <a:avLst/>
          </a:prstGeom>
        </p:spPr>
      </p:pic>
    </p:spTree>
    <p:extLst>
      <p:ext uri="{BB962C8B-B14F-4D97-AF65-F5344CB8AC3E}">
        <p14:creationId xmlns:p14="http://schemas.microsoft.com/office/powerpoint/2010/main" val="2771421172"/>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3" name="Title 2"/>
          <p:cNvSpPr>
            <a:spLocks noGrp="1"/>
          </p:cNvSpPr>
          <p:nvPr>
            <p:ph type="title"/>
          </p:nvPr>
        </p:nvSpPr>
        <p:spPr>
          <a:xfrm>
            <a:off x="303234" y="481134"/>
            <a:ext cx="8520600" cy="901175"/>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Presentation Format</a:t>
            </a:r>
            <a:endParaRPr lang="en-CA" b="1" dirty="0">
              <a:latin typeface="+mj-lt"/>
            </a:endParaRPr>
          </a:p>
        </p:txBody>
      </p:sp>
      <p:pic>
        <p:nvPicPr>
          <p:cNvPr id="10" name="Google Shape;75;p15" descr="pink question mark"/>
          <p:cNvPicPr preferRelativeResize="0"/>
          <p:nvPr/>
        </p:nvPicPr>
        <p:blipFill>
          <a:blip r:embed="rId3">
            <a:alphaModFix/>
          </a:blip>
          <a:stretch>
            <a:fillRect/>
          </a:stretch>
        </p:blipFill>
        <p:spPr>
          <a:xfrm>
            <a:off x="775777" y="1781637"/>
            <a:ext cx="832250" cy="832250"/>
          </a:xfrm>
          <a:prstGeom prst="rect">
            <a:avLst/>
          </a:prstGeom>
          <a:noFill/>
          <a:ln>
            <a:noFill/>
          </a:ln>
        </p:spPr>
      </p:pic>
      <p:sp>
        <p:nvSpPr>
          <p:cNvPr id="11" name="TextBox 10"/>
          <p:cNvSpPr txBox="1"/>
          <p:nvPr/>
        </p:nvSpPr>
        <p:spPr>
          <a:xfrm>
            <a:off x="1887523" y="1689931"/>
            <a:ext cx="6549375" cy="1015663"/>
          </a:xfrm>
          <a:prstGeom prst="rect">
            <a:avLst/>
          </a:prstGeom>
          <a:noFill/>
        </p:spPr>
        <p:txBody>
          <a:bodyPr wrap="square" rtlCol="0">
            <a:spAutoFit/>
          </a:bodyPr>
          <a:lstStyle/>
          <a:p>
            <a:r>
              <a:rPr lang="en-US" sz="2000" b="1" dirty="0">
                <a:solidFill>
                  <a:schemeClr val="tx1"/>
                </a:solidFill>
                <a:latin typeface="+mn-lt"/>
                <a:ea typeface="Calibri"/>
                <a:cs typeface="Calibri"/>
                <a:sym typeface="Calibri"/>
              </a:rPr>
              <a:t>Guiding Questions: </a:t>
            </a:r>
            <a:r>
              <a:rPr lang="en-US" sz="2000" dirty="0">
                <a:solidFill>
                  <a:schemeClr val="tx1"/>
                </a:solidFill>
                <a:latin typeface="+mn-lt"/>
                <a:ea typeface="Calibri"/>
                <a:cs typeface="Calibri"/>
                <a:sym typeface="Calibri"/>
              </a:rPr>
              <a:t>Big idea questions that students can brainstorm and share previous knowledge or new information with. </a:t>
            </a:r>
          </a:p>
        </p:txBody>
      </p:sp>
      <p:pic>
        <p:nvPicPr>
          <p:cNvPr id="13" name="Google Shape;74;p15" descr="Talking bubbles"/>
          <p:cNvPicPr preferRelativeResize="0"/>
          <p:nvPr/>
        </p:nvPicPr>
        <p:blipFill>
          <a:blip r:embed="rId4">
            <a:alphaModFix/>
          </a:blip>
          <a:stretch>
            <a:fillRect/>
          </a:stretch>
        </p:blipFill>
        <p:spPr>
          <a:xfrm>
            <a:off x="707102" y="2832169"/>
            <a:ext cx="969600" cy="969600"/>
          </a:xfrm>
          <a:prstGeom prst="rect">
            <a:avLst/>
          </a:prstGeom>
          <a:noFill/>
          <a:ln>
            <a:noFill/>
          </a:ln>
        </p:spPr>
      </p:pic>
      <p:sp>
        <p:nvSpPr>
          <p:cNvPr id="12" name="TextBox 11"/>
          <p:cNvSpPr txBox="1"/>
          <p:nvPr/>
        </p:nvSpPr>
        <p:spPr>
          <a:xfrm>
            <a:off x="1887524" y="2809138"/>
            <a:ext cx="6549375" cy="1015663"/>
          </a:xfrm>
          <a:prstGeom prst="rect">
            <a:avLst/>
          </a:prstGeom>
          <a:noFill/>
        </p:spPr>
        <p:txBody>
          <a:bodyPr wrap="square" rtlCol="0">
            <a:spAutoFit/>
          </a:bodyPr>
          <a:lstStyle/>
          <a:p>
            <a:r>
              <a:rPr lang="en-US" sz="2000" b="1" dirty="0">
                <a:solidFill>
                  <a:schemeClr val="tx1"/>
                </a:solidFill>
                <a:latin typeface="+mn-lt"/>
                <a:ea typeface="Calibri"/>
                <a:cs typeface="Calibri"/>
                <a:sym typeface="Calibri"/>
              </a:rPr>
              <a:t>Think, Pair, Share: </a:t>
            </a:r>
            <a:r>
              <a:rPr lang="en-US" sz="2000" dirty="0">
                <a:solidFill>
                  <a:schemeClr val="tx1"/>
                </a:solidFill>
                <a:latin typeface="+mn-lt"/>
                <a:ea typeface="Calibri"/>
                <a:cs typeface="Calibri"/>
                <a:sym typeface="Calibri"/>
              </a:rPr>
              <a:t>Opportunity for students to work with partner or group and share ideas based on a prompt.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2" name="Title 1"/>
          <p:cNvSpPr>
            <a:spLocks noGrp="1"/>
          </p:cNvSpPr>
          <p:nvPr>
            <p:ph type="title"/>
          </p:nvPr>
        </p:nvSpPr>
        <p:spPr>
          <a:xfrm>
            <a:off x="311700" y="531106"/>
            <a:ext cx="8520600" cy="926575"/>
          </a:xfrm>
        </p:spPr>
        <p:style>
          <a:lnRef idx="2">
            <a:schemeClr val="dk1"/>
          </a:lnRef>
          <a:fillRef idx="1">
            <a:schemeClr val="lt1"/>
          </a:fillRef>
          <a:effectRef idx="0">
            <a:schemeClr val="dk1"/>
          </a:effectRef>
          <a:fontRef idx="minor">
            <a:schemeClr val="dk1"/>
          </a:fontRef>
        </p:style>
        <p:txBody>
          <a:bodyPr anchor="ctr">
            <a:normAutofit/>
          </a:bodyPr>
          <a:lstStyle/>
          <a:p>
            <a:pPr algn="ctr"/>
            <a:r>
              <a:rPr lang="en-CA" b="1" dirty="0" smtClean="0">
                <a:latin typeface="+mj-lt"/>
              </a:rPr>
              <a:t>Presentation Format</a:t>
            </a:r>
            <a:endParaRPr lang="en-CA" b="1" dirty="0">
              <a:latin typeface="+mj-lt"/>
            </a:endParaRPr>
          </a:p>
        </p:txBody>
      </p:sp>
      <p:pic>
        <p:nvPicPr>
          <p:cNvPr id="7" name="Google Shape;85;p16" descr="video icon"/>
          <p:cNvPicPr preferRelativeResize="0"/>
          <p:nvPr/>
        </p:nvPicPr>
        <p:blipFill>
          <a:blip r:embed="rId3">
            <a:alphaModFix/>
          </a:blip>
          <a:stretch>
            <a:fillRect/>
          </a:stretch>
        </p:blipFill>
        <p:spPr>
          <a:xfrm>
            <a:off x="701991" y="1740869"/>
            <a:ext cx="969622" cy="969600"/>
          </a:xfrm>
          <a:prstGeom prst="rect">
            <a:avLst/>
          </a:prstGeom>
          <a:noFill/>
          <a:ln>
            <a:noFill/>
          </a:ln>
        </p:spPr>
      </p:pic>
      <p:sp>
        <p:nvSpPr>
          <p:cNvPr id="8" name="TextBox 7"/>
          <p:cNvSpPr txBox="1"/>
          <p:nvPr/>
        </p:nvSpPr>
        <p:spPr>
          <a:xfrm>
            <a:off x="1994338" y="1782220"/>
            <a:ext cx="6442562" cy="1015663"/>
          </a:xfrm>
          <a:prstGeom prst="rect">
            <a:avLst/>
          </a:prstGeom>
          <a:noFill/>
        </p:spPr>
        <p:txBody>
          <a:bodyPr wrap="square" rtlCol="0">
            <a:spAutoFit/>
          </a:bodyPr>
          <a:lstStyle/>
          <a:p>
            <a:r>
              <a:rPr lang="en-US" sz="2000" b="1" dirty="0">
                <a:solidFill>
                  <a:schemeClr val="tx1"/>
                </a:solidFill>
                <a:latin typeface="+mn-lt"/>
                <a:ea typeface="Calibri"/>
                <a:cs typeface="Calibri"/>
                <a:sym typeface="Calibri"/>
              </a:rPr>
              <a:t>Videos: </a:t>
            </a:r>
            <a:r>
              <a:rPr lang="en-US" sz="2000" dirty="0">
                <a:solidFill>
                  <a:schemeClr val="tx1"/>
                </a:solidFill>
                <a:latin typeface="+mn-lt"/>
                <a:ea typeface="Calibri"/>
                <a:cs typeface="Calibri"/>
                <a:sym typeface="Calibri"/>
              </a:rPr>
              <a:t>Students will watch a short video clip that connects with topic. Discussion can follow before or after videos</a:t>
            </a:r>
            <a:r>
              <a:rPr lang="en-US" sz="2000" dirty="0" smtClean="0">
                <a:solidFill>
                  <a:schemeClr val="tx1"/>
                </a:solidFill>
                <a:latin typeface="+mn-lt"/>
                <a:ea typeface="Calibri"/>
                <a:cs typeface="Calibri"/>
                <a:sym typeface="Calibri"/>
              </a:rPr>
              <a:t>.</a:t>
            </a:r>
            <a:endParaRPr lang="en-US" sz="2000" dirty="0">
              <a:solidFill>
                <a:schemeClr val="tx1"/>
              </a:solidFill>
              <a:latin typeface="+mn-lt"/>
              <a:ea typeface="Calibri"/>
              <a:cs typeface="Calibri"/>
              <a:sym typeface="Calibri"/>
            </a:endParaRPr>
          </a:p>
        </p:txBody>
      </p:sp>
      <p:pic>
        <p:nvPicPr>
          <p:cNvPr id="9" name="Google Shape;86;p16" descr="checklist"/>
          <p:cNvPicPr preferRelativeResize="0"/>
          <p:nvPr/>
        </p:nvPicPr>
        <p:blipFill>
          <a:blip r:embed="rId4">
            <a:alphaModFix/>
          </a:blip>
          <a:stretch>
            <a:fillRect/>
          </a:stretch>
        </p:blipFill>
        <p:spPr>
          <a:xfrm>
            <a:off x="766165" y="2991992"/>
            <a:ext cx="841275" cy="841275"/>
          </a:xfrm>
          <a:prstGeom prst="rect">
            <a:avLst/>
          </a:prstGeom>
          <a:noFill/>
          <a:ln>
            <a:noFill/>
          </a:ln>
        </p:spPr>
      </p:pic>
      <p:sp>
        <p:nvSpPr>
          <p:cNvPr id="10" name="TextBox 9"/>
          <p:cNvSpPr txBox="1"/>
          <p:nvPr/>
        </p:nvSpPr>
        <p:spPr>
          <a:xfrm>
            <a:off x="1994339" y="3212574"/>
            <a:ext cx="6442562" cy="400110"/>
          </a:xfrm>
          <a:prstGeom prst="rect">
            <a:avLst/>
          </a:prstGeom>
          <a:noFill/>
        </p:spPr>
        <p:txBody>
          <a:bodyPr wrap="square" rtlCol="0">
            <a:spAutoFit/>
          </a:bodyPr>
          <a:lstStyle/>
          <a:p>
            <a:r>
              <a:rPr lang="en-US" sz="2000" b="1" dirty="0">
                <a:solidFill>
                  <a:schemeClr val="tx1"/>
                </a:solidFill>
                <a:latin typeface="+mn-lt"/>
                <a:ea typeface="Calibri"/>
                <a:cs typeface="Calibri"/>
                <a:sym typeface="Calibri"/>
              </a:rPr>
              <a:t>Final Activity: </a:t>
            </a:r>
            <a:r>
              <a:rPr lang="en-US" sz="2000" dirty="0">
                <a:solidFill>
                  <a:schemeClr val="tx1"/>
                </a:solidFill>
                <a:latin typeface="+mn-lt"/>
                <a:ea typeface="Calibri"/>
                <a:cs typeface="Calibri"/>
                <a:sym typeface="Calibri"/>
              </a:rPr>
              <a:t>Activity that concludes the presentation.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4" name="Title 3"/>
          <p:cNvSpPr>
            <a:spLocks noGrp="1"/>
          </p:cNvSpPr>
          <p:nvPr>
            <p:ph type="title"/>
          </p:nvPr>
        </p:nvSpPr>
        <p:spPr>
          <a:xfrm>
            <a:off x="311700" y="389467"/>
            <a:ext cx="8520600" cy="93415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Curriculum Expectations</a:t>
            </a:r>
            <a:r>
              <a:rPr lang="en-CA" dirty="0" smtClean="0">
                <a:latin typeface="+mj-lt"/>
              </a:rPr>
              <a:t> – Grade 5</a:t>
            </a:r>
            <a:endParaRPr lang="en-CA" b="1" dirty="0">
              <a:latin typeface="+mj-lt"/>
            </a:endParaRPr>
          </a:p>
        </p:txBody>
      </p:sp>
      <p:sp>
        <p:nvSpPr>
          <p:cNvPr id="2" name="TextBox 1"/>
          <p:cNvSpPr txBox="1"/>
          <p:nvPr/>
        </p:nvSpPr>
        <p:spPr>
          <a:xfrm>
            <a:off x="311700" y="1676502"/>
            <a:ext cx="8520600" cy="707886"/>
          </a:xfrm>
          <a:prstGeom prst="rect">
            <a:avLst/>
          </a:prstGeom>
          <a:noFill/>
        </p:spPr>
        <p:txBody>
          <a:bodyPr wrap="square" rtlCol="0">
            <a:spAutoFit/>
          </a:bodyPr>
          <a:lstStyle/>
          <a:p>
            <a:pPr lvl="0">
              <a:spcBef>
                <a:spcPts val="1000"/>
              </a:spcBef>
            </a:pPr>
            <a:r>
              <a:rPr lang="en-US" sz="2000" b="1" dirty="0">
                <a:solidFill>
                  <a:schemeClr val="tx1"/>
                </a:solidFill>
                <a:latin typeface="+mn-lt"/>
                <a:ea typeface="Calibri"/>
                <a:cs typeface="Calibri"/>
                <a:sym typeface="Calibri"/>
              </a:rPr>
              <a:t>D1.3 -</a:t>
            </a:r>
            <a:r>
              <a:rPr lang="en-US" sz="2000" dirty="0">
                <a:solidFill>
                  <a:schemeClr val="tx1"/>
                </a:solidFill>
                <a:latin typeface="+mn-lt"/>
                <a:ea typeface="Calibri"/>
                <a:cs typeface="Calibri"/>
                <a:sym typeface="Calibri"/>
              </a:rPr>
              <a:t> Identify the parts of the reproductive system, and describe how the body changes during puberty. </a:t>
            </a:r>
          </a:p>
        </p:txBody>
      </p:sp>
      <p:pic>
        <p:nvPicPr>
          <p:cNvPr id="5" name="Google Shape;93;p17" descr="check mark"/>
          <p:cNvPicPr preferRelativeResize="0"/>
          <p:nvPr/>
        </p:nvPicPr>
        <p:blipFill>
          <a:blip r:embed="rId3">
            <a:alphaModFix/>
          </a:blip>
          <a:stretch>
            <a:fillRect/>
          </a:stretch>
        </p:blipFill>
        <p:spPr>
          <a:xfrm>
            <a:off x="7495309" y="2622973"/>
            <a:ext cx="1336991" cy="130694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2" name="Title 1"/>
          <p:cNvSpPr>
            <a:spLocks noGrp="1"/>
          </p:cNvSpPr>
          <p:nvPr>
            <p:ph type="ctrTitle"/>
          </p:nvPr>
        </p:nvSpPr>
        <p:spPr>
          <a:xfrm>
            <a:off x="311708" y="2691"/>
            <a:ext cx="8520600" cy="1067292"/>
          </a:xfrm>
        </p:spPr>
        <p:txBody>
          <a:bodyPr anchor="ctr">
            <a:normAutofit/>
          </a:bodyPr>
          <a:lstStyle/>
          <a:p>
            <a:r>
              <a:rPr lang="en-CA" sz="4000" b="1" dirty="0" smtClean="0">
                <a:latin typeface="+mj-lt"/>
              </a:rPr>
              <a:t>The Reproductive Systems</a:t>
            </a:r>
            <a:endParaRPr lang="en-CA" sz="4000" b="1" dirty="0">
              <a:latin typeface="+mj-lt"/>
            </a:endParaRPr>
          </a:p>
        </p:txBody>
      </p:sp>
      <p:pic>
        <p:nvPicPr>
          <p:cNvPr id="11" name="Picture 10" descr="black image of a person"/>
          <p:cNvPicPr>
            <a:picLocks noChangeAspect="1"/>
          </p:cNvPicPr>
          <p:nvPr/>
        </p:nvPicPr>
        <p:blipFill rotWithShape="1">
          <a:blip r:embed="rId3">
            <a:extLst>
              <a:ext uri="{28A0092B-C50C-407E-A947-70E740481C1C}">
                <a14:useLocalDpi xmlns:a14="http://schemas.microsoft.com/office/drawing/2010/main" val="0"/>
              </a:ext>
            </a:extLst>
          </a:blip>
          <a:srcRect t="6714" b="6983"/>
          <a:stretch/>
        </p:blipFill>
        <p:spPr>
          <a:xfrm>
            <a:off x="2948704" y="749300"/>
            <a:ext cx="3234761" cy="2791693"/>
          </a:xfrm>
          <a:prstGeom prst="rect">
            <a:avLst/>
          </a:prstGeom>
        </p:spPr>
      </p:pic>
      <p:pic>
        <p:nvPicPr>
          <p:cNvPr id="12" name="Picture 11" descr="internal and frontal view of the female reproductive system"/>
          <p:cNvPicPr>
            <a:picLocks noChangeAspect="1"/>
          </p:cNvPicPr>
          <p:nvPr/>
        </p:nvPicPr>
        <p:blipFill rotWithShape="1">
          <a:blip r:embed="rId4">
            <a:extLst>
              <a:ext uri="{28A0092B-C50C-407E-A947-70E740481C1C}">
                <a14:useLocalDpi xmlns:a14="http://schemas.microsoft.com/office/drawing/2010/main" val="0"/>
              </a:ext>
            </a:extLst>
          </a:blip>
          <a:srcRect l="11523" t="20181" r="12602" b="17968"/>
          <a:stretch/>
        </p:blipFill>
        <p:spPr>
          <a:xfrm>
            <a:off x="4357922" y="2135802"/>
            <a:ext cx="416323" cy="339371"/>
          </a:xfrm>
          <a:prstGeom prst="rect">
            <a:avLst/>
          </a:prstGeom>
        </p:spPr>
      </p:pic>
      <p:sp>
        <p:nvSpPr>
          <p:cNvPr id="3" name="Subtitle 2"/>
          <p:cNvSpPr>
            <a:spLocks noGrp="1"/>
          </p:cNvSpPr>
          <p:nvPr>
            <p:ph type="subTitle" idx="1"/>
          </p:nvPr>
        </p:nvSpPr>
        <p:spPr>
          <a:xfrm>
            <a:off x="311708" y="3540993"/>
            <a:ext cx="8520600" cy="578726"/>
          </a:xfrm>
        </p:spPr>
        <p:txBody>
          <a:bodyPr>
            <a:normAutofit/>
          </a:bodyPr>
          <a:lstStyle/>
          <a:p>
            <a:r>
              <a:rPr lang="en-CA" sz="2400" dirty="0" smtClean="0">
                <a:solidFill>
                  <a:schemeClr val="tx1"/>
                </a:solidFill>
                <a:latin typeface="+mn-lt"/>
              </a:rPr>
              <a:t>Grade 5</a:t>
            </a:r>
            <a:endParaRPr lang="en-CA" sz="2400" dirty="0">
              <a:solidFill>
                <a:schemeClr val="tx1"/>
              </a:solidFill>
              <a:latin typeface="+mn-lt"/>
            </a:endParaRPr>
          </a:p>
        </p:txBody>
      </p:sp>
    </p:spTree>
    <p:extLst>
      <p:ext uri="{BB962C8B-B14F-4D97-AF65-F5344CB8AC3E}">
        <p14:creationId xmlns:p14="http://schemas.microsoft.com/office/powerpoint/2010/main" val="4221181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2" name="Title 1"/>
          <p:cNvSpPr>
            <a:spLocks noGrp="1"/>
          </p:cNvSpPr>
          <p:nvPr>
            <p:ph type="title"/>
          </p:nvPr>
        </p:nvSpPr>
        <p:spPr>
          <a:xfrm>
            <a:off x="311699" y="414412"/>
            <a:ext cx="8520600" cy="8786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solidFill>
                  <a:schemeClr val="tx1"/>
                </a:solidFill>
                <a:latin typeface="+mj-lt"/>
                <a:ea typeface="Calibri"/>
                <a:cs typeface="Calibri"/>
                <a:sym typeface="Calibri"/>
              </a:rPr>
              <a:t>Learning Objectives</a:t>
            </a:r>
            <a:endParaRPr lang="en-CA" b="1" dirty="0">
              <a:solidFill>
                <a:schemeClr val="tx1"/>
              </a:solidFill>
              <a:latin typeface="+mj-lt"/>
            </a:endParaRPr>
          </a:p>
        </p:txBody>
      </p:sp>
      <p:sp>
        <p:nvSpPr>
          <p:cNvPr id="3" name="TextBox 2"/>
          <p:cNvSpPr txBox="1"/>
          <p:nvPr/>
        </p:nvSpPr>
        <p:spPr>
          <a:xfrm>
            <a:off x="311699" y="1456728"/>
            <a:ext cx="8520599" cy="2554545"/>
          </a:xfrm>
          <a:prstGeom prst="rect">
            <a:avLst/>
          </a:prstGeom>
          <a:noFill/>
        </p:spPr>
        <p:txBody>
          <a:bodyPr wrap="square" rtlCol="0">
            <a:spAutoFit/>
          </a:bodyPr>
          <a:lstStyle/>
          <a:p>
            <a:pPr lvl="1"/>
            <a:r>
              <a:rPr lang="en-US" sz="2000" dirty="0"/>
              <a:t>At the end of this presentation, you will be able to identify the parts of the reproductive system. You will also:</a:t>
            </a:r>
          </a:p>
          <a:p>
            <a:pPr lvl="1"/>
            <a:endParaRPr lang="en-US" sz="2000" dirty="0"/>
          </a:p>
          <a:p>
            <a:pPr marL="342900" lvl="1" indent="-342900">
              <a:buFont typeface="Arial" panose="020B0604020202020204" pitchFamily="34" charset="0"/>
              <a:buChar char="•"/>
            </a:pPr>
            <a:r>
              <a:rPr lang="en-US" sz="2000" dirty="0"/>
              <a:t>Learn how the body changes during puberty</a:t>
            </a:r>
          </a:p>
          <a:p>
            <a:pPr marL="342900" lvl="1" indent="-342900">
              <a:buFont typeface="Arial" panose="020B0604020202020204" pitchFamily="34" charset="0"/>
              <a:buChar char="•"/>
            </a:pPr>
            <a:r>
              <a:rPr lang="en-US" sz="2000" dirty="0" smtClean="0"/>
              <a:t>Understand the </a:t>
            </a:r>
            <a:r>
              <a:rPr lang="en-US" sz="2000" dirty="0"/>
              <a:t>changes you might be going through</a:t>
            </a:r>
          </a:p>
          <a:p>
            <a:pPr marL="342900" lvl="1" indent="-342900">
              <a:buFont typeface="Arial" panose="020B0604020202020204" pitchFamily="34" charset="0"/>
              <a:buChar char="•"/>
            </a:pPr>
            <a:r>
              <a:rPr lang="en-US" sz="2000" dirty="0" smtClean="0"/>
              <a:t>Learn </a:t>
            </a:r>
            <a:r>
              <a:rPr lang="en-US" sz="2000" dirty="0"/>
              <a:t>that everyone has differences and this makes </a:t>
            </a:r>
            <a:r>
              <a:rPr lang="en-US" sz="2000" dirty="0" smtClean="0"/>
              <a:t>us </a:t>
            </a:r>
            <a:r>
              <a:rPr lang="en-US" sz="2000" dirty="0"/>
              <a:t>unique </a:t>
            </a:r>
          </a:p>
          <a:p>
            <a:pPr marL="342900" lvl="1" indent="-342900">
              <a:buFont typeface="Arial" panose="020B0604020202020204" pitchFamily="34" charset="0"/>
              <a:buChar char="•"/>
            </a:pPr>
            <a:r>
              <a:rPr lang="en-US" sz="2000" dirty="0" smtClean="0"/>
              <a:t>Understand </a:t>
            </a:r>
            <a:r>
              <a:rPr lang="en-US" sz="2000" dirty="0"/>
              <a:t>how to support your </a:t>
            </a:r>
            <a:r>
              <a:rPr lang="en-US" sz="2000" dirty="0" smtClean="0"/>
              <a:t>classmates as </a:t>
            </a:r>
            <a:r>
              <a:rPr lang="en-US" sz="2000" dirty="0"/>
              <a:t>they grow and </a:t>
            </a:r>
            <a:r>
              <a:rPr lang="en-US" sz="2000" dirty="0" smtClean="0"/>
              <a:t>change</a:t>
            </a:r>
          </a:p>
          <a:p>
            <a:pPr marL="342900" lvl="1" indent="-342900">
              <a:buFont typeface="Arial" panose="020B0604020202020204" pitchFamily="34" charset="0"/>
              <a:buChar char="•"/>
            </a:pPr>
            <a:r>
              <a:rPr lang="en-US" sz="2000" dirty="0" smtClean="0"/>
              <a:t>Learn how to create a safe space for your peers</a:t>
            </a:r>
            <a:endParaRPr lang="en-US" sz="2000" dirty="0"/>
          </a:p>
        </p:txBody>
      </p:sp>
    </p:spTree>
    <p:extLst>
      <p:ext uri="{BB962C8B-B14F-4D97-AF65-F5344CB8AC3E}">
        <p14:creationId xmlns:p14="http://schemas.microsoft.com/office/powerpoint/2010/main" val="30228651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2" name="Title 1"/>
          <p:cNvSpPr>
            <a:spLocks noGrp="1"/>
          </p:cNvSpPr>
          <p:nvPr>
            <p:ph type="title"/>
          </p:nvPr>
        </p:nvSpPr>
        <p:spPr>
          <a:xfrm>
            <a:off x="311699" y="309909"/>
            <a:ext cx="8520600" cy="8786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a:solidFill>
                  <a:schemeClr val="tx1"/>
                </a:solidFill>
                <a:ea typeface="Calibri"/>
                <a:cs typeface="Calibri"/>
                <a:sym typeface="Calibri"/>
              </a:rPr>
              <a:t>Making Decisions About Your Health</a:t>
            </a:r>
            <a:endParaRPr lang="en-CA" b="1" dirty="0">
              <a:solidFill>
                <a:schemeClr val="tx1"/>
              </a:solidFill>
              <a:latin typeface="+mj-lt"/>
            </a:endParaRPr>
          </a:p>
        </p:txBody>
      </p:sp>
      <p:pic>
        <p:nvPicPr>
          <p:cNvPr id="4" name="Picture 3" descr="making informed decisions about your health" title="making informed decisions"/>
          <p:cNvPicPr>
            <a:picLocks noChangeAspect="1"/>
          </p:cNvPicPr>
          <p:nvPr/>
        </p:nvPicPr>
        <p:blipFill rotWithShape="1">
          <a:blip r:embed="rId3">
            <a:extLst>
              <a:ext uri="{28A0092B-C50C-407E-A947-70E740481C1C}">
                <a14:useLocalDpi xmlns:a14="http://schemas.microsoft.com/office/drawing/2010/main" val="0"/>
              </a:ext>
            </a:extLst>
          </a:blip>
          <a:srcRect t="7868" b="12543"/>
          <a:stretch/>
        </p:blipFill>
        <p:spPr>
          <a:xfrm>
            <a:off x="1017231" y="1429789"/>
            <a:ext cx="3204837" cy="2550694"/>
          </a:xfrm>
          <a:prstGeom prst="rect">
            <a:avLst/>
          </a:prstGeom>
        </p:spPr>
      </p:pic>
      <p:pic>
        <p:nvPicPr>
          <p:cNvPr id="5" name="Picture 4" descr="person questioning"/>
          <p:cNvPicPr>
            <a:picLocks noChangeAspect="1"/>
          </p:cNvPicPr>
          <p:nvPr/>
        </p:nvPicPr>
        <p:blipFill rotWithShape="1">
          <a:blip r:embed="rId4">
            <a:extLst>
              <a:ext uri="{28A0092B-C50C-407E-A947-70E740481C1C}">
                <a14:useLocalDpi xmlns:a14="http://schemas.microsoft.com/office/drawing/2010/main" val="0"/>
              </a:ext>
            </a:extLst>
          </a:blip>
          <a:srcRect l="6768" r="10637"/>
          <a:stretch/>
        </p:blipFill>
        <p:spPr>
          <a:xfrm>
            <a:off x="5112300" y="1313348"/>
            <a:ext cx="2202900" cy="2667135"/>
          </a:xfrm>
          <a:prstGeom prst="rect">
            <a:avLst/>
          </a:prstGeom>
        </p:spPr>
      </p:pic>
    </p:spTree>
    <p:extLst>
      <p:ext uri="{BB962C8B-B14F-4D97-AF65-F5344CB8AC3E}">
        <p14:creationId xmlns:p14="http://schemas.microsoft.com/office/powerpoint/2010/main" val="40845388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ctrTitle"/>
          </p:nvPr>
        </p:nvSpPr>
        <p:spPr>
          <a:xfrm>
            <a:off x="959566" y="358846"/>
            <a:ext cx="7454263" cy="925766"/>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sz="2800" b="1" dirty="0" smtClean="0">
                <a:latin typeface="+mj-lt"/>
              </a:rPr>
              <a:t>Feelings about the Reproductive Systems</a:t>
            </a:r>
            <a:endParaRPr lang="en-CA" sz="2800" b="1" dirty="0">
              <a:latin typeface="+mj-lt"/>
            </a:endParaRPr>
          </a:p>
        </p:txBody>
      </p:sp>
      <p:sp>
        <p:nvSpPr>
          <p:cNvPr id="11" name="Text Placeholder 2"/>
          <p:cNvSpPr txBox="1">
            <a:spLocks/>
          </p:cNvSpPr>
          <p:nvPr/>
        </p:nvSpPr>
        <p:spPr>
          <a:xfrm>
            <a:off x="834728" y="1703021"/>
            <a:ext cx="5321222" cy="1871785"/>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buClr>
                <a:schemeClr val="tx1"/>
              </a:buClr>
            </a:pPr>
            <a:r>
              <a:rPr lang="en-CA" sz="2000" b="1" dirty="0" smtClean="0">
                <a:solidFill>
                  <a:schemeClr val="tx1"/>
                </a:solidFill>
                <a:latin typeface="+mn-lt"/>
              </a:rPr>
              <a:t>It’s Okay… </a:t>
            </a:r>
          </a:p>
          <a:p>
            <a:pPr marL="342900" indent="-342900">
              <a:buClr>
                <a:schemeClr val="tx1"/>
              </a:buClr>
              <a:buFont typeface="Arial" panose="020B0604020202020204" pitchFamily="34" charset="0"/>
              <a:buChar char="•"/>
            </a:pPr>
            <a:r>
              <a:rPr lang="en-CA" sz="2000" dirty="0" smtClean="0">
                <a:solidFill>
                  <a:schemeClr val="tx1"/>
                </a:solidFill>
                <a:latin typeface="+mn-lt"/>
              </a:rPr>
              <a:t>To feel embarrassed or uncomfortable</a:t>
            </a:r>
          </a:p>
          <a:p>
            <a:pPr marL="342900" indent="-342900">
              <a:buClr>
                <a:schemeClr val="tx1"/>
              </a:buClr>
              <a:buFont typeface="Arial" panose="020B0604020202020204" pitchFamily="34" charset="0"/>
              <a:buChar char="•"/>
            </a:pPr>
            <a:r>
              <a:rPr lang="en-CA" sz="2000" dirty="0" smtClean="0">
                <a:solidFill>
                  <a:schemeClr val="tx1"/>
                </a:solidFill>
                <a:latin typeface="+mn-lt"/>
              </a:rPr>
              <a:t>To ask questions</a:t>
            </a:r>
          </a:p>
          <a:p>
            <a:pPr marL="342900" indent="-342900">
              <a:buClr>
                <a:schemeClr val="tx1"/>
              </a:buClr>
              <a:buFont typeface="Arial" panose="020B0604020202020204" pitchFamily="34" charset="0"/>
              <a:buChar char="•"/>
            </a:pPr>
            <a:r>
              <a:rPr lang="en-CA" sz="2000" dirty="0" smtClean="0">
                <a:solidFill>
                  <a:schemeClr val="tx1"/>
                </a:solidFill>
                <a:latin typeface="+mn-lt"/>
              </a:rPr>
              <a:t>To not already know about this</a:t>
            </a:r>
          </a:p>
          <a:p>
            <a:pPr marL="342900" indent="-342900">
              <a:buClr>
                <a:schemeClr val="tx1"/>
              </a:buClr>
              <a:buFont typeface="Arial" panose="020B0604020202020204" pitchFamily="34" charset="0"/>
              <a:buChar char="•"/>
            </a:pPr>
            <a:r>
              <a:rPr lang="en-CA" sz="2000" dirty="0" smtClean="0">
                <a:solidFill>
                  <a:schemeClr val="tx1"/>
                </a:solidFill>
                <a:latin typeface="+mn-lt"/>
              </a:rPr>
              <a:t>For us to learn about each others bodies</a:t>
            </a:r>
            <a:endParaRPr lang="en-CA" sz="2000" dirty="0">
              <a:solidFill>
                <a:schemeClr val="tx1"/>
              </a:solidFill>
              <a:latin typeface="+mn-lt"/>
            </a:endParaRPr>
          </a:p>
        </p:txBody>
      </p:sp>
      <p:pic>
        <p:nvPicPr>
          <p:cNvPr id="12" name="Picture 11" descr="ok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39040">
            <a:off x="5810079" y="583943"/>
            <a:ext cx="2857143" cy="2857143"/>
          </a:xfrm>
          <a:prstGeom prst="rect">
            <a:avLst/>
          </a:prstGeom>
        </p:spPr>
      </p:pic>
      <p:pic>
        <p:nvPicPr>
          <p:cNvPr id="13" name="Picture 12" descr="blue circle with a black thumbs up insid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5540" y="2786996"/>
            <a:ext cx="1206219" cy="1206219"/>
          </a:xfrm>
          <a:prstGeom prst="rect">
            <a:avLst/>
          </a:prstGeom>
        </p:spPr>
      </p:pic>
    </p:spTree>
    <p:extLst>
      <p:ext uri="{BB962C8B-B14F-4D97-AF65-F5344CB8AC3E}">
        <p14:creationId xmlns:p14="http://schemas.microsoft.com/office/powerpoint/2010/main" val="163142133"/>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16862</TotalTime>
  <Words>7967</Words>
  <Application>Microsoft Office PowerPoint</Application>
  <PresentationFormat>On-screen Show (16:9)</PresentationFormat>
  <Paragraphs>499</Paragraphs>
  <Slides>29</Slides>
  <Notes>29</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Gill Sans</vt:lpstr>
      <vt:lpstr>Arial</vt:lpstr>
      <vt:lpstr>Calibri</vt:lpstr>
      <vt:lpstr>Wingdings</vt:lpstr>
      <vt:lpstr>Simple Light</vt:lpstr>
      <vt:lpstr>The Reproductive Systems</vt:lpstr>
      <vt:lpstr>Land Acknowledgement</vt:lpstr>
      <vt:lpstr>Presentation Format</vt:lpstr>
      <vt:lpstr>Presentation Format</vt:lpstr>
      <vt:lpstr>Curriculum Expectations – Grade 5</vt:lpstr>
      <vt:lpstr>The Reproductive Systems</vt:lpstr>
      <vt:lpstr>Learning Objectives</vt:lpstr>
      <vt:lpstr>Making Decisions About Your Health</vt:lpstr>
      <vt:lpstr>Feelings about the Reproductive Systems</vt:lpstr>
      <vt:lpstr>Guiding Question #1</vt:lpstr>
      <vt:lpstr>Review: Reproductive System – Person Assigned Male at Birth</vt:lpstr>
      <vt:lpstr>Reproductive System for a Person Assigned Female at Birth</vt:lpstr>
      <vt:lpstr>Reproductive System – Side View</vt:lpstr>
      <vt:lpstr>Reproductive System – Front View</vt:lpstr>
      <vt:lpstr>Reproductive System – Ovaries</vt:lpstr>
      <vt:lpstr>Reproductive System – Ovum (Eggs)</vt:lpstr>
      <vt:lpstr>Reproductive System – Fallopian Tubes</vt:lpstr>
      <vt:lpstr>Reproductive System – Uterus</vt:lpstr>
      <vt:lpstr>Reproductive System – Cervix</vt:lpstr>
      <vt:lpstr>Reproductive System – External Genitals</vt:lpstr>
      <vt:lpstr>Reproductive System – Vagina</vt:lpstr>
      <vt:lpstr>Reproductive System – Vulva</vt:lpstr>
      <vt:lpstr>Reproductive System – Clitoris</vt:lpstr>
      <vt:lpstr>Changes in the Reproductive System</vt:lpstr>
      <vt:lpstr>Video: Every Body Curious - The Vulva</vt:lpstr>
      <vt:lpstr>Final Activity: Anatomy Matching Game</vt:lpstr>
      <vt:lpstr>More Questions? Talk to Someone:</vt:lpstr>
      <vt:lpstr>Final Thoughts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Growing Up…</dc:title>
  <dc:creator>Robinson, Mackenzie</dc:creator>
  <cp:lastModifiedBy>Robinson, Mackenzie</cp:lastModifiedBy>
  <cp:revision>422</cp:revision>
  <dcterms:modified xsi:type="dcterms:W3CDTF">2023-01-26T15:53:19Z</dcterms:modified>
</cp:coreProperties>
</file>