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4"/>
  </p:notesMasterIdLst>
  <p:sldIdLst>
    <p:sldId id="257" r:id="rId2"/>
    <p:sldId id="332" r:id="rId3"/>
    <p:sldId id="258" r:id="rId4"/>
    <p:sldId id="259" r:id="rId5"/>
    <p:sldId id="260" r:id="rId6"/>
    <p:sldId id="333" r:id="rId7"/>
    <p:sldId id="335" r:id="rId8"/>
    <p:sldId id="336" r:id="rId9"/>
    <p:sldId id="343" r:id="rId10"/>
    <p:sldId id="344" r:id="rId11"/>
    <p:sldId id="323" r:id="rId12"/>
    <p:sldId id="317" r:id="rId13"/>
    <p:sldId id="302" r:id="rId14"/>
    <p:sldId id="303" r:id="rId15"/>
    <p:sldId id="334" r:id="rId16"/>
    <p:sldId id="315" r:id="rId17"/>
    <p:sldId id="319" r:id="rId18"/>
    <p:sldId id="342" r:id="rId19"/>
    <p:sldId id="297" r:id="rId20"/>
    <p:sldId id="300" r:id="rId21"/>
    <p:sldId id="339" r:id="rId22"/>
    <p:sldId id="299" r:id="rId23"/>
    <p:sldId id="338" r:id="rId24"/>
    <p:sldId id="314" r:id="rId25"/>
    <p:sldId id="340" r:id="rId26"/>
    <p:sldId id="326" r:id="rId27"/>
    <p:sldId id="341" r:id="rId28"/>
    <p:sldId id="324" r:id="rId29"/>
    <p:sldId id="325" r:id="rId30"/>
    <p:sldId id="263" r:id="rId31"/>
    <p:sldId id="266" r:id="rId32"/>
    <p:sldId id="316" r:id="rId33"/>
  </p:sldIdLst>
  <p:sldSz cx="9144000" cy="5143500" type="screen16x9"/>
  <p:notesSz cx="6858000" cy="9144000"/>
  <p:embeddedFontLst>
    <p:embeddedFont>
      <p:font typeface="Gill Sans" panose="020B0604020202020204" charset="0"/>
      <p:regular r:id="rId35"/>
      <p:bold r:id="rId36"/>
    </p:embeddedFont>
    <p:embeddedFont>
      <p:font typeface="Calibri" panose="020F050202020403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son, Mackenzie" initials="RM" lastIdx="74" clrIdx="0">
    <p:extLst>
      <p:ext uri="{19B8F6BF-5375-455C-9EA6-DF929625EA0E}">
        <p15:presenceInfo xmlns:p15="http://schemas.microsoft.com/office/powerpoint/2012/main" userId="S-1-5-21-494292953-1948397803-1850952788-87215" providerId="AD"/>
      </p:ext>
    </p:extLst>
  </p:cmAuthor>
  <p:cmAuthor id="2" name="McPherson, Jenn" initials="MJ" lastIdx="5" clrIdx="1">
    <p:extLst>
      <p:ext uri="{19B8F6BF-5375-455C-9EA6-DF929625EA0E}">
        <p15:presenceInfo xmlns:p15="http://schemas.microsoft.com/office/powerpoint/2012/main" userId="S-1-5-21-494292953-1948397803-1850952788-86911" providerId="AD"/>
      </p:ext>
    </p:extLst>
  </p:cmAuthor>
  <p:cmAuthor id="3" name="Oszczypek, Christina" initials="OC" lastIdx="16" clrIdx="2">
    <p:extLst>
      <p:ext uri="{19B8F6BF-5375-455C-9EA6-DF929625EA0E}">
        <p15:presenceInfo xmlns:p15="http://schemas.microsoft.com/office/powerpoint/2012/main" userId="S-1-5-21-494292953-1948397803-1850952788-837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3" autoAdjust="0"/>
    <p:restoredTop sz="62366" autoAdjust="0"/>
  </p:normalViewPr>
  <p:slideViewPr>
    <p:cSldViewPr snapToGrid="0">
      <p:cViewPr varScale="1">
        <p:scale>
          <a:sx n="66" d="100"/>
          <a:sy n="66" d="100"/>
        </p:scale>
        <p:origin x="72" y="1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youtu.be/Rsj6dW6qKRc"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kidshelpphone.ca/get-info/periods-important-things-know/"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kidshelpphone.ca/get-info/feeling-low-boost-your-self-esteem-these-tips/" TargetMode="External"/><Relationship Id="rId5" Type="http://schemas.openxmlformats.org/officeDocument/2006/relationships/hyperlink" Target="https://kidshelpphone.ca/get-info/what-body-image-and-why-it-important/" TargetMode="External"/><Relationship Id="rId4" Type="http://schemas.openxmlformats.org/officeDocument/2006/relationships/hyperlink" Target="https://kidshelpphone.ca/get-info/getting-pregnant-how-conception-work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kidshelpphone.ca/get-info/gender-identity-gender-expressio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kidshelpphone.ca/get-info/gender-identity-gender-expressio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kidshelpphone.ca/get-info/12-tips-navigating-conversations-doctor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niagararegion.ca/health/schools/youth-services.aspx"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f6cf7e69c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f6cf7e69c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**The</a:t>
            </a:r>
            <a:r>
              <a:rPr lang="en-CA" b="1" baseline="0" dirty="0" smtClean="0"/>
              <a:t> following s</a:t>
            </a:r>
            <a:r>
              <a:rPr lang="en-CA" b="1" dirty="0" smtClean="0"/>
              <a:t>lides</a:t>
            </a:r>
            <a:r>
              <a:rPr lang="en-CA" b="1" baseline="0" dirty="0" smtClean="0"/>
              <a:t> (1-6) are for teacher use only**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i="1" dirty="0" smtClean="0"/>
              <a:t>The speaker’s notes</a:t>
            </a:r>
            <a:r>
              <a:rPr lang="en-CA" b="1" i="1" baseline="0" dirty="0" smtClean="0"/>
              <a:t> are also intended for teacher use only. The notes include general information, background knowledge, questions and/or prompts.  The information included in these notes should not be read word for word. Teacher’s should review the notes before using the presentation to become familiar with the content, as it is to supplement what is on the slide.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a:t>
            </a:r>
            <a:r>
              <a:rPr lang="en-US" sz="1100" b="1" i="0" u="none" strike="noStrike" cap="none" baseline="0" dirty="0" smtClean="0">
                <a:solidFill>
                  <a:srgbClr val="000000"/>
                </a:solidFill>
                <a:latin typeface="Arial"/>
                <a:ea typeface="Arial"/>
                <a:cs typeface="Arial"/>
                <a:sym typeface="Arial"/>
              </a:rPr>
              <a:t>Important</a:t>
            </a:r>
            <a:r>
              <a:rPr lang="en-US" sz="1100" b="0" i="0" u="none" strike="noStrike" cap="none" baseline="0" dirty="0" smtClean="0">
                <a:solidFill>
                  <a:srgbClr val="000000"/>
                </a:solidFill>
                <a:latin typeface="Arial"/>
                <a:ea typeface="Arial"/>
                <a:cs typeface="Arial"/>
                <a:sym typeface="Arial"/>
              </a:rPr>
              <a:t>** The language of “boys” and “girls” or “male” and “female” is gender interpreted, and often assigned based on a person’s biological sex at birth. It excludes individuals who are intersexed and/or whose gender identity does not align with their assigned biological sex. It is more accurate to talk about anatomy rather than gender and use “bodies with” or “people with” language when referring to developments and changes in puberty. Using this language supports an inclusive classroom in which diversity is recognized and provides a strong model to help students understand that bodies are unique, come in all shapes, sizes, types, and all bodies are good bodies. </a:t>
            </a:r>
            <a:endParaRPr lang="en-CA" b="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1" u="none" strike="noStrike" cap="none" dirty="0" smtClean="0">
                <a:solidFill>
                  <a:srgbClr val="000000"/>
                </a:solidFill>
                <a:effectLst/>
                <a:latin typeface="Arial"/>
                <a:ea typeface="Arial"/>
                <a:cs typeface="Arial"/>
                <a:sym typeface="Arial"/>
              </a:rPr>
              <a:t>This presentation will use the term people assigned female at birth/ people assigned male at birth to refer to individuals who are born with certain sex organs, hormones and/or chromosomes. However, it’s important to note that people may have a different </a:t>
            </a:r>
            <a:r>
              <a:rPr lang="en-US" sz="1100" b="0" i="1" u="sng" strike="noStrike" cap="none" dirty="0" smtClean="0">
                <a:solidFill>
                  <a:srgbClr val="000000"/>
                </a:solidFill>
                <a:effectLst/>
                <a:latin typeface="Arial"/>
                <a:ea typeface="Arial"/>
                <a:cs typeface="Arial"/>
                <a:sym typeface="Arial"/>
              </a:rPr>
              <a:t>gender identity</a:t>
            </a:r>
            <a:r>
              <a:rPr lang="en-US" sz="1100" b="0" i="1" u="none" strike="noStrike" cap="none" dirty="0" smtClean="0">
                <a:solidFill>
                  <a:srgbClr val="000000"/>
                </a:solidFill>
                <a:effectLst/>
                <a:latin typeface="Arial"/>
                <a:ea typeface="Arial"/>
                <a:cs typeface="Arial"/>
                <a:sym typeface="Arial"/>
              </a:rPr>
              <a:t> than the sex assigned to them at birth.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References: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dirty="0" smtClean="0"/>
              <a:t>Kids</a:t>
            </a:r>
            <a:r>
              <a:rPr lang="en-CA" b="0" baseline="0" dirty="0" smtClean="0"/>
              <a:t> Help Phone (published 2018, July; updated 2021, December). Puberty and people assigned female at birth. https://kidshelpphone.ca/get-info/puberty-and-people-assigned-female-at-birth/</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dirty="0" smtClean="0"/>
              <a:t>Kids</a:t>
            </a:r>
            <a:r>
              <a:rPr lang="en-CA" b="0" baseline="0" dirty="0" smtClean="0"/>
              <a:t> Help Phone (published 2018, July; updated 2021, December). Puberty and people assigned male at birth. https://kidshelpphone.ca/get-info/puberty-and-people-assigned-male-at-birth/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endParaRPr lang="en-CA" b="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1" u="none" strike="noStrike" cap="none" baseline="0" dirty="0" smtClean="0">
                <a:solidFill>
                  <a:srgbClr val="000000"/>
                </a:solidFill>
                <a:latin typeface="Arial"/>
                <a:cs typeface="Arial"/>
                <a:sym typeface="Arial"/>
              </a:rPr>
              <a:t>Last Updated: January 2023</a:t>
            </a:r>
            <a:endParaRPr lang="en-US" b="1" i="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fc8e8eaf5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fc8e8eaf5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i="0" u="sng" dirty="0" smtClean="0">
                <a:solidFill>
                  <a:schemeClr val="tx1"/>
                </a:solidFill>
              </a:rPr>
              <a:t>Background Knowledge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dirty="0" smtClean="0">
                <a:solidFill>
                  <a:schemeClr val="tx1"/>
                </a:solidFill>
              </a:rPr>
              <a:t>When discussing the topic of puberty, it is important to use gender-neutral and inclusive terms and refer to assigned sex using the terms “people assigned female/male at birth”,</a:t>
            </a:r>
            <a:r>
              <a:rPr lang="en-CA" sz="1100" baseline="0" dirty="0" smtClean="0">
                <a:solidFill>
                  <a:schemeClr val="tx1"/>
                </a:solidFill>
              </a:rPr>
              <a:t> </a:t>
            </a:r>
            <a:r>
              <a:rPr lang="en-CA" sz="1100" dirty="0" smtClean="0">
                <a:solidFill>
                  <a:schemeClr val="tx1"/>
                </a:solidFill>
              </a:rPr>
              <a:t>“sex assigned at birth”, or</a:t>
            </a:r>
            <a:r>
              <a:rPr lang="en-CA" sz="1100" baseline="0" dirty="0" smtClean="0">
                <a:solidFill>
                  <a:schemeClr val="tx1"/>
                </a:solidFill>
              </a:rPr>
              <a:t> a person with a penis/person with a vagina,</a:t>
            </a:r>
            <a:r>
              <a:rPr lang="en-CA" sz="1100" dirty="0" smtClean="0">
                <a:solidFill>
                  <a:schemeClr val="tx1"/>
                </a:solidFill>
              </a:rPr>
              <a:t> instead of the terms “sex” or “biological sex”.</a:t>
            </a:r>
            <a:endParaRPr lang="en-US" b="1" dirty="0" smtClean="0"/>
          </a:p>
          <a:p>
            <a:pPr marL="0" lvl="0" indent="0" algn="l" rtl="0">
              <a:spcBef>
                <a:spcPts val="0"/>
              </a:spcBef>
              <a:spcAft>
                <a:spcPts val="0"/>
              </a:spcAft>
              <a:buNone/>
            </a:pPr>
            <a:endParaRPr lang="en-US" b="1" dirty="0" smtClean="0"/>
          </a:p>
          <a:p>
            <a:pPr marL="0" lvl="0" indent="0" algn="l" rtl="0">
              <a:spcBef>
                <a:spcPts val="0"/>
              </a:spcBef>
              <a:spcAft>
                <a:spcPts val="0"/>
              </a:spcAft>
              <a:buNone/>
            </a:pPr>
            <a:r>
              <a:rPr lang="en-US" b="1" dirty="0" smtClean="0"/>
              <a:t>Notes</a:t>
            </a:r>
            <a:r>
              <a:rPr lang="en-US" b="1" baseline="0" dirty="0" smtClean="0"/>
              <a:t> for the Teacher/Educator on </a:t>
            </a:r>
            <a:r>
              <a:rPr lang="en-US" b="1" dirty="0" smtClean="0"/>
              <a:t>Inclusive Language</a:t>
            </a:r>
            <a:endParaRPr lang="en-US" b="1" baseline="0" dirty="0" smtClean="0"/>
          </a:p>
          <a:p>
            <a:r>
              <a:rPr lang="en-US" sz="1100" b="0" i="0" u="none" strike="noStrike" cap="none" dirty="0" smtClean="0">
                <a:solidFill>
                  <a:srgbClr val="000000"/>
                </a:solidFill>
                <a:effectLst/>
                <a:latin typeface="Arial"/>
                <a:ea typeface="Arial"/>
                <a:cs typeface="Arial"/>
                <a:sym typeface="Arial"/>
              </a:rPr>
              <a:t>For most people, using inclusive language is a huge shift and will take some time to get used to. Don’t worry about making mistakes, just make the effort. Your students will appreciate your intentions! </a:t>
            </a:r>
          </a:p>
          <a:p>
            <a:r>
              <a:rPr lang="en-US" sz="1100" b="0" i="0" u="sng" strike="noStrike" cap="none" dirty="0" smtClean="0">
                <a:solidFill>
                  <a:srgbClr val="000000"/>
                </a:solidFill>
                <a:effectLst/>
                <a:latin typeface="Arial"/>
                <a:ea typeface="Arial"/>
                <a:cs typeface="Arial"/>
                <a:sym typeface="Arial"/>
              </a:rPr>
              <a:t>Here are some strategies for using inclusive language in your sexual health lessons: </a:t>
            </a:r>
          </a:p>
          <a:p>
            <a:pPr lvl="1"/>
            <a:r>
              <a:rPr lang="en-US" sz="1100" b="0" i="0" u="none" strike="noStrike" cap="none" dirty="0" smtClean="0">
                <a:solidFill>
                  <a:srgbClr val="000000"/>
                </a:solidFill>
                <a:effectLst/>
                <a:latin typeface="Arial"/>
                <a:ea typeface="Arial"/>
                <a:cs typeface="Arial"/>
                <a:sym typeface="Arial"/>
              </a:rPr>
              <a:t>Using “they/their” as a singular, gender free pronoun</a:t>
            </a:r>
          </a:p>
          <a:p>
            <a:pPr lvl="2"/>
            <a:r>
              <a:rPr lang="en-US" sz="1100" b="0" i="0" u="none" strike="noStrike" cap="none" dirty="0" smtClean="0">
                <a:solidFill>
                  <a:srgbClr val="000000"/>
                </a:solidFill>
                <a:effectLst/>
                <a:latin typeface="Arial"/>
                <a:ea typeface="Arial"/>
                <a:cs typeface="Arial"/>
                <a:sym typeface="Arial"/>
              </a:rPr>
              <a:t>e.g. People often get more vaginal discharge before they get their first period.</a:t>
            </a:r>
          </a:p>
          <a:p>
            <a:pPr lvl="1"/>
            <a:r>
              <a:rPr lang="en-US" sz="1100" b="0" i="0" u="none" strike="noStrike" cap="none" dirty="0" smtClean="0">
                <a:solidFill>
                  <a:srgbClr val="000000"/>
                </a:solidFill>
                <a:effectLst/>
                <a:latin typeface="Arial"/>
                <a:ea typeface="Arial"/>
                <a:cs typeface="Arial"/>
                <a:sym typeface="Arial"/>
              </a:rPr>
              <a:t>Removing gender labels from people, parts, processes and partners</a:t>
            </a:r>
          </a:p>
          <a:p>
            <a:pPr lvl="2"/>
            <a:r>
              <a:rPr lang="en-US" sz="1100" b="0" i="0" u="none" strike="noStrike" cap="none" dirty="0" smtClean="0">
                <a:solidFill>
                  <a:srgbClr val="000000"/>
                </a:solidFill>
                <a:effectLst/>
                <a:latin typeface="Arial"/>
                <a:ea typeface="Arial"/>
                <a:cs typeface="Arial"/>
                <a:sym typeface="Arial"/>
              </a:rPr>
              <a:t>e.g. If someone has a wet dream, they might notice a wet spot on their pajamas or sheets.</a:t>
            </a:r>
          </a:p>
          <a:p>
            <a:pPr lvl="1"/>
            <a:r>
              <a:rPr lang="en-US" sz="1100" b="0" i="0" u="none" strike="noStrike" cap="none" dirty="0" smtClean="0">
                <a:solidFill>
                  <a:srgbClr val="000000"/>
                </a:solidFill>
                <a:effectLst/>
                <a:latin typeface="Arial"/>
                <a:ea typeface="Arial"/>
                <a:cs typeface="Arial"/>
                <a:sym typeface="Arial"/>
              </a:rPr>
              <a:t>If it’s ever necessary to refer to assigned sex, using the terms “sex assigned at birth” instead of the terms “sex” or “biological sex”</a:t>
            </a:r>
          </a:p>
          <a:p>
            <a:pPr lvl="2"/>
            <a:r>
              <a:rPr lang="en-US" sz="1100" b="0" i="0" u="none" strike="noStrike" cap="none" dirty="0" smtClean="0">
                <a:solidFill>
                  <a:srgbClr val="000000"/>
                </a:solidFill>
                <a:effectLst/>
                <a:latin typeface="Arial"/>
                <a:ea typeface="Arial"/>
                <a:cs typeface="Arial"/>
                <a:sym typeface="Arial"/>
              </a:rPr>
              <a:t>e.g. Everyone has some breast changes during puberty. For people who are assigned male at birth, the changes are usually temporary. For those assigned female, changes in shape and size are usually lasting.</a:t>
            </a:r>
          </a:p>
          <a:p>
            <a:pPr lvl="1"/>
            <a:r>
              <a:rPr lang="en-US" sz="1100" b="0" i="0" u="none" strike="noStrike" cap="none" dirty="0" smtClean="0">
                <a:solidFill>
                  <a:srgbClr val="000000"/>
                </a:solidFill>
                <a:effectLst/>
                <a:latin typeface="Arial"/>
                <a:ea typeface="Arial"/>
                <a:cs typeface="Arial"/>
                <a:sym typeface="Arial"/>
              </a:rPr>
              <a:t>When talking about anatomy, always explicitly acknowledge diversity</a:t>
            </a:r>
          </a:p>
          <a:p>
            <a:pPr lvl="2"/>
            <a:r>
              <a:rPr lang="en-US" sz="1100" b="0" i="0" u="none" strike="noStrike" cap="none" dirty="0" smtClean="0">
                <a:solidFill>
                  <a:srgbClr val="000000"/>
                </a:solidFill>
                <a:effectLst/>
                <a:latin typeface="Arial"/>
                <a:ea typeface="Arial"/>
                <a:cs typeface="Arial"/>
                <a:sym typeface="Arial"/>
              </a:rPr>
              <a:t>e.g. We’re learning about 2 types of reproductive systems. Everyone is different so some people might have a system that is different from the 2 examples we’ll learn about here.</a:t>
            </a:r>
          </a:p>
          <a:p>
            <a:r>
              <a:rPr lang="en-US" sz="1100" b="0" i="0" u="none" strike="noStrike" cap="none" dirty="0" smtClean="0">
                <a:solidFill>
                  <a:srgbClr val="000000"/>
                </a:solidFill>
                <a:effectLst/>
                <a:latin typeface="Arial"/>
                <a:ea typeface="Arial"/>
                <a:cs typeface="Arial"/>
                <a:sym typeface="Arial"/>
              </a:rPr>
              <a:t>Depending on the cognitive or developmental level of your students, you may need to support students to understand inclusive language.</a:t>
            </a:r>
          </a:p>
          <a:p>
            <a:pPr lvl="1"/>
            <a:r>
              <a:rPr lang="en-US" sz="1100" b="0" i="0" u="none" strike="noStrike" cap="none" dirty="0" smtClean="0">
                <a:solidFill>
                  <a:srgbClr val="000000"/>
                </a:solidFill>
                <a:effectLst/>
                <a:latin typeface="Arial"/>
                <a:ea typeface="Arial"/>
                <a:cs typeface="Arial"/>
                <a:sym typeface="Arial"/>
              </a:rPr>
              <a:t>e.g. “Assigned male at birth means that when a baby was born, the doctor saw they had a penis and said the baby is male. Most people who are assigned male are boys.”</a:t>
            </a:r>
          </a:p>
          <a:p>
            <a:pPr lvl="1"/>
            <a:r>
              <a:rPr lang="en-US" sz="1100" b="0" i="0" u="none" strike="noStrike" cap="none" dirty="0" smtClean="0">
                <a:solidFill>
                  <a:srgbClr val="000000"/>
                </a:solidFill>
                <a:effectLst/>
                <a:latin typeface="Arial"/>
                <a:ea typeface="Arial"/>
                <a:cs typeface="Arial"/>
                <a:sym typeface="Arial"/>
              </a:rPr>
              <a:t>e.g. “People usually get their first period during puberty. Only people with vaginas get periods.”</a:t>
            </a:r>
          </a:p>
          <a:p>
            <a:pPr marL="0" lvl="0" indent="0" algn="l" rtl="0">
              <a:spcBef>
                <a:spcPts val="0"/>
              </a:spcBef>
              <a:spcAft>
                <a:spcPts val="0"/>
              </a:spcAft>
              <a:buNone/>
            </a:pPr>
            <a:endParaRPr lang="en-US" b="1" baseline="0" dirty="0" smtClean="0"/>
          </a:p>
          <a:p>
            <a:pPr marL="0" lvl="0" indent="0" algn="l" rtl="0">
              <a:spcBef>
                <a:spcPts val="0"/>
              </a:spcBef>
              <a:spcAft>
                <a:spcPts val="0"/>
              </a:spcAft>
              <a:buNone/>
            </a:pPr>
            <a:r>
              <a:rPr lang="en-US" b="1" dirty="0" smtClean="0"/>
              <a:t>Important</a:t>
            </a:r>
            <a:r>
              <a:rPr lang="en-US" b="1" baseline="0" dirty="0" smtClean="0"/>
              <a:t> Note: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dirty="0" smtClean="0"/>
              <a:t>The use of language that is gender non-specific is used to show consideration to people of sexual and gender minorities. </a:t>
            </a:r>
          </a:p>
          <a:p>
            <a:pPr marL="171450" lvl="0" indent="-171450" algn="l" rtl="0">
              <a:spcBef>
                <a:spcPts val="0"/>
              </a:spcBef>
              <a:spcAft>
                <a:spcPts val="0"/>
              </a:spcAft>
            </a:pPr>
            <a:r>
              <a:rPr lang="en-US" b="0" i="0" baseline="0" dirty="0" smtClean="0"/>
              <a:t>Please recognize and acknowledge that there are students who may identify as a gender that does not match the sex they were assigned at birth. </a:t>
            </a:r>
          </a:p>
          <a:p>
            <a:pPr marL="0" lvl="0" indent="0" algn="l" rtl="0">
              <a:spcBef>
                <a:spcPts val="0"/>
              </a:spcBef>
              <a:spcAft>
                <a:spcPts val="0"/>
              </a:spcAft>
              <a:buNone/>
            </a:pPr>
            <a:endParaRPr lang="en-US" b="1" dirty="0" smtClean="0"/>
          </a:p>
          <a:p>
            <a:pPr marL="0" lvl="0" indent="0" algn="l" rtl="0">
              <a:spcBef>
                <a:spcPts val="0"/>
              </a:spcBef>
              <a:spcAft>
                <a:spcPts val="0"/>
              </a:spcAft>
              <a:buNone/>
            </a:pPr>
            <a:r>
              <a:rPr lang="en-US" b="1" dirty="0" smtClean="0"/>
              <a:t>Reference:</a:t>
            </a:r>
            <a:r>
              <a:rPr lang="en-US" b="1" baseline="0" dirty="0" smtClean="0"/>
              <a:t> </a:t>
            </a:r>
          </a:p>
          <a:p>
            <a:pPr marL="171450" lvl="0" indent="-171450" algn="l" rtl="0">
              <a:spcBef>
                <a:spcPts val="0"/>
              </a:spcBef>
              <a:spcAft>
                <a:spcPts val="0"/>
              </a:spcAft>
            </a:pPr>
            <a:r>
              <a:rPr lang="en-US" b="0" baseline="0" dirty="0" smtClean="0"/>
              <a:t>Alberta Health Services. (2022). Teaching Sexual Health: Inclusive Language. https://teachingsexualhealth.ca/teachers/sexual-health-education/understanding-your-role/get-prepared/inclusive-language/ </a:t>
            </a:r>
          </a:p>
          <a:p>
            <a:pPr marL="171450" lvl="0" indent="-171450" algn="l" rtl="0">
              <a:spcBef>
                <a:spcPts val="0"/>
              </a:spcBef>
              <a:spcAft>
                <a:spcPts val="0"/>
              </a:spcAft>
            </a:pPr>
            <a:endParaRPr lang="en-US" b="0" baseline="0" dirty="0" smtClean="0"/>
          </a:p>
          <a:p>
            <a:pPr marL="0" lvl="0" indent="0" algn="l" rtl="0">
              <a:spcBef>
                <a:spcPts val="0"/>
              </a:spcBef>
              <a:spcAft>
                <a:spcPts val="0"/>
              </a:spcAft>
              <a:buNone/>
            </a:pPr>
            <a:r>
              <a:rPr lang="en-US" b="1" baseline="0" dirty="0" smtClean="0"/>
              <a:t>Image from </a:t>
            </a:r>
            <a:r>
              <a:rPr lang="en-US" b="1" baseline="0" dirty="0" err="1" smtClean="0"/>
              <a:t>Canva</a:t>
            </a:r>
            <a:endParaRPr lang="en-US" b="1" baseline="0" dirty="0" smtClean="0"/>
          </a:p>
        </p:txBody>
      </p:sp>
    </p:spTree>
    <p:extLst>
      <p:ext uri="{BB962C8B-B14F-4D97-AF65-F5344CB8AC3E}">
        <p14:creationId xmlns:p14="http://schemas.microsoft.com/office/powerpoint/2010/main" val="86216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fc8e8eaf27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fc8e8eaf27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i="0" baseline="0" dirty="0" smtClean="0"/>
              <a:t>Note: </a:t>
            </a:r>
            <a:r>
              <a:rPr lang="en-CA" b="0" i="0" baseline="0" dirty="0" smtClean="0"/>
              <a:t>If students are not comfortable sharing their answers aloud, consider using an anonymous platform, such as Google Forms, Mentimeter, or other. </a:t>
            </a:r>
            <a:endParaRPr lang="en-CA" b="1" i="0"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i="0"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i="0" u="sng" baseline="0" dirty="0" smtClean="0"/>
              <a:t>Teacher Prompt:</a:t>
            </a:r>
            <a:r>
              <a:rPr lang="en-CA" b="0" i="0" u="sng" baseline="0" dirty="0" smtClean="0"/>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i="1" baseline="0" dirty="0" smtClean="0"/>
              <a:t>“What changes might you notice in a person who is going through puberty?” </a:t>
            </a:r>
            <a:r>
              <a:rPr lang="en-CA" b="1" i="0" baseline="0" dirty="0" smtClean="0"/>
              <a:t>This might be a family member (i.e., older sibling, cousin, aunt/uncle), family friend, older students, etc.</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i="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0" i="0" baseline="0" dirty="0" smtClean="0"/>
              <a:t>Write the question on the whiteboard/smartboard. When collecting answers from students, write their answers under the question so that the answers can be reviewed at the end of the period to see if students addressed and/or are experiencing similar changes with their bodies. </a:t>
            </a:r>
          </a:p>
          <a:p>
            <a:pPr marL="0" lvl="0" indent="0" algn="l" rtl="0">
              <a:spcBef>
                <a:spcPts val="0"/>
              </a:spcBef>
              <a:spcAft>
                <a:spcPts val="0"/>
              </a:spcAft>
              <a:buNone/>
            </a:pPr>
            <a:endParaRPr lang="en-CA" b="1" i="1" dirty="0" smtClean="0"/>
          </a:p>
          <a:p>
            <a:pPr marL="0" lvl="0" indent="0" algn="l" rtl="0">
              <a:spcBef>
                <a:spcPts val="0"/>
              </a:spcBef>
              <a:spcAft>
                <a:spcPts val="0"/>
              </a:spcAft>
              <a:buNone/>
            </a:pPr>
            <a:r>
              <a:rPr lang="en-CA" b="1" i="1" dirty="0" smtClean="0"/>
              <a:t>Optional Additional Teacher</a:t>
            </a:r>
            <a:r>
              <a:rPr lang="en-CA" b="1" i="1" baseline="0" dirty="0" smtClean="0"/>
              <a:t> Prompts:</a:t>
            </a:r>
          </a:p>
          <a:p>
            <a:pPr marL="171450" lvl="0" indent="-171450" algn="l" rtl="0">
              <a:spcBef>
                <a:spcPts val="0"/>
              </a:spcBef>
              <a:spcAft>
                <a:spcPts val="0"/>
              </a:spcAft>
            </a:pPr>
            <a:r>
              <a:rPr lang="en-CA" b="0" i="0" baseline="0" dirty="0" smtClean="0"/>
              <a:t>Have you seen a change in your height? </a:t>
            </a:r>
          </a:p>
          <a:p>
            <a:pPr marL="171450" lvl="0" indent="-171450" algn="l" rtl="0">
              <a:spcBef>
                <a:spcPts val="0"/>
              </a:spcBef>
              <a:spcAft>
                <a:spcPts val="0"/>
              </a:spcAft>
            </a:pPr>
            <a:r>
              <a:rPr lang="en-CA" b="0" i="0" baseline="0" dirty="0" smtClean="0"/>
              <a:t>Have you felt any emotions that are different or that you may not have experienced before?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i="0" baseline="0" dirty="0" smtClean="0"/>
              <a:t>Have you started developing hair - face, arms, legs, underarms, </a:t>
            </a:r>
            <a:r>
              <a:rPr lang="en-CA" b="0" i="0" baseline="0" dirty="0" err="1" smtClean="0"/>
              <a:t>etc</a:t>
            </a:r>
            <a:r>
              <a:rPr lang="en-CA" b="0" i="0" baseline="0" dirty="0" smtClean="0"/>
              <a:t>? </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i="0" baseline="0" dirty="0" smtClean="0"/>
              <a:t>Remind students that some people may grow hair in different places. For example, on their back, on their chest, etc.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i="0"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171450" lvl="0" indent="-171450" algn="l" rtl="0">
              <a:spcBef>
                <a:spcPts val="0"/>
              </a:spcBef>
              <a:spcAft>
                <a:spcPts val="0"/>
              </a:spcAft>
            </a:pPr>
            <a:endParaRPr b="0" i="0" dirty="0"/>
          </a:p>
        </p:txBody>
      </p:sp>
    </p:spTree>
    <p:extLst>
      <p:ext uri="{BB962C8B-B14F-4D97-AF65-F5344CB8AC3E}">
        <p14:creationId xmlns:p14="http://schemas.microsoft.com/office/powerpoint/2010/main" val="1309151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itchFamily="34" charset="0"/>
              <a:buNone/>
              <a:tabLst/>
              <a:defRPr/>
            </a:pPr>
            <a:r>
              <a:rPr lang="en-US" sz="1100" b="1" i="0" u="sng" strike="noStrike" cap="none" dirty="0" smtClean="0">
                <a:solidFill>
                  <a:srgbClr val="000000"/>
                </a:solidFill>
                <a:effectLst/>
                <a:latin typeface="Arial"/>
                <a:cs typeface="Arial"/>
                <a:sym typeface="Arial"/>
              </a:rPr>
              <a:t>General Information</a:t>
            </a:r>
            <a:endParaRPr lang="en-US" b="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pitchFamily="34" charset="0"/>
              <a:buNone/>
              <a:tabLst/>
              <a:defRPr/>
            </a:pPr>
            <a:r>
              <a:rPr lang="en-US" b="1" baseline="0" dirty="0" smtClean="0"/>
              <a:t>What is meant by the term puberty?</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kern="1200" cap="none" dirty="0" smtClean="0">
                <a:solidFill>
                  <a:schemeClr val="tx1"/>
                </a:solidFill>
                <a:effectLst/>
                <a:latin typeface="Arial"/>
                <a:ea typeface="Arial"/>
                <a:cs typeface="Arial"/>
                <a:sym typeface="Arial"/>
              </a:rPr>
              <a:t>Stage of development when a person changes from a child to an adult… The body begins to develop and change</a:t>
            </a:r>
          </a:p>
          <a:p>
            <a:r>
              <a:rPr lang="en-US" sz="1100" b="0" i="0" u="none" strike="noStrike" cap="none" dirty="0" smtClean="0">
                <a:solidFill>
                  <a:srgbClr val="000000"/>
                </a:solidFill>
                <a:effectLst/>
                <a:latin typeface="Arial"/>
                <a:ea typeface="Arial"/>
                <a:cs typeface="Arial"/>
                <a:sym typeface="Arial"/>
              </a:rPr>
              <a:t>Puberty is a time of major change for all young people, both physically and emotionally. </a:t>
            </a:r>
          </a:p>
          <a:p>
            <a:pPr lvl="1"/>
            <a:r>
              <a:rPr lang="en-US" sz="1100" b="0" i="0" u="none" strike="noStrike" cap="none" dirty="0" smtClean="0">
                <a:solidFill>
                  <a:srgbClr val="000000"/>
                </a:solidFill>
                <a:effectLst/>
                <a:latin typeface="Arial"/>
                <a:ea typeface="Arial"/>
                <a:cs typeface="Arial"/>
                <a:sym typeface="Arial"/>
              </a:rPr>
              <a:t>People assigned female at birth may experience new things like breast development, periods and more. </a:t>
            </a:r>
          </a:p>
          <a:p>
            <a:pPr lvl="1"/>
            <a:r>
              <a:rPr lang="en-US" sz="1100" b="0" i="0" u="none" strike="noStrike" cap="none" dirty="0" smtClean="0">
                <a:solidFill>
                  <a:srgbClr val="000000"/>
                </a:solidFill>
                <a:effectLst/>
                <a:latin typeface="Arial"/>
                <a:ea typeface="Arial"/>
                <a:cs typeface="Arial"/>
                <a:sym typeface="Arial"/>
              </a:rPr>
              <a:t>People assigned male at birth may experience new things like a deeper voice, erections and more.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pitchFamily="34" charset="0"/>
              <a:buNone/>
              <a:tabLst/>
              <a:defRPr/>
            </a:pPr>
            <a:endParaRPr lang="en-US" b="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pitchFamily="34" charset="0"/>
              <a:buNone/>
              <a:tabLst/>
              <a:defRPr/>
            </a:pPr>
            <a:r>
              <a:rPr lang="en-US" sz="1100" b="1" i="0" u="none" strike="noStrike" cap="none" baseline="0" dirty="0" smtClean="0">
                <a:solidFill>
                  <a:srgbClr val="000000"/>
                </a:solidFill>
                <a:latin typeface="Arial"/>
                <a:ea typeface="Arial"/>
                <a:cs typeface="Arial"/>
                <a:sym typeface="Arial"/>
              </a:rPr>
              <a:t>So what exactly is puberty? </a:t>
            </a:r>
            <a:endParaRPr lang="en-US" sz="1100" b="0" i="0" u="none" strike="noStrike" cap="none" baseline="0" dirty="0" smtClean="0">
              <a:solidFill>
                <a:srgbClr val="000000"/>
              </a:solidFill>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Puberty is the time when your body begins to develop and change as you move from kid to adult.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Puberty is a series of changes that your body will go through as you grow up.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These changes include physical, emotional, social and changes in the way we think. These changes happen when you are maturing into an adult.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1100" b="1" i="0" u="none" strike="noStrike" cap="none" baseline="0" dirty="0" smtClean="0">
                <a:solidFill>
                  <a:srgbClr val="000000"/>
                </a:solidFill>
                <a:latin typeface="Arial"/>
                <a:ea typeface="Arial"/>
                <a:cs typeface="Arial"/>
                <a:sym typeface="Arial"/>
              </a:rPr>
              <a:t>Reference:</a:t>
            </a:r>
            <a:endParaRPr lang="en-US" sz="1100" b="0" i="0" u="none" strike="noStrike" cap="none" baseline="0" dirty="0" smtClean="0">
              <a:solidFill>
                <a:srgbClr val="000000"/>
              </a:solidFill>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Dowshen, S. (2015, October). Nemours </a:t>
            </a:r>
            <a:r>
              <a:rPr lang="en-US" sz="1100" b="0" i="0" u="none" strike="noStrike" cap="none" baseline="0" dirty="0" err="1" smtClean="0">
                <a:solidFill>
                  <a:srgbClr val="000000"/>
                </a:solidFill>
                <a:latin typeface="Arial"/>
                <a:ea typeface="Arial"/>
                <a:cs typeface="Arial"/>
                <a:sym typeface="Arial"/>
              </a:rPr>
              <a:t>KidsHealth</a:t>
            </a:r>
            <a:r>
              <a:rPr lang="en-US" sz="1100" b="0" i="0" u="none" strike="noStrike" cap="none" baseline="0" dirty="0" smtClean="0">
                <a:solidFill>
                  <a:srgbClr val="000000"/>
                </a:solidFill>
                <a:latin typeface="Arial"/>
                <a:ea typeface="Arial"/>
                <a:cs typeface="Arial"/>
                <a:sym typeface="Arial"/>
              </a:rPr>
              <a:t>: All About Puberty. https://kidshealth.org/en/kids/puberty.html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Dowshen, S. (2015, October). Nemours </a:t>
            </a:r>
            <a:r>
              <a:rPr lang="en-US" sz="1100" b="0" i="0" u="none" strike="noStrike" cap="none" baseline="0" dirty="0" err="1" smtClean="0">
                <a:solidFill>
                  <a:srgbClr val="000000"/>
                </a:solidFill>
                <a:latin typeface="Arial"/>
                <a:ea typeface="Arial"/>
                <a:cs typeface="Arial"/>
                <a:sym typeface="Arial"/>
              </a:rPr>
              <a:t>KidsHealth</a:t>
            </a:r>
            <a:r>
              <a:rPr lang="en-US" sz="1100" b="0" i="0" u="none" strike="noStrike" cap="none" baseline="0" dirty="0" smtClean="0">
                <a:solidFill>
                  <a:srgbClr val="000000"/>
                </a:solidFill>
                <a:latin typeface="Arial"/>
                <a:ea typeface="Arial"/>
                <a:cs typeface="Arial"/>
                <a:sym typeface="Arial"/>
              </a:rPr>
              <a:t>: Everything You Wanted to Know About Puberty. https://kidshealth.org/en/teens/puberty.html#:~:text=When%20GnRH%20reaches%20the%20pituitary,these%20hormones%20in%20their%20bodies.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dirty="0" smtClean="0"/>
              <a:t>Kids</a:t>
            </a:r>
            <a:r>
              <a:rPr lang="en-CA" b="0" baseline="0" dirty="0" smtClean="0"/>
              <a:t> Help Phone (published 2018, July; updated 2021, December). Puberty and people assigned female at birth. https://kidshelpphone.ca/get-info/puberty-and-people-assigned-female-at-birth/</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dirty="0" smtClean="0"/>
              <a:t>Kids</a:t>
            </a:r>
            <a:r>
              <a:rPr lang="en-CA" b="0" baseline="0" dirty="0" smtClean="0"/>
              <a:t> Help Phone (published 2018, July; updated 2021, December). Puberty and people assigned male at birth. https://kidshelpphone.ca/get-info/puberty-and-people-assigned-male-at-birth/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1"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1100" b="1" i="0" u="none" strike="noStrike" cap="none" baseline="0" dirty="0" smtClean="0">
                <a:solidFill>
                  <a:srgbClr val="000000"/>
                </a:solidFill>
                <a:latin typeface="Arial"/>
                <a:ea typeface="Arial"/>
                <a:cs typeface="Arial"/>
                <a:sym typeface="Arial"/>
              </a:rPr>
              <a:t>Image from </a:t>
            </a:r>
            <a:r>
              <a:rPr lang="en-US" sz="1100" b="1" i="0" u="none" strike="noStrike" cap="none" baseline="0" dirty="0" err="1" smtClean="0">
                <a:solidFill>
                  <a:srgbClr val="000000"/>
                </a:solidFill>
                <a:latin typeface="Arial"/>
                <a:ea typeface="Arial"/>
                <a:cs typeface="Arial"/>
                <a:sym typeface="Arial"/>
              </a:rPr>
              <a:t>Canva</a:t>
            </a:r>
            <a:endParaRPr lang="en-US" sz="1100" b="1" i="0" u="none" strike="noStrike" cap="none" baseline="0" dirty="0" smtClean="0">
              <a:solidFill>
                <a:srgbClr val="000000"/>
              </a:solidFill>
              <a:latin typeface="Arial"/>
              <a:ea typeface="Arial"/>
              <a:cs typeface="Arial"/>
              <a:sym typeface="Arial"/>
            </a:endParaRPr>
          </a:p>
          <a:p>
            <a:pPr marL="158750" indent="0">
              <a:buNone/>
            </a:pPr>
            <a:endParaRPr lang="en-US" sz="1100" b="0" i="0" u="none" strike="noStrike" cap="none" baseline="0" dirty="0" smtClean="0">
              <a:solidFill>
                <a:srgbClr val="000000"/>
              </a:solidFill>
              <a:latin typeface="Arial"/>
              <a:cs typeface="Arial"/>
              <a:sym typeface="Arial"/>
            </a:endParaRPr>
          </a:p>
        </p:txBody>
      </p:sp>
    </p:spTree>
    <p:extLst>
      <p:ext uri="{BB962C8B-B14F-4D97-AF65-F5344CB8AC3E}">
        <p14:creationId xmlns:p14="http://schemas.microsoft.com/office/powerpoint/2010/main" val="721855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cap="none" dirty="0" smtClean="0">
                <a:solidFill>
                  <a:srgbClr val="000000"/>
                </a:solidFill>
                <a:effectLst/>
                <a:latin typeface="Arial"/>
                <a:cs typeface="Arial"/>
                <a:sym typeface="Arial"/>
              </a:rPr>
              <a:t>General Information</a:t>
            </a:r>
            <a:endParaRPr lang="en-US" sz="1100" b="1" i="0" u="none" strike="noStrike" cap="none" baseline="0" dirty="0" smtClean="0">
              <a:solidFill>
                <a:srgbClr val="000000"/>
              </a:solidFill>
              <a:latin typeface="Arial"/>
              <a:ea typeface="Arial"/>
              <a:cs typeface="Arial"/>
              <a:sym typeface="Arial"/>
            </a:endParaRPr>
          </a:p>
          <a:p>
            <a:pPr marL="158750" indent="0">
              <a:buNone/>
            </a:pPr>
            <a:r>
              <a:rPr lang="en-US" sz="1100" b="1" i="0" u="none" strike="noStrike" cap="none" baseline="0" dirty="0" smtClean="0">
                <a:solidFill>
                  <a:srgbClr val="000000"/>
                </a:solidFill>
                <a:latin typeface="Arial"/>
                <a:ea typeface="Arial"/>
                <a:cs typeface="Arial"/>
                <a:sym typeface="Arial"/>
              </a:rPr>
              <a:t>You might be wondering what causes all of these changes? </a:t>
            </a:r>
            <a:endParaRPr lang="en-US" sz="1100" b="0" i="0" u="none" strike="noStrike" cap="none" baseline="0" dirty="0" smtClean="0">
              <a:solidFill>
                <a:srgbClr val="000000"/>
              </a:solidFill>
              <a:latin typeface="Arial"/>
              <a:ea typeface="Arial"/>
              <a:cs typeface="Arial"/>
              <a:sym typeface="Arial"/>
            </a:endParaRPr>
          </a:p>
          <a:p>
            <a:r>
              <a:rPr lang="en-US" sz="1100" b="0" i="0" u="none" strike="noStrike" cap="none" baseline="0" dirty="0" smtClean="0">
                <a:solidFill>
                  <a:srgbClr val="000000"/>
                </a:solidFill>
                <a:latin typeface="Arial"/>
                <a:ea typeface="Arial"/>
                <a:cs typeface="Arial"/>
                <a:sym typeface="Arial"/>
              </a:rPr>
              <a:t>Well, it all starts in what we call the pituitary gland. This gland is really tiny, about the shape of a cherry pit. It can be found under the front of the brain as you can see on the image on the screen. When it’s your turn to start puberty, the pituitary gland will send out chemical messages, called hormones, to let your body know that it is time to start the changes. </a:t>
            </a:r>
          </a:p>
          <a:p>
            <a:pPr marL="0" indent="0">
              <a:buFont typeface="Arial" pitchFamily="34" charset="0"/>
              <a:buNone/>
            </a:pPr>
            <a:endParaRPr lang="en-US" sz="1100" b="0" i="0"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itchFamily="34" charset="0"/>
              <a:buNone/>
              <a:tabLst/>
              <a:defRPr/>
            </a:pPr>
            <a:r>
              <a:rPr lang="en-US" sz="1100" b="0" i="0" u="none" strike="noStrike" cap="none" baseline="0" dirty="0" smtClean="0">
                <a:solidFill>
                  <a:srgbClr val="000000"/>
                </a:solidFill>
                <a:latin typeface="Arial"/>
                <a:ea typeface="Arial"/>
                <a:cs typeface="Arial"/>
                <a:sym typeface="Arial"/>
              </a:rPr>
              <a:t>Now let’s look at what we mean by chemical messages called hormones.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Hormones are special chemicals your body makes to help it do certain things, like grow up! Hormones will travel in the blood stream to different parts of the body. </a:t>
            </a:r>
            <a:endParaRPr lang="en-US" b="1" baseline="0" dirty="0" smtClean="0"/>
          </a:p>
          <a:p>
            <a:pPr marL="0" indent="0">
              <a:buFont typeface="Arial" pitchFamily="34" charset="0"/>
              <a:buNone/>
            </a:pPr>
            <a:endParaRPr lang="en-US" sz="1100" b="1" i="0" u="none" strike="noStrike" kern="1200" cap="none" dirty="0" smtClean="0">
              <a:solidFill>
                <a:schemeClr val="tx1"/>
              </a:solidFill>
              <a:effectLst/>
              <a:latin typeface="Arial"/>
              <a:ea typeface="Arial"/>
              <a:cs typeface="Arial"/>
              <a:sym typeface="Arial"/>
            </a:endParaRPr>
          </a:p>
          <a:p>
            <a:pPr marL="0" indent="0">
              <a:buFont typeface="Arial" pitchFamily="34" charset="0"/>
              <a:buNone/>
            </a:pPr>
            <a:r>
              <a:rPr lang="en-US" sz="1100" b="1" i="0" u="none" strike="noStrike" kern="1200" cap="none" dirty="0" smtClean="0">
                <a:solidFill>
                  <a:schemeClr val="tx1"/>
                </a:solidFill>
                <a:effectLst/>
                <a:latin typeface="Arial"/>
                <a:ea typeface="Arial"/>
                <a:cs typeface="Arial"/>
                <a:sym typeface="Arial"/>
              </a:rPr>
              <a:t>How does it all happen?</a:t>
            </a:r>
          </a:p>
          <a:p>
            <a:pPr marL="171450" indent="-171450">
              <a:buFont typeface="Arial" pitchFamily="34" charset="0"/>
              <a:buChar char="•"/>
            </a:pPr>
            <a:r>
              <a:rPr lang="en-US" sz="1100" b="0" i="0" u="none" strike="noStrike" kern="1200" cap="none" dirty="0" smtClean="0">
                <a:solidFill>
                  <a:schemeClr val="tx1"/>
                </a:solidFill>
                <a:effectLst/>
                <a:latin typeface="Arial"/>
                <a:ea typeface="Arial"/>
                <a:cs typeface="Arial"/>
                <a:sym typeface="Arial"/>
              </a:rPr>
              <a:t>Pituitary gland (think of a “cherry pit” shape) which is located at the bottom of the brain sends out chemical messages, called hormones, to get things started</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u="none" strike="noStrike" kern="1200" cap="none" dirty="0" smtClean="0">
                <a:solidFill>
                  <a:srgbClr val="FF0000"/>
                </a:solidFill>
                <a:effectLst/>
                <a:latin typeface="Arial"/>
                <a:ea typeface="Arial"/>
                <a:cs typeface="Arial"/>
                <a:sym typeface="Arial"/>
              </a:rPr>
              <a:t>Hormones travel in the blood stream to different parts of the body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u="none" strike="noStrike" kern="1200" cap="none" dirty="0" smtClean="0">
                <a:solidFill>
                  <a:srgbClr val="FF0000"/>
                </a:solidFill>
                <a:effectLst/>
                <a:latin typeface="Arial"/>
                <a:ea typeface="Arial"/>
                <a:cs typeface="Arial"/>
                <a:sym typeface="Arial"/>
              </a:rPr>
              <a:t>These hormones then travel in the blood stream and tell other parts of the body to start changing.  They cause changes allowing children’s bodies to grow into adult bodies</a:t>
            </a:r>
            <a:endParaRPr lang="en-US" sz="1100" b="0" i="0" u="none" strike="noStrike" kern="1200" cap="none" dirty="0" smtClean="0">
              <a:solidFill>
                <a:schemeClr val="tx1"/>
              </a:solidFill>
              <a:effectLst/>
              <a:latin typeface="Arial"/>
              <a:ea typeface="Arial"/>
              <a:cs typeface="Arial"/>
              <a:sym typeface="Arial"/>
            </a:endParaRPr>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References:</a:t>
            </a:r>
            <a:endParaRPr lang="en-CA" b="0" dirty="0" smtClean="0"/>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dirty="0" err="1" smtClean="0"/>
              <a:t>Dowshen</a:t>
            </a:r>
            <a:r>
              <a:rPr lang="en-CA" b="0" dirty="0" smtClean="0"/>
              <a:t>,</a:t>
            </a:r>
            <a:r>
              <a:rPr lang="en-CA" b="0" baseline="0" dirty="0" smtClean="0"/>
              <a:t> S. (2015, October). Nemours </a:t>
            </a:r>
            <a:r>
              <a:rPr lang="en-CA" b="0" baseline="0" dirty="0" err="1" smtClean="0"/>
              <a:t>TeensHealth</a:t>
            </a:r>
            <a:r>
              <a:rPr lang="en-CA" b="0" baseline="0" dirty="0" smtClean="0"/>
              <a:t>: Everything you wanted to know about puberty. https://kidshealth.org/en/teens/puberty.html#:~:text=When%20GnRH%20reaches%20the%20pituitary,these%20hormones%20in%20their%20bodies.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dirty="0" smtClean="0"/>
              <a:t>Kids</a:t>
            </a:r>
            <a:r>
              <a:rPr lang="en-CA" b="0" baseline="0" dirty="0" smtClean="0"/>
              <a:t> Help Phone (published 2018, July; updated 2021, December). Puberty and people assigned female at birth. https://kidshelpphone.ca/get-info/puberty-and-people-assigned-female-at-birth/</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dirty="0" smtClean="0"/>
              <a:t>Kids</a:t>
            </a:r>
            <a:r>
              <a:rPr lang="en-CA" b="0" baseline="0" dirty="0" smtClean="0"/>
              <a:t> Help Phone (published 2018, July; updated 2021, December). Puberty and people assigned male at birth. https://kidshelpphone.ca/get-info/puberty-and-people-assigned-male-at-birth/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CA"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697715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Font typeface="Arial" pitchFamily="34" charset="0"/>
              <a:buNone/>
            </a:pPr>
            <a:r>
              <a:rPr lang="en-US" sz="1100" b="1" i="0" u="sng" strike="noStrike" cap="none" dirty="0" smtClean="0">
                <a:solidFill>
                  <a:srgbClr val="000000"/>
                </a:solidFill>
                <a:effectLst/>
                <a:latin typeface="Arial"/>
                <a:cs typeface="Arial"/>
                <a:sym typeface="Arial"/>
              </a:rPr>
              <a:t>General Information</a:t>
            </a:r>
            <a:endParaRPr lang="en-US" sz="1100" b="1" i="0" u="none" strike="noStrike" cap="none" baseline="0" dirty="0" smtClean="0">
              <a:solidFill>
                <a:srgbClr val="000000"/>
              </a:solidFill>
              <a:latin typeface="Arial"/>
              <a:ea typeface="Arial"/>
              <a:cs typeface="Arial"/>
              <a:sym typeface="Arial"/>
            </a:endParaRPr>
          </a:p>
          <a:p>
            <a:pPr marL="0" indent="0">
              <a:buFont typeface="Arial" pitchFamily="34" charset="0"/>
              <a:buNone/>
            </a:pPr>
            <a:r>
              <a:rPr lang="en-US" sz="1100" b="1" i="0" u="none" strike="noStrike" cap="none" baseline="0" dirty="0" smtClean="0">
                <a:solidFill>
                  <a:srgbClr val="000000"/>
                </a:solidFill>
                <a:latin typeface="Arial"/>
                <a:ea typeface="Arial"/>
                <a:cs typeface="Arial"/>
                <a:sym typeface="Arial"/>
              </a:rPr>
              <a:t>But when does puberty happen? </a:t>
            </a:r>
            <a:endParaRPr lang="en-US" sz="1100" b="0" i="0" u="none" strike="noStrike" cap="none" baseline="0" dirty="0" smtClean="0">
              <a:solidFill>
                <a:srgbClr val="000000"/>
              </a:solidFill>
              <a:latin typeface="Arial"/>
              <a:ea typeface="Arial"/>
              <a:cs typeface="Arial"/>
              <a:sym typeface="Arial"/>
            </a:endParaRPr>
          </a:p>
          <a:p>
            <a:r>
              <a:rPr lang="en-US" sz="1100" b="0" i="0" u="none" strike="noStrike" cap="none" baseline="0" dirty="0" smtClean="0">
                <a:solidFill>
                  <a:srgbClr val="000000"/>
                </a:solidFill>
                <a:latin typeface="Arial"/>
                <a:ea typeface="Arial"/>
                <a:cs typeface="Arial"/>
                <a:sym typeface="Arial"/>
              </a:rPr>
              <a:t>Changes of puberty happen at different times for different people. It’s almost like a personal alarm clock. No two clocks are set exactly the same. </a:t>
            </a:r>
          </a:p>
          <a:p>
            <a:pPr lvl="1"/>
            <a:r>
              <a:rPr lang="en-US" sz="1100" b="0" i="0" u="none" strike="noStrike" cap="none" baseline="0" dirty="0" smtClean="0">
                <a:solidFill>
                  <a:srgbClr val="000000"/>
                </a:solidFill>
                <a:latin typeface="Arial"/>
                <a:ea typeface="Arial"/>
                <a:cs typeface="Arial"/>
                <a:sym typeface="Arial"/>
              </a:rPr>
              <a:t>Analogy: Ask students what time they set their alarm for in order to get to school on time? </a:t>
            </a:r>
          </a:p>
          <a:p>
            <a:pPr lvl="1"/>
            <a:r>
              <a:rPr lang="en-US" sz="1100" b="0" i="0" u="none" strike="noStrike" cap="none" baseline="0" dirty="0" smtClean="0">
                <a:solidFill>
                  <a:srgbClr val="000000"/>
                </a:solidFill>
                <a:latin typeface="Arial"/>
                <a:ea typeface="Arial"/>
                <a:cs typeface="Arial"/>
                <a:sym typeface="Arial"/>
              </a:rPr>
              <a:t>Make the connection that even though their alarms ring at different times, they all eventually get to school</a:t>
            </a:r>
          </a:p>
          <a:p>
            <a:pPr lvl="0"/>
            <a:r>
              <a:rPr lang="en-US" sz="1100" b="0" i="0" u="none" strike="noStrike" cap="none" baseline="0" dirty="0" smtClean="0">
                <a:solidFill>
                  <a:srgbClr val="000000"/>
                </a:solidFill>
                <a:latin typeface="Arial"/>
                <a:ea typeface="Arial"/>
                <a:cs typeface="Arial"/>
                <a:sym typeface="Arial"/>
              </a:rPr>
              <a:t>The timing of puberty is influenced by many different factors, such as family genes, nutrition, physical activity, etc. These can all affect when puberty will start for you. </a:t>
            </a:r>
            <a:endParaRPr lang="en-US" sz="1100" b="0" i="0" u="none" strike="noStrike" cap="none" baseline="0" dirty="0">
              <a:solidFill>
                <a:srgbClr val="000000"/>
              </a:solidFill>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Although there’s no way to tell for sure when puberty will begin, it usually starts between the ages of 10 and 13 for most. </a:t>
            </a:r>
            <a:r>
              <a:rPr lang="en-US" sz="1100" b="0" i="0" u="none" strike="noStrike" kern="1200" cap="none" dirty="0" smtClean="0">
                <a:solidFill>
                  <a:schemeClr val="tx1"/>
                </a:solidFill>
                <a:effectLst/>
                <a:latin typeface="Arial"/>
                <a:ea typeface="Arial"/>
                <a:cs typeface="Arial"/>
                <a:sym typeface="Arial"/>
              </a:rPr>
              <a:t>External and Internal changes</a:t>
            </a:r>
            <a:r>
              <a:rPr lang="en-US" sz="1100" b="0" i="0" u="none" strike="noStrike" kern="1200" cap="none" baseline="0" dirty="0" smtClean="0">
                <a:solidFill>
                  <a:schemeClr val="tx1"/>
                </a:solidFill>
                <a:effectLst/>
                <a:latin typeface="Arial"/>
                <a:ea typeface="Arial"/>
                <a:cs typeface="Arial"/>
                <a:sym typeface="Arial"/>
              </a:rPr>
              <a:t> (</a:t>
            </a:r>
            <a:r>
              <a:rPr lang="en-US" sz="1100" b="0" i="0" u="none" strike="noStrike" kern="1200" cap="none" dirty="0" smtClean="0">
                <a:solidFill>
                  <a:schemeClr val="tx1"/>
                </a:solidFill>
                <a:effectLst/>
                <a:latin typeface="Arial"/>
                <a:ea typeface="Arial"/>
                <a:cs typeface="Arial"/>
                <a:sym typeface="Arial"/>
              </a:rPr>
              <a:t>physical), as well as the</a:t>
            </a:r>
            <a:r>
              <a:rPr lang="en-US" sz="1100" b="0" i="0" u="none" strike="noStrike" kern="1200" cap="none" baseline="0" dirty="0" smtClean="0">
                <a:solidFill>
                  <a:schemeClr val="tx1"/>
                </a:solidFill>
                <a:effectLst/>
                <a:latin typeface="Arial"/>
                <a:ea typeface="Arial"/>
                <a:cs typeface="Arial"/>
                <a:sym typeface="Arial"/>
              </a:rPr>
              <a:t> </a:t>
            </a:r>
            <a:r>
              <a:rPr lang="en-US" sz="1100" b="0" i="0" u="none" strike="noStrike" kern="1200" cap="none" dirty="0" smtClean="0">
                <a:solidFill>
                  <a:schemeClr val="tx1"/>
                </a:solidFill>
                <a:effectLst/>
                <a:latin typeface="Arial"/>
                <a:ea typeface="Arial"/>
                <a:cs typeface="Arial"/>
                <a:sym typeface="Arial"/>
              </a:rPr>
              <a:t>emotional and social impacts as</a:t>
            </a:r>
            <a:r>
              <a:rPr lang="en-US" sz="1100" b="0" i="0" u="none" strike="noStrike" kern="1200" cap="none" baseline="0" dirty="0" smtClean="0">
                <a:solidFill>
                  <a:schemeClr val="tx1"/>
                </a:solidFill>
                <a:effectLst/>
                <a:latin typeface="Arial"/>
                <a:ea typeface="Arial"/>
                <a:cs typeface="Arial"/>
                <a:sym typeface="Arial"/>
              </a:rPr>
              <a:t> a result of puberty,</a:t>
            </a:r>
            <a:r>
              <a:rPr lang="en-US" sz="1100" b="0" i="0" u="none" strike="noStrike" kern="1200" cap="none" dirty="0" smtClean="0">
                <a:solidFill>
                  <a:schemeClr val="tx1"/>
                </a:solidFill>
                <a:effectLst/>
                <a:latin typeface="Arial"/>
                <a:ea typeface="Arial"/>
                <a:cs typeface="Arial"/>
                <a:sym typeface="Arial"/>
              </a:rPr>
              <a:t> may begin as early as age 7 and go</a:t>
            </a:r>
            <a:r>
              <a:rPr lang="en-US" sz="1100" b="0" i="0" u="none" strike="noStrike" kern="1200" cap="none" baseline="0" dirty="0" smtClean="0">
                <a:solidFill>
                  <a:schemeClr val="tx1"/>
                </a:solidFill>
                <a:effectLst/>
                <a:latin typeface="Arial"/>
                <a:ea typeface="Arial"/>
                <a:cs typeface="Arial"/>
                <a:sym typeface="Arial"/>
              </a:rPr>
              <a:t> until 18 years old. </a:t>
            </a:r>
            <a:endParaRPr lang="en-US" sz="1100" b="0" i="0" u="none" strike="noStrike" cap="none" baseline="0" dirty="0" smtClean="0">
              <a:solidFill>
                <a:srgbClr val="000000"/>
              </a:solidFill>
              <a:latin typeface="Arial"/>
              <a:ea typeface="Arial"/>
              <a:cs typeface="Arial"/>
              <a:sym typeface="Arial"/>
            </a:endParaRPr>
          </a:p>
          <a:p>
            <a:pPr lvl="1"/>
            <a:r>
              <a:rPr lang="en-US" sz="1100" b="0" i="0" u="none" strike="noStrike" cap="none" baseline="0" dirty="0" smtClean="0">
                <a:solidFill>
                  <a:srgbClr val="000000"/>
                </a:solidFill>
                <a:latin typeface="Arial"/>
                <a:ea typeface="Arial"/>
                <a:cs typeface="Arial"/>
                <a:sym typeface="Arial"/>
              </a:rPr>
              <a:t>There are typical age ranges when changes during puberty occurs, but it is normal for each person to develop at their own rate. </a:t>
            </a:r>
          </a:p>
          <a:p>
            <a:pPr lvl="1"/>
            <a:r>
              <a:rPr lang="en-US" sz="1100" b="0" i="0" u="none" strike="noStrike" cap="none" baseline="0" dirty="0" smtClean="0">
                <a:solidFill>
                  <a:srgbClr val="000000"/>
                </a:solidFill>
                <a:latin typeface="Arial"/>
                <a:ea typeface="Arial"/>
                <a:cs typeface="Arial"/>
                <a:sym typeface="Arial"/>
              </a:rPr>
              <a:t>For those who were assigned female at birth, they tend to experience changes and puberty between the ages of 7 and 13. </a:t>
            </a:r>
          </a:p>
          <a:p>
            <a:pPr lvl="1"/>
            <a:r>
              <a:rPr lang="en-US" sz="1100" b="0" i="0" u="none" strike="noStrike" cap="none" baseline="0" dirty="0" smtClean="0">
                <a:solidFill>
                  <a:srgbClr val="000000"/>
                </a:solidFill>
                <a:latin typeface="Arial"/>
                <a:ea typeface="Arial"/>
                <a:cs typeface="Arial"/>
                <a:sym typeface="Arial"/>
              </a:rPr>
              <a:t>While those who were assigned male at birth, they tend to experience changes and puberty between the ages of 9 and 14. </a:t>
            </a:r>
          </a:p>
          <a:p>
            <a:pPr lvl="1"/>
            <a:r>
              <a:rPr lang="en-US" sz="1100" b="0" i="0" u="none" strike="noStrike" cap="none" baseline="0" dirty="0" smtClean="0">
                <a:solidFill>
                  <a:srgbClr val="000000"/>
                </a:solidFill>
                <a:latin typeface="Arial"/>
                <a:ea typeface="Arial"/>
                <a:cs typeface="Arial"/>
                <a:sym typeface="Arial"/>
              </a:rPr>
              <a:t>For some individuals, these changes might begin earlier and for others, the changes might start later. </a:t>
            </a:r>
          </a:p>
          <a:p>
            <a:r>
              <a:rPr lang="en-US" sz="1100" b="0" i="0" u="none" strike="noStrike" cap="none" baseline="0" dirty="0" smtClean="0">
                <a:solidFill>
                  <a:srgbClr val="000000"/>
                </a:solidFill>
                <a:latin typeface="Arial"/>
                <a:ea typeface="Arial"/>
                <a:cs typeface="Arial"/>
                <a:sym typeface="Arial"/>
              </a:rPr>
              <a:t>Puberty is usually complete by ages 18-20, but it will be different for everyone.</a:t>
            </a:r>
          </a:p>
          <a:p>
            <a:pPr marL="158750" indent="0">
              <a:buNone/>
            </a:pPr>
            <a:endParaRPr lang="en-US" sz="1100" b="1" i="0" u="none" strike="noStrike" cap="none" baseline="0" dirty="0" smtClean="0">
              <a:solidFill>
                <a:srgbClr val="000000"/>
              </a:solidFill>
              <a:latin typeface="Arial"/>
              <a:ea typeface="Arial"/>
              <a:cs typeface="Arial"/>
              <a:sym typeface="Arial"/>
            </a:endParaRPr>
          </a:p>
          <a:p>
            <a:pPr marL="158750" indent="0">
              <a:buNone/>
            </a:pPr>
            <a:r>
              <a:rPr lang="en-US" sz="1100" b="1" i="0" u="none" strike="noStrike" cap="none" baseline="0" dirty="0" smtClean="0">
                <a:solidFill>
                  <a:srgbClr val="000000"/>
                </a:solidFill>
                <a:latin typeface="Arial"/>
                <a:ea typeface="Arial"/>
                <a:cs typeface="Arial"/>
                <a:sym typeface="Arial"/>
              </a:rPr>
              <a:t>Reference:</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Dowshen, S. (2015, October). Nemours </a:t>
            </a:r>
            <a:r>
              <a:rPr lang="en-US" sz="1100" b="0" i="0" u="none" strike="noStrike" cap="none" baseline="0" dirty="0" err="1" smtClean="0">
                <a:solidFill>
                  <a:srgbClr val="000000"/>
                </a:solidFill>
                <a:latin typeface="Arial"/>
                <a:ea typeface="Arial"/>
                <a:cs typeface="Arial"/>
                <a:sym typeface="Arial"/>
              </a:rPr>
              <a:t>KidsHealth</a:t>
            </a:r>
            <a:r>
              <a:rPr lang="en-US" sz="1100" b="0" i="0" u="none" strike="noStrike" cap="none" baseline="0" dirty="0" smtClean="0">
                <a:solidFill>
                  <a:srgbClr val="000000"/>
                </a:solidFill>
                <a:latin typeface="Arial"/>
                <a:ea typeface="Arial"/>
                <a:cs typeface="Arial"/>
                <a:sym typeface="Arial"/>
              </a:rPr>
              <a:t>: All About Puberty. https://kidshealth.org/en/kids/puberty.html </a:t>
            </a:r>
          </a:p>
          <a:p>
            <a:pPr marL="158750" indent="0">
              <a:buNone/>
            </a:pPr>
            <a:endParaRPr lang="en-US" sz="1100" b="0" i="0" u="none" strike="noStrike" cap="none" baseline="0" dirty="0" smtClean="0">
              <a:solidFill>
                <a:srgbClr val="000000"/>
              </a:solidFill>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p:txBody>
      </p:sp>
    </p:spTree>
    <p:extLst>
      <p:ext uri="{BB962C8B-B14F-4D97-AF65-F5344CB8AC3E}">
        <p14:creationId xmlns:p14="http://schemas.microsoft.com/office/powerpoint/2010/main" val="1841944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fc8e8eaf27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fc8e8eaf27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ea typeface="Calibri"/>
                <a:cs typeface="Calibri"/>
                <a:sym typeface="Calibri"/>
              </a:rPr>
              <a:t>To access video</a:t>
            </a:r>
            <a:r>
              <a:rPr lang="en-US" sz="1100" baseline="0" dirty="0" smtClean="0">
                <a:ea typeface="Calibri"/>
                <a:cs typeface="Calibri"/>
                <a:sym typeface="Calibri"/>
              </a:rPr>
              <a:t> you must be in present mode to play OR</a:t>
            </a:r>
            <a:r>
              <a:rPr lang="en-US" sz="1100" dirty="0" smtClean="0">
                <a:ea typeface="Calibri"/>
                <a:cs typeface="Calibri"/>
                <a:sym typeface="Calibri"/>
              </a:rPr>
              <a:t> open the hyperlink in a</a:t>
            </a:r>
            <a:r>
              <a:rPr lang="en-US" sz="1100" baseline="0" dirty="0" smtClean="0">
                <a:ea typeface="Calibri"/>
                <a:cs typeface="Calibri"/>
                <a:sym typeface="Calibri"/>
              </a:rPr>
              <a:t> separate </a:t>
            </a:r>
            <a:r>
              <a:rPr lang="en-US" sz="1100" dirty="0" smtClean="0">
                <a:ea typeface="Calibri"/>
                <a:cs typeface="Calibri"/>
                <a:sym typeface="Calibri"/>
              </a:rPr>
              <a:t>Internet browser.</a:t>
            </a:r>
            <a:r>
              <a:rPr lang="en-US" sz="1100" baseline="0" dirty="0" smtClean="0">
                <a:ea typeface="Calibri"/>
                <a:cs typeface="Calibri"/>
                <a:sym typeface="Calibri"/>
              </a:rPr>
              <a:t> </a:t>
            </a: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Video link: </a:t>
            </a:r>
            <a:r>
              <a:rPr lang="en-CA" sz="1100" b="0" i="0" u="none" strike="noStrike" cap="none" dirty="0" smtClean="0">
                <a:solidFill>
                  <a:srgbClr val="000000"/>
                </a:solidFill>
                <a:effectLst/>
                <a:latin typeface="Arial"/>
                <a:ea typeface="Arial"/>
                <a:cs typeface="Arial"/>
                <a:sym typeface="Arial"/>
                <a:hlinkClick r:id="rId3"/>
              </a:rPr>
              <a:t>https://youtu.be/Rsj6dW6qKRc</a:t>
            </a:r>
            <a:endParaRPr lang="en-CA" dirty="0" smtClean="0"/>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Also hyperlinked in the title.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Length of Video: 5:17</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baseline="0" dirty="0" smtClean="0">
                <a:solidFill>
                  <a:srgbClr val="000000"/>
                </a:solidFill>
                <a:effectLst/>
                <a:latin typeface="Arial"/>
                <a:ea typeface="Arial"/>
                <a:cs typeface="Arial"/>
                <a:sym typeface="Wingdings" panose="05000000000000000000" pitchFamily="2" charset="2"/>
              </a:rPr>
              <a:t> </a:t>
            </a:r>
            <a:r>
              <a:rPr lang="en-US" sz="1100" b="0" i="0" u="none" strike="noStrike" cap="none" baseline="0" dirty="0" smtClean="0">
                <a:solidFill>
                  <a:srgbClr val="000000"/>
                </a:solidFill>
                <a:effectLst/>
                <a:latin typeface="Arial"/>
                <a:ea typeface="Arial"/>
                <a:cs typeface="Arial"/>
                <a:sym typeface="Arial"/>
              </a:rPr>
              <a:t>It is recommended that the video is started at </a:t>
            </a:r>
            <a:r>
              <a:rPr lang="en-US" sz="1100" b="0" i="0" u="none" strike="noStrike" cap="none" dirty="0" smtClean="0">
                <a:solidFill>
                  <a:srgbClr val="000000"/>
                </a:solidFill>
                <a:effectLst/>
                <a:latin typeface="Arial"/>
                <a:ea typeface="Arial"/>
                <a:cs typeface="Arial"/>
                <a:sym typeface="Arial"/>
              </a:rPr>
              <a:t>.30</a:t>
            </a:r>
            <a:r>
              <a:rPr lang="en-US" sz="1100" b="0" i="0" u="none" strike="noStrike" cap="none" baseline="0" dirty="0" smtClean="0">
                <a:solidFill>
                  <a:srgbClr val="000000"/>
                </a:solidFill>
                <a:effectLst/>
                <a:latin typeface="Arial"/>
                <a:ea typeface="Arial"/>
                <a:cs typeface="Arial"/>
                <a:sym typeface="Arial"/>
              </a:rPr>
              <a:t> seconds</a:t>
            </a:r>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Video Description: “Going through puberty is like having your body taken over by some kind of zombie virus. Your face will break out. You'll start to smell weird. You'll be constantly exhausted. You'll grow hair in... places. Got the puberty blues? Here's the silver lining: The exact same thing is happening to everyone your age. Today, we're doing a slightly different </a:t>
            </a:r>
            <a:r>
              <a:rPr lang="en-US" sz="1100" b="0" i="0" u="none" strike="noStrike" cap="none" dirty="0" err="1" smtClean="0">
                <a:solidFill>
                  <a:srgbClr val="000000"/>
                </a:solidFill>
                <a:effectLst/>
                <a:latin typeface="Arial"/>
                <a:ea typeface="Arial"/>
                <a:cs typeface="Arial"/>
                <a:sym typeface="Arial"/>
              </a:rPr>
              <a:t>WellCast</a:t>
            </a:r>
            <a:r>
              <a:rPr lang="en-US" sz="1100" b="0" i="0" u="none" strike="noStrike" cap="none" dirty="0" smtClean="0">
                <a:solidFill>
                  <a:srgbClr val="000000"/>
                </a:solidFill>
                <a:effectLst/>
                <a:latin typeface="Arial"/>
                <a:ea typeface="Arial"/>
                <a:cs typeface="Arial"/>
                <a:sym typeface="Arial"/>
              </a:rPr>
              <a:t>. We're going to explore puberty in boys and puberty in girls. We'll explain what is actually happening in your body and, more importantly, mind, because right now you're probably feeling like someone else is working the gears.” (</a:t>
            </a:r>
            <a:r>
              <a:rPr lang="en-US" sz="1100" b="0" i="0" u="none" strike="noStrike" cap="none" dirty="0" err="1" smtClean="0">
                <a:solidFill>
                  <a:srgbClr val="000000"/>
                </a:solidFill>
                <a:effectLst/>
                <a:latin typeface="Arial"/>
                <a:ea typeface="Arial"/>
                <a:cs typeface="Arial"/>
                <a:sym typeface="Arial"/>
              </a:rPr>
              <a:t>Watch</a:t>
            </a:r>
            <a:r>
              <a:rPr lang="en-US" sz="1100" b="0" i="0" u="none" strike="noStrike" cap="none" baseline="0" dirty="0" err="1" smtClean="0">
                <a:solidFill>
                  <a:srgbClr val="000000"/>
                </a:solidFill>
                <a:effectLst/>
                <a:latin typeface="Arial"/>
                <a:ea typeface="Arial"/>
                <a:cs typeface="Arial"/>
                <a:sym typeface="Arial"/>
              </a:rPr>
              <a:t>Wellcast</a:t>
            </a:r>
            <a:r>
              <a:rPr lang="en-US" sz="1100" b="0" i="0" u="none" strike="noStrike" cap="none" baseline="0" dirty="0" smtClean="0">
                <a:solidFill>
                  <a:srgbClr val="000000"/>
                </a:solidFill>
                <a:effectLst/>
                <a:latin typeface="Arial"/>
                <a:ea typeface="Arial"/>
                <a:cs typeface="Arial"/>
                <a:sym typeface="Arial"/>
              </a:rPr>
              <a:t>)</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1" i="0" u="sng" strike="noStrike" cap="none" dirty="0" smtClean="0">
                <a:solidFill>
                  <a:srgbClr val="000000"/>
                </a:solidFill>
                <a:effectLst/>
                <a:latin typeface="Arial"/>
                <a:ea typeface="Arial"/>
                <a:cs typeface="Arial"/>
                <a:sym typeface="Arial"/>
              </a:rPr>
              <a:t>Teacher</a:t>
            </a:r>
            <a:r>
              <a:rPr lang="en-US" sz="1100" b="1" i="0" u="sng" strike="noStrike" cap="none" baseline="0" dirty="0" smtClean="0">
                <a:solidFill>
                  <a:srgbClr val="000000"/>
                </a:solidFill>
                <a:effectLst/>
                <a:latin typeface="Arial"/>
                <a:ea typeface="Arial"/>
                <a:cs typeface="Arial"/>
                <a:sym typeface="Arial"/>
              </a:rPr>
              <a:t> Prompt</a:t>
            </a:r>
          </a:p>
          <a:p>
            <a:pPr marL="0" lvl="0" indent="0" algn="l" rtl="0">
              <a:spcBef>
                <a:spcPts val="0"/>
              </a:spcBef>
              <a:spcAft>
                <a:spcPts val="0"/>
              </a:spcAft>
              <a:buNone/>
            </a:pPr>
            <a:r>
              <a:rPr lang="en-US" sz="1100" b="1" i="1" u="none" strike="noStrike" cap="none" baseline="0" dirty="0" smtClean="0">
                <a:solidFill>
                  <a:srgbClr val="000000"/>
                </a:solidFill>
                <a:effectLst/>
                <a:latin typeface="Arial"/>
                <a:ea typeface="Arial"/>
                <a:cs typeface="Arial"/>
                <a:sym typeface="Arial"/>
              </a:rPr>
              <a:t>How do hormones affect your emotions during puberty?</a:t>
            </a:r>
            <a:endParaRPr lang="en-US" sz="1100" b="1" i="0" u="none" strike="noStrike" cap="none" baseline="0" dirty="0" smtClean="0">
              <a:solidFill>
                <a:srgbClr val="000000"/>
              </a:solidFill>
              <a:effectLst/>
              <a:latin typeface="Arial"/>
              <a:ea typeface="Arial"/>
              <a:cs typeface="Arial"/>
              <a:sym typeface="Arial"/>
            </a:endParaRPr>
          </a:p>
          <a:p>
            <a:pPr marL="171450" lvl="0" indent="-171450" algn="l" rtl="0">
              <a:spcBef>
                <a:spcPts val="0"/>
              </a:spcBef>
              <a:spcAft>
                <a:spcPts val="0"/>
              </a:spcAft>
            </a:pPr>
            <a:r>
              <a:rPr lang="en-US" sz="1100" b="0" i="0" u="none" strike="noStrike" cap="none" dirty="0" smtClean="0">
                <a:solidFill>
                  <a:srgbClr val="000000"/>
                </a:solidFill>
                <a:effectLst/>
                <a:latin typeface="Arial"/>
                <a:ea typeface="Arial"/>
                <a:cs typeface="Arial"/>
                <a:sym typeface="Arial"/>
              </a:rPr>
              <a:t>Emotions</a:t>
            </a:r>
            <a:r>
              <a:rPr lang="en-US" sz="1100" b="0" i="0" u="none" strike="noStrike" cap="none" baseline="0" dirty="0" smtClean="0">
                <a:solidFill>
                  <a:srgbClr val="000000"/>
                </a:solidFill>
                <a:effectLst/>
                <a:latin typeface="Arial"/>
                <a:ea typeface="Arial"/>
                <a:cs typeface="Arial"/>
                <a:sym typeface="Arial"/>
              </a:rPr>
              <a:t>: irritable at times, heightened anxiety, self-esteem might take a hit</a:t>
            </a:r>
          </a:p>
          <a:p>
            <a:pPr marL="628650" lvl="1" indent="-171450" algn="l" rtl="0">
              <a:spcBef>
                <a:spcPts val="0"/>
              </a:spcBef>
              <a:spcAft>
                <a:spcPts val="0"/>
              </a:spcAft>
            </a:pPr>
            <a:r>
              <a:rPr lang="en-US" sz="1100" b="0" i="0" u="none" strike="noStrike" cap="none" baseline="0" dirty="0" smtClean="0">
                <a:solidFill>
                  <a:srgbClr val="000000"/>
                </a:solidFill>
                <a:effectLst/>
                <a:latin typeface="Arial"/>
                <a:ea typeface="Arial"/>
                <a:cs typeface="Arial"/>
                <a:sym typeface="Arial"/>
              </a:rPr>
              <a:t>Emotions/Feelings are constantly changing because of our hormones that are activated by the pituitary gland and amygdala </a:t>
            </a:r>
          </a:p>
          <a:p>
            <a:pPr marL="171450" lvl="0" indent="-171450" algn="l" rtl="0">
              <a:spcBef>
                <a:spcPts val="0"/>
              </a:spcBef>
              <a:spcAft>
                <a:spcPts val="0"/>
              </a:spcAft>
            </a:pPr>
            <a:endParaRPr lang="en-US" sz="1100" b="0" i="0" u="none" strike="noStrike" cap="none" baseline="0"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1" i="0" u="none" strike="noStrike" cap="none" baseline="0" dirty="0" smtClean="0">
                <a:solidFill>
                  <a:srgbClr val="000000"/>
                </a:solidFill>
                <a:effectLst/>
                <a:latin typeface="Arial"/>
                <a:ea typeface="Arial"/>
                <a:cs typeface="Arial"/>
                <a:sym typeface="Arial"/>
              </a:rPr>
              <a:t>Key Points:</a:t>
            </a:r>
          </a:p>
          <a:p>
            <a:pPr marL="171450" lvl="0" indent="-171450" algn="l" rtl="0">
              <a:spcBef>
                <a:spcPts val="0"/>
              </a:spcBef>
              <a:spcAft>
                <a:spcPts val="0"/>
              </a:spcAft>
            </a:pPr>
            <a:r>
              <a:rPr lang="en-US" sz="1100" b="0" i="0" u="none" strike="noStrike" cap="none" dirty="0" smtClean="0">
                <a:solidFill>
                  <a:srgbClr val="000000"/>
                </a:solidFill>
                <a:effectLst/>
                <a:latin typeface="Arial"/>
                <a:ea typeface="Arial"/>
                <a:cs typeface="Arial"/>
                <a:sym typeface="Arial"/>
              </a:rPr>
              <a:t>The</a:t>
            </a:r>
            <a:r>
              <a:rPr lang="en-US" sz="1100" b="0" i="0" u="none" strike="noStrike" cap="none" baseline="0" dirty="0" smtClean="0">
                <a:solidFill>
                  <a:srgbClr val="000000"/>
                </a:solidFill>
                <a:effectLst/>
                <a:latin typeface="Arial"/>
                <a:ea typeface="Arial"/>
                <a:cs typeface="Arial"/>
                <a:sym typeface="Arial"/>
              </a:rPr>
              <a:t> brain is trying to help the rest of you “grow up” during puberty.</a:t>
            </a:r>
          </a:p>
          <a:p>
            <a:pPr marL="628650" lvl="1" indent="-171450" algn="l" rtl="0">
              <a:spcBef>
                <a:spcPts val="0"/>
              </a:spcBef>
              <a:spcAft>
                <a:spcPts val="0"/>
              </a:spcAft>
            </a:pPr>
            <a:r>
              <a:rPr lang="en-US" sz="1100" b="0" i="0" u="none" strike="noStrike" cap="none" baseline="0" dirty="0" smtClean="0">
                <a:solidFill>
                  <a:srgbClr val="000000"/>
                </a:solidFill>
                <a:effectLst/>
                <a:latin typeface="Arial"/>
                <a:ea typeface="Arial"/>
                <a:cs typeface="Arial"/>
                <a:sym typeface="Arial"/>
              </a:rPr>
              <a:t>The brain creates cells (in the amygdala) that control puberty </a:t>
            </a:r>
          </a:p>
          <a:p>
            <a:pPr marL="628650" lvl="1" indent="-171450" algn="l" rtl="0">
              <a:spcBef>
                <a:spcPts val="0"/>
              </a:spcBef>
              <a:spcAft>
                <a:spcPts val="0"/>
              </a:spcAft>
            </a:pPr>
            <a:r>
              <a:rPr lang="en-US" sz="1100" b="0" i="0" u="none" strike="noStrike" cap="none" baseline="0" dirty="0" smtClean="0">
                <a:solidFill>
                  <a:srgbClr val="000000"/>
                </a:solidFill>
                <a:effectLst/>
                <a:latin typeface="Arial"/>
                <a:ea typeface="Arial"/>
                <a:cs typeface="Arial"/>
                <a:sym typeface="Arial"/>
              </a:rPr>
              <a:t>Hormones are the chemicals that create changes during puberty</a:t>
            </a:r>
            <a:endParaRPr lang="en-US" sz="1100" b="0" i="0" u="none" strike="noStrike" cap="none" dirty="0" smtClean="0">
              <a:solidFill>
                <a:srgbClr val="000000"/>
              </a:solidFill>
              <a:effectLst/>
              <a:latin typeface="Arial"/>
              <a:ea typeface="Arial"/>
              <a:cs typeface="Arial"/>
              <a:sym typeface="Arial"/>
            </a:endParaRPr>
          </a:p>
          <a:p>
            <a:pPr marL="171450" lvl="0" indent="-171450" algn="l" rtl="0">
              <a:spcBef>
                <a:spcPts val="0"/>
              </a:spcBef>
              <a:spcAft>
                <a:spcPts val="0"/>
              </a:spcAft>
            </a:pPr>
            <a:r>
              <a:rPr lang="en-US" sz="1100" b="0" i="0" u="none" strike="noStrike" cap="none" dirty="0" smtClean="0">
                <a:solidFill>
                  <a:srgbClr val="000000"/>
                </a:solidFill>
                <a:effectLst/>
                <a:latin typeface="Arial"/>
                <a:ea typeface="Arial"/>
                <a:cs typeface="Arial"/>
                <a:sym typeface="Arial"/>
              </a:rPr>
              <a:t>How do you deal with puberty:</a:t>
            </a:r>
          </a:p>
          <a:p>
            <a:pPr marL="628650" lvl="1" indent="-171450" algn="l" rtl="0">
              <a:spcBef>
                <a:spcPts val="0"/>
              </a:spcBef>
              <a:spcAft>
                <a:spcPts val="0"/>
              </a:spcAft>
            </a:pPr>
            <a:r>
              <a:rPr lang="en-US" sz="1100" b="0" i="0" u="none" strike="noStrike" cap="none" dirty="0" smtClean="0">
                <a:solidFill>
                  <a:srgbClr val="000000"/>
                </a:solidFill>
                <a:effectLst/>
                <a:latin typeface="Arial"/>
                <a:ea typeface="Arial"/>
                <a:cs typeface="Arial"/>
                <a:sym typeface="Arial"/>
              </a:rPr>
              <a:t>Tip 1: don’t be embarrassed to talk to someone who has been through this (puberty is</a:t>
            </a:r>
            <a:r>
              <a:rPr lang="en-US" sz="1100" b="0" i="0" u="none" strike="noStrike" cap="none" baseline="0" dirty="0" smtClean="0">
                <a:solidFill>
                  <a:srgbClr val="000000"/>
                </a:solidFill>
                <a:effectLst/>
                <a:latin typeface="Arial"/>
                <a:ea typeface="Arial"/>
                <a:cs typeface="Arial"/>
                <a:sym typeface="Arial"/>
              </a:rPr>
              <a:t> confusing)</a:t>
            </a:r>
          </a:p>
          <a:p>
            <a:pPr marL="628650" lvl="1" indent="-171450" algn="l" rtl="0">
              <a:spcBef>
                <a:spcPts val="0"/>
              </a:spcBef>
              <a:spcAft>
                <a:spcPts val="0"/>
              </a:spcAft>
            </a:pPr>
            <a:r>
              <a:rPr lang="en-US" sz="1100" b="0" i="0" u="none" strike="noStrike" cap="none" baseline="0" dirty="0" smtClean="0">
                <a:solidFill>
                  <a:srgbClr val="000000"/>
                </a:solidFill>
                <a:effectLst/>
                <a:latin typeface="Arial"/>
                <a:ea typeface="Arial"/>
                <a:cs typeface="Arial"/>
                <a:sym typeface="Arial"/>
              </a:rPr>
              <a:t>Tip 2: a healthy lifestyle can go a long way (nutrients, water, good foods; don’t overload with caffeine)</a:t>
            </a:r>
          </a:p>
          <a:p>
            <a:pPr marL="628650" lvl="1" indent="-171450" algn="l" rtl="0">
              <a:spcBef>
                <a:spcPts val="0"/>
              </a:spcBef>
              <a:spcAft>
                <a:spcPts val="0"/>
              </a:spcAft>
            </a:pPr>
            <a:r>
              <a:rPr lang="en-US" sz="1100" b="0" i="0" u="none" strike="noStrike" cap="none" baseline="0" dirty="0" smtClean="0">
                <a:solidFill>
                  <a:srgbClr val="000000"/>
                </a:solidFill>
                <a:effectLst/>
                <a:latin typeface="Arial"/>
                <a:ea typeface="Arial"/>
                <a:cs typeface="Arial"/>
                <a:sym typeface="Arial"/>
              </a:rPr>
              <a:t>Tip 3: y</a:t>
            </a:r>
            <a:r>
              <a:rPr lang="en-US" sz="1100" b="0" i="0" u="none" strike="noStrike" cap="none" dirty="0" smtClean="0">
                <a:solidFill>
                  <a:srgbClr val="000000"/>
                </a:solidFill>
                <a:effectLst/>
                <a:latin typeface="Arial"/>
                <a:ea typeface="Arial"/>
                <a:cs typeface="Arial"/>
                <a:sym typeface="Arial"/>
              </a:rPr>
              <a:t>ou need more sleep than you think you do…</a:t>
            </a:r>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0660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cap="none" dirty="0" smtClean="0">
                <a:solidFill>
                  <a:srgbClr val="000000"/>
                </a:solidFill>
                <a:effectLst/>
                <a:latin typeface="Arial"/>
                <a:ea typeface="Arial"/>
                <a:cs typeface="Arial"/>
                <a:sym typeface="Arial"/>
              </a:rPr>
              <a:t>Teacher Prompt (Activity)</a:t>
            </a:r>
          </a:p>
          <a:p>
            <a:pPr marL="158750" indent="0">
              <a:buNone/>
            </a:pPr>
            <a:r>
              <a:rPr lang="en-US" sz="1100" b="1" i="0" u="none" strike="noStrike" cap="none" dirty="0" smtClean="0">
                <a:solidFill>
                  <a:srgbClr val="000000"/>
                </a:solidFill>
                <a:effectLst/>
                <a:latin typeface="Arial"/>
                <a:ea typeface="Arial"/>
                <a:cs typeface="Arial"/>
                <a:sym typeface="Arial"/>
              </a:rPr>
              <a:t>Instructions</a:t>
            </a:r>
          </a:p>
          <a:p>
            <a:r>
              <a:rPr lang="en-US" sz="1100" b="0" i="0" u="none" strike="noStrike" cap="none" dirty="0" smtClean="0">
                <a:solidFill>
                  <a:srgbClr val="000000"/>
                </a:solidFill>
                <a:effectLst/>
                <a:latin typeface="Arial"/>
                <a:ea typeface="Arial"/>
                <a:cs typeface="Arial"/>
                <a:sym typeface="Arial"/>
              </a:rPr>
              <a:t>Draw the following chart on the board</a:t>
            </a:r>
          </a:p>
          <a:p>
            <a:r>
              <a:rPr lang="en-US" sz="1100" b="0" i="0" u="none" strike="noStrike" cap="none" dirty="0" smtClean="0">
                <a:solidFill>
                  <a:srgbClr val="000000"/>
                </a:solidFill>
                <a:effectLst/>
                <a:latin typeface="Arial"/>
                <a:ea typeface="Arial"/>
                <a:cs typeface="Arial"/>
                <a:sym typeface="Arial"/>
              </a:rPr>
              <a:t>Ask students to think of a teenager who has already gone through puberty and how they</a:t>
            </a:r>
            <a:r>
              <a:rPr lang="en-US" sz="1100" b="0" i="0" u="none" strike="noStrike" cap="none" baseline="0" dirty="0" smtClean="0">
                <a:solidFill>
                  <a:srgbClr val="000000"/>
                </a:solidFill>
                <a:effectLst/>
                <a:latin typeface="Arial"/>
                <a:ea typeface="Arial"/>
                <a:cs typeface="Arial"/>
                <a:sym typeface="Arial"/>
              </a:rPr>
              <a:t> are</a:t>
            </a:r>
            <a:r>
              <a:rPr lang="en-US" sz="1100" b="0" i="0" u="none" strike="noStrike" cap="none" dirty="0" smtClean="0">
                <a:solidFill>
                  <a:srgbClr val="000000"/>
                </a:solidFill>
                <a:effectLst/>
                <a:latin typeface="Arial"/>
                <a:ea typeface="Arial"/>
                <a:cs typeface="Arial"/>
                <a:sym typeface="Arial"/>
              </a:rPr>
              <a:t> different from them</a:t>
            </a:r>
          </a:p>
          <a:p>
            <a:r>
              <a:rPr lang="en-US" sz="1100" b="0" i="0" u="none" strike="noStrike" cap="none" dirty="0" smtClean="0">
                <a:solidFill>
                  <a:srgbClr val="000000"/>
                </a:solidFill>
                <a:effectLst/>
                <a:latin typeface="Arial"/>
                <a:ea typeface="Arial"/>
                <a:cs typeface="Arial"/>
                <a:sym typeface="Arial"/>
              </a:rPr>
              <a:t>As students state these changes ask them to decide if it's a change that occurs in people assigned male at birth, people assigned female at</a:t>
            </a:r>
            <a:r>
              <a:rPr lang="en-US" sz="1100" b="0" i="0" u="none" strike="noStrike" cap="none" baseline="0" dirty="0" smtClean="0">
                <a:solidFill>
                  <a:srgbClr val="000000"/>
                </a:solidFill>
                <a:effectLst/>
                <a:latin typeface="Arial"/>
                <a:ea typeface="Arial"/>
                <a:cs typeface="Arial"/>
                <a:sym typeface="Arial"/>
              </a:rPr>
              <a:t> birth</a:t>
            </a:r>
            <a:r>
              <a:rPr lang="en-US" sz="1100" b="0" i="0" u="none" strike="noStrike" cap="none" dirty="0" smtClean="0">
                <a:solidFill>
                  <a:srgbClr val="000000"/>
                </a:solidFill>
                <a:effectLst/>
                <a:latin typeface="Arial"/>
                <a:ea typeface="Arial"/>
                <a:cs typeface="Arial"/>
                <a:sym typeface="Arial"/>
              </a:rPr>
              <a:t>, or both. Take time to talk further about each one, using the notes in the PowerPoint presentation to supplement the discussion as needed.</a:t>
            </a:r>
          </a:p>
          <a:p>
            <a:r>
              <a:rPr lang="en-US" sz="1100" b="0" i="0" u="none" strike="noStrike" cap="none" dirty="0" smtClean="0">
                <a:solidFill>
                  <a:srgbClr val="000000"/>
                </a:solidFill>
                <a:effectLst/>
                <a:latin typeface="Arial"/>
                <a:ea typeface="Arial"/>
                <a:cs typeface="Arial"/>
                <a:sym typeface="Arial"/>
              </a:rPr>
              <a:t>Observe the reactions of students during this activity. They may only be comfortable providing the non-threatening answers such as growing taller. It is often necessary to pause and take time to explore their discomfort and remind them of the 4 OK's.</a:t>
            </a:r>
          </a:p>
          <a:p>
            <a:pPr marL="158750" indent="0">
              <a:buNone/>
            </a:pPr>
            <a:endParaRPr lang="en-US" sz="1100" b="1" i="1" u="none" strike="noStrike" cap="none" dirty="0" smtClean="0">
              <a:solidFill>
                <a:srgbClr val="000000"/>
              </a:solidFill>
              <a:effectLst/>
              <a:latin typeface="Arial"/>
              <a:ea typeface="Arial"/>
              <a:cs typeface="Arial"/>
              <a:sym typeface="Arial"/>
            </a:endParaRPr>
          </a:p>
          <a:p>
            <a:r>
              <a:rPr lang="en-US" sz="1100" b="1" i="1" u="none" strike="noStrike" cap="none" dirty="0" smtClean="0">
                <a:solidFill>
                  <a:srgbClr val="000000"/>
                </a:solidFill>
                <a:effectLst/>
                <a:latin typeface="Arial"/>
                <a:ea typeface="Arial"/>
                <a:cs typeface="Arial"/>
                <a:sym typeface="Arial"/>
              </a:rPr>
              <a:t>Options:</a:t>
            </a:r>
            <a:endParaRPr lang="en-US" sz="1100" b="1" i="0" u="none" strike="noStrike" cap="none" dirty="0" smtClean="0">
              <a:solidFill>
                <a:srgbClr val="000000"/>
              </a:solidFill>
              <a:effectLst/>
              <a:latin typeface="Arial"/>
              <a:ea typeface="Arial"/>
              <a:cs typeface="Arial"/>
              <a:sym typeface="Arial"/>
            </a:endParaRPr>
          </a:p>
          <a:p>
            <a:pPr lvl="1"/>
            <a:r>
              <a:rPr lang="en-US" sz="1100" b="0" i="0" u="none" strike="noStrike" cap="none" dirty="0" smtClean="0">
                <a:solidFill>
                  <a:srgbClr val="000000"/>
                </a:solidFill>
                <a:effectLst/>
                <a:latin typeface="Arial"/>
                <a:ea typeface="Arial"/>
                <a:cs typeface="Arial"/>
                <a:sym typeface="Arial"/>
              </a:rPr>
              <a:t>Shoulders</a:t>
            </a:r>
            <a:r>
              <a:rPr lang="en-US" sz="1100" b="0" i="0" u="none" strike="noStrike" cap="none" baseline="0" dirty="0" smtClean="0">
                <a:solidFill>
                  <a:srgbClr val="000000"/>
                </a:solidFill>
                <a:effectLst/>
                <a:latin typeface="Arial"/>
                <a:ea typeface="Arial"/>
                <a:cs typeface="Arial"/>
                <a:sym typeface="Arial"/>
              </a:rPr>
              <a:t> and chest broaden</a:t>
            </a:r>
          </a:p>
          <a:p>
            <a:pPr lvl="1"/>
            <a:r>
              <a:rPr lang="en-US" sz="1100" b="0" i="0" u="none" strike="noStrike" cap="none" baseline="0" dirty="0" smtClean="0">
                <a:solidFill>
                  <a:srgbClr val="000000"/>
                </a:solidFill>
                <a:effectLst/>
                <a:latin typeface="Arial"/>
                <a:ea typeface="Arial"/>
                <a:cs typeface="Arial"/>
                <a:sym typeface="Arial"/>
              </a:rPr>
              <a:t>Acne develops</a:t>
            </a:r>
          </a:p>
          <a:p>
            <a:pPr lvl="1"/>
            <a:r>
              <a:rPr lang="en-US" sz="1100" b="0" i="0" u="none" strike="noStrike" cap="none" baseline="0" dirty="0" smtClean="0">
                <a:solidFill>
                  <a:srgbClr val="000000"/>
                </a:solidFill>
                <a:effectLst/>
                <a:latin typeface="Arial"/>
                <a:ea typeface="Arial"/>
                <a:cs typeface="Arial"/>
                <a:sym typeface="Arial"/>
              </a:rPr>
              <a:t>Hair – underarms, pubic area, face, chest, legs, back and arms</a:t>
            </a:r>
          </a:p>
          <a:p>
            <a:pPr lvl="1"/>
            <a:r>
              <a:rPr lang="en-US" sz="1100" b="0" i="0" u="none" strike="noStrike" cap="none" baseline="0" dirty="0" smtClean="0">
                <a:solidFill>
                  <a:srgbClr val="000000"/>
                </a:solidFill>
                <a:effectLst/>
                <a:latin typeface="Arial"/>
                <a:ea typeface="Arial"/>
                <a:cs typeface="Arial"/>
                <a:sym typeface="Arial"/>
              </a:rPr>
              <a:t>Voice deepens</a:t>
            </a:r>
          </a:p>
          <a:p>
            <a:pPr lvl="1"/>
            <a:r>
              <a:rPr lang="en-US" sz="1100" b="0" i="0" u="none" strike="noStrike" cap="none" baseline="0" dirty="0" smtClean="0">
                <a:solidFill>
                  <a:srgbClr val="000000"/>
                </a:solidFill>
                <a:effectLst/>
                <a:latin typeface="Arial"/>
                <a:ea typeface="Arial"/>
                <a:cs typeface="Arial"/>
                <a:sym typeface="Arial"/>
              </a:rPr>
              <a:t>Spermatogenesis</a:t>
            </a:r>
          </a:p>
          <a:p>
            <a:pPr lvl="1"/>
            <a:r>
              <a:rPr lang="en-US" sz="1100" b="0" i="0" u="none" strike="noStrike" cap="none" baseline="0" dirty="0" smtClean="0">
                <a:solidFill>
                  <a:srgbClr val="000000"/>
                </a:solidFill>
                <a:effectLst/>
                <a:latin typeface="Arial"/>
                <a:ea typeface="Arial"/>
                <a:cs typeface="Arial"/>
                <a:sym typeface="Arial"/>
              </a:rPr>
              <a:t>Perspiration and body odour</a:t>
            </a:r>
          </a:p>
          <a:p>
            <a:pPr lvl="1"/>
            <a:r>
              <a:rPr lang="en-US" sz="1100" b="0" i="0" u="none" strike="noStrike" cap="none" baseline="0" dirty="0" smtClean="0">
                <a:solidFill>
                  <a:srgbClr val="000000"/>
                </a:solidFill>
                <a:effectLst/>
                <a:latin typeface="Arial"/>
                <a:ea typeface="Arial"/>
                <a:cs typeface="Arial"/>
                <a:sym typeface="Arial"/>
              </a:rPr>
              <a:t>Skin gets oily</a:t>
            </a:r>
          </a:p>
          <a:p>
            <a:pPr lvl="1"/>
            <a:r>
              <a:rPr lang="en-US" sz="1100" b="0" i="0" u="none" strike="noStrike" cap="none" baseline="0" dirty="0" smtClean="0">
                <a:solidFill>
                  <a:srgbClr val="000000"/>
                </a:solidFill>
                <a:effectLst/>
                <a:latin typeface="Arial"/>
                <a:ea typeface="Arial"/>
                <a:cs typeface="Arial"/>
                <a:sym typeface="Arial"/>
              </a:rPr>
              <a:t>Mood swings and attitudes</a:t>
            </a:r>
          </a:p>
          <a:p>
            <a:pPr lvl="1"/>
            <a:r>
              <a:rPr lang="en-US" sz="1100" b="0" i="0" u="none" strike="noStrike" cap="none" baseline="0" dirty="0" smtClean="0">
                <a:solidFill>
                  <a:srgbClr val="000000"/>
                </a:solidFill>
                <a:effectLst/>
                <a:latin typeface="Arial"/>
                <a:ea typeface="Arial"/>
                <a:cs typeface="Arial"/>
                <a:sym typeface="Arial"/>
              </a:rPr>
              <a:t>Want to be liked by your peer group</a:t>
            </a:r>
          </a:p>
          <a:p>
            <a:pPr lvl="1"/>
            <a:r>
              <a:rPr lang="en-US" sz="1100" b="0" i="0" u="none" strike="noStrike" cap="none" baseline="0" dirty="0" smtClean="0">
                <a:solidFill>
                  <a:srgbClr val="000000"/>
                </a:solidFill>
                <a:effectLst/>
                <a:latin typeface="Arial"/>
                <a:ea typeface="Arial"/>
                <a:cs typeface="Arial"/>
                <a:sym typeface="Arial"/>
              </a:rPr>
              <a:t>Start having romantic feelings for someone</a:t>
            </a:r>
          </a:p>
          <a:p>
            <a:pPr lvl="1"/>
            <a:r>
              <a:rPr lang="en-US" sz="1100" b="0" i="0" u="none" strike="noStrike" cap="none" baseline="0" dirty="0" smtClean="0">
                <a:solidFill>
                  <a:srgbClr val="000000"/>
                </a:solidFill>
                <a:effectLst/>
                <a:latin typeface="Arial"/>
                <a:ea typeface="Arial"/>
                <a:cs typeface="Arial"/>
                <a:sym typeface="Arial"/>
              </a:rPr>
              <a:t>Breast develop</a:t>
            </a:r>
          </a:p>
          <a:p>
            <a:pPr lvl="1"/>
            <a:r>
              <a:rPr lang="en-US" sz="1100" b="0" i="0" u="none" strike="noStrike" cap="none" baseline="0" dirty="0" smtClean="0">
                <a:solidFill>
                  <a:srgbClr val="000000"/>
                </a:solidFill>
                <a:effectLst/>
                <a:latin typeface="Arial"/>
                <a:ea typeface="Arial"/>
                <a:cs typeface="Arial"/>
                <a:sym typeface="Arial"/>
              </a:rPr>
              <a:t>Hip widen</a:t>
            </a:r>
          </a:p>
          <a:p>
            <a:pPr lvl="1"/>
            <a:r>
              <a:rPr lang="en-US" sz="1100" b="0" i="0" u="none" strike="noStrike" cap="none" baseline="0" dirty="0" smtClean="0">
                <a:solidFill>
                  <a:srgbClr val="000000"/>
                </a:solidFill>
                <a:effectLst/>
                <a:latin typeface="Arial"/>
                <a:ea typeface="Arial"/>
                <a:cs typeface="Arial"/>
                <a:sym typeface="Arial"/>
              </a:rPr>
              <a:t>Menstruation (period)</a:t>
            </a:r>
            <a:endParaRPr lang="en-US" sz="1100" b="0" i="1" u="none" strike="noStrike" cap="none" dirty="0" smtClean="0">
              <a:solidFill>
                <a:srgbClr val="000000"/>
              </a:solidFill>
              <a:effectLst/>
              <a:latin typeface="Arial"/>
              <a:ea typeface="Arial"/>
              <a:cs typeface="Arial"/>
              <a:sym typeface="Arial"/>
            </a:endParaRPr>
          </a:p>
          <a:p>
            <a:pPr marL="158750" indent="0">
              <a:buNone/>
            </a:pPr>
            <a:endParaRPr lang="en-US" sz="1100" b="0" i="0" u="none" strike="noStrike" cap="none" dirty="0" smtClean="0">
              <a:solidFill>
                <a:srgbClr val="000000"/>
              </a:solidFill>
              <a:effectLst/>
              <a:latin typeface="Arial"/>
              <a:ea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rPr>
              <a:t>Variations</a:t>
            </a:r>
          </a:p>
          <a:p>
            <a:r>
              <a:rPr lang="en-US" sz="1100" b="0" i="0" u="none" strike="noStrike" cap="none" dirty="0" smtClean="0">
                <a:solidFill>
                  <a:srgbClr val="000000"/>
                </a:solidFill>
                <a:effectLst/>
                <a:latin typeface="Arial"/>
                <a:ea typeface="Arial"/>
                <a:cs typeface="Arial"/>
                <a:sym typeface="Arial"/>
              </a:rPr>
              <a:t>Allow students to work in small groups to come up with 2-3 physical and/or emotional changes that occur in puberty and where on the table they should be classified.</a:t>
            </a:r>
          </a:p>
          <a:p>
            <a:r>
              <a:rPr lang="en-US" sz="1100" b="0" i="0" u="none" strike="noStrike" cap="none" dirty="0" smtClean="0">
                <a:solidFill>
                  <a:srgbClr val="000000"/>
                </a:solidFill>
                <a:effectLst/>
                <a:latin typeface="Arial"/>
                <a:ea typeface="Arial"/>
                <a:cs typeface="Arial"/>
                <a:sym typeface="Arial"/>
              </a:rPr>
              <a:t>Print each of the changes above onto a separate card or slip of paper. Distribute the cards to the students (individual, pairs, or small groups) and have students decide where each card should be placed on the table. Have students read each card aloud and place it under the correct column (using tape or magnets). After each card is placed, discuss whether it has been correctly categorized, correcting misconceptions and supplementing with additional information as required.</a:t>
            </a:r>
          </a:p>
          <a:p>
            <a:pPr marL="158750" indent="0">
              <a:buNone/>
            </a:pPr>
            <a:endParaRPr lang="en-US" sz="1100" b="0" i="0" u="none" strike="noStrike" cap="none" dirty="0" smtClean="0">
              <a:solidFill>
                <a:srgbClr val="000000"/>
              </a:solidFill>
              <a:effectLst/>
              <a:latin typeface="Arial"/>
              <a:ea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rPr>
              <a:t>Discussion:</a:t>
            </a:r>
          </a:p>
          <a:p>
            <a:r>
              <a:rPr lang="en-US" sz="1100" b="0" i="0" u="none" strike="noStrike" cap="none" dirty="0" smtClean="0">
                <a:solidFill>
                  <a:srgbClr val="000000"/>
                </a:solidFill>
                <a:effectLst/>
                <a:latin typeface="Arial"/>
                <a:ea typeface="Arial"/>
                <a:cs typeface="Arial"/>
                <a:sym typeface="Arial"/>
              </a:rPr>
              <a:t>Explore the various steps students can take to manage puberty challenges such as acne, perspiration and body odour. Stick to the physical changes as you will talk about the emotional ones in the next activity.</a:t>
            </a:r>
            <a:endParaRPr lang="en-US" sz="1100" b="1"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089799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cap="none" dirty="0" smtClean="0">
                <a:solidFill>
                  <a:srgbClr val="000000"/>
                </a:solidFill>
                <a:effectLst/>
                <a:latin typeface="Arial"/>
                <a:ea typeface="Arial"/>
                <a:cs typeface="Arial"/>
                <a:sym typeface="Arial"/>
              </a:rPr>
              <a:t>Teacher</a:t>
            </a:r>
            <a:r>
              <a:rPr lang="en-US" sz="1100" b="1" i="0" u="sng" strike="noStrike" cap="none" baseline="0" dirty="0" smtClean="0">
                <a:solidFill>
                  <a:srgbClr val="000000"/>
                </a:solidFill>
                <a:effectLst/>
                <a:latin typeface="Arial"/>
                <a:ea typeface="Arial"/>
                <a:cs typeface="Arial"/>
                <a:sym typeface="Arial"/>
              </a:rPr>
              <a:t> Prompt (Activity) continued…</a:t>
            </a:r>
            <a:endParaRPr lang="en-US" sz="1100" b="1" i="0" u="sng" strike="noStrike" cap="none" dirty="0" smtClean="0">
              <a:solidFill>
                <a:srgbClr val="000000"/>
              </a:solidFill>
              <a:effectLst/>
              <a:latin typeface="Arial"/>
              <a:ea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rPr>
              <a:t>Discussion:</a:t>
            </a:r>
          </a:p>
          <a:p>
            <a:r>
              <a:rPr lang="en-US" sz="1100" b="0" i="0" u="none" strike="noStrike" cap="none" dirty="0" smtClean="0">
                <a:solidFill>
                  <a:srgbClr val="000000"/>
                </a:solidFill>
                <a:effectLst/>
                <a:latin typeface="Arial"/>
                <a:ea typeface="Arial"/>
                <a:cs typeface="Arial"/>
                <a:sym typeface="Arial"/>
              </a:rPr>
              <a:t>Explore the various steps students can take to manage puberty challenges such as acne, perspiration and body odour. Stick to the physical changes as you will talk about the emotional ones in the next activity.</a:t>
            </a:r>
          </a:p>
          <a:p>
            <a:pPr marL="158750" indent="0">
              <a:buNone/>
            </a:pP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ea typeface="Arial"/>
                <a:cs typeface="Arial"/>
                <a:sym typeface="Arial"/>
              </a:rPr>
              <a:t>Note for the Teacher: </a:t>
            </a:r>
            <a:r>
              <a:rPr lang="en-US" sz="1100" b="0" i="0" u="none" strike="noStrike" cap="none" dirty="0" smtClean="0">
                <a:solidFill>
                  <a:srgbClr val="000000"/>
                </a:solidFill>
                <a:effectLst/>
                <a:latin typeface="Arial"/>
                <a:ea typeface="Arial"/>
                <a:cs typeface="Arial"/>
                <a:sym typeface="Arial"/>
              </a:rPr>
              <a:t>Spermatogenesis</a:t>
            </a:r>
            <a:r>
              <a:rPr lang="en-US" sz="1100" b="0" i="0" u="none" strike="noStrike" cap="none" baseline="0" dirty="0" smtClean="0">
                <a:solidFill>
                  <a:srgbClr val="000000"/>
                </a:solidFill>
                <a:effectLst/>
                <a:latin typeface="Arial"/>
                <a:ea typeface="Arial"/>
                <a:cs typeface="Arial"/>
                <a:sym typeface="Arial"/>
              </a:rPr>
              <a:t> and menstruation will be further covered in the Reproductive System PowerPoint, as well as the Conception and Fertilization PowerPoint</a:t>
            </a:r>
            <a:endParaRPr lang="en-US" sz="1100" b="1"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CA" dirty="0" smtClean="0"/>
          </a:p>
          <a:p>
            <a:pPr marL="0" lvl="0" indent="0" algn="l" rtl="0">
              <a:spcBef>
                <a:spcPts val="0"/>
              </a:spcBef>
              <a:spcAft>
                <a:spcPts val="0"/>
              </a:spcAft>
              <a:buNone/>
            </a:pPr>
            <a:r>
              <a:rPr lang="en-CA" dirty="0" smtClean="0"/>
              <a:t>Sometimes people</a:t>
            </a:r>
            <a:r>
              <a:rPr lang="en-CA" baseline="0" dirty="0" smtClean="0"/>
              <a:t> assigned male at birth might experience breast development, but usually this is temporary. </a:t>
            </a:r>
            <a:endParaRPr dirty="0"/>
          </a:p>
        </p:txBody>
      </p:sp>
    </p:spTree>
    <p:extLst>
      <p:ext uri="{BB962C8B-B14F-4D97-AF65-F5344CB8AC3E}">
        <p14:creationId xmlns:p14="http://schemas.microsoft.com/office/powerpoint/2010/main" val="384700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1100" b="1" i="0" u="sng" strike="noStrike" kern="1200" cap="none" dirty="0" smtClean="0">
                <a:solidFill>
                  <a:schemeClr val="tx1"/>
                </a:solidFill>
                <a:effectLst/>
                <a:latin typeface="Arial"/>
                <a:ea typeface="Arial"/>
                <a:cs typeface="Arial"/>
                <a:sym typeface="Arial"/>
              </a:rPr>
              <a:t>Background Knowledge</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1100" b="1" i="0" u="none" strike="noStrike" kern="1200" cap="none" dirty="0" smtClean="0">
                <a:solidFill>
                  <a:schemeClr val="tx1"/>
                </a:solidFill>
                <a:effectLst/>
                <a:latin typeface="Arial"/>
                <a:ea typeface="Arial"/>
                <a:cs typeface="Arial"/>
                <a:sym typeface="Arial"/>
              </a:rPr>
              <a:t>Note: </a:t>
            </a:r>
            <a:r>
              <a:rPr lang="en-US" sz="1100" b="0" i="0" u="none" strike="noStrike" kern="1200" cap="none" baseline="0" dirty="0" smtClean="0">
                <a:solidFill>
                  <a:schemeClr val="tx1"/>
                </a:solidFill>
                <a:effectLst/>
                <a:latin typeface="Arial"/>
                <a:ea typeface="Arial"/>
                <a:cs typeface="Arial"/>
                <a:sym typeface="Arial"/>
              </a:rPr>
              <a:t>the teacher does not need to use all of the information provided below. It is just information that is here for assistance when discussing the topic of changes that occur during puberty. </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sz="1100" b="0" i="0" u="none" strike="noStrike" kern="1200" cap="none" baseline="0" dirty="0" smtClean="0">
              <a:solidFill>
                <a:schemeClr val="tx1"/>
              </a:solidFill>
              <a:effectLst/>
              <a:latin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1" u="none" strike="noStrike" kern="1200" cap="none" dirty="0" smtClean="0">
                <a:solidFill>
                  <a:schemeClr val="tx1"/>
                </a:solidFill>
                <a:effectLst/>
                <a:latin typeface="Arial"/>
                <a:ea typeface="Arial"/>
                <a:cs typeface="Arial"/>
                <a:sym typeface="Arial"/>
              </a:rPr>
              <a:t>Hair Growt</a:t>
            </a:r>
            <a:r>
              <a:rPr lang="en-US" sz="1100" b="1" i="1" u="none" strike="noStrike" kern="1200" cap="none" baseline="0" dirty="0" smtClean="0">
                <a:solidFill>
                  <a:schemeClr val="tx1"/>
                </a:solidFill>
                <a:effectLst/>
                <a:latin typeface="Arial"/>
                <a:ea typeface="Arial"/>
                <a:cs typeface="Arial"/>
                <a:sym typeface="Arial"/>
              </a:rPr>
              <a:t>h:</a:t>
            </a:r>
            <a:endParaRPr lang="en-US" sz="1100" b="0" i="0" u="none" strike="noStrike" kern="1200" cap="none" baseline="0" dirty="0" smtClean="0">
              <a:solidFill>
                <a:schemeClr val="tx1"/>
              </a:solidFill>
              <a:effectLst/>
              <a:latin typeface="Arial"/>
              <a:ea typeface="Arial"/>
              <a:cs typeface="Arial"/>
              <a:sym typeface="Aria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cap="none" dirty="0" smtClean="0">
                <a:solidFill>
                  <a:schemeClr val="tx1"/>
                </a:solidFill>
                <a:effectLst/>
                <a:latin typeface="Arial"/>
                <a:ea typeface="Arial"/>
                <a:cs typeface="Arial"/>
                <a:sym typeface="Arial"/>
              </a:rPr>
              <a:t>Normalize that increased</a:t>
            </a:r>
            <a:r>
              <a:rPr lang="en-US" sz="1100" b="0" i="0" u="none" strike="noStrike" kern="1200" cap="none" baseline="0" dirty="0" smtClean="0">
                <a:solidFill>
                  <a:schemeClr val="tx1"/>
                </a:solidFill>
                <a:effectLst/>
                <a:latin typeface="Arial"/>
                <a:ea typeface="Arial"/>
                <a:cs typeface="Arial"/>
                <a:sym typeface="Arial"/>
              </a:rPr>
              <a:t> </a:t>
            </a:r>
            <a:r>
              <a:rPr lang="en-US" sz="1100" b="0" i="0" u="none" strike="noStrike" kern="1200" cap="none" dirty="0" smtClean="0">
                <a:solidFill>
                  <a:schemeClr val="tx1"/>
                </a:solidFill>
                <a:effectLst/>
                <a:latin typeface="Arial"/>
                <a:ea typeface="Arial"/>
                <a:cs typeface="Arial"/>
                <a:sym typeface="Arial"/>
              </a:rPr>
              <a:t>hair</a:t>
            </a:r>
            <a:r>
              <a:rPr lang="en-US" sz="1100" b="0" i="0" u="none" strike="noStrike" kern="1200" cap="none" baseline="0" dirty="0" smtClean="0">
                <a:solidFill>
                  <a:schemeClr val="tx1"/>
                </a:solidFill>
                <a:effectLst/>
                <a:latin typeface="Arial"/>
                <a:ea typeface="Arial"/>
                <a:cs typeface="Arial"/>
                <a:sym typeface="Arial"/>
              </a:rPr>
              <a:t> growth is normal, but is often one change that students might often find embarrassing.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cap="none" baseline="0" dirty="0" smtClean="0">
                <a:solidFill>
                  <a:schemeClr val="tx1"/>
                </a:solidFill>
                <a:effectLst/>
                <a:latin typeface="Arial"/>
                <a:ea typeface="Arial"/>
                <a:cs typeface="Arial"/>
                <a:sym typeface="Arial"/>
              </a:rPr>
              <a:t>Hormones will cause body hair to grow in several bodily places (i.e., on the arms and legs, under the armpits, in the pubic area, chest, back, face, </a:t>
            </a:r>
            <a:r>
              <a:rPr lang="en-US" sz="1100" b="0" i="0" u="none" strike="noStrike" kern="1200" cap="none" baseline="0" dirty="0" err="1" smtClean="0">
                <a:solidFill>
                  <a:schemeClr val="tx1"/>
                </a:solidFill>
                <a:effectLst/>
                <a:latin typeface="Arial"/>
                <a:ea typeface="Arial"/>
                <a:cs typeface="Arial"/>
                <a:sym typeface="Arial"/>
              </a:rPr>
              <a:t>etc</a:t>
            </a:r>
            <a:r>
              <a:rPr lang="en-US" sz="1100" b="0" i="0" u="none" strike="noStrike" kern="1200" cap="none" baseline="0" dirty="0" smtClean="0">
                <a:solidFill>
                  <a:schemeClr val="tx1"/>
                </a:solidFill>
                <a:effectLst/>
                <a:latin typeface="Arial"/>
                <a:ea typeface="Arial"/>
                <a:cs typeface="Arial"/>
                <a:sym typeface="Arial"/>
              </a:rPr>
              <a:t>). </a:t>
            </a:r>
            <a:endParaRPr lang="en-US" sz="1100" b="0" i="0" u="none" strike="noStrike" kern="1200" cap="none" dirty="0" smtClean="0">
              <a:solidFill>
                <a:schemeClr val="tx1"/>
              </a:solidFill>
              <a:effectLst/>
              <a:latin typeface="Arial"/>
              <a:ea typeface="Arial"/>
              <a:cs typeface="Arial"/>
              <a:sym typeface="Aria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i="0" u="none" strike="noStrike" kern="1200" cap="none" baseline="0" dirty="0" smtClean="0">
                <a:solidFill>
                  <a:schemeClr val="tx1"/>
                </a:solidFill>
                <a:effectLst/>
                <a:latin typeface="Arial"/>
                <a:ea typeface="Arial"/>
                <a:cs typeface="Arial"/>
                <a:sym typeface="Arial"/>
              </a:rPr>
              <a:t>**</a:t>
            </a:r>
            <a:r>
              <a:rPr lang="en-US" sz="1100" b="1" i="0" u="none" strike="noStrike" kern="1200" cap="none" dirty="0" smtClean="0">
                <a:solidFill>
                  <a:schemeClr val="tx1"/>
                </a:solidFill>
                <a:effectLst/>
                <a:latin typeface="Arial"/>
                <a:ea typeface="Arial"/>
                <a:cs typeface="Arial"/>
                <a:sym typeface="Arial"/>
              </a:rPr>
              <a:t>Some people</a:t>
            </a:r>
            <a:r>
              <a:rPr lang="en-US" sz="1100" b="1" i="0" u="none" strike="noStrike" kern="1200" cap="none" baseline="0" dirty="0" smtClean="0">
                <a:solidFill>
                  <a:schemeClr val="tx1"/>
                </a:solidFill>
                <a:effectLst/>
                <a:latin typeface="Arial"/>
                <a:ea typeface="Arial"/>
                <a:cs typeface="Arial"/>
                <a:sym typeface="Arial"/>
              </a:rPr>
              <a:t> choose to shave their legs and armpits. </a:t>
            </a:r>
            <a:r>
              <a:rPr lang="en-US" sz="1100" b="1" i="0" u="none" strike="noStrike" kern="1200" cap="none" dirty="0" smtClean="0">
                <a:solidFill>
                  <a:schemeClr val="tx1"/>
                </a:solidFill>
                <a:effectLst/>
                <a:latin typeface="Arial"/>
                <a:ea typeface="Arial"/>
                <a:cs typeface="Arial"/>
                <a:sym typeface="Arial"/>
              </a:rPr>
              <a:t>If</a:t>
            </a:r>
            <a:r>
              <a:rPr lang="en-US" sz="1100" b="1" i="0" u="none" strike="noStrike" kern="1200" cap="none" baseline="0" dirty="0" smtClean="0">
                <a:solidFill>
                  <a:schemeClr val="tx1"/>
                </a:solidFill>
                <a:effectLst/>
                <a:latin typeface="Arial"/>
                <a:ea typeface="Arial"/>
                <a:cs typeface="Arial"/>
                <a:sym typeface="Arial"/>
              </a:rPr>
              <a:t> you decide to start shaving, please talk to a trusted adult to learn how to shave properly and get your own razor**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cap="none" baseline="0" dirty="0" smtClean="0">
                <a:solidFill>
                  <a:schemeClr val="tx1"/>
                </a:solidFill>
                <a:effectLst/>
                <a:latin typeface="Arial"/>
                <a:ea typeface="Arial"/>
                <a:cs typeface="Arial"/>
                <a:sym typeface="Arial"/>
              </a:rPr>
              <a:t>It is </a:t>
            </a:r>
            <a:r>
              <a:rPr lang="en-US" sz="1100" b="0" i="0" u="sng" strike="noStrike" kern="1200" cap="none" baseline="0" dirty="0" smtClean="0">
                <a:solidFill>
                  <a:schemeClr val="tx1"/>
                </a:solidFill>
                <a:effectLst/>
                <a:latin typeface="Arial"/>
                <a:ea typeface="Arial"/>
                <a:cs typeface="Arial"/>
                <a:sym typeface="Arial"/>
              </a:rPr>
              <a:t>always</a:t>
            </a:r>
            <a:r>
              <a:rPr lang="en-US" sz="1100" b="0" i="0" u="none" strike="noStrike" kern="1200" cap="none" baseline="0" dirty="0" smtClean="0">
                <a:solidFill>
                  <a:schemeClr val="tx1"/>
                </a:solidFill>
                <a:effectLst/>
                <a:latin typeface="Arial"/>
                <a:ea typeface="Arial"/>
                <a:cs typeface="Arial"/>
                <a:sym typeface="Arial"/>
              </a:rPr>
              <a:t> your choice.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cap="none" baseline="0" dirty="0" smtClean="0">
                <a:solidFill>
                  <a:schemeClr val="tx1"/>
                </a:solidFill>
                <a:effectLst/>
                <a:latin typeface="Arial"/>
                <a:ea typeface="Arial"/>
                <a:cs typeface="Arial"/>
                <a:sym typeface="Arial"/>
              </a:rPr>
              <a:t>Example: professional male swimmers have to shave many body parts for competition purposes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cap="none" baseline="0" dirty="0" smtClean="0">
              <a:solidFill>
                <a:schemeClr val="tx1"/>
              </a:solidFill>
              <a:effectLst/>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1" u="none" strike="noStrike" kern="1200" cap="none" dirty="0" smtClean="0">
                <a:solidFill>
                  <a:schemeClr val="tx1"/>
                </a:solidFill>
                <a:effectLst/>
                <a:latin typeface="Arial"/>
                <a:ea typeface="Arial"/>
                <a:cs typeface="Arial"/>
                <a:sym typeface="Arial"/>
              </a:rPr>
              <a:t>Growth spurt</a:t>
            </a:r>
            <a:r>
              <a:rPr lang="en-US" sz="1100" b="1" i="1" u="none" strike="noStrike" kern="1200" cap="none" baseline="0" dirty="0" smtClean="0">
                <a:solidFill>
                  <a:schemeClr val="tx1"/>
                </a:solidFill>
                <a:effectLst/>
                <a:latin typeface="Arial"/>
                <a:ea typeface="Arial"/>
                <a:cs typeface="Arial"/>
                <a:sym typeface="Arial"/>
              </a:rPr>
              <a:t>:</a:t>
            </a:r>
            <a:endParaRPr lang="en-US" sz="1100" b="0" i="0" u="none" strike="noStrike" kern="1200" cap="none" baseline="0" dirty="0" smtClean="0">
              <a:solidFill>
                <a:schemeClr val="tx1"/>
              </a:solidFill>
              <a:effectLst/>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1" u="none" strike="noStrike" kern="1200" cap="none" dirty="0" smtClean="0">
                <a:solidFill>
                  <a:schemeClr val="tx1"/>
                </a:solidFill>
                <a:effectLst/>
                <a:latin typeface="Arial"/>
                <a:ea typeface="Arial"/>
                <a:cs typeface="Arial"/>
                <a:sym typeface="Arial"/>
              </a:rPr>
              <a:t>Awkwardness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cap="none" dirty="0" smtClean="0">
                <a:solidFill>
                  <a:schemeClr val="tx1"/>
                </a:solidFill>
                <a:effectLst/>
                <a:latin typeface="Arial"/>
                <a:ea typeface="Arial"/>
                <a:cs typeface="Arial"/>
                <a:sym typeface="Arial"/>
              </a:rPr>
              <a:t>Growth spurts</a:t>
            </a:r>
            <a:r>
              <a:rPr lang="en-US" sz="1100" b="0" i="0" u="none" strike="noStrike" kern="1200" cap="none" baseline="0" dirty="0" smtClean="0">
                <a:solidFill>
                  <a:schemeClr val="tx1"/>
                </a:solidFill>
                <a:effectLst/>
                <a:latin typeface="Arial"/>
                <a:ea typeface="Arial"/>
                <a:cs typeface="Arial"/>
                <a:sym typeface="Arial"/>
              </a:rPr>
              <a:t> (height and weight) can contribute to feeling awkward or clumsy for a short period of time.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i="1" u="none" strike="noStrike" kern="1200" cap="none" dirty="0" smtClean="0">
              <a:solidFill>
                <a:srgbClr val="FF0000"/>
              </a:solidFill>
              <a:effectLst/>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1" u="none" strike="noStrike" kern="1200" cap="none" dirty="0" smtClean="0">
                <a:solidFill>
                  <a:srgbClr val="FF0000"/>
                </a:solidFill>
                <a:effectLst/>
                <a:latin typeface="Arial"/>
                <a:ea typeface="Arial"/>
                <a:cs typeface="Arial"/>
                <a:sym typeface="Arial"/>
              </a:rPr>
              <a:t>Height:</a:t>
            </a:r>
            <a:endParaRPr lang="en-US" sz="1100" b="0" i="0" u="none" strike="noStrike" kern="1200" cap="none" dirty="0" smtClean="0">
              <a:solidFill>
                <a:srgbClr val="FF0000"/>
              </a:solidFill>
              <a:effectLst/>
              <a:latin typeface="Arial"/>
              <a:ea typeface="Arial"/>
              <a:cs typeface="Arial"/>
              <a:sym typeface="Arial"/>
            </a:endParaRP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Genes largely determine how tall a person will be and how fast they’ll grow</a:t>
            </a:r>
          </a:p>
          <a:p>
            <a:pPr marL="628650" lvl="1"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Everyone grows at different rates</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Students might be concerned about their height for different reasons: it might be feeling too tall or</a:t>
            </a:r>
            <a:r>
              <a:rPr lang="en-US" sz="1100" b="0" i="0" u="none" strike="noStrike" kern="1200" cap="none" baseline="0" dirty="0" smtClean="0">
                <a:solidFill>
                  <a:schemeClr val="tx1"/>
                </a:solidFill>
                <a:effectLst/>
                <a:latin typeface="Arial"/>
                <a:ea typeface="Arial"/>
                <a:cs typeface="Arial"/>
                <a:sym typeface="Arial"/>
              </a:rPr>
              <a:t> </a:t>
            </a:r>
            <a:r>
              <a:rPr lang="en-US" sz="1100" b="0" i="0" u="none" strike="noStrike" kern="1200" cap="none" dirty="0" smtClean="0">
                <a:solidFill>
                  <a:schemeClr val="tx1"/>
                </a:solidFill>
                <a:effectLst/>
                <a:latin typeface="Arial"/>
                <a:ea typeface="Arial"/>
                <a:cs typeface="Arial"/>
                <a:sym typeface="Arial"/>
              </a:rPr>
              <a:t>feeling too short</a:t>
            </a:r>
          </a:p>
          <a:p>
            <a:pPr marL="0" indent="0">
              <a:buFont typeface="Arial" panose="020B0604020202020204" pitchFamily="34" charset="0"/>
              <a:buNone/>
            </a:pPr>
            <a:endParaRPr lang="en-US" sz="1100" b="0" i="0" u="none" strike="noStrike" kern="1200" cap="none" dirty="0" smtClean="0">
              <a:solidFill>
                <a:schemeClr val="tx1"/>
              </a:solidFill>
              <a:effectLst/>
              <a:latin typeface="Arial"/>
              <a:ea typeface="Arial"/>
              <a:cs typeface="Arial"/>
              <a:sym typeface="Arial"/>
            </a:endParaRPr>
          </a:p>
          <a:p>
            <a:pPr marL="0" indent="0">
              <a:buFont typeface="Arial" panose="020B0604020202020204" pitchFamily="34" charset="0"/>
              <a:buNone/>
            </a:pPr>
            <a:r>
              <a:rPr lang="en-US" sz="1100" b="1" i="1" u="none" strike="noStrike" kern="1200" cap="none" dirty="0" smtClean="0">
                <a:solidFill>
                  <a:schemeClr val="tx1"/>
                </a:solidFill>
                <a:effectLst/>
                <a:latin typeface="Arial"/>
                <a:ea typeface="Arial"/>
                <a:cs typeface="Arial"/>
                <a:sym typeface="Arial"/>
              </a:rPr>
              <a:t>Weight:</a:t>
            </a:r>
            <a:endParaRPr lang="en-US" sz="1100" b="0" i="0" u="none" strike="noStrike" kern="1200" cap="none" dirty="0" smtClean="0">
              <a:solidFill>
                <a:schemeClr val="tx1"/>
              </a:solidFill>
              <a:effectLst/>
              <a:latin typeface="Arial"/>
              <a:ea typeface="Arial"/>
              <a:cs typeface="Arial"/>
              <a:sym typeface="Arial"/>
            </a:endParaRP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People come in all different shapes and sizes, and the best weight is the one that is right for a person’s body type, size, and physical</a:t>
            </a:r>
            <a:r>
              <a:rPr lang="en-US" sz="1100" b="0" i="0" u="none" strike="noStrike" kern="1200" cap="none" baseline="0" dirty="0" smtClean="0">
                <a:solidFill>
                  <a:schemeClr val="tx1"/>
                </a:solidFill>
                <a:effectLst/>
                <a:latin typeface="Arial"/>
                <a:ea typeface="Arial"/>
                <a:cs typeface="Arial"/>
                <a:sym typeface="Arial"/>
              </a:rPr>
              <a:t> activity levels</a:t>
            </a:r>
            <a:r>
              <a:rPr lang="en-US" sz="1100" b="0" i="0" u="none" strike="noStrike" kern="1200" cap="none" dirty="0" smtClean="0">
                <a:solidFill>
                  <a:schemeClr val="tx1"/>
                </a:solidFill>
                <a:effectLst/>
                <a:latin typeface="Arial"/>
                <a:ea typeface="Arial"/>
                <a:cs typeface="Arial"/>
                <a:sym typeface="Arial"/>
              </a:rPr>
              <a:t> </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Eating enough food is like putting gas in a car – if you run out of gas, it stops working! </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Everyone needs to eat a nutrient-rich (i.e., antioxidants, vitamins)</a:t>
            </a:r>
            <a:r>
              <a:rPr lang="en-US" sz="1100" b="0" i="0" u="none" strike="noStrike" kern="1200" cap="none" baseline="0" dirty="0" smtClean="0">
                <a:solidFill>
                  <a:schemeClr val="tx1"/>
                </a:solidFill>
                <a:effectLst/>
                <a:latin typeface="Arial"/>
                <a:ea typeface="Arial"/>
                <a:cs typeface="Arial"/>
                <a:sym typeface="Arial"/>
              </a:rPr>
              <a:t> and</a:t>
            </a:r>
            <a:r>
              <a:rPr lang="en-US" sz="1100" b="0" i="0" u="none" strike="noStrike" kern="1200" cap="none" dirty="0" smtClean="0">
                <a:solidFill>
                  <a:schemeClr val="tx1"/>
                </a:solidFill>
                <a:effectLst/>
                <a:latin typeface="Arial"/>
                <a:ea typeface="Arial"/>
                <a:cs typeface="Arial"/>
                <a:sym typeface="Arial"/>
              </a:rPr>
              <a:t> balanced plate</a:t>
            </a:r>
            <a:r>
              <a:rPr lang="en-US" sz="1100" b="0" i="0" u="none" strike="noStrike" kern="1200" cap="none" baseline="0" dirty="0" smtClean="0">
                <a:solidFill>
                  <a:schemeClr val="tx1"/>
                </a:solidFill>
                <a:effectLst/>
                <a:latin typeface="Arial"/>
                <a:ea typeface="Arial"/>
                <a:cs typeface="Arial"/>
                <a:sym typeface="Arial"/>
              </a:rPr>
              <a:t> of food </a:t>
            </a:r>
            <a:r>
              <a:rPr lang="en-US" sz="1100" b="0" i="0" u="none" strike="noStrike" kern="1200" cap="none" dirty="0" smtClean="0">
                <a:solidFill>
                  <a:schemeClr val="tx1"/>
                </a:solidFill>
                <a:effectLst/>
                <a:latin typeface="Arial"/>
                <a:ea typeface="Arial"/>
                <a:cs typeface="Arial"/>
                <a:sym typeface="Arial"/>
              </a:rPr>
              <a:t>to grow, to fight off infections, to do well in school and at play, and to just feel good</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Eating a variety of foods that meet the requirements of Canada’s Food Guide is the best approach</a:t>
            </a:r>
          </a:p>
          <a:p>
            <a:pPr marL="0" indent="0">
              <a:buFont typeface="Arial" panose="020B0604020202020204" pitchFamily="34" charset="0"/>
              <a:buNone/>
            </a:pPr>
            <a:endParaRPr lang="en-US" sz="1100" b="0" i="0" u="none" strike="noStrike" kern="1200" cap="none" dirty="0" smtClean="0">
              <a:solidFill>
                <a:schemeClr val="tx1"/>
              </a:solidFill>
              <a:effectLst/>
              <a:latin typeface="Arial"/>
              <a:ea typeface="Arial"/>
              <a:cs typeface="Arial"/>
              <a:sym typeface="Arial"/>
            </a:endParaRPr>
          </a:p>
          <a:p>
            <a:pPr marL="0" indent="0">
              <a:buFont typeface="Arial" panose="020B0604020202020204" pitchFamily="34" charset="0"/>
              <a:buNone/>
            </a:pPr>
            <a:r>
              <a:rPr lang="en-US" sz="1100" b="1" i="1" u="none" strike="noStrike" kern="1200" cap="none" dirty="0" smtClean="0">
                <a:solidFill>
                  <a:schemeClr val="tx1"/>
                </a:solidFill>
                <a:effectLst/>
                <a:latin typeface="Arial"/>
                <a:ea typeface="Arial"/>
                <a:cs typeface="Arial"/>
                <a:sym typeface="Arial"/>
              </a:rPr>
              <a:t>Muscles:</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Some students might wish they could be muscular like their </a:t>
            </a:r>
            <a:r>
              <a:rPr lang="en-US" sz="1100" b="0" i="0" u="none" strike="noStrike" kern="1200" cap="none" dirty="0" err="1" smtClean="0">
                <a:solidFill>
                  <a:schemeClr val="tx1"/>
                </a:solidFill>
                <a:effectLst/>
                <a:latin typeface="Arial"/>
                <a:ea typeface="Arial"/>
                <a:cs typeface="Arial"/>
                <a:sym typeface="Arial"/>
              </a:rPr>
              <a:t>favourite</a:t>
            </a:r>
            <a:r>
              <a:rPr lang="en-US" sz="1100" b="0" i="0" u="none" strike="noStrike" kern="1200" cap="none" dirty="0" smtClean="0">
                <a:solidFill>
                  <a:schemeClr val="tx1"/>
                </a:solidFill>
                <a:effectLst/>
                <a:latin typeface="Arial"/>
                <a:ea typeface="Arial"/>
                <a:cs typeface="Arial"/>
                <a:sym typeface="Arial"/>
              </a:rPr>
              <a:t> superhero or athlete</a:t>
            </a:r>
            <a:r>
              <a:rPr lang="en-US" sz="1100" b="0" i="0" u="none" strike="noStrike" kern="1200" cap="none" baseline="0" dirty="0" smtClean="0">
                <a:solidFill>
                  <a:schemeClr val="tx1"/>
                </a:solidFill>
                <a:effectLst/>
                <a:latin typeface="Arial"/>
                <a:ea typeface="Arial"/>
                <a:cs typeface="Arial"/>
                <a:sym typeface="Arial"/>
              </a:rPr>
              <a:t> </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Some students talk about going to the gym or lifting weights to help them develop muscles</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Youth</a:t>
            </a:r>
            <a:r>
              <a:rPr lang="en-US" sz="1100" b="0" i="0" u="none" strike="noStrike" kern="1200" cap="none" baseline="0" dirty="0" smtClean="0">
                <a:solidFill>
                  <a:schemeClr val="tx1"/>
                </a:solidFill>
                <a:effectLst/>
                <a:latin typeface="Arial"/>
                <a:ea typeface="Arial"/>
                <a:cs typeface="Arial"/>
                <a:sym typeface="Arial"/>
              </a:rPr>
              <a:t> can </a:t>
            </a:r>
            <a:r>
              <a:rPr lang="en-US" sz="1100" b="0" i="0" u="none" strike="noStrike" kern="1200" cap="none" dirty="0" smtClean="0">
                <a:solidFill>
                  <a:schemeClr val="tx1"/>
                </a:solidFill>
                <a:effectLst/>
                <a:latin typeface="Arial"/>
                <a:ea typeface="Arial"/>
                <a:cs typeface="Arial"/>
                <a:sym typeface="Arial"/>
              </a:rPr>
              <a:t>do a lot to build strong, healthy bodies by being physically active and eating a variety of nutritious foods </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Muscles take time to build,</a:t>
            </a:r>
            <a:r>
              <a:rPr lang="en-US" sz="1100" b="0" i="0" u="none" strike="noStrike" kern="1200" cap="none" baseline="0" dirty="0" smtClean="0">
                <a:solidFill>
                  <a:schemeClr val="tx1"/>
                </a:solidFill>
                <a:effectLst/>
                <a:latin typeface="Arial"/>
                <a:ea typeface="Arial"/>
                <a:cs typeface="Arial"/>
                <a:sym typeface="Arial"/>
              </a:rPr>
              <a:t> it will not just happen right away. This can happen over time with physical activity. </a:t>
            </a:r>
            <a:r>
              <a:rPr lang="en-US" sz="1100" b="1" i="0" u="none" strike="noStrike" kern="1200" cap="none" baseline="0" dirty="0" smtClean="0">
                <a:solidFill>
                  <a:schemeClr val="tx1"/>
                </a:solidFill>
                <a:effectLst/>
                <a:latin typeface="Arial"/>
                <a:ea typeface="Arial"/>
                <a:cs typeface="Arial"/>
                <a:sym typeface="Arial"/>
              </a:rPr>
              <a:t>**However, lifting weights is not encouraged until after children turn 14. Lifting weight early in life, to build muscle, can cause muscle damage and might stunt a child’s growth.** </a:t>
            </a:r>
            <a:endParaRPr lang="en-US" sz="1100" b="0" i="0" u="none" strike="noStrike" kern="1200" cap="none" dirty="0" smtClean="0">
              <a:solidFill>
                <a:schemeClr val="tx1"/>
              </a:solidFill>
              <a:effectLst/>
              <a:latin typeface="Arial"/>
              <a:ea typeface="Arial"/>
              <a:cs typeface="Arial"/>
              <a:sym typeface="Arial"/>
            </a:endParaRPr>
          </a:p>
          <a:p>
            <a:pPr marL="0" indent="0">
              <a:buFont typeface="Arial" panose="020B0604020202020204" pitchFamily="34" charset="0"/>
              <a:buNone/>
            </a:pPr>
            <a:endParaRPr lang="en-US" sz="1100" b="1" i="1" u="none" strike="noStrike" kern="1200" cap="none" baseline="0" dirty="0" smtClean="0">
              <a:solidFill>
                <a:schemeClr val="tx1"/>
              </a:solidFill>
              <a:effectLst/>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1" u="none" strike="noStrike" kern="1200" cap="none" dirty="0" smtClean="0">
                <a:solidFill>
                  <a:schemeClr val="tx1"/>
                </a:solidFill>
                <a:effectLst/>
                <a:latin typeface="Arial"/>
                <a:ea typeface="Arial"/>
                <a:cs typeface="Arial"/>
                <a:sym typeface="Arial"/>
              </a:rPr>
              <a:t>Other Physical Changes (this does not be discussed</a:t>
            </a:r>
            <a:r>
              <a:rPr lang="en-US" sz="1100" b="0" i="1" u="none" strike="noStrike" kern="1200" cap="none" baseline="0" dirty="0" smtClean="0">
                <a:solidFill>
                  <a:schemeClr val="tx1"/>
                </a:solidFill>
                <a:effectLst/>
                <a:latin typeface="Arial"/>
                <a:ea typeface="Arial"/>
                <a:cs typeface="Arial"/>
                <a:sym typeface="Arial"/>
              </a:rPr>
              <a:t> as it is explained further in the following grade – grade 5, but this information is here in case the teacher wants to include it)</a:t>
            </a:r>
            <a:endParaRPr lang="en-US" sz="1100" b="0" i="1" u="none" strike="noStrike" kern="1200" cap="none" dirty="0" smtClean="0">
              <a:solidFill>
                <a:schemeClr val="tx1"/>
              </a:solidFill>
              <a:effectLst/>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1" u="none" strike="noStrike" kern="1200" cap="none" dirty="0" smtClean="0">
                <a:solidFill>
                  <a:schemeClr val="tx1"/>
                </a:solidFill>
                <a:effectLst/>
                <a:latin typeface="Arial"/>
                <a:ea typeface="Arial"/>
                <a:cs typeface="Arial"/>
                <a:sym typeface="Arial"/>
              </a:rPr>
              <a:t>Body Structure (i.e., Hips,</a:t>
            </a:r>
            <a:r>
              <a:rPr lang="en-US" sz="1100" b="1" i="1" u="none" strike="noStrike" kern="1200" cap="none" baseline="0" dirty="0" smtClean="0">
                <a:solidFill>
                  <a:schemeClr val="tx1"/>
                </a:solidFill>
                <a:effectLst/>
                <a:latin typeface="Arial"/>
                <a:ea typeface="Arial"/>
                <a:cs typeface="Arial"/>
                <a:sym typeface="Arial"/>
              </a:rPr>
              <a:t> Breasts)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cap="none" dirty="0" smtClean="0">
                <a:solidFill>
                  <a:schemeClr val="tx1"/>
                </a:solidFill>
                <a:effectLst/>
                <a:latin typeface="Arial"/>
                <a:ea typeface="Arial"/>
                <a:cs typeface="Arial"/>
                <a:sym typeface="Arial"/>
              </a:rPr>
              <a:t>For those who were assigned female at birth, their pelvic bones grow and shift during puberty, causing the hips to widen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cap="none" dirty="0" smtClean="0">
                <a:solidFill>
                  <a:schemeClr val="tx1"/>
                </a:solidFill>
                <a:effectLst/>
                <a:latin typeface="Arial"/>
                <a:ea typeface="Arial"/>
                <a:cs typeface="Arial"/>
                <a:sym typeface="Arial"/>
              </a:rPr>
              <a:t>This change helps to accommodate the growth of the internal reproductive system, but primarily prepares assigned females for potential childbirth </a:t>
            </a:r>
            <a:endParaRPr lang="en-US" sz="1100" b="1" i="1" u="none" strike="noStrike" kern="1200" cap="none" dirty="0" smtClean="0">
              <a:solidFill>
                <a:schemeClr val="tx1"/>
              </a:solidFill>
              <a:effectLst/>
              <a:latin typeface="Arial"/>
              <a:ea typeface="Arial"/>
              <a:cs typeface="Arial"/>
              <a:sym typeface="Arial"/>
            </a:endParaRP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Breasts will grow during puberty.</a:t>
            </a:r>
            <a:r>
              <a:rPr lang="en-US" sz="1100" b="0" i="0" u="none" strike="noStrike" kern="1200" cap="none" baseline="0" dirty="0" smtClean="0">
                <a:solidFill>
                  <a:schemeClr val="tx1"/>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Everyone has some breast changes during puberty. </a:t>
            </a:r>
          </a:p>
          <a:p>
            <a:pPr marL="628650" lvl="1" indent="-171450">
              <a:buFont typeface="Arial" panose="020B0604020202020204" pitchFamily="34" charset="0"/>
              <a:buChar char="•"/>
            </a:pPr>
            <a:r>
              <a:rPr lang="en-US" sz="1100" b="0" i="0" u="none" strike="noStrike" cap="none" dirty="0" smtClean="0">
                <a:solidFill>
                  <a:srgbClr val="000000"/>
                </a:solidFill>
                <a:effectLst/>
                <a:latin typeface="Arial"/>
                <a:ea typeface="Arial"/>
                <a:cs typeface="Arial"/>
                <a:sym typeface="Arial"/>
              </a:rPr>
              <a:t>For people who are assigned male at birth, the changes are usually temporary. For those assigned female, changes in shape and size are usually lasting.</a:t>
            </a:r>
          </a:p>
          <a:p>
            <a:pPr marL="628650" lvl="1"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Assigned males may notice some temporary minor breast development. This is a result of hormones as they go through the process of establishing and regulating themselves.</a:t>
            </a:r>
            <a:endParaRPr lang="en-US" sz="1100" b="0" i="0" u="none" strike="noStrike" kern="1200" cap="none" baseline="0" dirty="0" smtClean="0">
              <a:solidFill>
                <a:schemeClr val="tx1"/>
              </a:solidFill>
              <a:effectLst/>
              <a:latin typeface="Arial"/>
              <a:ea typeface="Arial"/>
              <a:cs typeface="Arial"/>
              <a:sym typeface="Arial"/>
            </a:endParaRP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Some people experience a bit of discomfort and or tenderness as their breasts develop</a:t>
            </a:r>
            <a:r>
              <a:rPr lang="en-US" sz="1100" b="0" i="0" u="none" strike="noStrike" kern="1200" cap="none" baseline="0" dirty="0" smtClean="0">
                <a:solidFill>
                  <a:schemeClr val="tx1"/>
                </a:solidFill>
                <a:effectLst/>
                <a:latin typeface="Arial"/>
                <a:ea typeface="Arial"/>
                <a:cs typeface="Arial"/>
                <a:sym typeface="Arial"/>
              </a:rPr>
              <a:t> and change</a:t>
            </a:r>
            <a:r>
              <a:rPr lang="en-US" sz="1100" b="0" i="0" u="none" strike="noStrike" kern="1200" cap="none" dirty="0" smtClean="0">
                <a:solidFill>
                  <a:schemeClr val="tx1"/>
                </a:solidFill>
                <a:effectLst/>
                <a:latin typeface="Arial"/>
                <a:ea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CA" b="1" baseline="0" dirty="0" smtClean="0"/>
          </a:p>
          <a:p>
            <a:pPr marL="158750" indent="0">
              <a:buNone/>
            </a:pPr>
            <a:r>
              <a:rPr lang="en-CA" b="1" baseline="0" dirty="0" smtClean="0"/>
              <a:t>References:</a:t>
            </a:r>
            <a:endParaRPr lang="en-CA" b="1" dirty="0" smtClean="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dirty="0" smtClean="0"/>
              <a:t>Kids</a:t>
            </a:r>
            <a:r>
              <a:rPr lang="en-CA" b="0" baseline="0" dirty="0" smtClean="0"/>
              <a:t> Help Phone (published 2018, July; updated 2021, December). Puberty and people assigned female at birth. https://kidshelpphone.ca/get-info/puberty-and-people-assigned-female-at-birth/</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dirty="0" smtClean="0"/>
              <a:t>Kids</a:t>
            </a:r>
            <a:r>
              <a:rPr lang="en-CA" b="0" baseline="0" dirty="0" smtClean="0"/>
              <a:t> Help Phone (published 2018, July; updated 2021, December). Puberty and people assigned male at birth. https://kidshelpphone.ca/get-info/puberty-and-people-assigned-male-at-birth/ </a:t>
            </a:r>
          </a:p>
          <a:p>
            <a:pPr marL="158750" indent="0">
              <a:buNone/>
            </a:pPr>
            <a:endParaRPr lang="en-CA" b="0" dirty="0" smtClean="0"/>
          </a:p>
          <a:p>
            <a:pPr marL="158750" indent="0">
              <a:buNone/>
            </a:pPr>
            <a:r>
              <a:rPr lang="en-CA" b="1" dirty="0" smtClean="0"/>
              <a:t>Images</a:t>
            </a:r>
            <a:r>
              <a:rPr lang="en-CA" b="1" baseline="0" dirty="0" smtClean="0"/>
              <a:t> from </a:t>
            </a:r>
            <a:r>
              <a:rPr lang="en-CA" b="1" baseline="0" dirty="0" err="1" smtClean="0"/>
              <a:t>Canva</a:t>
            </a:r>
            <a:endParaRPr b="1" dirty="0"/>
          </a:p>
        </p:txBody>
      </p:sp>
    </p:spTree>
    <p:extLst>
      <p:ext uri="{BB962C8B-B14F-4D97-AF65-F5344CB8AC3E}">
        <p14:creationId xmlns:p14="http://schemas.microsoft.com/office/powerpoint/2010/main" val="4100420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Font typeface="Arial" panose="020B0604020202020204" pitchFamily="34" charset="0"/>
              <a:buNone/>
            </a:pPr>
            <a:r>
              <a:rPr lang="en-US" sz="1100" b="1" i="0" u="sng" strike="noStrike" kern="1200" cap="none" dirty="0" smtClean="0">
                <a:solidFill>
                  <a:schemeClr val="tx1"/>
                </a:solidFill>
                <a:effectLst/>
                <a:latin typeface="Arial"/>
                <a:ea typeface="Arial"/>
                <a:cs typeface="Arial"/>
                <a:sym typeface="Arial"/>
              </a:rPr>
              <a:t>Teacher Prompt</a:t>
            </a:r>
            <a:endParaRPr lang="en-US" sz="1100" b="1" i="1" u="none" strike="noStrike" kern="1200" cap="none" dirty="0" smtClean="0">
              <a:solidFill>
                <a:schemeClr val="tx1"/>
              </a:solidFill>
              <a:effectLst/>
              <a:latin typeface="Arial"/>
              <a:ea typeface="Arial"/>
              <a:cs typeface="Arial"/>
              <a:sym typeface="Arial"/>
            </a:endParaRPr>
          </a:p>
          <a:p>
            <a:pPr marL="0" indent="0">
              <a:buFont typeface="Arial" panose="020B0604020202020204" pitchFamily="34" charset="0"/>
              <a:buNone/>
            </a:pPr>
            <a:r>
              <a:rPr lang="en-US" sz="1100" b="1" i="1" u="none" strike="noStrike" kern="1200" cap="none" dirty="0" smtClean="0">
                <a:solidFill>
                  <a:schemeClr val="tx1"/>
                </a:solidFill>
                <a:effectLst/>
                <a:latin typeface="Arial"/>
                <a:ea typeface="Arial"/>
                <a:cs typeface="Arial"/>
                <a:sym typeface="Arial"/>
              </a:rPr>
              <a:t>What can you do to decrease</a:t>
            </a:r>
            <a:r>
              <a:rPr lang="en-US" sz="1100" b="1" i="1" u="none" strike="noStrike" kern="1200" cap="none" baseline="0" dirty="0" smtClean="0">
                <a:solidFill>
                  <a:schemeClr val="tx1"/>
                </a:solidFill>
                <a:effectLst/>
                <a:latin typeface="Arial"/>
                <a:ea typeface="Arial"/>
                <a:cs typeface="Arial"/>
                <a:sym typeface="Arial"/>
              </a:rPr>
              <a:t> acne?</a:t>
            </a:r>
          </a:p>
          <a:p>
            <a:r>
              <a:rPr lang="en-US" sz="1100" b="0" i="0" u="none" strike="noStrike" kern="1200" cap="none" baseline="0" dirty="0" smtClean="0">
                <a:solidFill>
                  <a:schemeClr val="tx1"/>
                </a:solidFill>
                <a:effectLst/>
                <a:latin typeface="Arial"/>
                <a:ea typeface="Arial"/>
                <a:cs typeface="Arial"/>
                <a:sym typeface="Arial"/>
              </a:rPr>
              <a:t>Elicit these responses:</a:t>
            </a:r>
            <a:endParaRPr lang="en-US" sz="1100" b="0" i="0" u="none" strike="noStrike" kern="1200" cap="none" dirty="0" smtClean="0">
              <a:solidFill>
                <a:schemeClr val="tx1"/>
              </a:solidFill>
              <a:effectLst/>
              <a:latin typeface="Arial"/>
              <a:ea typeface="Arial"/>
              <a:cs typeface="Arial"/>
              <a:sym typeface="Arial"/>
            </a:endParaRPr>
          </a:p>
          <a:p>
            <a:pPr marL="628650" lvl="1"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Wash face with mild soap or cleansers and warm water 1-2x daily (in the morning after waking</a:t>
            </a:r>
            <a:r>
              <a:rPr lang="en-US" sz="1100" b="0" i="0" u="none" strike="noStrike" kern="1200" cap="none" baseline="0" dirty="0" smtClean="0">
                <a:solidFill>
                  <a:schemeClr val="tx1"/>
                </a:solidFill>
                <a:effectLst/>
                <a:latin typeface="Arial"/>
                <a:ea typeface="Arial"/>
                <a:cs typeface="Arial"/>
                <a:sym typeface="Arial"/>
              </a:rPr>
              <a:t> up </a:t>
            </a:r>
            <a:r>
              <a:rPr lang="en-US" sz="1100" b="0" i="0" u="none" strike="noStrike" kern="1200" cap="none" dirty="0" smtClean="0">
                <a:solidFill>
                  <a:schemeClr val="tx1"/>
                </a:solidFill>
                <a:effectLst/>
                <a:latin typeface="Arial"/>
                <a:ea typeface="Arial"/>
                <a:cs typeface="Arial"/>
                <a:sym typeface="Arial"/>
              </a:rPr>
              <a:t>and/or at night before bed)</a:t>
            </a:r>
          </a:p>
          <a:p>
            <a:pPr marL="628650" lvl="1"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If acne gets worse the next level would be to buy acne products (washes and creams) which can be purchased over the counter or they may see their doctor for a prescription</a:t>
            </a:r>
          </a:p>
          <a:p>
            <a:pPr marL="628650" lvl="1"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Do not squeeze or pick at pimples as this can cause infection</a:t>
            </a:r>
          </a:p>
          <a:p>
            <a:pPr marL="628650" lvl="1"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Avoid creams and cosmetics that contain oil. </a:t>
            </a:r>
          </a:p>
          <a:p>
            <a:pPr marL="628650" lvl="1"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Remove all cosmetics (makeup) before going to bed</a:t>
            </a:r>
          </a:p>
          <a:p>
            <a:pPr marL="628650" lvl="1"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Eat a well-balanced diet</a:t>
            </a:r>
          </a:p>
          <a:p>
            <a:pPr marL="628650" lvl="1"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Drink water </a:t>
            </a:r>
          </a:p>
          <a:p>
            <a:pPr marL="628650" lvl="1"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Wash hair more often  </a:t>
            </a:r>
          </a:p>
          <a:p>
            <a:pPr marL="628650" lvl="1"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Keep hair back off the face </a:t>
            </a:r>
          </a:p>
          <a:p>
            <a:pPr marL="0" lvl="0" indent="0">
              <a:buFont typeface="Arial" panose="020B0604020202020204" pitchFamily="34" charset="0"/>
              <a:buNone/>
            </a:pPr>
            <a:endParaRPr lang="en-US" sz="1100" b="0" i="0" u="none" strike="noStrike" kern="1200" cap="none" dirty="0" smtClean="0">
              <a:solidFill>
                <a:schemeClr val="tx1"/>
              </a:solidFill>
              <a:effectLst/>
              <a:latin typeface="Arial"/>
              <a:ea typeface="Arial"/>
              <a:cs typeface="Arial"/>
              <a:sym typeface="Arial"/>
            </a:endParaRPr>
          </a:p>
          <a:p>
            <a:pPr marL="0" lvl="0" indent="0">
              <a:buFont typeface="Arial" panose="020B0604020202020204" pitchFamily="34" charset="0"/>
              <a:buNone/>
            </a:pPr>
            <a:r>
              <a:rPr lang="en-US" sz="1100" b="1" i="1" u="none" strike="noStrike" kern="1200" cap="none" dirty="0" smtClean="0">
                <a:solidFill>
                  <a:schemeClr val="tx1"/>
                </a:solidFill>
                <a:effectLst/>
                <a:latin typeface="Arial"/>
                <a:ea typeface="Arial"/>
                <a:cs typeface="Arial"/>
                <a:sym typeface="Arial"/>
              </a:rPr>
              <a:t>Ask: </a:t>
            </a:r>
            <a:r>
              <a:rPr lang="en-US" sz="1100" b="0" i="0" u="none" strike="noStrike" kern="1200" cap="none" dirty="0" smtClean="0">
                <a:solidFill>
                  <a:schemeClr val="tx1"/>
                </a:solidFill>
                <a:effectLst/>
                <a:latin typeface="Arial"/>
                <a:ea typeface="Arial"/>
                <a:cs typeface="Arial"/>
                <a:sym typeface="Arial"/>
              </a:rPr>
              <a:t>Can think of a reason why we might need to wash hair more often and keep hair off the face to help with acne?</a:t>
            </a:r>
          </a:p>
          <a:p>
            <a:pPr marL="0" lvl="0" indent="0">
              <a:buFont typeface="Arial" panose="020B0604020202020204" pitchFamily="34" charset="0"/>
              <a:buNone/>
            </a:pPr>
            <a:r>
              <a:rPr lang="en-US" sz="1100" b="0" i="0" u="none" strike="noStrike" kern="1200" cap="none" dirty="0" smtClean="0">
                <a:solidFill>
                  <a:schemeClr val="tx1"/>
                </a:solidFill>
                <a:effectLst/>
                <a:latin typeface="Arial"/>
                <a:ea typeface="Arial"/>
                <a:cs typeface="Arial"/>
                <a:sym typeface="Arial"/>
              </a:rPr>
              <a:t>Elicit the following response: </a:t>
            </a:r>
            <a:endParaRPr lang="en-US" sz="1100" b="1" i="0" u="none" strike="noStrike" kern="1200" cap="none" dirty="0" smtClean="0">
              <a:solidFill>
                <a:schemeClr val="tx1"/>
              </a:solidFill>
              <a:effectLst/>
              <a:latin typeface="Arial"/>
              <a:ea typeface="Arial"/>
              <a:cs typeface="Arial"/>
              <a:sym typeface="Arial"/>
            </a:endParaRP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As a result of increased hormone production hair may become greasy/oilier, just as skin gets oilier</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Greasy</a:t>
            </a:r>
            <a:r>
              <a:rPr lang="en-US" sz="1100" b="0" i="0" u="none" strike="noStrike" kern="1200" cap="none" baseline="0" dirty="0" smtClean="0">
                <a:solidFill>
                  <a:schemeClr val="tx1"/>
                </a:solidFill>
                <a:effectLst/>
                <a:latin typeface="Arial"/>
                <a:ea typeface="Arial"/>
                <a:cs typeface="Arial"/>
                <a:sym typeface="Arial"/>
              </a:rPr>
              <a:t> hair may add to excess oil accumulation on skin leading to further acne development</a:t>
            </a:r>
          </a:p>
          <a:p>
            <a:pPr marL="171450" indent="-171450">
              <a:buFont typeface="Arial" panose="020B0604020202020204" pitchFamily="34" charset="0"/>
              <a:buChar char="•"/>
            </a:pPr>
            <a:r>
              <a:rPr lang="en-US" sz="1100" b="0" i="0" u="none" strike="noStrike" kern="1200" cap="none" baseline="0" dirty="0" smtClean="0">
                <a:solidFill>
                  <a:schemeClr val="tx1"/>
                </a:solidFill>
                <a:effectLst/>
                <a:latin typeface="Arial"/>
                <a:ea typeface="Arial"/>
                <a:cs typeface="Arial"/>
                <a:sym typeface="Arial"/>
              </a:rPr>
              <a:t>Some people may find that they need to wash their hair more frequently – maybe every day, maybe every other day as their body changes during puberty</a:t>
            </a:r>
          </a:p>
          <a:p>
            <a:pPr marL="171450" indent="-171450">
              <a:buFont typeface="Arial" panose="020B0604020202020204" pitchFamily="34" charset="0"/>
              <a:buChar char="•"/>
            </a:pPr>
            <a:r>
              <a:rPr lang="en-US" sz="1100" b="0" i="0" u="none" strike="noStrike" kern="1200" cap="none" baseline="0" dirty="0" smtClean="0">
                <a:solidFill>
                  <a:schemeClr val="tx1"/>
                </a:solidFill>
                <a:effectLst/>
                <a:latin typeface="Arial"/>
                <a:ea typeface="Arial"/>
                <a:cs typeface="Arial"/>
                <a:sym typeface="Arial"/>
              </a:rPr>
              <a:t>Da</a:t>
            </a:r>
            <a:r>
              <a:rPr lang="en-US" sz="1100" b="0" i="0" u="none" strike="noStrike" kern="1200" cap="none" dirty="0" smtClean="0">
                <a:solidFill>
                  <a:schemeClr val="tx1"/>
                </a:solidFill>
                <a:effectLst/>
                <a:latin typeface="Arial"/>
                <a:ea typeface="Arial"/>
                <a:cs typeface="Arial"/>
                <a:sym typeface="Arial"/>
              </a:rPr>
              <a:t>ily brushing/combing of hair is also important to overall general appearance</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sz="1100" b="1" i="0" u="sng"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1100" b="1" i="0" u="sng" strike="noStrike" kern="1200" cap="none" dirty="0" smtClean="0">
                <a:solidFill>
                  <a:schemeClr val="tx1"/>
                </a:solidFill>
                <a:effectLst/>
                <a:latin typeface="Arial"/>
                <a:ea typeface="Arial"/>
                <a:cs typeface="Arial"/>
                <a:sym typeface="Arial"/>
              </a:rPr>
              <a:t>Background Knowledge</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1100" b="1" i="0" u="none" strike="noStrike" kern="1200" cap="none" dirty="0" smtClean="0">
                <a:solidFill>
                  <a:schemeClr val="tx1"/>
                </a:solidFill>
                <a:effectLst/>
                <a:latin typeface="Arial"/>
                <a:ea typeface="Arial"/>
                <a:cs typeface="Arial"/>
                <a:sym typeface="Arial"/>
              </a:rPr>
              <a:t>Note: </a:t>
            </a:r>
            <a:r>
              <a:rPr lang="en-US" sz="1100" b="0" i="0" u="none" strike="noStrike" kern="1200" cap="none" baseline="0" dirty="0" smtClean="0">
                <a:solidFill>
                  <a:schemeClr val="tx1"/>
                </a:solidFill>
                <a:effectLst/>
                <a:latin typeface="Arial"/>
                <a:ea typeface="Arial"/>
                <a:cs typeface="Arial"/>
                <a:sym typeface="Arial"/>
              </a:rPr>
              <a:t>the teacher does not need to use all of the information provided below. It is just information that is here for assistance when discussing the topic of changes that occur during puberty. </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CA" sz="1100" b="0" i="0" u="none" strike="noStrike" kern="0" cap="none" baseline="0"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1100" b="0" i="0" u="none" strike="noStrike" kern="1200" cap="none" baseline="0" dirty="0" smtClean="0">
                <a:solidFill>
                  <a:schemeClr val="tx1"/>
                </a:solidFill>
                <a:effectLst/>
                <a:latin typeface="Arial"/>
                <a:ea typeface="Arial"/>
                <a:cs typeface="Arial"/>
                <a:sym typeface="Arial"/>
              </a:rPr>
              <a:t>Here are some changes that adolescents will likely experience at some point while growing up: </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CA" sz="1100" b="0" i="0" u="none" strike="noStrike" kern="0" cap="none" baseline="0" dirty="0" smtClean="0">
              <a:solidFill>
                <a:srgbClr val="000000"/>
              </a:solidFill>
              <a:effectLst/>
              <a:latin typeface="Arial"/>
              <a:cs typeface="Arial"/>
              <a:sym typeface="Arial"/>
            </a:endParaRPr>
          </a:p>
          <a:p>
            <a:pPr marL="0" indent="0">
              <a:buFont typeface="Arial" panose="020B0604020202020204" pitchFamily="34" charset="0"/>
              <a:buNone/>
            </a:pPr>
            <a:r>
              <a:rPr lang="en-US" sz="1100" b="1" i="1" u="none" strike="noStrike" kern="1200" cap="none" dirty="0" smtClean="0">
                <a:solidFill>
                  <a:schemeClr val="tx1"/>
                </a:solidFill>
                <a:effectLst/>
                <a:latin typeface="Arial"/>
                <a:ea typeface="Arial"/>
                <a:cs typeface="Arial"/>
                <a:sym typeface="Arial"/>
              </a:rPr>
              <a:t>Voice Changes</a:t>
            </a:r>
            <a:r>
              <a:rPr lang="en-US" sz="1100" b="1" i="0" u="none" strike="noStrike" kern="1200" cap="none" dirty="0" smtClean="0">
                <a:solidFill>
                  <a:schemeClr val="tx1"/>
                </a:solidFill>
                <a:effectLst/>
                <a:latin typeface="Arial"/>
                <a:ea typeface="Arial"/>
                <a:cs typeface="Arial"/>
                <a:sym typeface="Arial"/>
              </a:rPr>
              <a:t>:</a:t>
            </a:r>
            <a:endParaRPr lang="en-US" sz="1100" b="0" i="1" u="none" strike="noStrike" kern="1200" cap="none" dirty="0" smtClean="0">
              <a:solidFill>
                <a:schemeClr val="tx1"/>
              </a:solidFill>
              <a:effectLst/>
              <a:latin typeface="Arial"/>
              <a:ea typeface="Arial"/>
              <a:cs typeface="Arial"/>
              <a:sym typeface="Arial"/>
            </a:endParaRP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The larynx (Adam’s apple), also known as the voice box, gets bigger</a:t>
            </a:r>
            <a:r>
              <a:rPr lang="en-US" sz="1100" b="0" i="0" u="none" strike="noStrike" kern="1200" cap="none" baseline="0" dirty="0" smtClean="0">
                <a:solidFill>
                  <a:schemeClr val="tx1"/>
                </a:solidFill>
                <a:effectLst/>
                <a:latin typeface="Arial"/>
                <a:ea typeface="Arial"/>
                <a:cs typeface="Arial"/>
                <a:sym typeface="Arial"/>
              </a:rPr>
              <a:t> </a:t>
            </a:r>
            <a:r>
              <a:rPr lang="en-US" sz="1100" b="0" i="0" u="none" strike="noStrike" kern="1200" cap="none" dirty="0" smtClean="0">
                <a:solidFill>
                  <a:schemeClr val="tx1"/>
                </a:solidFill>
                <a:effectLst/>
                <a:latin typeface="Arial"/>
                <a:ea typeface="Arial"/>
                <a:cs typeface="Arial"/>
                <a:sym typeface="Arial"/>
              </a:rPr>
              <a:t>during puberty and tends to stick out at the front of the throat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sz="1100" b="0" i="0" u="none" strike="noStrike" cap="none" baseline="0" dirty="0" smtClean="0">
                <a:solidFill>
                  <a:srgbClr val="000000"/>
                </a:solidFill>
                <a:latin typeface="Arial"/>
                <a:ea typeface="Arial"/>
                <a:cs typeface="Arial"/>
                <a:sym typeface="Arial"/>
              </a:rPr>
              <a:t>When a person with higher testosterone levels reaches puberty, the larynx (also known as the voice box) begins to grow and the vocal cords get longer and thicker. </a:t>
            </a:r>
            <a:endParaRPr lang="en-US" sz="1100" b="0" i="0" u="none" strike="noStrike" kern="1200" cap="none" dirty="0" smtClean="0">
              <a:solidFill>
                <a:schemeClr val="tx1"/>
              </a:solidFill>
              <a:effectLst/>
              <a:latin typeface="Arial"/>
              <a:ea typeface="Arial"/>
              <a:cs typeface="Arial"/>
              <a:sym typeface="Arial"/>
            </a:endParaRPr>
          </a:p>
          <a:p>
            <a:pPr marL="171450" indent="-171450">
              <a:buFont typeface="Arial" panose="020B0604020202020204" pitchFamily="34" charset="0"/>
              <a:buChar char="•"/>
            </a:pPr>
            <a:r>
              <a:rPr lang="en-US" sz="1100" b="0" i="0" u="none" strike="noStrike" cap="none" baseline="0" dirty="0" smtClean="0">
                <a:solidFill>
                  <a:srgbClr val="000000"/>
                </a:solidFill>
                <a:latin typeface="Arial"/>
                <a:ea typeface="Arial"/>
                <a:cs typeface="Arial"/>
                <a:sym typeface="Arial"/>
              </a:rPr>
              <a:t>Everyone's larynx grows during puberty, but if you do not have high testosterone in the body the larynx doesn't grow as much and you won’t have an Adam's apples</a:t>
            </a:r>
            <a:endParaRPr lang="en-US" sz="1100" b="0" i="0" u="none" strike="noStrike" kern="1200" cap="none" dirty="0" smtClean="0">
              <a:solidFill>
                <a:schemeClr val="tx1"/>
              </a:solidFill>
              <a:effectLst/>
              <a:latin typeface="Arial"/>
              <a:ea typeface="Arial"/>
              <a:cs typeface="Arial"/>
              <a:sym typeface="Arial"/>
            </a:endParaRP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It is important to also share with the class that everyone will have some degree of voice changes as they mature</a:t>
            </a:r>
          </a:p>
          <a:p>
            <a:pPr marL="0" indent="0">
              <a:buFont typeface="Arial" panose="020B0604020202020204" pitchFamily="34" charset="0"/>
              <a:buNone/>
            </a:pPr>
            <a:endParaRPr lang="en-US" sz="1100" b="0" i="0" u="none" strike="noStrike" kern="1200" cap="none" dirty="0" smtClean="0">
              <a:solidFill>
                <a:schemeClr val="tx1"/>
              </a:solidFill>
              <a:effectLst/>
              <a:latin typeface="Arial"/>
              <a:ea typeface="Arial"/>
              <a:cs typeface="Arial"/>
              <a:sym typeface="Arial"/>
            </a:endParaRPr>
          </a:p>
          <a:p>
            <a:pPr marL="0" indent="0">
              <a:buFont typeface="Arial" panose="020B0604020202020204" pitchFamily="34" charset="0"/>
              <a:buNone/>
            </a:pPr>
            <a:r>
              <a:rPr lang="en-US" sz="1100" b="1" i="1" u="none" strike="noStrike" kern="1200" cap="none" dirty="0" smtClean="0">
                <a:solidFill>
                  <a:schemeClr val="tx1"/>
                </a:solidFill>
                <a:effectLst/>
                <a:latin typeface="Arial"/>
                <a:ea typeface="Arial"/>
                <a:cs typeface="Arial"/>
                <a:sym typeface="Arial"/>
              </a:rPr>
              <a:t>Body odour (perspiration):</a:t>
            </a:r>
            <a:endParaRPr lang="en-US" sz="1100" b="1" i="0" u="none" strike="noStrike" kern="1200" cap="none" dirty="0" smtClean="0">
              <a:solidFill>
                <a:schemeClr val="tx1"/>
              </a:solidFill>
              <a:effectLst/>
              <a:latin typeface="Arial"/>
              <a:ea typeface="Arial"/>
              <a:cs typeface="Arial"/>
              <a:sym typeface="Arial"/>
            </a:endParaRP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People perspire all the time, not just during physical activity</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Perspiring is how the body regulates its temperature</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At puberty, a different set of sweat glands (apocrine glands) start to secrete a different substance along with a salty, watery solution.</a:t>
            </a:r>
            <a:r>
              <a:rPr lang="en-US" sz="1100" b="0" i="0" u="none" strike="noStrike" kern="1200" cap="none" baseline="0" dirty="0" smtClean="0">
                <a:solidFill>
                  <a:schemeClr val="tx1"/>
                </a:solidFill>
                <a:effectLst/>
                <a:latin typeface="Arial"/>
                <a:ea typeface="Arial"/>
                <a:cs typeface="Arial"/>
                <a:sym typeface="Arial"/>
              </a:rPr>
              <a:t> </a:t>
            </a:r>
            <a:r>
              <a:rPr lang="en-US" sz="1100" b="0" i="0" u="none" strike="noStrike" kern="1200" cap="none" dirty="0" smtClean="0">
                <a:solidFill>
                  <a:schemeClr val="tx1"/>
                </a:solidFill>
                <a:effectLst/>
                <a:latin typeface="Arial"/>
                <a:ea typeface="Arial"/>
                <a:cs typeface="Arial"/>
                <a:sym typeface="Arial"/>
              </a:rPr>
              <a:t>This in combination with bacteria on the skin results in a body odour (this might happen</a:t>
            </a:r>
            <a:r>
              <a:rPr lang="en-US" sz="1100" b="0" i="0" u="none" strike="noStrike" kern="1200" cap="none" baseline="0" dirty="0" smtClean="0">
                <a:solidFill>
                  <a:schemeClr val="tx1"/>
                </a:solidFill>
                <a:effectLst/>
                <a:latin typeface="Arial"/>
                <a:ea typeface="Arial"/>
                <a:cs typeface="Arial"/>
                <a:sym typeface="Arial"/>
              </a:rPr>
              <a:t> under the arms, in the groin area, and/or on the palms of the hands and soles of the feet)</a:t>
            </a:r>
          </a:p>
          <a:p>
            <a:pPr marL="0" indent="0">
              <a:buFont typeface="Arial" panose="020B0604020202020204" pitchFamily="34" charset="0"/>
              <a:buNone/>
            </a:pPr>
            <a:endParaRPr lang="en-US" sz="1100" b="0" i="0" u="none" strike="noStrike" kern="1200" cap="none" dirty="0" smtClean="0">
              <a:solidFill>
                <a:schemeClr val="tx1"/>
              </a:solidFill>
              <a:effectLst/>
              <a:latin typeface="Arial"/>
              <a:ea typeface="Arial"/>
              <a:cs typeface="Arial"/>
              <a:sym typeface="Arial"/>
            </a:endParaRPr>
          </a:p>
          <a:p>
            <a:pPr marL="0" indent="0">
              <a:buFont typeface="Arial" panose="020B0604020202020204" pitchFamily="34" charset="0"/>
              <a:buNone/>
            </a:pPr>
            <a:r>
              <a:rPr lang="en-US" sz="1100" b="1" i="1" u="none" strike="noStrike" kern="1200" cap="none" dirty="0" smtClean="0">
                <a:solidFill>
                  <a:schemeClr val="tx1"/>
                </a:solidFill>
                <a:effectLst/>
                <a:latin typeface="Arial"/>
                <a:ea typeface="Arial"/>
                <a:cs typeface="Arial"/>
                <a:sym typeface="Arial"/>
              </a:rPr>
              <a:t>Acne</a:t>
            </a:r>
            <a:r>
              <a:rPr lang="en-US" sz="1100" b="0" i="0" u="none" strike="noStrike" kern="1200" cap="none" dirty="0" smtClean="0">
                <a:solidFill>
                  <a:schemeClr val="tx1"/>
                </a:solidFill>
                <a:effectLst/>
                <a:latin typeface="Arial"/>
                <a:ea typeface="Arial"/>
                <a:cs typeface="Arial"/>
                <a:sym typeface="Arial"/>
              </a:rPr>
              <a:t>:</a:t>
            </a:r>
            <a:endParaRPr lang="en-US" sz="1100" b="1" i="0" u="none" strike="noStrike" kern="1200" cap="none" dirty="0" smtClean="0">
              <a:solidFill>
                <a:schemeClr val="tx1"/>
              </a:solidFill>
              <a:effectLst/>
              <a:latin typeface="Arial"/>
              <a:ea typeface="Arial"/>
              <a:cs typeface="Arial"/>
              <a:sym typeface="Arial"/>
            </a:endParaRP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Pimples can happen to anyone and everyone,</a:t>
            </a:r>
            <a:r>
              <a:rPr lang="en-US" sz="1100" b="0" i="0" u="none" strike="noStrike" kern="1200" cap="none" baseline="0" dirty="0" smtClean="0">
                <a:solidFill>
                  <a:schemeClr val="tx1"/>
                </a:solidFill>
                <a:effectLst/>
                <a:latin typeface="Arial"/>
                <a:ea typeface="Arial"/>
                <a:cs typeface="Arial"/>
                <a:sym typeface="Arial"/>
              </a:rPr>
              <a:t> but usually decrease with age</a:t>
            </a:r>
            <a:endParaRPr lang="en-US" sz="1100" b="0" i="0" u="none" strike="noStrike" kern="1200" cap="none" dirty="0" smtClean="0">
              <a:solidFill>
                <a:schemeClr val="tx1"/>
              </a:solidFill>
              <a:effectLst/>
              <a:latin typeface="Arial"/>
              <a:ea typeface="Arial"/>
              <a:cs typeface="Arial"/>
              <a:sym typeface="Arial"/>
            </a:endParaRP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Increase in hormones during puberty causes oil (sebaceous) glands to produce excess amounts of oil (sebum)</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There are a lot of oil glands on the face (especially across the forehead, nose, chin and “T-zone”), neck, shoulders, upper chest and back</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This excess oil can combine with dead skin cells to clog pores, trap bacteria and cause pimples </a:t>
            </a:r>
          </a:p>
          <a:p>
            <a:pPr marL="171450" indent="-171450">
              <a:buFont typeface="Arial" panose="020B0604020202020204" pitchFamily="34" charset="0"/>
              <a:buChar char="•"/>
            </a:pPr>
            <a:r>
              <a:rPr lang="en-US" sz="1100" b="0" i="0" u="none" strike="noStrike" kern="1200" cap="none" dirty="0" smtClean="0">
                <a:solidFill>
                  <a:schemeClr val="tx1"/>
                </a:solidFill>
                <a:effectLst/>
                <a:latin typeface="Arial"/>
                <a:ea typeface="Arial"/>
                <a:cs typeface="Arial"/>
                <a:sym typeface="Arial"/>
              </a:rPr>
              <a:t>There are some things you c</a:t>
            </a:r>
            <a:r>
              <a:rPr lang="en-US" sz="1100" b="0" i="0" u="none" strike="noStrike" kern="1200" cap="none" baseline="0" dirty="0" smtClean="0">
                <a:solidFill>
                  <a:schemeClr val="tx1"/>
                </a:solidFill>
                <a:effectLst/>
                <a:latin typeface="Arial"/>
                <a:ea typeface="Arial"/>
                <a:cs typeface="Arial"/>
                <a:sym typeface="Arial"/>
              </a:rPr>
              <a:t>an do to decrease acne but s</a:t>
            </a:r>
            <a:r>
              <a:rPr lang="en-US" sz="1100" b="0" i="0" u="none" strike="noStrike" kern="1200" cap="none" dirty="0" smtClean="0">
                <a:solidFill>
                  <a:schemeClr val="tx1"/>
                </a:solidFill>
                <a:effectLst/>
                <a:latin typeface="Arial"/>
                <a:ea typeface="Arial"/>
                <a:cs typeface="Arial"/>
                <a:sym typeface="Arial"/>
              </a:rPr>
              <a:t>ome people may need to seek treatment from their health care professional (family doctor, nurse practitioner or dermatologist)</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CA" sz="1100" b="0" i="0" u="none" strike="noStrike" kern="0" cap="none" baseline="0"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CA" sz="1100" b="1" i="0" u="none" strike="noStrike" kern="0" cap="none" baseline="0" dirty="0" smtClean="0">
                <a:solidFill>
                  <a:srgbClr val="000000"/>
                </a:solidFill>
                <a:effectLst/>
                <a:latin typeface="Arial"/>
                <a:cs typeface="Arial"/>
                <a:sym typeface="Arial"/>
              </a:rPr>
              <a:t>Additional Changes: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CA" b="0" baseline="0" dirty="0" smtClean="0"/>
              <a:t>During and after puberty, people may also experience the following:</a:t>
            </a:r>
          </a:p>
          <a:p>
            <a:r>
              <a:rPr lang="en-US" sz="1100" b="1" i="0" u="none" strike="noStrike" cap="none" dirty="0" smtClean="0">
                <a:solidFill>
                  <a:srgbClr val="000000"/>
                </a:solidFill>
                <a:effectLst/>
                <a:latin typeface="Arial"/>
                <a:ea typeface="Arial"/>
                <a:cs typeface="Arial"/>
                <a:sym typeface="Arial"/>
              </a:rPr>
              <a:t>Sexual thoughts, feelings</a:t>
            </a:r>
            <a:r>
              <a:rPr lang="en-US" sz="1100" b="1" i="0" u="none" strike="noStrike" cap="none" baseline="0" dirty="0" smtClean="0">
                <a:solidFill>
                  <a:srgbClr val="000000"/>
                </a:solidFill>
                <a:effectLst/>
                <a:latin typeface="Arial"/>
                <a:ea typeface="Arial"/>
                <a:cs typeface="Arial"/>
                <a:sym typeface="Arial"/>
              </a:rPr>
              <a:t> and </a:t>
            </a:r>
            <a:r>
              <a:rPr lang="en-US" sz="1100" b="1" i="0" u="none" strike="noStrike" cap="none" dirty="0" smtClean="0">
                <a:solidFill>
                  <a:srgbClr val="000000"/>
                </a:solidFill>
                <a:effectLst/>
                <a:latin typeface="Arial"/>
                <a:ea typeface="Arial"/>
                <a:cs typeface="Arial"/>
                <a:sym typeface="Arial"/>
              </a:rPr>
              <a:t>arousal: </a:t>
            </a:r>
            <a:r>
              <a:rPr lang="en-US" sz="1100" b="0" i="0" u="none" strike="noStrike" cap="none" dirty="0" smtClean="0">
                <a:solidFill>
                  <a:srgbClr val="000000"/>
                </a:solidFill>
                <a:effectLst/>
                <a:latin typeface="Arial"/>
                <a:ea typeface="Arial"/>
                <a:cs typeface="Arial"/>
                <a:sym typeface="Arial"/>
              </a:rPr>
              <a:t>as the body goes through puberty and matures, it becomes ready for possible sexual activity. Around this time, you may start to have sexual thoughts, feel sexual urges and/or experience new sexual sensations. </a:t>
            </a:r>
          </a:p>
          <a:p>
            <a:pPr lvl="1"/>
            <a:r>
              <a:rPr lang="en-US" sz="1100" b="0" i="0" u="none" strike="noStrike" cap="none" dirty="0" smtClean="0">
                <a:solidFill>
                  <a:srgbClr val="000000"/>
                </a:solidFill>
                <a:effectLst/>
                <a:latin typeface="Arial"/>
                <a:ea typeface="Arial"/>
                <a:cs typeface="Arial"/>
                <a:sym typeface="Arial"/>
              </a:rPr>
              <a:t>During sexual arousal, parts of the vulva may swell and the vagina may produce a clear, lubricating fluid to make sexual activity more comfortable. You may also experience an orgasm — a pleasurable feeling in your body — at the peak of sexual arousal. You may experience sexual arousal at any time, including while you’re asleep.</a:t>
            </a:r>
          </a:p>
          <a:p>
            <a:pPr lvl="1"/>
            <a:r>
              <a:rPr lang="en-US" sz="1100" b="0" i="0" u="none" strike="noStrike" cap="none" dirty="0" smtClean="0">
                <a:solidFill>
                  <a:srgbClr val="000000"/>
                </a:solidFill>
                <a:effectLst/>
                <a:latin typeface="Arial"/>
                <a:ea typeface="Arial"/>
                <a:cs typeface="Arial"/>
                <a:sym typeface="Arial"/>
              </a:rPr>
              <a:t>During sexual arousal, the penis swells with blood and becomes erect (hard). Eventually, the penis releases semen during a process called ejaculation. When you ejaculate, you may experience an orgasm — a pleasurable feeling in your body — at the peak of sexual arousal. You may experience sexual arousal at any time, including while you’re asleep. Ejaculating while you’re asleep is known as having a nocturnal emission (also called a wet dream).</a:t>
            </a:r>
          </a:p>
          <a:p>
            <a:pPr lvl="2"/>
            <a:r>
              <a:rPr lang="en-US" sz="1100" b="0" i="0" u="none" strike="noStrike" cap="none" dirty="0" smtClean="0">
                <a:solidFill>
                  <a:srgbClr val="000000"/>
                </a:solidFill>
                <a:effectLst/>
                <a:latin typeface="Arial"/>
                <a:ea typeface="Arial"/>
                <a:cs typeface="Arial"/>
                <a:sym typeface="Arial"/>
              </a:rPr>
              <a:t>A</a:t>
            </a:r>
            <a:r>
              <a:rPr lang="en-US" sz="1100" b="0" i="0" u="none" strike="noStrike" cap="none" baseline="0" dirty="0" smtClean="0">
                <a:solidFill>
                  <a:srgbClr val="000000"/>
                </a:solidFill>
                <a:effectLst/>
                <a:latin typeface="Arial"/>
                <a:ea typeface="Arial"/>
                <a:cs typeface="Arial"/>
                <a:sym typeface="Arial"/>
              </a:rPr>
              <a:t> sexual act does not have to have occurred for a wet dream to occur. This happens as a normal bodily process. </a:t>
            </a:r>
            <a:endParaRPr lang="en-US" sz="1100" b="0" i="0" u="none" strike="noStrike" cap="none" dirty="0" smtClean="0">
              <a:solidFill>
                <a:srgbClr val="000000"/>
              </a:solidFill>
              <a:effectLst/>
              <a:latin typeface="Arial"/>
              <a:ea typeface="Arial"/>
              <a:cs typeface="Arial"/>
              <a:sym typeface="Arial"/>
            </a:endParaRPr>
          </a:p>
          <a:p>
            <a:r>
              <a:rPr lang="en-US" sz="1100" b="1" i="0" u="none" strike="noStrike" cap="none" dirty="0" smtClean="0">
                <a:solidFill>
                  <a:srgbClr val="000000"/>
                </a:solidFill>
                <a:effectLst/>
                <a:latin typeface="Arial"/>
                <a:ea typeface="Arial"/>
                <a:cs typeface="Arial"/>
                <a:sym typeface="Arial"/>
              </a:rPr>
              <a:t>Menstruation: </a:t>
            </a:r>
            <a:r>
              <a:rPr lang="en-US" sz="1100" b="0" i="0" u="none" strike="noStrike" cap="none" dirty="0" smtClean="0">
                <a:solidFill>
                  <a:srgbClr val="000000"/>
                </a:solidFill>
                <a:effectLst/>
                <a:latin typeface="Arial"/>
                <a:ea typeface="Arial"/>
                <a:cs typeface="Arial"/>
                <a:sym typeface="Arial"/>
              </a:rPr>
              <a:t>menstruation (</a:t>
            </a:r>
            <a:r>
              <a:rPr lang="en-US" sz="1100" b="0" i="0" u="sng" strike="noStrike" cap="none" dirty="0" smtClean="0">
                <a:solidFill>
                  <a:srgbClr val="000000"/>
                </a:solidFill>
                <a:effectLst/>
                <a:latin typeface="Arial"/>
                <a:ea typeface="Arial"/>
                <a:cs typeface="Arial"/>
                <a:sym typeface="Arial"/>
                <a:hlinkClick r:id="rId3"/>
              </a:rPr>
              <a:t>having periods</a:t>
            </a:r>
            <a:r>
              <a:rPr lang="en-US" sz="1100" b="0" i="0" u="none" strike="noStrike" cap="none" dirty="0" smtClean="0">
                <a:solidFill>
                  <a:srgbClr val="000000"/>
                </a:solidFill>
                <a:effectLst/>
                <a:latin typeface="Arial"/>
                <a:ea typeface="Arial"/>
                <a:cs typeface="Arial"/>
                <a:sym typeface="Arial"/>
              </a:rPr>
              <a:t>) starts when the body’s reproductive system is fully developed and potentially capable of </a:t>
            </a:r>
            <a:r>
              <a:rPr lang="en-US" sz="1100" b="0" i="0" u="sng" strike="noStrike" cap="none" dirty="0" smtClean="0">
                <a:solidFill>
                  <a:srgbClr val="000000"/>
                </a:solidFill>
                <a:effectLst/>
                <a:latin typeface="Arial"/>
                <a:ea typeface="Arial"/>
                <a:cs typeface="Arial"/>
                <a:sym typeface="Arial"/>
                <a:hlinkClick r:id="rId4"/>
              </a:rPr>
              <a:t>getting pregnant</a:t>
            </a:r>
            <a:r>
              <a:rPr lang="en-US" sz="1100" b="0" i="0" u="none" strike="noStrike" cap="none" dirty="0" smtClean="0">
                <a:solidFill>
                  <a:srgbClr val="000000"/>
                </a:solidFill>
                <a:effectLst/>
                <a:latin typeface="Arial"/>
                <a:ea typeface="Arial"/>
                <a:cs typeface="Arial"/>
                <a:sym typeface="Arial"/>
              </a:rPr>
              <a:t>. Menstruation usually begins around age 12 or 13 (although age can vary, it’s generally about two years into puberty) and happens about once per month afterward. Some people experience symptoms before/during their period such as mood changes or cramps. This is known as premenstrual syndrome (PMS).</a:t>
            </a:r>
          </a:p>
          <a:p>
            <a:pPr lvl="1"/>
            <a:r>
              <a:rPr lang="en-US" i="1" dirty="0" smtClean="0"/>
              <a:t>This will be</a:t>
            </a:r>
            <a:r>
              <a:rPr lang="en-US" i="1" baseline="0" dirty="0" smtClean="0"/>
              <a:t> expanded on in Grade 5 Conception and Fertilization</a:t>
            </a:r>
          </a:p>
          <a:p>
            <a:r>
              <a:rPr lang="en-US" sz="1100" b="1" i="0" u="none" strike="noStrike" cap="none" dirty="0" smtClean="0">
                <a:solidFill>
                  <a:srgbClr val="000000"/>
                </a:solidFill>
                <a:effectLst/>
                <a:latin typeface="Arial"/>
                <a:ea typeface="Arial"/>
                <a:cs typeface="Arial"/>
                <a:sym typeface="Arial"/>
              </a:rPr>
              <a:t>Discharge:</a:t>
            </a:r>
            <a:r>
              <a:rPr lang="en-US" sz="1100" b="0" i="0" u="none" strike="noStrike" cap="none" dirty="0" smtClean="0">
                <a:solidFill>
                  <a:srgbClr val="000000"/>
                </a:solidFill>
                <a:effectLst/>
                <a:latin typeface="Arial"/>
                <a:ea typeface="Arial"/>
                <a:cs typeface="Arial"/>
                <a:sym typeface="Arial"/>
              </a:rPr>
              <a:t> the cervix may make a white discharge (also called cervical mucus) in between periods that is sometimes cloudy and sometimes more clear. You may see it when you wipe after using the toilet or notice it on your underwear.</a:t>
            </a:r>
          </a:p>
          <a:p>
            <a:r>
              <a:rPr lang="en-US" sz="1100" b="1" i="0" u="none" strike="noStrike" cap="none" dirty="0" smtClean="0">
                <a:solidFill>
                  <a:srgbClr val="000000"/>
                </a:solidFill>
                <a:effectLst/>
                <a:latin typeface="Arial"/>
                <a:ea typeface="Arial"/>
                <a:cs typeface="Arial"/>
                <a:sym typeface="Arial"/>
              </a:rPr>
              <a:t>Relationship changes:</a:t>
            </a:r>
            <a:r>
              <a:rPr lang="en-US" sz="1100" b="0" i="0" u="none" strike="noStrike" cap="none" dirty="0" smtClean="0">
                <a:solidFill>
                  <a:srgbClr val="000000"/>
                </a:solidFill>
                <a:effectLst/>
                <a:latin typeface="Arial"/>
                <a:ea typeface="Arial"/>
                <a:cs typeface="Arial"/>
                <a:sym typeface="Arial"/>
              </a:rPr>
              <a:t> it’s common for relationships to change as you grow up. You may begin to notice shifts in your relationships with family, friends and peers as your mind and body mature. You may also start to feel sexually attracted to other people. Your relationship with yourself (e.g. your </a:t>
            </a:r>
            <a:r>
              <a:rPr lang="en-US" sz="1100" b="0" i="0" u="sng" strike="noStrike" cap="none" dirty="0" smtClean="0">
                <a:solidFill>
                  <a:srgbClr val="000000"/>
                </a:solidFill>
                <a:effectLst/>
                <a:latin typeface="Arial"/>
                <a:ea typeface="Arial"/>
                <a:cs typeface="Arial"/>
                <a:sym typeface="Arial"/>
                <a:hlinkClick r:id="rId5"/>
              </a:rPr>
              <a:t>body image</a:t>
            </a:r>
            <a:r>
              <a:rPr lang="en-US" sz="1100" b="0" i="0" u="none" strike="noStrike" cap="none" dirty="0" smtClean="0">
                <a:solidFill>
                  <a:srgbClr val="000000"/>
                </a:solidFill>
                <a:effectLst/>
                <a:latin typeface="Arial"/>
                <a:ea typeface="Arial"/>
                <a:cs typeface="Arial"/>
                <a:sym typeface="Arial"/>
              </a:rPr>
              <a:t> and </a:t>
            </a:r>
            <a:r>
              <a:rPr lang="en-US" sz="1100" b="0" i="0" u="sng" strike="noStrike" cap="none" dirty="0" smtClean="0">
                <a:solidFill>
                  <a:srgbClr val="000000"/>
                </a:solidFill>
                <a:effectLst/>
                <a:latin typeface="Arial"/>
                <a:ea typeface="Arial"/>
                <a:cs typeface="Arial"/>
                <a:sym typeface="Arial"/>
                <a:hlinkClick r:id="rId6"/>
              </a:rPr>
              <a:t>self-esteem</a:t>
            </a:r>
            <a:r>
              <a:rPr lang="en-US" sz="1100" b="0" i="0" u="none" strike="noStrike" cap="none" dirty="0" smtClean="0">
                <a:solidFill>
                  <a:srgbClr val="000000"/>
                </a:solidFill>
                <a:effectLst/>
                <a:latin typeface="Arial"/>
                <a:ea typeface="Arial"/>
                <a:cs typeface="Arial"/>
                <a:sym typeface="Arial"/>
              </a:rPr>
              <a:t>) may also transform during puberty as you learn more about who you are.</a:t>
            </a:r>
            <a:endParaRPr lang="en-CA" b="0" baseline="0" dirty="0" smtClean="0"/>
          </a:p>
          <a:p>
            <a:pPr marL="158750" indent="0">
              <a:buNone/>
            </a:pPr>
            <a:endParaRPr lang="en-CA" b="1" baseline="0" dirty="0" smtClean="0"/>
          </a:p>
          <a:p>
            <a:pPr marL="158750" indent="0">
              <a:buNone/>
            </a:pPr>
            <a:r>
              <a:rPr lang="en-CA" b="1" baseline="0" dirty="0" smtClean="0"/>
              <a:t>References:</a:t>
            </a:r>
            <a:endParaRPr lang="en-CA" b="1" dirty="0" smtClean="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dirty="0" smtClean="0"/>
              <a:t>Kids</a:t>
            </a:r>
            <a:r>
              <a:rPr lang="en-CA" b="0" baseline="0" dirty="0" smtClean="0"/>
              <a:t> Help Phone (published 2018, July; updated 2021, December). Puberty and people assigned female at birth. https://kidshelpphone.ca/get-info/puberty-and-people-assigned-female-at-birth/</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dirty="0" smtClean="0"/>
              <a:t>Kids</a:t>
            </a:r>
            <a:r>
              <a:rPr lang="en-CA" b="0" baseline="0" dirty="0" smtClean="0"/>
              <a:t> Help Phone (published 2018, July; updated 2021, December). Puberty and people assigned male at birth. https://kidshelpphone.ca/get-info/puberty-and-people-assigned-male-at-birth/ </a:t>
            </a:r>
          </a:p>
          <a:p>
            <a:pPr marL="158750" indent="0">
              <a:buNone/>
            </a:pPr>
            <a:endParaRPr lang="en-CA" b="0" dirty="0" smtClean="0"/>
          </a:p>
          <a:p>
            <a:pPr marL="158750" indent="0">
              <a:buNone/>
            </a:pPr>
            <a:r>
              <a:rPr lang="en-CA" b="1" dirty="0" smtClean="0"/>
              <a:t>Images</a:t>
            </a:r>
            <a:r>
              <a:rPr lang="en-CA" b="1" baseline="0" dirty="0" smtClean="0"/>
              <a:t> from </a:t>
            </a:r>
            <a:r>
              <a:rPr lang="en-CA" b="1" baseline="0" dirty="0" err="1" smtClean="0"/>
              <a:t>Canva</a:t>
            </a:r>
            <a:endParaRPr b="1" dirty="0"/>
          </a:p>
        </p:txBody>
      </p:sp>
    </p:spTree>
    <p:extLst>
      <p:ext uri="{BB962C8B-B14F-4D97-AF65-F5344CB8AC3E}">
        <p14:creationId xmlns:p14="http://schemas.microsoft.com/office/powerpoint/2010/main" val="3380239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c8e8eaf27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fc8e8eaf27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dirty="0" smtClean="0">
                <a:solidFill>
                  <a:srgbClr val="000000"/>
                </a:solidFill>
                <a:effectLst/>
                <a:latin typeface="Arial"/>
                <a:ea typeface="Arial"/>
                <a:cs typeface="Arial"/>
                <a:sym typeface="Arial"/>
              </a:rPr>
              <a:t>Niagara Region is situated on treaty land.  This land is steeped in the rich history of the First Nations such as the </a:t>
            </a:r>
            <a:r>
              <a:rPr lang="en-CA" sz="1100" b="0" i="0" u="none" strike="noStrike" cap="none" dirty="0" err="1" smtClean="0">
                <a:solidFill>
                  <a:srgbClr val="000000"/>
                </a:solidFill>
                <a:effectLst/>
                <a:latin typeface="Arial"/>
                <a:ea typeface="Arial"/>
                <a:cs typeface="Arial"/>
                <a:sym typeface="Arial"/>
              </a:rPr>
              <a:t>Hatiwendaronk</a:t>
            </a:r>
            <a:r>
              <a:rPr lang="en-CA" sz="1100" b="0" i="0" u="none" strike="noStrike" cap="none" dirty="0" smtClean="0">
                <a:solidFill>
                  <a:srgbClr val="000000"/>
                </a:solidFill>
                <a:effectLst/>
                <a:latin typeface="Arial"/>
                <a:ea typeface="Arial"/>
                <a:cs typeface="Arial"/>
                <a:sym typeface="Arial"/>
              </a:rPr>
              <a:t> (</a:t>
            </a:r>
            <a:r>
              <a:rPr lang="en-CA" sz="1100" b="1" i="0" u="none" strike="noStrike" cap="none" dirty="0" smtClean="0">
                <a:solidFill>
                  <a:srgbClr val="000000"/>
                </a:solidFill>
                <a:effectLst/>
                <a:latin typeface="Arial"/>
                <a:ea typeface="Arial"/>
                <a:cs typeface="Arial"/>
                <a:sym typeface="Arial"/>
              </a:rPr>
              <a:t>Hat-</a:t>
            </a:r>
            <a:r>
              <a:rPr lang="en-CA" sz="1100" b="1" i="0" u="none" strike="noStrike" cap="none" dirty="0" err="1" smtClean="0">
                <a:solidFill>
                  <a:srgbClr val="000000"/>
                </a:solidFill>
                <a:effectLst/>
                <a:latin typeface="Arial"/>
                <a:ea typeface="Arial"/>
                <a:cs typeface="Arial"/>
                <a:sym typeface="Arial"/>
              </a:rPr>
              <a:t>i</a:t>
            </a:r>
            <a:r>
              <a:rPr lang="en-CA" sz="1100" b="1" i="0" u="none" strike="noStrike" cap="none" dirty="0" smtClean="0">
                <a:solidFill>
                  <a:srgbClr val="000000"/>
                </a:solidFill>
                <a:effectLst/>
                <a:latin typeface="Arial"/>
                <a:ea typeface="Arial"/>
                <a:cs typeface="Arial"/>
                <a:sym typeface="Arial"/>
              </a:rPr>
              <a:t>-wen-DA-</a:t>
            </a:r>
            <a:r>
              <a:rPr lang="en-CA" sz="1100" b="1" i="0" u="none" strike="noStrike" cap="none" dirty="0" err="1" smtClean="0">
                <a:solidFill>
                  <a:srgbClr val="000000"/>
                </a:solidFill>
                <a:effectLst/>
                <a:latin typeface="Arial"/>
                <a:ea typeface="Arial"/>
                <a:cs typeface="Arial"/>
                <a:sym typeface="Arial"/>
              </a:rPr>
              <a:t>ronk</a:t>
            </a:r>
            <a:r>
              <a:rPr lang="en-CA" sz="1100" b="0" i="0" u="none" strike="noStrike" cap="none" dirty="0" smtClean="0">
                <a:solidFill>
                  <a:srgbClr val="000000"/>
                </a:solidFill>
                <a:effectLst/>
                <a:latin typeface="Arial"/>
                <a:ea typeface="Arial"/>
                <a:cs typeface="Arial"/>
                <a:sym typeface="Arial"/>
              </a:rPr>
              <a:t>), the Haudenosaunee (</a:t>
            </a:r>
            <a:r>
              <a:rPr lang="en-CA" sz="1100" b="1" i="0" u="none" strike="noStrike" cap="none" dirty="0" smtClean="0">
                <a:solidFill>
                  <a:srgbClr val="000000"/>
                </a:solidFill>
                <a:effectLst/>
                <a:latin typeface="Arial"/>
                <a:ea typeface="Arial"/>
                <a:cs typeface="Arial"/>
                <a:sym typeface="Arial"/>
              </a:rPr>
              <a:t>Hoe-den-</a:t>
            </a:r>
            <a:r>
              <a:rPr lang="en-CA" sz="1100" b="1" i="0" u="none" strike="noStrike" cap="none" dirty="0" err="1" smtClean="0">
                <a:solidFill>
                  <a:srgbClr val="000000"/>
                </a:solidFill>
                <a:effectLst/>
                <a:latin typeface="Arial"/>
                <a:ea typeface="Arial"/>
                <a:cs typeface="Arial"/>
                <a:sym typeface="Arial"/>
              </a:rPr>
              <a:t>no-SHOW</a:t>
            </a:r>
            <a:r>
              <a:rPr lang="en-CA" sz="1100" b="1" i="0" u="none" strike="noStrike" cap="none" dirty="0" smtClean="0">
                <a:solidFill>
                  <a:srgbClr val="000000"/>
                </a:solidFill>
                <a:effectLst/>
                <a:latin typeface="Arial"/>
                <a:ea typeface="Arial"/>
                <a:cs typeface="Arial"/>
                <a:sym typeface="Arial"/>
              </a:rPr>
              <a:t>-nee</a:t>
            </a:r>
            <a:r>
              <a:rPr lang="en-CA" sz="1100" b="0" i="0" u="none" strike="noStrike" cap="none" dirty="0" smtClean="0">
                <a:solidFill>
                  <a:srgbClr val="000000"/>
                </a:solidFill>
                <a:effectLst/>
                <a:latin typeface="Arial"/>
                <a:ea typeface="Arial"/>
                <a:cs typeface="Arial"/>
                <a:sym typeface="Arial"/>
              </a:rPr>
              <a:t>), and the </a:t>
            </a:r>
            <a:r>
              <a:rPr lang="en-CA" sz="1100" b="0" i="0" u="none" strike="noStrike" cap="none" dirty="0" err="1" smtClean="0">
                <a:solidFill>
                  <a:srgbClr val="000000"/>
                </a:solidFill>
                <a:effectLst/>
                <a:latin typeface="Arial"/>
                <a:ea typeface="Arial"/>
                <a:cs typeface="Arial"/>
                <a:sym typeface="Arial"/>
              </a:rPr>
              <a:t>Anishinaabe</a:t>
            </a:r>
            <a:r>
              <a:rPr lang="en-CA" sz="1100" b="0" i="0" u="none" strike="noStrike" cap="none" dirty="0" smtClean="0">
                <a:solidFill>
                  <a:srgbClr val="000000"/>
                </a:solidFill>
                <a:effectLst/>
                <a:latin typeface="Arial"/>
                <a:ea typeface="Arial"/>
                <a:cs typeface="Arial"/>
                <a:sym typeface="Arial"/>
              </a:rPr>
              <a:t> (</a:t>
            </a:r>
            <a:r>
              <a:rPr lang="en-CA" sz="1100" b="1" i="0" u="none" strike="noStrike" cap="none" dirty="0" smtClean="0">
                <a:solidFill>
                  <a:srgbClr val="000000"/>
                </a:solidFill>
                <a:effectLst/>
                <a:latin typeface="Arial"/>
                <a:ea typeface="Arial"/>
                <a:cs typeface="Arial"/>
                <a:sym typeface="Arial"/>
              </a:rPr>
              <a:t>Ah-</a:t>
            </a:r>
            <a:r>
              <a:rPr lang="en-CA" sz="1100" b="1" i="0" u="none" strike="noStrike" cap="none" dirty="0" err="1" smtClean="0">
                <a:solidFill>
                  <a:srgbClr val="000000"/>
                </a:solidFill>
                <a:effectLst/>
                <a:latin typeface="Arial"/>
                <a:ea typeface="Arial"/>
                <a:cs typeface="Arial"/>
                <a:sym typeface="Arial"/>
              </a:rPr>
              <a:t>nish</a:t>
            </a:r>
            <a:r>
              <a:rPr lang="en-CA" sz="1100" b="1" i="0" u="none" strike="noStrike" cap="none" dirty="0" smtClean="0">
                <a:solidFill>
                  <a:srgbClr val="000000"/>
                </a:solidFill>
                <a:effectLst/>
                <a:latin typeface="Arial"/>
                <a:ea typeface="Arial"/>
                <a:cs typeface="Arial"/>
                <a:sym typeface="Arial"/>
              </a:rPr>
              <a:t>-</a:t>
            </a:r>
            <a:r>
              <a:rPr lang="en-CA" sz="1100" b="1" i="0" u="none" strike="noStrike" cap="none" dirty="0" err="1" smtClean="0">
                <a:solidFill>
                  <a:srgbClr val="000000"/>
                </a:solidFill>
                <a:effectLst/>
                <a:latin typeface="Arial"/>
                <a:ea typeface="Arial"/>
                <a:cs typeface="Arial"/>
                <a:sym typeface="Arial"/>
              </a:rPr>
              <a:t>ih</a:t>
            </a:r>
            <a:r>
              <a:rPr lang="en-CA" sz="1100" b="1" i="0" u="none" strike="noStrike" cap="none" dirty="0" smtClean="0">
                <a:solidFill>
                  <a:srgbClr val="000000"/>
                </a:solidFill>
                <a:effectLst/>
                <a:latin typeface="Arial"/>
                <a:ea typeface="Arial"/>
                <a:cs typeface="Arial"/>
                <a:sym typeface="Arial"/>
              </a:rPr>
              <a:t>-NAH-</a:t>
            </a:r>
            <a:r>
              <a:rPr lang="en-CA" sz="1100" b="1" i="0" u="none" strike="noStrike" cap="none" dirty="0" err="1" smtClean="0">
                <a:solidFill>
                  <a:srgbClr val="000000"/>
                </a:solidFill>
                <a:effectLst/>
                <a:latin typeface="Arial"/>
                <a:ea typeface="Arial"/>
                <a:cs typeface="Arial"/>
                <a:sym typeface="Arial"/>
              </a:rPr>
              <a:t>bey</a:t>
            </a:r>
            <a:r>
              <a:rPr lang="en-CA" sz="1100" b="0" i="0" u="none" strike="noStrike" cap="none" dirty="0" smtClean="0">
                <a:solidFill>
                  <a:srgbClr val="000000"/>
                </a:solidFill>
                <a:effectLst/>
                <a:latin typeface="Arial"/>
                <a:ea typeface="Arial"/>
                <a:cs typeface="Arial"/>
                <a:sym typeface="Arial"/>
              </a:rPr>
              <a:t>), including the Mississauga's of the Credit First Nation. There are many First Nations, Métis, and Inuit peoples from across Turtle Island that live and work in Niagara today. The Regional Municipality of Niagara stands with all Indigenous peoples, past and present, in promoting the wise stewardship of the lands on which we live.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1" u="none" strike="noStrike" cap="none" dirty="0" smtClean="0">
                <a:solidFill>
                  <a:srgbClr val="000000"/>
                </a:solidFill>
                <a:effectLst/>
                <a:latin typeface="Arial"/>
                <a:ea typeface="Arial"/>
                <a:cs typeface="Arial"/>
                <a:sym typeface="Arial"/>
              </a:rPr>
              <a:t>*</a:t>
            </a:r>
            <a:r>
              <a:rPr lang="en-US" sz="1100" b="1" i="1" u="none" strike="noStrike" cap="none" dirty="0" smtClean="0">
                <a:solidFill>
                  <a:srgbClr val="000000"/>
                </a:solidFill>
                <a:effectLst/>
                <a:latin typeface="Arial"/>
                <a:ea typeface="Arial"/>
                <a:cs typeface="Arial"/>
                <a:sym typeface="Arial"/>
              </a:rPr>
              <a:t>Disclaimer</a:t>
            </a:r>
            <a:r>
              <a:rPr lang="en-US" sz="1100" b="0" i="1" u="none" strike="noStrike" cap="none" dirty="0" smtClean="0">
                <a:solidFill>
                  <a:srgbClr val="000000"/>
                </a:solidFill>
                <a:effectLst/>
                <a:latin typeface="Arial"/>
                <a:ea typeface="Arial"/>
                <a:cs typeface="Arial"/>
                <a:sym typeface="Arial"/>
              </a:rPr>
              <a:t>: In the Spirit of Truth and Reconciliation, Niagara Region Public Health acknowledges that people are gathered on the customary and traditional lands of the Indigenous Peoples of this territory. We recognize that the land on which you are situated will vary depending on where you are located in Ontario. It is advised that you reach out to your school’s principal or school board for the school-specific treaty land. If you have already done a land acknowledgement on the same day you are presenting this lesson, you are welcome to skip this slide. However, it is always encouraged to complete a land acknowledgement before continuing on with this presentation.*</a:t>
            </a: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u="sng" dirty="0" smtClean="0"/>
              <a:t>Information about the image on the left:</a:t>
            </a:r>
            <a:endParaRPr lang="en-CA" b="0" u="none"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There are seven objects that have been purposely selected and included in the design of the artwork: an </a:t>
            </a:r>
            <a:r>
              <a:rPr lang="en-US" sz="1100" b="0" i="0" u="none" strike="noStrike" cap="none" dirty="0" err="1" smtClean="0">
                <a:solidFill>
                  <a:srgbClr val="000000"/>
                </a:solidFill>
                <a:effectLst/>
                <a:latin typeface="Arial"/>
                <a:ea typeface="Arial"/>
                <a:cs typeface="Arial"/>
                <a:sym typeface="Arial"/>
              </a:rPr>
              <a:t>Inukshuk</a:t>
            </a:r>
            <a:r>
              <a:rPr lang="en-US" sz="1100" b="0" i="0" u="none" strike="noStrike" cap="none" dirty="0" smtClean="0">
                <a:solidFill>
                  <a:srgbClr val="000000"/>
                </a:solidFill>
                <a:effectLst/>
                <a:latin typeface="Arial"/>
                <a:ea typeface="Arial"/>
                <a:cs typeface="Arial"/>
                <a:sym typeface="Arial"/>
              </a:rPr>
              <a:t>, an eagle feather, two drums, a Métis sash, an embroidered flower, and wampum belt. Each object reflects the diversity of First Nations, Métis and Inuit in North America. The iconic stone monument, the </a:t>
            </a:r>
            <a:r>
              <a:rPr lang="en-US" sz="1100" b="0" i="0" u="none" strike="noStrike" cap="none" dirty="0" err="1" smtClean="0">
                <a:solidFill>
                  <a:srgbClr val="000000"/>
                </a:solidFill>
                <a:effectLst/>
                <a:latin typeface="Arial"/>
                <a:ea typeface="Arial"/>
                <a:cs typeface="Arial"/>
                <a:sym typeface="Arial"/>
              </a:rPr>
              <a:t>Inukshuk</a:t>
            </a:r>
            <a:r>
              <a:rPr lang="en-US" sz="1100" b="0" i="0" u="none" strike="noStrike" cap="none" dirty="0" smtClean="0">
                <a:solidFill>
                  <a:srgbClr val="000000"/>
                </a:solidFill>
                <a:effectLst/>
                <a:latin typeface="Arial"/>
                <a:ea typeface="Arial"/>
                <a:cs typeface="Arial"/>
                <a:sym typeface="Arial"/>
              </a:rPr>
              <a:t>, is used as a marker identifying important sites and as a navigational tool to communicate direction. The eagle feather is significant to the spiritual beliefs of some Métis and First Nations peoples. Its symbolism includes </a:t>
            </a:r>
            <a:r>
              <a:rPr lang="en-US" sz="1100" b="0" i="0" u="none" strike="noStrike" cap="none" dirty="0" err="1" smtClean="0">
                <a:solidFill>
                  <a:srgbClr val="000000"/>
                </a:solidFill>
                <a:effectLst/>
                <a:latin typeface="Arial"/>
                <a:ea typeface="Arial"/>
                <a:cs typeface="Arial"/>
                <a:sym typeface="Arial"/>
              </a:rPr>
              <a:t>honour</a:t>
            </a:r>
            <a:r>
              <a:rPr lang="en-US" sz="1100" b="0" i="0" u="none" strike="noStrike" cap="none" dirty="0" smtClean="0">
                <a:solidFill>
                  <a:srgbClr val="000000"/>
                </a:solidFill>
                <a:effectLst/>
                <a:latin typeface="Arial"/>
                <a:ea typeface="Arial"/>
                <a:cs typeface="Arial"/>
                <a:sym typeface="Arial"/>
              </a:rPr>
              <a:t>, wisdom, and courage among many others. It is considered an </a:t>
            </a:r>
            <a:r>
              <a:rPr lang="en-US" sz="1100" b="0" i="0" u="none" strike="noStrike" cap="none" dirty="0" err="1" smtClean="0">
                <a:solidFill>
                  <a:srgbClr val="000000"/>
                </a:solidFill>
                <a:effectLst/>
                <a:latin typeface="Arial"/>
                <a:ea typeface="Arial"/>
                <a:cs typeface="Arial"/>
                <a:sym typeface="Arial"/>
              </a:rPr>
              <a:t>honour</a:t>
            </a:r>
            <a:r>
              <a:rPr lang="en-US" sz="1100" b="0" i="0" u="none" strike="noStrike" cap="none" dirty="0" smtClean="0">
                <a:solidFill>
                  <a:srgbClr val="000000"/>
                </a:solidFill>
                <a:effectLst/>
                <a:latin typeface="Arial"/>
                <a:ea typeface="Arial"/>
                <a:cs typeface="Arial"/>
                <a:sym typeface="Arial"/>
              </a:rPr>
              <a:t> to be given an eagle feather. The two drums include the Inuit drum and the Métis and First Nations drum. The drum is symbolic of the heartbeat of Mother Earth and is often played at various traditional gatherings and ceremonies. The embroidered flower is woven into many traditional garments and various objects through beadwork, painting, or etchings. It is also considered one of Canada’s first art forms. The Métis sash was once a tool of the voyageurs and fur traders. It is also a symbol of knowledge and the relationship between the Métis, the First Nations, and Europeans. At the top of the poster are four lines reminiscent of the traditional beaded wampum belt. There are many types of wampum belts with different significant meanings, including agreements made between two groups/nations, knowledge sharing, and storytelling. The four lines in this wampum belt represent the equality and diversity of the four peoples (First Nations, Metis, Inuit, and European settlers) and to acknowledge the journey of living together peacefully</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baseline="0" dirty="0" err="1" smtClean="0">
                <a:solidFill>
                  <a:srgbClr val="000000"/>
                </a:solidFill>
                <a:effectLst/>
                <a:latin typeface="Arial"/>
                <a:ea typeface="Arial"/>
                <a:cs typeface="Arial"/>
                <a:sym typeface="Arial"/>
              </a:rPr>
              <a:t>ETFO</a:t>
            </a:r>
            <a:r>
              <a:rPr lang="en-US" sz="1100" b="0" i="0" u="none" strike="noStrike" cap="none" baseline="0" dirty="0" smtClean="0">
                <a:solidFill>
                  <a:srgbClr val="000000"/>
                </a:solidFill>
                <a:effectLst/>
                <a:latin typeface="Arial"/>
                <a:ea typeface="Arial"/>
                <a:cs typeface="Arial"/>
                <a:sym typeface="Arial"/>
              </a:rPr>
              <a:t>, 2022).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effectLst/>
                <a:latin typeface="Arial"/>
                <a:cs typeface="Arial"/>
                <a:sym typeface="Arial"/>
              </a:rPr>
              <a:t>For more information on Indigenous Education and First Nations, Metis and Inuit (</a:t>
            </a:r>
            <a:r>
              <a:rPr lang="en-US" sz="1100" b="0" i="0" u="none" strike="noStrike" cap="none" baseline="0" dirty="0" err="1" smtClean="0">
                <a:solidFill>
                  <a:srgbClr val="000000"/>
                </a:solidFill>
                <a:effectLst/>
                <a:latin typeface="Arial"/>
                <a:cs typeface="Arial"/>
                <a:sym typeface="Arial"/>
              </a:rPr>
              <a:t>FNMI</a:t>
            </a:r>
            <a:r>
              <a:rPr lang="en-US" sz="1100" b="0" i="0" u="none" strike="noStrike" cap="none" baseline="0" dirty="0" smtClean="0">
                <a:solidFill>
                  <a:srgbClr val="000000"/>
                </a:solidFill>
                <a:effectLst/>
                <a:latin typeface="Arial"/>
                <a:cs typeface="Arial"/>
                <a:sym typeface="Arial"/>
              </a:rPr>
              <a:t>), check out the following resources: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CA" b="0" u="none" dirty="0" smtClean="0"/>
              <a:t>https://www.otffeo.on.ca/en/learning/indigenous-education</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CA" b="0" u="none" dirty="0" smtClean="0"/>
              <a:t>https://www.etfo.ca/socialjusticeunion/first-nation,-metis-and-inuit-(fnmi)</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Photo References: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i="1" dirty="0" smtClean="0"/>
              <a:t>Image</a:t>
            </a:r>
            <a:r>
              <a:rPr lang="en-CA" b="0" i="1" baseline="0" dirty="0" smtClean="0"/>
              <a:t> on the Left: </a:t>
            </a:r>
            <a:r>
              <a:rPr lang="en-CA" b="0" dirty="0" smtClean="0"/>
              <a:t>Elementary</a:t>
            </a:r>
            <a:r>
              <a:rPr lang="en-CA" b="0" baseline="0" dirty="0" smtClean="0"/>
              <a:t> Teacher Federation of Ontario (</a:t>
            </a:r>
            <a:r>
              <a:rPr lang="en-CA" b="0" baseline="0" dirty="0" err="1" smtClean="0"/>
              <a:t>ETFO</a:t>
            </a:r>
            <a:r>
              <a:rPr lang="en-CA" b="0" baseline="0" dirty="0" smtClean="0"/>
              <a:t>). (2022). </a:t>
            </a:r>
            <a:r>
              <a:rPr lang="en-CA" b="0" baseline="0" dirty="0" err="1" smtClean="0"/>
              <a:t>ETFO</a:t>
            </a:r>
            <a:r>
              <a:rPr lang="en-CA" b="0" baseline="0" dirty="0" smtClean="0"/>
              <a:t> Land </a:t>
            </a:r>
            <a:r>
              <a:rPr lang="en-CA" b="0" baseline="0" dirty="0" err="1" smtClean="0"/>
              <a:t>Acnowledgements</a:t>
            </a:r>
            <a:r>
              <a:rPr lang="en-CA" b="0" baseline="0" dirty="0" smtClean="0"/>
              <a:t>. https://www.etfo.ca/about-us/governance/etfo-land-acknowledgement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i="1" baseline="0" dirty="0" smtClean="0"/>
              <a:t>Image on the Right: </a:t>
            </a:r>
            <a:r>
              <a:rPr lang="en-US" sz="1100" b="1" i="0" u="none" strike="noStrike" cap="none" baseline="0" dirty="0" smtClean="0">
                <a:solidFill>
                  <a:srgbClr val="000000"/>
                </a:solidFill>
                <a:latin typeface="Arial"/>
                <a:ea typeface="Arial"/>
                <a:cs typeface="Arial"/>
                <a:sym typeface="Arial"/>
              </a:rPr>
              <a:t>Creating Our Way Forward: </a:t>
            </a:r>
            <a:r>
              <a:rPr lang="en-US" sz="1100" b="0" i="0" u="none" strike="noStrike" cap="none" baseline="0" dirty="0" smtClean="0">
                <a:solidFill>
                  <a:srgbClr val="000000"/>
                </a:solidFill>
                <a:latin typeface="Arial"/>
                <a:ea typeface="Arial"/>
                <a:cs typeface="Arial"/>
                <a:sym typeface="Arial"/>
              </a:rPr>
              <a:t>Recommendations for Improving Niagara Region Public Health &amp; Emergency Services’ Indigenous Engagement (2019). </a:t>
            </a:r>
            <a:r>
              <a:rPr lang="en-US" sz="1100" b="0" i="0" u="none" strike="noStrike" cap="none" dirty="0" smtClean="0">
                <a:solidFill>
                  <a:srgbClr val="000000"/>
                </a:solidFill>
                <a:effectLst/>
                <a:latin typeface="Arial"/>
                <a:ea typeface="Arial"/>
                <a:cs typeface="Arial"/>
                <a:sym typeface="Wingdings" panose="05000000000000000000" pitchFamily="2" charset="2"/>
              </a:rPr>
              <a:t>https://www.niagararegion.ca/health/equity/pdf/indigenous-engagement-report.pdf</a:t>
            </a:r>
            <a:endParaRPr lang="en-US" sz="1100" b="0" i="0" u="none" strike="noStrike" cap="none" dirty="0" smtClean="0">
              <a:solidFill>
                <a:srgbClr val="000000"/>
              </a:solidFill>
              <a:effectLst/>
              <a:latin typeface="Arial"/>
              <a:ea typeface="Arial"/>
              <a:cs typeface="Arial"/>
              <a:sym typeface="Arial"/>
            </a:endParaRPr>
          </a:p>
          <a:p>
            <a:pPr marL="628650" marR="0" lvl="1"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Mural of Turtle Island </a:t>
            </a:r>
            <a:r>
              <a:rPr lang="en-US" sz="1100" b="0" i="0" u="none" strike="noStrike" cap="none" dirty="0" smtClean="0">
                <a:solidFill>
                  <a:srgbClr val="000000"/>
                </a:solidFill>
                <a:effectLst/>
                <a:latin typeface="Arial"/>
                <a:ea typeface="Arial"/>
                <a:cs typeface="Arial"/>
                <a:sym typeface="Wingdings" panose="05000000000000000000" pitchFamily="2" charset="2"/>
              </a:rPr>
              <a:t> </a:t>
            </a:r>
            <a:r>
              <a:rPr lang="en-US" sz="1100" b="0" i="0" u="none" strike="noStrike" cap="none" dirty="0" smtClean="0">
                <a:solidFill>
                  <a:srgbClr val="000000"/>
                </a:solidFill>
                <a:effectLst/>
                <a:latin typeface="Arial"/>
                <a:ea typeface="Arial"/>
                <a:cs typeface="Arial"/>
                <a:sym typeface="Arial"/>
              </a:rPr>
              <a:t>Cover photo: Oneida nation artist, Sharon </a:t>
            </a:r>
            <a:r>
              <a:rPr lang="en-US" sz="1100" b="0" i="0" u="none" strike="noStrike" cap="none" dirty="0" err="1" smtClean="0">
                <a:solidFill>
                  <a:srgbClr val="000000"/>
                </a:solidFill>
                <a:effectLst/>
                <a:latin typeface="Arial"/>
                <a:ea typeface="Arial"/>
                <a:cs typeface="Arial"/>
                <a:sym typeface="Arial"/>
              </a:rPr>
              <a:t>Sarnowski</a:t>
            </a:r>
            <a:r>
              <a:rPr lang="en-US" sz="1100" b="0" i="0" u="none" strike="noStrike" cap="none" dirty="0" smtClean="0">
                <a:solidFill>
                  <a:srgbClr val="000000"/>
                </a:solidFill>
                <a:effectLst/>
                <a:latin typeface="Arial"/>
                <a:ea typeface="Arial"/>
                <a:cs typeface="Arial"/>
                <a:sym typeface="Arial"/>
              </a:rPr>
              <a:t> (deceased)</a:t>
            </a:r>
            <a:r>
              <a:rPr lang="en-US" dirty="0" smtClean="0"/>
              <a:t/>
            </a:r>
            <a:br>
              <a:rPr lang="en-US" dirty="0" smtClean="0"/>
            </a:br>
            <a:r>
              <a:rPr lang="en-US" sz="1100" b="0" i="0" u="none" strike="noStrike" cap="none" dirty="0" smtClean="0">
                <a:solidFill>
                  <a:srgbClr val="000000"/>
                </a:solidFill>
                <a:effectLst/>
                <a:latin typeface="Arial"/>
                <a:ea typeface="Arial"/>
                <a:cs typeface="Arial"/>
                <a:sym typeface="Arial"/>
              </a:rPr>
              <a:t>This is a picture taken of the mural in the Boardroom of the Oneida Tribal Council office,</a:t>
            </a:r>
            <a:r>
              <a:rPr lang="en-US" dirty="0" smtClean="0"/>
              <a:t/>
            </a:r>
            <a:br>
              <a:rPr lang="en-US" dirty="0" smtClean="0"/>
            </a:br>
            <a:r>
              <a:rPr lang="en-US" sz="1100" b="0" i="0" u="none" strike="noStrike" cap="none" dirty="0" smtClean="0">
                <a:solidFill>
                  <a:srgbClr val="000000"/>
                </a:solidFill>
                <a:effectLst/>
                <a:latin typeface="Arial"/>
                <a:ea typeface="Arial"/>
                <a:cs typeface="Arial"/>
                <a:sym typeface="Arial"/>
              </a:rPr>
              <a:t>Oneida, Wisconsin.</a:t>
            </a:r>
            <a:endParaRPr lang="en-CA" b="0" i="1" dirty="0" smtClean="0"/>
          </a:p>
        </p:txBody>
      </p:sp>
    </p:spTree>
    <p:extLst>
      <p:ext uri="{BB962C8B-B14F-4D97-AF65-F5344CB8AC3E}">
        <p14:creationId xmlns:p14="http://schemas.microsoft.com/office/powerpoint/2010/main" val="1238118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sng" strike="noStrike" cap="none" baseline="0" dirty="0" smtClean="0">
                <a:solidFill>
                  <a:srgbClr val="000000"/>
                </a:solidFill>
                <a:latin typeface="Arial"/>
                <a:ea typeface="Arial"/>
                <a:cs typeface="Arial"/>
                <a:sym typeface="Arial"/>
              </a:rPr>
              <a:t>General Information</a:t>
            </a:r>
          </a:p>
          <a:p>
            <a:pPr marL="0" lvl="0" indent="0" algn="l" rtl="0">
              <a:spcBef>
                <a:spcPts val="0"/>
              </a:spcBef>
              <a:spcAft>
                <a:spcPts val="0"/>
              </a:spcAft>
              <a:buNone/>
            </a:pPr>
            <a:r>
              <a:rPr lang="en-US" sz="1100" b="0" i="0" u="none" strike="noStrike" cap="none" baseline="0" dirty="0" smtClean="0">
                <a:solidFill>
                  <a:srgbClr val="000000"/>
                </a:solidFill>
                <a:latin typeface="Arial"/>
                <a:ea typeface="Arial"/>
                <a:cs typeface="Arial"/>
                <a:sym typeface="Arial"/>
              </a:rPr>
              <a:t>Hormones are special chemicals your body makes to help it do certain things, like grow up! Hormones will travel in the blood stream to different parts of the body. </a:t>
            </a:r>
          </a:p>
          <a:p>
            <a:pPr marL="0" lvl="0" indent="0" algn="l" rtl="0">
              <a:spcBef>
                <a:spcPts val="0"/>
              </a:spcBef>
              <a:spcAft>
                <a:spcPts val="0"/>
              </a:spcAft>
              <a:buNone/>
            </a:pPr>
            <a:endParaRPr lang="en-US" sz="1100" b="0" i="0" u="none"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r>
              <a:rPr lang="en-US" sz="1100" b="0" i="0" u="none" strike="noStrike" cap="none" baseline="0" dirty="0" smtClean="0">
                <a:solidFill>
                  <a:srgbClr val="000000"/>
                </a:solidFill>
                <a:latin typeface="Arial"/>
                <a:ea typeface="Arial"/>
                <a:cs typeface="Arial"/>
                <a:sym typeface="Arial"/>
              </a:rPr>
              <a:t>If you have a vagina, the pituitary gland sends a signal to the ovaries to tell them to start making a hormone called estrogen. You will learn more about what the ovaries do in the Reproductive Systems PowerPoint, but for now, they are organs that are a part of your reproductive system. Each ovary is the size and shape of an almond. Pretty small! Once the ovaries make estrogen, it will then travel throughout your entire body and will cause your body to begin the changes of puberty. </a:t>
            </a:r>
          </a:p>
          <a:p>
            <a:pPr marL="0" lvl="0" indent="0" algn="l" rtl="0">
              <a:spcBef>
                <a:spcPts val="0"/>
              </a:spcBef>
              <a:spcAft>
                <a:spcPts val="0"/>
              </a:spcAft>
              <a:buNone/>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Don’t worry these changes won’t happen overnight, it takes time for these changes to happen and for your body to grow into an adult. </a:t>
            </a:r>
          </a:p>
          <a:p>
            <a:pPr marL="0" lvl="0" indent="0" algn="l" rtl="0">
              <a:spcBef>
                <a:spcPts val="0"/>
              </a:spcBef>
              <a:spcAft>
                <a:spcPts val="0"/>
              </a:spcAft>
              <a:buNone/>
            </a:pPr>
            <a:endParaRPr lang="en-US" sz="1100" b="0" i="0" u="none" strike="noStrike" cap="none" baseline="0" dirty="0" smtClean="0">
              <a:solidFill>
                <a:srgbClr val="000000"/>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Images from </a:t>
            </a:r>
            <a:r>
              <a:rPr lang="en-CA" b="1" dirty="0" err="1" smtClean="0"/>
              <a:t>Canva</a:t>
            </a: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Reference:</a:t>
            </a:r>
            <a:endParaRPr lang="en-CA" b="0" dirty="0"/>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dirty="0" err="1" smtClean="0"/>
              <a:t>Dowshen</a:t>
            </a:r>
            <a:r>
              <a:rPr lang="en-CA" b="0" dirty="0" smtClean="0"/>
              <a:t>,</a:t>
            </a:r>
            <a:r>
              <a:rPr lang="en-CA" b="0" baseline="0" dirty="0" smtClean="0"/>
              <a:t> S. (2015, October). Nemours </a:t>
            </a:r>
            <a:r>
              <a:rPr lang="en-CA" b="0" baseline="0" dirty="0" err="1" smtClean="0"/>
              <a:t>TeensHealth</a:t>
            </a:r>
            <a:r>
              <a:rPr lang="en-CA" b="0" baseline="0" dirty="0" smtClean="0"/>
              <a:t>: Everything you wanted to know about puberty. https://kidshealth.org/en/teens/puberty.html#:~:text=When%20GnRH%20reaches%20the%20pituitary,these%20hormones%20in%20their%20bodies.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dirty="0" smtClean="0"/>
              <a:t>Kids</a:t>
            </a:r>
            <a:r>
              <a:rPr lang="en-CA" b="0" baseline="0" dirty="0" smtClean="0"/>
              <a:t> Help Phone (published 2018, July; updated 2021, December). Puberty and people assigned female at birth. https://kidshelpphone.ca/get-info/puberty-and-people-assigned-female-at-birth/</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dirty="0" smtClean="0"/>
              <a:t>Kids</a:t>
            </a:r>
            <a:r>
              <a:rPr lang="en-CA" b="0" baseline="0" dirty="0" smtClean="0"/>
              <a:t> Help Phone (published 2018, July; updated 2021, December). Puberty and people assigned male at birth. https://kidshelpphone.ca/get-info/puberty-and-people-assigned-male-at-birth/ </a:t>
            </a:r>
          </a:p>
        </p:txBody>
      </p:sp>
    </p:spTree>
    <p:extLst>
      <p:ext uri="{BB962C8B-B14F-4D97-AF65-F5344CB8AC3E}">
        <p14:creationId xmlns:p14="http://schemas.microsoft.com/office/powerpoint/2010/main" val="961331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latin typeface="Arial"/>
                <a:ea typeface="Arial"/>
                <a:cs typeface="Arial"/>
                <a:sym typeface="Arial"/>
              </a:rPr>
              <a:t>Background Knowledge</a:t>
            </a:r>
            <a:endParaRPr lang="en-US" sz="1100" b="0" i="1"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1" u="none" strike="noStrike" cap="none" dirty="0" smtClean="0">
                <a:solidFill>
                  <a:srgbClr val="000000"/>
                </a:solidFill>
                <a:effectLst/>
                <a:latin typeface="Arial"/>
                <a:ea typeface="Arial"/>
                <a:cs typeface="Arial"/>
                <a:sym typeface="Arial"/>
              </a:rPr>
              <a:t>Reminder:</a:t>
            </a:r>
            <a:r>
              <a:rPr lang="en-US" sz="1100" b="0" i="1" u="none" strike="noStrike" cap="none" baseline="0" dirty="0" smtClean="0">
                <a:solidFill>
                  <a:srgbClr val="000000"/>
                </a:solidFill>
                <a:effectLst/>
                <a:latin typeface="Arial"/>
                <a:ea typeface="Arial"/>
                <a:cs typeface="Arial"/>
                <a:sym typeface="Arial"/>
              </a:rPr>
              <a:t> </a:t>
            </a:r>
            <a:r>
              <a:rPr lang="en-US" sz="1100" b="0" i="1" u="none" strike="noStrike" cap="none" dirty="0" smtClean="0">
                <a:solidFill>
                  <a:srgbClr val="000000"/>
                </a:solidFill>
                <a:effectLst/>
                <a:latin typeface="Arial"/>
                <a:ea typeface="Arial"/>
                <a:cs typeface="Arial"/>
                <a:sym typeface="Arial"/>
              </a:rPr>
              <a:t>Throughout this presentation, we</a:t>
            </a:r>
            <a:r>
              <a:rPr lang="en-US" sz="1100" b="0" i="1" u="none" strike="noStrike" cap="none" baseline="0" dirty="0" smtClean="0">
                <a:solidFill>
                  <a:srgbClr val="000000"/>
                </a:solidFill>
                <a:effectLst/>
                <a:latin typeface="Arial"/>
                <a:ea typeface="Arial"/>
                <a:cs typeface="Arial"/>
                <a:sym typeface="Arial"/>
              </a:rPr>
              <a:t> use </a:t>
            </a:r>
            <a:r>
              <a:rPr lang="en-US" sz="1100" b="0" i="1" u="none" strike="noStrike" cap="none" dirty="0" smtClean="0">
                <a:solidFill>
                  <a:srgbClr val="000000"/>
                </a:solidFill>
                <a:effectLst/>
                <a:latin typeface="Arial"/>
                <a:ea typeface="Arial"/>
                <a:cs typeface="Arial"/>
                <a:sym typeface="Arial"/>
              </a:rPr>
              <a:t>the term people assigned male at birth to refer to individuals who are born with certain sex organs, hormones and/or chromosomes. However, it’s important to note that people may have a different </a:t>
            </a:r>
            <a:r>
              <a:rPr lang="en-US" sz="1100" b="0" i="1" u="sng" strike="noStrike" cap="none" dirty="0" smtClean="0">
                <a:solidFill>
                  <a:srgbClr val="000000"/>
                </a:solidFill>
                <a:effectLst/>
                <a:latin typeface="Arial"/>
                <a:ea typeface="Arial"/>
                <a:cs typeface="Arial"/>
                <a:sym typeface="Arial"/>
                <a:hlinkClick r:id="rId3"/>
              </a:rPr>
              <a:t>gender identity</a:t>
            </a:r>
            <a:r>
              <a:rPr lang="en-US" sz="1100" b="0" i="1" u="none" strike="noStrike" cap="none" dirty="0" smtClean="0">
                <a:solidFill>
                  <a:srgbClr val="000000"/>
                </a:solidFill>
                <a:effectLst/>
                <a:latin typeface="Arial"/>
                <a:ea typeface="Arial"/>
                <a:cs typeface="Arial"/>
                <a:sym typeface="Arial"/>
              </a:rPr>
              <a:t> than the sex assigned to them at birth. As well, people may use different words for their body parts than those used in this piece. </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US" sz="1100" b="1" i="1" u="none"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r>
              <a:rPr lang="en-US" sz="1100" b="1" i="1" u="none" strike="noStrike" cap="none" baseline="0" dirty="0" smtClean="0">
                <a:solidFill>
                  <a:srgbClr val="000000"/>
                </a:solidFill>
                <a:latin typeface="Arial"/>
                <a:ea typeface="Arial"/>
                <a:cs typeface="Arial"/>
                <a:sym typeface="Arial"/>
              </a:rPr>
              <a:t>External (people assigned male at birth) and Internal (people assigned female at birth) Reproductive Systems </a:t>
            </a:r>
            <a:r>
              <a:rPr lang="en-US" sz="1100" b="1" i="0" u="none" strike="noStrike" cap="none" baseline="0" dirty="0" smtClean="0">
                <a:solidFill>
                  <a:srgbClr val="000000"/>
                </a:solidFill>
                <a:latin typeface="Arial"/>
                <a:ea typeface="Arial"/>
                <a:cs typeface="Arial"/>
                <a:sym typeface="Arial"/>
              </a:rPr>
              <a:t>(as defined by OPHEA, 2022 – Always Changing and Growing). </a:t>
            </a:r>
            <a:endParaRPr lang="en-US" sz="1100" b="0" i="0" u="none" strike="noStrike" cap="none" baseline="0" dirty="0" smtClean="0">
              <a:solidFill>
                <a:srgbClr val="000000"/>
              </a:solidFill>
              <a:latin typeface="Arial"/>
              <a:ea typeface="Arial"/>
              <a:cs typeface="Arial"/>
              <a:sym typeface="Arial"/>
            </a:endParaRPr>
          </a:p>
          <a:p>
            <a:r>
              <a:rPr lang="en-US" sz="1100" b="1" i="0" u="none" strike="noStrike" cap="none" dirty="0" smtClean="0">
                <a:solidFill>
                  <a:srgbClr val="000000"/>
                </a:solidFill>
                <a:effectLst/>
                <a:latin typeface="Arial"/>
                <a:ea typeface="Arial"/>
                <a:cs typeface="Arial"/>
                <a:sym typeface="Arial"/>
              </a:rPr>
              <a:t>Internal:</a:t>
            </a:r>
          </a:p>
          <a:p>
            <a:pPr lvl="1"/>
            <a:r>
              <a:rPr lang="en-US" b="0" i="0" u="none" strike="noStrike" cap="none" dirty="0" smtClean="0">
                <a:solidFill>
                  <a:srgbClr val="000000"/>
                </a:solidFill>
                <a:effectLst/>
                <a:latin typeface="Arial"/>
                <a:cs typeface="Arial"/>
                <a:sym typeface="Arial"/>
              </a:rPr>
              <a:t>Height</a:t>
            </a:r>
            <a:r>
              <a:rPr lang="en-US" b="0" i="0" u="none" strike="noStrike" cap="none" baseline="0" dirty="0" smtClean="0">
                <a:solidFill>
                  <a:srgbClr val="000000"/>
                </a:solidFill>
                <a:effectLst/>
                <a:latin typeface="Arial"/>
                <a:cs typeface="Arial"/>
                <a:sym typeface="Arial"/>
              </a:rPr>
              <a:t> and weight increase drastically</a:t>
            </a:r>
          </a:p>
          <a:p>
            <a:pPr lvl="1"/>
            <a:r>
              <a:rPr lang="en-US" sz="1100" b="0" i="0" u="none" strike="noStrike" cap="none" baseline="0" dirty="0" smtClean="0">
                <a:solidFill>
                  <a:srgbClr val="000000"/>
                </a:solidFill>
                <a:latin typeface="Arial"/>
                <a:ea typeface="Arial"/>
                <a:cs typeface="Arial"/>
                <a:sym typeface="Arial"/>
              </a:rPr>
              <a:t>Breast buds appear, nipples become raised and this area may be tender. The nipple and dark area around it (areola) eventually may stick out from the rest of the breast before the areola </a:t>
            </a:r>
            <a:r>
              <a:rPr lang="en-CA" sz="1100" b="0" i="0" u="none" strike="noStrike" cap="none" baseline="0" dirty="0" smtClean="0">
                <a:solidFill>
                  <a:srgbClr val="000000"/>
                </a:solidFill>
                <a:latin typeface="Arial"/>
                <a:ea typeface="Arial"/>
                <a:cs typeface="Arial"/>
                <a:sym typeface="Arial"/>
              </a:rPr>
              <a:t>flattens, breast contour and development is complete.</a:t>
            </a:r>
          </a:p>
          <a:p>
            <a:pPr lvl="1"/>
            <a:r>
              <a:rPr lang="en-US" sz="1100" b="0" i="0" u="none" strike="noStrike" cap="none" baseline="0" dirty="0" smtClean="0">
                <a:solidFill>
                  <a:srgbClr val="000000"/>
                </a:solidFill>
                <a:latin typeface="Arial"/>
                <a:ea typeface="Arial"/>
                <a:cs typeface="Arial"/>
                <a:sym typeface="Arial"/>
              </a:rPr>
              <a:t>Fine straight hairs start growing close to the labia which then becomes darker, thicker and curlier pubic hair in front of and around the sides of the </a:t>
            </a:r>
            <a:r>
              <a:rPr lang="en-CA" sz="1100" b="0" i="0" u="none" strike="noStrike" cap="none" baseline="0" dirty="0" smtClean="0">
                <a:solidFill>
                  <a:srgbClr val="000000"/>
                </a:solidFill>
                <a:latin typeface="Arial"/>
                <a:ea typeface="Arial"/>
                <a:cs typeface="Arial"/>
                <a:sym typeface="Arial"/>
              </a:rPr>
              <a:t>genital area. </a:t>
            </a:r>
          </a:p>
          <a:p>
            <a:pPr lvl="1"/>
            <a:r>
              <a:rPr lang="en-US" sz="1100" b="0" i="0" u="none" strike="noStrike" cap="none" baseline="0" dirty="0" smtClean="0">
                <a:solidFill>
                  <a:srgbClr val="000000"/>
                </a:solidFill>
                <a:latin typeface="Arial"/>
                <a:ea typeface="Arial"/>
                <a:cs typeface="Arial"/>
                <a:sym typeface="Arial"/>
              </a:rPr>
              <a:t>Hips may start to widen in relation to </a:t>
            </a:r>
            <a:r>
              <a:rPr lang="en-CA" sz="1100" b="0" i="0" u="none" strike="noStrike" cap="none" baseline="0" dirty="0" smtClean="0">
                <a:solidFill>
                  <a:srgbClr val="000000"/>
                </a:solidFill>
                <a:latin typeface="Arial"/>
                <a:ea typeface="Arial"/>
                <a:cs typeface="Arial"/>
                <a:sym typeface="Arial"/>
              </a:rPr>
              <a:t>the waist.</a:t>
            </a:r>
          </a:p>
          <a:p>
            <a:pPr lvl="1"/>
            <a:r>
              <a:rPr lang="en-US" sz="1100" b="0" i="0" u="none" strike="noStrike" cap="none" baseline="0" dirty="0" smtClean="0">
                <a:solidFill>
                  <a:srgbClr val="000000"/>
                </a:solidFill>
                <a:latin typeface="Arial"/>
                <a:ea typeface="Arial"/>
                <a:cs typeface="Arial"/>
                <a:sym typeface="Arial"/>
              </a:rPr>
              <a:t>Vagina begins secreting clear whitish </a:t>
            </a:r>
            <a:r>
              <a:rPr lang="en-CA" sz="1100" b="0" i="0" u="none" strike="noStrike" cap="none" baseline="0" dirty="0" smtClean="0">
                <a:solidFill>
                  <a:srgbClr val="000000"/>
                </a:solidFill>
                <a:latin typeface="Arial"/>
                <a:ea typeface="Arial"/>
                <a:cs typeface="Arial"/>
                <a:sym typeface="Arial"/>
              </a:rPr>
              <a:t>fluid called vaginal discharge.</a:t>
            </a:r>
          </a:p>
          <a:p>
            <a:pPr lvl="1"/>
            <a:r>
              <a:rPr lang="en-US" sz="1100" b="0" i="0" u="none" strike="noStrike" cap="none" baseline="0" dirty="0" smtClean="0">
                <a:solidFill>
                  <a:srgbClr val="000000"/>
                </a:solidFill>
                <a:latin typeface="Arial"/>
                <a:ea typeface="Arial"/>
                <a:cs typeface="Arial"/>
                <a:sym typeface="Arial"/>
              </a:rPr>
              <a:t>Ovulation and menstruation may begin as early as age 9.</a:t>
            </a:r>
          </a:p>
          <a:p>
            <a:pPr lvl="1"/>
            <a:r>
              <a:rPr lang="en-US" sz="1100" b="0" i="0" u="none" strike="noStrike" cap="none" baseline="0" dirty="0" smtClean="0">
                <a:solidFill>
                  <a:srgbClr val="000000"/>
                </a:solidFill>
                <a:latin typeface="Arial"/>
                <a:ea typeface="Arial"/>
                <a:cs typeface="Arial"/>
                <a:sym typeface="Arial"/>
              </a:rPr>
              <a:t>Development of sweat glands may lead </a:t>
            </a:r>
            <a:r>
              <a:rPr lang="en-CA" sz="1100" b="0" i="0" u="none" strike="noStrike" cap="none" baseline="0" dirty="0" smtClean="0">
                <a:solidFill>
                  <a:srgbClr val="000000"/>
                </a:solidFill>
                <a:latin typeface="Arial"/>
                <a:ea typeface="Arial"/>
                <a:cs typeface="Arial"/>
                <a:sym typeface="Arial"/>
              </a:rPr>
              <a:t>to increased perspiration.</a:t>
            </a:r>
          </a:p>
          <a:p>
            <a:pPr lvl="1"/>
            <a:r>
              <a:rPr lang="en-CA" sz="1100" b="0" i="0" u="none" strike="noStrike" cap="none" baseline="0" dirty="0" smtClean="0">
                <a:solidFill>
                  <a:srgbClr val="000000"/>
                </a:solidFill>
                <a:latin typeface="Arial"/>
                <a:ea typeface="Arial"/>
                <a:cs typeface="Arial"/>
                <a:sym typeface="Arial"/>
              </a:rPr>
              <a:t>Underarm hair appears.</a:t>
            </a:r>
            <a:endParaRPr lang="en-US" sz="1100" b="0" i="0" u="none" strike="noStrike" cap="none" baseline="0" dirty="0" smtClean="0">
              <a:solidFill>
                <a:srgbClr val="000000"/>
              </a:solidFill>
              <a:latin typeface="Arial"/>
              <a:cs typeface="Arial"/>
              <a:sym typeface="Arial"/>
            </a:endParaRPr>
          </a:p>
          <a:p>
            <a:pPr marL="0" lvl="0" indent="0" algn="l" rtl="0">
              <a:spcBef>
                <a:spcPts val="0"/>
              </a:spcBef>
              <a:spcAft>
                <a:spcPts val="0"/>
              </a:spcAft>
              <a:buNone/>
            </a:pPr>
            <a:endParaRPr lang="en-US" sz="1100" b="0" i="0" u="none" strike="noStrike" cap="none" baseline="0" dirty="0" smtClean="0">
              <a:solidFill>
                <a:srgbClr val="000000"/>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This information will be discussed more in-depth in the Reproductive Systems PowerPoint presentation (Grade 5). </a:t>
            </a:r>
          </a:p>
          <a:p>
            <a:pPr marL="0" lvl="0" indent="0" algn="l" rtl="0">
              <a:spcBef>
                <a:spcPts val="0"/>
              </a:spcBef>
              <a:spcAft>
                <a:spcPts val="0"/>
              </a:spcAft>
              <a:buNone/>
            </a:pPr>
            <a:endParaRPr lang="en-US" sz="1100" b="0" i="0" u="none" strike="noStrike" cap="none" baseline="0" dirty="0" smtClean="0">
              <a:solidFill>
                <a:srgbClr val="000000"/>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Reference:</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dirty="0" smtClean="0"/>
              <a:t>Kids Help</a:t>
            </a:r>
            <a:r>
              <a:rPr lang="en-CA" b="0" baseline="0" dirty="0" smtClean="0"/>
              <a:t> Phone (2021, December 1). Puberty and people assigned female at birth. https://kidshelpphone.ca/get-info/puberty-and-people-assigned-female-at-birth/</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baseline="0" dirty="0" smtClean="0"/>
              <a:t>Kids Help Phone (2021, December 1). Puberty and people assigned male at birth. https://kidshelpphone.ca/get-info/puberty-and-people-assigned-male-at-birth/</a:t>
            </a:r>
            <a:endParaRPr lang="en-CA" b="0" dirty="0" smtClean="0"/>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dirty="0" smtClean="0"/>
              <a:t>OPHEA (2022). Always Changing</a:t>
            </a:r>
            <a:r>
              <a:rPr lang="en-CA" b="0" baseline="0" dirty="0" smtClean="0"/>
              <a:t> and Growing Up</a:t>
            </a:r>
            <a:r>
              <a:rPr lang="en-CA" b="0" dirty="0" smtClean="0"/>
              <a:t> (Grades 5 &amp; 6).</a:t>
            </a:r>
            <a:r>
              <a:rPr lang="en-CA" b="0" baseline="0" dirty="0" smtClean="0"/>
              <a:t> https://ophea.net/always-changing-growing </a:t>
            </a:r>
            <a:endParaRPr lang="en-CA" b="0"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921435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sng" strike="noStrike" cap="none" baseline="0" dirty="0" smtClean="0">
                <a:solidFill>
                  <a:srgbClr val="000000"/>
                </a:solidFill>
                <a:latin typeface="Arial"/>
                <a:ea typeface="Arial"/>
                <a:cs typeface="Arial"/>
                <a:sym typeface="Arial"/>
              </a:rPr>
              <a:t>General Information</a:t>
            </a:r>
            <a:endParaRPr lang="en-US" sz="1100" b="0" i="0" u="none"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r>
              <a:rPr lang="en-US" sz="1100" b="0" i="0" u="none" strike="noStrike" cap="none" baseline="0" dirty="0" smtClean="0">
                <a:solidFill>
                  <a:srgbClr val="000000"/>
                </a:solidFill>
                <a:latin typeface="Arial"/>
                <a:ea typeface="Arial"/>
                <a:cs typeface="Arial"/>
                <a:sym typeface="Arial"/>
              </a:rPr>
              <a:t>If you have a penis, the pituitary gland sends a signal to the testicles to tell it to start making a hormone called testosterone. You will learn more about what the testicles do in the Reproductive Systems PowerPoint, but for now, you usually have two testicles, and they are each about the size of a walnut. Once the testicles make testosterone, it will then travel throughout your entire body and will cause your body to begin the changes of puberty. If you have testicles, you will have higher testosterone levels in your body. </a:t>
            </a:r>
          </a:p>
          <a:p>
            <a:pPr marL="0" lvl="0" indent="0" algn="l" rtl="0">
              <a:spcBef>
                <a:spcPts val="0"/>
              </a:spcBef>
              <a:spcAft>
                <a:spcPts val="0"/>
              </a:spcAft>
              <a:buNone/>
            </a:pPr>
            <a:endParaRPr lang="en-US" sz="1100" b="0" i="0" u="none" strike="noStrike" cap="none" baseline="0" dirty="0" smtClean="0">
              <a:solidFill>
                <a:srgbClr val="000000"/>
              </a:solidFill>
              <a:latin typeface="Arial"/>
              <a:cs typeface="Arial"/>
              <a:sym typeface="Arial"/>
            </a:endParaRPr>
          </a:p>
          <a:p>
            <a:pPr marL="0" lvl="0" indent="0" algn="l" rtl="0">
              <a:spcBef>
                <a:spcPts val="0"/>
              </a:spcBef>
              <a:spcAft>
                <a:spcPts val="0"/>
              </a:spcAft>
              <a:buNone/>
            </a:pPr>
            <a:r>
              <a:rPr lang="en-US" sz="1100" b="0" i="0" u="none" strike="noStrike" cap="none" baseline="0" dirty="0" smtClean="0">
                <a:solidFill>
                  <a:srgbClr val="000000"/>
                </a:solidFill>
                <a:latin typeface="Arial"/>
                <a:ea typeface="Arial"/>
                <a:cs typeface="Arial"/>
                <a:sym typeface="Arial"/>
              </a:rPr>
              <a:t>Don’t worry these changes won’t happen overnight, it takes time for these changes to happen and for your body to grow into an adult. </a:t>
            </a:r>
          </a:p>
          <a:p>
            <a:pPr marL="0" lvl="0" indent="0" algn="l" rtl="0">
              <a:spcBef>
                <a:spcPts val="0"/>
              </a:spcBef>
              <a:spcAft>
                <a:spcPts val="0"/>
              </a:spcAft>
              <a:buNone/>
            </a:pPr>
            <a:endParaRPr lang="en-US" sz="1100" b="0" i="0" u="none" strike="noStrike" cap="none" baseline="0" dirty="0" smtClean="0">
              <a:solidFill>
                <a:srgbClr val="000000"/>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Images from </a:t>
            </a:r>
            <a:r>
              <a:rPr lang="en-CA" b="1" dirty="0" err="1" smtClean="0"/>
              <a:t>Canva</a:t>
            </a:r>
            <a:endParaRPr lang="en-CA" b="1" dirty="0" smtClean="0"/>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Reference:</a:t>
            </a:r>
            <a:endParaRPr lang="en-CA" b="0" dirty="0" smtClean="0"/>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dirty="0" err="1" smtClean="0"/>
              <a:t>Dowshen</a:t>
            </a:r>
            <a:r>
              <a:rPr lang="en-CA" b="0" dirty="0" smtClean="0"/>
              <a:t>,</a:t>
            </a:r>
            <a:r>
              <a:rPr lang="en-CA" b="0" baseline="0" dirty="0" smtClean="0"/>
              <a:t> S. (2015, October). Nemours </a:t>
            </a:r>
            <a:r>
              <a:rPr lang="en-CA" b="0" baseline="0" dirty="0" err="1" smtClean="0"/>
              <a:t>TeensHealth</a:t>
            </a:r>
            <a:r>
              <a:rPr lang="en-CA" b="0" baseline="0" dirty="0" smtClean="0"/>
              <a:t>: Everything you wanted to know about puberty. https://kidshealth.org/en/teens/puberty.html#:~:text=When%20GnRH%20reaches%20the%20pituitary,these%20hormones%20in%20their%20bodies. </a:t>
            </a:r>
            <a:endParaRPr lang="en-CA" b="1" dirty="0" smtClean="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dirty="0" smtClean="0"/>
              <a:t>Kids</a:t>
            </a:r>
            <a:r>
              <a:rPr lang="en-CA" b="0" baseline="0" dirty="0" smtClean="0"/>
              <a:t> Help Phone (published 2018, July; updated 2021, December). Puberty and people assigned female at birth. https://kidshelpphone.ca/get-info/puberty-and-people-assigned-female-at-birth/</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dirty="0" smtClean="0"/>
              <a:t>Kids</a:t>
            </a:r>
            <a:r>
              <a:rPr lang="en-CA" b="0" baseline="0" dirty="0" smtClean="0"/>
              <a:t> Help Phone (published 2018, July; updated 2021, December). Puberty and people assigned male at birth. https://kidshelpphone.ca/get-info/puberty-and-people-assigned-male-at-birth/ </a:t>
            </a:r>
          </a:p>
          <a:p>
            <a:pPr marL="158750" indent="0">
              <a:buNone/>
            </a:pPr>
            <a:endParaRPr lang="en-CA" b="0"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841523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sng" strike="noStrike" cap="none" dirty="0" smtClean="0">
                <a:solidFill>
                  <a:srgbClr val="000000"/>
                </a:solidFill>
                <a:effectLst/>
                <a:latin typeface="Arial"/>
                <a:ea typeface="Arial"/>
                <a:cs typeface="Arial"/>
                <a:sym typeface="Arial"/>
              </a:rPr>
              <a:t>Background Knowledge</a:t>
            </a:r>
          </a:p>
          <a:p>
            <a:pPr marL="0" lvl="0" indent="0" algn="l" rtl="0">
              <a:spcBef>
                <a:spcPts val="0"/>
              </a:spcBef>
              <a:spcAft>
                <a:spcPts val="0"/>
              </a:spcAft>
              <a:buNone/>
            </a:pPr>
            <a:r>
              <a:rPr lang="en-US" sz="1100" b="0" i="1" u="none" strike="noStrike" cap="none" dirty="0" smtClean="0">
                <a:solidFill>
                  <a:srgbClr val="000000"/>
                </a:solidFill>
                <a:effectLst/>
                <a:latin typeface="Arial"/>
                <a:ea typeface="Arial"/>
                <a:cs typeface="Arial"/>
                <a:sym typeface="Arial"/>
              </a:rPr>
              <a:t>Reminder:</a:t>
            </a:r>
            <a:r>
              <a:rPr lang="en-US" sz="1100" b="0" i="1" u="none" strike="noStrike" cap="none" baseline="0" dirty="0" smtClean="0">
                <a:solidFill>
                  <a:srgbClr val="000000"/>
                </a:solidFill>
                <a:effectLst/>
                <a:latin typeface="Arial"/>
                <a:ea typeface="Arial"/>
                <a:cs typeface="Arial"/>
                <a:sym typeface="Arial"/>
              </a:rPr>
              <a:t> </a:t>
            </a:r>
            <a:r>
              <a:rPr lang="en-US" sz="1100" b="0" i="1" u="none" strike="noStrike" cap="none" dirty="0" smtClean="0">
                <a:solidFill>
                  <a:srgbClr val="000000"/>
                </a:solidFill>
                <a:effectLst/>
                <a:latin typeface="Arial"/>
                <a:ea typeface="Arial"/>
                <a:cs typeface="Arial"/>
                <a:sym typeface="Arial"/>
              </a:rPr>
              <a:t>Throughout this presentation, we</a:t>
            </a:r>
            <a:r>
              <a:rPr lang="en-US" sz="1100" b="0" i="1" u="none" strike="noStrike" cap="none" baseline="0" dirty="0" smtClean="0">
                <a:solidFill>
                  <a:srgbClr val="000000"/>
                </a:solidFill>
                <a:effectLst/>
                <a:latin typeface="Arial"/>
                <a:ea typeface="Arial"/>
                <a:cs typeface="Arial"/>
                <a:sym typeface="Arial"/>
              </a:rPr>
              <a:t> use </a:t>
            </a:r>
            <a:r>
              <a:rPr lang="en-US" sz="1100" b="0" i="1" u="none" strike="noStrike" cap="none" dirty="0" smtClean="0">
                <a:solidFill>
                  <a:srgbClr val="000000"/>
                </a:solidFill>
                <a:effectLst/>
                <a:latin typeface="Arial"/>
                <a:ea typeface="Arial"/>
                <a:cs typeface="Arial"/>
                <a:sym typeface="Arial"/>
              </a:rPr>
              <a:t>the term people assigned male at birth to refer to individuals who are born with certain sex organs, hormones and/or chromosomes. However, it’s important to note that people may have a different </a:t>
            </a:r>
            <a:r>
              <a:rPr lang="en-US" sz="1100" b="0" i="1" u="sng" strike="noStrike" cap="none" dirty="0" smtClean="0">
                <a:solidFill>
                  <a:srgbClr val="000000"/>
                </a:solidFill>
                <a:effectLst/>
                <a:latin typeface="Arial"/>
                <a:ea typeface="Arial"/>
                <a:cs typeface="Arial"/>
                <a:sym typeface="Arial"/>
                <a:hlinkClick r:id="rId3"/>
              </a:rPr>
              <a:t>gender identity</a:t>
            </a:r>
            <a:r>
              <a:rPr lang="en-US" sz="1100" b="0" i="1" u="none" strike="noStrike" cap="none" dirty="0" smtClean="0">
                <a:solidFill>
                  <a:srgbClr val="000000"/>
                </a:solidFill>
                <a:effectLst/>
                <a:latin typeface="Arial"/>
                <a:ea typeface="Arial"/>
                <a:cs typeface="Arial"/>
                <a:sym typeface="Arial"/>
              </a:rPr>
              <a:t> than the sex assigned to them at birth. As well, people may use different words for their body parts than those used in this piece. </a:t>
            </a:r>
          </a:p>
          <a:p>
            <a:pPr marL="0" lvl="0" indent="0" algn="l" rtl="0">
              <a:spcBef>
                <a:spcPts val="0"/>
              </a:spcBef>
              <a:spcAft>
                <a:spcPts val="0"/>
              </a:spcAft>
              <a:buNone/>
            </a:pPr>
            <a:endParaRPr lang="en-US" sz="1100" b="0" i="1"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Puberty is a time of major change for all young people, both physically and emotionally. People assigned male at birth may experience new things like a deeper voice, erections and more. People assigned female at birth may experience new things like breast development, periods and more. It’s good to have an idea about what to expect during puberty.</a:t>
            </a:r>
          </a:p>
          <a:p>
            <a:pPr marL="0" lvl="0" indent="0" algn="l" rtl="0">
              <a:spcBef>
                <a:spcPts val="0"/>
              </a:spcBef>
              <a:spcAft>
                <a:spcPts val="0"/>
              </a:spcAft>
              <a:buNone/>
            </a:pPr>
            <a:endParaRPr lang="en-US" sz="1100" b="1" i="1" u="none"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r>
              <a:rPr lang="en-US" sz="1100" b="1" i="1" u="none" strike="noStrike" cap="none" baseline="0" dirty="0" smtClean="0">
                <a:solidFill>
                  <a:srgbClr val="000000"/>
                </a:solidFill>
                <a:latin typeface="Arial"/>
                <a:ea typeface="Arial"/>
                <a:cs typeface="Arial"/>
                <a:sym typeface="Arial"/>
              </a:rPr>
              <a:t>External (people assigned male at birth) and Internal (people assigned female at birth) Reproductive Systems </a:t>
            </a:r>
            <a:r>
              <a:rPr lang="en-US" sz="1100" b="1" i="0" u="none" strike="noStrike" cap="none" baseline="0" dirty="0" smtClean="0">
                <a:solidFill>
                  <a:srgbClr val="000000"/>
                </a:solidFill>
                <a:latin typeface="Arial"/>
                <a:ea typeface="Arial"/>
                <a:cs typeface="Arial"/>
                <a:sym typeface="Arial"/>
              </a:rPr>
              <a:t>(as defined by OPHEA, 2022 – Always Changing and Growing). </a:t>
            </a:r>
            <a:endParaRPr lang="en-US" sz="1100" b="0" i="0" u="none" strike="noStrike" cap="none" baseline="0" dirty="0" smtClean="0">
              <a:solidFill>
                <a:srgbClr val="000000"/>
              </a:solidFill>
              <a:latin typeface="Arial"/>
              <a:ea typeface="Arial"/>
              <a:cs typeface="Arial"/>
              <a:sym typeface="Arial"/>
            </a:endParaRPr>
          </a:p>
          <a:p>
            <a:r>
              <a:rPr lang="en-US" sz="1100" b="1" i="0" u="none" strike="noStrike" cap="none" dirty="0" smtClean="0">
                <a:solidFill>
                  <a:srgbClr val="000000"/>
                </a:solidFill>
                <a:effectLst/>
                <a:latin typeface="Arial"/>
                <a:ea typeface="Arial"/>
                <a:cs typeface="Arial"/>
                <a:sym typeface="Arial"/>
              </a:rPr>
              <a:t>External:</a:t>
            </a:r>
          </a:p>
          <a:p>
            <a:pPr lvl="1"/>
            <a:r>
              <a:rPr lang="en-US" sz="1100" b="0" i="0" u="none" strike="noStrike" cap="none" baseline="0" dirty="0" smtClean="0">
                <a:solidFill>
                  <a:srgbClr val="000000"/>
                </a:solidFill>
                <a:latin typeface="Arial"/>
                <a:ea typeface="Arial"/>
                <a:cs typeface="Arial"/>
                <a:sym typeface="Arial"/>
              </a:rPr>
              <a:t>Testicles and scrotum grow larger.</a:t>
            </a:r>
          </a:p>
          <a:p>
            <a:pPr lvl="1"/>
            <a:r>
              <a:rPr lang="en-US" sz="1100" b="0" i="0" u="none" strike="noStrike" cap="none" baseline="0" dirty="0" smtClean="0">
                <a:solidFill>
                  <a:srgbClr val="000000"/>
                </a:solidFill>
                <a:latin typeface="Arial"/>
                <a:ea typeface="Arial"/>
                <a:cs typeface="Arial"/>
                <a:sym typeface="Arial"/>
              </a:rPr>
              <a:t>Fine, straight hairs start growing at the base of the penis which then eventually becomes darker, thicker and curlier </a:t>
            </a:r>
            <a:r>
              <a:rPr lang="en-CA" sz="1100" b="0" i="0" u="none" strike="noStrike" cap="none" baseline="0" dirty="0" smtClean="0">
                <a:solidFill>
                  <a:srgbClr val="000000"/>
                </a:solidFill>
                <a:latin typeface="Arial"/>
                <a:ea typeface="Arial"/>
                <a:cs typeface="Arial"/>
                <a:sym typeface="Arial"/>
              </a:rPr>
              <a:t>pubic hair.</a:t>
            </a:r>
          </a:p>
          <a:p>
            <a:pPr lvl="1"/>
            <a:r>
              <a:rPr lang="en-US" sz="1100" b="0" i="0" u="none" strike="noStrike" cap="none" baseline="0" dirty="0" smtClean="0">
                <a:solidFill>
                  <a:srgbClr val="000000"/>
                </a:solidFill>
                <a:latin typeface="Arial"/>
                <a:ea typeface="Arial"/>
                <a:cs typeface="Arial"/>
                <a:sym typeface="Arial"/>
              </a:rPr>
              <a:t>Vocal cords increase in size causing </a:t>
            </a:r>
            <a:r>
              <a:rPr lang="en-CA" sz="1100" b="0" i="0" u="none" strike="noStrike" cap="none" baseline="0" dirty="0" smtClean="0">
                <a:solidFill>
                  <a:srgbClr val="000000"/>
                </a:solidFill>
                <a:latin typeface="Arial"/>
                <a:ea typeface="Arial"/>
                <a:cs typeface="Arial"/>
                <a:sym typeface="Arial"/>
              </a:rPr>
              <a:t>voice to deepen.</a:t>
            </a:r>
          </a:p>
          <a:p>
            <a:pPr lvl="1"/>
            <a:r>
              <a:rPr lang="en-US" sz="1100" b="0" i="0" u="none" strike="noStrike" cap="none" baseline="0" dirty="0" smtClean="0">
                <a:solidFill>
                  <a:srgbClr val="000000"/>
                </a:solidFill>
                <a:latin typeface="Arial"/>
                <a:ea typeface="Arial"/>
                <a:cs typeface="Arial"/>
                <a:sym typeface="Arial"/>
              </a:rPr>
              <a:t>Height and weight may start to </a:t>
            </a:r>
            <a:r>
              <a:rPr lang="en-CA" sz="1100" b="0" i="0" u="none" strike="noStrike" cap="none" baseline="0" dirty="0" smtClean="0">
                <a:solidFill>
                  <a:srgbClr val="000000"/>
                </a:solidFill>
                <a:latin typeface="Arial"/>
                <a:ea typeface="Arial"/>
                <a:cs typeface="Arial"/>
                <a:sym typeface="Arial"/>
              </a:rPr>
              <a:t>increase.</a:t>
            </a:r>
          </a:p>
          <a:p>
            <a:pPr lvl="1"/>
            <a:r>
              <a:rPr lang="en-US" sz="1100" b="0" i="0" u="none" strike="noStrike" cap="none" baseline="0" dirty="0" smtClean="0">
                <a:solidFill>
                  <a:srgbClr val="000000"/>
                </a:solidFill>
                <a:latin typeface="Arial"/>
                <a:ea typeface="Arial"/>
                <a:cs typeface="Arial"/>
                <a:sym typeface="Arial"/>
              </a:rPr>
              <a:t>Development of sweat glands may lead</a:t>
            </a:r>
          </a:p>
          <a:p>
            <a:pPr lvl="1"/>
            <a:r>
              <a:rPr lang="en-CA" sz="1100" b="0" i="0" u="none" strike="noStrike" cap="none" baseline="0" dirty="0" smtClean="0">
                <a:solidFill>
                  <a:srgbClr val="000000"/>
                </a:solidFill>
                <a:latin typeface="Arial"/>
                <a:ea typeface="Arial"/>
                <a:cs typeface="Arial"/>
                <a:sym typeface="Arial"/>
              </a:rPr>
              <a:t>to increased perspiration. </a:t>
            </a:r>
          </a:p>
          <a:p>
            <a:pPr lvl="1"/>
            <a:r>
              <a:rPr lang="en-CA" sz="1100" b="0" i="0" u="none" strike="noStrike" cap="none" baseline="0" dirty="0" smtClean="0">
                <a:solidFill>
                  <a:srgbClr val="000000"/>
                </a:solidFill>
                <a:latin typeface="Arial"/>
                <a:ea typeface="Arial"/>
                <a:cs typeface="Arial"/>
                <a:sym typeface="Arial"/>
              </a:rPr>
              <a:t>Pimples may occur.</a:t>
            </a:r>
          </a:p>
          <a:p>
            <a:pPr lvl="1"/>
            <a:r>
              <a:rPr lang="en-US" sz="1100" b="0" i="0" u="none" strike="noStrike" cap="none" baseline="0" dirty="0" smtClean="0">
                <a:solidFill>
                  <a:srgbClr val="000000"/>
                </a:solidFill>
                <a:latin typeface="Arial"/>
                <a:ea typeface="Arial"/>
                <a:cs typeface="Arial"/>
                <a:sym typeface="Arial"/>
              </a:rPr>
              <a:t>Shoulders may begin to broaden.</a:t>
            </a:r>
          </a:p>
          <a:p>
            <a:pPr lvl="1"/>
            <a:r>
              <a:rPr lang="en-US" sz="1100" b="0" i="0" u="none" strike="noStrike" cap="none" baseline="0" dirty="0" smtClean="0">
                <a:solidFill>
                  <a:srgbClr val="000000"/>
                </a:solidFill>
                <a:latin typeface="Arial"/>
                <a:ea typeface="Arial"/>
                <a:cs typeface="Arial"/>
                <a:sym typeface="Arial"/>
              </a:rPr>
              <a:t>Penis grows larger in width and length.</a:t>
            </a:r>
          </a:p>
          <a:p>
            <a:pPr lvl="1"/>
            <a:r>
              <a:rPr lang="en-US" sz="1100" b="0" i="0" u="none" strike="noStrike" cap="none" baseline="0" dirty="0" smtClean="0">
                <a:solidFill>
                  <a:srgbClr val="000000"/>
                </a:solidFill>
                <a:latin typeface="Arial"/>
                <a:ea typeface="Arial"/>
                <a:cs typeface="Arial"/>
                <a:sym typeface="Arial"/>
              </a:rPr>
              <a:t>Testicles begin to produce sperm; ejaculation occurs for the first time.</a:t>
            </a:r>
          </a:p>
          <a:p>
            <a:pPr lvl="1"/>
            <a:r>
              <a:rPr lang="en-US" sz="1100" b="0" i="0" u="none" strike="noStrike" cap="none" baseline="0" dirty="0" smtClean="0">
                <a:solidFill>
                  <a:srgbClr val="000000"/>
                </a:solidFill>
                <a:latin typeface="Arial"/>
                <a:ea typeface="Arial"/>
                <a:cs typeface="Arial"/>
                <a:sym typeface="Arial"/>
              </a:rPr>
              <a:t>Body hair growth occurs under the arms, above the lip, and on the chin </a:t>
            </a:r>
            <a:r>
              <a:rPr lang="en-CA" sz="1100" b="0" i="0" u="none" strike="noStrike" cap="none" baseline="0" dirty="0" smtClean="0">
                <a:solidFill>
                  <a:srgbClr val="000000"/>
                </a:solidFill>
                <a:latin typeface="Arial"/>
                <a:ea typeface="Arial"/>
                <a:cs typeface="Arial"/>
                <a:sym typeface="Arial"/>
              </a:rPr>
              <a:t>and chest.</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US" sz="1100" b="0" i="0" u="none" strike="noStrike" cap="none" baseline="0" dirty="0" smtClean="0">
              <a:solidFill>
                <a:srgbClr val="000000"/>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This information will be discussed more in-depth in the Reproductive Systems PowerPoint presentation (Grade 5). </a:t>
            </a:r>
          </a:p>
          <a:p>
            <a:pPr marL="0" lvl="0" indent="0" algn="l" rtl="0">
              <a:spcBef>
                <a:spcPts val="0"/>
              </a:spcBef>
              <a:spcAft>
                <a:spcPts val="0"/>
              </a:spcAft>
              <a:buNone/>
            </a:pPr>
            <a:endParaRPr lang="en-US" sz="1100" b="0" i="0" u="none" strike="noStrike" cap="none" baseline="0" dirty="0" smtClean="0">
              <a:solidFill>
                <a:srgbClr val="000000"/>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Reference:</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dirty="0" smtClean="0"/>
              <a:t>Kids Help</a:t>
            </a:r>
            <a:r>
              <a:rPr lang="en-CA" b="0" baseline="0" dirty="0" smtClean="0"/>
              <a:t> Phone (2021, December 1). Puberty and people assigned female at birth. https://kidshelpphone.ca/get-info/puberty-and-people-assigned-female-at-birth/</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baseline="0" dirty="0" smtClean="0"/>
              <a:t>Kids Help Phone (2021, December 1). Puberty and people assigned male at birth. https://kidshelpphone.ca/get-info/puberty-and-people-assigned-male-at-birth/</a:t>
            </a:r>
            <a:endParaRPr lang="en-CA" b="0" dirty="0" smtClean="0"/>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dirty="0" smtClean="0"/>
              <a:t>OPHEA (2022). Always Changing</a:t>
            </a:r>
            <a:r>
              <a:rPr lang="en-CA" b="0" baseline="0" dirty="0" smtClean="0"/>
              <a:t> and Growing Up</a:t>
            </a:r>
            <a:r>
              <a:rPr lang="en-CA" b="0" dirty="0" smtClean="0"/>
              <a:t> (Grades 5 &amp; 6).</a:t>
            </a:r>
            <a:r>
              <a:rPr lang="en-CA" b="0" baseline="0" dirty="0" smtClean="0"/>
              <a:t> https://ophea.net/always-changing-growing </a:t>
            </a:r>
            <a:endParaRPr lang="en-CA" b="0"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187030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cap="none" baseline="0" dirty="0" smtClean="0">
                <a:solidFill>
                  <a:srgbClr val="000000"/>
                </a:solidFill>
                <a:latin typeface="Arial"/>
                <a:ea typeface="Arial"/>
                <a:cs typeface="Arial"/>
                <a:sym typeface="Arial"/>
              </a:rPr>
              <a:t>General Information</a:t>
            </a:r>
            <a:endParaRPr lang="en-US" sz="1100" b="1" i="0" u="none" strike="noStrike" cap="none" baseline="0" dirty="0" smtClean="0">
              <a:solidFill>
                <a:srgbClr val="000000"/>
              </a:solidFill>
              <a:latin typeface="Arial"/>
              <a:ea typeface="Arial"/>
              <a:cs typeface="Arial"/>
              <a:sym typeface="Arial"/>
            </a:endParaRPr>
          </a:p>
          <a:p>
            <a:pPr marL="158750" indent="0">
              <a:buNone/>
            </a:pPr>
            <a:r>
              <a:rPr lang="en-US" sz="1100" b="1" i="0" u="none" strike="noStrike" cap="none" baseline="0" dirty="0" smtClean="0">
                <a:solidFill>
                  <a:srgbClr val="000000"/>
                </a:solidFill>
                <a:latin typeface="Arial"/>
                <a:ea typeface="Arial"/>
                <a:cs typeface="Arial"/>
                <a:sym typeface="Arial"/>
              </a:rPr>
              <a:t>Emotional, Social and Cognitive Changes </a:t>
            </a:r>
            <a:endParaRPr lang="en-US" sz="1100" b="0" i="0" u="none" strike="noStrike" cap="none" baseline="0" dirty="0" smtClean="0">
              <a:solidFill>
                <a:srgbClr val="000000"/>
              </a:solidFill>
              <a:latin typeface="Arial"/>
              <a:ea typeface="Arial"/>
              <a:cs typeface="Arial"/>
              <a:sym typeface="Arial"/>
            </a:endParaRPr>
          </a:p>
          <a:p>
            <a:r>
              <a:rPr lang="en-US" sz="1100" b="0" i="0" u="none" strike="noStrike" cap="none" baseline="0" dirty="0" smtClean="0">
                <a:solidFill>
                  <a:srgbClr val="000000"/>
                </a:solidFill>
                <a:latin typeface="Arial"/>
                <a:ea typeface="Arial"/>
                <a:cs typeface="Arial"/>
                <a:sym typeface="Arial"/>
              </a:rPr>
              <a:t>Some changes that occur during puberty you can see and others you cannot, such as the changes that are happening to the brain. The brain is under construction during puberty and construction won’t be complete until your early twenties. </a:t>
            </a:r>
          </a:p>
          <a:p>
            <a:r>
              <a:rPr lang="en-US" sz="1100" b="1" i="1" u="none" strike="noStrike" cap="none" baseline="0" dirty="0" smtClean="0">
                <a:solidFill>
                  <a:srgbClr val="000000"/>
                </a:solidFill>
                <a:latin typeface="Arial"/>
                <a:ea typeface="Arial"/>
                <a:cs typeface="Arial"/>
                <a:sym typeface="Arial"/>
              </a:rPr>
              <a:t>Can anyone guess what the age is where your brain is finally mature? Answer: 25 </a:t>
            </a:r>
          </a:p>
          <a:p>
            <a:pPr marL="158750" indent="0">
              <a:buNone/>
            </a:pPr>
            <a:endParaRPr lang="en-US" sz="1100" b="0" i="0" u="none" strike="noStrike" cap="none" baseline="0" dirty="0" smtClean="0">
              <a:solidFill>
                <a:srgbClr val="000000"/>
              </a:solidFill>
              <a:latin typeface="Arial"/>
              <a:cs typeface="Arial"/>
              <a:sym typeface="Arial"/>
            </a:endParaRPr>
          </a:p>
          <a:p>
            <a:pPr marL="158750" indent="0">
              <a:buNone/>
            </a:pPr>
            <a:r>
              <a:rPr lang="en-US" sz="1100" b="1" i="0" u="sng" strike="noStrike" kern="1200" cap="none" dirty="0" smtClean="0">
                <a:solidFill>
                  <a:schemeClr val="tx1"/>
                </a:solidFill>
                <a:effectLst/>
                <a:latin typeface="Arial"/>
                <a:ea typeface="Arial"/>
                <a:cs typeface="Arial"/>
                <a:sym typeface="Arial"/>
              </a:rPr>
              <a:t>Background Knowledge</a:t>
            </a:r>
          </a:p>
          <a:p>
            <a:pPr marL="171450" lvl="0" indent="-171450"/>
            <a:r>
              <a:rPr lang="en-US" sz="1100" b="0" i="0" u="none" strike="noStrike" kern="1200" cap="none" dirty="0" smtClean="0">
                <a:solidFill>
                  <a:schemeClr val="tx1"/>
                </a:solidFill>
                <a:effectLst/>
                <a:latin typeface="Arial"/>
                <a:ea typeface="Arial"/>
                <a:cs typeface="Arial"/>
                <a:sym typeface="Arial"/>
              </a:rPr>
              <a:t>Students may want to make decisions quicker than before but they might not always be the right decisions  </a:t>
            </a:r>
          </a:p>
          <a:p>
            <a:pPr marL="171450" lvl="0" indent="-171450"/>
            <a:r>
              <a:rPr lang="en-US" sz="1100" b="0" i="0" u="none" strike="noStrike" kern="1200" cap="none" dirty="0" smtClean="0">
                <a:solidFill>
                  <a:schemeClr val="tx1"/>
                </a:solidFill>
                <a:effectLst/>
                <a:latin typeface="Arial"/>
                <a:ea typeface="Arial"/>
                <a:cs typeface="Arial"/>
                <a:sym typeface="Arial"/>
              </a:rPr>
              <a:t>They often want more independence which may influence the decisions they make  </a:t>
            </a:r>
          </a:p>
          <a:p>
            <a:pPr marL="171450" lvl="0" indent="-171450"/>
            <a:r>
              <a:rPr lang="en-US" sz="1100" b="0" i="0" u="none" strike="noStrike" kern="1200" cap="none" dirty="0" smtClean="0">
                <a:solidFill>
                  <a:schemeClr val="tx1"/>
                </a:solidFill>
                <a:effectLst/>
                <a:latin typeface="Arial"/>
                <a:ea typeface="Arial"/>
                <a:cs typeface="Arial"/>
                <a:sym typeface="Arial"/>
              </a:rPr>
              <a:t>Students develop a greater desire to be accepted/liked by their friends; fitting in becomes more important. Students may experience increased peer pressure. Strategies to suggest include: be true to your values and beliefs; be clear about what values are important to you; and use assertive communication</a:t>
            </a:r>
          </a:p>
          <a:p>
            <a:pPr marL="171450" lvl="0" indent="-171450"/>
            <a:r>
              <a:rPr lang="en-US" sz="1100" b="0" i="0" u="none" strike="noStrike" kern="1200" cap="none" dirty="0" smtClean="0">
                <a:solidFill>
                  <a:schemeClr val="tx1"/>
                </a:solidFill>
                <a:effectLst/>
                <a:latin typeface="Arial"/>
                <a:ea typeface="Arial"/>
                <a:cs typeface="Arial"/>
                <a:sym typeface="Arial"/>
              </a:rPr>
              <a:t>Some</a:t>
            </a:r>
            <a:r>
              <a:rPr lang="en-US" sz="1100" b="0" i="0" u="none" strike="noStrike" kern="1200" cap="none" baseline="0" dirty="0" smtClean="0">
                <a:solidFill>
                  <a:schemeClr val="tx1"/>
                </a:solidFill>
                <a:effectLst/>
                <a:latin typeface="Arial"/>
                <a:ea typeface="Arial"/>
                <a:cs typeface="Arial"/>
                <a:sym typeface="Arial"/>
              </a:rPr>
              <a:t> students may start to have</a:t>
            </a:r>
            <a:r>
              <a:rPr lang="en-US" sz="1100" b="0" i="0" u="none" strike="noStrike" kern="1200" cap="none" dirty="0" smtClean="0">
                <a:solidFill>
                  <a:schemeClr val="tx1"/>
                </a:solidFill>
                <a:effectLst/>
                <a:latin typeface="Arial"/>
                <a:ea typeface="Arial"/>
                <a:cs typeface="Arial"/>
                <a:sym typeface="Arial"/>
              </a:rPr>
              <a:t> a romantic interest in another person. It can feel very exciting, but also confusing</a:t>
            </a:r>
          </a:p>
          <a:p>
            <a:pPr marL="158750" indent="0">
              <a:buNone/>
            </a:pPr>
            <a:endParaRPr lang="en-US" sz="1100" b="0" i="0" u="none" strike="noStrike" cap="none" baseline="0" dirty="0" smtClean="0">
              <a:solidFill>
                <a:srgbClr val="000000"/>
              </a:solidFill>
              <a:latin typeface="Arial"/>
              <a:cs typeface="Arial"/>
              <a:sym typeface="Arial"/>
            </a:endParaRPr>
          </a:p>
          <a:p>
            <a:pPr marL="158750" indent="0">
              <a:buNone/>
            </a:pPr>
            <a:r>
              <a:rPr lang="en-US" sz="1100" b="1" i="0" u="none" strike="noStrike" cap="none" baseline="0" dirty="0" smtClean="0">
                <a:solidFill>
                  <a:srgbClr val="000000"/>
                </a:solidFill>
                <a:latin typeface="Arial"/>
                <a:cs typeface="Arial"/>
                <a:sym typeface="Arial"/>
              </a:rPr>
              <a:t>Reference:</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latin typeface="Arial"/>
                <a:ea typeface="Arial"/>
                <a:cs typeface="Arial"/>
                <a:sym typeface="Arial"/>
              </a:rPr>
              <a:t>Dowshen, S. (2015, October). Nemours </a:t>
            </a:r>
            <a:r>
              <a:rPr lang="en-US" sz="1100" b="0" i="0" u="none" strike="noStrike" cap="none" baseline="0" dirty="0" err="1" smtClean="0">
                <a:solidFill>
                  <a:srgbClr val="000000"/>
                </a:solidFill>
                <a:latin typeface="Arial"/>
                <a:ea typeface="Arial"/>
                <a:cs typeface="Arial"/>
                <a:sym typeface="Arial"/>
              </a:rPr>
              <a:t>KidsHealth</a:t>
            </a:r>
            <a:r>
              <a:rPr lang="en-US" sz="1100" b="0" i="0" u="none" strike="noStrike" cap="none" baseline="0" dirty="0" smtClean="0">
                <a:solidFill>
                  <a:srgbClr val="000000"/>
                </a:solidFill>
                <a:latin typeface="Arial"/>
                <a:ea typeface="Arial"/>
                <a:cs typeface="Arial"/>
                <a:sym typeface="Arial"/>
              </a:rPr>
              <a:t>: All About Puberty. https://kidshealth.org/en/kids/puberty.html </a:t>
            </a:r>
          </a:p>
          <a:p>
            <a:pPr marL="158750" indent="0">
              <a:buNone/>
            </a:pPr>
            <a:endParaRPr lang="en-US" sz="1100" b="0" i="0" u="none" strike="noStrike" cap="none" baseline="0" dirty="0" smtClean="0">
              <a:solidFill>
                <a:srgbClr val="000000"/>
              </a:solidFill>
              <a:latin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158750" indent="0">
              <a:buNone/>
            </a:pPr>
            <a:endParaRPr dirty="0"/>
          </a:p>
        </p:txBody>
      </p:sp>
    </p:spTree>
    <p:extLst>
      <p:ext uri="{BB962C8B-B14F-4D97-AF65-F5344CB8AC3E}">
        <p14:creationId xmlns:p14="http://schemas.microsoft.com/office/powerpoint/2010/main" val="28702087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fc8e8eaf27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fc8e8eaf27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1100" b="1" i="0" u="sng" strike="noStrike" cap="none" baseline="0" dirty="0" smtClean="0">
                <a:solidFill>
                  <a:srgbClr val="000000"/>
                </a:solidFill>
                <a:latin typeface="Arial"/>
                <a:ea typeface="Arial"/>
                <a:cs typeface="Arial"/>
                <a:sym typeface="Arial"/>
              </a:rPr>
              <a:t>General Information</a:t>
            </a:r>
            <a:r>
              <a:rPr lang="en-US" sz="1100" b="0" i="1" u="none" strike="noStrike" cap="none" baseline="0" dirty="0" smtClean="0">
                <a:solidFill>
                  <a:srgbClr val="000000"/>
                </a:solidFill>
                <a:latin typeface="Arial"/>
                <a:ea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1100" b="0" i="1" u="none" strike="noStrike" cap="none" baseline="0" dirty="0" smtClean="0">
                <a:solidFill>
                  <a:srgbClr val="000000"/>
                </a:solidFill>
                <a:latin typeface="Arial"/>
                <a:ea typeface="Arial"/>
                <a:cs typeface="Arial"/>
                <a:sym typeface="Arial"/>
              </a:rPr>
              <a:t>“While growing up, everyone experiences changes to their bodies.</a:t>
            </a:r>
            <a:r>
              <a:rPr lang="en-US" sz="1100" b="0" i="1" u="none" strike="noStrike" kern="1200" cap="none" baseline="0" dirty="0" smtClean="0">
                <a:solidFill>
                  <a:schemeClr val="tx1"/>
                </a:solidFill>
                <a:effectLst/>
                <a:latin typeface="Arial"/>
                <a:ea typeface="Arial"/>
                <a:cs typeface="Arial"/>
                <a:sym typeface="Arial"/>
              </a:rPr>
              <a:t> As a result of the physical changes that occur, there are emotional and social impacts that may result from them changes. </a:t>
            </a:r>
            <a:r>
              <a:rPr lang="en-US" sz="1100" b="0" i="1" u="none" strike="noStrike" cap="none" baseline="0" dirty="0" smtClean="0">
                <a:solidFill>
                  <a:srgbClr val="000000"/>
                </a:solidFill>
                <a:latin typeface="Arial"/>
                <a:ea typeface="Arial"/>
                <a:cs typeface="Arial"/>
                <a:sym typeface="Arial"/>
              </a:rPr>
              <a:t>Everyone has feelings and emotions, and while going through puberty it is normal to experiences many changes to your feelings and emotions. </a:t>
            </a:r>
            <a:r>
              <a:rPr lang="en-US" sz="1100" b="0" i="1" u="none" strike="noStrike" kern="1200" cap="none" baseline="0" dirty="0" smtClean="0">
                <a:solidFill>
                  <a:schemeClr val="tx1"/>
                </a:solidFill>
                <a:effectLst/>
                <a:latin typeface="Arial"/>
                <a:ea typeface="Arial"/>
                <a:cs typeface="Arial"/>
                <a:sym typeface="Arial"/>
              </a:rPr>
              <a:t>Because the hormones in our bodies are constantly fluctuating during puberty, it may impact a person’s feeling and emotions.</a:t>
            </a:r>
            <a:r>
              <a:rPr lang="en-US" sz="1100" b="0" i="1" u="none" strike="noStrike" cap="none" baseline="0" dirty="0" smtClean="0">
                <a:solidFill>
                  <a:srgbClr val="000000"/>
                </a:solidFill>
                <a:latin typeface="Arial"/>
                <a:ea typeface="Arial"/>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sz="1100" b="0" i="0" u="none" strike="noStrike" kern="1200" cap="none" baseline="0"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1100" b="1" i="0" u="none" strike="noStrike" kern="1200" cap="none" baseline="0" dirty="0" smtClean="0">
                <a:solidFill>
                  <a:schemeClr val="tx1"/>
                </a:solidFill>
                <a:effectLst/>
                <a:latin typeface="Arial"/>
                <a:ea typeface="Arial"/>
                <a:cs typeface="Arial"/>
                <a:sym typeface="Arial"/>
              </a:rPr>
              <a:t>Emotional and Social Changes might include, but are not limited to:</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kern="1200" cap="none" baseline="0" dirty="0" smtClean="0">
                <a:solidFill>
                  <a:schemeClr val="tx1"/>
                </a:solidFill>
                <a:effectLst/>
                <a:latin typeface="Arial"/>
                <a:ea typeface="Arial"/>
                <a:cs typeface="Arial"/>
                <a:sym typeface="Arial"/>
              </a:rPr>
              <a:t>May begin to experience more emotional highs and lows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kern="1200" cap="none" baseline="0" dirty="0" smtClean="0">
                <a:solidFill>
                  <a:schemeClr val="tx1"/>
                </a:solidFill>
                <a:effectLst/>
                <a:latin typeface="Arial"/>
                <a:ea typeface="Arial"/>
                <a:cs typeface="Arial"/>
                <a:sym typeface="Arial"/>
              </a:rPr>
              <a:t>Sometimes feeling lonely and isolated</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kern="1200" cap="none" baseline="0" dirty="0" smtClean="0">
                <a:solidFill>
                  <a:schemeClr val="tx1"/>
                </a:solidFill>
                <a:effectLst/>
                <a:latin typeface="Arial"/>
                <a:ea typeface="Arial"/>
                <a:cs typeface="Arial"/>
                <a:sym typeface="Arial"/>
              </a:rPr>
              <a:t>Relationships change as the mind and body mature (e.g., interested in dating, friends become very important, </a:t>
            </a:r>
            <a:r>
              <a:rPr lang="en-US" sz="1100" b="0" i="0" u="none" strike="noStrike" kern="1200" cap="none" baseline="0" dirty="0" err="1" smtClean="0">
                <a:solidFill>
                  <a:schemeClr val="tx1"/>
                </a:solidFill>
                <a:effectLst/>
                <a:latin typeface="Arial"/>
                <a:ea typeface="Arial"/>
                <a:cs typeface="Arial"/>
                <a:sym typeface="Arial"/>
              </a:rPr>
              <a:t>etc</a:t>
            </a:r>
            <a:r>
              <a:rPr lang="en-US" sz="1100" b="0" i="0" u="none" strike="noStrike" kern="1200" cap="none" baseline="0" dirty="0" smtClean="0">
                <a:solidFill>
                  <a:schemeClr val="tx1"/>
                </a:solidFill>
                <a:effectLst/>
                <a:latin typeface="Arial"/>
                <a:ea typeface="Arial"/>
                <a:cs typeface="Arial"/>
                <a:sym typeface="Arial"/>
              </a:rPr>
              <a: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kern="1200" cap="none" baseline="0" dirty="0" smtClean="0">
                <a:solidFill>
                  <a:schemeClr val="tx1"/>
                </a:solidFill>
                <a:effectLst/>
                <a:latin typeface="Arial"/>
                <a:ea typeface="Arial"/>
                <a:cs typeface="Arial"/>
                <a:sym typeface="Arial"/>
              </a:rPr>
              <a:t>Wanting to be liked</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kern="1200" cap="none" baseline="0" dirty="0" smtClean="0">
                <a:solidFill>
                  <a:schemeClr val="tx1"/>
                </a:solidFill>
                <a:effectLst/>
                <a:latin typeface="Arial"/>
                <a:ea typeface="Arial"/>
                <a:cs typeface="Arial"/>
                <a:sym typeface="Arial"/>
              </a:rPr>
              <a:t>Wanting more independence (choices for dinners; freedom hangout with friends; walk alone to school; etc.)</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kern="1200" cap="none" baseline="0" dirty="0" smtClean="0">
                <a:solidFill>
                  <a:schemeClr val="tx1"/>
                </a:solidFill>
                <a:effectLst/>
                <a:latin typeface="Arial"/>
                <a:ea typeface="Arial"/>
                <a:cs typeface="Arial"/>
                <a:sym typeface="Arial"/>
              </a:rPr>
              <a:t>Sexual thoughts and feelings might begin/increase</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kern="1200" cap="none" baseline="0" dirty="0" smtClean="0">
                <a:solidFill>
                  <a:schemeClr val="tx1"/>
                </a:solidFill>
                <a:effectLst/>
                <a:latin typeface="Arial"/>
                <a:ea typeface="Arial"/>
                <a:cs typeface="Arial"/>
                <a:sym typeface="Arial"/>
              </a:rPr>
              <a:t>Become concerned about looks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kern="1200" cap="none" baseline="0" dirty="0" smtClean="0">
                <a:solidFill>
                  <a:schemeClr val="tx1"/>
                </a:solidFill>
                <a:effectLst/>
                <a:latin typeface="Arial"/>
                <a:ea typeface="Arial"/>
                <a:cs typeface="Arial"/>
                <a:sym typeface="Arial"/>
              </a:rPr>
              <a:t>Romantic feelings might begin - It is normal to start to have different feelings about a person during puberty</a:t>
            </a:r>
            <a:endParaRPr lang="en-US" sz="1100" b="1" i="1" u="none" strike="noStrike" kern="1200" cap="none" baseline="0"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sz="1100" b="1" i="1" u="none" strike="noStrike" kern="1200" cap="none" baseline="0"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sz="1100" b="1" i="0" u="sng" strike="noStrike" kern="1200" cap="none" baseline="0" dirty="0" smtClean="0">
                <a:solidFill>
                  <a:schemeClr val="tx1"/>
                </a:solidFill>
                <a:effectLst/>
                <a:latin typeface="Arial"/>
                <a:ea typeface="Arial"/>
                <a:cs typeface="Arial"/>
                <a:sym typeface="Arial"/>
              </a:rPr>
              <a:t>Background Knowledge </a:t>
            </a:r>
          </a:p>
          <a:p>
            <a:pPr marL="158750" indent="0">
              <a:buNone/>
            </a:pPr>
            <a:r>
              <a:rPr lang="en-CA" sz="1100" b="1" i="1" u="none" strike="noStrike" cap="none" baseline="0" dirty="0" smtClean="0">
                <a:solidFill>
                  <a:srgbClr val="000000"/>
                </a:solidFill>
                <a:latin typeface="Arial"/>
                <a:ea typeface="Arial"/>
                <a:cs typeface="Arial"/>
                <a:sym typeface="Arial"/>
              </a:rPr>
              <a:t>Mood changes:</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During puberty, the body’s hormones are fluctuating. You may begin to experience more emotional highs and lows. If you notice a big change in your mood, thoughts or actions, it’s important to talk to a friend or a safe adult such as a </a:t>
            </a:r>
            <a:r>
              <a:rPr lang="en-US" sz="1100" b="0" i="0" u="sng" strike="noStrike" cap="none" dirty="0" smtClean="0">
                <a:solidFill>
                  <a:srgbClr val="000000"/>
                </a:solidFill>
                <a:effectLst/>
                <a:latin typeface="Arial"/>
                <a:ea typeface="Arial"/>
                <a:cs typeface="Arial"/>
                <a:sym typeface="Arial"/>
                <a:hlinkClick r:id="rId3"/>
              </a:rPr>
              <a:t>doctor/nurse</a:t>
            </a:r>
            <a:r>
              <a:rPr lang="en-US" sz="1100" b="0" i="0" u="none" strike="noStrike" cap="none" dirty="0" smtClean="0">
                <a:solidFill>
                  <a:srgbClr val="000000"/>
                </a:solidFill>
                <a:effectLst/>
                <a:latin typeface="Arial"/>
                <a:ea typeface="Arial"/>
                <a:cs typeface="Arial"/>
                <a:sym typeface="Arial"/>
              </a:rPr>
              <a:t>, teacher, parent/guardian/caregiver, counsellor or social worker.</a:t>
            </a:r>
          </a:p>
          <a:p>
            <a:pPr marL="15875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CA" sz="1100" b="1" i="1" u="none" strike="noStrike" cap="none" baseline="0" dirty="0" smtClean="0">
              <a:solidFill>
                <a:srgbClr val="000000"/>
              </a:solidFill>
              <a:latin typeface="Arial"/>
              <a:ea typeface="Arial"/>
              <a:cs typeface="Arial"/>
              <a:sym typeface="Arial"/>
            </a:endParaRPr>
          </a:p>
          <a:p>
            <a:pPr marL="158750" indent="0">
              <a:buNone/>
            </a:pPr>
            <a:r>
              <a:rPr lang="en-CA" sz="1100" b="1" i="1" u="none" strike="noStrike" cap="none" baseline="0" dirty="0" smtClean="0">
                <a:solidFill>
                  <a:srgbClr val="000000"/>
                </a:solidFill>
                <a:latin typeface="Arial"/>
                <a:ea typeface="Arial"/>
                <a:cs typeface="Arial"/>
                <a:sym typeface="Arial"/>
              </a:rPr>
              <a:t>Romantic feelings – </a:t>
            </a:r>
            <a:endParaRPr lang="en-CA" sz="1100" b="0" i="0" u="none" strike="noStrike" cap="none" baseline="0" dirty="0" smtClean="0">
              <a:solidFill>
                <a:srgbClr val="000000"/>
              </a:solidFill>
              <a:latin typeface="Arial"/>
              <a:ea typeface="Arial"/>
              <a:cs typeface="Arial"/>
              <a:sym typeface="Arial"/>
            </a:endParaRPr>
          </a:p>
          <a:p>
            <a:r>
              <a:rPr lang="en-US" sz="1100" b="0" i="0" u="none" strike="noStrike" cap="none" baseline="0" dirty="0" smtClean="0">
                <a:solidFill>
                  <a:srgbClr val="000000"/>
                </a:solidFill>
                <a:latin typeface="Arial"/>
                <a:ea typeface="Arial"/>
                <a:cs typeface="Arial"/>
                <a:sym typeface="Arial"/>
              </a:rPr>
              <a:t>It is normal to start to have different feelings about a person during puberty. For example, someone you might have wanted to spend time with in the past becomes someone you want to spend more time with and when you are with them, you might feel like you have butterflies in your stomach. These “romantic” feelings are common during puberty. </a:t>
            </a:r>
          </a:p>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sz="1100" b="1" i="1" u="none" strike="noStrike" kern="1200" cap="none" baseline="0"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Image from </a:t>
            </a:r>
            <a:r>
              <a:rPr lang="en-US" b="1" dirty="0" err="1" smtClean="0"/>
              <a:t>Canva</a:t>
            </a:r>
            <a:endParaRPr lang="en-US"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Reference:</a:t>
            </a:r>
            <a:endParaRPr lang="en-US" b="0" dirty="0" smtClean="0"/>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b="0" dirty="0" err="1" smtClean="0"/>
              <a:t>Dowshen</a:t>
            </a:r>
            <a:r>
              <a:rPr lang="en-US" b="0" dirty="0" smtClean="0"/>
              <a:t>,</a:t>
            </a:r>
            <a:r>
              <a:rPr lang="en-US" b="0" baseline="0" dirty="0" smtClean="0"/>
              <a:t> S. (2015, October). Nemours </a:t>
            </a:r>
            <a:r>
              <a:rPr lang="en-US" b="0" baseline="0" dirty="0" err="1" smtClean="0"/>
              <a:t>TeensHealth</a:t>
            </a:r>
            <a:r>
              <a:rPr lang="en-US" b="0" baseline="0" dirty="0" smtClean="0"/>
              <a:t>: Everything you wanted to know about puberty. https://kidshealth.org/en/teens/puberty.html#:~:text=When%20GnRH%20reaches%20the%20pituitary,these%20hormones%20in%20their%20bodies.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dirty="0" smtClean="0"/>
              <a:t>Kids Help</a:t>
            </a:r>
            <a:r>
              <a:rPr lang="en-CA" b="0" baseline="0" dirty="0" smtClean="0"/>
              <a:t> Phone (2021, December 1). Puberty and people assigned female at birth. https://kidshelpphone.ca/get-info/puberty-and-people-assigned-female-at-birth/</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baseline="0" dirty="0" smtClean="0"/>
              <a:t>Kids Help Phone (2021, December 1). Puberty and people assigned male at birth. https://kidshelpphone.ca/get-info/puberty-and-people-assigned-male-at-birth/</a:t>
            </a:r>
            <a:endParaRPr lang="en-CA" b="0" dirty="0" smtClean="0"/>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dirty="0" smtClean="0"/>
              <a:t>OPHEA (2022). Always Changing</a:t>
            </a:r>
            <a:r>
              <a:rPr lang="en-CA" b="0" baseline="0" dirty="0" smtClean="0"/>
              <a:t> and Growing Up</a:t>
            </a:r>
            <a:r>
              <a:rPr lang="en-CA" b="0" dirty="0" smtClean="0"/>
              <a:t> (Grades 5 &amp; 6).</a:t>
            </a:r>
            <a:r>
              <a:rPr lang="en-CA" b="0" baseline="0" dirty="0" smtClean="0"/>
              <a:t> https://ophea.net/always-changing-growing </a:t>
            </a:r>
            <a:endParaRPr lang="en-US" b="1" dirty="0" smtClean="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644310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cap="none" baseline="0" dirty="0" smtClean="0">
                <a:solidFill>
                  <a:srgbClr val="000000"/>
                </a:solidFill>
                <a:latin typeface="Arial"/>
                <a:ea typeface="Arial"/>
                <a:cs typeface="Arial"/>
                <a:sym typeface="Arial"/>
              </a:rPr>
              <a:t>Teacher prompt</a:t>
            </a:r>
            <a:endParaRPr lang="en-US" sz="1100" b="0" i="0" u="sng" strike="noStrike" cap="none" baseline="0" dirty="0" smtClean="0">
              <a:solidFill>
                <a:srgbClr val="000000"/>
              </a:solidFill>
              <a:latin typeface="Arial"/>
              <a:ea typeface="Arial"/>
              <a:cs typeface="Arial"/>
              <a:sym typeface="Arial"/>
            </a:endParaRPr>
          </a:p>
          <a:p>
            <a:pPr marL="158750" indent="0">
              <a:buNone/>
            </a:pPr>
            <a:r>
              <a:rPr lang="en-US" sz="1100" b="0" i="0" u="none" strike="noStrike" cap="none" baseline="0" dirty="0" smtClean="0">
                <a:solidFill>
                  <a:srgbClr val="000000"/>
                </a:solidFill>
                <a:latin typeface="Arial"/>
                <a:ea typeface="Arial"/>
                <a:cs typeface="Arial"/>
                <a:sym typeface="Arial"/>
              </a:rPr>
              <a:t>“Mental health is a big part of overall health. There are some other things that you can do to take care of your mental health, especially when you are experiencing the physical, emotional and social changes that may happen during puberty.</a:t>
            </a:r>
            <a:r>
              <a:rPr lang="en-US" sz="1100" b="1" i="1" u="none" strike="noStrike" cap="none" baseline="0" dirty="0" smtClean="0">
                <a:solidFill>
                  <a:srgbClr val="000000"/>
                </a:solidFill>
                <a:latin typeface="Arial"/>
                <a:ea typeface="Arial"/>
                <a:cs typeface="Arial"/>
                <a:sym typeface="Arial"/>
              </a:rPr>
              <a:t> What are some of the things you can do every day to take care of </a:t>
            </a:r>
            <a:r>
              <a:rPr lang="en-CA" sz="1100" b="1" i="1" u="none" strike="noStrike" cap="none" baseline="0" dirty="0" smtClean="0">
                <a:solidFill>
                  <a:srgbClr val="000000"/>
                </a:solidFill>
                <a:latin typeface="Arial"/>
                <a:ea typeface="Arial"/>
                <a:cs typeface="Arial"/>
                <a:sym typeface="Arial"/>
              </a:rPr>
              <a:t>yourself, mentally?</a:t>
            </a:r>
            <a:r>
              <a:rPr lang="en-CA" sz="1100" b="0" i="0" u="none" strike="noStrike" cap="none" baseline="0" dirty="0" smtClean="0">
                <a:solidFill>
                  <a:srgbClr val="000000"/>
                </a:solidFill>
                <a:latin typeface="Arial"/>
                <a:ea typeface="Arial"/>
                <a:cs typeface="Arial"/>
                <a:sym typeface="Arial"/>
              </a:rPr>
              <a:t>”</a:t>
            </a:r>
            <a:endParaRPr lang="en-CA" sz="1100" b="1" i="1" u="none" strike="noStrike" cap="none" baseline="0" dirty="0" smtClean="0">
              <a:solidFill>
                <a:srgbClr val="000000"/>
              </a:solidFill>
              <a:latin typeface="Arial"/>
              <a:ea typeface="Arial"/>
              <a:cs typeface="Arial"/>
              <a:sym typeface="Arial"/>
            </a:endParaRPr>
          </a:p>
          <a:p>
            <a:pPr marL="158750" indent="0">
              <a:buNone/>
            </a:pPr>
            <a:endParaRPr lang="en-CA" sz="1100" b="1" i="1" u="none" strike="noStrike" cap="none" baseline="0" dirty="0" smtClean="0">
              <a:solidFill>
                <a:srgbClr val="000000"/>
              </a:solidFill>
              <a:latin typeface="Arial"/>
              <a:ea typeface="Arial"/>
              <a:cs typeface="Arial"/>
              <a:sym typeface="Arial"/>
            </a:endParaRPr>
          </a:p>
          <a:p>
            <a:pPr marL="158750" indent="0">
              <a:buNone/>
            </a:pPr>
            <a:r>
              <a:rPr lang="en-CA" sz="1100" b="1" i="1" u="none" strike="noStrike" cap="none" baseline="0" dirty="0" smtClean="0">
                <a:solidFill>
                  <a:srgbClr val="000000"/>
                </a:solidFill>
                <a:latin typeface="Arial"/>
                <a:ea typeface="Arial"/>
                <a:cs typeface="Arial"/>
                <a:sym typeface="Arial"/>
              </a:rPr>
              <a:t>Mental Health </a:t>
            </a:r>
            <a:endParaRPr lang="en-CA" sz="1100" b="0" i="0" u="none" strike="noStrike" cap="none" baseline="0" dirty="0" smtClean="0">
              <a:solidFill>
                <a:srgbClr val="000000"/>
              </a:solidFill>
              <a:latin typeface="Arial"/>
              <a:ea typeface="Arial"/>
              <a:cs typeface="Arial"/>
              <a:sym typeface="Arial"/>
            </a:endParaRPr>
          </a:p>
          <a:p>
            <a:r>
              <a:rPr lang="en-US" sz="1100" b="0" i="0" u="none" strike="noStrike" cap="none" baseline="0" dirty="0" smtClean="0">
                <a:solidFill>
                  <a:srgbClr val="000000"/>
                </a:solidFill>
                <a:latin typeface="Arial"/>
                <a:ea typeface="Arial"/>
                <a:cs typeface="Arial"/>
                <a:sym typeface="Arial"/>
              </a:rPr>
              <a:t>It is common when you are going through puberty to feel like you’re on an “emotional rollercoaster”, happy, positive and confident one minute, sad/angry, withdrawn or nervous the next minute. You might also identify feelings of confusion, loneliness or sadness. </a:t>
            </a:r>
          </a:p>
          <a:p>
            <a:r>
              <a:rPr lang="en-US" sz="1100" b="0" i="0" u="none" strike="noStrike" cap="none" baseline="0" dirty="0" smtClean="0">
                <a:solidFill>
                  <a:srgbClr val="000000"/>
                </a:solidFill>
                <a:latin typeface="Arial"/>
                <a:ea typeface="Arial"/>
                <a:cs typeface="Arial"/>
                <a:sym typeface="Arial"/>
              </a:rPr>
              <a:t>It is important to seek out accurate information (meaning information that is based on facts and science) and to talk to a trusted adult if you continue to feel sad or angry, as your friends may not have the most helpful information. </a:t>
            </a:r>
          </a:p>
          <a:p>
            <a:r>
              <a:rPr lang="en-US" sz="1100" b="0" i="0" u="none" strike="noStrike" cap="none" baseline="0" dirty="0" smtClean="0">
                <a:solidFill>
                  <a:srgbClr val="000000"/>
                </a:solidFill>
                <a:latin typeface="Arial"/>
                <a:ea typeface="Arial"/>
                <a:cs typeface="Arial"/>
                <a:sym typeface="Arial"/>
              </a:rPr>
              <a:t>Some types of supports include: social supports (family, friends); school supports (counselors, teachers); and community supports (school nurses, health care providers, doctors, faith leaders, kids help phone, etc.) </a:t>
            </a:r>
          </a:p>
          <a:p>
            <a:pPr marL="158750" indent="0">
              <a:buNone/>
            </a:pPr>
            <a:endParaRPr lang="en-CA" b="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158750" indent="0">
              <a:buNone/>
            </a:pPr>
            <a:endParaRPr dirty="0"/>
          </a:p>
        </p:txBody>
      </p:sp>
    </p:spTree>
    <p:extLst>
      <p:ext uri="{BB962C8B-B14F-4D97-AF65-F5344CB8AC3E}">
        <p14:creationId xmlns:p14="http://schemas.microsoft.com/office/powerpoint/2010/main" val="2412710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sng" strike="noStrike" cap="none" baseline="0" dirty="0" smtClean="0">
                <a:solidFill>
                  <a:srgbClr val="000000"/>
                </a:solidFill>
                <a:latin typeface="Arial"/>
                <a:cs typeface="Arial"/>
                <a:sym typeface="Arial"/>
              </a:rPr>
              <a:t>Teacher Prompt</a:t>
            </a:r>
          </a:p>
          <a:p>
            <a:pPr marL="0" lvl="0" indent="0" algn="l" rtl="0">
              <a:spcBef>
                <a:spcPts val="0"/>
              </a:spcBef>
              <a:spcAft>
                <a:spcPts val="0"/>
              </a:spcAft>
              <a:buNone/>
            </a:pPr>
            <a:r>
              <a:rPr lang="en-US" sz="1100" b="1" i="0" u="none" strike="noStrike" cap="none" baseline="0" dirty="0" smtClean="0">
                <a:solidFill>
                  <a:srgbClr val="000000"/>
                </a:solidFill>
                <a:latin typeface="Arial"/>
                <a:cs typeface="Arial"/>
                <a:sym typeface="Arial"/>
              </a:rPr>
              <a:t>Elicit:</a:t>
            </a:r>
          </a:p>
          <a:p>
            <a:r>
              <a:rPr lang="en-US" sz="1100" b="0" i="0" u="none" strike="noStrike" cap="none" dirty="0" smtClean="0">
                <a:solidFill>
                  <a:srgbClr val="000000"/>
                </a:solidFill>
                <a:effectLst/>
                <a:latin typeface="Arial"/>
                <a:ea typeface="Arial"/>
                <a:cs typeface="Arial"/>
                <a:sym typeface="Arial"/>
              </a:rPr>
              <a:t>Explain that as they assert their independence, their parents' or guardians' trust is very important. Keeping open</a:t>
            </a:r>
            <a:r>
              <a:rPr lang="en-US" sz="1100" b="0" i="0" u="none" strike="noStrike" cap="none" baseline="0" dirty="0" smtClean="0">
                <a:solidFill>
                  <a:srgbClr val="000000"/>
                </a:solidFill>
                <a:effectLst/>
                <a:latin typeface="Arial"/>
                <a:ea typeface="Arial"/>
                <a:cs typeface="Arial"/>
                <a:sym typeface="Arial"/>
              </a:rPr>
              <a:t> lines of communication with family members and caring adults can help when they have questions or want to talk to someone they trust. </a:t>
            </a:r>
            <a:endParaRPr lang="en-US" sz="1100" b="0" i="0" u="none" strike="noStrike" cap="none" dirty="0" smtClean="0">
              <a:solidFill>
                <a:srgbClr val="000000"/>
              </a:solidFill>
              <a:effectLst/>
              <a:latin typeface="Arial"/>
              <a:ea typeface="Arial"/>
              <a:cs typeface="Arial"/>
              <a:sym typeface="Arial"/>
            </a:endParaRPr>
          </a:p>
          <a:p>
            <a:pPr lvl="1"/>
            <a:r>
              <a:rPr lang="en-US" sz="1100" b="1" i="1" u="none" strike="noStrike" cap="none" dirty="0" smtClean="0">
                <a:solidFill>
                  <a:srgbClr val="000000"/>
                </a:solidFill>
                <a:effectLst/>
                <a:latin typeface="Arial"/>
                <a:ea typeface="Arial"/>
                <a:cs typeface="Arial"/>
                <a:sym typeface="Arial"/>
              </a:rPr>
              <a:t>What are some of the ways that you can gain and keep your parents' or guardians' trust?</a:t>
            </a:r>
            <a:r>
              <a:rPr lang="en-US" sz="1100" b="0" i="0" u="none" strike="noStrike" cap="none" dirty="0" smtClean="0">
                <a:solidFill>
                  <a:srgbClr val="000000"/>
                </a:solidFill>
                <a:effectLst/>
                <a:latin typeface="Arial"/>
                <a:ea typeface="Arial"/>
                <a:cs typeface="Arial"/>
                <a:sym typeface="Arial"/>
              </a:rPr>
              <a:t> Examples might include: showing responsibility; being honest; taking small steps toward independence; respecting the limits that they set, etc.</a:t>
            </a:r>
          </a:p>
          <a:p>
            <a:r>
              <a:rPr lang="en-US" sz="1100" b="0" i="0" u="none" strike="noStrike" cap="none" dirty="0" smtClean="0">
                <a:solidFill>
                  <a:srgbClr val="000000"/>
                </a:solidFill>
                <a:effectLst/>
                <a:latin typeface="Arial"/>
                <a:ea typeface="Arial"/>
                <a:cs typeface="Arial"/>
                <a:sym typeface="Arial"/>
              </a:rPr>
              <a:t>Explain that with all these emotional and social changes during puberty and adolescence, students may find themselves or their friends struggling.</a:t>
            </a:r>
          </a:p>
          <a:p>
            <a:pPr lvl="1"/>
            <a:r>
              <a:rPr lang="en-US" sz="1100" b="1" i="1" u="none" strike="noStrike" cap="none" dirty="0" smtClean="0">
                <a:solidFill>
                  <a:srgbClr val="000000"/>
                </a:solidFill>
                <a:effectLst/>
                <a:latin typeface="Arial"/>
                <a:ea typeface="Arial"/>
                <a:cs typeface="Arial"/>
                <a:sym typeface="Arial"/>
              </a:rPr>
              <a:t>What could you do if you noticed a friend struggling with these changes? What could you do? Who could you turn to for help? </a:t>
            </a:r>
            <a:r>
              <a:rPr lang="en-US" sz="1100" b="0" i="0" u="none" strike="noStrike" cap="none" dirty="0" smtClean="0">
                <a:solidFill>
                  <a:srgbClr val="000000"/>
                </a:solidFill>
                <a:effectLst/>
                <a:latin typeface="Arial"/>
                <a:ea typeface="Arial"/>
                <a:cs typeface="Arial"/>
                <a:sym typeface="Arial"/>
              </a:rPr>
              <a:t>Examples might include: talking to a trusted adult together (e.g. a youth worker, parent, teacher, coach, school nurse, doctor, etc.), talking with the friend, helping support your friend when facing peer pressure or other social challenges, telling your friend about resources that can help (e.g. Kids Help Phone)</a:t>
            </a:r>
          </a:p>
          <a:p>
            <a:pPr lvl="1"/>
            <a:r>
              <a:rPr lang="en-US" sz="1100" b="1" i="1" u="none" strike="noStrike" cap="none" dirty="0" smtClean="0">
                <a:solidFill>
                  <a:srgbClr val="000000"/>
                </a:solidFill>
                <a:effectLst/>
                <a:latin typeface="Arial"/>
                <a:ea typeface="Arial"/>
                <a:cs typeface="Arial"/>
                <a:sym typeface="Arial"/>
              </a:rPr>
              <a:t>What could you do if you were having a hard time with these changes? </a:t>
            </a:r>
            <a:r>
              <a:rPr lang="en-US" sz="1100" b="0" i="0" u="none" strike="noStrike" cap="none" dirty="0" smtClean="0">
                <a:solidFill>
                  <a:srgbClr val="000000"/>
                </a:solidFill>
                <a:effectLst/>
                <a:latin typeface="Arial"/>
                <a:ea typeface="Arial"/>
                <a:cs typeface="Arial"/>
                <a:sym typeface="Arial"/>
              </a:rPr>
              <a:t>Examples might include: talking to a trusted adult, reaching out to a good friend, distancing yourself from friends who pressure you to do things that you do not want to do, finding helpful resources or services (e.g. Kids Help Phone), practice healthy habits (e.g. get adequate sleep, eat healthy foods, do physical activity, get some fresh air, refrain from doing drugs) to promote mental health and emotional well-being.</a:t>
            </a:r>
          </a:p>
          <a:p>
            <a:pPr marL="0" lvl="0" indent="0" algn="l" rtl="0">
              <a:spcBef>
                <a:spcPts val="0"/>
              </a:spcBef>
              <a:spcAft>
                <a:spcPts val="0"/>
              </a:spcAft>
              <a:buNone/>
            </a:pPr>
            <a:endParaRPr lang="en-US" sz="1100" b="0" i="0" u="none" strike="noStrike" cap="none" baseline="0" dirty="0" smtClean="0">
              <a:solidFill>
                <a:srgbClr val="000000"/>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4306265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u="none" dirty="0" smtClean="0"/>
              <a:t>Puberty</a:t>
            </a:r>
            <a:r>
              <a:rPr lang="en-US" b="0" u="none" baseline="0" dirty="0" smtClean="0"/>
              <a:t> not only affects the body (physically), but it also affects the brain and your emotions/feelings. </a:t>
            </a:r>
          </a:p>
          <a:p>
            <a:pPr marL="0" lvl="0" indent="0" algn="l" rtl="0">
              <a:spcBef>
                <a:spcPts val="0"/>
              </a:spcBef>
              <a:spcAft>
                <a:spcPts val="0"/>
              </a:spcAft>
              <a:buNone/>
            </a:pPr>
            <a:endParaRPr lang="en-US" b="0" u="none" dirty="0" smtClean="0"/>
          </a:p>
          <a:p>
            <a:pPr marL="0" lvl="0" indent="0" algn="l" rtl="0">
              <a:spcBef>
                <a:spcPts val="0"/>
              </a:spcBef>
              <a:spcAft>
                <a:spcPts val="0"/>
              </a:spcAft>
              <a:buNone/>
            </a:pPr>
            <a:r>
              <a:rPr lang="en-US" b="1" u="sng" dirty="0" smtClean="0"/>
              <a:t>Teacher Prompt - Rollercoaster of Emotion</a:t>
            </a:r>
            <a:r>
              <a:rPr lang="en-US" b="1" u="sng" baseline="0" dirty="0" smtClean="0"/>
              <a:t> Activity:</a:t>
            </a:r>
            <a:endParaRPr lang="en-US" sz="1100" b="1" i="0" u="none" strike="noStrike" cap="none" baseline="0"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1" i="0" u="none" strike="noStrike" cap="none" dirty="0" smtClean="0">
                <a:solidFill>
                  <a:srgbClr val="000000"/>
                </a:solidFill>
                <a:effectLst/>
                <a:latin typeface="Arial"/>
                <a:ea typeface="Arial"/>
                <a:cs typeface="Arial"/>
                <a:sym typeface="Arial"/>
              </a:rPr>
              <a:t>Instructions</a:t>
            </a:r>
          </a:p>
          <a:p>
            <a:r>
              <a:rPr lang="en-US" sz="1100" b="0" i="0" u="none" strike="noStrike" cap="none" dirty="0" smtClean="0">
                <a:solidFill>
                  <a:srgbClr val="000000"/>
                </a:solidFill>
                <a:effectLst/>
                <a:latin typeface="Arial"/>
                <a:ea typeface="Arial"/>
                <a:cs typeface="Arial"/>
                <a:sym typeface="Arial"/>
              </a:rPr>
              <a:t>Cue the slide with the picture of a rollercoaster</a:t>
            </a:r>
          </a:p>
          <a:p>
            <a:r>
              <a:rPr lang="en-US" sz="1100" b="0" i="0" u="none" strike="noStrike" cap="none" dirty="0" smtClean="0">
                <a:solidFill>
                  <a:srgbClr val="000000"/>
                </a:solidFill>
                <a:effectLst/>
                <a:latin typeface="Arial"/>
                <a:ea typeface="Arial"/>
                <a:cs typeface="Arial"/>
                <a:sym typeface="Arial"/>
              </a:rPr>
              <a:t>Explain that puberty not only affects the body but it also affects the brain and emotions</a:t>
            </a:r>
          </a:p>
          <a:p>
            <a:r>
              <a:rPr lang="en-US" sz="1100" b="0" i="0" u="none" strike="noStrike" cap="none" dirty="0" smtClean="0">
                <a:solidFill>
                  <a:srgbClr val="000000"/>
                </a:solidFill>
                <a:effectLst/>
                <a:latin typeface="Arial"/>
                <a:ea typeface="Arial"/>
                <a:cs typeface="Arial"/>
                <a:sym typeface="Arial"/>
              </a:rPr>
              <a:t>Explain that puberty is also often accompanied by mood swings and can feel like a rollercoaster of emotions</a:t>
            </a:r>
          </a:p>
          <a:p>
            <a:r>
              <a:rPr lang="en-US" sz="1100" b="0" i="0" u="none" strike="noStrike" cap="none" dirty="0" smtClean="0">
                <a:solidFill>
                  <a:srgbClr val="000000"/>
                </a:solidFill>
                <a:effectLst/>
                <a:latin typeface="Arial"/>
                <a:ea typeface="Arial"/>
                <a:cs typeface="Arial"/>
                <a:sym typeface="Arial"/>
              </a:rPr>
              <a:t>Begin a discussion about puberty and its effects on emotions:</a:t>
            </a:r>
          </a:p>
          <a:p>
            <a:pPr lvl="1"/>
            <a:r>
              <a:rPr lang="en-US" sz="1100" b="0" i="0" u="none" strike="noStrike" cap="none" dirty="0" smtClean="0">
                <a:solidFill>
                  <a:srgbClr val="000000"/>
                </a:solidFill>
                <a:effectLst/>
                <a:latin typeface="Arial"/>
                <a:ea typeface="Arial"/>
                <a:cs typeface="Arial"/>
                <a:sym typeface="Arial"/>
              </a:rPr>
              <a:t>What do you think is meant by "mood swings"? Encourage students to think about what kinds of emotions people might experience (e.g. anger, sadness, happiness) and how shifting quickly and dramatically between emotions might feel.</a:t>
            </a:r>
          </a:p>
          <a:p>
            <a:pPr lvl="1"/>
            <a:r>
              <a:rPr lang="en-US" sz="1100" b="0" i="0" u="none" strike="noStrike" cap="none" dirty="0" smtClean="0">
                <a:solidFill>
                  <a:srgbClr val="000000"/>
                </a:solidFill>
                <a:effectLst/>
                <a:latin typeface="Arial"/>
                <a:ea typeface="Arial"/>
                <a:cs typeface="Arial"/>
                <a:sym typeface="Arial"/>
              </a:rPr>
              <a:t>How might mood swings affect relationships? Encourage students to think about how friends and family might become confused or frustrated with someone who has unpredictable emotions.</a:t>
            </a:r>
          </a:p>
          <a:p>
            <a:pPr lvl="0"/>
            <a:r>
              <a:rPr lang="en-US" sz="1100" b="1" i="0" u="none" strike="noStrike" cap="none" dirty="0" smtClean="0">
                <a:solidFill>
                  <a:srgbClr val="000000"/>
                </a:solidFill>
                <a:effectLst/>
                <a:latin typeface="Arial"/>
                <a:ea typeface="Arial"/>
                <a:cs typeface="Arial"/>
                <a:sym typeface="Arial"/>
              </a:rPr>
              <a:t>What supports might help you if you feel like you're on an emotional rollercoaster? </a:t>
            </a:r>
          </a:p>
          <a:p>
            <a:pPr lvl="1"/>
            <a:r>
              <a:rPr lang="en-US" sz="1100" b="0" i="0" u="none" strike="noStrike" cap="none" dirty="0" smtClean="0">
                <a:solidFill>
                  <a:srgbClr val="000000"/>
                </a:solidFill>
                <a:effectLst/>
                <a:latin typeface="Arial"/>
                <a:ea typeface="Arial"/>
                <a:cs typeface="Arial"/>
                <a:sym typeface="Arial"/>
              </a:rPr>
              <a:t>Examples might include talking to a parent or other trusted adult, explaining to others</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how you're feeling, calling Kids Help Phone, school health nurse,</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social worker, principal, doctor, etc.</a:t>
            </a:r>
            <a:endParaRPr lang="en-US" sz="1100" b="1"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Allow students the opportunity to ask any outstanding questions about the topic</a:t>
            </a:r>
          </a:p>
          <a:p>
            <a:pPr marL="0" lvl="0" indent="0" algn="l" rtl="0">
              <a:spcBef>
                <a:spcPts val="0"/>
              </a:spcBef>
              <a:spcAft>
                <a:spcPts val="0"/>
              </a:spcAft>
              <a:buNone/>
            </a:pPr>
            <a:endParaRPr lang="en-US" sz="1100" b="1"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1" i="0" u="none" strike="noStrike" cap="none" dirty="0" smtClean="0">
                <a:solidFill>
                  <a:srgbClr val="000000"/>
                </a:solidFill>
                <a:effectLst/>
                <a:latin typeface="Arial"/>
                <a:ea typeface="Arial"/>
                <a:cs typeface="Arial"/>
                <a:sym typeface="Arial"/>
              </a:rPr>
              <a:t>Variations</a:t>
            </a:r>
          </a:p>
          <a:p>
            <a:r>
              <a:rPr lang="en-US" sz="1100" b="0" i="0" u="none" strike="noStrike" cap="none" dirty="0" smtClean="0">
                <a:solidFill>
                  <a:srgbClr val="000000"/>
                </a:solidFill>
                <a:effectLst/>
                <a:latin typeface="Arial"/>
                <a:ea typeface="Arial"/>
                <a:cs typeface="Arial"/>
                <a:sym typeface="Arial"/>
              </a:rPr>
              <a:t>Conduct as</a:t>
            </a:r>
            <a:r>
              <a:rPr lang="en-US" sz="1100" b="0" i="0" u="none" strike="noStrike" cap="none" baseline="0" dirty="0" smtClean="0">
                <a:solidFill>
                  <a:srgbClr val="000000"/>
                </a:solidFill>
                <a:effectLst/>
                <a:latin typeface="Arial"/>
                <a:ea typeface="Arial"/>
                <a:cs typeface="Arial"/>
                <a:sym typeface="Arial"/>
              </a:rPr>
              <a:t> a group discussion</a:t>
            </a:r>
            <a:endParaRPr lang="en-US" sz="1100" b="0" i="0" u="none" strike="noStrike" cap="none" dirty="0" smtClean="0">
              <a:solidFill>
                <a:srgbClr val="000000"/>
              </a:solidFill>
              <a:effectLst/>
              <a:latin typeface="Arial"/>
              <a:ea typeface="Arial"/>
              <a:cs typeface="Arial"/>
              <a:sym typeface="Arial"/>
            </a:endParaRPr>
          </a:p>
          <a:p>
            <a:r>
              <a:rPr lang="en-US" sz="1100" b="0" i="0" u="none" strike="noStrike" cap="none" dirty="0" smtClean="0">
                <a:solidFill>
                  <a:srgbClr val="000000"/>
                </a:solidFill>
                <a:effectLst/>
                <a:latin typeface="Arial"/>
                <a:ea typeface="Arial"/>
                <a:cs typeface="Arial"/>
                <a:sym typeface="Arial"/>
              </a:rPr>
              <a:t>Offer students the opportunity to come up with some more suggestions to promote healthy development and decision-making. Encourage them to think about something they might do that would be proactive.</a:t>
            </a:r>
          </a:p>
          <a:p>
            <a:pPr lvl="1"/>
            <a:r>
              <a:rPr lang="en-US" sz="1100" b="0" i="0" u="none" strike="noStrike" cap="none" dirty="0" smtClean="0">
                <a:solidFill>
                  <a:srgbClr val="000000"/>
                </a:solidFill>
                <a:effectLst/>
                <a:latin typeface="Arial"/>
                <a:ea typeface="Arial"/>
                <a:cs typeface="Arial"/>
                <a:sym typeface="Arial"/>
              </a:rPr>
              <a:t>The students might suggest trying to create healthy habits in the classroom (e.g. a meditation or movement period after recess)</a:t>
            </a:r>
          </a:p>
          <a:p>
            <a:pPr lvl="1"/>
            <a:r>
              <a:rPr lang="en-US" sz="1100" b="0" i="0" u="none" strike="noStrike" cap="none" dirty="0" smtClean="0">
                <a:solidFill>
                  <a:srgbClr val="000000"/>
                </a:solidFill>
                <a:effectLst/>
                <a:latin typeface="Arial"/>
                <a:ea typeface="Arial"/>
                <a:cs typeface="Arial"/>
                <a:sym typeface="Arial"/>
              </a:rPr>
              <a:t>The students might suggest creating an anonymous question box in the classroom</a:t>
            </a:r>
          </a:p>
          <a:p>
            <a:pPr marL="0" indent="0">
              <a:buFont typeface="Arial" pitchFamily="34" charset="0"/>
              <a:buNone/>
            </a:pPr>
            <a:endParaRPr lang="en-US" sz="1100" b="0" i="0"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pitchFamily="34" charset="0"/>
              <a:buNone/>
              <a:tabLst/>
              <a:defRPr/>
            </a:pPr>
            <a:r>
              <a:rPr lang="en-CA" b="1" dirty="0" smtClean="0"/>
              <a:t>Images from </a:t>
            </a:r>
            <a:r>
              <a:rPr lang="en-CA" b="1" dirty="0" err="1" smtClean="0"/>
              <a:t>Canva</a:t>
            </a:r>
            <a:endParaRPr lang="en-US" sz="1100" b="1" i="0" u="sng" strike="noStrike" kern="0" cap="none" baseline="0" dirty="0" smtClean="0">
              <a:solidFill>
                <a:srgbClr val="000000"/>
              </a:solidFill>
              <a:effectLst/>
              <a:latin typeface="Arial"/>
              <a:ea typeface="Arial"/>
              <a:cs typeface="Arial"/>
              <a:sym typeface="Arial"/>
            </a:endParaRPr>
          </a:p>
          <a:p>
            <a:pPr marL="158750" indent="0">
              <a:buNone/>
            </a:pPr>
            <a:endParaRPr dirty="0"/>
          </a:p>
        </p:txBody>
      </p:sp>
    </p:spTree>
    <p:extLst>
      <p:ext uri="{BB962C8B-B14F-4D97-AF65-F5344CB8AC3E}">
        <p14:creationId xmlns:p14="http://schemas.microsoft.com/office/powerpoint/2010/main" val="15410284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latin typeface="Arial"/>
                <a:ea typeface="Arial"/>
                <a:cs typeface="Arial"/>
                <a:sym typeface="Arial"/>
              </a:rPr>
              <a:t>General Information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dirty="0" smtClean="0">
                <a:effectLst/>
              </a:rPr>
              <a:t>There </a:t>
            </a:r>
            <a:r>
              <a:rPr lang="en-US" sz="1100" b="0" baseline="0" dirty="0" smtClean="0">
                <a:effectLst/>
              </a:rPr>
              <a:t>are many people and places that you can reach out to in order to get help or ask questions about relationships and sexual health. </a:t>
            </a:r>
            <a:r>
              <a:rPr lang="en-US" sz="1100" dirty="0" smtClean="0">
                <a:solidFill>
                  <a:schemeClr val="dk1"/>
                </a:solidFill>
                <a:latin typeface="Calibri"/>
                <a:ea typeface="Calibri"/>
                <a:cs typeface="Calibri"/>
                <a:sym typeface="Calibri"/>
              </a:rPr>
              <a:t>If you ever have questions/concerns, need help or know someone who needs help, you can always talk to someone. There are many options out there available to you. </a:t>
            </a:r>
            <a:endParaRPr lang="en-US" sz="1100" b="0" baseline="0" dirty="0" smtClean="0">
              <a:solidFill>
                <a:srgbClr val="000000"/>
              </a:solidFill>
              <a:effectLst/>
              <a:latin typeface="Arial"/>
              <a:ea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baseline="0"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baseline="0" dirty="0" smtClean="0">
                <a:effectLst/>
              </a:rPr>
              <a:t>Among these are:</a:t>
            </a:r>
          </a:p>
          <a:p>
            <a:pPr marL="171450" indent="-171450">
              <a:buFont typeface="Arial" panose="020B0604020202020204" pitchFamily="34" charset="0"/>
              <a:buChar char="•"/>
            </a:pPr>
            <a:r>
              <a:rPr lang="en-US" sz="1100" b="0" baseline="0" dirty="0" smtClean="0">
                <a:effectLst/>
              </a:rPr>
              <a:t>A trusted adult (such as a parent or teacher)</a:t>
            </a:r>
          </a:p>
          <a:p>
            <a:pPr marL="171450" indent="-171450">
              <a:buFont typeface="Arial" panose="020B0604020202020204" pitchFamily="34" charset="0"/>
              <a:buChar char="•"/>
            </a:pPr>
            <a:r>
              <a:rPr lang="en-US" sz="1100" b="0" baseline="0" dirty="0" smtClean="0">
                <a:effectLst/>
              </a:rPr>
              <a:t>A health care provider (such as a doctor or nurse)</a:t>
            </a:r>
          </a:p>
          <a:p>
            <a:pPr marL="171450" indent="-171450">
              <a:buFont typeface="Arial" panose="020B0604020202020204" pitchFamily="34" charset="0"/>
              <a:buChar char="•"/>
            </a:pPr>
            <a:r>
              <a:rPr lang="en-US" sz="1100" b="0" baseline="0" dirty="0" smtClean="0">
                <a:effectLst/>
              </a:rPr>
              <a:t>A child and youth worker</a:t>
            </a:r>
          </a:p>
          <a:p>
            <a:pPr marL="171450" indent="-171450">
              <a:buFont typeface="Arial" panose="020B0604020202020204" pitchFamily="34" charset="0"/>
              <a:buChar char="•"/>
            </a:pPr>
            <a:r>
              <a:rPr lang="en-US" sz="1100" b="0" baseline="0" dirty="0" smtClean="0">
                <a:effectLst/>
              </a:rPr>
              <a:t>The school health nurse</a:t>
            </a:r>
          </a:p>
          <a:p>
            <a:pPr marL="171450" indent="-171450">
              <a:buFont typeface="Arial" panose="020B0604020202020204" pitchFamily="34" charset="0"/>
              <a:buChar char="•"/>
            </a:pPr>
            <a:r>
              <a:rPr lang="en-US" sz="1100" b="0" baseline="0" dirty="0" smtClean="0">
                <a:effectLst/>
              </a:rPr>
              <a:t>The school social worker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baseline="0" dirty="0" smtClean="0">
                <a:effectLst/>
              </a:rPr>
              <a:t>Any of the Niagara Region Sexual Health </a:t>
            </a:r>
            <a:r>
              <a:rPr lang="en-US" sz="1100" b="0" baseline="0" dirty="0" err="1" smtClean="0">
                <a:effectLst/>
              </a:rPr>
              <a:t>Centres</a:t>
            </a:r>
            <a:endParaRPr lang="en-US" sz="1100" b="0" baseline="0" dirty="0" smtClean="0">
              <a:effectLst/>
            </a:endParaRPr>
          </a:p>
          <a:p>
            <a:pPr marL="171450" indent="-171450">
              <a:buFont typeface="Arial" panose="020B0604020202020204" pitchFamily="34" charset="0"/>
              <a:buChar char="•"/>
            </a:pPr>
            <a:r>
              <a:rPr lang="en-US" sz="1100" b="0" baseline="0" dirty="0" smtClean="0">
                <a:effectLst/>
              </a:rPr>
              <a:t>Kids Help Phone</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sz="1100" u="sng" dirty="0" smtClean="0">
              <a:solidFill>
                <a:srgbClr val="0097A7"/>
              </a:solidFill>
              <a:latin typeface="Calibri"/>
              <a:ea typeface="Calibri"/>
              <a:cs typeface="Calibri"/>
              <a:sym typeface="Calibri"/>
              <a:hlinkClick r:id="rId3">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100" u="sng" dirty="0" smtClean="0">
                <a:solidFill>
                  <a:srgbClr val="0097A7"/>
                </a:solidFill>
                <a:latin typeface="Calibri"/>
                <a:ea typeface="Calibri"/>
                <a:cs typeface="Calibri"/>
                <a:sym typeface="Calibri"/>
                <a:hlinkClick r:id="rId3">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Services </a:t>
            </a:r>
            <a:r>
              <a:rPr lang="en-US" sz="1100" u="sng" dirty="0" smtClean="0">
                <a:solidFill>
                  <a:srgbClr val="0097A7"/>
                </a:solidFill>
                <a:latin typeface="Calibri"/>
                <a:ea typeface="Calibri"/>
                <a:cs typeface="Calibri"/>
                <a:sym typeface="Calibri"/>
                <a:hlinkClick r:id="rId3">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for Youth - Niagara Region, </a:t>
            </a:r>
            <a:r>
              <a:rPr lang="en-US" sz="1100" u="sng" dirty="0" smtClean="0">
                <a:solidFill>
                  <a:srgbClr val="0097A7"/>
                </a:solidFill>
                <a:latin typeface="Calibri"/>
                <a:ea typeface="Calibri"/>
                <a:cs typeface="Calibri"/>
                <a:sym typeface="Calibri"/>
                <a:hlinkClick r:id="rId3">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Ontario</a:t>
            </a:r>
            <a:r>
              <a:rPr lang="en-US" sz="1100" u="none" dirty="0" smtClean="0">
                <a:solidFill>
                  <a:srgbClr val="0097A7"/>
                </a:solidFill>
                <a:latin typeface="Calibri"/>
                <a:ea typeface="Calibri"/>
                <a:cs typeface="Calibri"/>
                <a:sym typeface="Calibri"/>
              </a:rPr>
              <a:t> </a:t>
            </a:r>
            <a:r>
              <a:rPr lang="en-US" sz="1100" u="none" dirty="0" smtClean="0">
                <a:solidFill>
                  <a:srgbClr val="0097A7"/>
                </a:solidFill>
                <a:latin typeface="Calibri"/>
                <a:ea typeface="Calibri"/>
                <a:cs typeface="Calibri"/>
                <a:sym typeface="Wingdings" panose="05000000000000000000" pitchFamily="2" charset="2"/>
              </a:rPr>
              <a:t> </a:t>
            </a:r>
            <a:r>
              <a:rPr lang="en-US" sz="1100" dirty="0" smtClean="0">
                <a:hlinkClick r:id="rId3"/>
              </a:rPr>
              <a:t>https://www.niagararegion.ca/health/schools/youth-services.aspx</a:t>
            </a:r>
            <a:r>
              <a:rPr lang="en-US" sz="1100" dirty="0" smtClean="0"/>
              <a:t> </a:t>
            </a:r>
          </a:p>
          <a:p>
            <a:pPr marL="0" lvl="0" indent="0" algn="l" rtl="0">
              <a:spcBef>
                <a:spcPts val="0"/>
              </a:spcBef>
              <a:spcAft>
                <a:spcPts val="0"/>
              </a:spcAft>
              <a:buNone/>
            </a:pPr>
            <a:endParaRPr lang="en-US" b="1" dirty="0" smtClean="0"/>
          </a:p>
          <a:p>
            <a:pPr marL="0" lvl="0" indent="0" algn="l" rtl="0">
              <a:spcBef>
                <a:spcPts val="0"/>
              </a:spcBef>
              <a:spcAft>
                <a:spcPts val="0"/>
              </a:spcAft>
              <a:buNone/>
            </a:pPr>
            <a:r>
              <a:rPr lang="en-US" b="1" dirty="0" smtClean="0"/>
              <a:t>Other</a:t>
            </a:r>
            <a:r>
              <a:rPr lang="en-US" b="1" baseline="0" dirty="0" smtClean="0"/>
              <a:t> community resources: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b="0" baseline="0" dirty="0" smtClean="0">
                <a:sym typeface="Wingdings" panose="05000000000000000000" pitchFamily="2" charset="2"/>
              </a:rPr>
              <a:t>Kids Help Phone: Call 1-800-668-6868 or </a:t>
            </a:r>
            <a:r>
              <a:rPr lang="en-US" sz="1100" b="0" i="0" u="none" strike="noStrike" cap="none" baseline="0" dirty="0" smtClean="0">
                <a:solidFill>
                  <a:srgbClr val="000000"/>
                </a:solidFill>
                <a:latin typeface="Arial"/>
                <a:cs typeface="Arial"/>
                <a:sym typeface="Arial"/>
              </a:rPr>
              <a:t>https://kidshelpphone.ca/ </a:t>
            </a:r>
            <a:r>
              <a:rPr lang="en-US" b="0" baseline="0" dirty="0" smtClean="0">
                <a:sym typeface="Wingdings" panose="05000000000000000000" pitchFamily="2" charset="2"/>
              </a:rPr>
              <a:t> </a:t>
            </a:r>
            <a:endParaRPr lang="en-US" b="0"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sng"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baseline="0" dirty="0" smtClean="0">
                <a:solidFill>
                  <a:srgbClr val="000000"/>
                </a:solidFill>
                <a:latin typeface="Arial"/>
                <a:ea typeface="Arial"/>
                <a:cs typeface="Arial"/>
                <a:sym typeface="Arial"/>
              </a:rPr>
              <a:t>Background Knowledge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“By getting questions answered with factual information from reliable sources and understanding that questions and changes are ‘normal’, adolescents will be better equipped to understand themselves, relate to others, respond to challenges and changes in relationships, and build confidence. What are some questions that young people might have as changes happen during puberty and adolescence?”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1" u="none" strike="noStrike" cap="none" baseline="0" dirty="0" smtClean="0">
                <a:solidFill>
                  <a:srgbClr val="000000"/>
                </a:solidFill>
                <a:latin typeface="Arial"/>
                <a:ea typeface="Arial"/>
                <a:cs typeface="Arial"/>
                <a:sym typeface="Arial"/>
              </a:rPr>
              <a:t>Example questions a student might have: </a:t>
            </a:r>
            <a:r>
              <a:rPr lang="en-US" sz="1100" b="0" i="0" u="none" strike="noStrike" cap="none" baseline="0" dirty="0" smtClean="0">
                <a:solidFill>
                  <a:srgbClr val="000000"/>
                </a:solidFill>
                <a:latin typeface="Arial"/>
                <a:ea typeface="Arial"/>
                <a:cs typeface="Arial"/>
                <a:sym typeface="Arial"/>
              </a:rPr>
              <a:t>“Is how I am feeling normal? Why is my body different from everybody else’s? How do you tell someone you like them? Who can answer my questions about…?”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dirty="0" smtClean="0">
              <a:effectLst/>
            </a:endParaRPr>
          </a:p>
          <a:p>
            <a:pPr marL="0" lvl="0" indent="0" algn="l" rtl="0">
              <a:spcBef>
                <a:spcPts val="0"/>
              </a:spcBef>
              <a:spcAft>
                <a:spcPts val="0"/>
              </a:spcAft>
              <a:buNone/>
            </a:pPr>
            <a:endParaRPr lang="en-US" b="1" i="1" dirty="0" smtClean="0"/>
          </a:p>
          <a:p>
            <a:pPr marL="0" lvl="0" indent="0" algn="l" rtl="0">
              <a:spcBef>
                <a:spcPts val="0"/>
              </a:spcBef>
              <a:spcAft>
                <a:spcPts val="0"/>
              </a:spcAft>
              <a:buNone/>
            </a:pPr>
            <a:r>
              <a:rPr lang="en-US" b="1" dirty="0" smtClean="0"/>
              <a:t>Image from </a:t>
            </a:r>
            <a:r>
              <a:rPr lang="en-US" b="1" dirty="0" err="1" smtClean="0"/>
              <a:t>Canva</a:t>
            </a:r>
            <a:endParaRPr lang="en-US" dirty="0"/>
          </a:p>
        </p:txBody>
      </p:sp>
    </p:spTree>
    <p:extLst>
      <p:ext uri="{BB962C8B-B14F-4D97-AF65-F5344CB8AC3E}">
        <p14:creationId xmlns:p14="http://schemas.microsoft.com/office/powerpoint/2010/main" val="2253925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fc8e8eaf2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fc8e8eaf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Images from </a:t>
            </a:r>
            <a:r>
              <a:rPr lang="en-CA" b="1" dirty="0" err="1" smtClean="0"/>
              <a:t>Canva</a:t>
            </a:r>
            <a:endParaRPr lang="en-CA" b="1" dirty="0" smtClean="0"/>
          </a:p>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fc8e8eaf27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fc8e8eaf27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0" u="sng" dirty="0" smtClean="0"/>
              <a:t>Teacher Prompt (Activity)</a:t>
            </a:r>
            <a:endParaRPr lang="en-CA" b="1" i="0" u="sng"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i="1" u="none" dirty="0" smtClean="0"/>
              <a:t>**Optional**</a:t>
            </a:r>
            <a:endParaRPr lang="en-CA" dirty="0" smtClean="0"/>
          </a:p>
          <a:p>
            <a:pPr marL="0" lvl="0" indent="0" algn="l" rtl="0">
              <a:spcBef>
                <a:spcPts val="0"/>
              </a:spcBef>
              <a:spcAft>
                <a:spcPts val="0"/>
              </a:spcAft>
              <a:buNone/>
            </a:pPr>
            <a:r>
              <a:rPr lang="en-CA" dirty="0" smtClean="0"/>
              <a:t>Encourage students to ask an adult they trust</a:t>
            </a:r>
            <a:r>
              <a:rPr lang="en-CA" baseline="0" dirty="0" smtClean="0"/>
              <a:t> one or more of the following questions:</a:t>
            </a:r>
          </a:p>
          <a:p>
            <a:pPr marL="171450" lvl="0" indent="-171450" algn="l" rtl="0">
              <a:spcBef>
                <a:spcPts val="0"/>
              </a:spcBef>
              <a:spcAft>
                <a:spcPts val="0"/>
              </a:spcAft>
            </a:pPr>
            <a:r>
              <a:rPr lang="en-CA" baseline="0" dirty="0" smtClean="0"/>
              <a:t>What is/was the first sign you noticed that told you that you had started puberty? How old were you?</a:t>
            </a:r>
          </a:p>
          <a:p>
            <a:pPr marL="171450" lvl="0" indent="-171450" algn="l" rtl="0">
              <a:spcBef>
                <a:spcPts val="0"/>
              </a:spcBef>
              <a:spcAft>
                <a:spcPts val="0"/>
              </a:spcAft>
            </a:pPr>
            <a:r>
              <a:rPr lang="en-CA" baseline="0" dirty="0" smtClean="0"/>
              <a:t>What is/was the best thing about puberty?</a:t>
            </a:r>
          </a:p>
          <a:p>
            <a:pPr marL="171450" lvl="0" indent="-171450" algn="l" rtl="0">
              <a:spcBef>
                <a:spcPts val="0"/>
              </a:spcBef>
              <a:spcAft>
                <a:spcPts val="0"/>
              </a:spcAft>
            </a:pPr>
            <a:r>
              <a:rPr lang="en-CA" baseline="0" dirty="0" smtClean="0"/>
              <a:t>Alternatively, the student could be encouraged to mention one thing that they have learned in class.</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1" u="sng" baseline="0" dirty="0" smtClean="0"/>
              <a:t>Background Knowledge </a:t>
            </a:r>
            <a:endParaRPr lang="en-CA" b="1" u="sng" baseline="0" dirty="0" smtClean="0"/>
          </a:p>
          <a:p>
            <a:pPr marL="0" lvl="0" indent="0" algn="l" rtl="0">
              <a:spcBef>
                <a:spcPts val="0"/>
              </a:spcBef>
              <a:spcAft>
                <a:spcPts val="0"/>
              </a:spcAft>
              <a:buNone/>
            </a:pPr>
            <a:r>
              <a:rPr lang="en-CA" b="1" baseline="0" dirty="0" smtClean="0"/>
              <a:t>Consolidation: Reaching Out About Puberty</a:t>
            </a:r>
          </a:p>
          <a:p>
            <a:pPr marL="0" lvl="0" indent="0" algn="l" rtl="0">
              <a:spcBef>
                <a:spcPts val="0"/>
              </a:spcBef>
              <a:spcAft>
                <a:spcPts val="0"/>
              </a:spcAft>
              <a:buNone/>
            </a:pPr>
            <a:r>
              <a:rPr lang="en-CA" baseline="0" dirty="0" smtClean="0"/>
              <a:t>Remind them to reflect on the conversation, for example:</a:t>
            </a:r>
          </a:p>
          <a:p>
            <a:pPr marL="171450" lvl="0" indent="-171450" algn="l" rtl="0">
              <a:spcBef>
                <a:spcPts val="0"/>
              </a:spcBef>
              <a:spcAft>
                <a:spcPts val="0"/>
              </a:spcAft>
            </a:pPr>
            <a:r>
              <a:rPr lang="en-CA" baseline="0" dirty="0" smtClean="0"/>
              <a:t>Think about how you feel while you are having that conversation with an adult you trust…</a:t>
            </a:r>
          </a:p>
          <a:p>
            <a:pPr marL="171450" lvl="0" indent="-171450" algn="l" rtl="0">
              <a:spcBef>
                <a:spcPts val="0"/>
              </a:spcBef>
              <a:spcAft>
                <a:spcPts val="0"/>
              </a:spcAft>
            </a:pPr>
            <a:endParaRPr lang="en-CA" baseline="0" dirty="0" smtClean="0"/>
          </a:p>
          <a:p>
            <a:pPr marL="0" lvl="0" indent="0" algn="l" rtl="0">
              <a:spcBef>
                <a:spcPts val="0"/>
              </a:spcBef>
              <a:spcAft>
                <a:spcPts val="0"/>
              </a:spcAft>
              <a:buNone/>
            </a:pPr>
            <a:r>
              <a:rPr lang="en-CA" baseline="0" dirty="0" smtClean="0"/>
              <a:t>If time permits, ask the students the next day (or 2 days later, soon after) about the conversation they had with a trusted adult. Questions might include:</a:t>
            </a:r>
          </a:p>
          <a:p>
            <a:pPr marL="171450" lvl="0" indent="-171450" algn="l" rtl="0">
              <a:spcBef>
                <a:spcPts val="0"/>
              </a:spcBef>
              <a:spcAft>
                <a:spcPts val="0"/>
              </a:spcAft>
            </a:pPr>
            <a:r>
              <a:rPr lang="en-CA" baseline="0" dirty="0" smtClean="0"/>
              <a:t>How did you feel when you approached the person?</a:t>
            </a:r>
          </a:p>
          <a:p>
            <a:pPr marL="171450" lvl="0" indent="-171450" algn="l" rtl="0">
              <a:spcBef>
                <a:spcPts val="0"/>
              </a:spcBef>
              <a:spcAft>
                <a:spcPts val="0"/>
              </a:spcAft>
            </a:pPr>
            <a:r>
              <a:rPr lang="en-CA" baseline="0" dirty="0" smtClean="0"/>
              <a:t>How did the person react?</a:t>
            </a:r>
          </a:p>
          <a:p>
            <a:pPr marL="171450" lvl="0" indent="-171450" algn="l" rtl="0">
              <a:spcBef>
                <a:spcPts val="0"/>
              </a:spcBef>
              <a:spcAft>
                <a:spcPts val="0"/>
              </a:spcAft>
            </a:pPr>
            <a:r>
              <a:rPr lang="en-CA" baseline="0" dirty="0" smtClean="0"/>
              <a:t>What surprised you about the conversation?</a:t>
            </a:r>
          </a:p>
          <a:p>
            <a:pPr marL="171450" lvl="0" indent="-171450" algn="l" rtl="0">
              <a:spcBef>
                <a:spcPts val="0"/>
              </a:spcBef>
              <a:spcAft>
                <a:spcPts val="0"/>
              </a:spcAft>
            </a:pPr>
            <a:r>
              <a:rPr lang="en-CA" baseline="0" dirty="0" smtClean="0"/>
              <a:t>Do you feel you learned anything through this conversation (e.g., about the person, about yourself, about puberty, about your relationship?)</a:t>
            </a:r>
          </a:p>
          <a:p>
            <a:pPr marL="0" lvl="0" indent="0" algn="l" rtl="0">
              <a:spcBef>
                <a:spcPts val="0"/>
              </a:spcBef>
              <a:spcAft>
                <a:spcPts val="0"/>
              </a:spcAft>
              <a:buNone/>
            </a:pPr>
            <a:endParaRPr lang="en-CA" baseline="0" dirty="0" smtClean="0"/>
          </a:p>
          <a:p>
            <a:pPr marL="0" lvl="0" indent="0" algn="l" rtl="0">
              <a:spcBef>
                <a:spcPts val="0"/>
              </a:spcBef>
              <a:spcAft>
                <a:spcPts val="0"/>
              </a:spcAft>
              <a:buNone/>
            </a:pPr>
            <a:r>
              <a:rPr lang="en-CA" i="1" u="sng" baseline="0" dirty="0" smtClean="0"/>
              <a:t>Important Note:</a:t>
            </a:r>
          </a:p>
          <a:p>
            <a:pPr marL="171450" lvl="0" indent="-171450" algn="l" rtl="0">
              <a:spcBef>
                <a:spcPts val="0"/>
              </a:spcBef>
              <a:spcAft>
                <a:spcPts val="0"/>
              </a:spcAft>
            </a:pPr>
            <a:r>
              <a:rPr lang="en-CA" b="0" baseline="0" dirty="0" smtClean="0"/>
              <a:t>If students feel uncomfortable about some of the concepts that were discussed, the teacher can give out cue cards or a piece of paper to the students and they can write the 3-2-1 there. The teacher can then collect them and read them out loud. </a:t>
            </a:r>
            <a:r>
              <a:rPr lang="en-CA" b="1" baseline="0" dirty="0" smtClean="0"/>
              <a:t>The students name DOES NOT have to go on their piece of paper/cue card</a:t>
            </a:r>
            <a:r>
              <a:rPr lang="en-CA" b="0" baseline="0" dirty="0" smtClean="0"/>
              <a:t>, unless the teacher is assessing the students.</a:t>
            </a:r>
          </a:p>
          <a:p>
            <a:pPr marL="0" lvl="0" indent="0" algn="l" rtl="0">
              <a:spcBef>
                <a:spcPts val="0"/>
              </a:spcBef>
              <a:spcAft>
                <a:spcPts val="0"/>
              </a:spcAft>
              <a:buNone/>
            </a:pPr>
            <a:endParaRPr lang="en-CA" b="0"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lang="en-CA" b="0" baseline="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sng" strike="noStrike" cap="none" baseline="0" dirty="0" smtClean="0">
                <a:solidFill>
                  <a:srgbClr val="000000"/>
                </a:solidFill>
                <a:latin typeface="Arial"/>
                <a:ea typeface="Arial"/>
                <a:cs typeface="Arial"/>
                <a:sym typeface="Arial"/>
              </a:rPr>
              <a:t>General Information</a:t>
            </a:r>
          </a:p>
          <a:p>
            <a:pPr marL="0" lvl="0" indent="0" algn="l" rtl="0">
              <a:spcBef>
                <a:spcPts val="0"/>
              </a:spcBef>
              <a:spcAft>
                <a:spcPts val="0"/>
              </a:spcAft>
              <a:buNone/>
            </a:pPr>
            <a:r>
              <a:rPr lang="en-US" sz="1100" b="0" i="0" u="none" strike="noStrike" cap="none" baseline="0" dirty="0" smtClean="0">
                <a:solidFill>
                  <a:srgbClr val="000000"/>
                </a:solidFill>
                <a:latin typeface="Arial"/>
                <a:ea typeface="Arial"/>
                <a:cs typeface="Arial"/>
                <a:sym typeface="Arial"/>
              </a:rPr>
              <a:t>Now that you have a better understanding of the changes that you and everyone around you will experience during puberty, it’s important to remember that you are not alone. Everyone goes through puberty, it is a normal part of growing up and becoming an adult. </a:t>
            </a:r>
          </a:p>
          <a:p>
            <a:pPr marL="0" lvl="0" indent="0" algn="l" rtl="0">
              <a:spcBef>
                <a:spcPts val="0"/>
              </a:spcBef>
              <a:spcAft>
                <a:spcPts val="0"/>
              </a:spcAft>
              <a:buNone/>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latin typeface="Arial"/>
                <a:ea typeface="Arial"/>
                <a:cs typeface="Arial"/>
                <a:sym typeface="Arial"/>
              </a:rPr>
              <a:t>Everyone experiences different changes to their body. The pituitary gland in the brain sends chemical messages, called hormones, to “turn on” puberty. When puberty happens, you might experience physical, emotional, social and thinking (cognitive) changes. It is important to take care of your body while you go through these changes in life. </a:t>
            </a:r>
          </a:p>
          <a:p>
            <a:pPr marL="0" lvl="0" indent="0" algn="l" rtl="0">
              <a:spcBef>
                <a:spcPts val="0"/>
              </a:spcBef>
              <a:spcAft>
                <a:spcPts val="0"/>
              </a:spcAft>
              <a:buNone/>
            </a:pPr>
            <a:endParaRPr lang="en-US" sz="1100" b="0" i="0" u="none"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r>
              <a:rPr lang="en-US" sz="1100" b="0" i="0" u="none" strike="noStrike" cap="none" baseline="0" dirty="0" smtClean="0">
                <a:solidFill>
                  <a:srgbClr val="000000"/>
                </a:solidFill>
                <a:latin typeface="Arial"/>
                <a:ea typeface="Arial"/>
                <a:cs typeface="Arial"/>
                <a:sym typeface="Arial"/>
              </a:rPr>
              <a:t>Although this may feel uncomfortable to talk about, it’s important to know and understand the changes that you will go through so you can make healthy choices about your body and take care of yourself. It’s also important to be respectful of others, as we all go through different changes at different times. </a:t>
            </a:r>
          </a:p>
          <a:p>
            <a:pPr marL="0" lvl="0" indent="0" algn="l" rtl="0">
              <a:spcBef>
                <a:spcPts val="0"/>
              </a:spcBef>
              <a:spcAft>
                <a:spcPts val="0"/>
              </a:spcAft>
              <a:buNone/>
            </a:pPr>
            <a:endParaRPr lang="en-US" sz="1100" b="0" i="0" u="none"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r>
              <a:rPr lang="en-US" sz="1100" b="0" i="0" u="none" strike="noStrike" cap="none" baseline="0" dirty="0" smtClean="0">
                <a:solidFill>
                  <a:srgbClr val="000000"/>
                </a:solidFill>
                <a:latin typeface="Arial"/>
                <a:ea typeface="Arial"/>
                <a:cs typeface="Arial"/>
                <a:sym typeface="Arial"/>
              </a:rPr>
              <a:t>We also want to remind you that it’s important to get information from a trusted source. The information we hear online or from friends, can be untrue. So remember to ask a trusted adult if you have any questions or feel that something you heard may be untrue. </a:t>
            </a:r>
          </a:p>
          <a:p>
            <a:pPr marL="0" lvl="0" indent="0" algn="l" rtl="0">
              <a:spcBef>
                <a:spcPts val="0"/>
              </a:spcBef>
              <a:spcAft>
                <a:spcPts val="0"/>
              </a:spcAft>
              <a:buNone/>
            </a:pPr>
            <a:endParaRPr lang="en-US" sz="1100" b="0" i="0" u="none" strike="noStrike" cap="none" baseline="0" dirty="0" smtClean="0">
              <a:solidFill>
                <a:srgbClr val="000000"/>
              </a:solidFill>
              <a:latin typeface="Arial"/>
              <a:ea typeface="Arial"/>
              <a:cs typeface="Arial"/>
              <a:sym typeface="Arial"/>
            </a:endParaRPr>
          </a:p>
          <a:p>
            <a:pPr marL="0" lvl="0" indent="0" algn="l" rtl="0">
              <a:spcBef>
                <a:spcPts val="0"/>
              </a:spcBef>
              <a:spcAft>
                <a:spcPts val="0"/>
              </a:spcAft>
              <a:buNone/>
            </a:pPr>
            <a:r>
              <a:rPr lang="en-US" sz="1100" b="0" i="0" u="none" strike="noStrike" cap="none" baseline="0" dirty="0" smtClean="0">
                <a:solidFill>
                  <a:srgbClr val="000000"/>
                </a:solidFill>
                <a:latin typeface="Arial"/>
                <a:ea typeface="Arial"/>
                <a:cs typeface="Arial"/>
                <a:sym typeface="Arial"/>
              </a:rPr>
              <a:t>The more that we talk about puberty and understand the changes we ALL go through, the healthier and happier we all will be. </a:t>
            </a:r>
          </a:p>
          <a:p>
            <a:pPr marL="0" lvl="0" indent="0" algn="l" rtl="0">
              <a:spcBef>
                <a:spcPts val="0"/>
              </a:spcBef>
              <a:spcAft>
                <a:spcPts val="0"/>
              </a:spcAft>
              <a:buNone/>
            </a:pPr>
            <a:endParaRPr lang="en-US" sz="1100" b="0" i="0" u="none" strike="noStrike" cap="none" baseline="0" dirty="0" smtClean="0">
              <a:solidFill>
                <a:srgbClr val="000000"/>
              </a:solidFill>
              <a:latin typeface="Arial"/>
              <a:cs typeface="Arial"/>
              <a:sym typeface="Arial"/>
            </a:endParaRPr>
          </a:p>
          <a:p>
            <a:pPr marL="0" lvl="0" indent="0" algn="l" rtl="0">
              <a:spcBef>
                <a:spcPts val="0"/>
              </a:spcBef>
              <a:spcAft>
                <a:spcPts val="0"/>
              </a:spcAft>
              <a:buNone/>
            </a:pPr>
            <a:r>
              <a:rPr lang="en-CA" b="1" dirty="0" smtClean="0"/>
              <a:t>Image from </a:t>
            </a:r>
            <a:r>
              <a:rPr lang="en-CA" b="1" dirty="0" err="1" smtClean="0"/>
              <a:t>Canva</a:t>
            </a:r>
            <a:endParaRPr b="1"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dirty="0" smtClean="0"/>
              <a:t>Ask students</a:t>
            </a:r>
            <a:r>
              <a:rPr lang="en-US" baseline="0" dirty="0" smtClean="0"/>
              <a:t> if they have any questions. Inform students that they will continue learning about puberty in subsequent lessons.</a:t>
            </a:r>
          </a:p>
          <a:p>
            <a:endParaRPr lang="en-US" baseline="0" dirty="0" smtClean="0"/>
          </a:p>
          <a:p>
            <a:pPr marL="158750" indent="0">
              <a:buNone/>
            </a:pPr>
            <a:r>
              <a:rPr lang="en-US" b="1" baseline="0" dirty="0" smtClean="0"/>
              <a:t>Optional:</a:t>
            </a:r>
            <a:r>
              <a:rPr lang="en-US" b="0" baseline="0" dirty="0" smtClean="0"/>
              <a:t> If a question box or envelope has been created, close the lesson by reading and responding to/discussing some of the questions submitted by students. ***It is very important to review the questions prior to reading them to the class. Do not read any questions aloud that are inappropriate. If inappropriate questions have been submitted, inform the class that if a student submitted a question that is not answered during this period, that they are welcome to discuss it directly with the teacher another time. </a:t>
            </a:r>
          </a:p>
          <a:p>
            <a:pPr marL="158750" indent="0">
              <a:buNone/>
            </a:pPr>
            <a:endParaRPr lang="en-US" b="0" baseline="0" dirty="0" smtClean="0"/>
          </a:p>
          <a:p>
            <a:pPr marL="158750" indent="0">
              <a:buNone/>
            </a:pPr>
            <a:r>
              <a:rPr lang="en-US" b="1" baseline="0" dirty="0" smtClean="0"/>
              <a:t>Image from </a:t>
            </a:r>
            <a:r>
              <a:rPr lang="en-US" b="1" baseline="0" dirty="0" err="1" smtClean="0"/>
              <a:t>Canva</a:t>
            </a:r>
            <a:endParaRPr lang="en-US"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69731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c8e8eaf27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c8e8eaf27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Images from </a:t>
            </a:r>
            <a:r>
              <a:rPr lang="en-CA" b="1" dirty="0" err="1" smtClean="0"/>
              <a:t>Canva</a:t>
            </a:r>
            <a:endParaRPr lang="en-CA" b="1" dirty="0" smtClean="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fc8e8eaf27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fc8e8eaf27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f6cf7e69c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f6cf7e69c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smtClean="0"/>
              <a:t>This is where</a:t>
            </a:r>
            <a:r>
              <a:rPr lang="en-US" b="1" baseline="0" dirty="0" smtClean="0"/>
              <a:t> the presentation officially begins. </a:t>
            </a:r>
          </a:p>
          <a:p>
            <a:pPr marL="0" lvl="0" indent="0" algn="l" rtl="0">
              <a:spcBef>
                <a:spcPts val="0"/>
              </a:spcBef>
              <a:spcAft>
                <a:spcPts val="0"/>
              </a:spcAft>
              <a:buNone/>
            </a:pPr>
            <a:endParaRPr lang="en-US" b="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1" baseline="0" dirty="0" smtClean="0"/>
              <a:t>It is up to the discretion of the teacher in which order to use the puberty </a:t>
            </a:r>
            <a:r>
              <a:rPr lang="en-US" b="0" i="1" u="none" baseline="0" dirty="0" smtClean="0"/>
              <a:t>and the reproductive systems </a:t>
            </a:r>
            <a:r>
              <a:rPr lang="en-US" b="0" i="1" u="none" baseline="0" dirty="0" err="1" smtClean="0"/>
              <a:t>powerpoint</a:t>
            </a:r>
            <a:r>
              <a:rPr lang="en-US" b="0" i="1" u="none" baseline="0" dirty="0" smtClean="0"/>
              <a:t> presentations. Since changes to the reproductive system are included in this presentation, it might be beneficial to go over the anatomy and sex organs found in the reproductive systems prior to teaching this content. However, it is also possible to teach the puberty and growing up presentation first and follow with the reproductive system. This being said, </a:t>
            </a:r>
            <a:r>
              <a:rPr lang="en-US" b="0" i="1" baseline="0" dirty="0" smtClean="0"/>
              <a:t>this presentation should be taught before the conception and fertilization presentation. </a:t>
            </a:r>
          </a:p>
          <a:p>
            <a:pPr marL="0" lvl="0" indent="0" algn="l" rtl="0">
              <a:spcBef>
                <a:spcPts val="0"/>
              </a:spcBef>
              <a:spcAft>
                <a:spcPts val="0"/>
              </a:spcAft>
              <a:buNone/>
            </a:pPr>
            <a:endParaRPr lang="en-US" b="1" baseline="0" dirty="0" smtClean="0"/>
          </a:p>
          <a:p>
            <a:pPr marL="0" lvl="0" indent="0" algn="l" rtl="0">
              <a:spcBef>
                <a:spcPts val="0"/>
              </a:spcBef>
              <a:spcAft>
                <a:spcPts val="0"/>
              </a:spcAft>
              <a:buNone/>
            </a:pPr>
            <a:r>
              <a:rPr lang="en-US" b="1" baseline="0" dirty="0" smtClean="0"/>
              <a:t>Note: </a:t>
            </a:r>
            <a:r>
              <a:rPr lang="en-US" sz="1100" b="0" i="0" u="none" strike="noStrike" cap="none" baseline="0" dirty="0" smtClean="0">
                <a:solidFill>
                  <a:srgbClr val="000000"/>
                </a:solidFill>
                <a:latin typeface="Arial"/>
                <a:ea typeface="Arial"/>
                <a:cs typeface="Arial"/>
                <a:sym typeface="Arial"/>
              </a:rPr>
              <a:t>Hygiene habits, norms and practices will vary from family to family. It is important to be aware of, and respect and accept these differences. Be sensitive to the fact that not everyone can afford to have their clothes laundered regularly, have multiple changes of clothes, etc. Similarly, students may not have access to regular opportunities to bathe or may not be able to afford a variety of hygiene products. Teachers need to be alert to ensure the classroom climate is positive and caring. Consider seeking out local sources of support for students to access hygiene items free of charge.</a:t>
            </a:r>
            <a:endParaRPr lang="en-US" b="1" baseline="0" dirty="0" smtClean="0"/>
          </a:p>
          <a:p>
            <a:pPr marL="0" lvl="0" indent="0" algn="l" rtl="0">
              <a:spcBef>
                <a:spcPts val="0"/>
              </a:spcBef>
              <a:spcAft>
                <a:spcPts val="0"/>
              </a:spcAft>
              <a:buNone/>
            </a:pP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Image from </a:t>
            </a:r>
            <a:r>
              <a:rPr lang="en-US" b="1" dirty="0" err="1" smtClean="0"/>
              <a:t>Canva</a:t>
            </a:r>
            <a:endParaRPr lang="en-US" b="1" dirty="0" smtClean="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569240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General Information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cs typeface="Arial"/>
                <a:sym typeface="Arial"/>
              </a:rPr>
              <a:t>The information</a:t>
            </a:r>
            <a:r>
              <a:rPr lang="en-US" sz="1100" b="0" i="0" u="none" strike="noStrike" cap="none" baseline="0" dirty="0" smtClean="0">
                <a:solidFill>
                  <a:srgbClr val="000000"/>
                </a:solidFill>
                <a:effectLst/>
                <a:latin typeface="Arial"/>
                <a:cs typeface="Arial"/>
                <a:sym typeface="Arial"/>
              </a:rPr>
              <a:t> we are going to talk about today is important for many reasons.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cs typeface="Arial"/>
                <a:sym typeface="Arial"/>
              </a:rPr>
              <a:t>We want to ensure that you learn that everyone is unique and the things that make you unique is what makes you interesting and special.</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cs typeface="Arial"/>
                <a:sym typeface="Arial"/>
              </a:rPr>
              <a:t>We want you to feel good about your body, how it is changing, and how you approach different types of relationships you may have with people.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cs typeface="Arial"/>
                <a:sym typeface="Arial"/>
              </a:rPr>
              <a:t>It is important that everyone feels safe, accepted and included at school and understand that differences are ok. This will help to reduce bulling and feelings of loneliness or isolation.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Background</a:t>
            </a:r>
            <a:r>
              <a:rPr lang="en-US" sz="1100" b="1" i="0" u="sng" strike="noStrike" cap="none" baseline="0" dirty="0" smtClean="0">
                <a:solidFill>
                  <a:srgbClr val="000000"/>
                </a:solidFill>
                <a:effectLst/>
                <a:latin typeface="Arial"/>
                <a:cs typeface="Arial"/>
                <a:sym typeface="Arial"/>
              </a:rPr>
              <a:t> Knowledge</a:t>
            </a:r>
            <a:endParaRPr lang="en-US" sz="1100" b="1" i="0" u="sng" strike="noStrike" cap="none" dirty="0" smtClean="0">
              <a:solidFill>
                <a:srgbClr val="000000"/>
              </a:solidFill>
              <a:effectLst/>
              <a:latin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US" sz="2000" dirty="0" smtClean="0"/>
              <a:t>Students will learn and understand about themselves and their bodies as they grow and mature</a:t>
            </a:r>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US" sz="2000" dirty="0" smtClean="0"/>
              <a:t>Students need to understand that everyone has different qualities</a:t>
            </a:r>
            <a:r>
              <a:rPr lang="en-US" sz="2000" baseline="0" dirty="0" smtClean="0"/>
              <a:t> that make up their self-concept</a:t>
            </a:r>
            <a:r>
              <a:rPr lang="en-US" sz="2000" dirty="0" smtClean="0"/>
              <a:t>;</a:t>
            </a:r>
            <a:r>
              <a:rPr lang="en-US" sz="2000" baseline="0" dirty="0" smtClean="0"/>
              <a:t> this makes them unique</a:t>
            </a:r>
            <a:endParaRPr lang="en-US" sz="2000" dirty="0" smtClean="0"/>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US" sz="2000" dirty="0" smtClean="0"/>
              <a:t>There needs to be an emphasis on feeling safe, included and accepted in the school community</a:t>
            </a:r>
            <a:endParaRPr lang="en-CA" sz="2000" dirty="0" smtClean="0"/>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CA" sz="2000" dirty="0" smtClean="0"/>
              <a:t>Empathetic towards others… </a:t>
            </a:r>
            <a:endParaRPr lang="en-US" sz="1100" b="1" i="0" u="none" strike="noStrike" cap="none" dirty="0" smtClean="0">
              <a:solidFill>
                <a:srgbClr val="000000"/>
              </a:solidFill>
              <a:effectLst/>
              <a:latin typeface="Arial"/>
              <a:cs typeface="Arial"/>
              <a:sym typeface="Arial"/>
            </a:endParaRPr>
          </a:p>
        </p:txBody>
      </p:sp>
    </p:spTree>
    <p:extLst>
      <p:ext uri="{BB962C8B-B14F-4D97-AF65-F5344CB8AC3E}">
        <p14:creationId xmlns:p14="http://schemas.microsoft.com/office/powerpoint/2010/main" val="1275906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US" sz="1100" b="1" i="0" u="sng" strike="noStrike" cap="none" dirty="0" smtClean="0">
                <a:solidFill>
                  <a:srgbClr val="000000"/>
                </a:solidFill>
                <a:effectLst/>
                <a:latin typeface="Arial"/>
                <a:cs typeface="Arial"/>
                <a:sym typeface="Arial"/>
              </a:rPr>
              <a:t>General Information</a:t>
            </a:r>
            <a:endParaRPr lang="en-US" sz="1100" b="0" i="0" u="none" strike="noStrike" cap="none" dirty="0" smtClean="0">
              <a:solidFill>
                <a:srgbClr val="000000"/>
              </a:solidFill>
              <a:effectLst/>
              <a:latin typeface="Arial"/>
              <a:ea typeface="Arial"/>
              <a:cs typeface="Arial"/>
              <a:sym typeface="Arial"/>
            </a:endParaRPr>
          </a:p>
          <a:p>
            <a:pPr marL="158750" indent="0" rtl="0">
              <a:buNone/>
            </a:pPr>
            <a:r>
              <a:rPr lang="en-US" sz="1100" b="0" i="0" u="none" strike="noStrike" cap="none" dirty="0" smtClean="0">
                <a:solidFill>
                  <a:srgbClr val="000000"/>
                </a:solidFill>
                <a:effectLst/>
                <a:latin typeface="Arial"/>
                <a:ea typeface="Arial"/>
                <a:cs typeface="Arial"/>
                <a:sym typeface="Arial"/>
              </a:rPr>
              <a:t>When it comes to your health, there are many decisions you will have to make throughout your life as you mature and grow. Making decisions about your health is important</a:t>
            </a:r>
            <a:r>
              <a:rPr lang="en-US" sz="1100" b="0" i="0" u="none" strike="noStrike" cap="none" baseline="0" dirty="0" smtClean="0">
                <a:solidFill>
                  <a:srgbClr val="000000"/>
                </a:solidFill>
                <a:effectLst/>
                <a:latin typeface="Arial"/>
                <a:ea typeface="Arial"/>
                <a:cs typeface="Arial"/>
                <a:sym typeface="Arial"/>
              </a:rPr>
              <a:t> because you need to know how the physical changes that occur during puberty can </a:t>
            </a:r>
            <a:r>
              <a:rPr lang="en-US" sz="1100" b="0" i="0" u="none" strike="noStrike" cap="none" dirty="0" smtClean="0">
                <a:solidFill>
                  <a:srgbClr val="000000"/>
                </a:solidFill>
                <a:effectLst/>
                <a:latin typeface="Arial"/>
                <a:ea typeface="Arial"/>
                <a:cs typeface="Arial"/>
                <a:sym typeface="Arial"/>
              </a:rPr>
              <a:t>impact </a:t>
            </a:r>
            <a:r>
              <a:rPr lang="en-US" sz="1100" b="0" i="0" u="none" strike="noStrike" cap="none" baseline="0" dirty="0" smtClean="0">
                <a:solidFill>
                  <a:srgbClr val="000000"/>
                </a:solidFill>
                <a:effectLst/>
                <a:latin typeface="Arial"/>
                <a:ea typeface="Arial"/>
                <a:cs typeface="Arial"/>
                <a:sym typeface="Arial"/>
              </a:rPr>
              <a:t>your well-being. </a:t>
            </a:r>
          </a:p>
          <a:p>
            <a:pPr marL="158750" indent="0" rtl="0">
              <a:buNone/>
            </a:pPr>
            <a:endParaRPr lang="en-US" sz="1100" b="0" i="0" u="none" strike="noStrike" cap="none" dirty="0" smtClean="0">
              <a:solidFill>
                <a:srgbClr val="000000"/>
              </a:solidFill>
              <a:effectLst/>
              <a:latin typeface="Arial"/>
              <a:ea typeface="Arial"/>
              <a:cs typeface="Arial"/>
              <a:sym typeface="Arial"/>
            </a:endParaRPr>
          </a:p>
          <a:p>
            <a:pPr marL="158750" indent="0" rtl="0">
              <a:buNone/>
            </a:pPr>
            <a:r>
              <a:rPr lang="en-US" sz="1100" b="0" i="0" u="none" strike="noStrike" cap="none" dirty="0" smtClean="0">
                <a:solidFill>
                  <a:srgbClr val="000000"/>
                </a:solidFill>
                <a:effectLst/>
                <a:latin typeface="Arial"/>
                <a:ea typeface="Arial"/>
                <a:cs typeface="Arial"/>
                <a:sym typeface="Arial"/>
              </a:rPr>
              <a:t>When deciding what is best for you and your health, you should understand and be well informed about the choices available. It is important that information comes from a trusted source that is current and accurate. </a:t>
            </a:r>
          </a:p>
          <a:p>
            <a:pPr marL="158750" indent="0" rtl="0">
              <a:buNone/>
            </a:pPr>
            <a:r>
              <a:rPr lang="en-US" b="0" dirty="0" smtClean="0">
                <a:effectLst/>
              </a:rPr>
              <a:t/>
            </a:r>
            <a:br>
              <a:rPr lang="en-US" b="0" dirty="0" smtClean="0">
                <a:effectLst/>
              </a:rPr>
            </a:br>
            <a:r>
              <a:rPr lang="en-US" sz="1100" b="0" i="0" u="none" strike="noStrike" cap="none" dirty="0" smtClean="0">
                <a:solidFill>
                  <a:srgbClr val="000000"/>
                </a:solidFill>
                <a:effectLst/>
                <a:latin typeface="Arial"/>
                <a:ea typeface="Arial"/>
                <a:cs typeface="Arial"/>
                <a:sym typeface="Arial"/>
              </a:rPr>
              <a:t>There is a lot of great information available on the internet and social media, but sometimes there is a lot of misinformation as well, this is why we recommend talking to a trusted adult, as they can offer information to help you make the best decisions for you and your health. </a:t>
            </a:r>
          </a:p>
          <a:p>
            <a:pPr marL="158750" indent="0" rtl="0">
              <a:buNone/>
            </a:pPr>
            <a:endParaRPr lang="en-US" sz="1100" b="0" i="0" u="none" strike="noStrike" cap="none" dirty="0" smtClean="0">
              <a:solidFill>
                <a:srgbClr val="000000"/>
              </a:solidFill>
              <a:effectLst/>
              <a:latin typeface="Arial"/>
              <a:cs typeface="Arial"/>
              <a:sym typeface="Arial"/>
            </a:endParaRPr>
          </a:p>
          <a:p>
            <a:pPr marL="158750" indent="0" rtl="0">
              <a:buNone/>
            </a:pPr>
            <a:r>
              <a:rPr lang="en-US" sz="1100" b="1" i="0" u="none" strike="noStrike" cap="none" dirty="0" smtClean="0">
                <a:solidFill>
                  <a:srgbClr val="000000"/>
                </a:solidFill>
                <a:effectLst/>
                <a:latin typeface="Arial"/>
                <a:cs typeface="Arial"/>
                <a:sym typeface="Arial"/>
              </a:rPr>
              <a:t>Images from </a:t>
            </a:r>
            <a:r>
              <a:rPr lang="en-US" sz="1100" b="1" i="0" u="none" strike="noStrike" cap="none" dirty="0" err="1" smtClean="0">
                <a:solidFill>
                  <a:srgbClr val="000000"/>
                </a:solidFill>
                <a:effectLst/>
                <a:latin typeface="Arial"/>
                <a:cs typeface="Arial"/>
                <a:sym typeface="Arial"/>
              </a:rPr>
              <a:t>Canva</a:t>
            </a:r>
            <a:endParaRPr lang="en-US" sz="1100" b="1" i="0" u="none" strike="noStrike" cap="none" dirty="0" smtClean="0">
              <a:solidFill>
                <a:srgbClr val="000000"/>
              </a:solidFill>
              <a:effectLst/>
              <a:latin typeface="Arial"/>
              <a:cs typeface="Arial"/>
              <a:sym typeface="Arial"/>
            </a:endParaRPr>
          </a:p>
        </p:txBody>
      </p:sp>
    </p:spTree>
    <p:extLst>
      <p:ext uri="{BB962C8B-B14F-4D97-AF65-F5344CB8AC3E}">
        <p14:creationId xmlns:p14="http://schemas.microsoft.com/office/powerpoint/2010/main" val="846373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fc8e8eaf5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fc8e8eaf5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i="0" u="sng" strike="noStrike" cap="none" dirty="0" smtClean="0">
                <a:solidFill>
                  <a:srgbClr val="000000"/>
                </a:solidFill>
                <a:effectLst/>
                <a:latin typeface="Arial"/>
                <a:cs typeface="Arial"/>
                <a:sym typeface="Arial"/>
              </a:rPr>
              <a:t>General Information</a:t>
            </a:r>
            <a:endParaRPr lang="en-US" sz="1200" b="0" i="0" u="none" strike="noStrike" kern="1200" cap="none" baseline="0"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none" strike="noStrike" kern="1200" cap="none" baseline="0" dirty="0" smtClean="0">
                <a:solidFill>
                  <a:schemeClr val="tx1"/>
                </a:solidFill>
                <a:effectLst/>
                <a:latin typeface="Arial"/>
                <a:ea typeface="Arial"/>
                <a:cs typeface="Arial"/>
                <a:sym typeface="Arial"/>
              </a:rPr>
              <a:t>Things to remember…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CA" sz="1200" b="1" i="0" u="none" strike="noStrike" cap="none" baseline="0" dirty="0" smtClean="0">
                <a:solidFill>
                  <a:srgbClr val="000000"/>
                </a:solidFill>
                <a:latin typeface="Arial"/>
                <a:ea typeface="Arial"/>
                <a:cs typeface="Arial"/>
                <a:sym typeface="Arial"/>
              </a:rPr>
              <a:t>4 Okays </a:t>
            </a:r>
            <a:endParaRPr lang="en-CA" sz="12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none" strike="noStrike" cap="none" baseline="0" dirty="0" smtClean="0">
                <a:solidFill>
                  <a:srgbClr val="000000"/>
                </a:solidFill>
                <a:latin typeface="Arial"/>
                <a:ea typeface="Arial"/>
                <a:cs typeface="Arial"/>
                <a:sym typeface="Arial"/>
              </a:rPr>
              <a:t>Today we’re going to be talking about what makes us different and what makes us the same. We understand that for some of you, this may be the first time you’re learning about this topic, and for others this may be something you know a lot about. It may feel uncomfortable to talk about your body and puberty with your parents or friends, but it’s important we all understand puberty so we can be supportive and respectful of others.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sng" strike="noStrike" cap="none" baseline="0" dirty="0" smtClean="0">
                <a:solidFill>
                  <a:srgbClr val="000000"/>
                </a:solidFill>
                <a:latin typeface="Arial"/>
                <a:ea typeface="Arial"/>
                <a:cs typeface="Arial"/>
                <a:sym typeface="Arial"/>
              </a:rPr>
              <a:t>So let’s review the 4 OKs. It is perfectly OK: </a:t>
            </a:r>
          </a:p>
          <a:p>
            <a:pPr marL="457200" indent="-298450"/>
            <a:r>
              <a:rPr lang="en-US" sz="1200" b="0" i="0" u="none" strike="noStrike" cap="none" baseline="0" dirty="0" smtClean="0">
                <a:solidFill>
                  <a:srgbClr val="000000"/>
                </a:solidFill>
                <a:latin typeface="Arial"/>
                <a:ea typeface="Arial"/>
                <a:cs typeface="Arial"/>
                <a:sym typeface="Arial"/>
              </a:rPr>
              <a:t>If you feel embarrassed or uncomfortable. The only way for us to overcome this uncomfortable feeling is to learn and grow. We can often feel uncomfortable about things we don’t fully understand. But if we take the time to learn about a topic and understand it, we become more educated and comfortable, which creates a supportive environment for everyone! </a:t>
            </a:r>
          </a:p>
          <a:p>
            <a:pPr marL="457200" indent="-298450"/>
            <a:r>
              <a:rPr lang="en-US" sz="1200" b="0" i="0" u="none" strike="noStrike" cap="none" baseline="0" dirty="0" smtClean="0">
                <a:solidFill>
                  <a:srgbClr val="000000"/>
                </a:solidFill>
                <a:latin typeface="Arial"/>
                <a:ea typeface="Arial"/>
                <a:cs typeface="Arial"/>
                <a:sym typeface="Arial"/>
              </a:rPr>
              <a:t>It’s okay to be curious and to ask questions. </a:t>
            </a:r>
          </a:p>
          <a:p>
            <a:pPr marL="457200" indent="-298450"/>
            <a:r>
              <a:rPr lang="en-US" sz="1200" b="0" i="0" u="none" strike="noStrike" cap="none" baseline="0" dirty="0" smtClean="0">
                <a:solidFill>
                  <a:srgbClr val="000000"/>
                </a:solidFill>
                <a:latin typeface="Arial"/>
                <a:ea typeface="Arial"/>
                <a:cs typeface="Arial"/>
                <a:sym typeface="Arial"/>
              </a:rPr>
              <a:t>It’s okay if you don’t know this information already. We’re all going to learn this together. </a:t>
            </a:r>
          </a:p>
          <a:p>
            <a:pPr marL="457200" indent="-298450"/>
            <a:r>
              <a:rPr lang="en-US" sz="1200" b="0" i="0" u="none" strike="noStrike" cap="none" baseline="0" dirty="0" smtClean="0">
                <a:solidFill>
                  <a:srgbClr val="000000"/>
                </a:solidFill>
                <a:latin typeface="Arial"/>
                <a:ea typeface="Arial"/>
                <a:cs typeface="Arial"/>
                <a:sym typeface="Arial"/>
              </a:rPr>
              <a:t>And… It is okay for us to know about each other’s bodies and experiences. This helps us to understand one another better, and be respectful of each individual person regardless of our similarities and differences.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0" i="1"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i="0" u="sng" strike="noStrike" kern="1200" cap="none" dirty="0" smtClean="0">
                <a:solidFill>
                  <a:schemeClr val="tx1"/>
                </a:solidFill>
                <a:effectLst/>
                <a:latin typeface="Arial"/>
                <a:ea typeface="Arial"/>
                <a:cs typeface="Arial"/>
                <a:sym typeface="Arial"/>
              </a:rPr>
              <a:t>Teacher Prompts</a:t>
            </a:r>
            <a:r>
              <a:rPr lang="en-US" sz="1200" b="0" i="1" u="none" strike="noStrike" kern="1200" cap="none" dirty="0" smtClean="0">
                <a:solidFill>
                  <a:schemeClr val="tx1"/>
                </a:solidFill>
                <a:effectLst/>
                <a:latin typeface="Arial"/>
                <a:ea typeface="Arial"/>
                <a:cs typeface="Arial"/>
                <a:sym typeface="Arial"/>
              </a:rPr>
              <a:t>:</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cap="none" dirty="0" smtClean="0">
                <a:solidFill>
                  <a:schemeClr val="tx1"/>
                </a:solidFill>
                <a:effectLst/>
                <a:latin typeface="Arial"/>
                <a:ea typeface="Arial"/>
                <a:cs typeface="Arial"/>
                <a:sym typeface="Arial"/>
              </a:rPr>
              <a:t>Puberty is a time of change that can be both exciting and frightening</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cap="none" dirty="0" smtClean="0">
                <a:solidFill>
                  <a:schemeClr val="tx1"/>
                </a:solidFill>
                <a:effectLst/>
                <a:latin typeface="Arial"/>
                <a:ea typeface="Arial"/>
                <a:cs typeface="Arial"/>
                <a:sym typeface="Arial"/>
              </a:rPr>
              <a:t>Explore why students might find this topic difficult to discuss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cap="none" dirty="0" smtClean="0">
                <a:solidFill>
                  <a:schemeClr val="tx1"/>
                </a:solidFill>
                <a:effectLst/>
                <a:latin typeface="Arial"/>
                <a:ea typeface="Arial"/>
                <a:cs typeface="Arial"/>
                <a:sym typeface="Arial"/>
              </a:rPr>
              <a:t>Discuss why parents or other trusted adults might also feel embarrassment</a:t>
            </a:r>
            <a:r>
              <a:rPr lang="en-US" sz="1200" b="0" i="0" u="none" strike="noStrike" kern="1200" cap="none" baseline="0" dirty="0" smtClean="0">
                <a:solidFill>
                  <a:schemeClr val="tx1"/>
                </a:solidFill>
                <a:effectLst/>
                <a:latin typeface="Arial"/>
                <a:ea typeface="Arial"/>
                <a:cs typeface="Arial"/>
                <a:sym typeface="Arial"/>
              </a:rPr>
              <a:t> (</a:t>
            </a:r>
            <a:r>
              <a:rPr lang="en-US" sz="1200" b="0" i="0" u="none" strike="noStrike" kern="1200" cap="none" dirty="0" smtClean="0">
                <a:solidFill>
                  <a:schemeClr val="tx1"/>
                </a:solidFill>
                <a:effectLst/>
                <a:latin typeface="Arial"/>
                <a:ea typeface="Arial"/>
                <a:cs typeface="Arial"/>
                <a:sym typeface="Arial"/>
              </a:rPr>
              <a:t>think children are too young, no one ever talked to them, it is a private topic, not used to discussing it, or think they should have all the answers)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0" i="0" u="none" strike="noStrike" kern="1200" cap="none" dirty="0" smtClean="0">
              <a:solidFill>
                <a:schemeClr val="tx1"/>
              </a:solidFill>
              <a:effectLst/>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i="0" u="sng" strike="noStrike" kern="1200" cap="none" dirty="0" smtClean="0">
                <a:solidFill>
                  <a:schemeClr val="tx1"/>
                </a:solidFill>
                <a:effectLst/>
                <a:latin typeface="Arial"/>
                <a:ea typeface="Arial"/>
                <a:cs typeface="Arial"/>
                <a:sym typeface="Arial"/>
              </a:rPr>
              <a:t>Background Knowledge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none" strike="noStrike" kern="1200" cap="none" dirty="0" smtClean="0">
                <a:solidFill>
                  <a:schemeClr val="tx1"/>
                </a:solidFill>
                <a:effectLst/>
                <a:latin typeface="Arial"/>
                <a:ea typeface="Arial"/>
                <a:cs typeface="Arial"/>
                <a:sym typeface="Arial"/>
              </a:rPr>
              <a:t>General</a:t>
            </a:r>
            <a:r>
              <a:rPr lang="en-US" sz="1200" b="0" i="0" u="none" strike="noStrike" kern="1200" cap="none" baseline="0" dirty="0" smtClean="0">
                <a:solidFill>
                  <a:schemeClr val="tx1"/>
                </a:solidFill>
                <a:effectLst/>
                <a:latin typeface="Arial"/>
                <a:ea typeface="Arial"/>
                <a:cs typeface="Arial"/>
                <a:sym typeface="Arial"/>
              </a:rPr>
              <a:t> Comments for the Topic of Puberty:</a:t>
            </a:r>
            <a:endParaRPr lang="en-US" sz="1200" b="0" i="0" u="none" strike="noStrike" kern="1200" cap="none" dirty="0" smtClean="0">
              <a:solidFill>
                <a:schemeClr val="tx1"/>
              </a:solidFill>
              <a:effectLst/>
              <a:latin typeface="Arial"/>
              <a:ea typeface="Arial"/>
              <a:cs typeface="Arial"/>
              <a:sym typeface="Arial"/>
            </a:endParaRPr>
          </a:p>
          <a:p>
            <a:pPr marL="0" indent="0">
              <a:buFont typeface="Arial" pitchFamily="34" charset="0"/>
              <a:buNone/>
            </a:pPr>
            <a:r>
              <a:rPr lang="en-US" sz="1200" b="1" i="0" u="none" strike="noStrike" kern="1200" cap="none" dirty="0" smtClean="0">
                <a:solidFill>
                  <a:schemeClr val="tx1"/>
                </a:solidFill>
                <a:effectLst/>
                <a:latin typeface="Arial"/>
                <a:ea typeface="Arial"/>
                <a:cs typeface="Arial"/>
                <a:sym typeface="Arial"/>
              </a:rPr>
              <a:t>Embarrassment</a:t>
            </a:r>
            <a:r>
              <a:rPr lang="en-US" sz="1200" b="0" i="0" u="none" strike="noStrike" kern="1200" cap="none" baseline="0" dirty="0" smtClean="0">
                <a:solidFill>
                  <a:schemeClr val="tx1"/>
                </a:solidFill>
                <a:effectLst/>
                <a:latin typeface="Arial"/>
                <a:ea typeface="Arial"/>
                <a:cs typeface="Arial"/>
                <a:sym typeface="Arial"/>
              </a:rPr>
              <a:t> </a:t>
            </a:r>
          </a:p>
          <a:p>
            <a:pPr marL="171450" indent="-171450">
              <a:buFont typeface="Arial" pitchFamily="34" charset="0"/>
              <a:buChar char="•"/>
            </a:pPr>
            <a:r>
              <a:rPr lang="en-US" sz="1200" b="0" i="0" u="none" strike="noStrike" kern="1200" cap="none" dirty="0" smtClean="0">
                <a:solidFill>
                  <a:schemeClr val="tx1"/>
                </a:solidFill>
                <a:effectLst/>
                <a:latin typeface="Arial"/>
                <a:ea typeface="Arial"/>
                <a:cs typeface="Arial"/>
                <a:sym typeface="Arial"/>
              </a:rPr>
              <a:t>Embarrassment is common; giggling or blushing, and wiggling in chairs is expected (the topic can also be uncomfortable for some students)</a:t>
            </a:r>
          </a:p>
          <a:p>
            <a:pPr marL="171450" indent="-171450">
              <a:buFont typeface="Arial" pitchFamily="34" charset="0"/>
              <a:buChar char="•"/>
            </a:pPr>
            <a:r>
              <a:rPr lang="en-US" sz="1200" b="0" i="0" u="none" strike="noStrike" kern="1200" cap="none" dirty="0" smtClean="0">
                <a:solidFill>
                  <a:schemeClr val="tx1"/>
                </a:solidFill>
                <a:effectLst/>
                <a:latin typeface="Arial"/>
                <a:ea typeface="Arial"/>
                <a:cs typeface="Arial"/>
                <a:sym typeface="Arial"/>
              </a:rPr>
              <a:t>Most people want to know about their bodies and those of the</a:t>
            </a:r>
            <a:r>
              <a:rPr lang="en-US" sz="1200" b="0" i="0" u="none" strike="noStrike" kern="1200" cap="none" baseline="0" dirty="0" smtClean="0">
                <a:solidFill>
                  <a:schemeClr val="tx1"/>
                </a:solidFill>
                <a:effectLst/>
                <a:latin typeface="Arial"/>
                <a:ea typeface="Arial"/>
                <a:cs typeface="Arial"/>
                <a:sym typeface="Arial"/>
              </a:rPr>
              <a:t> </a:t>
            </a:r>
            <a:r>
              <a:rPr lang="en-US" sz="1200" b="0" i="0" u="none" strike="noStrike" kern="1200" cap="none" dirty="0" smtClean="0">
                <a:solidFill>
                  <a:schemeClr val="tx1"/>
                </a:solidFill>
                <a:effectLst/>
                <a:latin typeface="Arial"/>
                <a:ea typeface="Arial"/>
                <a:cs typeface="Arial"/>
                <a:sym typeface="Arial"/>
              </a:rPr>
              <a:t>opposite assigned sex</a:t>
            </a:r>
          </a:p>
          <a:p>
            <a:pPr marL="171450" indent="-171450">
              <a:buFont typeface="Arial" pitchFamily="34" charset="0"/>
              <a:buChar char="•"/>
            </a:pPr>
            <a:r>
              <a:rPr lang="en-US" sz="1200" b="0" i="0" u="none" strike="noStrike" kern="1200" cap="none" dirty="0" smtClean="0">
                <a:solidFill>
                  <a:schemeClr val="tx1"/>
                </a:solidFill>
                <a:effectLst/>
                <a:latin typeface="Arial"/>
                <a:ea typeface="Arial"/>
                <a:cs typeface="Arial"/>
                <a:sym typeface="Arial"/>
              </a:rPr>
              <a:t>Knowing the information helps youth to feel more comfortable and prepared as they go through puberty</a:t>
            </a:r>
            <a:endParaRPr lang="en-US" sz="1200" b="0" i="0" u="none" strike="noStrike" kern="1200" cap="none" baseline="0" dirty="0" smtClean="0">
              <a:solidFill>
                <a:srgbClr val="00B0F0"/>
              </a:solidFill>
              <a:effectLst/>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0" i="0" u="none" strike="noStrike" kern="1200" cap="none" dirty="0" smtClean="0">
              <a:solidFill>
                <a:schemeClr val="tx1"/>
              </a:solidFill>
              <a:effectLst/>
              <a:latin typeface="Aria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i="0" u="none" strike="noStrike" kern="1200" cap="none" dirty="0" smtClean="0">
                <a:solidFill>
                  <a:schemeClr val="tx1"/>
                </a:solidFill>
                <a:effectLst/>
                <a:latin typeface="Arial"/>
                <a:ea typeface="Arial"/>
                <a:cs typeface="Arial"/>
                <a:sym typeface="Arial"/>
              </a:rPr>
              <a:t>Knowing/Not Knowing </a:t>
            </a:r>
          </a:p>
          <a:p>
            <a:pPr marL="171450" indent="-171450">
              <a:buFont typeface="Arial" pitchFamily="34" charset="0"/>
              <a:buChar char="•"/>
            </a:pPr>
            <a:r>
              <a:rPr lang="en-US" sz="1200" b="0" i="0" u="none" strike="noStrike" kern="1200" cap="none" dirty="0" smtClean="0">
                <a:solidFill>
                  <a:schemeClr val="tx1"/>
                </a:solidFill>
                <a:effectLst/>
                <a:latin typeface="Arial"/>
                <a:ea typeface="Arial"/>
                <a:cs typeface="Arial"/>
                <a:sym typeface="Arial"/>
              </a:rPr>
              <a:t>Is important to learn</a:t>
            </a:r>
            <a:r>
              <a:rPr lang="en-US" sz="1200" b="0" i="0" u="none" strike="noStrike" kern="1200" cap="none" baseline="0" dirty="0" smtClean="0">
                <a:solidFill>
                  <a:schemeClr val="tx1"/>
                </a:solidFill>
                <a:effectLst/>
                <a:latin typeface="Arial"/>
                <a:ea typeface="Arial"/>
                <a:cs typeface="Arial"/>
                <a:sym typeface="Arial"/>
              </a:rPr>
              <a:t> about puberty; helps to</a:t>
            </a:r>
            <a:r>
              <a:rPr lang="en-US" sz="1200" b="0" i="0" u="none" strike="noStrike" kern="1200" cap="none" dirty="0" smtClean="0">
                <a:solidFill>
                  <a:schemeClr val="tx1"/>
                </a:solidFill>
                <a:effectLst/>
                <a:latin typeface="Arial"/>
                <a:ea typeface="Arial"/>
                <a:cs typeface="Arial"/>
                <a:sym typeface="Arial"/>
              </a:rPr>
              <a:t> understand the changes that are</a:t>
            </a:r>
            <a:r>
              <a:rPr lang="en-US" sz="1200" b="0" i="0" u="none" strike="noStrike" kern="1200" cap="none" baseline="0" dirty="0" smtClean="0">
                <a:solidFill>
                  <a:schemeClr val="tx1"/>
                </a:solidFill>
                <a:effectLst/>
                <a:latin typeface="Arial"/>
                <a:ea typeface="Arial"/>
                <a:cs typeface="Arial"/>
                <a:sym typeface="Arial"/>
              </a:rPr>
              <a:t> happening and </a:t>
            </a:r>
            <a:r>
              <a:rPr lang="en-US" sz="1200" b="0" i="0" u="none" strike="noStrike" kern="1200" cap="none" dirty="0" smtClean="0">
                <a:solidFill>
                  <a:schemeClr val="tx1"/>
                </a:solidFill>
                <a:effectLst/>
                <a:latin typeface="Arial"/>
                <a:ea typeface="Arial"/>
                <a:cs typeface="Arial"/>
                <a:sym typeface="Arial"/>
              </a:rPr>
              <a:t>will happen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cap="none" dirty="0" smtClean="0">
                <a:solidFill>
                  <a:schemeClr val="tx1"/>
                </a:solidFill>
                <a:effectLst/>
                <a:latin typeface="Arial"/>
                <a:ea typeface="Arial"/>
                <a:cs typeface="Arial"/>
                <a:sym typeface="Arial"/>
              </a:rPr>
              <a:t>Some students have very limited knowledge and others might know more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cap="none" dirty="0" smtClean="0">
                <a:solidFill>
                  <a:schemeClr val="tx1"/>
                </a:solidFill>
                <a:effectLst/>
                <a:latin typeface="Arial"/>
                <a:ea typeface="Arial"/>
                <a:cs typeface="Arial"/>
                <a:sym typeface="Arial"/>
              </a:rPr>
              <a:t>For some, this may be the first opportunity to explore the changes of puberty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cap="none" dirty="0" smtClean="0">
                <a:solidFill>
                  <a:schemeClr val="tx1"/>
                </a:solidFill>
                <a:effectLst/>
                <a:latin typeface="Arial"/>
                <a:ea typeface="Arial"/>
                <a:cs typeface="Arial"/>
                <a:sym typeface="Arial"/>
              </a:rPr>
              <a:t>For those with some knowledge, it is important to continue talking about puberty</a:t>
            </a:r>
            <a:r>
              <a:rPr lang="en-US" sz="1200" b="0" i="0" u="none" strike="noStrike" kern="1200" cap="none" baseline="0" dirty="0" smtClean="0">
                <a:solidFill>
                  <a:schemeClr val="tx1"/>
                </a:solidFill>
                <a:effectLst/>
                <a:latin typeface="Arial"/>
                <a:ea typeface="Arial"/>
                <a:cs typeface="Arial"/>
                <a:sym typeface="Arial"/>
              </a:rPr>
              <a:t> and </a:t>
            </a:r>
            <a:r>
              <a:rPr lang="en-US" sz="1200" b="0" i="0" u="none" strike="noStrike" kern="1200" cap="none" dirty="0" smtClean="0">
                <a:solidFill>
                  <a:schemeClr val="tx1"/>
                </a:solidFill>
                <a:effectLst/>
                <a:latin typeface="Arial"/>
                <a:ea typeface="Arial"/>
                <a:cs typeface="Arial"/>
                <a:sym typeface="Arial"/>
              </a:rPr>
              <a:t>to make sure that the information they have is correct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cap="none" dirty="0" smtClean="0">
                <a:solidFill>
                  <a:schemeClr val="tx1"/>
                </a:solidFill>
                <a:effectLst/>
                <a:latin typeface="Arial"/>
                <a:ea typeface="Arial"/>
                <a:cs typeface="Arial"/>
                <a:sym typeface="Arial"/>
              </a:rPr>
              <a:t>Students may have learned about these topics from friends or the media. However, those sources are not always accurate</a:t>
            </a:r>
          </a:p>
          <a:p>
            <a:pPr marL="0" lvl="0" indent="0">
              <a:buFont typeface="Arial" panose="020B0604020202020204" pitchFamily="34" charset="0"/>
              <a:buNone/>
            </a:pPr>
            <a:endParaRPr lang="en-US" sz="1200" b="1" i="0" u="none" strike="noStrike" kern="1200" cap="none" dirty="0" smtClean="0">
              <a:solidFill>
                <a:schemeClr val="tx1"/>
              </a:solidFill>
              <a:effectLst/>
              <a:latin typeface="Arial"/>
              <a:ea typeface="Arial"/>
              <a:cs typeface="Arial"/>
              <a:sym typeface="Arial"/>
            </a:endParaRPr>
          </a:p>
          <a:p>
            <a:pPr marL="0" indent="0">
              <a:buFont typeface="Arial" pitchFamily="34" charset="0"/>
              <a:buNone/>
            </a:pPr>
            <a:r>
              <a:rPr lang="en-US" sz="1200" b="1" i="0" u="none" strike="noStrike" kern="1200" cap="none" dirty="0" smtClean="0">
                <a:solidFill>
                  <a:schemeClr val="tx1"/>
                </a:solidFill>
                <a:effectLst/>
                <a:latin typeface="Arial"/>
                <a:ea typeface="Arial"/>
                <a:cs typeface="Arial"/>
                <a:sym typeface="Arial"/>
              </a:rPr>
              <a:t>It is important that everyone gets</a:t>
            </a:r>
            <a:r>
              <a:rPr lang="en-US" sz="1200" b="1" i="0" u="none" strike="noStrike" kern="1200" cap="none" baseline="0" dirty="0" smtClean="0">
                <a:solidFill>
                  <a:schemeClr val="tx1"/>
                </a:solidFill>
                <a:effectLst/>
                <a:latin typeface="Arial"/>
                <a:ea typeface="Arial"/>
                <a:cs typeface="Arial"/>
                <a:sym typeface="Arial"/>
              </a:rPr>
              <a:t> to </a:t>
            </a:r>
            <a:r>
              <a:rPr lang="en-US" sz="1200" b="1" i="0" u="none" strike="noStrike" kern="1200" cap="none" dirty="0" smtClean="0">
                <a:solidFill>
                  <a:schemeClr val="tx1"/>
                </a:solidFill>
                <a:effectLst/>
                <a:latin typeface="Arial"/>
                <a:ea typeface="Arial"/>
                <a:cs typeface="Arial"/>
                <a:sym typeface="Arial"/>
              </a:rPr>
              <a:t>know and learn</a:t>
            </a:r>
            <a:r>
              <a:rPr lang="en-US" sz="1200" b="1" i="0" u="none" strike="noStrike" kern="1200" cap="none" baseline="0" dirty="0" smtClean="0">
                <a:solidFill>
                  <a:schemeClr val="tx1"/>
                </a:solidFill>
                <a:effectLst/>
                <a:latin typeface="Arial"/>
                <a:ea typeface="Arial"/>
                <a:cs typeface="Arial"/>
                <a:sym typeface="Arial"/>
              </a:rPr>
              <a:t> </a:t>
            </a:r>
            <a:r>
              <a:rPr lang="en-US" sz="1200" b="1" i="0" u="none" strike="noStrike" kern="1200" cap="none" dirty="0" smtClean="0">
                <a:solidFill>
                  <a:schemeClr val="tx1"/>
                </a:solidFill>
                <a:effectLst/>
                <a:latin typeface="Arial"/>
                <a:ea typeface="Arial"/>
                <a:cs typeface="Arial"/>
                <a:sym typeface="Arial"/>
              </a:rPr>
              <a:t>about each other (and everyone)</a:t>
            </a:r>
          </a:p>
          <a:p>
            <a:pPr marL="171450" lvl="0" indent="-171450">
              <a:buFont typeface="Arial" panose="020B0604020202020204" pitchFamily="34" charset="0"/>
              <a:buChar char="•"/>
            </a:pPr>
            <a:r>
              <a:rPr lang="en-US" sz="1200" b="0" i="0" u="none" strike="noStrike" kern="1200" cap="none" dirty="0" smtClean="0">
                <a:solidFill>
                  <a:schemeClr val="tx1"/>
                </a:solidFill>
                <a:effectLst/>
                <a:latin typeface="Arial"/>
                <a:ea typeface="Arial"/>
                <a:cs typeface="Arial"/>
                <a:sym typeface="Arial"/>
              </a:rPr>
              <a:t>Discuss respect of each other and of the topic</a:t>
            </a:r>
          </a:p>
          <a:p>
            <a:pPr marL="171450" indent="-171450">
              <a:buFont typeface="Arial" pitchFamily="34" charset="0"/>
              <a:buChar char="•"/>
            </a:pPr>
            <a:r>
              <a:rPr lang="en-US" sz="1200" b="0" i="0" u="none" strike="noStrike" kern="1200" cap="none" dirty="0" smtClean="0">
                <a:solidFill>
                  <a:schemeClr val="tx1"/>
                </a:solidFill>
                <a:effectLst/>
                <a:latin typeface="Arial"/>
                <a:ea typeface="Arial"/>
                <a:cs typeface="Arial"/>
                <a:sym typeface="Arial"/>
              </a:rPr>
              <a:t>We spend a lot of our lives relating to people of the opposite assigned</a:t>
            </a:r>
            <a:r>
              <a:rPr lang="en-US" sz="1200" b="0" i="0" u="none" strike="noStrike" kern="1200" cap="none" baseline="0" dirty="0" smtClean="0">
                <a:solidFill>
                  <a:schemeClr val="tx1"/>
                </a:solidFill>
                <a:effectLst/>
                <a:latin typeface="Arial"/>
                <a:ea typeface="Arial"/>
                <a:cs typeface="Arial"/>
                <a:sym typeface="Arial"/>
              </a:rPr>
              <a:t> </a:t>
            </a:r>
            <a:r>
              <a:rPr lang="en-US" sz="1200" b="0" i="0" u="none" strike="noStrike" kern="1200" cap="none" dirty="0" smtClean="0">
                <a:solidFill>
                  <a:schemeClr val="tx1"/>
                </a:solidFill>
                <a:effectLst/>
                <a:latin typeface="Arial"/>
                <a:ea typeface="Arial"/>
                <a:cs typeface="Arial"/>
                <a:sym typeface="Arial"/>
              </a:rPr>
              <a:t>sex (fathers, brothers, sons, mothers, sisters, daughters). If we learn about them and their concerns, perhaps we can understand them better and can improve our relationships with them</a:t>
            </a:r>
          </a:p>
          <a:p>
            <a:pPr marL="171450" indent="-171450">
              <a:buFont typeface="Arial" pitchFamily="34" charset="0"/>
              <a:buChar char="•"/>
            </a:pPr>
            <a:r>
              <a:rPr lang="en-US" sz="1200" b="0" i="0" u="none" strike="noStrike" kern="1200" cap="none" dirty="0" smtClean="0">
                <a:solidFill>
                  <a:schemeClr val="tx1"/>
                </a:solidFill>
                <a:effectLst/>
                <a:latin typeface="Arial"/>
                <a:ea typeface="Arial"/>
                <a:cs typeface="Arial"/>
                <a:sym typeface="Arial"/>
              </a:rPr>
              <a:t>It may be more difficult to discuss these topics in the co-ed setting, but it is a good introduction to understanding and communicating in a respectful way</a:t>
            </a:r>
          </a:p>
          <a:p>
            <a:pPr marL="0" indent="0">
              <a:buFont typeface="Arial" pitchFamily="34" charset="0"/>
              <a:buNone/>
            </a:pPr>
            <a:endParaRPr lang="en-US" sz="1200" b="0" i="0" u="none" strike="noStrike" kern="1200" cap="none" dirty="0" smtClean="0">
              <a:solidFill>
                <a:schemeClr val="tx1"/>
              </a:solidFill>
              <a:effectLst/>
              <a:latin typeface="Arial"/>
              <a:ea typeface="Arial"/>
              <a:cs typeface="Arial"/>
              <a:sym typeface="Arial"/>
            </a:endParaRPr>
          </a:p>
          <a:p>
            <a:pPr marL="0" indent="0">
              <a:buFont typeface="Arial" pitchFamily="34" charset="0"/>
              <a:buNone/>
            </a:pPr>
            <a:r>
              <a:rPr lang="en-US" sz="1200" b="1" i="0" u="none" strike="noStrike" kern="1200" cap="none" dirty="0" smtClean="0">
                <a:solidFill>
                  <a:schemeClr val="tx1"/>
                </a:solidFill>
                <a:effectLst/>
                <a:latin typeface="Arial"/>
                <a:ea typeface="Arial"/>
                <a:cs typeface="Arial"/>
                <a:sym typeface="Arial"/>
              </a:rPr>
              <a:t>Asking questions…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cap="none" dirty="0" smtClean="0">
                <a:solidFill>
                  <a:schemeClr val="tx1"/>
                </a:solidFill>
                <a:effectLst/>
                <a:latin typeface="Arial"/>
                <a:ea typeface="Arial"/>
                <a:cs typeface="Arial"/>
                <a:sym typeface="Arial"/>
              </a:rPr>
              <a:t>If a student has a question, it’s likely other students have the same question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cap="none" dirty="0" smtClean="0">
                <a:solidFill>
                  <a:schemeClr val="tx1"/>
                </a:solidFill>
                <a:effectLst/>
                <a:latin typeface="Arial"/>
                <a:ea typeface="Arial"/>
                <a:cs typeface="Arial"/>
                <a:sym typeface="Arial"/>
              </a:rPr>
              <a:t>Introduce the question box (if using)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kern="1200" cap="none" dirty="0" smtClean="0">
                <a:solidFill>
                  <a:schemeClr val="tx1"/>
                </a:solidFill>
                <a:effectLst/>
                <a:latin typeface="Arial"/>
                <a:ea typeface="Arial"/>
                <a:cs typeface="Arial"/>
                <a:sym typeface="Arial"/>
              </a:rPr>
              <a:t>Images from </a:t>
            </a:r>
            <a:r>
              <a:rPr lang="en-US" sz="1200" b="1" i="0" u="none" strike="noStrike" kern="1200" cap="none" dirty="0" err="1" smtClean="0">
                <a:solidFill>
                  <a:schemeClr val="tx1"/>
                </a:solidFill>
                <a:effectLst/>
                <a:latin typeface="Arial"/>
                <a:ea typeface="Arial"/>
                <a:cs typeface="Arial"/>
                <a:sym typeface="Arial"/>
              </a:rPr>
              <a:t>Canva</a:t>
            </a:r>
            <a:endParaRPr lang="en-US" sz="1200" b="1" i="0" u="none" strike="noStrike" kern="1200" cap="none" dirty="0" smtClean="0">
              <a:solidFill>
                <a:schemeClr val="tx1"/>
              </a:solidFill>
              <a:effectLst/>
              <a:latin typeface="Arial"/>
              <a:ea typeface="Arial"/>
              <a:cs typeface="Arial"/>
              <a:sym typeface="Arial"/>
            </a:endParaRPr>
          </a:p>
        </p:txBody>
      </p:sp>
    </p:spTree>
    <p:extLst>
      <p:ext uri="{BB962C8B-B14F-4D97-AF65-F5344CB8AC3E}">
        <p14:creationId xmlns:p14="http://schemas.microsoft.com/office/powerpoint/2010/main" val="1600281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907720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077EED-9237-48B9-B1DD-C9DAF14D9F2C}" type="datetimeFigureOut">
              <a:rPr lang="en-CA" smtClean="0">
                <a:solidFill>
                  <a:prstClr val="black">
                    <a:tint val="75000"/>
                  </a:prstClr>
                </a:solidFill>
              </a:rPr>
              <a:pPr/>
              <a:t>2023-01-26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Tree>
    <p:extLst>
      <p:ext uri="{BB962C8B-B14F-4D97-AF65-F5344CB8AC3E}">
        <p14:creationId xmlns:p14="http://schemas.microsoft.com/office/powerpoint/2010/main" val="3132346388"/>
      </p:ext>
    </p:extLst>
  </p:cSld>
  <p:clrMapOvr>
    <a:masterClrMapping/>
  </p:clrMapOvr>
  <p:transition spd="slow">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2">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6" r:id="rId7"/>
    <p:sldLayoutId id="2147483657" r:id="rId8"/>
    <p:sldLayoutId id="2147483660" r:id="rId9"/>
    <p:sldLayoutId id="214748366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ideo" Target="https://www.youtube.com/embed/Rsj6dW6qKRc" TargetMode="External"/><Relationship Id="rId6" Type="http://schemas.openxmlformats.org/officeDocument/2006/relationships/image" Target="../media/image19.jpeg"/><Relationship Id="rId5" Type="http://schemas.openxmlformats.org/officeDocument/2006/relationships/image" Target="../media/image7.png"/><Relationship Id="rId4" Type="http://schemas.openxmlformats.org/officeDocument/2006/relationships/hyperlink" Target="https://youtu.be/Rsj6dW6qKRc"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2" name="Title 1"/>
          <p:cNvSpPr>
            <a:spLocks noGrp="1"/>
          </p:cNvSpPr>
          <p:nvPr>
            <p:ph type="ctrTitle"/>
          </p:nvPr>
        </p:nvSpPr>
        <p:spPr>
          <a:xfrm>
            <a:off x="311705" y="0"/>
            <a:ext cx="8520600" cy="1067292"/>
          </a:xfrm>
        </p:spPr>
        <p:txBody>
          <a:bodyPr anchor="ctr">
            <a:normAutofit/>
          </a:bodyPr>
          <a:lstStyle/>
          <a:p>
            <a:r>
              <a:rPr lang="en-CA" sz="4000" b="1" dirty="0" smtClean="0">
                <a:latin typeface="+mj-lt"/>
              </a:rPr>
              <a:t>Puberty and Growing Up</a:t>
            </a:r>
            <a:endParaRPr lang="en-CA" sz="4000" b="1" dirty="0">
              <a:latin typeface="+mj-lt"/>
            </a:endParaRPr>
          </a:p>
        </p:txBody>
      </p:sp>
      <p:pic>
        <p:nvPicPr>
          <p:cNvPr id="6" name="Picture 5" title="Children"/>
          <p:cNvPicPr>
            <a:picLocks noChangeAspect="1"/>
          </p:cNvPicPr>
          <p:nvPr/>
        </p:nvPicPr>
        <p:blipFill rotWithShape="1">
          <a:blip r:embed="rId3">
            <a:extLst>
              <a:ext uri="{28A0092B-C50C-407E-A947-70E740481C1C}">
                <a14:useLocalDpi xmlns:a14="http://schemas.microsoft.com/office/drawing/2010/main" val="0"/>
              </a:ext>
            </a:extLst>
          </a:blip>
          <a:srcRect t="9312"/>
          <a:stretch/>
        </p:blipFill>
        <p:spPr>
          <a:xfrm>
            <a:off x="3144386" y="956524"/>
            <a:ext cx="2855236" cy="2589339"/>
          </a:xfrm>
          <a:prstGeom prst="rect">
            <a:avLst/>
          </a:prstGeom>
        </p:spPr>
      </p:pic>
      <p:sp>
        <p:nvSpPr>
          <p:cNvPr id="3" name="Subtitle 2"/>
          <p:cNvSpPr>
            <a:spLocks noGrp="1"/>
          </p:cNvSpPr>
          <p:nvPr>
            <p:ph type="subTitle" idx="1"/>
          </p:nvPr>
        </p:nvSpPr>
        <p:spPr>
          <a:xfrm>
            <a:off x="311705" y="3545863"/>
            <a:ext cx="8520599" cy="578726"/>
          </a:xfrm>
        </p:spPr>
        <p:txBody>
          <a:bodyPr>
            <a:normAutofit/>
          </a:bodyPr>
          <a:lstStyle/>
          <a:p>
            <a:r>
              <a:rPr lang="en-CA" sz="2400" dirty="0" smtClean="0">
                <a:solidFill>
                  <a:schemeClr val="tx1"/>
                </a:solidFill>
                <a:latin typeface="+mn-lt"/>
              </a:rPr>
              <a:t>Grade 5</a:t>
            </a:r>
            <a:endParaRPr lang="en-CA" sz="2400" dirty="0">
              <a:solidFill>
                <a:schemeClr val="tx1"/>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0" name="Title 9"/>
          <p:cNvSpPr>
            <a:spLocks noGrp="1"/>
          </p:cNvSpPr>
          <p:nvPr>
            <p:ph type="title"/>
          </p:nvPr>
        </p:nvSpPr>
        <p:spPr>
          <a:xfrm>
            <a:off x="1490936" y="166587"/>
            <a:ext cx="6162123" cy="674626"/>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Inclusive Language</a:t>
            </a:r>
            <a:endParaRPr lang="en-CA" b="1" dirty="0">
              <a:latin typeface="+mj-lt"/>
            </a:endParaRPr>
          </a:p>
        </p:txBody>
      </p:sp>
      <p:sp>
        <p:nvSpPr>
          <p:cNvPr id="4" name="Text Placeholder 3"/>
          <p:cNvSpPr>
            <a:spLocks noGrp="1"/>
          </p:cNvSpPr>
          <p:nvPr>
            <p:ph type="body" idx="1"/>
          </p:nvPr>
        </p:nvSpPr>
        <p:spPr>
          <a:xfrm>
            <a:off x="323424" y="942403"/>
            <a:ext cx="8497149" cy="877006"/>
          </a:xfrm>
        </p:spPr>
        <p:txBody>
          <a:bodyPr>
            <a:noAutofit/>
          </a:bodyPr>
          <a:lstStyle/>
          <a:p>
            <a:pPr marL="114300" indent="0">
              <a:buClrTx/>
              <a:buNone/>
            </a:pPr>
            <a:r>
              <a:rPr lang="en-CA" sz="2000" dirty="0">
                <a:solidFill>
                  <a:schemeClr val="tx1"/>
                </a:solidFill>
              </a:rPr>
              <a:t>When discussing the topic of puberty, it is important </a:t>
            </a:r>
            <a:r>
              <a:rPr lang="en-CA" sz="2000" dirty="0" smtClean="0">
                <a:solidFill>
                  <a:schemeClr val="tx1"/>
                </a:solidFill>
              </a:rPr>
              <a:t>to use gender-neutral terms. Let’s review some terms that can be used:</a:t>
            </a:r>
            <a:endParaRPr lang="en-CA" sz="2000" dirty="0">
              <a:solidFill>
                <a:schemeClr val="tx1"/>
              </a:solidFill>
            </a:endParaRPr>
          </a:p>
        </p:txBody>
      </p:sp>
      <p:graphicFrame>
        <p:nvGraphicFramePr>
          <p:cNvPr id="6" name="Table 5" descr="Instead of mother or father, use parent&#10;Instead of boyfriend or girlfriend, use partner&#10;Instead of husband or wife, use spouse&#10;Instead of boys and girls, use class, students, everybody, folks" title="Inclusive Language"/>
          <p:cNvGraphicFramePr>
            <a:graphicFrameLocks noGrp="1"/>
          </p:cNvGraphicFramePr>
          <p:nvPr>
            <p:extLst>
              <p:ext uri="{D42A27DB-BD31-4B8C-83A1-F6EECF244321}">
                <p14:modId xmlns:p14="http://schemas.microsoft.com/office/powerpoint/2010/main" val="3652435000"/>
              </p:ext>
            </p:extLst>
          </p:nvPr>
        </p:nvGraphicFramePr>
        <p:xfrm>
          <a:off x="323424" y="1819409"/>
          <a:ext cx="6939643" cy="2123220"/>
        </p:xfrm>
        <a:graphic>
          <a:graphicData uri="http://schemas.openxmlformats.org/drawingml/2006/table">
            <a:tbl>
              <a:tblPr/>
              <a:tblGrid>
                <a:gridCol w="2841128">
                  <a:extLst>
                    <a:ext uri="{9D8B030D-6E8A-4147-A177-3AD203B41FA5}">
                      <a16:colId xmlns:a16="http://schemas.microsoft.com/office/drawing/2014/main" val="4249831910"/>
                    </a:ext>
                  </a:extLst>
                </a:gridCol>
                <a:gridCol w="4098515">
                  <a:extLst>
                    <a:ext uri="{9D8B030D-6E8A-4147-A177-3AD203B41FA5}">
                      <a16:colId xmlns:a16="http://schemas.microsoft.com/office/drawing/2014/main" val="2766257323"/>
                    </a:ext>
                  </a:extLst>
                </a:gridCol>
              </a:tblGrid>
              <a:tr h="424644">
                <a:tc>
                  <a:txBody>
                    <a:bodyPr/>
                    <a:lstStyle/>
                    <a:p>
                      <a:pPr algn="ctr"/>
                      <a:r>
                        <a:rPr lang="en-CA" sz="1600" b="1" dirty="0">
                          <a:effectLst/>
                        </a:rPr>
                        <a:t>   Instead of:</a:t>
                      </a:r>
                      <a:endParaRPr lang="en-CA" sz="1600" dirty="0">
                        <a:effectLst/>
                      </a:endParaRPr>
                    </a:p>
                  </a:txBody>
                  <a:tcPr anchor="ctr">
                    <a:lnL>
                      <a:noFill/>
                    </a:lnL>
                    <a:lnR>
                      <a:noFill/>
                    </a:lnR>
                    <a:lnT>
                      <a:noFill/>
                    </a:lnT>
                    <a:lnB>
                      <a:noFill/>
                    </a:lnB>
                    <a:solidFill>
                      <a:srgbClr val="FFFFFF"/>
                    </a:solidFill>
                  </a:tcPr>
                </a:tc>
                <a:tc>
                  <a:txBody>
                    <a:bodyPr/>
                    <a:lstStyle/>
                    <a:p>
                      <a:pPr algn="ctr"/>
                      <a:r>
                        <a:rPr lang="en-CA" sz="1600" b="1" dirty="0">
                          <a:effectLst/>
                        </a:rPr>
                        <a:t>   Use:</a:t>
                      </a:r>
                      <a:endParaRPr lang="en-CA" sz="1600" dirty="0">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3060921021"/>
                  </a:ext>
                </a:extLst>
              </a:tr>
              <a:tr h="424644">
                <a:tc>
                  <a:txBody>
                    <a:bodyPr/>
                    <a:lstStyle/>
                    <a:p>
                      <a:r>
                        <a:rPr lang="en-CA" sz="1600" dirty="0">
                          <a:effectLst/>
                        </a:rPr>
                        <a:t>·         Mother or Father</a:t>
                      </a:r>
                    </a:p>
                  </a:txBody>
                  <a:tcPr anchor="ctr">
                    <a:lnL>
                      <a:noFill/>
                    </a:lnL>
                    <a:lnR>
                      <a:noFill/>
                    </a:lnR>
                    <a:lnT>
                      <a:noFill/>
                    </a:lnT>
                    <a:lnB>
                      <a:noFill/>
                    </a:lnB>
                    <a:solidFill>
                      <a:srgbClr val="FFFFFF"/>
                    </a:solidFill>
                  </a:tcPr>
                </a:tc>
                <a:tc>
                  <a:txBody>
                    <a:bodyPr/>
                    <a:lstStyle/>
                    <a:p>
                      <a:r>
                        <a:rPr lang="en-CA" sz="1600" dirty="0">
                          <a:effectLst/>
                        </a:rPr>
                        <a:t>·         </a:t>
                      </a:r>
                      <a:r>
                        <a:rPr lang="en-CA" sz="1600" dirty="0" smtClean="0">
                          <a:effectLst/>
                        </a:rPr>
                        <a:t>Parent or Guardian</a:t>
                      </a:r>
                      <a:endParaRPr lang="en-CA" sz="1600" dirty="0">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954634456"/>
                  </a:ext>
                </a:extLst>
              </a:tr>
              <a:tr h="424644">
                <a:tc>
                  <a:txBody>
                    <a:bodyPr/>
                    <a:lstStyle/>
                    <a:p>
                      <a:r>
                        <a:rPr lang="en-CA" sz="1600" dirty="0">
                          <a:effectLst/>
                        </a:rPr>
                        <a:t>·         Boyfriend or Girlfriend</a:t>
                      </a:r>
                    </a:p>
                  </a:txBody>
                  <a:tcPr anchor="ctr">
                    <a:lnL>
                      <a:noFill/>
                    </a:lnL>
                    <a:lnR>
                      <a:noFill/>
                    </a:lnR>
                    <a:lnT>
                      <a:noFill/>
                    </a:lnT>
                    <a:lnB>
                      <a:noFill/>
                    </a:lnB>
                    <a:solidFill>
                      <a:srgbClr val="FFFFFF"/>
                    </a:solidFill>
                  </a:tcPr>
                </a:tc>
                <a:tc>
                  <a:txBody>
                    <a:bodyPr/>
                    <a:lstStyle/>
                    <a:p>
                      <a:r>
                        <a:rPr lang="en-CA" sz="1600" dirty="0">
                          <a:effectLst/>
                        </a:rPr>
                        <a:t>·         </a:t>
                      </a:r>
                      <a:r>
                        <a:rPr lang="en-CA" sz="1600" dirty="0" smtClean="0">
                          <a:effectLst/>
                        </a:rPr>
                        <a:t>Partner or Significant Other</a:t>
                      </a:r>
                      <a:endParaRPr lang="en-CA" sz="1600" dirty="0">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2646278412"/>
                  </a:ext>
                </a:extLst>
              </a:tr>
              <a:tr h="424644">
                <a:tc>
                  <a:txBody>
                    <a:bodyPr/>
                    <a:lstStyle/>
                    <a:p>
                      <a:r>
                        <a:rPr lang="en-CA" sz="1600" dirty="0">
                          <a:effectLst/>
                        </a:rPr>
                        <a:t>·         </a:t>
                      </a:r>
                      <a:r>
                        <a:rPr lang="en-CA" sz="1600" dirty="0" smtClean="0">
                          <a:effectLst/>
                        </a:rPr>
                        <a:t>Brother or Sister</a:t>
                      </a:r>
                      <a:endParaRPr lang="en-CA" sz="1600" dirty="0">
                        <a:effectLst/>
                      </a:endParaRPr>
                    </a:p>
                  </a:txBody>
                  <a:tcPr anchor="ctr">
                    <a:lnL>
                      <a:noFill/>
                    </a:lnL>
                    <a:lnR>
                      <a:noFill/>
                    </a:lnR>
                    <a:lnT>
                      <a:noFill/>
                    </a:lnT>
                    <a:lnB>
                      <a:noFill/>
                    </a:lnB>
                    <a:solidFill>
                      <a:srgbClr val="FFFFFF"/>
                    </a:solidFill>
                  </a:tcPr>
                </a:tc>
                <a:tc>
                  <a:txBody>
                    <a:bodyPr/>
                    <a:lstStyle/>
                    <a:p>
                      <a:r>
                        <a:rPr lang="en-CA" sz="1600" dirty="0">
                          <a:effectLst/>
                        </a:rPr>
                        <a:t>·         </a:t>
                      </a:r>
                      <a:r>
                        <a:rPr lang="en-CA" sz="1600" dirty="0" smtClean="0">
                          <a:effectLst/>
                        </a:rPr>
                        <a:t>Sibling</a:t>
                      </a:r>
                      <a:endParaRPr lang="en-CA" sz="1600" dirty="0">
                        <a:effectLst/>
                      </a:endParaRPr>
                    </a:p>
                  </a:txBody>
                  <a:tcPr anchor="ctr">
                    <a:lnL>
                      <a:noFill/>
                    </a:lnL>
                    <a:lnR>
                      <a:noFill/>
                    </a:lnR>
                    <a:lnT>
                      <a:noFill/>
                    </a:lnT>
                    <a:lnB>
                      <a:noFill/>
                    </a:lnB>
                    <a:solidFill>
                      <a:srgbClr val="FFFFFF"/>
                    </a:solidFill>
                  </a:tcPr>
                </a:tc>
                <a:extLst>
                  <a:ext uri="{0D108BD9-81ED-4DB2-BD59-A6C34878D82A}">
                    <a16:rowId xmlns:a16="http://schemas.microsoft.com/office/drawing/2014/main" val="4025736393"/>
                  </a:ext>
                </a:extLst>
              </a:tr>
              <a:tr h="424644">
                <a:tc>
                  <a:txBody>
                    <a:bodyPr/>
                    <a:lstStyle/>
                    <a:p>
                      <a:r>
                        <a:rPr lang="en-CA" sz="1600" dirty="0">
                          <a:effectLst/>
                        </a:rPr>
                        <a:t>·         Boys and Girls</a:t>
                      </a:r>
                    </a:p>
                  </a:txBody>
                  <a:tcPr anchor="ctr">
                    <a:lnL>
                      <a:noFill/>
                    </a:lnL>
                    <a:lnR>
                      <a:noFill/>
                    </a:lnR>
                    <a:lnT>
                      <a:noFill/>
                    </a:lnT>
                    <a:lnB>
                      <a:noFill/>
                    </a:lnB>
                    <a:solidFill>
                      <a:srgbClr val="FFFFFF"/>
                    </a:solidFill>
                  </a:tcPr>
                </a:tc>
                <a:tc>
                  <a:txBody>
                    <a:bodyPr/>
                    <a:lstStyle/>
                    <a:p>
                      <a:r>
                        <a:rPr lang="en-CA" sz="1600" dirty="0">
                          <a:effectLst/>
                        </a:rPr>
                        <a:t>·         Class, Students, Everybody</a:t>
                      </a:r>
                    </a:p>
                  </a:txBody>
                  <a:tcPr anchor="ctr">
                    <a:lnL>
                      <a:noFill/>
                    </a:lnL>
                    <a:lnR>
                      <a:noFill/>
                    </a:lnR>
                    <a:lnT>
                      <a:noFill/>
                    </a:lnT>
                    <a:lnB>
                      <a:noFill/>
                    </a:lnB>
                    <a:solidFill>
                      <a:srgbClr val="FFFFFF"/>
                    </a:solidFill>
                  </a:tcPr>
                </a:tc>
                <a:extLst>
                  <a:ext uri="{0D108BD9-81ED-4DB2-BD59-A6C34878D82A}">
                    <a16:rowId xmlns:a16="http://schemas.microsoft.com/office/drawing/2014/main" val="3525637104"/>
                  </a:ext>
                </a:extLst>
              </a:tr>
            </a:tbl>
          </a:graphicData>
        </a:graphic>
      </p:graphicFrame>
      <p:pic>
        <p:nvPicPr>
          <p:cNvPr id="7" name="Picture 6" descr="green flower with white checkma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5651" y="2109609"/>
            <a:ext cx="1737164" cy="1576565"/>
          </a:xfrm>
          <a:prstGeom prst="rect">
            <a:avLst/>
          </a:prstGeom>
        </p:spPr>
      </p:pic>
    </p:spTree>
    <p:extLst>
      <p:ext uri="{BB962C8B-B14F-4D97-AF65-F5344CB8AC3E}">
        <p14:creationId xmlns:p14="http://schemas.microsoft.com/office/powerpoint/2010/main" val="3769779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2" name="Title 1"/>
          <p:cNvSpPr>
            <a:spLocks noGrp="1"/>
          </p:cNvSpPr>
          <p:nvPr>
            <p:ph type="title"/>
          </p:nvPr>
        </p:nvSpPr>
        <p:spPr>
          <a:xfrm>
            <a:off x="1447075" y="458977"/>
            <a:ext cx="5115300" cy="8715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Guiding Question #1</a:t>
            </a:r>
            <a:endParaRPr lang="en-CA" b="1" dirty="0">
              <a:latin typeface="+mj-lt"/>
            </a:endParaRPr>
          </a:p>
        </p:txBody>
      </p:sp>
      <p:sp>
        <p:nvSpPr>
          <p:cNvPr id="5" name="TextBox 4"/>
          <p:cNvSpPr txBox="1"/>
          <p:nvPr/>
        </p:nvSpPr>
        <p:spPr>
          <a:xfrm flipH="1">
            <a:off x="1447075" y="1627109"/>
            <a:ext cx="5115300" cy="707886"/>
          </a:xfrm>
          <a:prstGeom prst="rect">
            <a:avLst/>
          </a:prstGeom>
          <a:noFill/>
        </p:spPr>
        <p:txBody>
          <a:bodyPr wrap="square" rtlCol="0">
            <a:spAutoFit/>
          </a:bodyPr>
          <a:lstStyle/>
          <a:p>
            <a:pPr marL="228600" algn="ctr"/>
            <a:r>
              <a:rPr lang="en-US" sz="2000" dirty="0" smtClean="0">
                <a:solidFill>
                  <a:schemeClr val="tx1"/>
                </a:solidFill>
                <a:latin typeface="+mn-lt"/>
                <a:ea typeface="Calibri"/>
                <a:cs typeface="Calibri"/>
                <a:sym typeface="Calibri"/>
              </a:rPr>
              <a:t>What changes might you notice in a person who is going through puberty? </a:t>
            </a:r>
            <a:endParaRPr lang="en-CA" sz="2000" dirty="0">
              <a:solidFill>
                <a:schemeClr val="tx1"/>
              </a:solidFill>
              <a:latin typeface="+mn-lt"/>
              <a:ea typeface="Calibri"/>
              <a:cs typeface="Calibri"/>
              <a:sym typeface="Calibri"/>
            </a:endParaRPr>
          </a:p>
        </p:txBody>
      </p:sp>
      <p:pic>
        <p:nvPicPr>
          <p:cNvPr id="6" name="Google Shape;75;p15" descr="pink question mark"/>
          <p:cNvPicPr preferRelativeResize="0"/>
          <p:nvPr/>
        </p:nvPicPr>
        <p:blipFill>
          <a:blip r:embed="rId3">
            <a:alphaModFix/>
          </a:blip>
          <a:stretch>
            <a:fillRect/>
          </a:stretch>
        </p:blipFill>
        <p:spPr>
          <a:xfrm>
            <a:off x="540106" y="2563843"/>
            <a:ext cx="1243650" cy="1243650"/>
          </a:xfrm>
          <a:prstGeom prst="rect">
            <a:avLst/>
          </a:prstGeom>
          <a:noFill/>
          <a:ln>
            <a:noFill/>
          </a:ln>
        </p:spPr>
      </p:pic>
      <p:pic>
        <p:nvPicPr>
          <p:cNvPr id="7" name="Picture 6" descr="person growing during childhood"/>
          <p:cNvPicPr>
            <a:picLocks noChangeAspect="1"/>
          </p:cNvPicPr>
          <p:nvPr/>
        </p:nvPicPr>
        <p:blipFill rotWithShape="1">
          <a:blip r:embed="rId4">
            <a:extLst>
              <a:ext uri="{28A0092B-C50C-407E-A947-70E740481C1C}">
                <a14:useLocalDpi xmlns:a14="http://schemas.microsoft.com/office/drawing/2010/main" val="0"/>
              </a:ext>
            </a:extLst>
          </a:blip>
          <a:srcRect t="36589"/>
          <a:stretch/>
        </p:blipFill>
        <p:spPr>
          <a:xfrm>
            <a:off x="4473520" y="1330477"/>
            <a:ext cx="4177710" cy="2649138"/>
          </a:xfrm>
          <a:prstGeom prst="rect">
            <a:avLst/>
          </a:prstGeom>
        </p:spPr>
      </p:pic>
    </p:spTree>
    <p:extLst>
      <p:ext uri="{BB962C8B-B14F-4D97-AF65-F5344CB8AC3E}">
        <p14:creationId xmlns:p14="http://schemas.microsoft.com/office/powerpoint/2010/main" val="3366204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1146033" y="455460"/>
            <a:ext cx="4629124" cy="895658"/>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What is Puberty?</a:t>
            </a:r>
            <a:endParaRPr lang="en-CA" b="1" dirty="0">
              <a:latin typeface="+mj-lt"/>
            </a:endParaRPr>
          </a:p>
        </p:txBody>
      </p:sp>
      <p:sp>
        <p:nvSpPr>
          <p:cNvPr id="4" name="TextBox 3"/>
          <p:cNvSpPr txBox="1"/>
          <p:nvPr/>
        </p:nvSpPr>
        <p:spPr>
          <a:xfrm>
            <a:off x="1146032" y="1548380"/>
            <a:ext cx="4629125" cy="2385268"/>
          </a:xfrm>
          <a:prstGeom prst="rect">
            <a:avLst/>
          </a:prstGeom>
          <a:noFill/>
        </p:spPr>
        <p:txBody>
          <a:bodyPr wrap="square" rtlCol="0">
            <a:spAutoFit/>
          </a:bodyPr>
          <a:lstStyle/>
          <a:p>
            <a:pPr lvl="0">
              <a:lnSpc>
                <a:spcPct val="115000"/>
              </a:lnSpc>
              <a:spcBef>
                <a:spcPts val="1000"/>
              </a:spcBef>
              <a:buClr>
                <a:schemeClr val="dk1"/>
              </a:buClr>
              <a:buSzPts val="2400"/>
            </a:pPr>
            <a:r>
              <a:rPr lang="en-US" sz="2000" dirty="0">
                <a:solidFill>
                  <a:schemeClr val="tx1"/>
                </a:solidFill>
                <a:ea typeface="Gill Sans"/>
                <a:cs typeface="Calibri"/>
                <a:sym typeface="Calibri"/>
              </a:rPr>
              <a:t>Puberty is the time when a person starts to experience changes to their body. </a:t>
            </a:r>
          </a:p>
          <a:p>
            <a:endParaRPr lang="en-CA" sz="2000" dirty="0"/>
          </a:p>
          <a:p>
            <a:r>
              <a:rPr lang="en-CA" sz="2000" dirty="0" smtClean="0"/>
              <a:t>This might include physical, emotional, and social changes, as well as the ways that you think. </a:t>
            </a:r>
            <a:endParaRPr lang="en-CA" sz="2000" dirty="0"/>
          </a:p>
        </p:txBody>
      </p:sp>
      <p:pic>
        <p:nvPicPr>
          <p:cNvPr id="5" name="Picture 4" descr="person crying with broken hear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6185" y="1351118"/>
            <a:ext cx="2449841" cy="2449841"/>
          </a:xfrm>
          <a:prstGeom prst="rect">
            <a:avLst/>
          </a:prstGeom>
        </p:spPr>
      </p:pic>
    </p:spTree>
    <p:extLst>
      <p:ext uri="{BB962C8B-B14F-4D97-AF65-F5344CB8AC3E}">
        <p14:creationId xmlns:p14="http://schemas.microsoft.com/office/powerpoint/2010/main" val="2937012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2376080" y="396707"/>
            <a:ext cx="4648661" cy="868113"/>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Review of Puberty</a:t>
            </a:r>
            <a:endParaRPr lang="en-CA" b="1" dirty="0">
              <a:latin typeface="+mj-lt"/>
            </a:endParaRPr>
          </a:p>
        </p:txBody>
      </p:sp>
      <p:pic>
        <p:nvPicPr>
          <p:cNvPr id="4" name="Picture 2" descr="Picture of the brain with a line pointing to the pituitary gland"/>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24802"/>
          <a:stretch/>
        </p:blipFill>
        <p:spPr bwMode="auto">
          <a:xfrm>
            <a:off x="318833" y="1391305"/>
            <a:ext cx="3886356" cy="26994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00410" y="1635464"/>
            <a:ext cx="3918857" cy="1990288"/>
          </a:xfrm>
          <a:prstGeom prst="rect">
            <a:avLst/>
          </a:prstGeom>
          <a:noFill/>
        </p:spPr>
        <p:txBody>
          <a:bodyPr wrap="square" rtlCol="0">
            <a:spAutoFit/>
          </a:bodyPr>
          <a:lstStyle/>
          <a:p>
            <a:pPr lvl="0">
              <a:lnSpc>
                <a:spcPct val="115000"/>
              </a:lnSpc>
              <a:spcBef>
                <a:spcPts val="1000"/>
              </a:spcBef>
              <a:buClr>
                <a:schemeClr val="dk1"/>
              </a:buClr>
              <a:buSzPts val="2400"/>
            </a:pPr>
            <a:r>
              <a:rPr lang="en-CA" sz="2000" b="1" dirty="0" smtClean="0">
                <a:solidFill>
                  <a:schemeClr val="tx1"/>
                </a:solidFill>
                <a:cs typeface="Calibri"/>
                <a:sym typeface="Calibri"/>
              </a:rPr>
              <a:t>The Pituitary Gland:</a:t>
            </a:r>
          </a:p>
          <a:p>
            <a:pPr marL="342900" lvl="0" indent="-342900">
              <a:lnSpc>
                <a:spcPct val="115000"/>
              </a:lnSpc>
              <a:spcBef>
                <a:spcPts val="1000"/>
              </a:spcBef>
              <a:buClr>
                <a:schemeClr val="dk1"/>
              </a:buClr>
              <a:buSzPts val="2400"/>
              <a:buFont typeface="Arial" panose="020B0604020202020204" pitchFamily="34" charset="0"/>
              <a:buChar char="•"/>
            </a:pPr>
            <a:r>
              <a:rPr lang="en-CA" sz="2000" dirty="0" smtClean="0">
                <a:solidFill>
                  <a:schemeClr val="tx1"/>
                </a:solidFill>
                <a:cs typeface="Calibri"/>
                <a:sym typeface="Calibri"/>
              </a:rPr>
              <a:t>A small gland that will send a message to your body to let it know that it is time to start puberty</a:t>
            </a:r>
          </a:p>
        </p:txBody>
      </p:sp>
    </p:spTree>
    <p:extLst>
      <p:ext uri="{BB962C8B-B14F-4D97-AF65-F5344CB8AC3E}">
        <p14:creationId xmlns:p14="http://schemas.microsoft.com/office/powerpoint/2010/main" val="90560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07090" y="296170"/>
            <a:ext cx="7729800" cy="1030256"/>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Puberty often happens…</a:t>
            </a:r>
            <a:endParaRPr lang="en-CA" b="1" dirty="0">
              <a:latin typeface="+mj-lt"/>
            </a:endParaRPr>
          </a:p>
        </p:txBody>
      </p:sp>
      <p:sp>
        <p:nvSpPr>
          <p:cNvPr id="4" name="TextBox 3"/>
          <p:cNvSpPr txBox="1"/>
          <p:nvPr/>
        </p:nvSpPr>
        <p:spPr>
          <a:xfrm>
            <a:off x="707090" y="1526027"/>
            <a:ext cx="4189375" cy="2472472"/>
          </a:xfrm>
          <a:prstGeom prst="rect">
            <a:avLst/>
          </a:prstGeom>
          <a:noFill/>
        </p:spPr>
        <p:txBody>
          <a:bodyPr wrap="square" rtlCol="0">
            <a:spAutoFit/>
          </a:bodyPr>
          <a:lstStyle/>
          <a:p>
            <a:pPr lvl="0">
              <a:lnSpc>
                <a:spcPct val="115000"/>
              </a:lnSpc>
              <a:spcBef>
                <a:spcPts val="1000"/>
              </a:spcBef>
              <a:buClr>
                <a:schemeClr val="dk1"/>
              </a:buClr>
              <a:buSzPts val="2400"/>
            </a:pPr>
            <a:r>
              <a:rPr lang="en-US" sz="2000" dirty="0" smtClean="0">
                <a:solidFill>
                  <a:schemeClr val="tx1"/>
                </a:solidFill>
                <a:latin typeface="+mn-lt"/>
                <a:ea typeface="Gill Sans"/>
                <a:cs typeface="Calibri"/>
                <a:sym typeface="Calibri"/>
              </a:rPr>
              <a:t>Puberty often happens during adolescence.</a:t>
            </a:r>
          </a:p>
          <a:p>
            <a:pPr lvl="0">
              <a:lnSpc>
                <a:spcPct val="115000"/>
              </a:lnSpc>
              <a:spcBef>
                <a:spcPts val="1000"/>
              </a:spcBef>
              <a:buClr>
                <a:schemeClr val="dk1"/>
              </a:buClr>
              <a:buSzPts val="2400"/>
            </a:pPr>
            <a:r>
              <a:rPr lang="en-US" sz="2000" dirty="0" smtClean="0">
                <a:solidFill>
                  <a:schemeClr val="tx1"/>
                </a:solidFill>
                <a:latin typeface="+mn-lt"/>
                <a:ea typeface="Gill Sans"/>
                <a:cs typeface="Calibri"/>
                <a:sym typeface="Calibri"/>
              </a:rPr>
              <a:t>It usually occurs between the ages of 7 and 18. </a:t>
            </a:r>
          </a:p>
          <a:p>
            <a:pPr lvl="0">
              <a:lnSpc>
                <a:spcPct val="115000"/>
              </a:lnSpc>
              <a:spcBef>
                <a:spcPts val="1000"/>
              </a:spcBef>
              <a:buClr>
                <a:schemeClr val="dk1"/>
              </a:buClr>
              <a:buSzPts val="2400"/>
            </a:pPr>
            <a:r>
              <a:rPr lang="en-US" sz="2000" dirty="0" smtClean="0">
                <a:solidFill>
                  <a:schemeClr val="tx1"/>
                </a:solidFill>
                <a:latin typeface="+mn-lt"/>
                <a:ea typeface="Gill Sans"/>
                <a:cs typeface="Calibri"/>
                <a:sym typeface="Calibri"/>
              </a:rPr>
              <a:t>But this process is different for everyone. </a:t>
            </a:r>
          </a:p>
        </p:txBody>
      </p:sp>
      <p:pic>
        <p:nvPicPr>
          <p:cNvPr id="3" name="Picture 2" descr="clock with different times"/>
          <p:cNvPicPr>
            <a:picLocks noChangeAspect="1"/>
          </p:cNvPicPr>
          <p:nvPr/>
        </p:nvPicPr>
        <p:blipFill rotWithShape="1">
          <a:blip r:embed="rId3">
            <a:extLst>
              <a:ext uri="{28A0092B-C50C-407E-A947-70E740481C1C}">
                <a14:useLocalDpi xmlns:a14="http://schemas.microsoft.com/office/drawing/2010/main" val="0"/>
              </a:ext>
            </a:extLst>
          </a:blip>
          <a:srcRect t="15040" b="13951"/>
          <a:stretch/>
        </p:blipFill>
        <p:spPr>
          <a:xfrm>
            <a:off x="5133974" y="1620263"/>
            <a:ext cx="3216500" cy="2284000"/>
          </a:xfrm>
          <a:prstGeom prst="rect">
            <a:avLst/>
          </a:prstGeom>
        </p:spPr>
      </p:pic>
    </p:spTree>
    <p:extLst>
      <p:ext uri="{BB962C8B-B14F-4D97-AF65-F5344CB8AC3E}">
        <p14:creationId xmlns:p14="http://schemas.microsoft.com/office/powerpoint/2010/main" val="150708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2" name="Title 1"/>
          <p:cNvSpPr>
            <a:spLocks noGrp="1"/>
          </p:cNvSpPr>
          <p:nvPr>
            <p:ph type="title"/>
          </p:nvPr>
        </p:nvSpPr>
        <p:spPr>
          <a:xfrm>
            <a:off x="262936" y="283902"/>
            <a:ext cx="8569364" cy="105461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Video</a:t>
            </a:r>
            <a:r>
              <a:rPr lang="en-CA" dirty="0" smtClean="0"/>
              <a:t> – </a:t>
            </a:r>
            <a:r>
              <a:rPr lang="en-CA" dirty="0" smtClean="0">
                <a:hlinkClick r:id="rId4"/>
              </a:rPr>
              <a:t>Inside Puberty: What are the Stages of Puberty?</a:t>
            </a:r>
            <a:endParaRPr lang="en-CA" dirty="0"/>
          </a:p>
        </p:txBody>
      </p:sp>
      <p:pic>
        <p:nvPicPr>
          <p:cNvPr id="129" name="Google Shape;129;p24" descr="video icon"/>
          <p:cNvPicPr preferRelativeResize="0"/>
          <p:nvPr/>
        </p:nvPicPr>
        <p:blipFill>
          <a:blip r:embed="rId5">
            <a:alphaModFix/>
          </a:blip>
          <a:stretch>
            <a:fillRect/>
          </a:stretch>
        </p:blipFill>
        <p:spPr>
          <a:xfrm>
            <a:off x="1785001" y="1487016"/>
            <a:ext cx="1017223" cy="1054610"/>
          </a:xfrm>
          <a:prstGeom prst="rect">
            <a:avLst/>
          </a:prstGeom>
          <a:noFill/>
          <a:ln>
            <a:noFill/>
          </a:ln>
        </p:spPr>
      </p:pic>
      <p:sp>
        <p:nvSpPr>
          <p:cNvPr id="4" name="TextBox 3"/>
          <p:cNvSpPr txBox="1"/>
          <p:nvPr/>
        </p:nvSpPr>
        <p:spPr>
          <a:xfrm>
            <a:off x="287523" y="2541626"/>
            <a:ext cx="4012181" cy="1323439"/>
          </a:xfrm>
          <a:prstGeom prst="rect">
            <a:avLst/>
          </a:prstGeom>
          <a:noFill/>
        </p:spPr>
        <p:txBody>
          <a:bodyPr wrap="square" rtlCol="0">
            <a:spAutoFit/>
          </a:bodyPr>
          <a:lstStyle/>
          <a:p>
            <a:r>
              <a:rPr lang="en-US" sz="2000" dirty="0" smtClean="0">
                <a:solidFill>
                  <a:schemeClr val="dk1"/>
                </a:solidFill>
                <a:latin typeface="+mn-lt"/>
                <a:ea typeface="Calibri"/>
                <a:cs typeface="Calibri"/>
                <a:sym typeface="Calibri"/>
              </a:rPr>
              <a:t>After watching the video, answer the following question:</a:t>
            </a:r>
          </a:p>
          <a:p>
            <a:pPr marL="285750" indent="-285750">
              <a:buFont typeface="Arial" panose="020B0604020202020204" pitchFamily="34" charset="0"/>
              <a:buChar char="•"/>
            </a:pPr>
            <a:r>
              <a:rPr lang="en-US" sz="2000" dirty="0" smtClean="0">
                <a:solidFill>
                  <a:schemeClr val="dk1"/>
                </a:solidFill>
                <a:latin typeface="+mn-lt"/>
                <a:ea typeface="Calibri"/>
                <a:cs typeface="Calibri"/>
                <a:sym typeface="Calibri"/>
              </a:rPr>
              <a:t>How might puberty affect your emotions? </a:t>
            </a:r>
            <a:endParaRPr lang="en-US" sz="2000" dirty="0">
              <a:solidFill>
                <a:schemeClr val="dk1"/>
              </a:solidFill>
              <a:latin typeface="+mn-lt"/>
              <a:ea typeface="Calibri"/>
              <a:cs typeface="Calibri"/>
              <a:sym typeface="Calibri"/>
            </a:endParaRPr>
          </a:p>
        </p:txBody>
      </p:sp>
      <p:pic>
        <p:nvPicPr>
          <p:cNvPr id="3" name="Rsj6dW6qKRc" title="Inside Puberty Video"/>
          <p:cNvPicPr>
            <a:picLocks noRot="1" noChangeAspect="1"/>
          </p:cNvPicPr>
          <p:nvPr>
            <a:videoFile r:link="rId1"/>
          </p:nvPr>
        </p:nvPicPr>
        <p:blipFill>
          <a:blip r:embed="rId6"/>
          <a:stretch>
            <a:fillRect/>
          </a:stretch>
        </p:blipFill>
        <p:spPr>
          <a:xfrm>
            <a:off x="4512623" y="1552037"/>
            <a:ext cx="4319677" cy="2429818"/>
          </a:xfrm>
          <a:prstGeom prst="rect">
            <a:avLst/>
          </a:prstGeom>
        </p:spPr>
      </p:pic>
    </p:spTree>
    <p:extLst>
      <p:ext uri="{BB962C8B-B14F-4D97-AF65-F5344CB8AC3E}">
        <p14:creationId xmlns:p14="http://schemas.microsoft.com/office/powerpoint/2010/main" val="41738142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cTn>
                <p:tgtEl>
                  <p:spTgt spid="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07090" y="144877"/>
            <a:ext cx="7729800" cy="769523"/>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Whose Change is it Anyway?</a:t>
            </a:r>
            <a:endParaRPr lang="en-CA" b="1" dirty="0">
              <a:latin typeface="+mj-lt"/>
            </a:endParaRPr>
          </a:p>
        </p:txBody>
      </p:sp>
      <p:graphicFrame>
        <p:nvGraphicFramePr>
          <p:cNvPr id="3" name="Table 2" descr="table with changes that occur during puberty to males, females and both"/>
          <p:cNvGraphicFramePr>
            <a:graphicFrameLocks noGrp="1"/>
          </p:cNvGraphicFramePr>
          <p:nvPr>
            <p:extLst>
              <p:ext uri="{D42A27DB-BD31-4B8C-83A1-F6EECF244321}">
                <p14:modId xmlns:p14="http://schemas.microsoft.com/office/powerpoint/2010/main" val="272141542"/>
              </p:ext>
            </p:extLst>
          </p:nvPr>
        </p:nvGraphicFramePr>
        <p:xfrm>
          <a:off x="707090" y="995362"/>
          <a:ext cx="7729800" cy="758190"/>
        </p:xfrm>
        <a:graphic>
          <a:graphicData uri="http://schemas.openxmlformats.org/drawingml/2006/table">
            <a:tbl>
              <a:tblPr firstRow="1" bandRow="1">
                <a:tableStyleId>{5C22544A-7EE6-4342-B048-85BDC9FD1C3A}</a:tableStyleId>
              </a:tblPr>
              <a:tblGrid>
                <a:gridCol w="2674739">
                  <a:extLst>
                    <a:ext uri="{9D8B030D-6E8A-4147-A177-3AD203B41FA5}">
                      <a16:colId xmlns:a16="http://schemas.microsoft.com/office/drawing/2014/main" val="460905125"/>
                    </a:ext>
                  </a:extLst>
                </a:gridCol>
                <a:gridCol w="2452914">
                  <a:extLst>
                    <a:ext uri="{9D8B030D-6E8A-4147-A177-3AD203B41FA5}">
                      <a16:colId xmlns:a16="http://schemas.microsoft.com/office/drawing/2014/main" val="970209619"/>
                    </a:ext>
                  </a:extLst>
                </a:gridCol>
                <a:gridCol w="2602147">
                  <a:extLst>
                    <a:ext uri="{9D8B030D-6E8A-4147-A177-3AD203B41FA5}">
                      <a16:colId xmlns:a16="http://schemas.microsoft.com/office/drawing/2014/main" val="1464133342"/>
                    </a:ext>
                  </a:extLst>
                </a:gridCol>
              </a:tblGrid>
              <a:tr h="219497">
                <a:tc>
                  <a:txBody>
                    <a:bodyPr/>
                    <a:lstStyle/>
                    <a:p>
                      <a:pPr algn="ctr"/>
                      <a:r>
                        <a:rPr lang="en-CA" sz="1400" dirty="0" smtClean="0">
                          <a:solidFill>
                            <a:schemeClr val="tx1"/>
                          </a:solidFill>
                        </a:rPr>
                        <a:t>Person Assigned Male</a:t>
                      </a:r>
                      <a:endParaRPr lang="en-CA" sz="1400" dirty="0">
                        <a:solidFill>
                          <a:schemeClr val="tx1"/>
                        </a:solidFill>
                      </a:endParaRPr>
                    </a:p>
                  </a:txBody>
                  <a:tcPr>
                    <a:solidFill>
                      <a:schemeClr val="tx2">
                        <a:lumMod val="90000"/>
                      </a:schemeClr>
                    </a:solidFill>
                  </a:tcPr>
                </a:tc>
                <a:tc>
                  <a:txBody>
                    <a:bodyPr/>
                    <a:lstStyle/>
                    <a:p>
                      <a:pPr algn="ctr"/>
                      <a:r>
                        <a:rPr lang="en-CA" sz="1400" dirty="0" smtClean="0">
                          <a:solidFill>
                            <a:schemeClr val="tx1"/>
                          </a:solidFill>
                        </a:rPr>
                        <a:t>Both</a:t>
                      </a:r>
                      <a:endParaRPr lang="en-CA" sz="1400" dirty="0">
                        <a:solidFill>
                          <a:schemeClr val="tx1"/>
                        </a:solidFill>
                      </a:endParaRPr>
                    </a:p>
                  </a:txBody>
                  <a:tcPr>
                    <a:solidFill>
                      <a:schemeClr val="tx2">
                        <a:lumMod val="90000"/>
                      </a:schemeClr>
                    </a:solidFill>
                  </a:tcPr>
                </a:tc>
                <a:tc>
                  <a:txBody>
                    <a:bodyPr/>
                    <a:lstStyle/>
                    <a:p>
                      <a:pPr algn="ctr"/>
                      <a:r>
                        <a:rPr lang="en-CA" sz="1400" dirty="0" smtClean="0">
                          <a:solidFill>
                            <a:schemeClr val="tx1"/>
                          </a:solidFill>
                        </a:rPr>
                        <a:t>Person Assigned Female</a:t>
                      </a:r>
                      <a:endParaRPr lang="en-CA" sz="1400" dirty="0">
                        <a:solidFill>
                          <a:schemeClr val="tx1"/>
                        </a:solidFill>
                      </a:endParaRPr>
                    </a:p>
                  </a:txBody>
                  <a:tcPr>
                    <a:solidFill>
                      <a:schemeClr val="tx2">
                        <a:lumMod val="90000"/>
                      </a:schemeClr>
                    </a:solidFill>
                  </a:tcPr>
                </a:tc>
                <a:extLst>
                  <a:ext uri="{0D108BD9-81ED-4DB2-BD59-A6C34878D82A}">
                    <a16:rowId xmlns:a16="http://schemas.microsoft.com/office/drawing/2014/main" val="2611762336"/>
                  </a:ext>
                </a:extLst>
              </a:tr>
              <a:tr h="326501">
                <a:tc>
                  <a:txBody>
                    <a:bodyPr/>
                    <a:lstStyle/>
                    <a:p>
                      <a:pPr fontAlgn="t"/>
                      <a:endParaRPr lang="en-CA" sz="1100" dirty="0">
                        <a:effectLst/>
                      </a:endParaRPr>
                    </a:p>
                  </a:txBody>
                  <a:tcPr marL="142875" marR="142875" marT="142875" marB="142875">
                    <a:solidFill>
                      <a:schemeClr val="tx2"/>
                    </a:solidFill>
                  </a:tcPr>
                </a:tc>
                <a:tc>
                  <a:txBody>
                    <a:bodyPr/>
                    <a:lstStyle/>
                    <a:p>
                      <a:pPr fontAlgn="t"/>
                      <a:endParaRPr lang="en-CA" sz="1100" dirty="0">
                        <a:effectLst/>
                      </a:endParaRPr>
                    </a:p>
                  </a:txBody>
                  <a:tcPr marL="142875" marR="142875" marT="142875" marB="142875">
                    <a:solidFill>
                      <a:schemeClr val="tx2"/>
                    </a:solidFill>
                  </a:tcPr>
                </a:tc>
                <a:tc>
                  <a:txBody>
                    <a:bodyPr/>
                    <a:lstStyle/>
                    <a:p>
                      <a:pPr fontAlgn="t"/>
                      <a:endParaRPr lang="en-CA" sz="1100" dirty="0">
                        <a:effectLst/>
                      </a:endParaRPr>
                    </a:p>
                  </a:txBody>
                  <a:tcPr marL="142875" marR="142875" marT="142875" marB="142875">
                    <a:solidFill>
                      <a:schemeClr val="tx2"/>
                    </a:solidFill>
                  </a:tcPr>
                </a:tc>
                <a:extLst>
                  <a:ext uri="{0D108BD9-81ED-4DB2-BD59-A6C34878D82A}">
                    <a16:rowId xmlns:a16="http://schemas.microsoft.com/office/drawing/2014/main" val="2301791210"/>
                  </a:ext>
                </a:extLst>
              </a:tr>
            </a:tbl>
          </a:graphicData>
        </a:graphic>
      </p:graphicFrame>
      <p:sp>
        <p:nvSpPr>
          <p:cNvPr id="5" name="TextBox 4"/>
          <p:cNvSpPr txBox="1"/>
          <p:nvPr/>
        </p:nvSpPr>
        <p:spPr>
          <a:xfrm>
            <a:off x="707090" y="1753552"/>
            <a:ext cx="3714598" cy="2308324"/>
          </a:xfrm>
          <a:prstGeom prst="rect">
            <a:avLst/>
          </a:prstGeom>
          <a:noFill/>
        </p:spPr>
        <p:txBody>
          <a:bodyPr wrap="square" rtlCol="0">
            <a:spAutoFit/>
          </a:bodyPr>
          <a:lstStyle/>
          <a:p>
            <a:r>
              <a:rPr lang="en-CA" sz="1600" b="1" dirty="0" smtClean="0"/>
              <a:t>Options:</a:t>
            </a:r>
          </a:p>
          <a:p>
            <a:pPr marL="285750" indent="-285750">
              <a:buFont typeface="Arial" panose="020B0604020202020204" pitchFamily="34" charset="0"/>
              <a:buChar char="•"/>
            </a:pPr>
            <a:r>
              <a:rPr lang="en-CA" sz="1600" dirty="0" smtClean="0"/>
              <a:t>Shoulders and chest broaden</a:t>
            </a:r>
          </a:p>
          <a:p>
            <a:endParaRPr lang="en-CA" sz="1600" dirty="0" smtClean="0"/>
          </a:p>
          <a:p>
            <a:pPr marL="285750" indent="-285750">
              <a:buFont typeface="Arial" panose="020B0604020202020204" pitchFamily="34" charset="0"/>
              <a:buChar char="•"/>
            </a:pPr>
            <a:r>
              <a:rPr lang="en-CA" sz="1600" dirty="0" smtClean="0"/>
              <a:t>Acne (pimples) develops</a:t>
            </a:r>
          </a:p>
          <a:p>
            <a:endParaRPr lang="en-CA" sz="1600" dirty="0" smtClean="0"/>
          </a:p>
          <a:p>
            <a:pPr marL="285750" indent="-285750">
              <a:buFont typeface="Arial" panose="020B0604020202020204" pitchFamily="34" charset="0"/>
              <a:buChar char="•"/>
            </a:pPr>
            <a:r>
              <a:rPr lang="en-CA" sz="1600" dirty="0" smtClean="0"/>
              <a:t>Hair – arms, legs, underarms, pubic area, face, chest, back</a:t>
            </a:r>
          </a:p>
          <a:p>
            <a:endParaRPr lang="en-CA" sz="1600" dirty="0" smtClean="0"/>
          </a:p>
          <a:p>
            <a:pPr marL="285750" indent="-285750">
              <a:buFont typeface="Arial" panose="020B0604020202020204" pitchFamily="34" charset="0"/>
              <a:buChar char="•"/>
            </a:pPr>
            <a:r>
              <a:rPr lang="en-CA" sz="1600" dirty="0" smtClean="0"/>
              <a:t>Voice deepens</a:t>
            </a:r>
          </a:p>
        </p:txBody>
      </p:sp>
      <p:sp>
        <p:nvSpPr>
          <p:cNvPr id="6" name="TextBox 5"/>
          <p:cNvSpPr txBox="1"/>
          <p:nvPr/>
        </p:nvSpPr>
        <p:spPr>
          <a:xfrm>
            <a:off x="4697260" y="1753552"/>
            <a:ext cx="3739630" cy="2308324"/>
          </a:xfrm>
          <a:prstGeom prst="rect">
            <a:avLst/>
          </a:prstGeom>
          <a:noFill/>
        </p:spPr>
        <p:txBody>
          <a:bodyPr wrap="square" rtlCol="0">
            <a:spAutoFit/>
          </a:bodyPr>
          <a:lstStyle/>
          <a:p>
            <a:r>
              <a:rPr lang="en-CA" sz="1600" b="1" dirty="0" smtClean="0"/>
              <a:t>Options:</a:t>
            </a:r>
          </a:p>
          <a:p>
            <a:pPr marL="285750" indent="-285750">
              <a:buFont typeface="Arial" panose="020B0604020202020204" pitchFamily="34" charset="0"/>
              <a:buChar char="•"/>
            </a:pPr>
            <a:r>
              <a:rPr lang="en-CA" sz="1600" dirty="0" smtClean="0"/>
              <a:t>Breasts develop and grow</a:t>
            </a:r>
          </a:p>
          <a:p>
            <a:endParaRPr lang="en-CA" sz="1600" dirty="0"/>
          </a:p>
          <a:p>
            <a:pPr marL="285750" indent="-285750">
              <a:buFont typeface="Arial" panose="020B0604020202020204" pitchFamily="34" charset="0"/>
              <a:buChar char="•"/>
            </a:pPr>
            <a:r>
              <a:rPr lang="en-CA" sz="1600" dirty="0" smtClean="0"/>
              <a:t>Starting your period (Menstruation)</a:t>
            </a:r>
          </a:p>
          <a:p>
            <a:endParaRPr lang="en-CA" sz="1600" dirty="0" smtClean="0"/>
          </a:p>
          <a:p>
            <a:pPr marL="285750" indent="-285750">
              <a:buFont typeface="Arial" panose="020B0604020202020204" pitchFamily="34" charset="0"/>
              <a:buChar char="•"/>
            </a:pPr>
            <a:r>
              <a:rPr lang="en-CA" sz="1600" dirty="0" smtClean="0"/>
              <a:t>Feelings, emotions and mood changes</a:t>
            </a:r>
          </a:p>
          <a:p>
            <a:endParaRPr lang="en-CA" sz="1600" dirty="0" smtClean="0"/>
          </a:p>
          <a:p>
            <a:pPr marL="285750" indent="-285750">
              <a:buFont typeface="Arial" panose="020B0604020202020204" pitchFamily="34" charset="0"/>
              <a:buChar char="•"/>
            </a:pPr>
            <a:r>
              <a:rPr lang="en-CA" sz="1600" dirty="0" smtClean="0"/>
              <a:t>Start having romantic feelings</a:t>
            </a:r>
          </a:p>
        </p:txBody>
      </p:sp>
    </p:spTree>
    <p:extLst>
      <p:ext uri="{BB962C8B-B14F-4D97-AF65-F5344CB8AC3E}">
        <p14:creationId xmlns:p14="http://schemas.microsoft.com/office/powerpoint/2010/main" val="2046200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07090" y="155509"/>
            <a:ext cx="7729800" cy="69797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Answers for Whose Change is it Anyway</a:t>
            </a:r>
            <a:endParaRPr lang="en-CA" b="1" dirty="0">
              <a:latin typeface="+mj-lt"/>
            </a:endParaRPr>
          </a:p>
        </p:txBody>
      </p:sp>
      <p:graphicFrame>
        <p:nvGraphicFramePr>
          <p:cNvPr id="3" name="Table 2" descr="table with changes that occur during puberty to males, females and both"/>
          <p:cNvGraphicFramePr>
            <a:graphicFrameLocks noGrp="1"/>
          </p:cNvGraphicFramePr>
          <p:nvPr>
            <p:extLst>
              <p:ext uri="{D42A27DB-BD31-4B8C-83A1-F6EECF244321}">
                <p14:modId xmlns:p14="http://schemas.microsoft.com/office/powerpoint/2010/main" val="1847972887"/>
              </p:ext>
            </p:extLst>
          </p:nvPr>
        </p:nvGraphicFramePr>
        <p:xfrm>
          <a:off x="861535" y="966561"/>
          <a:ext cx="7420910" cy="3101597"/>
        </p:xfrm>
        <a:graphic>
          <a:graphicData uri="http://schemas.openxmlformats.org/drawingml/2006/table">
            <a:tbl>
              <a:tblPr firstRow="1" bandRow="1">
                <a:tableStyleId>{5C22544A-7EE6-4342-B048-85BDC9FD1C3A}</a:tableStyleId>
              </a:tblPr>
              <a:tblGrid>
                <a:gridCol w="2289168">
                  <a:extLst>
                    <a:ext uri="{9D8B030D-6E8A-4147-A177-3AD203B41FA5}">
                      <a16:colId xmlns:a16="http://schemas.microsoft.com/office/drawing/2014/main" val="460905125"/>
                    </a:ext>
                  </a:extLst>
                </a:gridCol>
                <a:gridCol w="2968002">
                  <a:extLst>
                    <a:ext uri="{9D8B030D-6E8A-4147-A177-3AD203B41FA5}">
                      <a16:colId xmlns:a16="http://schemas.microsoft.com/office/drawing/2014/main" val="970209619"/>
                    </a:ext>
                  </a:extLst>
                </a:gridCol>
                <a:gridCol w="2163740">
                  <a:extLst>
                    <a:ext uri="{9D8B030D-6E8A-4147-A177-3AD203B41FA5}">
                      <a16:colId xmlns:a16="http://schemas.microsoft.com/office/drawing/2014/main" val="1464133342"/>
                    </a:ext>
                  </a:extLst>
                </a:gridCol>
              </a:tblGrid>
              <a:tr h="267138">
                <a:tc>
                  <a:txBody>
                    <a:bodyPr/>
                    <a:lstStyle/>
                    <a:p>
                      <a:pPr algn="ctr"/>
                      <a:r>
                        <a:rPr lang="en-CA" sz="1200" dirty="0" smtClean="0">
                          <a:solidFill>
                            <a:schemeClr val="tx1"/>
                          </a:solidFill>
                        </a:rPr>
                        <a:t>Assigned</a:t>
                      </a:r>
                      <a:r>
                        <a:rPr lang="en-CA" sz="1200" baseline="0" dirty="0" smtClean="0">
                          <a:solidFill>
                            <a:schemeClr val="tx1"/>
                          </a:solidFill>
                        </a:rPr>
                        <a:t> </a:t>
                      </a:r>
                      <a:r>
                        <a:rPr lang="en-CA" sz="1200" dirty="0" smtClean="0">
                          <a:solidFill>
                            <a:schemeClr val="tx1"/>
                          </a:solidFill>
                        </a:rPr>
                        <a:t>Males</a:t>
                      </a:r>
                      <a:endParaRPr lang="en-CA" sz="1200" dirty="0">
                        <a:solidFill>
                          <a:schemeClr val="tx1"/>
                        </a:solidFill>
                      </a:endParaRPr>
                    </a:p>
                  </a:txBody>
                  <a:tcPr>
                    <a:solidFill>
                      <a:schemeClr val="tx2">
                        <a:lumMod val="90000"/>
                      </a:schemeClr>
                    </a:solidFill>
                  </a:tcPr>
                </a:tc>
                <a:tc>
                  <a:txBody>
                    <a:bodyPr/>
                    <a:lstStyle/>
                    <a:p>
                      <a:pPr algn="ctr"/>
                      <a:r>
                        <a:rPr lang="en-CA" sz="1200" dirty="0" smtClean="0">
                          <a:solidFill>
                            <a:schemeClr val="tx1"/>
                          </a:solidFill>
                        </a:rPr>
                        <a:t>Both</a:t>
                      </a:r>
                      <a:endParaRPr lang="en-CA" sz="1200" dirty="0">
                        <a:solidFill>
                          <a:schemeClr val="tx1"/>
                        </a:solidFill>
                      </a:endParaRPr>
                    </a:p>
                  </a:txBody>
                  <a:tcPr>
                    <a:solidFill>
                      <a:schemeClr val="tx2">
                        <a:lumMod val="90000"/>
                      </a:schemeClr>
                    </a:solidFill>
                  </a:tcPr>
                </a:tc>
                <a:tc>
                  <a:txBody>
                    <a:bodyPr/>
                    <a:lstStyle/>
                    <a:p>
                      <a:pPr algn="ctr"/>
                      <a:r>
                        <a:rPr lang="en-CA" sz="1200" dirty="0" smtClean="0">
                          <a:solidFill>
                            <a:schemeClr val="tx1"/>
                          </a:solidFill>
                        </a:rPr>
                        <a:t>Assigned Females</a:t>
                      </a:r>
                      <a:endParaRPr lang="en-CA" sz="1200" dirty="0">
                        <a:solidFill>
                          <a:schemeClr val="tx1"/>
                        </a:solidFill>
                      </a:endParaRPr>
                    </a:p>
                  </a:txBody>
                  <a:tcPr>
                    <a:solidFill>
                      <a:schemeClr val="tx2">
                        <a:lumMod val="90000"/>
                      </a:schemeClr>
                    </a:solidFill>
                  </a:tcPr>
                </a:tc>
                <a:extLst>
                  <a:ext uri="{0D108BD9-81ED-4DB2-BD59-A6C34878D82A}">
                    <a16:rowId xmlns:a16="http://schemas.microsoft.com/office/drawing/2014/main" val="2611762336"/>
                  </a:ext>
                </a:extLst>
              </a:tr>
              <a:tr h="445606">
                <a:tc>
                  <a:txBody>
                    <a:bodyPr/>
                    <a:lstStyle/>
                    <a:p>
                      <a:pPr fontAlgn="t"/>
                      <a:r>
                        <a:rPr lang="en-CA" sz="1200" dirty="0">
                          <a:effectLst/>
                        </a:rPr>
                        <a:t>Shoulders and chest broaden</a:t>
                      </a:r>
                    </a:p>
                  </a:txBody>
                  <a:tcPr marL="142875" marR="142875" marT="142875" marB="142875">
                    <a:solidFill>
                      <a:schemeClr val="tx2"/>
                    </a:solidFill>
                  </a:tcPr>
                </a:tc>
                <a:tc>
                  <a:txBody>
                    <a:bodyPr/>
                    <a:lstStyle/>
                    <a:p>
                      <a:pPr fontAlgn="t"/>
                      <a:r>
                        <a:rPr lang="en-CA" sz="1200" dirty="0" smtClean="0">
                          <a:effectLst/>
                        </a:rPr>
                        <a:t>Oily skin, Acne may develop</a:t>
                      </a:r>
                      <a:endParaRPr lang="en-CA" sz="1200" dirty="0">
                        <a:effectLst/>
                      </a:endParaRPr>
                    </a:p>
                  </a:txBody>
                  <a:tcPr marL="142875" marR="142875" marT="142875" marB="142875">
                    <a:solidFill>
                      <a:schemeClr val="tx2"/>
                    </a:solidFill>
                  </a:tcPr>
                </a:tc>
                <a:tc>
                  <a:txBody>
                    <a:bodyPr/>
                    <a:lstStyle/>
                    <a:p>
                      <a:pPr fontAlgn="t"/>
                      <a:r>
                        <a:rPr lang="en-CA" sz="1200" dirty="0">
                          <a:effectLst/>
                        </a:rPr>
                        <a:t>Breasts </a:t>
                      </a:r>
                      <a:r>
                        <a:rPr lang="en-CA" sz="1200" dirty="0" smtClean="0">
                          <a:effectLst/>
                        </a:rPr>
                        <a:t>develop</a:t>
                      </a:r>
                      <a:r>
                        <a:rPr lang="en-CA" sz="1200" baseline="0" dirty="0" smtClean="0">
                          <a:effectLst/>
                        </a:rPr>
                        <a:t> and grow</a:t>
                      </a:r>
                      <a:endParaRPr lang="en-CA" sz="1200" dirty="0">
                        <a:effectLst/>
                      </a:endParaRPr>
                    </a:p>
                  </a:txBody>
                  <a:tcPr marL="142875" marR="142875" marT="142875" marB="142875">
                    <a:solidFill>
                      <a:schemeClr val="tx2"/>
                    </a:solidFill>
                  </a:tcPr>
                </a:tc>
                <a:extLst>
                  <a:ext uri="{0D108BD9-81ED-4DB2-BD59-A6C34878D82A}">
                    <a16:rowId xmlns:a16="http://schemas.microsoft.com/office/drawing/2014/main" val="2301791210"/>
                  </a:ext>
                </a:extLst>
              </a:tr>
              <a:tr h="619501">
                <a:tc>
                  <a:txBody>
                    <a:bodyPr/>
                    <a:lstStyle/>
                    <a:p>
                      <a:pPr fontAlgn="t"/>
                      <a:r>
                        <a:rPr lang="en-CA" sz="1200" dirty="0" smtClean="0">
                          <a:effectLst/>
                        </a:rPr>
                        <a:t>Voice</a:t>
                      </a:r>
                      <a:r>
                        <a:rPr lang="en-CA" sz="1200" baseline="0" dirty="0" smtClean="0">
                          <a:effectLst/>
                        </a:rPr>
                        <a:t> deepens</a:t>
                      </a:r>
                      <a:endParaRPr lang="en-CA" sz="1200" dirty="0">
                        <a:effectLst/>
                      </a:endParaRPr>
                    </a:p>
                  </a:txBody>
                  <a:tcPr marL="142875" marR="142875" marT="142875" marB="142875">
                    <a:solidFill>
                      <a:schemeClr val="tx2">
                        <a:lumMod val="90000"/>
                      </a:schemeClr>
                    </a:solidFill>
                  </a:tcPr>
                </a:tc>
                <a:tc>
                  <a:txBody>
                    <a:bodyPr/>
                    <a:lstStyle/>
                    <a:p>
                      <a:pPr fontAlgn="t"/>
                      <a:r>
                        <a:rPr lang="en-CA" sz="1200" dirty="0">
                          <a:effectLst/>
                        </a:rPr>
                        <a:t>Perspiration and body odour</a:t>
                      </a:r>
                    </a:p>
                  </a:txBody>
                  <a:tcPr marL="142875" marR="142875" marT="142875" marB="142875">
                    <a:solidFill>
                      <a:schemeClr val="tx2">
                        <a:lumMod val="90000"/>
                      </a:schemeClr>
                    </a:solidFill>
                  </a:tcPr>
                </a:tc>
                <a:tc>
                  <a:txBody>
                    <a:bodyPr/>
                    <a:lstStyle/>
                    <a:p>
                      <a:pPr fontAlgn="t"/>
                      <a:r>
                        <a:rPr lang="en-CA" sz="1200" dirty="0">
                          <a:effectLst/>
                        </a:rPr>
                        <a:t>Hips widen</a:t>
                      </a:r>
                    </a:p>
                  </a:txBody>
                  <a:tcPr marL="142875" marR="142875" marT="142875" marB="142875">
                    <a:solidFill>
                      <a:schemeClr val="tx2">
                        <a:lumMod val="90000"/>
                      </a:schemeClr>
                    </a:solidFill>
                  </a:tcPr>
                </a:tc>
                <a:extLst>
                  <a:ext uri="{0D108BD9-81ED-4DB2-BD59-A6C34878D82A}">
                    <a16:rowId xmlns:a16="http://schemas.microsoft.com/office/drawing/2014/main" val="2034039312"/>
                  </a:ext>
                </a:extLst>
              </a:tr>
              <a:tr h="619501">
                <a:tc>
                  <a:txBody>
                    <a:bodyPr/>
                    <a:lstStyle/>
                    <a:p>
                      <a:pPr marL="0" marR="0" lvl="0" indent="0" algn="l" defTabSz="914400" rtl="0" eaLnBrk="1" fontAlgn="t" latinLnBrk="0" hangingPunct="1">
                        <a:lnSpc>
                          <a:spcPct val="100000"/>
                        </a:lnSpc>
                        <a:spcBef>
                          <a:spcPts val="0"/>
                        </a:spcBef>
                        <a:spcAft>
                          <a:spcPts val="0"/>
                        </a:spcAft>
                        <a:buClr>
                          <a:srgbClr val="000000"/>
                        </a:buClr>
                        <a:buSzTx/>
                        <a:buFont typeface="Arial"/>
                        <a:buNone/>
                        <a:tabLst/>
                        <a:defRPr/>
                      </a:pPr>
                      <a:r>
                        <a:rPr lang="en-CA" sz="1200" dirty="0" smtClean="0">
                          <a:effectLst/>
                        </a:rPr>
                        <a:t>Spermatogenesis</a:t>
                      </a:r>
                    </a:p>
                  </a:txBody>
                  <a:tcPr marL="142875" marR="142875" marT="142875" marB="142875">
                    <a:solidFill>
                      <a:schemeClr val="tx2"/>
                    </a:solidFill>
                  </a:tcPr>
                </a:tc>
                <a:tc>
                  <a:txBody>
                    <a:bodyPr/>
                    <a:lstStyle/>
                    <a:p>
                      <a:pPr fontAlgn="t"/>
                      <a:r>
                        <a:rPr lang="en-US" sz="1200" dirty="0" smtClean="0">
                          <a:effectLst/>
                        </a:rPr>
                        <a:t>Hair - underarms, pubic area, face, chest, legs, back and/or arms</a:t>
                      </a:r>
                      <a:endParaRPr lang="en-US" sz="1200" dirty="0">
                        <a:effectLst/>
                      </a:endParaRPr>
                    </a:p>
                  </a:txBody>
                  <a:tcPr marL="142875" marR="142875" marT="142875" marB="142875">
                    <a:solidFill>
                      <a:schemeClr val="tx2"/>
                    </a:solidFill>
                  </a:tcPr>
                </a:tc>
                <a:tc>
                  <a:txBody>
                    <a:bodyPr/>
                    <a:lstStyle/>
                    <a:p>
                      <a:pPr fontAlgn="t"/>
                      <a:r>
                        <a:rPr lang="en-CA" sz="1200" dirty="0" smtClean="0">
                          <a:effectLst/>
                        </a:rPr>
                        <a:t>Period begins</a:t>
                      </a:r>
                      <a:r>
                        <a:rPr lang="en-CA" sz="1200" baseline="0" dirty="0" smtClean="0">
                          <a:effectLst/>
                        </a:rPr>
                        <a:t> (Menstruation)</a:t>
                      </a:r>
                      <a:endParaRPr lang="en-CA" sz="1200" dirty="0">
                        <a:effectLst/>
                      </a:endParaRPr>
                    </a:p>
                  </a:txBody>
                  <a:tcPr marL="142875" marR="142875" marT="142875" marB="142875">
                    <a:solidFill>
                      <a:schemeClr val="tx2"/>
                    </a:solidFill>
                  </a:tcPr>
                </a:tc>
                <a:extLst>
                  <a:ext uri="{0D108BD9-81ED-4DB2-BD59-A6C34878D82A}">
                    <a16:rowId xmlns:a16="http://schemas.microsoft.com/office/drawing/2014/main" val="374250644"/>
                  </a:ext>
                </a:extLst>
              </a:tr>
              <a:tr h="571008">
                <a:tc>
                  <a:txBody>
                    <a:bodyPr/>
                    <a:lstStyle/>
                    <a:p>
                      <a:pPr fontAlgn="t"/>
                      <a:endParaRPr lang="en-CA" sz="1200" dirty="0">
                        <a:effectLst/>
                      </a:endParaRPr>
                    </a:p>
                  </a:txBody>
                  <a:tcPr marL="142875" marR="142875" marT="142875" marB="142875">
                    <a:solidFill>
                      <a:schemeClr val="tx2">
                        <a:lumMod val="90000"/>
                      </a:schemeClr>
                    </a:solidFill>
                  </a:tcPr>
                </a:tc>
                <a:tc>
                  <a:txBody>
                    <a:bodyPr/>
                    <a:lstStyle/>
                    <a:p>
                      <a:pPr fontAlgn="t"/>
                      <a:r>
                        <a:rPr lang="en-CA" sz="1200" dirty="0" smtClean="0">
                          <a:effectLst/>
                        </a:rPr>
                        <a:t>Feelings, emotions and mood changes</a:t>
                      </a:r>
                      <a:endParaRPr lang="en-CA" sz="1200" dirty="0">
                        <a:effectLst/>
                      </a:endParaRPr>
                    </a:p>
                  </a:txBody>
                  <a:tcPr marL="142875" marR="142875" marT="142875" marB="142875">
                    <a:solidFill>
                      <a:schemeClr val="tx2">
                        <a:lumMod val="90000"/>
                      </a:schemeClr>
                    </a:solidFill>
                  </a:tcPr>
                </a:tc>
                <a:tc>
                  <a:txBody>
                    <a:bodyPr/>
                    <a:lstStyle/>
                    <a:p>
                      <a:pPr fontAlgn="t"/>
                      <a:endParaRPr lang="en-CA" sz="1200" dirty="0">
                        <a:effectLst/>
                      </a:endParaRPr>
                    </a:p>
                  </a:txBody>
                  <a:tcPr marL="142875" marR="142875" marT="142875" marB="142875">
                    <a:solidFill>
                      <a:schemeClr val="tx2">
                        <a:lumMod val="90000"/>
                      </a:schemeClr>
                    </a:solidFill>
                  </a:tcPr>
                </a:tc>
                <a:extLst>
                  <a:ext uri="{0D108BD9-81ED-4DB2-BD59-A6C34878D82A}">
                    <a16:rowId xmlns:a16="http://schemas.microsoft.com/office/drawing/2014/main" val="1716700345"/>
                  </a:ext>
                </a:extLst>
              </a:tr>
              <a:tr h="516628">
                <a:tc>
                  <a:txBody>
                    <a:bodyPr/>
                    <a:lstStyle/>
                    <a:p>
                      <a:pPr fontAlgn="t"/>
                      <a:endParaRPr lang="en-CA" sz="1200" dirty="0">
                        <a:effectLst/>
                      </a:endParaRPr>
                    </a:p>
                  </a:txBody>
                  <a:tcPr marL="142875" marR="142875" marT="142875" marB="142875">
                    <a:solidFill>
                      <a:schemeClr val="tx2"/>
                    </a:solidFill>
                  </a:tcPr>
                </a:tc>
                <a:tc>
                  <a:txBody>
                    <a:bodyPr/>
                    <a:lstStyle/>
                    <a:p>
                      <a:pPr marL="0" marR="0" lvl="0" indent="0" algn="l" defTabSz="914400" rtl="0" eaLnBrk="1" fontAlgn="t" latinLnBrk="0" hangingPunct="1">
                        <a:lnSpc>
                          <a:spcPct val="100000"/>
                        </a:lnSpc>
                        <a:spcBef>
                          <a:spcPts val="0"/>
                        </a:spcBef>
                        <a:spcAft>
                          <a:spcPts val="0"/>
                        </a:spcAft>
                        <a:buClr>
                          <a:srgbClr val="000000"/>
                        </a:buClr>
                        <a:buSzTx/>
                        <a:buFont typeface="Arial"/>
                        <a:buNone/>
                        <a:tabLst/>
                        <a:defRPr/>
                      </a:pPr>
                      <a:r>
                        <a:rPr lang="en-CA" sz="1200" dirty="0" smtClean="0">
                          <a:effectLst/>
                        </a:rPr>
                        <a:t>Muscles</a:t>
                      </a:r>
                      <a:r>
                        <a:rPr lang="en-CA" sz="1200" baseline="0" dirty="0" smtClean="0">
                          <a:effectLst/>
                        </a:rPr>
                        <a:t> Grow</a:t>
                      </a:r>
                      <a:endParaRPr lang="en-CA" sz="1200" dirty="0" smtClean="0">
                        <a:effectLst/>
                      </a:endParaRPr>
                    </a:p>
                  </a:txBody>
                  <a:tcPr marL="142875" marR="142875" marT="142875" marB="142875">
                    <a:solidFill>
                      <a:schemeClr val="tx2"/>
                    </a:solidFill>
                  </a:tcPr>
                </a:tc>
                <a:tc>
                  <a:txBody>
                    <a:bodyPr/>
                    <a:lstStyle/>
                    <a:p>
                      <a:pPr fontAlgn="t"/>
                      <a:endParaRPr lang="en-CA" sz="1200" dirty="0">
                        <a:effectLst/>
                      </a:endParaRPr>
                    </a:p>
                  </a:txBody>
                  <a:tcPr marL="142875" marR="142875" marT="142875" marB="142875">
                    <a:solidFill>
                      <a:schemeClr val="tx2"/>
                    </a:solidFill>
                  </a:tcPr>
                </a:tc>
                <a:extLst>
                  <a:ext uri="{0D108BD9-81ED-4DB2-BD59-A6C34878D82A}">
                    <a16:rowId xmlns:a16="http://schemas.microsoft.com/office/drawing/2014/main" val="1927393234"/>
                  </a:ext>
                </a:extLst>
              </a:tr>
            </a:tbl>
          </a:graphicData>
        </a:graphic>
      </p:graphicFrame>
    </p:spTree>
    <p:extLst>
      <p:ext uri="{BB962C8B-B14F-4D97-AF65-F5344CB8AC3E}">
        <p14:creationId xmlns:p14="http://schemas.microsoft.com/office/powerpoint/2010/main" val="6424970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301238" y="286034"/>
            <a:ext cx="8520600" cy="943184"/>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sz="2800" b="1" dirty="0" smtClean="0">
                <a:latin typeface="+mj-lt"/>
              </a:rPr>
              <a:t>Review: Changes That Happen During Puberty</a:t>
            </a:r>
            <a:endParaRPr lang="en-CA" sz="2800" b="1" dirty="0">
              <a:latin typeface="+mj-lt"/>
            </a:endParaRPr>
          </a:p>
        </p:txBody>
      </p:sp>
      <p:pic>
        <p:nvPicPr>
          <p:cNvPr id="8" name="Picture 7" descr="person measuring their height"/>
          <p:cNvPicPr>
            <a:picLocks noChangeAspect="1"/>
          </p:cNvPicPr>
          <p:nvPr/>
        </p:nvPicPr>
        <p:blipFill rotWithShape="1">
          <a:blip r:embed="rId3">
            <a:extLst>
              <a:ext uri="{28A0092B-C50C-407E-A947-70E740481C1C}">
                <a14:useLocalDpi xmlns:a14="http://schemas.microsoft.com/office/drawing/2010/main" val="0"/>
              </a:ext>
            </a:extLst>
          </a:blip>
          <a:srcRect l="13737" t="6699" r="10660" b="7116"/>
          <a:stretch/>
        </p:blipFill>
        <p:spPr>
          <a:xfrm flipH="1">
            <a:off x="301238" y="1339644"/>
            <a:ext cx="2402205" cy="2844332"/>
          </a:xfrm>
          <a:prstGeom prst="rect">
            <a:avLst/>
          </a:prstGeom>
        </p:spPr>
      </p:pic>
      <p:sp>
        <p:nvSpPr>
          <p:cNvPr id="3" name="TextBox 2"/>
          <p:cNvSpPr txBox="1"/>
          <p:nvPr/>
        </p:nvSpPr>
        <p:spPr>
          <a:xfrm>
            <a:off x="2953668" y="1638425"/>
            <a:ext cx="4681090" cy="2246769"/>
          </a:xfrm>
          <a:prstGeom prst="rect">
            <a:avLst/>
          </a:prstGeom>
          <a:noFill/>
        </p:spPr>
        <p:txBody>
          <a:bodyPr wrap="none" rtlCol="0">
            <a:spAutoFit/>
          </a:bodyPr>
          <a:lstStyle/>
          <a:p>
            <a:pPr marL="571500" lvl="0" indent="-457200">
              <a:buSzPts val="2200"/>
              <a:buFont typeface="Calibri"/>
              <a:buChar char="•"/>
            </a:pPr>
            <a:r>
              <a:rPr lang="en-US" sz="2000" dirty="0">
                <a:latin typeface="+mn-lt"/>
                <a:ea typeface="Calibri"/>
                <a:cs typeface="Calibri"/>
                <a:sym typeface="Calibri"/>
              </a:rPr>
              <a:t>Hair </a:t>
            </a:r>
            <a:r>
              <a:rPr lang="en-US" sz="2000" dirty="0" smtClean="0">
                <a:latin typeface="+mn-lt"/>
                <a:ea typeface="Calibri"/>
                <a:cs typeface="Calibri"/>
                <a:sym typeface="Calibri"/>
              </a:rPr>
              <a:t>growth</a:t>
            </a:r>
          </a:p>
          <a:p>
            <a:pPr marL="114300" lvl="0">
              <a:buSzPts val="2200"/>
            </a:pPr>
            <a:endParaRPr lang="en-US" sz="2000" dirty="0">
              <a:latin typeface="+mn-lt"/>
              <a:ea typeface="Calibri"/>
              <a:cs typeface="Calibri"/>
              <a:sym typeface="Calibri"/>
            </a:endParaRPr>
          </a:p>
          <a:p>
            <a:pPr marL="571500" lvl="0" indent="-457200">
              <a:buSzPts val="2200"/>
              <a:buFont typeface="Calibri"/>
              <a:buChar char="•"/>
            </a:pPr>
            <a:r>
              <a:rPr lang="en-US" sz="2000" dirty="0" smtClean="0">
                <a:latin typeface="+mn-lt"/>
                <a:ea typeface="Calibri"/>
                <a:cs typeface="Calibri"/>
                <a:sym typeface="Calibri"/>
              </a:rPr>
              <a:t>Height</a:t>
            </a:r>
          </a:p>
          <a:p>
            <a:pPr marL="114300" lvl="0">
              <a:buSzPts val="2200"/>
            </a:pPr>
            <a:endParaRPr lang="en-US" sz="2000" dirty="0">
              <a:latin typeface="+mn-lt"/>
              <a:ea typeface="Calibri"/>
              <a:cs typeface="Calibri"/>
              <a:sym typeface="Calibri"/>
            </a:endParaRPr>
          </a:p>
          <a:p>
            <a:pPr marL="571500" lvl="0" indent="-457200">
              <a:buSzPts val="2200"/>
              <a:buFont typeface="Calibri"/>
              <a:buChar char="•"/>
            </a:pPr>
            <a:r>
              <a:rPr lang="en-US" sz="2000" dirty="0" smtClean="0">
                <a:latin typeface="+mn-lt"/>
                <a:ea typeface="Calibri"/>
                <a:cs typeface="Calibri"/>
                <a:sym typeface="Calibri"/>
              </a:rPr>
              <a:t>Weight</a:t>
            </a:r>
          </a:p>
          <a:p>
            <a:pPr marL="114300" lvl="0">
              <a:buSzPts val="2200"/>
            </a:pPr>
            <a:endParaRPr lang="en-US" sz="2000" dirty="0" smtClean="0">
              <a:latin typeface="+mn-lt"/>
              <a:ea typeface="Calibri"/>
              <a:cs typeface="Calibri"/>
              <a:sym typeface="Calibri"/>
            </a:endParaRPr>
          </a:p>
          <a:p>
            <a:pPr marL="571500" lvl="0" indent="-457200">
              <a:buSzPts val="2200"/>
              <a:buFont typeface="Calibri"/>
              <a:buChar char="•"/>
            </a:pPr>
            <a:r>
              <a:rPr lang="en-US" sz="2000" dirty="0" smtClean="0">
                <a:latin typeface="+mn-lt"/>
                <a:ea typeface="Calibri"/>
                <a:cs typeface="Calibri"/>
                <a:sym typeface="Calibri"/>
              </a:rPr>
              <a:t>Shoulders, chest and hips develop</a:t>
            </a:r>
          </a:p>
        </p:txBody>
      </p:sp>
    </p:spTree>
    <p:extLst>
      <p:ext uri="{BB962C8B-B14F-4D97-AF65-F5344CB8AC3E}">
        <p14:creationId xmlns:p14="http://schemas.microsoft.com/office/powerpoint/2010/main" val="38295210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301238" y="286034"/>
            <a:ext cx="8520600" cy="943184"/>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sz="2800" b="1" dirty="0" smtClean="0">
                <a:latin typeface="+mj-lt"/>
              </a:rPr>
              <a:t>Review: Changes That Happen During Puberty</a:t>
            </a:r>
            <a:endParaRPr lang="en-CA" sz="2800" b="1" dirty="0">
              <a:latin typeface="+mj-lt"/>
            </a:endParaRPr>
          </a:p>
        </p:txBody>
      </p:sp>
      <p:pic>
        <p:nvPicPr>
          <p:cNvPr id="4" name="Picture 3" descr="person with body odour"/>
          <p:cNvPicPr>
            <a:picLocks noChangeAspect="1"/>
          </p:cNvPicPr>
          <p:nvPr/>
        </p:nvPicPr>
        <p:blipFill rotWithShape="1">
          <a:blip r:embed="rId3">
            <a:extLst>
              <a:ext uri="{28A0092B-C50C-407E-A947-70E740481C1C}">
                <a14:useLocalDpi xmlns:a14="http://schemas.microsoft.com/office/drawing/2010/main" val="0"/>
              </a:ext>
            </a:extLst>
          </a:blip>
          <a:srcRect l="12330" t="6999" r="12486" b="10372"/>
          <a:stretch/>
        </p:blipFill>
        <p:spPr>
          <a:xfrm>
            <a:off x="144899" y="1570956"/>
            <a:ext cx="2148114" cy="2452140"/>
          </a:xfrm>
          <a:prstGeom prst="rect">
            <a:avLst/>
          </a:prstGeom>
        </p:spPr>
      </p:pic>
      <p:sp>
        <p:nvSpPr>
          <p:cNvPr id="3" name="TextBox 2"/>
          <p:cNvSpPr txBox="1"/>
          <p:nvPr/>
        </p:nvSpPr>
        <p:spPr>
          <a:xfrm>
            <a:off x="2591630" y="1570989"/>
            <a:ext cx="3342582" cy="2246769"/>
          </a:xfrm>
          <a:prstGeom prst="rect">
            <a:avLst/>
          </a:prstGeom>
          <a:noFill/>
        </p:spPr>
        <p:txBody>
          <a:bodyPr wrap="none" rtlCol="0">
            <a:spAutoFit/>
          </a:bodyPr>
          <a:lstStyle/>
          <a:p>
            <a:pPr marL="571500" indent="-457200">
              <a:buSzPts val="2200"/>
              <a:buFont typeface="Calibri"/>
              <a:buChar char="•"/>
            </a:pPr>
            <a:r>
              <a:rPr lang="en-US" sz="2000" dirty="0" smtClean="0">
                <a:ea typeface="Calibri"/>
                <a:cs typeface="Calibri"/>
                <a:sym typeface="Calibri"/>
              </a:rPr>
              <a:t>Voice</a:t>
            </a:r>
          </a:p>
          <a:p>
            <a:pPr marL="114300">
              <a:buSzPts val="2200"/>
            </a:pPr>
            <a:endParaRPr lang="en-US" sz="2000" dirty="0">
              <a:latin typeface="+mn-lt"/>
              <a:ea typeface="Calibri"/>
              <a:cs typeface="Calibri"/>
              <a:sym typeface="Calibri"/>
            </a:endParaRPr>
          </a:p>
          <a:p>
            <a:pPr marL="571500" lvl="0" indent="-457200">
              <a:buSzPts val="2200"/>
              <a:buFont typeface="Calibri"/>
              <a:buChar char="•"/>
            </a:pPr>
            <a:r>
              <a:rPr lang="en-US" sz="2000" dirty="0">
                <a:latin typeface="+mn-lt"/>
                <a:ea typeface="Calibri"/>
                <a:cs typeface="Calibri"/>
                <a:sym typeface="Calibri"/>
              </a:rPr>
              <a:t>Body </a:t>
            </a:r>
            <a:r>
              <a:rPr lang="en-US" sz="2000" dirty="0" smtClean="0">
                <a:latin typeface="+mn-lt"/>
                <a:ea typeface="Calibri"/>
                <a:cs typeface="Calibri"/>
                <a:sym typeface="Calibri"/>
              </a:rPr>
              <a:t>odour (sweat)</a:t>
            </a:r>
          </a:p>
          <a:p>
            <a:pPr marL="114300" lvl="0">
              <a:buSzPts val="2200"/>
            </a:pPr>
            <a:endParaRPr lang="en-US" sz="2000" dirty="0">
              <a:latin typeface="+mn-lt"/>
              <a:ea typeface="Calibri"/>
              <a:cs typeface="Calibri"/>
              <a:sym typeface="Calibri"/>
            </a:endParaRPr>
          </a:p>
          <a:p>
            <a:pPr marL="571500" lvl="0" indent="-457200">
              <a:buSzPts val="2200"/>
              <a:buFont typeface="Calibri"/>
              <a:buChar char="•"/>
            </a:pPr>
            <a:r>
              <a:rPr lang="en-US" sz="2000" dirty="0" smtClean="0">
                <a:latin typeface="+mn-lt"/>
                <a:ea typeface="Calibri"/>
                <a:cs typeface="Calibri"/>
                <a:sym typeface="Calibri"/>
              </a:rPr>
              <a:t>Acne (pimples)</a:t>
            </a:r>
          </a:p>
          <a:p>
            <a:pPr marL="114300" lvl="0">
              <a:buSzPts val="2200"/>
            </a:pPr>
            <a:endParaRPr lang="en-US" sz="2000" dirty="0" smtClean="0">
              <a:latin typeface="+mn-lt"/>
              <a:ea typeface="Calibri"/>
              <a:cs typeface="Calibri"/>
              <a:sym typeface="Calibri"/>
            </a:endParaRPr>
          </a:p>
          <a:p>
            <a:pPr marL="571500" lvl="0" indent="-457200">
              <a:buSzPts val="2200"/>
              <a:buFont typeface="Calibri"/>
              <a:buChar char="•"/>
            </a:pPr>
            <a:r>
              <a:rPr lang="en-US" sz="2000" dirty="0" smtClean="0">
                <a:latin typeface="+mn-lt"/>
                <a:ea typeface="Calibri"/>
                <a:cs typeface="Calibri"/>
                <a:sym typeface="Calibri"/>
              </a:rPr>
              <a:t>Feelings and emotions</a:t>
            </a:r>
            <a:endParaRPr lang="en-US" sz="2000" dirty="0">
              <a:latin typeface="+mn-lt"/>
              <a:ea typeface="Calibri"/>
              <a:cs typeface="Calibri"/>
              <a:sym typeface="Calibri"/>
            </a:endParaRPr>
          </a:p>
        </p:txBody>
      </p:sp>
      <p:pic>
        <p:nvPicPr>
          <p:cNvPr id="7" name="Picture 6" descr="person with acne looking in mirror"/>
          <p:cNvPicPr>
            <a:picLocks noChangeAspect="1"/>
          </p:cNvPicPr>
          <p:nvPr/>
        </p:nvPicPr>
        <p:blipFill rotWithShape="1">
          <a:blip r:embed="rId4">
            <a:extLst>
              <a:ext uri="{28A0092B-C50C-407E-A947-70E740481C1C}">
                <a14:useLocalDpi xmlns:a14="http://schemas.microsoft.com/office/drawing/2010/main" val="0"/>
              </a:ext>
            </a:extLst>
          </a:blip>
          <a:srcRect l="1" r="985" b="26080"/>
          <a:stretch/>
        </p:blipFill>
        <p:spPr>
          <a:xfrm>
            <a:off x="6232829" y="1776295"/>
            <a:ext cx="2734540" cy="2041463"/>
          </a:xfrm>
          <a:prstGeom prst="rect">
            <a:avLst/>
          </a:prstGeom>
        </p:spPr>
      </p:pic>
    </p:spTree>
    <p:extLst>
      <p:ext uri="{BB962C8B-B14F-4D97-AF65-F5344CB8AC3E}">
        <p14:creationId xmlns:p14="http://schemas.microsoft.com/office/powerpoint/2010/main" val="3250321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16"/>
          <p:cNvSpPr txBox="1">
            <a:spLocks noGrp="1"/>
          </p:cNvSpPr>
          <p:nvPr>
            <p:ph type="title"/>
          </p:nvPr>
        </p:nvSpPr>
        <p:spPr>
          <a:xfrm>
            <a:off x="311700" y="359559"/>
            <a:ext cx="4748815" cy="8367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None/>
            </a:pPr>
            <a:r>
              <a:rPr lang="en" b="1" dirty="0" smtClean="0"/>
              <a:t>Land Acknowledgement</a:t>
            </a:r>
            <a:endParaRPr b="1" dirty="0"/>
          </a:p>
        </p:txBody>
      </p:sp>
      <p:pic>
        <p:nvPicPr>
          <p:cNvPr id="8" name="Picture 7" title="ETFO Land Acknowledgement "/>
          <p:cNvPicPr>
            <a:picLocks noChangeAspect="1"/>
          </p:cNvPicPr>
          <p:nvPr/>
        </p:nvPicPr>
        <p:blipFill rotWithShape="1">
          <a:blip r:embed="rId3">
            <a:extLst>
              <a:ext uri="{28A0092B-C50C-407E-A947-70E740481C1C}">
                <a14:useLocalDpi xmlns:a14="http://schemas.microsoft.com/office/drawing/2010/main" val="0"/>
              </a:ext>
            </a:extLst>
          </a:blip>
          <a:srcRect t="56083"/>
          <a:stretch/>
        </p:blipFill>
        <p:spPr>
          <a:xfrm>
            <a:off x="661299" y="1524302"/>
            <a:ext cx="4052971" cy="2371887"/>
          </a:xfrm>
          <a:prstGeom prst="rect">
            <a:avLst/>
          </a:prstGeom>
        </p:spPr>
      </p:pic>
      <p:pic>
        <p:nvPicPr>
          <p:cNvPr id="5" name="Picture 4" descr="Cover photo: Oneida nation artist, Sharon Sarnowski (deceased)&#10;This is a picture taken of the mural in the Boardroom of the Oneida Tribal Council office,&#10;Oneida, Wisconsin." title="Mural of Turtle Island "/>
          <p:cNvPicPr>
            <a:picLocks noChangeAspect="1"/>
          </p:cNvPicPr>
          <p:nvPr/>
        </p:nvPicPr>
        <p:blipFill>
          <a:blip r:embed="rId4"/>
          <a:stretch>
            <a:fillRect/>
          </a:stretch>
        </p:blipFill>
        <p:spPr>
          <a:xfrm>
            <a:off x="5397787" y="359559"/>
            <a:ext cx="3059369" cy="3536630"/>
          </a:xfrm>
          <a:prstGeom prst="rect">
            <a:avLst/>
          </a:prstGeom>
        </p:spPr>
      </p:pic>
    </p:spTree>
    <p:extLst>
      <p:ext uri="{BB962C8B-B14F-4D97-AF65-F5344CB8AC3E}">
        <p14:creationId xmlns:p14="http://schemas.microsoft.com/office/powerpoint/2010/main" val="703010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07090" y="331039"/>
            <a:ext cx="7560610" cy="1030256"/>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Reproductive System – Hormones: Estrogen</a:t>
            </a:r>
            <a:endParaRPr lang="en-CA" b="1" dirty="0">
              <a:latin typeface="+mj-lt"/>
            </a:endParaRPr>
          </a:p>
        </p:txBody>
      </p:sp>
      <p:sp>
        <p:nvSpPr>
          <p:cNvPr id="3" name="TextBox 2"/>
          <p:cNvSpPr txBox="1"/>
          <p:nvPr/>
        </p:nvSpPr>
        <p:spPr>
          <a:xfrm>
            <a:off x="707090" y="1628219"/>
            <a:ext cx="7560610" cy="400110"/>
          </a:xfrm>
          <a:prstGeom prst="rect">
            <a:avLst/>
          </a:prstGeom>
          <a:noFill/>
        </p:spPr>
        <p:txBody>
          <a:bodyPr wrap="square" rtlCol="0">
            <a:spAutoFit/>
          </a:bodyPr>
          <a:lstStyle/>
          <a:p>
            <a:r>
              <a:rPr lang="en-US" sz="2000" dirty="0" smtClean="0">
                <a:latin typeface="+mn-lt"/>
                <a:ea typeface="Gill Sans"/>
                <a:cs typeface="Calibri"/>
                <a:sym typeface="Calibri"/>
              </a:rPr>
              <a:t>For a person assigned female at birth: Pituitary gland</a:t>
            </a:r>
            <a:endParaRPr lang="en-US" sz="2000" dirty="0">
              <a:solidFill>
                <a:srgbClr val="262626"/>
              </a:solidFill>
              <a:latin typeface="+mn-lt"/>
              <a:ea typeface="Gill Sans"/>
              <a:cs typeface="Gill Sans"/>
              <a:sym typeface="Gill Sans"/>
            </a:endParaRPr>
          </a:p>
        </p:txBody>
      </p:sp>
      <p:pic>
        <p:nvPicPr>
          <p:cNvPr id="9" name="Picture 8" descr="side view of a brain"/>
          <p:cNvPicPr>
            <a:picLocks noChangeAspect="1"/>
          </p:cNvPicPr>
          <p:nvPr/>
        </p:nvPicPr>
        <p:blipFill rotWithShape="1">
          <a:blip r:embed="rId3">
            <a:extLst>
              <a:ext uri="{28A0092B-C50C-407E-A947-70E740481C1C}">
                <a14:useLocalDpi xmlns:a14="http://schemas.microsoft.com/office/drawing/2010/main" val="0"/>
              </a:ext>
            </a:extLst>
          </a:blip>
          <a:srcRect t="10899" b="16759"/>
          <a:stretch/>
        </p:blipFill>
        <p:spPr>
          <a:xfrm>
            <a:off x="559356" y="2395762"/>
            <a:ext cx="2399953" cy="1736183"/>
          </a:xfrm>
          <a:prstGeom prst="rect">
            <a:avLst/>
          </a:prstGeom>
        </p:spPr>
      </p:pic>
      <p:pic>
        <p:nvPicPr>
          <p:cNvPr id="7" name="Picture 6" descr="blue arrow"/>
          <p:cNvPicPr>
            <a:picLocks noChangeAspect="1"/>
          </p:cNvPicPr>
          <p:nvPr/>
        </p:nvPicPr>
        <p:blipFill rotWithShape="1">
          <a:blip r:embed="rId4">
            <a:extLst>
              <a:ext uri="{28A0092B-C50C-407E-A947-70E740481C1C}">
                <a14:useLocalDpi xmlns:a14="http://schemas.microsoft.com/office/drawing/2010/main" val="0"/>
              </a:ext>
            </a:extLst>
          </a:blip>
          <a:srcRect t="17329" b="16995"/>
          <a:stretch/>
        </p:blipFill>
        <p:spPr>
          <a:xfrm>
            <a:off x="2564670" y="2848300"/>
            <a:ext cx="1609547" cy="1057068"/>
          </a:xfrm>
          <a:prstGeom prst="rect">
            <a:avLst/>
          </a:prstGeom>
        </p:spPr>
      </p:pic>
      <p:sp>
        <p:nvSpPr>
          <p:cNvPr id="5" name="TextBox 4"/>
          <p:cNvSpPr txBox="1"/>
          <p:nvPr/>
        </p:nvSpPr>
        <p:spPr>
          <a:xfrm>
            <a:off x="4174217" y="3115224"/>
            <a:ext cx="1609547" cy="523220"/>
          </a:xfrm>
          <a:prstGeom prst="rect">
            <a:avLst/>
          </a:prstGeom>
          <a:noFill/>
        </p:spPr>
        <p:txBody>
          <a:bodyPr wrap="square" rtlCol="0">
            <a:spAutoFit/>
          </a:bodyPr>
          <a:lstStyle/>
          <a:p>
            <a:r>
              <a:rPr lang="en-CA" sz="2800" dirty="0" smtClean="0"/>
              <a:t>Ovaries </a:t>
            </a:r>
            <a:endParaRPr lang="en-CA" sz="2800" dirty="0"/>
          </a:p>
        </p:txBody>
      </p:sp>
      <p:pic>
        <p:nvPicPr>
          <p:cNvPr id="8" name="Picture 7" descr="blue arrow"/>
          <p:cNvPicPr>
            <a:picLocks noChangeAspect="1"/>
          </p:cNvPicPr>
          <p:nvPr/>
        </p:nvPicPr>
        <p:blipFill rotWithShape="1">
          <a:blip r:embed="rId4">
            <a:extLst>
              <a:ext uri="{28A0092B-C50C-407E-A947-70E740481C1C}">
                <a14:useLocalDpi xmlns:a14="http://schemas.microsoft.com/office/drawing/2010/main" val="0"/>
              </a:ext>
            </a:extLst>
          </a:blip>
          <a:srcRect t="17329" b="16995"/>
          <a:stretch/>
        </p:blipFill>
        <p:spPr>
          <a:xfrm>
            <a:off x="5551228" y="2848300"/>
            <a:ext cx="1609547" cy="1057068"/>
          </a:xfrm>
          <a:prstGeom prst="rect">
            <a:avLst/>
          </a:prstGeom>
        </p:spPr>
      </p:pic>
      <p:sp>
        <p:nvSpPr>
          <p:cNvPr id="6" name="TextBox 5"/>
          <p:cNvSpPr txBox="1"/>
          <p:nvPr/>
        </p:nvSpPr>
        <p:spPr>
          <a:xfrm>
            <a:off x="7160775" y="3115224"/>
            <a:ext cx="1771650" cy="523220"/>
          </a:xfrm>
          <a:prstGeom prst="rect">
            <a:avLst/>
          </a:prstGeom>
          <a:noFill/>
        </p:spPr>
        <p:txBody>
          <a:bodyPr wrap="square" rtlCol="0">
            <a:spAutoFit/>
          </a:bodyPr>
          <a:lstStyle/>
          <a:p>
            <a:r>
              <a:rPr lang="en-CA" sz="2800" dirty="0" smtClean="0"/>
              <a:t>Estrogen</a:t>
            </a:r>
            <a:endParaRPr lang="en-CA" sz="2800" dirty="0"/>
          </a:p>
        </p:txBody>
      </p:sp>
    </p:spTree>
    <p:extLst>
      <p:ext uri="{BB962C8B-B14F-4D97-AF65-F5344CB8AC3E}">
        <p14:creationId xmlns:p14="http://schemas.microsoft.com/office/powerpoint/2010/main" val="799902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07090" y="244045"/>
            <a:ext cx="7729800" cy="891581"/>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Changes to the Reproductive System</a:t>
            </a:r>
            <a:endParaRPr lang="en-CA" b="1" dirty="0">
              <a:latin typeface="+mj-lt"/>
            </a:endParaRPr>
          </a:p>
        </p:txBody>
      </p:sp>
      <p:sp>
        <p:nvSpPr>
          <p:cNvPr id="4" name="TextBox 3"/>
          <p:cNvSpPr txBox="1"/>
          <p:nvPr/>
        </p:nvSpPr>
        <p:spPr>
          <a:xfrm>
            <a:off x="707090" y="1341088"/>
            <a:ext cx="5368033" cy="2554545"/>
          </a:xfrm>
          <a:prstGeom prst="rect">
            <a:avLst/>
          </a:prstGeom>
          <a:noFill/>
        </p:spPr>
        <p:txBody>
          <a:bodyPr wrap="square" rtlCol="0">
            <a:spAutoFit/>
          </a:bodyPr>
          <a:lstStyle/>
          <a:p>
            <a:r>
              <a:rPr lang="en-US" sz="2000" dirty="0" smtClean="0">
                <a:solidFill>
                  <a:schemeClr val="tx1"/>
                </a:solidFill>
              </a:rPr>
              <a:t>If </a:t>
            </a:r>
            <a:r>
              <a:rPr lang="en-US" sz="2000" dirty="0">
                <a:solidFill>
                  <a:schemeClr val="tx1"/>
                </a:solidFill>
              </a:rPr>
              <a:t>you were assigned </a:t>
            </a:r>
            <a:r>
              <a:rPr lang="en-US" sz="2000" dirty="0" smtClean="0">
                <a:solidFill>
                  <a:schemeClr val="tx1"/>
                </a:solidFill>
              </a:rPr>
              <a:t>female </a:t>
            </a:r>
            <a:r>
              <a:rPr lang="en-US" sz="2000" dirty="0">
                <a:solidFill>
                  <a:schemeClr val="tx1"/>
                </a:solidFill>
              </a:rPr>
              <a:t>at </a:t>
            </a:r>
            <a:r>
              <a:rPr lang="en-US" sz="2000" dirty="0" smtClean="0">
                <a:solidFill>
                  <a:schemeClr val="tx1"/>
                </a:solidFill>
              </a:rPr>
              <a:t>birth, you might experience the following during puberty:</a:t>
            </a:r>
          </a:p>
          <a:p>
            <a:endParaRPr lang="en-US" sz="2000" dirty="0" smtClean="0">
              <a:solidFill>
                <a:schemeClr val="tx1"/>
              </a:solidFill>
            </a:endParaRPr>
          </a:p>
          <a:p>
            <a:pPr marL="342900" indent="-342900">
              <a:buFont typeface="Arial" panose="020B0604020202020204" pitchFamily="34" charset="0"/>
              <a:buChar char="•"/>
            </a:pPr>
            <a:r>
              <a:rPr lang="en-US" sz="2000" dirty="0" smtClean="0">
                <a:solidFill>
                  <a:schemeClr val="tx1"/>
                </a:solidFill>
                <a:latin typeface="+mn-lt"/>
                <a:sym typeface="Gill Sans"/>
              </a:rPr>
              <a:t>Breasts start to grow and nipples may become raised </a:t>
            </a:r>
          </a:p>
          <a:p>
            <a:pPr marL="342900" indent="-342900">
              <a:buFont typeface="Arial" panose="020B0604020202020204" pitchFamily="34" charset="0"/>
              <a:buChar char="•"/>
            </a:pPr>
            <a:r>
              <a:rPr lang="en-US" sz="2000" dirty="0" smtClean="0">
                <a:solidFill>
                  <a:schemeClr val="tx1"/>
                </a:solidFill>
                <a:latin typeface="+mn-lt"/>
                <a:sym typeface="Gill Sans"/>
              </a:rPr>
              <a:t>Vagina begins secreting clear whitish fluid</a:t>
            </a:r>
          </a:p>
          <a:p>
            <a:pPr marL="342900" indent="-342900">
              <a:buFont typeface="Arial" panose="020B0604020202020204" pitchFamily="34" charset="0"/>
              <a:buChar char="•"/>
            </a:pPr>
            <a:r>
              <a:rPr lang="en-US" sz="2000" dirty="0" smtClean="0">
                <a:solidFill>
                  <a:schemeClr val="tx1"/>
                </a:solidFill>
                <a:latin typeface="+mn-lt"/>
                <a:sym typeface="Gill Sans"/>
              </a:rPr>
              <a:t>Ovulation and menstruation usually begins</a:t>
            </a:r>
          </a:p>
          <a:p>
            <a:pPr marL="342900" indent="-342900">
              <a:buFont typeface="Arial" panose="020B0604020202020204" pitchFamily="34" charset="0"/>
              <a:buChar char="•"/>
            </a:pPr>
            <a:r>
              <a:rPr lang="en-US" sz="2000" dirty="0">
                <a:solidFill>
                  <a:schemeClr val="tx1"/>
                </a:solidFill>
                <a:sym typeface="Gill Sans"/>
              </a:rPr>
              <a:t>Pubic hair </a:t>
            </a:r>
            <a:r>
              <a:rPr lang="en-US" sz="2000" dirty="0" smtClean="0">
                <a:solidFill>
                  <a:schemeClr val="tx1"/>
                </a:solidFill>
                <a:sym typeface="Gill Sans"/>
              </a:rPr>
              <a:t>usually starts </a:t>
            </a:r>
            <a:r>
              <a:rPr lang="en-US" sz="2000" dirty="0">
                <a:solidFill>
                  <a:schemeClr val="tx1"/>
                </a:solidFill>
                <a:sym typeface="Gill Sans"/>
              </a:rPr>
              <a:t>to </a:t>
            </a:r>
            <a:r>
              <a:rPr lang="en-US" sz="2000" dirty="0" smtClean="0">
                <a:solidFill>
                  <a:schemeClr val="tx1"/>
                </a:solidFill>
                <a:sym typeface="Gill Sans"/>
              </a:rPr>
              <a:t>grow</a:t>
            </a:r>
            <a:endParaRPr lang="en-US" sz="2000" dirty="0">
              <a:solidFill>
                <a:schemeClr val="tx1"/>
              </a:solidFill>
              <a:sym typeface="Gill Sans"/>
            </a:endParaRPr>
          </a:p>
        </p:txBody>
      </p:sp>
      <p:pic>
        <p:nvPicPr>
          <p:cNvPr id="7" name="Picture 6" descr="frontal view of a body for a person with a vagina"/>
          <p:cNvPicPr>
            <a:picLocks noChangeAspect="1"/>
          </p:cNvPicPr>
          <p:nvPr/>
        </p:nvPicPr>
        <p:blipFill rotWithShape="1">
          <a:blip r:embed="rId3">
            <a:extLst>
              <a:ext uri="{28A0092B-C50C-407E-A947-70E740481C1C}">
                <a14:useLocalDpi xmlns:a14="http://schemas.microsoft.com/office/drawing/2010/main" val="0"/>
              </a:ext>
            </a:extLst>
          </a:blip>
          <a:srcRect l="54892" r="4726" b="46444"/>
          <a:stretch/>
        </p:blipFill>
        <p:spPr>
          <a:xfrm>
            <a:off x="6400800" y="1629472"/>
            <a:ext cx="2371689" cy="1977775"/>
          </a:xfrm>
          <a:prstGeom prst="rect">
            <a:avLst/>
          </a:prstGeom>
        </p:spPr>
      </p:pic>
    </p:spTree>
    <p:extLst>
      <p:ext uri="{BB962C8B-B14F-4D97-AF65-F5344CB8AC3E}">
        <p14:creationId xmlns:p14="http://schemas.microsoft.com/office/powerpoint/2010/main" val="10033042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824061" y="373323"/>
            <a:ext cx="7563731" cy="1030256"/>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Reproductive System – Hormones: Testosterone</a:t>
            </a:r>
            <a:endParaRPr lang="en-CA" b="1" dirty="0">
              <a:latin typeface="+mj-lt"/>
            </a:endParaRPr>
          </a:p>
        </p:txBody>
      </p:sp>
      <p:sp>
        <p:nvSpPr>
          <p:cNvPr id="9" name="TextBox 8"/>
          <p:cNvSpPr txBox="1"/>
          <p:nvPr/>
        </p:nvSpPr>
        <p:spPr>
          <a:xfrm>
            <a:off x="824060" y="1628219"/>
            <a:ext cx="7563732" cy="400110"/>
          </a:xfrm>
          <a:prstGeom prst="rect">
            <a:avLst/>
          </a:prstGeom>
          <a:noFill/>
        </p:spPr>
        <p:txBody>
          <a:bodyPr wrap="square" rtlCol="0">
            <a:spAutoFit/>
          </a:bodyPr>
          <a:lstStyle/>
          <a:p>
            <a:r>
              <a:rPr lang="en-US" sz="2000" dirty="0">
                <a:ea typeface="Gill Sans"/>
                <a:cs typeface="Calibri"/>
                <a:sym typeface="Calibri"/>
              </a:rPr>
              <a:t>For a person assigned </a:t>
            </a:r>
            <a:r>
              <a:rPr lang="en-US" sz="2000" dirty="0" smtClean="0">
                <a:ea typeface="Gill Sans"/>
                <a:cs typeface="Calibri"/>
                <a:sym typeface="Calibri"/>
              </a:rPr>
              <a:t>male </a:t>
            </a:r>
            <a:r>
              <a:rPr lang="en-US" sz="2000" dirty="0">
                <a:ea typeface="Gill Sans"/>
                <a:cs typeface="Calibri"/>
                <a:sym typeface="Calibri"/>
              </a:rPr>
              <a:t>at birth: Pituitary gland</a:t>
            </a:r>
            <a:endParaRPr lang="en-US" sz="2000" dirty="0">
              <a:solidFill>
                <a:srgbClr val="262626"/>
              </a:solidFill>
              <a:ea typeface="Gill Sans"/>
              <a:cs typeface="Gill Sans"/>
              <a:sym typeface="Gill Sans"/>
            </a:endParaRPr>
          </a:p>
        </p:txBody>
      </p:sp>
      <p:pic>
        <p:nvPicPr>
          <p:cNvPr id="4" name="Picture 3" descr="side view of a brain"/>
          <p:cNvPicPr>
            <a:picLocks noChangeAspect="1"/>
          </p:cNvPicPr>
          <p:nvPr/>
        </p:nvPicPr>
        <p:blipFill rotWithShape="1">
          <a:blip r:embed="rId3">
            <a:extLst>
              <a:ext uri="{28A0092B-C50C-407E-A947-70E740481C1C}">
                <a14:useLocalDpi xmlns:a14="http://schemas.microsoft.com/office/drawing/2010/main" val="0"/>
              </a:ext>
            </a:extLst>
          </a:blip>
          <a:srcRect t="10899" b="16759"/>
          <a:stretch/>
        </p:blipFill>
        <p:spPr>
          <a:xfrm>
            <a:off x="264266" y="2349913"/>
            <a:ext cx="2399953" cy="1736183"/>
          </a:xfrm>
          <a:prstGeom prst="rect">
            <a:avLst/>
          </a:prstGeom>
        </p:spPr>
      </p:pic>
      <p:pic>
        <p:nvPicPr>
          <p:cNvPr id="7" name="Picture 6" descr="arrow"/>
          <p:cNvPicPr>
            <a:picLocks noChangeAspect="1"/>
          </p:cNvPicPr>
          <p:nvPr/>
        </p:nvPicPr>
        <p:blipFill rotWithShape="1">
          <a:blip r:embed="rId4">
            <a:extLst>
              <a:ext uri="{28A0092B-C50C-407E-A947-70E740481C1C}">
                <a14:useLocalDpi xmlns:a14="http://schemas.microsoft.com/office/drawing/2010/main" val="0"/>
              </a:ext>
            </a:extLst>
          </a:blip>
          <a:srcRect t="17329" b="16995"/>
          <a:stretch/>
        </p:blipFill>
        <p:spPr>
          <a:xfrm>
            <a:off x="2110555" y="2934024"/>
            <a:ext cx="1609547" cy="1057068"/>
          </a:xfrm>
          <a:prstGeom prst="rect">
            <a:avLst/>
          </a:prstGeom>
        </p:spPr>
      </p:pic>
      <p:sp>
        <p:nvSpPr>
          <p:cNvPr id="6" name="TextBox 5"/>
          <p:cNvSpPr txBox="1"/>
          <p:nvPr/>
        </p:nvSpPr>
        <p:spPr>
          <a:xfrm>
            <a:off x="3720102" y="3200948"/>
            <a:ext cx="1771650" cy="523220"/>
          </a:xfrm>
          <a:prstGeom prst="rect">
            <a:avLst/>
          </a:prstGeom>
          <a:noFill/>
        </p:spPr>
        <p:txBody>
          <a:bodyPr wrap="square" rtlCol="0">
            <a:spAutoFit/>
          </a:bodyPr>
          <a:lstStyle/>
          <a:p>
            <a:r>
              <a:rPr lang="en-CA" sz="2800" dirty="0" smtClean="0"/>
              <a:t>Testicles </a:t>
            </a:r>
            <a:endParaRPr lang="en-CA" sz="2800" dirty="0"/>
          </a:p>
        </p:txBody>
      </p:sp>
      <p:pic>
        <p:nvPicPr>
          <p:cNvPr id="11" name="Picture 10" descr="arrow"/>
          <p:cNvPicPr>
            <a:picLocks noChangeAspect="1"/>
          </p:cNvPicPr>
          <p:nvPr/>
        </p:nvPicPr>
        <p:blipFill rotWithShape="1">
          <a:blip r:embed="rId4">
            <a:extLst>
              <a:ext uri="{28A0092B-C50C-407E-A947-70E740481C1C}">
                <a14:useLocalDpi xmlns:a14="http://schemas.microsoft.com/office/drawing/2010/main" val="0"/>
              </a:ext>
            </a:extLst>
          </a:blip>
          <a:srcRect t="17329" b="16995"/>
          <a:stretch/>
        </p:blipFill>
        <p:spPr>
          <a:xfrm>
            <a:off x="5196655" y="2934024"/>
            <a:ext cx="1609547" cy="1057068"/>
          </a:xfrm>
          <a:prstGeom prst="rect">
            <a:avLst/>
          </a:prstGeom>
        </p:spPr>
      </p:pic>
      <p:sp>
        <p:nvSpPr>
          <p:cNvPr id="8" name="TextBox 7"/>
          <p:cNvSpPr txBox="1"/>
          <p:nvPr/>
        </p:nvSpPr>
        <p:spPr>
          <a:xfrm>
            <a:off x="6750104" y="3200948"/>
            <a:ext cx="2297644" cy="523220"/>
          </a:xfrm>
          <a:prstGeom prst="rect">
            <a:avLst/>
          </a:prstGeom>
          <a:noFill/>
        </p:spPr>
        <p:txBody>
          <a:bodyPr wrap="square" rtlCol="0">
            <a:spAutoFit/>
          </a:bodyPr>
          <a:lstStyle/>
          <a:p>
            <a:r>
              <a:rPr lang="en-CA" sz="2800" dirty="0" smtClean="0"/>
              <a:t>Testosterone</a:t>
            </a:r>
            <a:endParaRPr lang="en-CA" sz="2800" dirty="0"/>
          </a:p>
        </p:txBody>
      </p:sp>
    </p:spTree>
    <p:extLst>
      <p:ext uri="{BB962C8B-B14F-4D97-AF65-F5344CB8AC3E}">
        <p14:creationId xmlns:p14="http://schemas.microsoft.com/office/powerpoint/2010/main" val="24645870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07090" y="244045"/>
            <a:ext cx="7729800" cy="891581"/>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Changes to the Reproductive System</a:t>
            </a:r>
            <a:endParaRPr lang="en-CA" b="1" dirty="0">
              <a:latin typeface="+mj-lt"/>
            </a:endParaRPr>
          </a:p>
        </p:txBody>
      </p:sp>
      <p:sp>
        <p:nvSpPr>
          <p:cNvPr id="4" name="TextBox 3"/>
          <p:cNvSpPr txBox="1"/>
          <p:nvPr/>
        </p:nvSpPr>
        <p:spPr>
          <a:xfrm>
            <a:off x="707090" y="1232114"/>
            <a:ext cx="5580976" cy="2862322"/>
          </a:xfrm>
          <a:prstGeom prst="rect">
            <a:avLst/>
          </a:prstGeom>
          <a:noFill/>
        </p:spPr>
        <p:txBody>
          <a:bodyPr wrap="square" rtlCol="0">
            <a:spAutoFit/>
          </a:bodyPr>
          <a:lstStyle/>
          <a:p>
            <a:r>
              <a:rPr lang="en-US" sz="2000" dirty="0" smtClean="0">
                <a:solidFill>
                  <a:schemeClr val="tx1"/>
                </a:solidFill>
                <a:latin typeface="+mn-lt"/>
              </a:rPr>
              <a:t>If you were assigned male at birth, you might experience the following during puberty:</a:t>
            </a:r>
          </a:p>
          <a:p>
            <a:endParaRPr lang="en-US" sz="2000" dirty="0" smtClean="0">
              <a:solidFill>
                <a:schemeClr val="tx1"/>
              </a:solidFill>
              <a:latin typeface="+mn-lt"/>
            </a:endParaRPr>
          </a:p>
          <a:p>
            <a:pPr marL="342900" indent="-342900">
              <a:buFont typeface="Arial" panose="020B0604020202020204" pitchFamily="34" charset="0"/>
              <a:buChar char="•"/>
            </a:pPr>
            <a:r>
              <a:rPr lang="en-US" sz="2000" dirty="0" smtClean="0">
                <a:solidFill>
                  <a:schemeClr val="tx1"/>
                </a:solidFill>
                <a:latin typeface="+mn-lt"/>
                <a:sym typeface="Gill Sans"/>
              </a:rPr>
              <a:t>Testicles and scrotum grow larger</a:t>
            </a:r>
          </a:p>
          <a:p>
            <a:pPr marL="342900" indent="-342900">
              <a:buFont typeface="Arial" panose="020B0604020202020204" pitchFamily="34" charset="0"/>
              <a:buChar char="•"/>
            </a:pPr>
            <a:r>
              <a:rPr lang="en-US" sz="2000" dirty="0" smtClean="0">
                <a:solidFill>
                  <a:schemeClr val="tx1"/>
                </a:solidFill>
                <a:latin typeface="+mn-lt"/>
                <a:sym typeface="Gill Sans"/>
              </a:rPr>
              <a:t>Penis might grow larger in width and/or length</a:t>
            </a:r>
          </a:p>
          <a:p>
            <a:pPr marL="342900" indent="-342900">
              <a:buFont typeface="Arial" panose="020B0604020202020204" pitchFamily="34" charset="0"/>
              <a:buChar char="•"/>
            </a:pPr>
            <a:r>
              <a:rPr lang="en-US" sz="2000" dirty="0" smtClean="0">
                <a:solidFill>
                  <a:schemeClr val="tx1"/>
                </a:solidFill>
                <a:latin typeface="+mn-lt"/>
                <a:sym typeface="Gill Sans"/>
              </a:rPr>
              <a:t>Testicles begin to produce sperm </a:t>
            </a:r>
            <a:endParaRPr lang="en-US" sz="2000" dirty="0">
              <a:solidFill>
                <a:schemeClr val="tx1"/>
              </a:solidFill>
              <a:latin typeface="+mn-lt"/>
              <a:sym typeface="Gill Sans"/>
            </a:endParaRPr>
          </a:p>
          <a:p>
            <a:pPr marL="342900" indent="-342900">
              <a:buFont typeface="Arial" panose="020B0604020202020204" pitchFamily="34" charset="0"/>
              <a:buChar char="•"/>
            </a:pPr>
            <a:r>
              <a:rPr lang="en-US" sz="2000" dirty="0" smtClean="0">
                <a:solidFill>
                  <a:schemeClr val="tx1"/>
                </a:solidFill>
                <a:latin typeface="+mn-lt"/>
                <a:sym typeface="Gill Sans"/>
              </a:rPr>
              <a:t>Ejaculation may occur for the first time</a:t>
            </a:r>
          </a:p>
          <a:p>
            <a:pPr marL="342900" indent="-342900">
              <a:buFont typeface="Arial" panose="020B0604020202020204" pitchFamily="34" charset="0"/>
              <a:buChar char="•"/>
            </a:pPr>
            <a:r>
              <a:rPr lang="en-US" sz="2000" dirty="0" smtClean="0">
                <a:solidFill>
                  <a:schemeClr val="tx1"/>
                </a:solidFill>
                <a:latin typeface="+mn-lt"/>
                <a:sym typeface="Gill Sans"/>
              </a:rPr>
              <a:t>Pubic hair usually starts to grow</a:t>
            </a:r>
          </a:p>
        </p:txBody>
      </p:sp>
      <p:pic>
        <p:nvPicPr>
          <p:cNvPr id="5" name="Picture 4" descr="frontal view of a body for a person with a penis"/>
          <p:cNvPicPr>
            <a:picLocks noChangeAspect="1"/>
          </p:cNvPicPr>
          <p:nvPr/>
        </p:nvPicPr>
        <p:blipFill rotWithShape="1">
          <a:blip r:embed="rId3">
            <a:extLst>
              <a:ext uri="{28A0092B-C50C-407E-A947-70E740481C1C}">
                <a14:useLocalDpi xmlns:a14="http://schemas.microsoft.com/office/drawing/2010/main" val="0"/>
              </a:ext>
            </a:extLst>
          </a:blip>
          <a:srcRect l="4448" t="-667" r="45388" b="45111"/>
          <a:stretch/>
        </p:blipFill>
        <p:spPr>
          <a:xfrm>
            <a:off x="6088313" y="1743142"/>
            <a:ext cx="2642621" cy="1840265"/>
          </a:xfrm>
          <a:prstGeom prst="rect">
            <a:avLst/>
          </a:prstGeom>
        </p:spPr>
      </p:pic>
    </p:spTree>
    <p:extLst>
      <p:ext uri="{BB962C8B-B14F-4D97-AF65-F5344CB8AC3E}">
        <p14:creationId xmlns:p14="http://schemas.microsoft.com/office/powerpoint/2010/main" val="17091957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07090" y="253972"/>
            <a:ext cx="7729800" cy="84085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a:latin typeface="+mj-lt"/>
              </a:rPr>
              <a:t>Your </a:t>
            </a:r>
            <a:r>
              <a:rPr lang="en-CA" b="1" dirty="0" smtClean="0">
                <a:latin typeface="+mj-lt"/>
              </a:rPr>
              <a:t>Brain is under Construction</a:t>
            </a:r>
            <a:endParaRPr lang="en-CA" b="1" dirty="0">
              <a:latin typeface="+mj-lt"/>
            </a:endParaRPr>
          </a:p>
        </p:txBody>
      </p:sp>
      <p:pic>
        <p:nvPicPr>
          <p:cNvPr id="3" name="Picture 2" descr="image with under construction sign and tools surrounding a brain"/>
          <p:cNvPicPr>
            <a:picLocks noChangeAspect="1"/>
          </p:cNvPicPr>
          <p:nvPr/>
        </p:nvPicPr>
        <p:blipFill rotWithShape="1">
          <a:blip r:embed="rId3">
            <a:extLst>
              <a:ext uri="{28A0092B-C50C-407E-A947-70E740481C1C}">
                <a14:useLocalDpi xmlns:a14="http://schemas.microsoft.com/office/drawing/2010/main" val="0"/>
              </a:ext>
            </a:extLst>
          </a:blip>
          <a:srcRect t="18663" b="19234"/>
          <a:stretch/>
        </p:blipFill>
        <p:spPr>
          <a:xfrm>
            <a:off x="2431195" y="1271801"/>
            <a:ext cx="4281590" cy="2658995"/>
          </a:xfrm>
          <a:prstGeom prst="rect">
            <a:avLst/>
          </a:prstGeom>
        </p:spPr>
      </p:pic>
    </p:spTree>
    <p:extLst>
      <p:ext uri="{BB962C8B-B14F-4D97-AF65-F5344CB8AC3E}">
        <p14:creationId xmlns:p14="http://schemas.microsoft.com/office/powerpoint/2010/main" val="9739334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2" name="Title 1"/>
          <p:cNvSpPr>
            <a:spLocks noGrp="1"/>
          </p:cNvSpPr>
          <p:nvPr>
            <p:ph type="title"/>
          </p:nvPr>
        </p:nvSpPr>
        <p:spPr>
          <a:xfrm>
            <a:off x="311699" y="370535"/>
            <a:ext cx="8520600" cy="941986"/>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a:t>Emotional </a:t>
            </a:r>
            <a:r>
              <a:rPr lang="en-CA" b="1" dirty="0" smtClean="0"/>
              <a:t>and Social Changes During Puberty</a:t>
            </a:r>
            <a:endParaRPr lang="en-CA" b="1" dirty="0">
              <a:latin typeface="+mj-lt"/>
            </a:endParaRPr>
          </a:p>
        </p:txBody>
      </p:sp>
      <p:sp>
        <p:nvSpPr>
          <p:cNvPr id="5" name="TextBox 4"/>
          <p:cNvSpPr txBox="1"/>
          <p:nvPr/>
        </p:nvSpPr>
        <p:spPr>
          <a:xfrm>
            <a:off x="320155" y="1404565"/>
            <a:ext cx="8503687" cy="2554545"/>
          </a:xfrm>
          <a:prstGeom prst="rect">
            <a:avLst/>
          </a:prstGeom>
          <a:noFill/>
        </p:spPr>
        <p:txBody>
          <a:bodyPr wrap="square" rtlCol="0">
            <a:spAutoFit/>
          </a:bodyPr>
          <a:lstStyle/>
          <a:p>
            <a:pPr marL="114300">
              <a:buSzPts val="2200"/>
            </a:pPr>
            <a:r>
              <a:rPr lang="en-US" sz="2000" dirty="0" smtClean="0">
                <a:ea typeface="Calibri"/>
                <a:cs typeface="Calibri"/>
                <a:sym typeface="Calibri"/>
              </a:rPr>
              <a:t>When going through puberty, it is normal to experience changes in your feelings and emotions. </a:t>
            </a:r>
          </a:p>
          <a:p>
            <a:pPr marL="114300">
              <a:buSzPts val="2200"/>
            </a:pPr>
            <a:r>
              <a:rPr lang="en-US" sz="2000" b="1" dirty="0" smtClean="0">
                <a:ea typeface="Calibri"/>
                <a:cs typeface="Calibri"/>
                <a:sym typeface="Calibri"/>
              </a:rPr>
              <a:t>You might:</a:t>
            </a:r>
          </a:p>
          <a:p>
            <a:pPr marL="571500" indent="-457200">
              <a:buSzPts val="2200"/>
              <a:buFont typeface="Calibri"/>
              <a:buChar char="•"/>
            </a:pPr>
            <a:r>
              <a:rPr lang="en-US" sz="2000" dirty="0" smtClean="0">
                <a:ea typeface="Calibri"/>
                <a:cs typeface="Calibri"/>
                <a:sym typeface="Calibri"/>
              </a:rPr>
              <a:t>Have more mood changes with highs and lows</a:t>
            </a:r>
          </a:p>
          <a:p>
            <a:pPr marL="571500" indent="-457200">
              <a:buSzPts val="2200"/>
              <a:buFont typeface="Calibri"/>
              <a:buChar char="•"/>
            </a:pPr>
            <a:r>
              <a:rPr lang="en-US" sz="2000" dirty="0" smtClean="0">
                <a:latin typeface="+mn-lt"/>
                <a:ea typeface="Calibri"/>
                <a:cs typeface="Calibri"/>
                <a:sym typeface="Calibri"/>
              </a:rPr>
              <a:t>Feel lonely at times or you may want to be alone</a:t>
            </a:r>
          </a:p>
          <a:p>
            <a:pPr marL="571500" indent="-457200">
              <a:buSzPts val="2200"/>
              <a:buFont typeface="Calibri"/>
              <a:buChar char="•"/>
            </a:pPr>
            <a:r>
              <a:rPr lang="en-US" sz="2000" dirty="0" smtClean="0">
                <a:latin typeface="+mn-lt"/>
                <a:ea typeface="Calibri"/>
                <a:cs typeface="Calibri"/>
                <a:sym typeface="Calibri"/>
              </a:rPr>
              <a:t>Want to make your own choices</a:t>
            </a:r>
          </a:p>
          <a:p>
            <a:pPr marL="571500" indent="-457200">
              <a:buSzPts val="2200"/>
              <a:buFont typeface="Calibri"/>
              <a:buChar char="•"/>
            </a:pPr>
            <a:r>
              <a:rPr lang="en-US" sz="2000" dirty="0" smtClean="0">
                <a:latin typeface="+mn-lt"/>
                <a:ea typeface="Calibri"/>
                <a:cs typeface="Calibri"/>
                <a:sym typeface="Calibri"/>
              </a:rPr>
              <a:t>Want to be liked by friends</a:t>
            </a:r>
          </a:p>
          <a:p>
            <a:pPr marL="571500" indent="-457200">
              <a:buSzPts val="2200"/>
              <a:buFont typeface="Calibri"/>
              <a:buChar char="•"/>
            </a:pPr>
            <a:r>
              <a:rPr lang="en-US" sz="2000" dirty="0" smtClean="0">
                <a:latin typeface="+mn-lt"/>
                <a:ea typeface="Calibri"/>
                <a:cs typeface="Calibri"/>
                <a:sym typeface="Calibri"/>
              </a:rPr>
              <a:t>Start to have romantic feelings for a person</a:t>
            </a:r>
          </a:p>
        </p:txBody>
      </p:sp>
      <p:pic>
        <p:nvPicPr>
          <p:cNvPr id="7" name="Picture 6" descr="different emojis"/>
          <p:cNvPicPr>
            <a:picLocks noChangeAspect="1"/>
          </p:cNvPicPr>
          <p:nvPr/>
        </p:nvPicPr>
        <p:blipFill rotWithShape="1">
          <a:blip r:embed="rId3">
            <a:extLst>
              <a:ext uri="{28A0092B-C50C-407E-A947-70E740481C1C}">
                <a14:useLocalDpi xmlns:a14="http://schemas.microsoft.com/office/drawing/2010/main" val="0"/>
              </a:ext>
            </a:extLst>
          </a:blip>
          <a:srcRect t="17614" b="19521"/>
          <a:stretch/>
        </p:blipFill>
        <p:spPr>
          <a:xfrm>
            <a:off x="6606321" y="2637617"/>
            <a:ext cx="2225978" cy="1399361"/>
          </a:xfrm>
          <a:prstGeom prst="rect">
            <a:avLst/>
          </a:prstGeom>
        </p:spPr>
      </p:pic>
    </p:spTree>
    <p:extLst>
      <p:ext uri="{BB962C8B-B14F-4D97-AF65-F5344CB8AC3E}">
        <p14:creationId xmlns:p14="http://schemas.microsoft.com/office/powerpoint/2010/main" val="5360716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07090" y="285537"/>
            <a:ext cx="7729800" cy="854331"/>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Mental Health Support</a:t>
            </a:r>
            <a:endParaRPr lang="en-CA" b="1" dirty="0">
              <a:latin typeface="+mj-lt"/>
            </a:endParaRPr>
          </a:p>
        </p:txBody>
      </p:sp>
      <p:sp>
        <p:nvSpPr>
          <p:cNvPr id="6" name="TextBox 5"/>
          <p:cNvSpPr txBox="1"/>
          <p:nvPr/>
        </p:nvSpPr>
        <p:spPr>
          <a:xfrm>
            <a:off x="707090" y="1279181"/>
            <a:ext cx="7729800"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mn-lt"/>
                <a:ea typeface="Gill Sans"/>
                <a:cs typeface="Calibri"/>
                <a:sym typeface="Calibri"/>
              </a:rPr>
              <a:t>It is normal to experience stress during puberty</a:t>
            </a:r>
          </a:p>
          <a:p>
            <a:pPr marL="342900" indent="-342900">
              <a:buFont typeface="Arial" panose="020B0604020202020204" pitchFamily="34" charset="0"/>
              <a:buChar char="•"/>
            </a:pPr>
            <a:r>
              <a:rPr lang="en-US" sz="2000" dirty="0" smtClean="0">
                <a:latin typeface="+mn-lt"/>
                <a:ea typeface="Gill Sans"/>
                <a:cs typeface="Calibri"/>
                <a:sym typeface="Calibri"/>
              </a:rPr>
              <a:t>You might also feel confused, lonely or sad</a:t>
            </a:r>
          </a:p>
          <a:p>
            <a:pPr marL="342900" indent="-342900">
              <a:buFont typeface="Arial" panose="020B0604020202020204" pitchFamily="34" charset="0"/>
              <a:buChar char="•"/>
            </a:pPr>
            <a:r>
              <a:rPr lang="en-US" sz="2000" dirty="0" smtClean="0">
                <a:latin typeface="+mn-lt"/>
                <a:ea typeface="Gill Sans"/>
                <a:cs typeface="Calibri"/>
                <a:sym typeface="Calibri"/>
              </a:rPr>
              <a:t>If you find that you are having negative thoughts that don’t go away, reach out to a trusted adult for help</a:t>
            </a:r>
          </a:p>
        </p:txBody>
      </p:sp>
      <p:pic>
        <p:nvPicPr>
          <p:cNvPr id="5" name="Picture 4" descr="scale of feelings with red being sad on the left and green being happy on the right"/>
          <p:cNvPicPr>
            <a:picLocks noChangeAspect="1"/>
          </p:cNvPicPr>
          <p:nvPr/>
        </p:nvPicPr>
        <p:blipFill rotWithShape="1">
          <a:blip r:embed="rId3">
            <a:extLst>
              <a:ext uri="{28A0092B-C50C-407E-A947-70E740481C1C}">
                <a14:useLocalDpi xmlns:a14="http://schemas.microsoft.com/office/drawing/2010/main" val="0"/>
              </a:ext>
            </a:extLst>
          </a:blip>
          <a:srcRect t="30855" b="33128"/>
          <a:stretch/>
        </p:blipFill>
        <p:spPr>
          <a:xfrm>
            <a:off x="2793468" y="2741933"/>
            <a:ext cx="3557043" cy="1281130"/>
          </a:xfrm>
          <a:prstGeom prst="rect">
            <a:avLst/>
          </a:prstGeom>
        </p:spPr>
      </p:pic>
    </p:spTree>
    <p:extLst>
      <p:ext uri="{BB962C8B-B14F-4D97-AF65-F5344CB8AC3E}">
        <p14:creationId xmlns:p14="http://schemas.microsoft.com/office/powerpoint/2010/main" val="25796943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07090" y="331131"/>
            <a:ext cx="7729800" cy="891581"/>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Mental Health Strategies</a:t>
            </a:r>
            <a:endParaRPr lang="en-CA" b="1" dirty="0">
              <a:latin typeface="+mj-lt"/>
            </a:endParaRPr>
          </a:p>
        </p:txBody>
      </p:sp>
      <p:sp>
        <p:nvSpPr>
          <p:cNvPr id="4" name="TextBox 3"/>
          <p:cNvSpPr txBox="1"/>
          <p:nvPr/>
        </p:nvSpPr>
        <p:spPr>
          <a:xfrm>
            <a:off x="707091" y="1396560"/>
            <a:ext cx="7729800" cy="2554545"/>
          </a:xfrm>
          <a:prstGeom prst="rect">
            <a:avLst/>
          </a:prstGeom>
          <a:noFill/>
        </p:spPr>
        <p:txBody>
          <a:bodyPr wrap="square" rtlCol="0">
            <a:spAutoFit/>
          </a:bodyPr>
          <a:lstStyle/>
          <a:p>
            <a:r>
              <a:rPr lang="en-US" sz="2000" dirty="0" smtClean="0">
                <a:solidFill>
                  <a:schemeClr val="tx1"/>
                </a:solidFill>
                <a:latin typeface="+mn-lt"/>
              </a:rPr>
              <a:t>Here are some strategies that can help with your mental health:</a:t>
            </a:r>
          </a:p>
          <a:p>
            <a:pPr marL="342900" indent="-342900">
              <a:buFont typeface="Arial" panose="020B0604020202020204" pitchFamily="34" charset="0"/>
              <a:buChar char="•"/>
            </a:pPr>
            <a:r>
              <a:rPr lang="en-US" sz="2000" dirty="0">
                <a:solidFill>
                  <a:schemeClr val="tx1"/>
                </a:solidFill>
                <a:latin typeface="+mn-lt"/>
                <a:ea typeface="Gill Sans"/>
                <a:cs typeface="Gill Sans"/>
                <a:sym typeface="Gill Sans"/>
              </a:rPr>
              <a:t>T</a:t>
            </a:r>
            <a:r>
              <a:rPr lang="en-US" sz="2000" dirty="0" smtClean="0">
                <a:solidFill>
                  <a:schemeClr val="tx1"/>
                </a:solidFill>
                <a:latin typeface="+mn-lt"/>
                <a:ea typeface="Gill Sans"/>
                <a:cs typeface="Gill Sans"/>
                <a:sym typeface="Gill Sans"/>
              </a:rPr>
              <a:t>alk to a friend, family member or caring adult in your life</a:t>
            </a:r>
          </a:p>
          <a:p>
            <a:pPr marL="342900" indent="-342900">
              <a:buFont typeface="Arial" panose="020B0604020202020204" pitchFamily="34" charset="0"/>
              <a:buChar char="•"/>
            </a:pPr>
            <a:r>
              <a:rPr lang="en-US" sz="2000" dirty="0">
                <a:solidFill>
                  <a:schemeClr val="tx1"/>
                </a:solidFill>
                <a:latin typeface="+mn-lt"/>
                <a:ea typeface="Gill Sans"/>
                <a:cs typeface="Gill Sans"/>
                <a:sym typeface="Gill Sans"/>
              </a:rPr>
              <a:t>Be active – take a walk, exercise, try out a sport</a:t>
            </a:r>
          </a:p>
          <a:p>
            <a:pPr marL="342900" indent="-342900">
              <a:buFont typeface="Arial" panose="020B0604020202020204" pitchFamily="34" charset="0"/>
              <a:buChar char="•"/>
            </a:pPr>
            <a:r>
              <a:rPr lang="en-US" sz="2000" dirty="0" smtClean="0">
                <a:solidFill>
                  <a:schemeClr val="tx1"/>
                </a:solidFill>
                <a:latin typeface="+mn-lt"/>
                <a:ea typeface="Gill Sans"/>
                <a:cs typeface="Gill Sans"/>
                <a:sym typeface="Gill Sans"/>
              </a:rPr>
              <a:t>Read a book</a:t>
            </a:r>
          </a:p>
          <a:p>
            <a:pPr marL="342900" indent="-342900">
              <a:buFont typeface="Arial" panose="020B0604020202020204" pitchFamily="34" charset="0"/>
              <a:buChar char="•"/>
            </a:pPr>
            <a:r>
              <a:rPr lang="en-US" sz="2000" dirty="0" smtClean="0">
                <a:solidFill>
                  <a:schemeClr val="tx1"/>
                </a:solidFill>
                <a:latin typeface="+mn-lt"/>
                <a:ea typeface="Gill Sans"/>
                <a:cs typeface="Gill Sans"/>
                <a:sym typeface="Gill Sans"/>
              </a:rPr>
              <a:t>Draw or paint</a:t>
            </a:r>
          </a:p>
          <a:p>
            <a:pPr marL="342900" indent="-342900">
              <a:buFont typeface="Arial" panose="020B0604020202020204" pitchFamily="34" charset="0"/>
              <a:buChar char="•"/>
            </a:pPr>
            <a:r>
              <a:rPr lang="en-US" sz="2000" dirty="0">
                <a:solidFill>
                  <a:schemeClr val="tx1"/>
                </a:solidFill>
                <a:latin typeface="+mn-lt"/>
                <a:ea typeface="Gill Sans"/>
                <a:cs typeface="Gill Sans"/>
                <a:sym typeface="Gill Sans"/>
              </a:rPr>
              <a:t>Watch a movie or start a new TV show </a:t>
            </a:r>
          </a:p>
          <a:p>
            <a:pPr marL="342900" indent="-342900">
              <a:buFont typeface="Arial" panose="020B0604020202020204" pitchFamily="34" charset="0"/>
              <a:buChar char="•"/>
            </a:pPr>
            <a:r>
              <a:rPr lang="en-US" sz="2000" dirty="0" smtClean="0">
                <a:solidFill>
                  <a:schemeClr val="tx1"/>
                </a:solidFill>
                <a:latin typeface="+mn-lt"/>
                <a:ea typeface="Gill Sans"/>
                <a:cs typeface="Gill Sans"/>
                <a:sym typeface="Gill Sans"/>
              </a:rPr>
              <a:t>Try </a:t>
            </a:r>
            <a:r>
              <a:rPr lang="en-US" sz="2000" dirty="0">
                <a:solidFill>
                  <a:schemeClr val="tx1"/>
                </a:solidFill>
                <a:latin typeface="+mn-lt"/>
                <a:ea typeface="Gill Sans"/>
                <a:cs typeface="Gill Sans"/>
                <a:sym typeface="Gill Sans"/>
              </a:rPr>
              <a:t>mindfulness, meditation and/or relaxing practices</a:t>
            </a:r>
          </a:p>
          <a:p>
            <a:pPr marL="342900" indent="-342900">
              <a:buFont typeface="Arial" panose="020B0604020202020204" pitchFamily="34" charset="0"/>
              <a:buChar char="•"/>
            </a:pPr>
            <a:r>
              <a:rPr lang="en-US" sz="2000" dirty="0" smtClean="0">
                <a:solidFill>
                  <a:schemeClr val="tx1"/>
                </a:solidFill>
                <a:ea typeface="Gill Sans"/>
                <a:cs typeface="Gill Sans"/>
                <a:sym typeface="Gill Sans"/>
              </a:rPr>
              <a:t>Reach </a:t>
            </a:r>
            <a:r>
              <a:rPr lang="en-US" sz="2000" dirty="0">
                <a:solidFill>
                  <a:schemeClr val="tx1"/>
                </a:solidFill>
                <a:ea typeface="Gill Sans"/>
                <a:cs typeface="Gill Sans"/>
                <a:sym typeface="Gill Sans"/>
              </a:rPr>
              <a:t>out </a:t>
            </a:r>
            <a:r>
              <a:rPr lang="en-US" sz="2000" dirty="0" smtClean="0">
                <a:solidFill>
                  <a:schemeClr val="tx1"/>
                </a:solidFill>
                <a:ea typeface="Gill Sans"/>
                <a:cs typeface="Gill Sans"/>
                <a:sym typeface="Gill Sans"/>
              </a:rPr>
              <a:t>for help and support (i.e., Kids Help Phone)</a:t>
            </a:r>
          </a:p>
        </p:txBody>
      </p:sp>
    </p:spTree>
    <p:extLst>
      <p:ext uri="{BB962C8B-B14F-4D97-AF65-F5344CB8AC3E}">
        <p14:creationId xmlns:p14="http://schemas.microsoft.com/office/powerpoint/2010/main" val="32089984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333871" y="334325"/>
            <a:ext cx="7415495" cy="84085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a:t>Final Activity: </a:t>
            </a:r>
            <a:r>
              <a:rPr lang="en-CA" b="1" dirty="0" smtClean="0"/>
              <a:t>Emotional Rollercoaster</a:t>
            </a:r>
            <a:endParaRPr lang="en-CA" b="1" dirty="0">
              <a:latin typeface="+mj-lt"/>
            </a:endParaRPr>
          </a:p>
        </p:txBody>
      </p:sp>
      <p:pic>
        <p:nvPicPr>
          <p:cNvPr id="6" name="Google Shape;144;p26" descr="checklist"/>
          <p:cNvPicPr preferRelativeResize="0"/>
          <p:nvPr/>
        </p:nvPicPr>
        <p:blipFill>
          <a:blip r:embed="rId3">
            <a:alphaModFix/>
          </a:blip>
          <a:stretch>
            <a:fillRect/>
          </a:stretch>
        </p:blipFill>
        <p:spPr>
          <a:xfrm>
            <a:off x="7749365" y="334325"/>
            <a:ext cx="1255675" cy="1327587"/>
          </a:xfrm>
          <a:prstGeom prst="rect">
            <a:avLst/>
          </a:prstGeom>
          <a:noFill/>
          <a:ln>
            <a:noFill/>
          </a:ln>
        </p:spPr>
      </p:pic>
      <p:sp>
        <p:nvSpPr>
          <p:cNvPr id="4" name="TextBox 3"/>
          <p:cNvSpPr txBox="1"/>
          <p:nvPr/>
        </p:nvSpPr>
        <p:spPr>
          <a:xfrm>
            <a:off x="333870" y="1372204"/>
            <a:ext cx="7415495" cy="1015663"/>
          </a:xfrm>
          <a:prstGeom prst="rect">
            <a:avLst/>
          </a:prstGeom>
          <a:noFill/>
        </p:spPr>
        <p:txBody>
          <a:bodyPr wrap="square" rtlCol="0">
            <a:spAutoFit/>
          </a:bodyPr>
          <a:lstStyle/>
          <a:p>
            <a:r>
              <a:rPr lang="en-US" sz="2000" dirty="0" smtClean="0">
                <a:solidFill>
                  <a:schemeClr val="dk1"/>
                </a:solidFill>
                <a:latin typeface="+mn-lt"/>
                <a:ea typeface="Calibri"/>
                <a:cs typeface="Calibri"/>
                <a:sym typeface="Calibri"/>
              </a:rPr>
              <a:t>Over the past few weeks Student A has noticed their feelings are changing a lot – almost like they are on an emotional rollercoaster. One day they are happy, the next they are sad.</a:t>
            </a:r>
            <a:endParaRPr lang="en-US" sz="2000" dirty="0">
              <a:solidFill>
                <a:schemeClr val="dk1"/>
              </a:solidFill>
              <a:latin typeface="+mn-lt"/>
              <a:ea typeface="Calibri"/>
              <a:cs typeface="Calibri"/>
              <a:sym typeface="Calibri"/>
            </a:endParaRPr>
          </a:p>
        </p:txBody>
      </p:sp>
      <p:sp>
        <p:nvSpPr>
          <p:cNvPr id="3" name="Rectangle 2"/>
          <p:cNvSpPr/>
          <p:nvPr/>
        </p:nvSpPr>
        <p:spPr>
          <a:xfrm>
            <a:off x="333870" y="2620418"/>
            <a:ext cx="5297672" cy="1323439"/>
          </a:xfrm>
          <a:prstGeom prst="rect">
            <a:avLst/>
          </a:prstGeom>
        </p:spPr>
        <p:txBody>
          <a:bodyPr wrap="square">
            <a:spAutoFit/>
          </a:bodyPr>
          <a:lstStyle/>
          <a:p>
            <a:r>
              <a:rPr lang="en-US" sz="2000" dirty="0">
                <a:solidFill>
                  <a:schemeClr val="dk1"/>
                </a:solidFill>
                <a:latin typeface="+mn-lt"/>
                <a:cs typeface="Calibri"/>
                <a:sym typeface="Calibri"/>
              </a:rPr>
              <a:t>With a classmate, try to answer the </a:t>
            </a:r>
            <a:r>
              <a:rPr lang="en-US" sz="2000" dirty="0" smtClean="0">
                <a:solidFill>
                  <a:schemeClr val="dk1"/>
                </a:solidFill>
                <a:latin typeface="+mn-lt"/>
                <a:cs typeface="Calibri"/>
                <a:sym typeface="Calibri"/>
              </a:rPr>
              <a:t>following:</a:t>
            </a:r>
            <a:endParaRPr lang="en-US" sz="2000" dirty="0">
              <a:solidFill>
                <a:schemeClr val="dk1"/>
              </a:solidFill>
              <a:latin typeface="+mn-lt"/>
              <a:cs typeface="Calibri"/>
              <a:sym typeface="Calibri"/>
            </a:endParaRPr>
          </a:p>
          <a:p>
            <a:pPr marL="342900" indent="-342900">
              <a:buFont typeface="Arial" panose="020B0604020202020204" pitchFamily="34" charset="0"/>
              <a:buChar char="•"/>
            </a:pPr>
            <a:r>
              <a:rPr lang="en-US" sz="2000" dirty="0" smtClean="0">
                <a:solidFill>
                  <a:schemeClr val="dk1"/>
                </a:solidFill>
                <a:latin typeface="+mn-lt"/>
                <a:cs typeface="Calibri"/>
                <a:sym typeface="Calibri"/>
              </a:rPr>
              <a:t>If Student A has questions or wants to talk to someone, who could they go to?</a:t>
            </a:r>
          </a:p>
          <a:p>
            <a:pPr marL="342900" indent="-342900">
              <a:buFont typeface="Arial" panose="020B0604020202020204" pitchFamily="34" charset="0"/>
              <a:buChar char="•"/>
            </a:pPr>
            <a:r>
              <a:rPr lang="en-US" sz="2000" dirty="0" smtClean="0">
                <a:solidFill>
                  <a:schemeClr val="dk1"/>
                </a:solidFill>
                <a:latin typeface="+mn-lt"/>
                <a:cs typeface="Calibri"/>
                <a:sym typeface="Calibri"/>
              </a:rPr>
              <a:t>Identify trusted sources of support</a:t>
            </a:r>
            <a:endParaRPr lang="en-US" sz="2000" dirty="0">
              <a:solidFill>
                <a:schemeClr val="dk1"/>
              </a:solidFill>
              <a:latin typeface="+mn-lt"/>
              <a:cs typeface="Calibri"/>
              <a:sym typeface="Calibri"/>
            </a:endParaRPr>
          </a:p>
        </p:txBody>
      </p:sp>
      <p:pic>
        <p:nvPicPr>
          <p:cNvPr id="5" name="Picture 4" title="roller coaster"/>
          <p:cNvPicPr>
            <a:picLocks noChangeAspect="1"/>
          </p:cNvPicPr>
          <p:nvPr/>
        </p:nvPicPr>
        <p:blipFill rotWithShape="1">
          <a:blip r:embed="rId4">
            <a:extLst>
              <a:ext uri="{28A0092B-C50C-407E-A947-70E740481C1C}">
                <a14:useLocalDpi xmlns:a14="http://schemas.microsoft.com/office/drawing/2010/main" val="0"/>
              </a:ext>
            </a:extLst>
          </a:blip>
          <a:srcRect t="25680" b="33833"/>
          <a:stretch/>
        </p:blipFill>
        <p:spPr>
          <a:xfrm>
            <a:off x="5714979" y="2703566"/>
            <a:ext cx="3184812" cy="1289434"/>
          </a:xfrm>
          <a:prstGeom prst="rect">
            <a:avLst/>
          </a:prstGeom>
        </p:spPr>
      </p:pic>
    </p:spTree>
    <p:extLst>
      <p:ext uri="{BB962C8B-B14F-4D97-AF65-F5344CB8AC3E}">
        <p14:creationId xmlns:p14="http://schemas.microsoft.com/office/powerpoint/2010/main" val="41497358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07090" y="441897"/>
            <a:ext cx="7729800" cy="84085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a:t>More Questions? Talk to Someone:</a:t>
            </a:r>
            <a:endParaRPr lang="en-CA" b="1" dirty="0">
              <a:latin typeface="+mj-lt"/>
            </a:endParaRPr>
          </a:p>
        </p:txBody>
      </p:sp>
      <p:sp>
        <p:nvSpPr>
          <p:cNvPr id="3" name="TextBox 2"/>
          <p:cNvSpPr txBox="1"/>
          <p:nvPr/>
        </p:nvSpPr>
        <p:spPr>
          <a:xfrm>
            <a:off x="707090" y="1721744"/>
            <a:ext cx="4737194" cy="1938992"/>
          </a:xfrm>
          <a:prstGeom prst="rect">
            <a:avLst/>
          </a:prstGeom>
          <a:noFill/>
        </p:spPr>
        <p:txBody>
          <a:bodyPr wrap="none" rtlCol="0">
            <a:spAutoFit/>
          </a:bodyPr>
          <a:lstStyle/>
          <a:p>
            <a:pPr marL="571500" indent="-457200">
              <a:buSzPts val="2200"/>
              <a:buFont typeface="Calibri"/>
              <a:buChar char="•"/>
            </a:pPr>
            <a:r>
              <a:rPr lang="en" sz="2000" dirty="0">
                <a:latin typeface="+mn-lt"/>
                <a:ea typeface="Calibri"/>
                <a:cs typeface="Calibri"/>
                <a:sym typeface="Calibri"/>
              </a:rPr>
              <a:t>Parents</a:t>
            </a:r>
            <a:r>
              <a:rPr lang="en" sz="2000" dirty="0" smtClean="0">
                <a:latin typeface="+mn-lt"/>
                <a:ea typeface="Calibri"/>
                <a:cs typeface="Calibri"/>
                <a:sym typeface="Calibri"/>
              </a:rPr>
              <a:t>/ Guardian</a:t>
            </a:r>
            <a:endParaRPr lang="en" sz="2000" dirty="0">
              <a:latin typeface="+mn-lt"/>
              <a:ea typeface="Calibri"/>
              <a:cs typeface="Calibri"/>
              <a:sym typeface="Calibri"/>
            </a:endParaRPr>
          </a:p>
          <a:p>
            <a:pPr marL="571500" lvl="0" indent="-457200">
              <a:buSzPts val="2200"/>
              <a:buFont typeface="Calibri"/>
              <a:buChar char="•"/>
            </a:pPr>
            <a:r>
              <a:rPr lang="en" sz="2000" dirty="0" smtClean="0">
                <a:latin typeface="+mn-lt"/>
                <a:ea typeface="Calibri"/>
                <a:cs typeface="Calibri"/>
                <a:sym typeface="Calibri"/>
              </a:rPr>
              <a:t>Teacher/ Principal</a:t>
            </a:r>
            <a:endParaRPr lang="en" sz="2000" dirty="0">
              <a:latin typeface="+mn-lt"/>
              <a:ea typeface="Calibri"/>
              <a:cs typeface="Calibri"/>
              <a:sym typeface="Calibri"/>
            </a:endParaRPr>
          </a:p>
          <a:p>
            <a:pPr marL="571500" lvl="0" indent="-457200">
              <a:buSzPts val="2200"/>
              <a:buFont typeface="Calibri"/>
              <a:buChar char="•"/>
            </a:pPr>
            <a:r>
              <a:rPr lang="en" sz="2000" dirty="0" smtClean="0">
                <a:latin typeface="+mn-lt"/>
                <a:ea typeface="Calibri"/>
                <a:cs typeface="Calibri"/>
                <a:sym typeface="Calibri"/>
              </a:rPr>
              <a:t>Doctor </a:t>
            </a:r>
            <a:r>
              <a:rPr lang="en" sz="2000" dirty="0">
                <a:latin typeface="+mn-lt"/>
                <a:ea typeface="Calibri"/>
                <a:cs typeface="Calibri"/>
                <a:sym typeface="Calibri"/>
              </a:rPr>
              <a:t>or Health Care </a:t>
            </a:r>
            <a:r>
              <a:rPr lang="en" sz="2000" dirty="0" smtClean="0">
                <a:latin typeface="+mn-lt"/>
                <a:ea typeface="Calibri"/>
                <a:cs typeface="Calibri"/>
                <a:sym typeface="Calibri"/>
              </a:rPr>
              <a:t>Professional</a:t>
            </a:r>
            <a:endParaRPr lang="en" sz="2000" dirty="0">
              <a:latin typeface="+mn-lt"/>
              <a:ea typeface="Calibri"/>
              <a:cs typeface="Calibri"/>
              <a:sym typeface="Calibri"/>
            </a:endParaRPr>
          </a:p>
          <a:p>
            <a:pPr marL="571500" indent="-457200">
              <a:buSzPts val="2200"/>
              <a:buFont typeface="Calibri"/>
              <a:buChar char="•"/>
            </a:pPr>
            <a:r>
              <a:rPr lang="en-CA" sz="2000" dirty="0" smtClean="0">
                <a:latin typeface="+mn-lt"/>
                <a:ea typeface="Calibri"/>
                <a:cs typeface="Calibri"/>
                <a:sym typeface="Calibri"/>
              </a:rPr>
              <a:t>School </a:t>
            </a:r>
            <a:r>
              <a:rPr lang="en-CA" sz="2000" dirty="0">
                <a:latin typeface="+mn-lt"/>
                <a:ea typeface="Calibri"/>
                <a:cs typeface="Calibri"/>
                <a:sym typeface="Calibri"/>
              </a:rPr>
              <a:t>Health </a:t>
            </a:r>
            <a:r>
              <a:rPr lang="en-CA" sz="2000" dirty="0" smtClean="0">
                <a:latin typeface="+mn-lt"/>
                <a:ea typeface="Calibri"/>
                <a:cs typeface="Calibri"/>
                <a:sym typeface="Calibri"/>
              </a:rPr>
              <a:t>Nurse</a:t>
            </a:r>
          </a:p>
          <a:p>
            <a:pPr marL="571500" indent="-457200">
              <a:buSzPts val="2200"/>
              <a:buFont typeface="Calibri"/>
              <a:buChar char="•"/>
            </a:pPr>
            <a:r>
              <a:rPr lang="en-CA" sz="2000" dirty="0" smtClean="0">
                <a:latin typeface="+mn-lt"/>
                <a:ea typeface="Calibri"/>
                <a:cs typeface="Calibri"/>
                <a:sym typeface="Calibri"/>
              </a:rPr>
              <a:t>Child and Youth Worker</a:t>
            </a:r>
          </a:p>
          <a:p>
            <a:pPr marL="571500" indent="-457200">
              <a:buSzPts val="2200"/>
              <a:buFont typeface="Calibri"/>
              <a:buChar char="•"/>
            </a:pPr>
            <a:r>
              <a:rPr lang="en-CA" sz="2000" dirty="0" smtClean="0">
                <a:latin typeface="+mn-lt"/>
                <a:ea typeface="Calibri"/>
                <a:cs typeface="Calibri"/>
                <a:sym typeface="Calibri"/>
              </a:rPr>
              <a:t>Kids Help Phone</a:t>
            </a:r>
            <a:endParaRPr lang="en-CA" sz="2000" dirty="0">
              <a:latin typeface="+mn-lt"/>
              <a:ea typeface="Calibri"/>
              <a:cs typeface="Calibri"/>
              <a:sym typeface="Calibri"/>
            </a:endParaRPr>
          </a:p>
        </p:txBody>
      </p:sp>
      <p:pic>
        <p:nvPicPr>
          <p:cNvPr id="4" name="Google Shape;151;p27" descr="grey phone call icon"/>
          <p:cNvPicPr preferRelativeResize="0"/>
          <p:nvPr/>
        </p:nvPicPr>
        <p:blipFill>
          <a:blip r:embed="rId3">
            <a:alphaModFix/>
          </a:blip>
          <a:stretch>
            <a:fillRect/>
          </a:stretch>
        </p:blipFill>
        <p:spPr>
          <a:xfrm>
            <a:off x="6201755" y="1816967"/>
            <a:ext cx="1728248" cy="1748545"/>
          </a:xfrm>
          <a:prstGeom prst="rect">
            <a:avLst/>
          </a:prstGeom>
          <a:noFill/>
          <a:ln>
            <a:noFill/>
          </a:ln>
        </p:spPr>
      </p:pic>
    </p:spTree>
    <p:extLst>
      <p:ext uri="{BB962C8B-B14F-4D97-AF65-F5344CB8AC3E}">
        <p14:creationId xmlns:p14="http://schemas.microsoft.com/office/powerpoint/2010/main" val="3677363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3" name="Title 2"/>
          <p:cNvSpPr>
            <a:spLocks noGrp="1"/>
          </p:cNvSpPr>
          <p:nvPr>
            <p:ph type="title"/>
          </p:nvPr>
        </p:nvSpPr>
        <p:spPr>
          <a:xfrm>
            <a:off x="288947" y="364476"/>
            <a:ext cx="8520600" cy="901175"/>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Presentation Format</a:t>
            </a:r>
            <a:endParaRPr lang="en-CA" b="1" dirty="0">
              <a:latin typeface="+mj-lt"/>
            </a:endParaRPr>
          </a:p>
        </p:txBody>
      </p:sp>
      <p:pic>
        <p:nvPicPr>
          <p:cNvPr id="7" name="Google Shape;75;p15" descr="pink question mark"/>
          <p:cNvPicPr preferRelativeResize="0"/>
          <p:nvPr/>
        </p:nvPicPr>
        <p:blipFill>
          <a:blip r:embed="rId3">
            <a:alphaModFix/>
          </a:blip>
          <a:stretch>
            <a:fillRect/>
          </a:stretch>
        </p:blipFill>
        <p:spPr>
          <a:xfrm>
            <a:off x="775777" y="1727506"/>
            <a:ext cx="832250" cy="832250"/>
          </a:xfrm>
          <a:prstGeom prst="rect">
            <a:avLst/>
          </a:prstGeom>
          <a:noFill/>
          <a:ln>
            <a:noFill/>
          </a:ln>
        </p:spPr>
      </p:pic>
      <p:sp>
        <p:nvSpPr>
          <p:cNvPr id="8" name="TextBox 7"/>
          <p:cNvSpPr txBox="1"/>
          <p:nvPr/>
        </p:nvSpPr>
        <p:spPr>
          <a:xfrm>
            <a:off x="1887523" y="1635800"/>
            <a:ext cx="6549375" cy="1015663"/>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Guiding Questions: </a:t>
            </a:r>
            <a:r>
              <a:rPr lang="en-US" sz="2000" dirty="0">
                <a:solidFill>
                  <a:schemeClr val="tx1"/>
                </a:solidFill>
                <a:latin typeface="+mn-lt"/>
                <a:ea typeface="Calibri"/>
                <a:cs typeface="Calibri"/>
                <a:sym typeface="Calibri"/>
              </a:rPr>
              <a:t>Big idea questions that students can brainstorm and share previous knowledge or new information with. </a:t>
            </a:r>
          </a:p>
        </p:txBody>
      </p:sp>
      <p:pic>
        <p:nvPicPr>
          <p:cNvPr id="9" name="Google Shape;74;p15" descr="Talking bubbles"/>
          <p:cNvPicPr preferRelativeResize="0"/>
          <p:nvPr/>
        </p:nvPicPr>
        <p:blipFill>
          <a:blip r:embed="rId4">
            <a:alphaModFix/>
          </a:blip>
          <a:stretch>
            <a:fillRect/>
          </a:stretch>
        </p:blipFill>
        <p:spPr>
          <a:xfrm>
            <a:off x="638427" y="2778039"/>
            <a:ext cx="969600" cy="969600"/>
          </a:xfrm>
          <a:prstGeom prst="rect">
            <a:avLst/>
          </a:prstGeom>
          <a:noFill/>
          <a:ln>
            <a:noFill/>
          </a:ln>
        </p:spPr>
      </p:pic>
      <p:sp>
        <p:nvSpPr>
          <p:cNvPr id="10" name="TextBox 9"/>
          <p:cNvSpPr txBox="1"/>
          <p:nvPr/>
        </p:nvSpPr>
        <p:spPr>
          <a:xfrm>
            <a:off x="1887524" y="2755007"/>
            <a:ext cx="6549375" cy="1015663"/>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Think, Pair, Share: </a:t>
            </a:r>
            <a:r>
              <a:rPr lang="en-US" sz="2000" dirty="0">
                <a:solidFill>
                  <a:schemeClr val="tx1"/>
                </a:solidFill>
                <a:latin typeface="+mn-lt"/>
                <a:ea typeface="Calibri"/>
                <a:cs typeface="Calibri"/>
                <a:sym typeface="Calibri"/>
              </a:rPr>
              <a:t>Opportunity for students to work with </a:t>
            </a:r>
            <a:r>
              <a:rPr lang="en-US" sz="2000" dirty="0" smtClean="0">
                <a:solidFill>
                  <a:schemeClr val="tx1"/>
                </a:solidFill>
                <a:latin typeface="+mn-lt"/>
                <a:ea typeface="Calibri"/>
                <a:cs typeface="Calibri"/>
                <a:sym typeface="Calibri"/>
              </a:rPr>
              <a:t>a partner </a:t>
            </a:r>
            <a:r>
              <a:rPr lang="en-US" sz="2000" dirty="0">
                <a:solidFill>
                  <a:schemeClr val="tx1"/>
                </a:solidFill>
                <a:latin typeface="+mn-lt"/>
                <a:ea typeface="Calibri"/>
                <a:cs typeface="Calibri"/>
                <a:sym typeface="Calibri"/>
              </a:rPr>
              <a:t>or </a:t>
            </a:r>
            <a:r>
              <a:rPr lang="en-US" sz="2000" dirty="0" smtClean="0">
                <a:solidFill>
                  <a:schemeClr val="tx1"/>
                </a:solidFill>
                <a:latin typeface="+mn-lt"/>
                <a:ea typeface="Calibri"/>
                <a:cs typeface="Calibri"/>
                <a:sym typeface="Calibri"/>
              </a:rPr>
              <a:t>in a group to </a:t>
            </a:r>
            <a:r>
              <a:rPr lang="en-US" sz="2000" dirty="0">
                <a:solidFill>
                  <a:schemeClr val="tx1"/>
                </a:solidFill>
                <a:latin typeface="+mn-lt"/>
                <a:ea typeface="Calibri"/>
                <a:cs typeface="Calibri"/>
                <a:sym typeface="Calibri"/>
              </a:rPr>
              <a:t>share ideas based on a prompt.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2" name="Title 1"/>
          <p:cNvSpPr>
            <a:spLocks noGrp="1"/>
          </p:cNvSpPr>
          <p:nvPr>
            <p:ph type="title"/>
          </p:nvPr>
        </p:nvSpPr>
        <p:spPr>
          <a:xfrm>
            <a:off x="1965150" y="472886"/>
            <a:ext cx="5213700" cy="1188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a:latin typeface="+mj-lt"/>
              </a:rPr>
              <a:t>Think, Pair, Share</a:t>
            </a:r>
          </a:p>
        </p:txBody>
      </p:sp>
      <p:sp>
        <p:nvSpPr>
          <p:cNvPr id="3" name="TextBox 2"/>
          <p:cNvSpPr txBox="1"/>
          <p:nvPr/>
        </p:nvSpPr>
        <p:spPr>
          <a:xfrm>
            <a:off x="1965150" y="1962894"/>
            <a:ext cx="5213700" cy="1785104"/>
          </a:xfrm>
          <a:prstGeom prst="rect">
            <a:avLst/>
          </a:prstGeom>
          <a:noFill/>
        </p:spPr>
        <p:txBody>
          <a:bodyPr wrap="square" rtlCol="0">
            <a:spAutoFit/>
          </a:bodyPr>
          <a:lstStyle/>
          <a:p>
            <a:pPr marL="285750" indent="-285750" algn="ctr">
              <a:spcAft>
                <a:spcPts val="1200"/>
              </a:spcAft>
              <a:buClrTx/>
            </a:pPr>
            <a:r>
              <a:rPr lang="en-US" sz="2000" dirty="0">
                <a:solidFill>
                  <a:schemeClr val="tx1">
                    <a:lumMod val="95000"/>
                    <a:lumOff val="5000"/>
                  </a:schemeClr>
                </a:solidFill>
              </a:rPr>
              <a:t>Turn to a classmate and talk about:</a:t>
            </a:r>
          </a:p>
          <a:p>
            <a:pPr marL="800100" lvl="1" indent="-342900" algn="ctr">
              <a:spcAft>
                <a:spcPts val="1200"/>
              </a:spcAft>
              <a:buClrTx/>
              <a:buFont typeface="Arial" panose="020B0604020202020204" pitchFamily="34" charset="0"/>
              <a:buChar char="•"/>
            </a:pPr>
            <a:r>
              <a:rPr lang="en-US" sz="2000" dirty="0">
                <a:solidFill>
                  <a:schemeClr val="tx1">
                    <a:lumMod val="95000"/>
                    <a:lumOff val="5000"/>
                  </a:schemeClr>
                </a:solidFill>
              </a:rPr>
              <a:t>3 things you learned today</a:t>
            </a:r>
          </a:p>
          <a:p>
            <a:pPr marL="800100" lvl="1" indent="-342900" algn="ctr">
              <a:spcAft>
                <a:spcPts val="1200"/>
              </a:spcAft>
              <a:buClrTx/>
              <a:buFont typeface="Arial" panose="020B0604020202020204" pitchFamily="34" charset="0"/>
              <a:buChar char="•"/>
            </a:pPr>
            <a:r>
              <a:rPr lang="en-US" sz="2000" dirty="0">
                <a:solidFill>
                  <a:schemeClr val="tx1">
                    <a:lumMod val="95000"/>
                    <a:lumOff val="5000"/>
                  </a:schemeClr>
                </a:solidFill>
              </a:rPr>
              <a:t>2 things you already knew</a:t>
            </a:r>
          </a:p>
          <a:p>
            <a:pPr marL="800100" lvl="1" indent="-342900" algn="ctr">
              <a:spcAft>
                <a:spcPts val="1200"/>
              </a:spcAft>
              <a:buClrTx/>
              <a:buFont typeface="Arial" panose="020B0604020202020204" pitchFamily="34" charset="0"/>
              <a:buChar char="•"/>
            </a:pPr>
            <a:r>
              <a:rPr lang="en-US" sz="2000" dirty="0">
                <a:solidFill>
                  <a:schemeClr val="tx1">
                    <a:lumMod val="95000"/>
                    <a:lumOff val="5000"/>
                  </a:schemeClr>
                </a:solidFill>
              </a:rPr>
              <a:t>1 question you still have</a:t>
            </a:r>
          </a:p>
        </p:txBody>
      </p:sp>
      <p:pic>
        <p:nvPicPr>
          <p:cNvPr id="6" name="Google Shape;74;p15" descr="Talking bubbles"/>
          <p:cNvPicPr preferRelativeResize="0"/>
          <p:nvPr/>
        </p:nvPicPr>
        <p:blipFill>
          <a:blip r:embed="rId3">
            <a:alphaModFix/>
          </a:blip>
          <a:stretch>
            <a:fillRect/>
          </a:stretch>
        </p:blipFill>
        <p:spPr>
          <a:xfrm>
            <a:off x="422425" y="2592948"/>
            <a:ext cx="1542725" cy="1593247"/>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701835" y="282816"/>
            <a:ext cx="7729800" cy="918663"/>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Final Thoughts</a:t>
            </a:r>
            <a:endParaRPr lang="en-CA" b="1" dirty="0">
              <a:latin typeface="+mj-lt"/>
            </a:endParaRPr>
          </a:p>
        </p:txBody>
      </p:sp>
      <p:sp>
        <p:nvSpPr>
          <p:cNvPr id="3" name="TextBox 2"/>
          <p:cNvSpPr txBox="1"/>
          <p:nvPr/>
        </p:nvSpPr>
        <p:spPr>
          <a:xfrm>
            <a:off x="701835" y="1614837"/>
            <a:ext cx="8191644" cy="2246769"/>
          </a:xfrm>
          <a:prstGeom prst="rect">
            <a:avLst/>
          </a:prstGeom>
          <a:noFill/>
        </p:spPr>
        <p:txBody>
          <a:bodyPr wrap="square" rtlCol="0">
            <a:spAutoFit/>
          </a:bodyPr>
          <a:lstStyle/>
          <a:p>
            <a:pPr marL="304800" lvl="0" indent="-342900">
              <a:lnSpc>
                <a:spcPct val="115000"/>
              </a:lnSpc>
              <a:spcBef>
                <a:spcPts val="1000"/>
              </a:spcBef>
              <a:buClr>
                <a:schemeClr val="dk1"/>
              </a:buClr>
              <a:buSzPts val="2400"/>
              <a:buFont typeface="Arial" panose="020B0604020202020204" pitchFamily="34" charset="0"/>
              <a:buChar char="•"/>
            </a:pPr>
            <a:r>
              <a:rPr lang="en" sz="2000" dirty="0" smtClean="0">
                <a:ea typeface="Gill Sans"/>
                <a:cs typeface="Calibri"/>
                <a:sym typeface="Calibri"/>
              </a:rPr>
              <a:t>Everyone will go through puberty</a:t>
            </a:r>
          </a:p>
          <a:p>
            <a:pPr marL="304800" lvl="0" indent="-342900">
              <a:lnSpc>
                <a:spcPct val="115000"/>
              </a:lnSpc>
              <a:spcBef>
                <a:spcPts val="1000"/>
              </a:spcBef>
              <a:buClr>
                <a:schemeClr val="dk1"/>
              </a:buClr>
              <a:buSzPts val="2400"/>
              <a:buFont typeface="Arial" panose="020B0604020202020204" pitchFamily="34" charset="0"/>
              <a:buChar char="•"/>
            </a:pPr>
            <a:r>
              <a:rPr lang="en" sz="2000" dirty="0" smtClean="0">
                <a:ea typeface="Gill Sans"/>
                <a:cs typeface="Calibri"/>
                <a:sym typeface="Calibri"/>
              </a:rPr>
              <a:t>Puberty </a:t>
            </a:r>
            <a:r>
              <a:rPr lang="en" sz="2000" dirty="0">
                <a:ea typeface="Gill Sans"/>
                <a:cs typeface="Calibri"/>
                <a:sym typeface="Calibri"/>
              </a:rPr>
              <a:t>happens </a:t>
            </a:r>
            <a:r>
              <a:rPr lang="en" sz="2000" dirty="0" smtClean="0">
                <a:ea typeface="Gill Sans"/>
                <a:cs typeface="Calibri"/>
                <a:sym typeface="Calibri"/>
              </a:rPr>
              <a:t>at </a:t>
            </a:r>
            <a:r>
              <a:rPr lang="en" sz="2000" dirty="0">
                <a:ea typeface="Gill Sans"/>
                <a:cs typeface="Calibri"/>
                <a:sym typeface="Calibri"/>
              </a:rPr>
              <a:t>different times, it is not the same for everyone</a:t>
            </a:r>
          </a:p>
          <a:p>
            <a:pPr marL="304800" indent="-342900">
              <a:lnSpc>
                <a:spcPct val="115000"/>
              </a:lnSpc>
              <a:spcBef>
                <a:spcPts val="1000"/>
              </a:spcBef>
              <a:buClr>
                <a:schemeClr val="dk1"/>
              </a:buClr>
              <a:buSzPts val="2400"/>
              <a:buFont typeface="Arial" panose="020B0604020202020204" pitchFamily="34" charset="0"/>
              <a:buChar char="•"/>
            </a:pPr>
            <a:r>
              <a:rPr lang="en" sz="2000" dirty="0">
                <a:ea typeface="Gill Sans"/>
                <a:cs typeface="Calibri"/>
                <a:sym typeface="Calibri"/>
              </a:rPr>
              <a:t>The pituitary gland in the brain sends hormones to “turn on” puberty</a:t>
            </a:r>
          </a:p>
          <a:p>
            <a:pPr marL="304800" lvl="0" indent="-342900">
              <a:lnSpc>
                <a:spcPct val="115000"/>
              </a:lnSpc>
              <a:spcBef>
                <a:spcPts val="1000"/>
              </a:spcBef>
              <a:buClr>
                <a:schemeClr val="dk1"/>
              </a:buClr>
              <a:buSzPts val="2400"/>
              <a:buFont typeface="Arial" panose="020B0604020202020204" pitchFamily="34" charset="0"/>
              <a:buChar char="•"/>
            </a:pPr>
            <a:r>
              <a:rPr lang="en" sz="2000" dirty="0" smtClean="0">
                <a:ea typeface="Gill Sans"/>
                <a:cs typeface="Calibri"/>
                <a:sym typeface="Calibri"/>
              </a:rPr>
              <a:t>You will </a:t>
            </a:r>
            <a:r>
              <a:rPr lang="en" sz="2000" dirty="0">
                <a:ea typeface="Gill Sans"/>
                <a:cs typeface="Calibri"/>
                <a:sym typeface="Calibri"/>
              </a:rPr>
              <a:t>experience many changes to your body and </a:t>
            </a:r>
            <a:r>
              <a:rPr lang="en" sz="2000" dirty="0" smtClean="0">
                <a:ea typeface="Gill Sans"/>
                <a:cs typeface="Calibri"/>
                <a:sym typeface="Calibri"/>
              </a:rPr>
              <a:t>brain during puberty</a:t>
            </a:r>
            <a:endParaRPr lang="en" sz="2000" dirty="0">
              <a:ea typeface="Gill Sans"/>
              <a:cs typeface="Calibri"/>
              <a:sym typeface="Calibri"/>
            </a:endParaRPr>
          </a:p>
        </p:txBody>
      </p:sp>
      <p:pic>
        <p:nvPicPr>
          <p:cNvPr id="5" name="Picture 4" descr="person thinking while looking in the mirror"/>
          <p:cNvPicPr>
            <a:picLocks noChangeAspect="1"/>
          </p:cNvPicPr>
          <p:nvPr/>
        </p:nvPicPr>
        <p:blipFill rotWithShape="1">
          <a:blip r:embed="rId3">
            <a:extLst>
              <a:ext uri="{28A0092B-C50C-407E-A947-70E740481C1C}">
                <a14:useLocalDpi xmlns:a14="http://schemas.microsoft.com/office/drawing/2010/main" val="0"/>
              </a:ext>
            </a:extLst>
          </a:blip>
          <a:srcRect l="9666" r="11873"/>
          <a:stretch/>
        </p:blipFill>
        <p:spPr>
          <a:xfrm>
            <a:off x="6768501" y="141636"/>
            <a:ext cx="1663134" cy="2119685"/>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402300" y="1150187"/>
            <a:ext cx="4703100" cy="2139553"/>
          </a:xfrm>
          <a:ln>
            <a:noFill/>
          </a:ln>
        </p:spPr>
        <p:style>
          <a:lnRef idx="2">
            <a:schemeClr val="dk1"/>
          </a:lnRef>
          <a:fillRef idx="1">
            <a:schemeClr val="lt1"/>
          </a:fillRef>
          <a:effectRef idx="0">
            <a:schemeClr val="dk1"/>
          </a:effectRef>
          <a:fontRef idx="minor">
            <a:schemeClr val="dk1"/>
          </a:fontRef>
        </p:style>
        <p:txBody>
          <a:bodyPr anchor="ctr">
            <a:noAutofit/>
          </a:bodyPr>
          <a:lstStyle/>
          <a:p>
            <a:pPr algn="ctr"/>
            <a:r>
              <a:rPr lang="en-CA" sz="6600" dirty="0" smtClean="0"/>
              <a:t>Questions?</a:t>
            </a:r>
            <a:endParaRPr lang="en-CA" sz="6600" dirty="0"/>
          </a:p>
        </p:txBody>
      </p:sp>
      <p:pic>
        <p:nvPicPr>
          <p:cNvPr id="7" name="Picture 6" descr="question box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026" y="240008"/>
            <a:ext cx="3915410" cy="3915410"/>
          </a:xfrm>
          <a:prstGeom prst="rect">
            <a:avLst/>
          </a:prstGeom>
        </p:spPr>
      </p:pic>
    </p:spTree>
    <p:extLst>
      <p:ext uri="{BB962C8B-B14F-4D97-AF65-F5344CB8AC3E}">
        <p14:creationId xmlns:p14="http://schemas.microsoft.com/office/powerpoint/2010/main" val="2771421172"/>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2" name="Title 1"/>
          <p:cNvSpPr>
            <a:spLocks noGrp="1"/>
          </p:cNvSpPr>
          <p:nvPr>
            <p:ph type="title"/>
          </p:nvPr>
        </p:nvSpPr>
        <p:spPr>
          <a:xfrm>
            <a:off x="311700" y="364598"/>
            <a:ext cx="8520600" cy="926575"/>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smtClean="0">
                <a:latin typeface="+mj-lt"/>
              </a:rPr>
              <a:t>Presentation Format</a:t>
            </a:r>
            <a:endParaRPr lang="en-CA" b="1" dirty="0">
              <a:latin typeface="+mj-lt"/>
            </a:endParaRPr>
          </a:p>
        </p:txBody>
      </p:sp>
      <p:pic>
        <p:nvPicPr>
          <p:cNvPr id="7" name="Google Shape;85;p16" descr="video icon"/>
          <p:cNvPicPr preferRelativeResize="0"/>
          <p:nvPr/>
        </p:nvPicPr>
        <p:blipFill>
          <a:blip r:embed="rId3">
            <a:alphaModFix/>
          </a:blip>
          <a:stretch>
            <a:fillRect/>
          </a:stretch>
        </p:blipFill>
        <p:spPr>
          <a:xfrm>
            <a:off x="716278" y="1673859"/>
            <a:ext cx="969622" cy="969600"/>
          </a:xfrm>
          <a:prstGeom prst="rect">
            <a:avLst/>
          </a:prstGeom>
          <a:noFill/>
          <a:ln>
            <a:noFill/>
          </a:ln>
        </p:spPr>
      </p:pic>
      <p:sp>
        <p:nvSpPr>
          <p:cNvPr id="8" name="TextBox 7"/>
          <p:cNvSpPr txBox="1"/>
          <p:nvPr/>
        </p:nvSpPr>
        <p:spPr>
          <a:xfrm>
            <a:off x="2008625" y="1715210"/>
            <a:ext cx="6442562" cy="1015663"/>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Videos: </a:t>
            </a:r>
            <a:r>
              <a:rPr lang="en-US" sz="2000" dirty="0">
                <a:solidFill>
                  <a:schemeClr val="tx1"/>
                </a:solidFill>
                <a:latin typeface="+mn-lt"/>
                <a:ea typeface="Calibri"/>
                <a:cs typeface="Calibri"/>
                <a:sym typeface="Calibri"/>
              </a:rPr>
              <a:t>Students will watch a short video clip that connects </a:t>
            </a:r>
            <a:r>
              <a:rPr lang="en-US" sz="2000" dirty="0" smtClean="0">
                <a:solidFill>
                  <a:schemeClr val="tx1"/>
                </a:solidFill>
                <a:latin typeface="+mn-lt"/>
                <a:ea typeface="Calibri"/>
                <a:cs typeface="Calibri"/>
                <a:sym typeface="Calibri"/>
              </a:rPr>
              <a:t>with the </a:t>
            </a:r>
            <a:r>
              <a:rPr lang="en-US" sz="2000" dirty="0">
                <a:solidFill>
                  <a:schemeClr val="tx1"/>
                </a:solidFill>
                <a:latin typeface="+mn-lt"/>
                <a:ea typeface="Calibri"/>
                <a:cs typeface="Calibri"/>
                <a:sym typeface="Calibri"/>
              </a:rPr>
              <a:t>topic. Discussion can follow before or after videos</a:t>
            </a:r>
            <a:r>
              <a:rPr lang="en-US" sz="2000" dirty="0" smtClean="0">
                <a:solidFill>
                  <a:schemeClr val="tx1"/>
                </a:solidFill>
                <a:latin typeface="+mn-lt"/>
                <a:ea typeface="Calibri"/>
                <a:cs typeface="Calibri"/>
                <a:sym typeface="Calibri"/>
              </a:rPr>
              <a:t>.</a:t>
            </a:r>
            <a:endParaRPr lang="en-US" sz="2000" dirty="0">
              <a:solidFill>
                <a:schemeClr val="tx1"/>
              </a:solidFill>
              <a:latin typeface="+mn-lt"/>
              <a:ea typeface="Calibri"/>
              <a:cs typeface="Calibri"/>
              <a:sym typeface="Calibri"/>
            </a:endParaRPr>
          </a:p>
        </p:txBody>
      </p:sp>
      <p:pic>
        <p:nvPicPr>
          <p:cNvPr id="9" name="Google Shape;86;p16" descr="checklist"/>
          <p:cNvPicPr preferRelativeResize="0"/>
          <p:nvPr/>
        </p:nvPicPr>
        <p:blipFill>
          <a:blip r:embed="rId4">
            <a:alphaModFix/>
          </a:blip>
          <a:stretch>
            <a:fillRect/>
          </a:stretch>
        </p:blipFill>
        <p:spPr>
          <a:xfrm>
            <a:off x="780452" y="2924982"/>
            <a:ext cx="841275" cy="841275"/>
          </a:xfrm>
          <a:prstGeom prst="rect">
            <a:avLst/>
          </a:prstGeom>
          <a:noFill/>
          <a:ln>
            <a:noFill/>
          </a:ln>
        </p:spPr>
      </p:pic>
      <p:sp>
        <p:nvSpPr>
          <p:cNvPr id="10" name="TextBox 9"/>
          <p:cNvSpPr txBox="1"/>
          <p:nvPr/>
        </p:nvSpPr>
        <p:spPr>
          <a:xfrm>
            <a:off x="2008626" y="3145564"/>
            <a:ext cx="6442562" cy="400110"/>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Final Activity: </a:t>
            </a:r>
            <a:r>
              <a:rPr lang="en-US" sz="2000" dirty="0">
                <a:solidFill>
                  <a:schemeClr val="tx1"/>
                </a:solidFill>
                <a:latin typeface="+mn-lt"/>
                <a:ea typeface="Calibri"/>
                <a:cs typeface="Calibri"/>
                <a:sym typeface="Calibri"/>
              </a:rPr>
              <a:t>Activity that concludes the presentation.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4" name="Title 3"/>
          <p:cNvSpPr>
            <a:spLocks noGrp="1"/>
          </p:cNvSpPr>
          <p:nvPr>
            <p:ph type="title"/>
          </p:nvPr>
        </p:nvSpPr>
        <p:spPr>
          <a:xfrm>
            <a:off x="311700" y="280522"/>
            <a:ext cx="8520600" cy="93415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sz="3200" b="1" dirty="0" smtClean="0"/>
              <a:t>Curriculum Expectations </a:t>
            </a:r>
            <a:r>
              <a:rPr lang="en-CA" sz="3200" dirty="0" smtClean="0"/>
              <a:t>– Grade 5</a:t>
            </a:r>
            <a:endParaRPr lang="en-CA" sz="3200" dirty="0"/>
          </a:p>
        </p:txBody>
      </p:sp>
      <p:sp>
        <p:nvSpPr>
          <p:cNvPr id="6" name="TextBox 5"/>
          <p:cNvSpPr txBox="1"/>
          <p:nvPr/>
        </p:nvSpPr>
        <p:spPr>
          <a:xfrm>
            <a:off x="311700" y="1339455"/>
            <a:ext cx="8520600" cy="707886"/>
          </a:xfrm>
          <a:prstGeom prst="rect">
            <a:avLst/>
          </a:prstGeom>
          <a:noFill/>
        </p:spPr>
        <p:txBody>
          <a:bodyPr wrap="square" rtlCol="0">
            <a:spAutoFit/>
          </a:bodyPr>
          <a:lstStyle/>
          <a:p>
            <a:pPr lvl="0">
              <a:spcBef>
                <a:spcPts val="1000"/>
              </a:spcBef>
            </a:pPr>
            <a:r>
              <a:rPr lang="en-US" sz="2000" b="1" dirty="0">
                <a:solidFill>
                  <a:schemeClr val="tx1"/>
                </a:solidFill>
                <a:latin typeface="+mn-lt"/>
                <a:ea typeface="Calibri"/>
                <a:cs typeface="Calibri"/>
                <a:sym typeface="Calibri"/>
              </a:rPr>
              <a:t>D1.3 -</a:t>
            </a:r>
            <a:r>
              <a:rPr lang="en-US" sz="2000" dirty="0">
                <a:solidFill>
                  <a:schemeClr val="tx1"/>
                </a:solidFill>
                <a:latin typeface="+mn-lt"/>
                <a:ea typeface="Calibri"/>
                <a:cs typeface="Calibri"/>
                <a:sym typeface="Calibri"/>
              </a:rPr>
              <a:t> Identify the parts of the reproductive system, and describe how the body changes during puberty. </a:t>
            </a:r>
            <a:endParaRPr lang="en-US" sz="2000" dirty="0" smtClean="0">
              <a:solidFill>
                <a:schemeClr val="tx1"/>
              </a:solidFill>
              <a:latin typeface="+mn-lt"/>
              <a:ea typeface="Calibri"/>
              <a:cs typeface="Calibri"/>
              <a:sym typeface="Calibri"/>
            </a:endParaRPr>
          </a:p>
        </p:txBody>
      </p:sp>
      <p:sp>
        <p:nvSpPr>
          <p:cNvPr id="5" name="TextBox 4"/>
          <p:cNvSpPr txBox="1"/>
          <p:nvPr/>
        </p:nvSpPr>
        <p:spPr>
          <a:xfrm>
            <a:off x="311700" y="2172124"/>
            <a:ext cx="7063461" cy="1938992"/>
          </a:xfrm>
          <a:prstGeom prst="rect">
            <a:avLst/>
          </a:prstGeom>
          <a:noFill/>
        </p:spPr>
        <p:txBody>
          <a:bodyPr wrap="square" rtlCol="0">
            <a:spAutoFit/>
          </a:bodyPr>
          <a:lstStyle/>
          <a:p>
            <a:r>
              <a:rPr lang="en-US" sz="2000" b="1" dirty="0">
                <a:solidFill>
                  <a:schemeClr val="tx1"/>
                </a:solidFill>
                <a:latin typeface="+mn-lt"/>
                <a:ea typeface="Calibri"/>
                <a:cs typeface="Calibri"/>
                <a:sym typeface="Calibri"/>
              </a:rPr>
              <a:t>D2.5 - </a:t>
            </a:r>
            <a:r>
              <a:rPr lang="en-US" sz="2000" dirty="0">
                <a:solidFill>
                  <a:schemeClr val="tx1"/>
                </a:solidFill>
                <a:latin typeface="+mn-lt"/>
                <a:ea typeface="Calibri"/>
                <a:cs typeface="Calibri"/>
                <a:sym typeface="Calibri"/>
              </a:rPr>
              <a:t>Describe emotional and interpersonal stresses related to puberty, recognize signs that could indicate mental health concerns, and identify strategies that they can apply to manage stress, build resilience, keep open communication with family members and caring adults, and enhance their mental health and emotional well-being. </a:t>
            </a:r>
          </a:p>
        </p:txBody>
      </p:sp>
      <p:pic>
        <p:nvPicPr>
          <p:cNvPr id="10" name="Google Shape;93;p17" descr="check mark"/>
          <p:cNvPicPr preferRelativeResize="0"/>
          <p:nvPr/>
        </p:nvPicPr>
        <p:blipFill>
          <a:blip r:embed="rId3">
            <a:alphaModFix/>
          </a:blip>
          <a:stretch>
            <a:fillRect/>
          </a:stretch>
        </p:blipFill>
        <p:spPr>
          <a:xfrm>
            <a:off x="7495309" y="2639284"/>
            <a:ext cx="1336991" cy="130694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2" name="Title 1"/>
          <p:cNvSpPr>
            <a:spLocks noGrp="1"/>
          </p:cNvSpPr>
          <p:nvPr>
            <p:ph type="ctrTitle"/>
          </p:nvPr>
        </p:nvSpPr>
        <p:spPr>
          <a:xfrm>
            <a:off x="311705" y="0"/>
            <a:ext cx="8520600" cy="1067292"/>
          </a:xfrm>
        </p:spPr>
        <p:txBody>
          <a:bodyPr anchor="ctr">
            <a:normAutofit/>
          </a:bodyPr>
          <a:lstStyle/>
          <a:p>
            <a:r>
              <a:rPr lang="en-CA" sz="4000" b="1" dirty="0" smtClean="0">
                <a:latin typeface="+mj-lt"/>
              </a:rPr>
              <a:t>Puberty and Growing Up</a:t>
            </a:r>
            <a:endParaRPr lang="en-CA" sz="4000" b="1" dirty="0">
              <a:latin typeface="+mj-lt"/>
            </a:endParaRPr>
          </a:p>
        </p:txBody>
      </p:sp>
      <p:pic>
        <p:nvPicPr>
          <p:cNvPr id="6" name="Picture 5" title="Children"/>
          <p:cNvPicPr>
            <a:picLocks noChangeAspect="1"/>
          </p:cNvPicPr>
          <p:nvPr/>
        </p:nvPicPr>
        <p:blipFill rotWithShape="1">
          <a:blip r:embed="rId3">
            <a:extLst>
              <a:ext uri="{28A0092B-C50C-407E-A947-70E740481C1C}">
                <a14:useLocalDpi xmlns:a14="http://schemas.microsoft.com/office/drawing/2010/main" val="0"/>
              </a:ext>
            </a:extLst>
          </a:blip>
          <a:srcRect t="9312"/>
          <a:stretch/>
        </p:blipFill>
        <p:spPr>
          <a:xfrm>
            <a:off x="3144386" y="956524"/>
            <a:ext cx="2855236" cy="2589339"/>
          </a:xfrm>
          <a:prstGeom prst="rect">
            <a:avLst/>
          </a:prstGeom>
        </p:spPr>
      </p:pic>
      <p:sp>
        <p:nvSpPr>
          <p:cNvPr id="3" name="Subtitle 2"/>
          <p:cNvSpPr>
            <a:spLocks noGrp="1"/>
          </p:cNvSpPr>
          <p:nvPr>
            <p:ph type="subTitle" idx="1"/>
          </p:nvPr>
        </p:nvSpPr>
        <p:spPr>
          <a:xfrm>
            <a:off x="311705" y="3545863"/>
            <a:ext cx="8520599" cy="578726"/>
          </a:xfrm>
        </p:spPr>
        <p:txBody>
          <a:bodyPr>
            <a:normAutofit/>
          </a:bodyPr>
          <a:lstStyle/>
          <a:p>
            <a:r>
              <a:rPr lang="en-CA" sz="2400" dirty="0" smtClean="0">
                <a:solidFill>
                  <a:schemeClr val="tx1"/>
                </a:solidFill>
                <a:latin typeface="+mn-lt"/>
              </a:rPr>
              <a:t>Grade 5</a:t>
            </a:r>
            <a:endParaRPr lang="en-CA" sz="2400" dirty="0">
              <a:solidFill>
                <a:schemeClr val="tx1"/>
              </a:solidFill>
              <a:latin typeface="+mn-lt"/>
            </a:endParaRPr>
          </a:p>
        </p:txBody>
      </p:sp>
    </p:spTree>
    <p:extLst>
      <p:ext uri="{BB962C8B-B14F-4D97-AF65-F5344CB8AC3E}">
        <p14:creationId xmlns:p14="http://schemas.microsoft.com/office/powerpoint/2010/main" val="2344385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Title 1"/>
          <p:cNvSpPr>
            <a:spLocks noGrp="1"/>
          </p:cNvSpPr>
          <p:nvPr>
            <p:ph type="title"/>
          </p:nvPr>
        </p:nvSpPr>
        <p:spPr>
          <a:xfrm>
            <a:off x="311699" y="364308"/>
            <a:ext cx="8520600" cy="878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Learning Objectives</a:t>
            </a:r>
            <a:endParaRPr lang="en-CA" b="1" dirty="0">
              <a:solidFill>
                <a:schemeClr val="tx1"/>
              </a:solidFill>
              <a:latin typeface="+mj-lt"/>
            </a:endParaRPr>
          </a:p>
        </p:txBody>
      </p:sp>
      <p:sp>
        <p:nvSpPr>
          <p:cNvPr id="3" name="TextBox 2"/>
          <p:cNvSpPr txBox="1"/>
          <p:nvPr/>
        </p:nvSpPr>
        <p:spPr>
          <a:xfrm>
            <a:off x="311699" y="1418394"/>
            <a:ext cx="8520599" cy="2554545"/>
          </a:xfrm>
          <a:prstGeom prst="rect">
            <a:avLst/>
          </a:prstGeom>
          <a:noFill/>
        </p:spPr>
        <p:txBody>
          <a:bodyPr wrap="square" rtlCol="0">
            <a:spAutoFit/>
          </a:bodyPr>
          <a:lstStyle/>
          <a:p>
            <a:pPr lvl="1"/>
            <a:r>
              <a:rPr lang="en-US" sz="2000" dirty="0" smtClean="0"/>
              <a:t>At the end of this presentation you will understand how your body changes as you grow up. You will also:</a:t>
            </a:r>
            <a:endParaRPr lang="en-US" sz="2000" dirty="0"/>
          </a:p>
          <a:p>
            <a:pPr lvl="1"/>
            <a:endParaRPr lang="en-US" sz="2000" dirty="0"/>
          </a:p>
          <a:p>
            <a:pPr marL="342900" lvl="1" indent="-342900">
              <a:buFont typeface="Arial" panose="020B0604020202020204" pitchFamily="34" charset="0"/>
              <a:buChar char="•"/>
            </a:pPr>
            <a:r>
              <a:rPr lang="en-US" sz="2000" dirty="0" smtClean="0"/>
              <a:t>Understand the physical changes that </a:t>
            </a:r>
            <a:r>
              <a:rPr lang="en-US" sz="2000" dirty="0" smtClean="0"/>
              <a:t>might happen during </a:t>
            </a:r>
            <a:r>
              <a:rPr lang="en-US" sz="2000" dirty="0"/>
              <a:t>puberty</a:t>
            </a:r>
          </a:p>
          <a:p>
            <a:pPr marL="342900" lvl="1" indent="-342900">
              <a:buFont typeface="Arial" panose="020B0604020202020204" pitchFamily="34" charset="0"/>
              <a:buChar char="•"/>
            </a:pPr>
            <a:r>
              <a:rPr lang="en-US" sz="2000" dirty="0" smtClean="0"/>
              <a:t>Learn that it is normal to experience stress during </a:t>
            </a:r>
            <a:r>
              <a:rPr lang="en-US" sz="2000" dirty="0" smtClean="0"/>
              <a:t>puberty</a:t>
            </a:r>
            <a:endParaRPr lang="en-US" sz="2000" dirty="0" smtClean="0"/>
          </a:p>
          <a:p>
            <a:pPr marL="342900" lvl="1" indent="-342900">
              <a:buFont typeface="Arial" panose="020B0604020202020204" pitchFamily="34" charset="0"/>
              <a:buChar char="•"/>
            </a:pPr>
            <a:r>
              <a:rPr lang="en-US" sz="2000" dirty="0" smtClean="0"/>
              <a:t>Understand how to support </a:t>
            </a:r>
            <a:r>
              <a:rPr lang="en-US" sz="2000" dirty="0" smtClean="0"/>
              <a:t>your classmates as they grow and change</a:t>
            </a:r>
          </a:p>
          <a:p>
            <a:pPr marL="342900" lvl="1" indent="-342900">
              <a:buFont typeface="Arial" panose="020B0604020202020204" pitchFamily="34" charset="0"/>
              <a:buChar char="•"/>
            </a:pPr>
            <a:r>
              <a:rPr lang="en-US" sz="2000" dirty="0" smtClean="0"/>
              <a:t>Learn that everyone has differences and this makes us unique</a:t>
            </a:r>
            <a:endParaRPr lang="en-US" sz="2000" dirty="0" smtClean="0"/>
          </a:p>
          <a:p>
            <a:pPr marL="342900" lvl="1" indent="-342900">
              <a:buFont typeface="Arial" panose="020B0604020202020204" pitchFamily="34" charset="0"/>
              <a:buChar char="•"/>
            </a:pPr>
            <a:r>
              <a:rPr lang="en-US" sz="2000" dirty="0" smtClean="0"/>
              <a:t>Learn how to create a safe space for your peers</a:t>
            </a:r>
            <a:endParaRPr lang="en-US" sz="2000" dirty="0"/>
          </a:p>
        </p:txBody>
      </p:sp>
    </p:spTree>
    <p:extLst>
      <p:ext uri="{BB962C8B-B14F-4D97-AF65-F5344CB8AC3E}">
        <p14:creationId xmlns:p14="http://schemas.microsoft.com/office/powerpoint/2010/main" val="2227917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Title 1"/>
          <p:cNvSpPr>
            <a:spLocks noGrp="1"/>
          </p:cNvSpPr>
          <p:nvPr>
            <p:ph type="title"/>
          </p:nvPr>
        </p:nvSpPr>
        <p:spPr>
          <a:xfrm>
            <a:off x="311699" y="309909"/>
            <a:ext cx="8520600" cy="878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a:solidFill>
                  <a:schemeClr val="tx1"/>
                </a:solidFill>
                <a:ea typeface="Calibri"/>
                <a:cs typeface="Calibri"/>
                <a:sym typeface="Calibri"/>
              </a:rPr>
              <a:t>Making Decisions About Your Health</a:t>
            </a:r>
            <a:endParaRPr lang="en-CA" b="1" dirty="0">
              <a:solidFill>
                <a:schemeClr val="tx1"/>
              </a:solidFill>
              <a:latin typeface="+mj-lt"/>
            </a:endParaRPr>
          </a:p>
        </p:txBody>
      </p:sp>
      <p:pic>
        <p:nvPicPr>
          <p:cNvPr id="4" name="Picture 3" descr="making informed decisions about your health" title="making informed decisions"/>
          <p:cNvPicPr>
            <a:picLocks noChangeAspect="1"/>
          </p:cNvPicPr>
          <p:nvPr/>
        </p:nvPicPr>
        <p:blipFill rotWithShape="1">
          <a:blip r:embed="rId3">
            <a:extLst>
              <a:ext uri="{28A0092B-C50C-407E-A947-70E740481C1C}">
                <a14:useLocalDpi xmlns:a14="http://schemas.microsoft.com/office/drawing/2010/main" val="0"/>
              </a:ext>
            </a:extLst>
          </a:blip>
          <a:srcRect t="7868" b="12543"/>
          <a:stretch/>
        </p:blipFill>
        <p:spPr>
          <a:xfrm>
            <a:off x="1017231" y="1429789"/>
            <a:ext cx="3204837" cy="2550694"/>
          </a:xfrm>
          <a:prstGeom prst="rect">
            <a:avLst/>
          </a:prstGeom>
        </p:spPr>
      </p:pic>
      <p:pic>
        <p:nvPicPr>
          <p:cNvPr id="3" name="Picture 2" title="boy outgrowing his clothes (pants are too small)"/>
          <p:cNvPicPr>
            <a:picLocks noChangeAspect="1"/>
          </p:cNvPicPr>
          <p:nvPr/>
        </p:nvPicPr>
        <p:blipFill rotWithShape="1">
          <a:blip r:embed="rId4">
            <a:extLst>
              <a:ext uri="{28A0092B-C50C-407E-A947-70E740481C1C}">
                <a14:useLocalDpi xmlns:a14="http://schemas.microsoft.com/office/drawing/2010/main" val="0"/>
              </a:ext>
            </a:extLst>
          </a:blip>
          <a:srcRect l="13436" r="8175"/>
          <a:stretch/>
        </p:blipFill>
        <p:spPr>
          <a:xfrm>
            <a:off x="5498927" y="1429789"/>
            <a:ext cx="1999435" cy="2550694"/>
          </a:xfrm>
          <a:prstGeom prst="rect">
            <a:avLst/>
          </a:prstGeom>
        </p:spPr>
      </p:pic>
    </p:spTree>
    <p:extLst>
      <p:ext uri="{BB962C8B-B14F-4D97-AF65-F5344CB8AC3E}">
        <p14:creationId xmlns:p14="http://schemas.microsoft.com/office/powerpoint/2010/main" val="655467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1" name="Title 10"/>
          <p:cNvSpPr>
            <a:spLocks noGrp="1"/>
          </p:cNvSpPr>
          <p:nvPr>
            <p:ph type="title"/>
          </p:nvPr>
        </p:nvSpPr>
        <p:spPr>
          <a:xfrm>
            <a:off x="787926" y="313498"/>
            <a:ext cx="7585512" cy="972377"/>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Feelings about Puberty…</a:t>
            </a:r>
            <a:endParaRPr lang="en-CA" b="1" dirty="0">
              <a:latin typeface="+mj-lt"/>
            </a:endParaRPr>
          </a:p>
        </p:txBody>
      </p:sp>
      <p:sp>
        <p:nvSpPr>
          <p:cNvPr id="12" name="Text Placeholder 2"/>
          <p:cNvSpPr txBox="1">
            <a:spLocks/>
          </p:cNvSpPr>
          <p:nvPr/>
        </p:nvSpPr>
        <p:spPr>
          <a:xfrm>
            <a:off x="787926" y="1815263"/>
            <a:ext cx="5321222" cy="1836817"/>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buClr>
                <a:schemeClr val="tx1"/>
              </a:buClr>
            </a:pPr>
            <a:r>
              <a:rPr lang="en-CA" sz="2000" b="1" dirty="0" smtClean="0">
                <a:solidFill>
                  <a:schemeClr val="tx1"/>
                </a:solidFill>
                <a:latin typeface="+mn-lt"/>
              </a:rPr>
              <a:t>It’s Okay… </a:t>
            </a:r>
          </a:p>
          <a:p>
            <a:pPr marL="342900" indent="-342900">
              <a:buClr>
                <a:schemeClr val="tx1"/>
              </a:buClr>
              <a:buFont typeface="Arial" panose="020B0604020202020204" pitchFamily="34" charset="0"/>
              <a:buChar char="•"/>
            </a:pPr>
            <a:r>
              <a:rPr lang="en-CA" sz="2000" dirty="0" smtClean="0">
                <a:solidFill>
                  <a:schemeClr val="tx1"/>
                </a:solidFill>
                <a:latin typeface="+mn-lt"/>
              </a:rPr>
              <a:t>To feel embarrassed or uncomfortable</a:t>
            </a:r>
          </a:p>
          <a:p>
            <a:pPr marL="342900" indent="-342900">
              <a:buClr>
                <a:schemeClr val="tx1"/>
              </a:buClr>
              <a:buFont typeface="Arial" panose="020B0604020202020204" pitchFamily="34" charset="0"/>
              <a:buChar char="•"/>
            </a:pPr>
            <a:r>
              <a:rPr lang="en-CA" sz="2000" dirty="0" smtClean="0">
                <a:solidFill>
                  <a:schemeClr val="tx1"/>
                </a:solidFill>
                <a:latin typeface="+mn-lt"/>
              </a:rPr>
              <a:t>To ask questions</a:t>
            </a:r>
          </a:p>
          <a:p>
            <a:pPr marL="342900" indent="-342900">
              <a:buClr>
                <a:schemeClr val="tx1"/>
              </a:buClr>
              <a:buFont typeface="Arial" panose="020B0604020202020204" pitchFamily="34" charset="0"/>
              <a:buChar char="•"/>
            </a:pPr>
            <a:r>
              <a:rPr lang="en-CA" sz="2000" dirty="0" smtClean="0">
                <a:solidFill>
                  <a:schemeClr val="tx1"/>
                </a:solidFill>
                <a:latin typeface="+mn-lt"/>
              </a:rPr>
              <a:t>To not already know about this</a:t>
            </a:r>
          </a:p>
          <a:p>
            <a:pPr marL="342900" indent="-342900">
              <a:buClr>
                <a:schemeClr val="tx1"/>
              </a:buClr>
              <a:buFont typeface="Arial" panose="020B0604020202020204" pitchFamily="34" charset="0"/>
              <a:buChar char="•"/>
            </a:pPr>
            <a:r>
              <a:rPr lang="en-CA" sz="2000" dirty="0" smtClean="0">
                <a:solidFill>
                  <a:schemeClr val="tx1"/>
                </a:solidFill>
                <a:latin typeface="+mn-lt"/>
              </a:rPr>
              <a:t>For us to learn about each others bodies</a:t>
            </a:r>
            <a:endParaRPr lang="en-CA" sz="2000" dirty="0">
              <a:solidFill>
                <a:schemeClr val="tx1"/>
              </a:solidFill>
              <a:latin typeface="+mn-lt"/>
            </a:endParaRPr>
          </a:p>
        </p:txBody>
      </p:sp>
      <p:pic>
        <p:nvPicPr>
          <p:cNvPr id="13" name="Picture 12" descr="ok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9040">
            <a:off x="5810076" y="661217"/>
            <a:ext cx="2857143" cy="2857143"/>
          </a:xfrm>
          <a:prstGeom prst="rect">
            <a:avLst/>
          </a:prstGeom>
        </p:spPr>
      </p:pic>
      <p:pic>
        <p:nvPicPr>
          <p:cNvPr id="14" name="Picture 13" descr="blue circle with a black thumbs up insid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5537" y="2733671"/>
            <a:ext cx="1206219" cy="1206219"/>
          </a:xfrm>
          <a:prstGeom prst="rect">
            <a:avLst/>
          </a:prstGeom>
        </p:spPr>
      </p:pic>
    </p:spTree>
    <p:extLst>
      <p:ext uri="{BB962C8B-B14F-4D97-AF65-F5344CB8AC3E}">
        <p14:creationId xmlns:p14="http://schemas.microsoft.com/office/powerpoint/2010/main" val="1467555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7017</TotalTime>
  <Words>10842</Words>
  <Application>Microsoft Office PowerPoint</Application>
  <PresentationFormat>On-screen Show (16:9)</PresentationFormat>
  <Paragraphs>749</Paragraphs>
  <Slides>32</Slides>
  <Notes>32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Gill Sans</vt:lpstr>
      <vt:lpstr>Arial</vt:lpstr>
      <vt:lpstr>Calibri</vt:lpstr>
      <vt:lpstr>Wingdings</vt:lpstr>
      <vt:lpstr>Simple Light</vt:lpstr>
      <vt:lpstr>Puberty and Growing Up</vt:lpstr>
      <vt:lpstr>Land Acknowledgement</vt:lpstr>
      <vt:lpstr>Presentation Format</vt:lpstr>
      <vt:lpstr>Presentation Format</vt:lpstr>
      <vt:lpstr>Curriculum Expectations – Grade 5</vt:lpstr>
      <vt:lpstr>Puberty and Growing Up</vt:lpstr>
      <vt:lpstr>Learning Objectives</vt:lpstr>
      <vt:lpstr>Making Decisions About Your Health</vt:lpstr>
      <vt:lpstr>Feelings about Puberty…</vt:lpstr>
      <vt:lpstr>Inclusive Language</vt:lpstr>
      <vt:lpstr>Guiding Question #1</vt:lpstr>
      <vt:lpstr>What is Puberty?</vt:lpstr>
      <vt:lpstr>Review of Puberty</vt:lpstr>
      <vt:lpstr>Puberty often happens…</vt:lpstr>
      <vt:lpstr>Video – Inside Puberty: What are the Stages of Puberty?</vt:lpstr>
      <vt:lpstr>Whose Change is it Anyway?</vt:lpstr>
      <vt:lpstr>Answers for Whose Change is it Anyway</vt:lpstr>
      <vt:lpstr>Review: Changes That Happen During Puberty</vt:lpstr>
      <vt:lpstr>Review: Changes That Happen During Puberty</vt:lpstr>
      <vt:lpstr>Reproductive System – Hormones: Estrogen</vt:lpstr>
      <vt:lpstr>Changes to the Reproductive System</vt:lpstr>
      <vt:lpstr>Reproductive System – Hormones: Testosterone</vt:lpstr>
      <vt:lpstr>Changes to the Reproductive System</vt:lpstr>
      <vt:lpstr>Your Brain is under Construction</vt:lpstr>
      <vt:lpstr>Emotional and Social Changes During Puberty</vt:lpstr>
      <vt:lpstr>Mental Health Support</vt:lpstr>
      <vt:lpstr>Mental Health Strategies</vt:lpstr>
      <vt:lpstr>Final Activity: Emotional Rollercoaster</vt:lpstr>
      <vt:lpstr>More Questions? Talk to Someone:</vt:lpstr>
      <vt:lpstr>Think, Pair, Share</vt:lpstr>
      <vt:lpstr>Final Thoughts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Growing Up…</dc:title>
  <dc:creator>Robinson, Mackenzie</dc:creator>
  <cp:lastModifiedBy>Robinson, Mackenzie</cp:lastModifiedBy>
  <cp:revision>262</cp:revision>
  <dcterms:modified xsi:type="dcterms:W3CDTF">2023-01-26T15:46:19Z</dcterms:modified>
</cp:coreProperties>
</file>