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303" r:id="rId3"/>
    <p:sldId id="304" r:id="rId4"/>
    <p:sldId id="305"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31" r:id="rId25"/>
    <p:sldId id="327" r:id="rId26"/>
    <p:sldId id="328" r:id="rId27"/>
    <p:sldId id="326"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Mackenzie" initials="RM" lastIdx="28" clrIdx="0">
    <p:extLst>
      <p:ext uri="{19B8F6BF-5375-455C-9EA6-DF929625EA0E}">
        <p15:presenceInfo xmlns:p15="http://schemas.microsoft.com/office/powerpoint/2012/main" userId="S-1-5-21-494292953-1948397803-1850952788-87215" providerId="AD"/>
      </p:ext>
    </p:extLst>
  </p:cmAuthor>
  <p:cmAuthor id="2" name="Risteen, Helen" initials="RH" lastIdx="11" clrIdx="1">
    <p:extLst>
      <p:ext uri="{19B8F6BF-5375-455C-9EA6-DF929625EA0E}">
        <p15:presenceInfo xmlns:p15="http://schemas.microsoft.com/office/powerpoint/2012/main" userId="S-1-5-21-494292953-1948397803-1850952788-76967" providerId="AD"/>
      </p:ext>
    </p:extLst>
  </p:cmAuthor>
  <p:cmAuthor id="3" name="Brown, Jacqui" initials="BJ" lastIdx="17" clrIdx="2">
    <p:extLst>
      <p:ext uri="{19B8F6BF-5375-455C-9EA6-DF929625EA0E}">
        <p15:presenceInfo xmlns:p15="http://schemas.microsoft.com/office/powerpoint/2012/main" userId="S-1-5-21-494292953-1948397803-1850952788-772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471" autoAdjust="0"/>
  </p:normalViewPr>
  <p:slideViewPr>
    <p:cSldViewPr snapToGrid="0">
      <p:cViewPr varScale="1">
        <p:scale>
          <a:sx n="77" d="100"/>
          <a:sy n="77" d="100"/>
        </p:scale>
        <p:origin x="1618" y="5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f6cf7e69c9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f6cf7e69c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i="1" dirty="0" smtClean="0"/>
              <a:t>Note: This pop</a:t>
            </a:r>
            <a:r>
              <a:rPr lang="en-CA" i="1" baseline="0" dirty="0" smtClean="0"/>
              <a:t> quiz activity should be </a:t>
            </a:r>
            <a:r>
              <a:rPr lang="en-CA" i="1" u="sng" baseline="0" dirty="0" smtClean="0"/>
              <a:t>after</a:t>
            </a:r>
            <a:r>
              <a:rPr lang="en-CA" i="1" u="none" baseline="0" dirty="0" smtClean="0"/>
              <a:t> the Grade 8 Sexual Health PowerPoint Presentation. </a:t>
            </a:r>
          </a:p>
          <a:p>
            <a:pPr marL="0" lvl="0" indent="0" algn="l" rtl="0">
              <a:spcBef>
                <a:spcPts val="0"/>
              </a:spcBef>
              <a:spcAft>
                <a:spcPts val="0"/>
              </a:spcAft>
              <a:buNone/>
            </a:pPr>
            <a:endParaRPr lang="en-CA" i="1" dirty="0" smtClean="0"/>
          </a:p>
          <a:p>
            <a:pPr marL="0" lvl="0" indent="0" algn="l" rtl="0">
              <a:spcBef>
                <a:spcPts val="0"/>
              </a:spcBef>
              <a:spcAft>
                <a:spcPts val="0"/>
              </a:spcAft>
              <a:buNone/>
            </a:pPr>
            <a:r>
              <a:rPr lang="en-CA" dirty="0" smtClean="0"/>
              <a:t>Explain to the students that in </a:t>
            </a:r>
            <a:r>
              <a:rPr lang="en-CA" baseline="0" dirty="0" smtClean="0"/>
              <a:t>today’s class we’re going to be talking about pregnancy prevention, so we are going to be talking specifically about sexual contact between </a:t>
            </a:r>
            <a:r>
              <a:rPr lang="en-CA" b="1" baseline="0" dirty="0" smtClean="0"/>
              <a:t>a person with a penis and a person with a vagina. </a:t>
            </a:r>
          </a:p>
          <a:p>
            <a:pPr marL="0" lvl="0" indent="0" algn="l" rtl="0">
              <a:spcBef>
                <a:spcPts val="0"/>
              </a:spcBef>
              <a:spcAft>
                <a:spcPts val="0"/>
              </a:spcAft>
              <a:buNone/>
            </a:pPr>
            <a:endParaRPr lang="en-CA" baseline="0" dirty="0" smtClean="0"/>
          </a:p>
          <a:p>
            <a:pPr marL="0" lvl="0" indent="0" algn="l" rtl="0">
              <a:spcBef>
                <a:spcPts val="0"/>
              </a:spcBef>
              <a:spcAft>
                <a:spcPts val="0"/>
              </a:spcAft>
              <a:buNone/>
            </a:pPr>
            <a:r>
              <a:rPr lang="en-CA" b="1" baseline="0" dirty="0" smtClean="0"/>
              <a:t>Instructions: </a:t>
            </a:r>
            <a:endParaRPr lang="en-CA" baseline="0" dirty="0" smtClean="0"/>
          </a:p>
          <a:p>
            <a:r>
              <a:rPr lang="en-US" sz="1200" b="0" i="0" u="none" strike="noStrike" kern="1200" cap="none" dirty="0" smtClean="0">
                <a:solidFill>
                  <a:schemeClr val="tx1"/>
                </a:solidFill>
                <a:effectLst/>
                <a:latin typeface="Arial"/>
                <a:ea typeface="Arial"/>
                <a:cs typeface="Arial"/>
                <a:sym typeface="Arial"/>
              </a:rPr>
              <a:t>Divide the class into 4-5 equal teams</a:t>
            </a:r>
          </a:p>
          <a:p>
            <a:r>
              <a:rPr lang="en-US" sz="1200" b="0" i="0" u="none" strike="noStrike" kern="1200" cap="none" dirty="0" smtClean="0">
                <a:solidFill>
                  <a:schemeClr val="tx1"/>
                </a:solidFill>
                <a:effectLst/>
                <a:latin typeface="Arial"/>
                <a:ea typeface="Arial"/>
                <a:cs typeface="Arial"/>
                <a:sym typeface="Arial"/>
              </a:rPr>
              <a:t>Cue the slideshow, beginning with the Sexual Health Trivia board slide</a:t>
            </a:r>
          </a:p>
          <a:p>
            <a:pPr lvl="1"/>
            <a:r>
              <a:rPr lang="en-US" sz="1200" b="0" i="0" u="none" strike="noStrike" kern="1200" cap="none" dirty="0" smtClean="0">
                <a:solidFill>
                  <a:schemeClr val="tx1"/>
                </a:solidFill>
                <a:effectLst/>
                <a:latin typeface="Arial"/>
                <a:ea typeface="Arial"/>
                <a:cs typeface="Arial"/>
                <a:sym typeface="Arial"/>
              </a:rPr>
              <a:t>There are 4 categories and 5 questions under each category</a:t>
            </a:r>
          </a:p>
          <a:p>
            <a:pPr lvl="1"/>
            <a:r>
              <a:rPr lang="en-US" sz="1200" b="0" i="0" u="none" strike="noStrike" kern="1200" cap="none" dirty="0" smtClean="0">
                <a:solidFill>
                  <a:schemeClr val="tx1"/>
                </a:solidFill>
                <a:effectLst/>
                <a:latin typeface="Arial"/>
                <a:ea typeface="Arial"/>
                <a:cs typeface="Arial"/>
                <a:sym typeface="Arial"/>
              </a:rPr>
              <a:t>Point values range from 10 to 50 points</a:t>
            </a:r>
          </a:p>
          <a:p>
            <a:r>
              <a:rPr lang="en-US" sz="1200" b="1" i="0" u="none" strike="noStrike" kern="1200" cap="none" dirty="0" smtClean="0">
                <a:solidFill>
                  <a:schemeClr val="tx1"/>
                </a:solidFill>
                <a:effectLst/>
                <a:latin typeface="Arial"/>
                <a:ea typeface="Arial"/>
                <a:cs typeface="Arial"/>
                <a:sym typeface="Arial"/>
              </a:rPr>
              <a:t>Important</a:t>
            </a:r>
            <a:r>
              <a:rPr lang="en-US" sz="1200" b="0" i="0" u="none" strike="noStrike" kern="1200" cap="none" dirty="0" smtClean="0">
                <a:solidFill>
                  <a:schemeClr val="tx1"/>
                </a:solidFill>
                <a:effectLst/>
                <a:latin typeface="Arial"/>
                <a:ea typeface="Arial"/>
                <a:cs typeface="Arial"/>
                <a:sym typeface="Arial"/>
              </a:rPr>
              <a:t>: In order for the game to work properly, you must click on the </a:t>
            </a:r>
            <a:r>
              <a:rPr lang="en-US" sz="1200" b="0" i="0" u="none" strike="noStrike" kern="1200" cap="none" dirty="0" err="1" smtClean="0">
                <a:solidFill>
                  <a:schemeClr val="tx1"/>
                </a:solidFill>
                <a:effectLst/>
                <a:latin typeface="Arial"/>
                <a:ea typeface="Arial"/>
                <a:cs typeface="Arial"/>
                <a:sym typeface="Arial"/>
              </a:rPr>
              <a:t>colour</a:t>
            </a:r>
            <a:r>
              <a:rPr lang="en-US" sz="1200" b="0" i="0" u="none" strike="noStrike" kern="1200" cap="none" dirty="0" smtClean="0">
                <a:solidFill>
                  <a:schemeClr val="tx1"/>
                </a:solidFill>
                <a:effectLst/>
                <a:latin typeface="Arial"/>
                <a:ea typeface="Arial"/>
                <a:cs typeface="Arial"/>
                <a:sym typeface="Arial"/>
              </a:rPr>
              <a:t> when the "hand" shows, not the arrow (around the perimeter of the </a:t>
            </a:r>
            <a:r>
              <a:rPr lang="en-US" sz="1200" b="0" i="0" u="none" strike="noStrike" kern="1200" cap="none" dirty="0" err="1" smtClean="0">
                <a:solidFill>
                  <a:schemeClr val="tx1"/>
                </a:solidFill>
                <a:effectLst/>
                <a:latin typeface="Arial"/>
                <a:ea typeface="Arial"/>
                <a:cs typeface="Arial"/>
                <a:sym typeface="Arial"/>
              </a:rPr>
              <a:t>coloured</a:t>
            </a:r>
            <a:r>
              <a:rPr lang="en-US" sz="1200" b="0" i="0" u="none" strike="noStrike" kern="1200" cap="none" dirty="0" smtClean="0">
                <a:solidFill>
                  <a:schemeClr val="tx1"/>
                </a:solidFill>
                <a:effectLst/>
                <a:latin typeface="Arial"/>
                <a:ea typeface="Arial"/>
                <a:cs typeface="Arial"/>
                <a:sym typeface="Arial"/>
              </a:rPr>
              <a:t> square)</a:t>
            </a:r>
          </a:p>
          <a:p>
            <a:r>
              <a:rPr lang="en-US" sz="1200" b="0" i="0" u="none" strike="noStrike" kern="1200" cap="none" dirty="0" smtClean="0">
                <a:solidFill>
                  <a:schemeClr val="tx1"/>
                </a:solidFill>
                <a:effectLst/>
                <a:latin typeface="Arial"/>
                <a:ea typeface="Arial"/>
                <a:cs typeface="Arial"/>
                <a:sym typeface="Arial"/>
              </a:rPr>
              <a:t>Select and read the first question aloud to the class:</a:t>
            </a:r>
          </a:p>
          <a:p>
            <a:pPr lvl="1"/>
            <a:r>
              <a:rPr lang="en-US" sz="1200" b="0" i="0" u="none" strike="noStrike" kern="1200" cap="none" dirty="0" smtClean="0">
                <a:solidFill>
                  <a:schemeClr val="tx1"/>
                </a:solidFill>
                <a:effectLst/>
                <a:latin typeface="Arial"/>
                <a:ea typeface="Arial"/>
                <a:cs typeface="Arial"/>
                <a:sym typeface="Arial"/>
              </a:rPr>
              <a:t>Choose the student who raises their hand first to attempt to answer the question and earn points for their team. If the student answers correctly, their</a:t>
            </a:r>
            <a:r>
              <a:rPr lang="en-US" sz="1200" b="0" i="0" u="none" strike="noStrike" kern="1200" cap="none" baseline="0" dirty="0" smtClean="0">
                <a:solidFill>
                  <a:schemeClr val="tx1"/>
                </a:solidFill>
                <a:effectLst/>
                <a:latin typeface="Arial"/>
                <a:ea typeface="Arial"/>
                <a:cs typeface="Arial"/>
                <a:sym typeface="Arial"/>
              </a:rPr>
              <a:t> </a:t>
            </a:r>
            <a:r>
              <a:rPr lang="en-US" sz="1200" b="0" i="0" u="none" strike="noStrike" kern="1200" cap="none" dirty="0" smtClean="0">
                <a:solidFill>
                  <a:schemeClr val="tx1"/>
                </a:solidFill>
                <a:effectLst/>
                <a:latin typeface="Arial"/>
                <a:ea typeface="Arial"/>
                <a:cs typeface="Arial"/>
                <a:sym typeface="Arial"/>
              </a:rPr>
              <a:t>team will be awarded the corresponding points, and that student can choose the next category and point value.</a:t>
            </a:r>
          </a:p>
          <a:p>
            <a:pPr lvl="1"/>
            <a:r>
              <a:rPr lang="en-US" sz="1200" b="0" i="0" u="none" strike="noStrike" kern="1200" cap="none" dirty="0" smtClean="0">
                <a:solidFill>
                  <a:schemeClr val="tx1"/>
                </a:solidFill>
                <a:effectLst/>
                <a:latin typeface="Arial"/>
                <a:ea typeface="Arial"/>
                <a:cs typeface="Arial"/>
                <a:sym typeface="Arial"/>
              </a:rPr>
              <a:t>If the student answers incorrectly no points are taken off but the next student (from another team) to raise their hand will be allowed to answer the question</a:t>
            </a:r>
          </a:p>
          <a:p>
            <a:pPr lvl="1"/>
            <a:r>
              <a:rPr lang="en-US" sz="1200" b="0" i="0" u="none" strike="noStrike" kern="1200" cap="none" dirty="0" smtClean="0">
                <a:solidFill>
                  <a:schemeClr val="tx1"/>
                </a:solidFill>
                <a:effectLst/>
                <a:latin typeface="Arial"/>
                <a:ea typeface="Arial"/>
                <a:cs typeface="Arial"/>
                <a:sym typeface="Arial"/>
              </a:rPr>
              <a:t>If the second student answers correctly, their team will earn the points and the or she will choose the next category and point value</a:t>
            </a:r>
          </a:p>
          <a:p>
            <a:r>
              <a:rPr lang="en-US" sz="1200" b="0" i="0" u="none" strike="noStrike" kern="1200" cap="none" dirty="0" smtClean="0">
                <a:solidFill>
                  <a:schemeClr val="tx1"/>
                </a:solidFill>
                <a:effectLst/>
                <a:latin typeface="Arial"/>
                <a:ea typeface="Arial"/>
                <a:cs typeface="Arial"/>
                <a:sym typeface="Arial"/>
              </a:rPr>
              <a:t>Continue in this manner until the question is answered correctly</a:t>
            </a:r>
          </a:p>
          <a:p>
            <a:r>
              <a:rPr lang="en-US" sz="1200" b="0" i="0" u="none" strike="noStrike" kern="1200" cap="none" dirty="0" smtClean="0">
                <a:solidFill>
                  <a:schemeClr val="tx1"/>
                </a:solidFill>
                <a:effectLst/>
                <a:latin typeface="Arial"/>
                <a:ea typeface="Arial"/>
                <a:cs typeface="Arial"/>
                <a:sym typeface="Arial"/>
              </a:rPr>
              <a:t>Correct and supplement information, using the Core Knowledge Content as needed</a:t>
            </a:r>
          </a:p>
          <a:p>
            <a:endParaRPr lang="en-US" sz="1200" b="1" i="0" u="none" strike="noStrike" kern="1200" cap="none" dirty="0" smtClean="0">
              <a:solidFill>
                <a:schemeClr val="tx1"/>
              </a:solidFill>
              <a:effectLst/>
              <a:latin typeface="Arial"/>
              <a:ea typeface="Arial"/>
              <a:cs typeface="Arial"/>
              <a:sym typeface="Arial"/>
            </a:endParaRPr>
          </a:p>
          <a:p>
            <a:pPr marL="158750" indent="0">
              <a:buNone/>
            </a:pPr>
            <a:r>
              <a:rPr lang="en-US" sz="1200" b="1" i="0" u="none" strike="noStrike" kern="1200" cap="none" dirty="0" smtClean="0">
                <a:solidFill>
                  <a:schemeClr val="tx1"/>
                </a:solidFill>
                <a:effectLst/>
                <a:latin typeface="Arial"/>
                <a:ea typeface="Arial"/>
                <a:cs typeface="Arial"/>
                <a:sym typeface="Arial"/>
              </a:rPr>
              <a:t>Variations</a:t>
            </a:r>
          </a:p>
          <a:p>
            <a:r>
              <a:rPr lang="en-US" sz="1200" b="0" i="0" u="none" strike="noStrike" kern="1200" cap="none" dirty="0" smtClean="0">
                <a:solidFill>
                  <a:schemeClr val="tx1"/>
                </a:solidFill>
                <a:effectLst/>
                <a:latin typeface="Arial"/>
                <a:ea typeface="Arial"/>
                <a:cs typeface="Arial"/>
                <a:sym typeface="Arial"/>
              </a:rPr>
              <a:t>To allow each student an opportunity to answer questions, assign each student on the team a number (e.g. if they are teams of 5 students, each team will have a #1, #2, #3, #4, and #5)</a:t>
            </a:r>
          </a:p>
          <a:p>
            <a:pPr lvl="1"/>
            <a:r>
              <a:rPr lang="en-US" sz="1200" b="0" i="0" u="none" strike="noStrike" kern="1200" cap="none" dirty="0" smtClean="0">
                <a:solidFill>
                  <a:schemeClr val="tx1"/>
                </a:solidFill>
                <a:effectLst/>
                <a:latin typeface="Arial"/>
                <a:ea typeface="Arial"/>
                <a:cs typeface="Arial"/>
                <a:sym typeface="Arial"/>
              </a:rPr>
              <a:t>Have all #1s compete against each other to answer the first question, and rotate to the #2s for the next, and so on through to #5, before asking the #1s again</a:t>
            </a:r>
          </a:p>
          <a:p>
            <a:r>
              <a:rPr lang="en-US" sz="1200" b="1" i="0" u="none" strike="noStrike" kern="1200" cap="none" dirty="0" smtClean="0">
                <a:solidFill>
                  <a:schemeClr val="tx1"/>
                </a:solidFill>
                <a:effectLst/>
                <a:latin typeface="Arial"/>
                <a:ea typeface="Arial"/>
                <a:cs typeface="Arial"/>
                <a:sym typeface="Arial"/>
              </a:rPr>
              <a:t>Quick review</a:t>
            </a:r>
            <a:r>
              <a:rPr lang="en-US" sz="1200" b="0" i="0" u="none" strike="noStrike" kern="1200" cap="none" dirty="0" smtClean="0">
                <a:solidFill>
                  <a:schemeClr val="tx1"/>
                </a:solidFill>
                <a:effectLst/>
                <a:latin typeface="Arial"/>
                <a:ea typeface="Arial"/>
                <a:cs typeface="Arial"/>
                <a:sym typeface="Arial"/>
              </a:rPr>
              <a:t>: This game can be used as a quick review whenever time permits (5-10 minutes)</a:t>
            </a:r>
          </a:p>
          <a:p>
            <a:pPr lvl="1"/>
            <a:r>
              <a:rPr lang="en-US" sz="1200" b="0" i="0" u="none" strike="noStrike" kern="1200" cap="none" dirty="0" smtClean="0">
                <a:solidFill>
                  <a:schemeClr val="tx1"/>
                </a:solidFill>
                <a:effectLst/>
                <a:latin typeface="Arial"/>
                <a:ea typeface="Arial"/>
                <a:cs typeface="Arial"/>
                <a:sym typeface="Arial"/>
              </a:rPr>
              <a:t>Cue the game as per usual instructions, and have students attempt to earn as many points as possible in the time available</a:t>
            </a:r>
          </a:p>
          <a:p>
            <a:pPr lvl="1"/>
            <a:r>
              <a:rPr lang="en-US" sz="1200" b="0" i="0" u="none" strike="noStrike" kern="1200" cap="none" dirty="0" smtClean="0">
                <a:solidFill>
                  <a:schemeClr val="tx1"/>
                </a:solidFill>
                <a:effectLst/>
                <a:latin typeface="Arial"/>
                <a:ea typeface="Arial"/>
                <a:cs typeface="Arial"/>
                <a:sym typeface="Arial"/>
              </a:rPr>
              <a:t>Alternatively, print the questions onto cards to be placed in a box or envelope from which they can be drawn at random to be answered whenever time is available. This can be done as a whole class activity or in pairs or small groups as an enrichment activity.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 </a:t>
            </a:r>
            <a:endParaRPr lang="en-US" dirty="0" smtClean="0"/>
          </a:p>
          <a:p>
            <a:pPr eaLnBrk="1" hangingPunct="1"/>
            <a:r>
              <a:rPr lang="en-US" dirty="0" smtClean="0"/>
              <a:t>A</a:t>
            </a:r>
            <a:r>
              <a:rPr lang="en-US" baseline="0" dirty="0" smtClean="0"/>
              <a:t> person with a vagina </a:t>
            </a:r>
            <a:r>
              <a:rPr lang="en-US" dirty="0" smtClean="0"/>
              <a:t>can become pregnant the first cycle. Remember that, if a pill is missed by even a couple of hours ovulation can occur, which can result in pregnancy.</a:t>
            </a:r>
          </a:p>
          <a:p>
            <a:pPr marL="0" lvl="0" indent="0" algn="l" rtl="0">
              <a:spcBef>
                <a:spcPts val="0"/>
              </a:spcBef>
              <a:spcAft>
                <a:spcPts val="0"/>
              </a:spcAft>
              <a:buNone/>
            </a:pPr>
            <a:endParaRPr lang="en-US" sz="1100" b="1" dirty="0" smtClean="0"/>
          </a:p>
          <a:p>
            <a:pPr marL="0" lvl="0" indent="0" algn="l" rtl="0">
              <a:spcBef>
                <a:spcPts val="0"/>
              </a:spcBef>
              <a:spcAft>
                <a:spcPts val="0"/>
              </a:spcAft>
              <a:buNone/>
            </a:pPr>
            <a:r>
              <a:rPr lang="en-US" sz="1100" b="1" i="1" dirty="0" smtClean="0"/>
              <a:t>Ask:</a:t>
            </a:r>
            <a:r>
              <a:rPr lang="en-US" sz="1100" b="1" i="1" baseline="0" dirty="0" smtClean="0"/>
              <a:t> What about after 1 month? From stopping taking the pill. </a:t>
            </a:r>
            <a:endParaRPr lang="en-US" sz="1100" b="1" i="1" dirty="0" smtClean="0"/>
          </a:p>
        </p:txBody>
      </p:sp>
    </p:spTree>
    <p:extLst>
      <p:ext uri="{BB962C8B-B14F-4D97-AF65-F5344CB8AC3E}">
        <p14:creationId xmlns:p14="http://schemas.microsoft.com/office/powerpoint/2010/main" val="1599806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Font typeface="Arial" pitchFamily="34" charset="0"/>
              <a:buNone/>
            </a:pPr>
            <a:r>
              <a:rPr lang="en-US" b="1" dirty="0" smtClean="0"/>
              <a:t>TRUE:</a:t>
            </a:r>
            <a:r>
              <a:rPr lang="en-US" dirty="0" smtClean="0"/>
              <a:t> </a:t>
            </a:r>
          </a:p>
          <a:p>
            <a:pPr marL="171450" indent="-171450"/>
            <a:r>
              <a:rPr lang="en-US" dirty="0" smtClean="0"/>
              <a:t>This is an option for people who</a:t>
            </a:r>
            <a:r>
              <a:rPr lang="en-US" baseline="0" dirty="0" smtClean="0"/>
              <a:t> don’t want </a:t>
            </a:r>
            <a:r>
              <a:rPr lang="en-US" dirty="0" smtClean="0"/>
              <a:t>to take a pill</a:t>
            </a:r>
            <a:r>
              <a:rPr lang="en-US" baseline="0" dirty="0" smtClean="0"/>
              <a:t> every day.</a:t>
            </a:r>
          </a:p>
          <a:p>
            <a:pPr marL="171450" indent="-171450"/>
            <a:r>
              <a:rPr lang="en-US" baseline="0" dirty="0" smtClean="0"/>
              <a:t>There are 4 spots on the body that you can wear the patch (butt, tummy, upper back, or upper </a:t>
            </a:r>
            <a:r>
              <a:rPr lang="en-US" strike="noStrike" baseline="0" dirty="0" smtClean="0"/>
              <a:t>outer </a:t>
            </a:r>
            <a:r>
              <a:rPr lang="en-US" baseline="0" dirty="0" smtClean="0"/>
              <a:t>arm). </a:t>
            </a:r>
            <a:endParaRPr lang="en-US" sz="1100" baseline="0" dirty="0" smtClean="0"/>
          </a:p>
          <a:p>
            <a:pPr marL="171450" indent="-171450"/>
            <a:r>
              <a:rPr lang="en-US" sz="1100" baseline="0" dirty="0" smtClean="0"/>
              <a:t>It needs to be c</a:t>
            </a:r>
            <a:r>
              <a:rPr lang="en-US" sz="1100" dirty="0" smtClean="0"/>
              <a:t>hanged every week on the same day of the week, for 3 weeks in a row. </a:t>
            </a:r>
          </a:p>
          <a:p>
            <a:pPr marL="171450" indent="-171450"/>
            <a:r>
              <a:rPr lang="en-US" sz="1100" dirty="0" smtClean="0"/>
              <a:t>The fourth week is patch free. </a:t>
            </a:r>
          </a:p>
          <a:p>
            <a:pPr marL="171450" indent="-171450"/>
            <a:r>
              <a:rPr lang="en-US" sz="1100" dirty="0" smtClean="0"/>
              <a:t>The</a:t>
            </a:r>
            <a:r>
              <a:rPr lang="en-US" sz="1100" baseline="0" dirty="0" smtClean="0"/>
              <a:t> birth control patch can be worn in the shower, swimming, and while exercising. </a:t>
            </a:r>
          </a:p>
          <a:p>
            <a:pPr marL="171450" indent="-171450"/>
            <a:r>
              <a:rPr lang="en-US" sz="1100" baseline="0" dirty="0" smtClean="0"/>
              <a:t>If it begins to peel or fall off, replace it with a new patch.</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2273256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endParaRPr lang="en-US" dirty="0" smtClean="0"/>
          </a:p>
          <a:p>
            <a:pPr eaLnBrk="1" hangingPunct="1"/>
            <a:r>
              <a:rPr lang="en-US" dirty="0" smtClean="0"/>
              <a:t>These contraceptive</a:t>
            </a:r>
            <a:r>
              <a:rPr lang="en-US" baseline="0" dirty="0" smtClean="0"/>
              <a:t> methods</a:t>
            </a:r>
            <a:r>
              <a:rPr lang="en-US" dirty="0" smtClean="0"/>
              <a:t> contain hormones which prevent the release of the egg (ovum). If there is no</a:t>
            </a:r>
            <a:r>
              <a:rPr lang="en-US" baseline="0" dirty="0" smtClean="0"/>
              <a:t> egg, pregnancy cannot occur. </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61416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a:t>
            </a:r>
            <a:endParaRPr lang="en-US" dirty="0" smtClean="0"/>
          </a:p>
          <a:p>
            <a:pPr eaLnBrk="1" hangingPunct="1"/>
            <a:r>
              <a:rPr lang="en-US" dirty="0" smtClean="0"/>
              <a:t>Abstinence</a:t>
            </a:r>
            <a:r>
              <a:rPr lang="en-US" baseline="0" dirty="0" smtClean="0"/>
              <a:t> also offers protection, it is 100% effective in preventing pregnancy and STIs.</a:t>
            </a:r>
          </a:p>
          <a:p>
            <a:pPr eaLnBrk="1" hangingPunct="1"/>
            <a:r>
              <a:rPr lang="en-US" baseline="0" dirty="0" smtClean="0"/>
              <a:t>If someone isn’t engaging in sexual activity, pregnancy and STIs will not occur.   (I would specify that this is not only considered intercourse).</a:t>
            </a:r>
          </a:p>
          <a:p>
            <a:pPr marL="158750" indent="0" eaLnBrk="1" hangingPunct="1">
              <a:buNone/>
            </a:pPr>
            <a:endParaRPr lang="en-US" baseline="0" dirty="0" smtClean="0"/>
          </a:p>
          <a:p>
            <a:pPr marL="158750" indent="0" eaLnBrk="1" hangingPunct="1">
              <a:buNone/>
            </a:pPr>
            <a:r>
              <a:rPr lang="en-US" b="1" baseline="0" dirty="0" smtClean="0"/>
              <a:t>Condoms:</a:t>
            </a:r>
          </a:p>
          <a:p>
            <a:pPr eaLnBrk="1" hangingPunct="1"/>
            <a:r>
              <a:rPr lang="en-US" baseline="0" dirty="0" smtClean="0"/>
              <a:t>Condoms are the only option that exists for partners to prevent both pregnancy and </a:t>
            </a:r>
            <a:r>
              <a:rPr lang="en-US" baseline="0" dirty="0" err="1" smtClean="0"/>
              <a:t>STI’s</a:t>
            </a:r>
            <a:r>
              <a:rPr lang="en-US" baseline="0" dirty="0" smtClean="0"/>
              <a:t>. </a:t>
            </a:r>
          </a:p>
          <a:p>
            <a:pPr eaLnBrk="1" hangingPunct="1"/>
            <a:r>
              <a:rPr lang="en-US" baseline="0" dirty="0" smtClean="0"/>
              <a:t>Condoms are a rubber latex sheath that fits over the erect penis to prevent body fluids from passing between the partners. </a:t>
            </a:r>
          </a:p>
          <a:p>
            <a:pPr eaLnBrk="1" hangingPunct="1"/>
            <a:r>
              <a:rPr lang="en-US" baseline="0" dirty="0" smtClean="0"/>
              <a:t>There are also condoms available for people with a vagina. The condom</a:t>
            </a:r>
            <a:r>
              <a:rPr lang="en-US" sz="1100" dirty="0" smtClean="0">
                <a:solidFill>
                  <a:schemeClr val="dk1"/>
                </a:solidFill>
              </a:rPr>
              <a:t> is inserted into the vagina before sex.</a:t>
            </a:r>
            <a:r>
              <a:rPr lang="en-US" sz="1100" baseline="0" dirty="0" smtClean="0">
                <a:solidFill>
                  <a:schemeClr val="dk1"/>
                </a:solidFill>
              </a:rPr>
              <a:t> It </a:t>
            </a:r>
            <a:r>
              <a:rPr lang="en-US" sz="1100" dirty="0" smtClean="0">
                <a:solidFill>
                  <a:schemeClr val="dk1"/>
                </a:solidFill>
              </a:rPr>
              <a:t>works by stopping</a:t>
            </a:r>
            <a:r>
              <a:rPr lang="en-US" sz="1100" baseline="0" dirty="0" smtClean="0">
                <a:solidFill>
                  <a:schemeClr val="dk1"/>
                </a:solidFill>
              </a:rPr>
              <a:t> the</a:t>
            </a:r>
            <a:r>
              <a:rPr lang="en-US" sz="1100" dirty="0" smtClean="0">
                <a:solidFill>
                  <a:schemeClr val="dk1"/>
                </a:solidFill>
              </a:rPr>
              <a:t> sperm meeting an egg,</a:t>
            </a:r>
            <a:r>
              <a:rPr lang="en-US" sz="1100" baseline="0" dirty="0" smtClean="0">
                <a:solidFill>
                  <a:schemeClr val="dk1"/>
                </a:solidFill>
              </a:rPr>
              <a:t> and then </a:t>
            </a:r>
            <a:r>
              <a:rPr lang="en-US" sz="1100" dirty="0" smtClean="0">
                <a:solidFill>
                  <a:schemeClr val="dk1"/>
                </a:solidFill>
              </a:rPr>
              <a:t>preventing it from entering the vagina.</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baseline="0" dirty="0" smtClean="0"/>
              <a:t>Some individuals are allergic to latex. If this is the case, there are options for non-latex condoms. </a:t>
            </a:r>
          </a:p>
          <a:p>
            <a:pPr marL="158750" indent="0" eaLnBrk="1" hangingPunct="1">
              <a:buNone/>
            </a:pPr>
            <a:endParaRPr lang="en-US" sz="1100" dirty="0" smtClean="0">
              <a:solidFill>
                <a:schemeClr val="dk1"/>
              </a:solidFill>
            </a:endParaRPr>
          </a:p>
          <a:p>
            <a:pPr eaLnBrk="1" hangingPunct="1"/>
            <a:endParaRPr lang="en-US" baseline="0"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4003491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endParaRPr lang="en-US" dirty="0" smtClean="0"/>
          </a:p>
          <a:p>
            <a:pPr eaLnBrk="1" hangingPunct="1"/>
            <a:r>
              <a:rPr lang="en-US" dirty="0" smtClean="0"/>
              <a:t>Condoms are sensitive to temperature and may weaken if stored in a warm place such as a wallet, glove</a:t>
            </a:r>
            <a:r>
              <a:rPr lang="en-US" baseline="0" dirty="0" smtClean="0"/>
              <a:t> compartment in car etc. </a:t>
            </a:r>
          </a:p>
          <a:p>
            <a:pPr eaLnBrk="1" hangingPunct="1"/>
            <a:r>
              <a:rPr lang="en-US" baseline="0" dirty="0" smtClean="0"/>
              <a:t>Condoms that get too hot or too cold are more likely to break while being used, which could expose both partners to possible STI’s and pregnancy. </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672790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a:t>
            </a:r>
            <a:r>
              <a:rPr lang="en-US" b="1" baseline="0" dirty="0" smtClean="0"/>
              <a:t>  </a:t>
            </a:r>
            <a:endParaRPr lang="en-US" baseline="0" dirty="0" smtClean="0"/>
          </a:p>
          <a:p>
            <a:r>
              <a:rPr lang="en-US" baseline="0" dirty="0" smtClean="0"/>
              <a:t>Condoms must be used before the expiry date. An expiry date is stamped onto each individual condom package.  </a:t>
            </a:r>
          </a:p>
          <a:p>
            <a:r>
              <a:rPr lang="en-US" baseline="0" dirty="0" smtClean="0"/>
              <a:t>It is important that people use condoms from reliable companies.</a:t>
            </a:r>
            <a:endParaRPr lang="en-US" dirty="0" smtClean="0"/>
          </a:p>
          <a:p>
            <a:pPr marL="0" lvl="0" indent="0" algn="l" rtl="0">
              <a:spcBef>
                <a:spcPts val="0"/>
              </a:spcBef>
              <a:spcAft>
                <a:spcPts val="0"/>
              </a:spcAft>
              <a:buNone/>
            </a:pPr>
            <a:endParaRPr lang="en-US" sz="1100" b="1" dirty="0" smtClean="0"/>
          </a:p>
          <a:p>
            <a:pPr marL="0" lvl="0" indent="0" algn="l" rtl="0">
              <a:spcBef>
                <a:spcPts val="0"/>
              </a:spcBef>
              <a:spcAft>
                <a:spcPts val="0"/>
              </a:spcAft>
              <a:buNone/>
            </a:pPr>
            <a:r>
              <a:rPr lang="en-US" sz="1100" b="0" i="1" dirty="0" smtClean="0"/>
              <a:t>Ask: Can condoms be used at least up to one</a:t>
            </a:r>
            <a:r>
              <a:rPr lang="en-US" sz="1100" b="0" i="1" baseline="0" dirty="0" smtClean="0"/>
              <a:t> month past the expiry date?</a:t>
            </a:r>
            <a:endParaRPr lang="en-US" sz="1100" b="0" i="1" dirty="0" smtClean="0"/>
          </a:p>
        </p:txBody>
      </p:sp>
    </p:spTree>
    <p:extLst>
      <p:ext uri="{BB962C8B-B14F-4D97-AF65-F5344CB8AC3E}">
        <p14:creationId xmlns:p14="http://schemas.microsoft.com/office/powerpoint/2010/main" val="566154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  </a:t>
            </a:r>
            <a:endParaRPr lang="en-US" dirty="0" smtClean="0"/>
          </a:p>
          <a:p>
            <a:pPr eaLnBrk="1" hangingPunct="1"/>
            <a:r>
              <a:rPr lang="en-US" dirty="0" smtClean="0"/>
              <a:t>All couples, not just young couples, can find it difficult</a:t>
            </a:r>
            <a:r>
              <a:rPr lang="en-US" baseline="0" dirty="0" smtClean="0"/>
              <a:t> to talk about birth control and </a:t>
            </a:r>
            <a:r>
              <a:rPr lang="en-US" baseline="0" dirty="0" err="1" smtClean="0"/>
              <a:t>STI</a:t>
            </a:r>
            <a:r>
              <a:rPr lang="en-US" baseline="0" dirty="0" smtClean="0"/>
              <a:t> protection. </a:t>
            </a:r>
          </a:p>
          <a:p>
            <a:pPr eaLnBrk="1" hangingPunct="1"/>
            <a:r>
              <a:rPr lang="en-US" baseline="0" dirty="0" smtClean="0"/>
              <a:t>But even though it can be uncomfortable, it is a really important conversation to have.</a:t>
            </a:r>
          </a:p>
          <a:p>
            <a:pPr eaLnBrk="1" hangingPunct="1"/>
            <a:r>
              <a:rPr lang="en-US" baseline="0" dirty="0" smtClean="0"/>
              <a:t>It is important that both partners are on the same page about preventing pregnancy and </a:t>
            </a:r>
            <a:r>
              <a:rPr lang="en-US" baseline="0" dirty="0" err="1" smtClean="0"/>
              <a:t>STI’s</a:t>
            </a:r>
            <a:r>
              <a:rPr lang="en-US" baseline="0" dirty="0" smtClean="0"/>
              <a:t> before they are in a situation that would put them at risk. </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105097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a:t>
            </a:r>
            <a:r>
              <a:rPr lang="en-US" dirty="0" smtClean="0"/>
              <a:t> </a:t>
            </a:r>
          </a:p>
          <a:p>
            <a:pPr eaLnBrk="1" hangingPunct="1"/>
            <a:r>
              <a:rPr lang="en-US" dirty="0" smtClean="0"/>
              <a:t>Sexual Health Centers are located throughout</a:t>
            </a:r>
            <a:r>
              <a:rPr lang="en-US" baseline="0" dirty="0" smtClean="0"/>
              <a:t> Niagara and provide services for free</a:t>
            </a:r>
          </a:p>
          <a:p>
            <a:pPr eaLnBrk="1" hangingPunct="1"/>
            <a:r>
              <a:rPr lang="en-US" baseline="0" dirty="0" smtClean="0"/>
              <a:t>Anyone can go to a Sexual Health Center to speak with a nurse about anything to do with sexual health - get free STI testing done, as well as to get a prescription for birth control.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baseline="0" dirty="0" smtClean="0"/>
              <a:t>Birth control is provided at these centers. Some birth control is free for people under 25 </a:t>
            </a:r>
            <a:r>
              <a:rPr lang="en-US" baseline="0" dirty="0" err="1" smtClean="0"/>
              <a:t>yr</a:t>
            </a:r>
            <a:r>
              <a:rPr lang="en-US" baseline="0" dirty="0" smtClean="0"/>
              <a:t> old, through </a:t>
            </a:r>
            <a:r>
              <a:rPr lang="en-US" baseline="0" dirty="0" err="1" smtClean="0"/>
              <a:t>OHIP</a:t>
            </a:r>
            <a:r>
              <a:rPr lang="en-US" baseline="0" dirty="0" smtClean="0"/>
              <a:t>+ program. Not all forms of BC are covered by </a:t>
            </a:r>
            <a:r>
              <a:rPr lang="en-US" baseline="0" dirty="0" err="1" smtClean="0"/>
              <a:t>OHIP</a:t>
            </a:r>
            <a:r>
              <a:rPr lang="en-US" baseline="0" dirty="0" smtClean="0"/>
              <a:t> + (i.e. </a:t>
            </a:r>
            <a:r>
              <a:rPr lang="en-US" baseline="0" dirty="0" err="1" smtClean="0"/>
              <a:t>EVRA</a:t>
            </a:r>
            <a:r>
              <a:rPr lang="en-US" baseline="0" dirty="0" smtClean="0"/>
              <a:t> patch)</a:t>
            </a:r>
          </a:p>
          <a:p>
            <a:pPr eaLnBrk="1" hangingPunct="1"/>
            <a:r>
              <a:rPr lang="en-US" baseline="0" dirty="0" smtClean="0"/>
              <a:t>Sexual Health Centers also give out free condoms and dental dams.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baseline="0" dirty="0" smtClean="0"/>
              <a:t>You do not need your health card to access birth control services from a nurse at the sexual health </a:t>
            </a:r>
            <a:r>
              <a:rPr lang="en-US" baseline="0" dirty="0" err="1" smtClean="0"/>
              <a:t>centre</a:t>
            </a:r>
            <a:r>
              <a:rPr lang="en-US" baseline="0" dirty="0" smtClean="0"/>
              <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baseline="0" dirty="0" smtClean="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i="1" baseline="0" dirty="0" smtClean="0"/>
              <a:t>Reminder:</a:t>
            </a:r>
            <a:r>
              <a:rPr lang="en-US" i="0" baseline="0" dirty="0" smtClean="0"/>
              <a:t> Birth control services are free through the school health nurse as well. </a:t>
            </a:r>
            <a:endParaRPr lang="en-US" i="1" baseline="0" dirty="0" smtClean="0"/>
          </a:p>
          <a:p>
            <a:pPr marL="158750" indent="0" eaLnBrk="1" hangingPunct="1">
              <a:buNone/>
            </a:pPr>
            <a:endParaRPr lang="en-US" baseline="0" dirty="0" smtClean="0"/>
          </a:p>
          <a:p>
            <a:pPr eaLnBrk="1" hangingPunct="1"/>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3096609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  </a:t>
            </a:r>
            <a:endParaRPr lang="en-US" baseline="0" dirty="0" smtClean="0"/>
          </a:p>
          <a:p>
            <a:pPr eaLnBrk="1" hangingPunct="1"/>
            <a:r>
              <a:rPr lang="en-US" baseline="0" dirty="0" smtClean="0"/>
              <a:t>There is no minimum age needed to get birth control or any other prescription. </a:t>
            </a:r>
          </a:p>
          <a:p>
            <a:pPr eaLnBrk="1" hangingPunct="1"/>
            <a:r>
              <a:rPr lang="en-US" baseline="0" dirty="0" smtClean="0"/>
              <a:t>In Ontario, as long as the doctor or nurse who is prescribing the medication thinks that the person taking the medication understands the decision that they are making, that person does not need consent from their parents.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baseline="0" dirty="0" smtClean="0">
                <a:solidFill>
                  <a:srgbClr val="FF0000"/>
                </a:solidFill>
              </a:rPr>
              <a:t>Decisions about sexual health can be hard and confusing. It is important that you have a trusted person you can turn to if needed</a:t>
            </a:r>
            <a:r>
              <a:rPr lang="en-US" baseline="0" dirty="0" smtClean="0"/>
              <a:t>. </a:t>
            </a:r>
            <a:endParaRPr lang="en-US" dirty="0" smtClean="0"/>
          </a:p>
          <a:p>
            <a:pPr eaLnBrk="1" hangingPunct="1"/>
            <a:endParaRPr lang="en-US" baseline="0" dirty="0" smtClean="0">
              <a:solidFill>
                <a:srgbClr val="FF0000"/>
              </a:solidFill>
            </a:endParaRPr>
          </a:p>
          <a:p>
            <a:pPr eaLnBrk="1" hangingPunct="1"/>
            <a:r>
              <a:rPr lang="en-US" b="1" baseline="0" dirty="0" smtClean="0">
                <a:solidFill>
                  <a:srgbClr val="FF0000"/>
                </a:solidFill>
              </a:rPr>
              <a:t>That being said, as you enter high school it is important to keep in mind people who you can turn to and/or can talk to about anything, whether that is a teacher, parent, school health nurse, or another adult that you trust.</a:t>
            </a:r>
          </a:p>
        </p:txBody>
      </p:sp>
    </p:spTree>
    <p:extLst>
      <p:ext uri="{BB962C8B-B14F-4D97-AF65-F5344CB8AC3E}">
        <p14:creationId xmlns:p14="http://schemas.microsoft.com/office/powerpoint/2010/main" val="1471703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The morning after pill is a medication that can be taken by a person with a vagina after unprotected sex to protect against unintended pregnancy. </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Unprotected sex could occur if the partners did not talk about birth control, if there was no birth control used or if there was birth control malfunction like the condom breaking or slipping off. </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Plan B can be provided for free from your School </a:t>
            </a:r>
            <a:r>
              <a:rPr lang="en-US" baseline="0" dirty="0" err="1" smtClean="0"/>
              <a:t>PHN</a:t>
            </a:r>
            <a:r>
              <a:rPr lang="en-US" baseline="0" dirty="0" smtClean="0"/>
              <a:t>;</a:t>
            </a:r>
          </a:p>
          <a:p>
            <a:pPr marL="171450" marR="0" lvl="0" indent="-171450" algn="l" defTabSz="914400" rtl="0" eaLnBrk="1" fontAlgn="auto" latinLnBrk="0" hangingPunct="1">
              <a:lnSpc>
                <a:spcPct val="100000"/>
              </a:lnSpc>
              <a:spcBef>
                <a:spcPts val="0"/>
              </a:spcBef>
              <a:spcAft>
                <a:spcPts val="0"/>
              </a:spcAft>
              <a:buClrTx/>
              <a:buSzTx/>
              <a:tabLst/>
              <a:defRPr/>
            </a:pPr>
            <a:r>
              <a:rPr lang="en-US" baseline="0" dirty="0" smtClean="0"/>
              <a:t>Plan B can be purchased without a prescription at a pharmacy, or at the Sexual Health Centre</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Plan B works by preventing a pregnancy from occurring. It can be taken up to 5 days after unprotected sex, but is most effective when taken within 24 hours. </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Plan B is not intended to be used as </a:t>
            </a:r>
            <a:r>
              <a:rPr lang="en-US" i="1" baseline="0" dirty="0" smtClean="0"/>
              <a:t>regular</a:t>
            </a:r>
            <a:r>
              <a:rPr lang="en-US" baseline="0" dirty="0" smtClean="0"/>
              <a:t> birth control- ‘Plan A’ is always to use condoms or another kind of birth control. </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Remember, if unprotected sex occurs both partners should also be tested for </a:t>
            </a:r>
            <a:r>
              <a:rPr lang="en-US" baseline="0" dirty="0" err="1" smtClean="0"/>
              <a:t>STI’s</a:t>
            </a:r>
            <a:r>
              <a:rPr lang="en-US" baseline="0" dirty="0" smtClean="0"/>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3288589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eaLnBrk="1" hangingPunct="1">
              <a:buNone/>
            </a:pPr>
            <a:r>
              <a:rPr lang="en-US" sz="1100" dirty="0" smtClean="0"/>
              <a:t>TRUE:  </a:t>
            </a:r>
          </a:p>
          <a:p>
            <a:pPr eaLnBrk="1" hangingPunct="1"/>
            <a:r>
              <a:rPr lang="en-US" sz="1100" dirty="0" smtClean="0"/>
              <a:t>As soon as the process of ovulation begins</a:t>
            </a:r>
            <a:r>
              <a:rPr lang="en-US" sz="1100" baseline="0" dirty="0" smtClean="0"/>
              <a:t>, pregnancy can occur even with only 1 act of sexual intercourse between a person with a penis and a person with a vagina. </a:t>
            </a:r>
          </a:p>
          <a:p>
            <a:pPr eaLnBrk="1" hangingPunct="1"/>
            <a:r>
              <a:rPr lang="en-US" sz="1100" baseline="0" dirty="0" smtClean="0"/>
              <a:t>There is not a certain time after menstruation begins, or after the person with a vagina starts being sexually active, where pregnancy cannot occur. </a:t>
            </a:r>
            <a:endParaRPr lang="en-US" sz="1100"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3488811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a:t>
            </a:r>
            <a:endParaRPr lang="en-US" baseline="0" dirty="0" smtClean="0"/>
          </a:p>
          <a:p>
            <a:pPr eaLnBrk="1" hangingPunct="1"/>
            <a:r>
              <a:rPr lang="en-US" baseline="0" dirty="0" smtClean="0"/>
              <a:t>When someone is drunk or high they do not look at the world the way they normally do, or make the same decisions that they would normally make. </a:t>
            </a:r>
          </a:p>
          <a:p>
            <a:pPr eaLnBrk="1" hangingPunct="1"/>
            <a:r>
              <a:rPr lang="en-US" baseline="0" dirty="0" smtClean="0"/>
              <a:t>People who are drunk or high are not as good at taking care of themselves as they are when they are sober.</a:t>
            </a:r>
          </a:p>
          <a:p>
            <a:pPr eaLnBrk="1" hangingPunct="1"/>
            <a:r>
              <a:rPr lang="en-US" baseline="0" dirty="0" smtClean="0"/>
              <a:t>People who are drunk or high are more likely to take risks with their sexual health. </a:t>
            </a:r>
          </a:p>
          <a:p>
            <a:pPr eaLnBrk="1" hangingPunct="1"/>
            <a:r>
              <a:rPr lang="en-US" baseline="0" dirty="0" smtClean="0"/>
              <a:t>Remember, consent cannot be given or obtained if a person is incapacitated by alcohol or drugs. </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856247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a:t>
            </a:r>
            <a:endParaRPr lang="en-US" sz="1100" dirty="0" smtClean="0"/>
          </a:p>
          <a:p>
            <a:r>
              <a:rPr lang="en-US" sz="1100" dirty="0" smtClean="0"/>
              <a:t>Some people believe that a person with a uterus, who menstruates</a:t>
            </a:r>
            <a:r>
              <a:rPr lang="en-US" sz="1100" baseline="0" dirty="0" smtClean="0"/>
              <a:t> regularly,</a:t>
            </a:r>
            <a:r>
              <a:rPr lang="en-US" sz="1100" dirty="0" smtClean="0"/>
              <a:t> can keep track of their cycle</a:t>
            </a:r>
            <a:r>
              <a:rPr lang="en-US" sz="1100" baseline="0" dirty="0" smtClean="0"/>
              <a:t> and know on which days it is safest to have sex so that they don’t become pregnant. </a:t>
            </a:r>
          </a:p>
          <a:p>
            <a:r>
              <a:rPr lang="en-US" sz="1100" baseline="0" dirty="0" smtClean="0"/>
              <a:t>There are a couple of issues with this method of birth control. </a:t>
            </a:r>
          </a:p>
          <a:p>
            <a:r>
              <a:rPr lang="en-US" sz="1100" baseline="0" dirty="0" smtClean="0"/>
              <a:t>First of all, would this prevent </a:t>
            </a:r>
            <a:r>
              <a:rPr lang="en-US" sz="1100" baseline="0" dirty="0" err="1" smtClean="0"/>
              <a:t>STI’s</a:t>
            </a:r>
            <a:r>
              <a:rPr lang="en-US" sz="1100" baseline="0" dirty="0" smtClean="0"/>
              <a:t>? (No). </a:t>
            </a:r>
          </a:p>
          <a:p>
            <a:r>
              <a:rPr lang="en-US" sz="1100" baseline="0" dirty="0" smtClean="0"/>
              <a:t>Second, it is very, very difficult for a person with a uterus/vagina to keep track of their cycle, especially as a teenager. </a:t>
            </a:r>
          </a:p>
          <a:p>
            <a:r>
              <a:rPr lang="en-US" sz="1100" baseline="0" dirty="0" smtClean="0"/>
              <a:t>Many people who menstruate do not become regular until later in life. Additionally, things like stress or sickness can cause a person to ovulate sooner or later than expected. </a:t>
            </a:r>
            <a:endParaRPr lang="en-US" dirty="0" smtClean="0"/>
          </a:p>
        </p:txBody>
      </p:sp>
    </p:spTree>
    <p:extLst>
      <p:ext uri="{BB962C8B-B14F-4D97-AF65-F5344CB8AC3E}">
        <p14:creationId xmlns:p14="http://schemas.microsoft.com/office/powerpoint/2010/main" val="1888058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1" dirty="0" smtClean="0"/>
              <a:t>FALSE:</a:t>
            </a:r>
            <a:endParaRPr lang="en-US" sz="1100" dirty="0" smtClean="0"/>
          </a:p>
          <a:p>
            <a:pPr eaLnBrk="1" hangingPunct="1"/>
            <a:r>
              <a:rPr lang="en-US" sz="1100" dirty="0" smtClean="0"/>
              <a:t>The withdrawal, or ‘pull out’ method is the idea that if a</a:t>
            </a:r>
            <a:r>
              <a:rPr lang="en-US" sz="1100" baseline="0" dirty="0" smtClean="0"/>
              <a:t> person with a penis </a:t>
            </a:r>
            <a:r>
              <a:rPr lang="en-US" sz="1100" dirty="0" smtClean="0"/>
              <a:t>removes their penis from their</a:t>
            </a:r>
            <a:r>
              <a:rPr lang="en-US" sz="1100" baseline="0" dirty="0" smtClean="0"/>
              <a:t> partner with a vagina before ejaculating the person with the uterus/vagina cannot become pregnant. </a:t>
            </a:r>
          </a:p>
          <a:p>
            <a:pPr eaLnBrk="1" hangingPunct="1"/>
            <a:r>
              <a:rPr lang="en-US" sz="1100" baseline="0" dirty="0" smtClean="0"/>
              <a:t>This is not a reliable method because there is sperm in the fluid released from the penis before ejaculation (pre-ejaculate) </a:t>
            </a:r>
          </a:p>
          <a:p>
            <a:pPr eaLnBrk="1" hangingPunct="1"/>
            <a:r>
              <a:rPr lang="en-US" sz="1100" baseline="0" dirty="0" smtClean="0"/>
              <a:t>It is also very difficult for the person with a penis to remove their penis from a person with a vagina before ejaculation every time, which makes ‘accidents’ where ejaculation occurs inside the partner common. </a:t>
            </a:r>
          </a:p>
          <a:p>
            <a:pPr eaLnBrk="1" hangingPunct="1"/>
            <a:r>
              <a:rPr lang="en-US" sz="1100" baseline="0" dirty="0" smtClean="0"/>
              <a:t>As well, this is not effective at for preventing </a:t>
            </a:r>
            <a:r>
              <a:rPr lang="en-US" sz="1100" baseline="0" dirty="0" err="1" smtClean="0"/>
              <a:t>STI’s</a:t>
            </a:r>
            <a:r>
              <a:rPr lang="en-US" sz="1100" baseline="0" dirty="0" smtClean="0"/>
              <a:t>. </a:t>
            </a:r>
            <a:endParaRPr lang="en-US" sz="1100"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4108728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1" dirty="0" smtClean="0"/>
              <a:t>FALSE</a:t>
            </a:r>
            <a:endParaRPr lang="en-US" sz="1100" b="0" dirty="0" smtClean="0"/>
          </a:p>
          <a:p>
            <a:pPr marL="171450" lvl="0" indent="-171450" algn="l" rtl="0">
              <a:spcBef>
                <a:spcPts val="0"/>
              </a:spcBef>
              <a:spcAft>
                <a:spcPts val="0"/>
              </a:spcAft>
            </a:pPr>
            <a:r>
              <a:rPr lang="en-US" sz="1100" b="0" dirty="0" smtClean="0"/>
              <a:t>Doubling</a:t>
            </a:r>
            <a:r>
              <a:rPr lang="en-US" sz="1100" b="0" baseline="0" dirty="0" smtClean="0"/>
              <a:t> up on condoms for a person with a penis will </a:t>
            </a:r>
            <a:r>
              <a:rPr lang="en-US" sz="1100" b="1" baseline="0" dirty="0" smtClean="0"/>
              <a:t>not</a:t>
            </a:r>
            <a:r>
              <a:rPr lang="en-US" sz="1100" b="0" baseline="0" dirty="0" smtClean="0"/>
              <a:t> provide extra protection. This can lead to condom breakage, and possibly unintended pregnancy. </a:t>
            </a:r>
            <a:endParaRPr lang="en-US" sz="1100" b="0" dirty="0" smtClean="0"/>
          </a:p>
        </p:txBody>
      </p:sp>
    </p:spTree>
    <p:extLst>
      <p:ext uri="{BB962C8B-B14F-4D97-AF65-F5344CB8AC3E}">
        <p14:creationId xmlns:p14="http://schemas.microsoft.com/office/powerpoint/2010/main" val="3806446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baseline="0" dirty="0" smtClean="0"/>
              <a:t>TRUE </a:t>
            </a:r>
          </a:p>
          <a:p>
            <a:pPr marL="0" lvl="0" indent="0" algn="l" rtl="0">
              <a:spcBef>
                <a:spcPts val="0"/>
              </a:spcBef>
              <a:spcAft>
                <a:spcPts val="0"/>
              </a:spcAft>
              <a:buNone/>
            </a:pPr>
            <a:r>
              <a:rPr lang="en-US" baseline="0" dirty="0" smtClean="0"/>
              <a:t>There are many reasons why people choose to abstain. (e.g. health, religious beliefs, commitment to a cause or person, fear, etc.)</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When people decide to abstain from something, it may be temporary or long term. A person can choose to abstain at any point in their life, even if they haven’t abstained in the past.</a:t>
            </a:r>
          </a:p>
        </p:txBody>
      </p:sp>
    </p:spTree>
    <p:extLst>
      <p:ext uri="{BB962C8B-B14F-4D97-AF65-F5344CB8AC3E}">
        <p14:creationId xmlns:p14="http://schemas.microsoft.com/office/powerpoint/2010/main" val="955760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CA" b="1" i="1" dirty="0" smtClean="0"/>
              <a:t>Emergency</a:t>
            </a:r>
            <a:r>
              <a:rPr lang="en-CA" b="1" i="1" baseline="0" dirty="0" smtClean="0"/>
              <a:t> contraception is intended for </a:t>
            </a:r>
            <a:r>
              <a:rPr lang="en-CA" b="1" i="1" u="sng" baseline="0" dirty="0" smtClean="0"/>
              <a:t>occasional use only</a:t>
            </a:r>
            <a:r>
              <a:rPr lang="en-CA" b="1" i="1" u="none" baseline="0" dirty="0" smtClean="0"/>
              <a:t>, not as a regular method of birth control.</a:t>
            </a:r>
          </a:p>
          <a:p>
            <a:pPr marL="158750" indent="0">
              <a:buNone/>
            </a:pPr>
            <a:endParaRPr lang="en-CA" b="1" i="1" dirty="0" smtClean="0"/>
          </a:p>
          <a:p>
            <a:pPr marL="158750" indent="0">
              <a:buNone/>
            </a:pPr>
            <a:r>
              <a:rPr lang="en-CA" b="1" dirty="0" smtClean="0"/>
              <a:t>Some of the reasons that you may consider</a:t>
            </a:r>
            <a:r>
              <a:rPr lang="en-CA" b="1" baseline="0" dirty="0" smtClean="0"/>
              <a:t> using emergency contraception include:</a:t>
            </a:r>
          </a:p>
          <a:p>
            <a:pPr marL="457200" indent="-298450"/>
            <a:r>
              <a:rPr lang="en-CA" b="0" baseline="0" dirty="0" smtClean="0"/>
              <a:t>No contraception was used</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CA" b="0" baseline="0" dirty="0" smtClean="0"/>
              <a:t>Missed birth control pill, patch, or injection</a:t>
            </a:r>
          </a:p>
          <a:p>
            <a:pPr marL="457200" indent="-298450"/>
            <a:r>
              <a:rPr lang="en-CA" b="0" baseline="0" dirty="0" smtClean="0"/>
              <a:t>The condom slipped, broke, or leaked</a:t>
            </a:r>
          </a:p>
          <a:p>
            <a:pPr marL="457200" indent="-298450"/>
            <a:r>
              <a:rPr lang="en-CA" b="0" baseline="0" dirty="0" smtClean="0"/>
              <a:t>Error in the calculation of the fertility period</a:t>
            </a:r>
          </a:p>
          <a:p>
            <a:pPr marL="457200" indent="-298450"/>
            <a:r>
              <a:rPr lang="en-CA" b="0" baseline="0" dirty="0" smtClean="0"/>
              <a:t>Non-consensual sexual intercourse (Sexual assault… rape)</a:t>
            </a:r>
            <a:endParaRPr lang="en-CA" b="0" dirty="0" smtClean="0"/>
          </a:p>
          <a:p>
            <a:pPr marL="158750" indent="0">
              <a:buNone/>
            </a:pPr>
            <a:endParaRPr lang="en-CA" b="1" dirty="0" smtClean="0"/>
          </a:p>
          <a:p>
            <a:pPr marL="158750" indent="0">
              <a:buNone/>
            </a:pPr>
            <a:r>
              <a:rPr lang="en-CA" b="0" dirty="0" smtClean="0"/>
              <a:t>Morning</a:t>
            </a:r>
            <a:r>
              <a:rPr lang="en-CA" b="0" baseline="0" dirty="0" smtClean="0"/>
              <a:t> after pill is also referred to as “Plan B” or Ella</a:t>
            </a:r>
          </a:p>
        </p:txBody>
      </p:sp>
    </p:spTree>
    <p:extLst>
      <p:ext uri="{BB962C8B-B14F-4D97-AF65-F5344CB8AC3E}">
        <p14:creationId xmlns:p14="http://schemas.microsoft.com/office/powerpoint/2010/main" val="1592910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i="1" dirty="0" smtClean="0"/>
              <a:t>For more information about </a:t>
            </a:r>
            <a:r>
              <a:rPr lang="en-US" i="1" dirty="0" err="1" smtClean="0"/>
              <a:t>STIs</a:t>
            </a:r>
            <a:r>
              <a:rPr lang="en-US" i="1" dirty="0" smtClean="0"/>
              <a:t>,</a:t>
            </a:r>
            <a:r>
              <a:rPr lang="en-US" i="1" baseline="0" dirty="0" smtClean="0"/>
              <a:t> refer to the Sexually Transmitted Infections (</a:t>
            </a:r>
            <a:r>
              <a:rPr lang="en-US" i="1" baseline="0" dirty="0" err="1" smtClean="0"/>
              <a:t>STIs</a:t>
            </a:r>
            <a:r>
              <a:rPr lang="en-US" i="1" baseline="0" dirty="0" smtClean="0"/>
              <a:t>) teaching toolkit. </a:t>
            </a:r>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89824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endParaRPr lang="en-US" dirty="0" smtClean="0"/>
          </a:p>
          <a:p>
            <a:pPr eaLnBrk="1" hangingPunct="1"/>
            <a:r>
              <a:rPr lang="en-US" dirty="0" smtClean="0"/>
              <a:t>Complete sexual abstinence is the most effective means of protection against STIs and pregnancy.</a:t>
            </a:r>
          </a:p>
          <a:p>
            <a:pPr eaLnBrk="1" hangingPunct="1"/>
            <a:r>
              <a:rPr lang="en-US" dirty="0" smtClean="0"/>
              <a:t>STIs can still result from sexual touching, oral sex, and/or other activities. It does not only include vaginal</a:t>
            </a:r>
            <a:r>
              <a:rPr lang="en-US" baseline="0" dirty="0" smtClean="0"/>
              <a:t> penetration.</a:t>
            </a:r>
            <a:endParaRPr lang="en-US" dirty="0" smtClean="0"/>
          </a:p>
          <a:p>
            <a:pPr eaLnBrk="1" hangingPunct="1"/>
            <a:r>
              <a:rPr lang="en-US" dirty="0" smtClean="0"/>
              <a:t>It</a:t>
            </a:r>
            <a:r>
              <a:rPr lang="en-US" baseline="0" dirty="0" smtClean="0"/>
              <a:t> is important to be open and communicate with your partner.  You can still show love and affection without the risk of sexual contact.</a:t>
            </a:r>
          </a:p>
          <a:p>
            <a:pPr eaLnBrk="1" hangingPunct="1"/>
            <a:r>
              <a:rPr lang="en-US" baseline="0" dirty="0" smtClean="0"/>
              <a:t>There are various forms of protection that can be used when engaging in sexual activities (i.e., birth control). </a:t>
            </a:r>
            <a:endParaRPr lang="en-US" dirty="0" smtClean="0"/>
          </a:p>
          <a:p>
            <a:pPr marL="0" lvl="0" indent="0" algn="l" rtl="0">
              <a:spcBef>
                <a:spcPts val="0"/>
              </a:spcBef>
              <a:spcAft>
                <a:spcPts val="0"/>
              </a:spcAft>
              <a:buNone/>
            </a:pPr>
            <a:endParaRPr lang="en-US" sz="1100" b="1"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smtClean="0">
                <a:solidFill>
                  <a:srgbClr val="000000"/>
                </a:solidFill>
                <a:effectLst/>
                <a:latin typeface="Arial"/>
                <a:ea typeface="Arial"/>
                <a:cs typeface="Arial"/>
                <a:sym typeface="Arial"/>
              </a:rPr>
              <a:t>Abstinence from all sexual activities is the only safe and effective practice in preventing unplanned pregnancy or STIs.</a:t>
            </a:r>
            <a:r>
              <a:rPr lang="en-US" sz="1100" b="0" i="0" u="none" strike="noStrike" cap="none" baseline="0" dirty="0" smtClean="0">
                <a:solidFill>
                  <a:srgbClr val="000000"/>
                </a:solidFill>
                <a:effectLst/>
                <a:latin typeface="Arial"/>
                <a:ea typeface="Arial"/>
                <a:cs typeface="Arial"/>
                <a:sym typeface="Arial"/>
              </a:rPr>
              <a:t> </a:t>
            </a:r>
            <a:endParaRPr lang="en-US" sz="1100" b="1" dirty="0" smtClean="0"/>
          </a:p>
        </p:txBody>
      </p:sp>
    </p:spTree>
    <p:extLst>
      <p:ext uri="{BB962C8B-B14F-4D97-AF65-F5344CB8AC3E}">
        <p14:creationId xmlns:p14="http://schemas.microsoft.com/office/powerpoint/2010/main" val="25344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FALSE:</a:t>
            </a:r>
          </a:p>
          <a:p>
            <a:pPr eaLnBrk="1" hangingPunct="1"/>
            <a:r>
              <a:rPr lang="en-US" dirty="0" smtClean="0"/>
              <a:t>A person with a penis will</a:t>
            </a:r>
            <a:r>
              <a:rPr lang="en-US" baseline="0" dirty="0" smtClean="0"/>
              <a:t> begin making sperm, as soon as they reach puberty. </a:t>
            </a:r>
          </a:p>
          <a:p>
            <a:pPr eaLnBrk="1" hangingPunct="1"/>
            <a:r>
              <a:rPr lang="en-US" baseline="0" dirty="0" smtClean="0"/>
              <a:t>A person assigned male at birth typically reaches puberty between the ages of 10 and 14. </a:t>
            </a:r>
          </a:p>
          <a:p>
            <a:pPr eaLnBrk="1" hangingPunct="1"/>
            <a:r>
              <a:rPr lang="en-US" baseline="0" dirty="0" smtClean="0"/>
              <a:t>As soon as they begin producing sperm they will be able to fertilize an egg cell during sexual intercourse. </a:t>
            </a:r>
          </a:p>
          <a:p>
            <a:pPr lvl="1" eaLnBrk="1" hangingPunct="1"/>
            <a:r>
              <a:rPr lang="en-US" baseline="0" dirty="0" smtClean="0"/>
              <a:t>Egg cells are produced by people with a uterus and vagina. </a:t>
            </a:r>
          </a:p>
          <a:p>
            <a:pPr lvl="0" eaLnBrk="1" hangingPunct="1"/>
            <a:r>
              <a:rPr lang="en-US" baseline="0" dirty="0" smtClean="0"/>
              <a:t>It is important to clarify that a person with a penis might not make a person with a vagina pregnant if they use methods of protection, such as condoms, birth control, etc.)</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2168205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FALSE:  </a:t>
            </a:r>
            <a:endParaRPr lang="en-US" b="1" u="sng" dirty="0" smtClean="0"/>
          </a:p>
          <a:p>
            <a:pPr eaLnBrk="1" hangingPunct="1"/>
            <a:r>
              <a:rPr lang="en-US" b="0" u="none" dirty="0" smtClean="0"/>
              <a:t>Everyone </a:t>
            </a:r>
            <a:r>
              <a:rPr lang="en-US" b="0" u="none" baseline="0" dirty="0" smtClean="0"/>
              <a:t>needs to be concerned about birth control. </a:t>
            </a:r>
          </a:p>
          <a:p>
            <a:pPr eaLnBrk="1" hangingPunct="1"/>
            <a:r>
              <a:rPr lang="en-US" b="0" u="none" baseline="0" dirty="0" smtClean="0"/>
              <a:t>Even though a person with a vagina becomes pregnant, the pregnancy and baby is the responsibility of both consenting partners. </a:t>
            </a:r>
          </a:p>
          <a:p>
            <a:pPr eaLnBrk="1" hangingPunct="1"/>
            <a:r>
              <a:rPr lang="en-US" b="0" u="none" baseline="0" dirty="0" smtClean="0"/>
              <a:t>There are birth control options available for both a person with a vagina and a person with a penis, and we will be talking about those more throughout this class. </a:t>
            </a:r>
            <a:endParaRPr lang="en-US" b="0" u="none"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2884935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TRUE:  </a:t>
            </a:r>
          </a:p>
          <a:p>
            <a:pPr eaLnBrk="1" hangingPunct="1"/>
            <a:r>
              <a:rPr lang="en-US" dirty="0" smtClean="0"/>
              <a:t>Sperm can live for 3-5 days inside of the</a:t>
            </a:r>
            <a:r>
              <a:rPr lang="en-US" baseline="0" dirty="0" smtClean="0"/>
              <a:t> </a:t>
            </a:r>
            <a:r>
              <a:rPr lang="en-US" dirty="0" smtClean="0"/>
              <a:t>body</a:t>
            </a:r>
            <a:r>
              <a:rPr lang="en-US" baseline="0" dirty="0" smtClean="0"/>
              <a:t> for a person with a vagina. </a:t>
            </a:r>
            <a:endParaRPr lang="en-US" dirty="0" smtClean="0"/>
          </a:p>
          <a:p>
            <a:pPr eaLnBrk="1" hangingPunct="1"/>
            <a:r>
              <a:rPr lang="en-US" dirty="0" smtClean="0"/>
              <a:t>This means that if sexual intercourse</a:t>
            </a:r>
            <a:r>
              <a:rPr lang="en-US" baseline="0" dirty="0" smtClean="0"/>
              <a:t> with a partner (person with a penis) happens 3-5 days before the person with a vagina ovulates, there is still a risk of pregnancy</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3810455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eaLnBrk="1" hangingPunct="1">
              <a:buNone/>
            </a:pPr>
            <a:r>
              <a:rPr lang="en-US" dirty="0" smtClean="0"/>
              <a:t>TRUE:  </a:t>
            </a:r>
          </a:p>
          <a:p>
            <a:pPr eaLnBrk="1" hangingPunct="1"/>
            <a:r>
              <a:rPr lang="en-US" dirty="0" smtClean="0"/>
              <a:t>Some people</a:t>
            </a:r>
            <a:r>
              <a:rPr lang="en-US" baseline="0" dirty="0" smtClean="0"/>
              <a:t> falsely believe that this is a safe time of the month to have sex. </a:t>
            </a:r>
          </a:p>
          <a:p>
            <a:pPr eaLnBrk="1" hangingPunct="1"/>
            <a:r>
              <a:rPr lang="en-US" dirty="0" smtClean="0"/>
              <a:t>It is less likely that a person with a vagina would become pregnant during their period,</a:t>
            </a:r>
            <a:r>
              <a:rPr lang="en-US" baseline="0" dirty="0" smtClean="0"/>
              <a:t> h</a:t>
            </a:r>
            <a:r>
              <a:rPr lang="en-US" dirty="0" smtClean="0"/>
              <a:t>owever, some who have shorter menstrual cycles ovulate early and sperm can survive 3-5 days inside their</a:t>
            </a:r>
            <a:r>
              <a:rPr lang="en-US" baseline="0" dirty="0" smtClean="0"/>
              <a:t> </a:t>
            </a:r>
            <a:r>
              <a:rPr lang="en-US" dirty="0" smtClean="0"/>
              <a:t>body.</a:t>
            </a:r>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4041692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FALSE:</a:t>
            </a:r>
            <a:r>
              <a:rPr lang="en-US" dirty="0" smtClean="0"/>
              <a:t>  Only Abstinence</a:t>
            </a:r>
            <a:r>
              <a:rPr lang="en-US" baseline="0" dirty="0" smtClean="0"/>
              <a:t> provides 100% protection against </a:t>
            </a:r>
            <a:r>
              <a:rPr lang="en-US" baseline="0" dirty="0" err="1" smtClean="0"/>
              <a:t>STI’s</a:t>
            </a:r>
            <a:r>
              <a:rPr lang="en-US" baseline="0" dirty="0" smtClean="0"/>
              <a:t>.  So if you are using the birth control pill, you still need to use a condom to protect against </a:t>
            </a:r>
            <a:r>
              <a:rPr lang="en-US" baseline="0" dirty="0" err="1" smtClean="0"/>
              <a:t>STI’s</a:t>
            </a:r>
            <a:endParaRPr lang="en-US" baseline="0" dirty="0" smtClean="0"/>
          </a:p>
          <a:p>
            <a:pPr marL="0" lvl="0" indent="0" algn="l" rtl="0">
              <a:spcBef>
                <a:spcPts val="0"/>
              </a:spcBef>
              <a:spcAft>
                <a:spcPts val="0"/>
              </a:spcAft>
              <a:buNone/>
            </a:pPr>
            <a:endParaRPr lang="en-US" baseline="0" dirty="0" smtClean="0"/>
          </a:p>
          <a:p>
            <a:pPr marL="171450" lvl="0" indent="-171450" algn="l" rtl="0">
              <a:spcBef>
                <a:spcPts val="0"/>
              </a:spcBef>
              <a:spcAft>
                <a:spcPts val="0"/>
              </a:spcAft>
            </a:pPr>
            <a:r>
              <a:rPr lang="en-US" baseline="0" dirty="0" smtClean="0"/>
              <a:t>The birth control pill is very effective at preventing unintended pregnancy when taken correctly, but it offers absolutely </a:t>
            </a:r>
            <a:r>
              <a:rPr lang="en-US" b="1" baseline="0" dirty="0" smtClean="0"/>
              <a:t>NO</a:t>
            </a:r>
            <a:r>
              <a:rPr lang="en-US" baseline="0" dirty="0" smtClean="0"/>
              <a:t> protection against </a:t>
            </a:r>
            <a:r>
              <a:rPr lang="en-US" baseline="0" dirty="0" err="1" smtClean="0"/>
              <a:t>STI’s</a:t>
            </a:r>
            <a:r>
              <a:rPr lang="en-US" baseline="0" dirty="0" smtClean="0"/>
              <a:t>. </a:t>
            </a:r>
          </a:p>
          <a:p>
            <a:pPr marL="171450" lvl="0" indent="-171450" algn="l" rtl="0">
              <a:spcBef>
                <a:spcPts val="0"/>
              </a:spcBef>
              <a:spcAft>
                <a:spcPts val="0"/>
              </a:spcAft>
            </a:pPr>
            <a:r>
              <a:rPr lang="en-US" baseline="0" dirty="0" smtClean="0"/>
              <a:t>Ask: Can anyone remember how you contract/get an </a:t>
            </a:r>
            <a:r>
              <a:rPr lang="en-US" baseline="0" dirty="0" err="1" smtClean="0"/>
              <a:t>STI</a:t>
            </a:r>
            <a:r>
              <a:rPr lang="en-US" baseline="0" dirty="0" smtClean="0"/>
              <a:t>? </a:t>
            </a:r>
          </a:p>
          <a:p>
            <a:pPr marL="457200" indent="-298450" eaLnBrk="1" hangingPunct="1">
              <a:buFont typeface="Courier New" panose="02070309020205020404" pitchFamily="49" charset="0"/>
              <a:buChar char="o"/>
            </a:pPr>
            <a:r>
              <a:rPr lang="en-US" i="1" baseline="0" dirty="0" smtClean="0"/>
              <a:t>Through body fluids/genital contact between 2 partners</a:t>
            </a:r>
          </a:p>
          <a:p>
            <a:pPr marL="457200" indent="-298450" eaLnBrk="1" hangingPunct="1">
              <a:buFont typeface="Courier New" panose="02070309020205020404" pitchFamily="49" charset="0"/>
              <a:buChar char="o"/>
            </a:pPr>
            <a:r>
              <a:rPr lang="en-US" i="0" baseline="0" dirty="0" smtClean="0"/>
              <a:t>Ask: Does the birth control pill stop body fluids from passing between the 2 partners? (</a:t>
            </a:r>
            <a:r>
              <a:rPr lang="en-US" i="1" baseline="0" dirty="0" smtClean="0"/>
              <a:t>No) </a:t>
            </a:r>
          </a:p>
          <a:p>
            <a:pPr marL="457200" indent="-298450" eaLnBrk="1" hangingPunct="1">
              <a:buFont typeface="Courier New" panose="02070309020205020404" pitchFamily="49" charset="0"/>
              <a:buChar char="o"/>
            </a:pPr>
            <a:r>
              <a:rPr lang="en-US" i="0" baseline="0" dirty="0" smtClean="0"/>
              <a:t>There are options available to decrease the risk of </a:t>
            </a:r>
            <a:r>
              <a:rPr lang="en-US" i="0" baseline="0" dirty="0" err="1" smtClean="0"/>
              <a:t>STI’s</a:t>
            </a:r>
            <a:r>
              <a:rPr lang="en-US" i="0" baseline="0" dirty="0" smtClean="0"/>
              <a:t> between sexually active partners, and we will talk about them in a bit. </a:t>
            </a:r>
            <a:endParaRPr lang="en-US" i="0" dirty="0" smtClean="0"/>
          </a:p>
        </p:txBody>
      </p:sp>
    </p:spTree>
    <p:extLst>
      <p:ext uri="{BB962C8B-B14F-4D97-AF65-F5344CB8AC3E}">
        <p14:creationId xmlns:p14="http://schemas.microsoft.com/office/powerpoint/2010/main" val="3817387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endParaRPr lang="en-US" dirty="0" smtClean="0"/>
          </a:p>
          <a:p>
            <a:pPr marL="171450" marR="0" indent="-171450" algn="l" defTabSz="914400" rtl="0" eaLnBrk="1" fontAlgn="auto" latinLnBrk="0" hangingPunct="1">
              <a:lnSpc>
                <a:spcPct val="100000"/>
              </a:lnSpc>
              <a:spcBef>
                <a:spcPts val="0"/>
              </a:spcBef>
              <a:spcAft>
                <a:spcPts val="0"/>
              </a:spcAft>
              <a:buClrTx/>
              <a:buSzTx/>
              <a:tabLst/>
              <a:defRPr/>
            </a:pPr>
            <a:r>
              <a:rPr lang="en-US" dirty="0" smtClean="0"/>
              <a:t>The pill contains man-made or synthetic hormones that get absorbed into the blood stream</a:t>
            </a:r>
            <a:r>
              <a:rPr lang="en-US" baseline="0" dirty="0" smtClean="0"/>
              <a:t> to stop ovulation. </a:t>
            </a:r>
          </a:p>
          <a:p>
            <a:pPr marL="171450" marR="0" indent="-171450" algn="l" defTabSz="914400" rtl="0" eaLnBrk="1" fontAlgn="auto" latinLnBrk="0" hangingPunct="1">
              <a:lnSpc>
                <a:spcPct val="100000"/>
              </a:lnSpc>
              <a:spcBef>
                <a:spcPts val="0"/>
              </a:spcBef>
              <a:spcAft>
                <a:spcPts val="0"/>
              </a:spcAft>
              <a:buClrTx/>
              <a:buSzTx/>
              <a:tabLst/>
              <a:defRPr/>
            </a:pPr>
            <a:r>
              <a:rPr lang="en-US" dirty="0" smtClean="0"/>
              <a:t>To maximize effectiveness, the pill should be taken at the same time every day.</a:t>
            </a:r>
          </a:p>
          <a:p>
            <a:pPr marL="171450" marR="0" indent="-171450" algn="l" defTabSz="914400" rtl="0" eaLnBrk="1" fontAlgn="auto" latinLnBrk="0" hangingPunct="1">
              <a:lnSpc>
                <a:spcPct val="100000"/>
              </a:lnSpc>
              <a:spcBef>
                <a:spcPts val="0"/>
              </a:spcBef>
              <a:spcAft>
                <a:spcPts val="0"/>
              </a:spcAft>
              <a:buClrTx/>
              <a:buSzTx/>
              <a:tabLst/>
              <a:defRPr/>
            </a:pPr>
            <a:r>
              <a:rPr lang="en-US" dirty="0" smtClean="0"/>
              <a:t>For</a:t>
            </a:r>
            <a:r>
              <a:rPr lang="en-US" baseline="0" dirty="0" smtClean="0"/>
              <a:t> example, t</a:t>
            </a:r>
            <a:r>
              <a:rPr lang="en-US" dirty="0" smtClean="0"/>
              <a:t>his means that if a person</a:t>
            </a:r>
            <a:r>
              <a:rPr lang="en-US" baseline="0" dirty="0" smtClean="0"/>
              <a:t> usually takes the pill at 10am, they will need to take the pill at 10am everyday.</a:t>
            </a:r>
          </a:p>
          <a:p>
            <a:pPr marL="171450" marR="0" indent="-171450" algn="l" defTabSz="914400" rtl="0" eaLnBrk="1" fontAlgn="auto" latinLnBrk="0" hangingPunct="1">
              <a:lnSpc>
                <a:spcPct val="100000"/>
              </a:lnSpc>
              <a:spcBef>
                <a:spcPts val="0"/>
              </a:spcBef>
              <a:spcAft>
                <a:spcPts val="0"/>
              </a:spcAft>
              <a:buClrTx/>
              <a:buSzTx/>
              <a:tabLst/>
              <a:defRPr/>
            </a:pPr>
            <a:r>
              <a:rPr lang="en-US" baseline="0" dirty="0" smtClean="0"/>
              <a:t> If the pill is taken late, or forgotten, ovulation may occur – putting them at risk for pregnancy</a:t>
            </a:r>
          </a:p>
        </p:txBody>
      </p:sp>
    </p:spTree>
    <p:extLst>
      <p:ext uri="{BB962C8B-B14F-4D97-AF65-F5344CB8AC3E}">
        <p14:creationId xmlns:p14="http://schemas.microsoft.com/office/powerpoint/2010/main" val="994884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TRUE:  </a:t>
            </a:r>
            <a:endParaRPr lang="en-US" dirty="0" smtClean="0"/>
          </a:p>
          <a:p>
            <a:pPr eaLnBrk="1" hangingPunct="1"/>
            <a:r>
              <a:rPr lang="en-US" dirty="0" smtClean="0"/>
              <a:t>Birth control is a prescription medication. </a:t>
            </a:r>
          </a:p>
          <a:p>
            <a:pPr eaLnBrk="1" hangingPunct="1"/>
            <a:r>
              <a:rPr lang="en-US" dirty="0" smtClean="0"/>
              <a:t>Just like with any prescription</a:t>
            </a:r>
            <a:r>
              <a:rPr lang="en-US" baseline="0" dirty="0" smtClean="0"/>
              <a:t> medication, it cannot be shared between 2 people. </a:t>
            </a:r>
          </a:p>
          <a:p>
            <a:pPr eaLnBrk="1" hangingPunct="1"/>
            <a:r>
              <a:rPr lang="en-US" baseline="0" dirty="0" smtClean="0"/>
              <a:t>Birth control is prescribed by a doctor or nurse practitioner for a specific person – there is no reason for friends to share pills.</a:t>
            </a:r>
          </a:p>
          <a:p>
            <a:pPr eaLnBrk="1" hangingPunct="1"/>
            <a:r>
              <a:rPr lang="en-US" baseline="0" dirty="0" smtClean="0"/>
              <a:t>Birth control prescriptions are usually easy to get.</a:t>
            </a:r>
          </a:p>
          <a:p>
            <a:pPr marL="158750" indent="0" eaLnBrk="1" hangingPunct="1">
              <a:buNone/>
            </a:pPr>
            <a:endParaRPr lang="en-US" baseline="0" dirty="0" smtClean="0"/>
          </a:p>
          <a:p>
            <a:pPr eaLnBrk="1" hangingPunct="1"/>
            <a:r>
              <a:rPr lang="en-US" baseline="0" dirty="0" smtClean="0"/>
              <a:t>Students in high school can get birth control from a school nurse at school</a:t>
            </a:r>
          </a:p>
          <a:p>
            <a:pPr lvl="1" eaLnBrk="1" hangingPunct="1"/>
            <a:r>
              <a:rPr lang="en-US" baseline="0" dirty="0" smtClean="0"/>
              <a:t>Students can also attend a Sexual Health Center</a:t>
            </a:r>
          </a:p>
          <a:p>
            <a:pPr lvl="1" eaLnBrk="1" hangingPunct="1"/>
            <a:r>
              <a:rPr lang="en-US" baseline="0" dirty="0" smtClean="0"/>
              <a:t>Your health card is not needed to get birth control from a school nurse or the </a:t>
            </a:r>
            <a:r>
              <a:rPr lang="en-US" baseline="0" dirty="0" err="1" smtClean="0"/>
              <a:t>SHC</a:t>
            </a:r>
            <a:r>
              <a:rPr lang="en-US" baseline="0" dirty="0" smtClean="0"/>
              <a:t> </a:t>
            </a:r>
          </a:p>
          <a:p>
            <a:pPr lvl="1" eaLnBrk="1" hangingPunct="1"/>
            <a:r>
              <a:rPr lang="en-US" baseline="0" dirty="0" smtClean="0"/>
              <a:t>Walk in clinic (you will need a Health Card for walk in clinic).   </a:t>
            </a:r>
          </a:p>
          <a:p>
            <a:pPr lvl="1" eaLnBrk="1" hangingPunct="1"/>
            <a:r>
              <a:rPr lang="en-US" baseline="0" dirty="0" smtClean="0"/>
              <a:t>Some birth control is free for people under 25 </a:t>
            </a:r>
            <a:r>
              <a:rPr lang="en-US" baseline="0" dirty="0" err="1" smtClean="0"/>
              <a:t>yr</a:t>
            </a:r>
            <a:r>
              <a:rPr lang="en-US" baseline="0" dirty="0" smtClean="0"/>
              <a:t> old, through </a:t>
            </a:r>
            <a:r>
              <a:rPr lang="en-US" baseline="0" dirty="0" err="1" smtClean="0"/>
              <a:t>OHIP</a:t>
            </a:r>
            <a:r>
              <a:rPr lang="en-US" baseline="0" dirty="0" smtClean="0"/>
              <a:t>+ program. Not all forms of BC are covered by </a:t>
            </a:r>
            <a:r>
              <a:rPr lang="en-US" baseline="0" dirty="0" err="1" smtClean="0"/>
              <a:t>OHIP</a:t>
            </a:r>
            <a:r>
              <a:rPr lang="en-US" baseline="0" dirty="0" smtClean="0"/>
              <a:t> + (i.e. </a:t>
            </a:r>
            <a:r>
              <a:rPr lang="en-US" baseline="0" dirty="0" err="1" smtClean="0"/>
              <a:t>EVRA</a:t>
            </a:r>
            <a:r>
              <a:rPr lang="en-US" baseline="0" dirty="0" smtClean="0"/>
              <a:t> patch)</a:t>
            </a:r>
            <a:endParaRPr lang="en-US" dirty="0" smtClean="0"/>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237625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2">
            <a:alphaModFix/>
          </a:blip>
          <a:srcRect t="79688"/>
          <a:stretch/>
        </p:blipFill>
        <p:spPr>
          <a:xfrm>
            <a:off x="0" y="3750475"/>
            <a:ext cx="9144000" cy="139302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1493377" y="431298"/>
            <a:ext cx="6157262" cy="114564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dirty="0" smtClean="0"/>
              <a:t>Pregnancy Prevention Pop Quiz!</a:t>
            </a:r>
            <a:endParaRPr sz="4000" dirty="0"/>
          </a:p>
        </p:txBody>
      </p:sp>
      <p:sp>
        <p:nvSpPr>
          <p:cNvPr id="56" name="Google Shape;56;p13"/>
          <p:cNvSpPr txBox="1">
            <a:spLocks noGrp="1"/>
          </p:cNvSpPr>
          <p:nvPr>
            <p:ph type="subTitle" idx="1"/>
          </p:nvPr>
        </p:nvSpPr>
        <p:spPr>
          <a:xfrm>
            <a:off x="311708" y="3552872"/>
            <a:ext cx="8520600" cy="564743"/>
          </a:xfrm>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 dirty="0" smtClean="0">
                <a:solidFill>
                  <a:schemeClr val="dk1"/>
                </a:solidFill>
              </a:rPr>
              <a:t>Grade 8</a:t>
            </a:r>
            <a:endParaRPr dirty="0">
              <a:solidFill>
                <a:schemeClr val="dk1"/>
              </a:solidFill>
            </a:endParaRPr>
          </a:p>
        </p:txBody>
      </p:sp>
      <p:pic>
        <p:nvPicPr>
          <p:cNvPr id="5" name="Picture 4" descr="baby"/>
          <p:cNvPicPr>
            <a:picLocks noChangeAspect="1"/>
          </p:cNvPicPr>
          <p:nvPr/>
        </p:nvPicPr>
        <p:blipFill rotWithShape="1">
          <a:blip r:embed="rId4">
            <a:extLst>
              <a:ext uri="{28A0092B-C50C-407E-A947-70E740481C1C}">
                <a14:useLocalDpi xmlns:a14="http://schemas.microsoft.com/office/drawing/2010/main" val="0"/>
              </a:ext>
            </a:extLst>
          </a:blip>
          <a:srcRect l="16198" t="6017" r="14400" b="3725"/>
          <a:stretch/>
        </p:blipFill>
        <p:spPr>
          <a:xfrm>
            <a:off x="2730844" y="1737354"/>
            <a:ext cx="1395996" cy="1815518"/>
          </a:xfrm>
          <a:prstGeom prst="rect">
            <a:avLst/>
          </a:prstGeom>
        </p:spPr>
      </p:pic>
      <p:pic>
        <p:nvPicPr>
          <p:cNvPr id="6" name="Picture 5" descr="diverse baby"/>
          <p:cNvPicPr>
            <a:picLocks noChangeAspect="1"/>
          </p:cNvPicPr>
          <p:nvPr/>
        </p:nvPicPr>
        <p:blipFill rotWithShape="1">
          <a:blip r:embed="rId5">
            <a:extLst>
              <a:ext uri="{28A0092B-C50C-407E-A947-70E740481C1C}">
                <a14:useLocalDpi xmlns:a14="http://schemas.microsoft.com/office/drawing/2010/main" val="0"/>
              </a:ext>
            </a:extLst>
          </a:blip>
          <a:srcRect l="2139" r="5485"/>
          <a:stretch/>
        </p:blipFill>
        <p:spPr>
          <a:xfrm>
            <a:off x="4950672" y="1817562"/>
            <a:ext cx="1528901" cy="165510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#9</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If a person with a vagina stops taking the pill they cannot get pregnant for 3 months.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211144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birth control patch is placed on the skin (like a (Band-Aid) and releases hormones through the skin.</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52703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#11</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Pill, the Patch </a:t>
            </a:r>
            <a:r>
              <a:rPr lang="en" sz="2000" b="1" dirty="0" smtClean="0">
                <a:solidFill>
                  <a:schemeClr val="tx1"/>
                </a:solidFill>
              </a:rPr>
              <a:t>and the Nuva Ring help </a:t>
            </a:r>
            <a:r>
              <a:rPr lang="en" sz="2000" b="1" dirty="0" smtClean="0">
                <a:solidFill>
                  <a:schemeClr val="dk1"/>
                </a:solidFill>
              </a:rPr>
              <a:t>prevent pregnancies by stopping ovulation.</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26461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#12</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condom is the only method of birth control that offers protection again STIs.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25611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#13</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Condoms should be stored in a cool dry place.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360392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#14</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Condoms can be used after they past the expiry date.</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372377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a:t>
            </a:r>
            <a:r>
              <a:rPr lang="en-CA" sz="2820" b="1" dirty="0" smtClean="0"/>
              <a:t>15</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Young couples find it easy to talk about what method of birth control they are going to use.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189105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#16</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a:solidFill>
                  <a:schemeClr val="dk1"/>
                </a:solidFill>
              </a:rPr>
              <a:t> </a:t>
            </a:r>
            <a:r>
              <a:rPr lang="en" sz="2000" b="1" dirty="0" smtClean="0">
                <a:solidFill>
                  <a:schemeClr val="dk1"/>
                </a:solidFill>
              </a:rPr>
              <a:t>Birth control services are free and confidential at the Sexual Health Centre.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21162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#17</a:t>
            </a:r>
            <a:endParaRPr sz="2820" b="1" dirty="0"/>
          </a:p>
        </p:txBody>
      </p:sp>
      <p:sp>
        <p:nvSpPr>
          <p:cNvPr id="101" name="Google Shape;101;p19"/>
          <p:cNvSpPr txBox="1">
            <a:spLocks noGrp="1"/>
          </p:cNvSpPr>
          <p:nvPr>
            <p:ph type="body" idx="1"/>
          </p:nvPr>
        </p:nvSpPr>
        <p:spPr>
          <a:xfrm>
            <a:off x="1372817" y="1445182"/>
            <a:ext cx="6426877" cy="1180254"/>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If someone is under 16 years of age, they need parental consent to buy birth control pills and/or condoms.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278726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#18</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morning after pill (Plan B) can be taken up to 5 days after unprotected intercourse.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62616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820" b="1" dirty="0" smtClean="0"/>
              <a:t>Quiz Question #1</a:t>
            </a:r>
            <a:endParaRPr sz="2820" b="1" dirty="0"/>
          </a:p>
        </p:txBody>
      </p:sp>
      <p:sp>
        <p:nvSpPr>
          <p:cNvPr id="101" name="Google Shape;101;p19"/>
          <p:cNvSpPr txBox="1">
            <a:spLocks noGrp="1"/>
          </p:cNvSpPr>
          <p:nvPr>
            <p:ph type="body" idx="1"/>
          </p:nvPr>
        </p:nvSpPr>
        <p:spPr>
          <a:xfrm>
            <a:off x="1372817" y="1418548"/>
            <a:ext cx="6426877" cy="1057582"/>
          </a:xfrm>
          <a:prstGeom prst="rect">
            <a:avLst/>
          </a:prstGeom>
        </p:spPr>
        <p:txBody>
          <a:bodyPr spcFirstLastPara="1" wrap="square" lIns="91425" tIns="91425" rIns="91425" bIns="91425" anchor="t" anchorCtr="0">
            <a:normAutofit/>
          </a:bodyPr>
          <a:lstStyle/>
          <a:p>
            <a:pPr marL="0" indent="0" algn="ctr">
              <a:spcAft>
                <a:spcPts val="1200"/>
              </a:spcAft>
              <a:buClrTx/>
              <a:buNone/>
            </a:pPr>
            <a:r>
              <a:rPr lang="en" sz="2000" b="1" dirty="0" smtClean="0">
                <a:solidFill>
                  <a:schemeClr val="dk1"/>
                </a:solidFill>
              </a:rPr>
              <a:t>It is possible to become pregnancy the first time a person with a vagina has intercourse? </a:t>
            </a:r>
            <a:endParaRPr sz="2000" b="1"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40165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a:t>
            </a:r>
            <a:r>
              <a:rPr lang="en-CA" sz="2820" b="1" dirty="0" smtClean="0"/>
              <a:t>19</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Using alcohol and/or drugs can change a person’s sexual decision making ability.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77555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#20</a:t>
            </a:r>
            <a:endParaRPr sz="2820" b="1" dirty="0"/>
          </a:p>
        </p:txBody>
      </p:sp>
      <p:sp>
        <p:nvSpPr>
          <p:cNvPr id="101" name="Google Shape;101;p19"/>
          <p:cNvSpPr txBox="1">
            <a:spLocks noGrp="1"/>
          </p:cNvSpPr>
          <p:nvPr>
            <p:ph type="body" idx="1"/>
          </p:nvPr>
        </p:nvSpPr>
        <p:spPr>
          <a:xfrm>
            <a:off x="1372817" y="1379008"/>
            <a:ext cx="6426877" cy="1201765"/>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People who menstruate know the safest time of the month to have intercourse, when they use an app to track their monthly cycle.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348100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#21</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If a male pulls out in time (withdrawal), pregnancy is not going to happen.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210951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#22</a:t>
            </a:r>
            <a:endParaRPr sz="2820" b="1" dirty="0"/>
          </a:p>
        </p:txBody>
      </p:sp>
      <p:sp>
        <p:nvSpPr>
          <p:cNvPr id="101" name="Google Shape;101;p19"/>
          <p:cNvSpPr txBox="1">
            <a:spLocks noGrp="1"/>
          </p:cNvSpPr>
          <p:nvPr>
            <p:ph type="body" idx="1"/>
          </p:nvPr>
        </p:nvSpPr>
        <p:spPr>
          <a:xfrm>
            <a:off x="1372817" y="1445182"/>
            <a:ext cx="6426877" cy="1526618"/>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If both partners wear a condom during intercourse double protection will prevent pregnancy?</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338522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a:t>
            </a:r>
            <a:r>
              <a:rPr lang="en-CA" sz="2820" b="1" dirty="0" smtClean="0"/>
              <a:t>23</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a:solidFill>
                  <a:schemeClr val="dk1"/>
                </a:solidFill>
              </a:rPr>
              <a:t>There are many reasons people choose to </a:t>
            </a:r>
            <a:r>
              <a:rPr lang="en" sz="2000" b="1" dirty="0" smtClean="0">
                <a:solidFill>
                  <a:schemeClr val="dk1"/>
                </a:solidFill>
              </a:rPr>
              <a:t>abstain, including to prevent pregnancy. </a:t>
            </a:r>
            <a:endParaRPr lang="en" sz="2000" b="1"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97512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#24</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a:solidFill>
                  <a:schemeClr val="dk1"/>
                </a:solidFill>
              </a:rPr>
              <a:t>Emergency contraception is </a:t>
            </a:r>
            <a:r>
              <a:rPr lang="en" sz="2000" b="1" dirty="0" smtClean="0">
                <a:solidFill>
                  <a:schemeClr val="dk1"/>
                </a:solidFill>
              </a:rPr>
              <a:t>a </a:t>
            </a:r>
            <a:r>
              <a:rPr lang="en" sz="2000" b="1" dirty="0">
                <a:solidFill>
                  <a:schemeClr val="dk1"/>
                </a:solidFill>
              </a:rPr>
              <a:t>method of protection that should be used regularly</a:t>
            </a:r>
            <a:r>
              <a:rPr lang="en" sz="2000" b="1" dirty="0" smtClean="0">
                <a:solidFill>
                  <a:schemeClr val="dk1"/>
                </a:solidFill>
              </a:rPr>
              <a:t>.</a:t>
            </a:r>
            <a:endParaRPr lang="en" sz="2000" b="1"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89071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#25</a:t>
            </a:r>
            <a:endParaRPr sz="2820" b="1" dirty="0"/>
          </a:p>
        </p:txBody>
      </p:sp>
      <p:sp>
        <p:nvSpPr>
          <p:cNvPr id="101" name="Google Shape;101;p19"/>
          <p:cNvSpPr txBox="1">
            <a:spLocks noGrp="1"/>
          </p:cNvSpPr>
          <p:nvPr>
            <p:ph type="body" idx="1"/>
          </p:nvPr>
        </p:nvSpPr>
        <p:spPr>
          <a:xfrm>
            <a:off x="1372817" y="1307690"/>
            <a:ext cx="6426877" cy="1150375"/>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Unintended pregnancy and sexually transmitted infections (STIs) are potential consequences of unprotected sexual activity.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46348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#26</a:t>
            </a:r>
            <a:endParaRPr sz="2820" b="1" dirty="0"/>
          </a:p>
        </p:txBody>
      </p:sp>
      <p:sp>
        <p:nvSpPr>
          <p:cNvPr id="101" name="Google Shape;101;p19"/>
          <p:cNvSpPr txBox="1">
            <a:spLocks noGrp="1"/>
          </p:cNvSpPr>
          <p:nvPr>
            <p:ph type="body" idx="1"/>
          </p:nvPr>
        </p:nvSpPr>
        <p:spPr>
          <a:xfrm>
            <a:off x="1372815" y="1288982"/>
            <a:ext cx="6426877" cy="1316715"/>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Choosing to abstain from all sexual activities is the most</a:t>
            </a:r>
            <a:r>
              <a:rPr lang="en" sz="2000" b="1" dirty="0" smtClean="0">
                <a:solidFill>
                  <a:srgbClr val="FF0000"/>
                </a:solidFill>
              </a:rPr>
              <a:t> </a:t>
            </a:r>
            <a:r>
              <a:rPr lang="en" sz="2000" b="1" dirty="0" smtClean="0">
                <a:solidFill>
                  <a:schemeClr val="dk1"/>
                </a:solidFill>
              </a:rPr>
              <a:t>effective and safest way to prevent unplanned pregnancy or STIs.</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28211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#2</a:t>
            </a:r>
            <a:endParaRPr sz="2820" b="1" dirty="0"/>
          </a:p>
        </p:txBody>
      </p:sp>
      <p:sp>
        <p:nvSpPr>
          <p:cNvPr id="101" name="Google Shape;101;p19"/>
          <p:cNvSpPr txBox="1">
            <a:spLocks noGrp="1"/>
          </p:cNvSpPr>
          <p:nvPr>
            <p:ph type="body" idx="1"/>
          </p:nvPr>
        </p:nvSpPr>
        <p:spPr>
          <a:xfrm>
            <a:off x="1372817" y="1445182"/>
            <a:ext cx="6426877" cy="1288186"/>
          </a:xfrm>
          <a:prstGeom prst="rect">
            <a:avLst/>
          </a:prstGeom>
        </p:spPr>
        <p:txBody>
          <a:bodyPr spcFirstLastPara="1" wrap="square" lIns="91425" tIns="91425" rIns="91425" bIns="91425" anchor="t" anchorCtr="0">
            <a:normAutofit fontScale="92500"/>
          </a:bodyPr>
          <a:lstStyle/>
          <a:p>
            <a:pPr marL="0" indent="0" algn="ctr">
              <a:spcAft>
                <a:spcPts val="1200"/>
              </a:spcAft>
              <a:buClrTx/>
              <a:buNone/>
            </a:pPr>
            <a:r>
              <a:rPr lang="en" sz="2000" b="1" dirty="0" smtClean="0">
                <a:solidFill>
                  <a:schemeClr val="dk1"/>
                </a:solidFill>
              </a:rPr>
              <a:t>If a person with a penis under 15 years of age has sex, he </a:t>
            </a:r>
            <a:r>
              <a:rPr lang="en" sz="2000" b="1" dirty="0" smtClean="0">
                <a:solidFill>
                  <a:schemeClr val="tx1"/>
                </a:solidFill>
              </a:rPr>
              <a:t>cannot</a:t>
            </a:r>
            <a:r>
              <a:rPr lang="en" sz="2000" b="1" dirty="0" smtClean="0">
                <a:solidFill>
                  <a:schemeClr val="dk1"/>
                </a:solidFill>
              </a:rPr>
              <a:t> make a person with a vagina pregnant.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330907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#3</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A person assigned male at birth does not have to be concerned about birth control. </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274551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#4</a:t>
            </a:r>
            <a:endParaRPr sz="2820" b="1" dirty="0"/>
          </a:p>
        </p:txBody>
      </p:sp>
      <p:sp>
        <p:nvSpPr>
          <p:cNvPr id="101" name="Google Shape;101;p19"/>
          <p:cNvSpPr txBox="1">
            <a:spLocks noGrp="1"/>
          </p:cNvSpPr>
          <p:nvPr>
            <p:ph type="body" idx="1"/>
          </p:nvPr>
        </p:nvSpPr>
        <p:spPr>
          <a:xfrm>
            <a:off x="1372817" y="1493504"/>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CA" sz="2000" b="1" dirty="0" smtClean="0">
                <a:solidFill>
                  <a:schemeClr val="dk1"/>
                </a:solidFill>
              </a:rPr>
              <a:t>Sperm can live in the body for 5 days.</a:t>
            </a:r>
            <a:endParaRPr sz="2000" b="1"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03694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#5</a:t>
            </a:r>
            <a:endParaRPr sz="2820" b="1" dirty="0"/>
          </a:p>
        </p:txBody>
      </p:sp>
      <p:sp>
        <p:nvSpPr>
          <p:cNvPr id="101" name="Google Shape;101;p19"/>
          <p:cNvSpPr txBox="1">
            <a:spLocks noGrp="1"/>
          </p:cNvSpPr>
          <p:nvPr>
            <p:ph type="body" idx="1"/>
          </p:nvPr>
        </p:nvSpPr>
        <p:spPr>
          <a:xfrm>
            <a:off x="1372817" y="1385023"/>
            <a:ext cx="6426877" cy="1201765"/>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CA" sz="2000" b="1" dirty="0" smtClean="0">
                <a:solidFill>
                  <a:schemeClr val="dk1"/>
                </a:solidFill>
              </a:rPr>
              <a:t> </a:t>
            </a:r>
            <a:r>
              <a:rPr lang="en-CA" sz="2000" b="1" dirty="0">
                <a:solidFill>
                  <a:schemeClr val="dk1"/>
                </a:solidFill>
              </a:rPr>
              <a:t>I</a:t>
            </a:r>
            <a:r>
              <a:rPr lang="en-CA" sz="2000" b="1" dirty="0" smtClean="0">
                <a:solidFill>
                  <a:schemeClr val="dk1"/>
                </a:solidFill>
              </a:rPr>
              <a:t>t is possible for a person with a vagina to become pregnant if they have intercourse during their period. </a:t>
            </a:r>
            <a:endParaRPr sz="2000" b="1"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150498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#6</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birth control pill offers protection against some STIs.</a:t>
            </a:r>
            <a:endParaRPr sz="2000" dirty="0">
              <a:solidFill>
                <a:schemeClr val="dk1"/>
              </a:solidFill>
            </a:endParaRPr>
          </a:p>
        </p:txBody>
      </p:sp>
      <p:sp>
        <p:nvSpPr>
          <p:cNvPr id="4" name="Rectangle 3"/>
          <p:cNvSpPr/>
          <p:nvPr/>
        </p:nvSpPr>
        <p:spPr>
          <a:xfrm>
            <a:off x="3170418" y="2849866"/>
            <a:ext cx="2831673"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FALSE</a:t>
            </a:r>
            <a:endParaRPr lang="en-US" sz="6600" b="1" dirty="0">
              <a:solidFill>
                <a:srgbClr val="A0CF67"/>
              </a:solidFill>
              <a:latin typeface="+mj-lt"/>
            </a:endParaRPr>
          </a:p>
        </p:txBody>
      </p:sp>
    </p:spTree>
    <p:extLst>
      <p:ext uri="{BB962C8B-B14F-4D97-AF65-F5344CB8AC3E}">
        <p14:creationId xmlns:p14="http://schemas.microsoft.com/office/powerpoint/2010/main" val="367743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#7</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It is important to take the pill at the same time every day. </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584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Quiz Question </a:t>
            </a:r>
            <a:r>
              <a:rPr lang="en" sz="2820" b="1" dirty="0" smtClean="0"/>
              <a:t>#8</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A person should never use their friend’s birth control pills.</a:t>
            </a:r>
            <a:endParaRPr sz="2000" dirty="0">
              <a:solidFill>
                <a:schemeClr val="dk1"/>
              </a:solidFill>
            </a:endParaRPr>
          </a:p>
        </p:txBody>
      </p:sp>
      <p:sp>
        <p:nvSpPr>
          <p:cNvPr id="4" name="Rectangle 3"/>
          <p:cNvSpPr/>
          <p:nvPr/>
        </p:nvSpPr>
        <p:spPr>
          <a:xfrm>
            <a:off x="3339406" y="2784763"/>
            <a:ext cx="2493696" cy="1107996"/>
          </a:xfrm>
          <a:prstGeom prst="rect">
            <a:avLst/>
          </a:prstGeom>
        </p:spPr>
        <p:txBody>
          <a:bodyPr wrap="none">
            <a:spAutoFit/>
          </a:bodyPr>
          <a:lstStyle/>
          <a:p>
            <a:pPr marL="609600" indent="-609600" algn="ctr" fontAlgn="auto">
              <a:spcAft>
                <a:spcPts val="0"/>
              </a:spcAft>
              <a:buFontTx/>
              <a:buNone/>
              <a:defRPr/>
            </a:pPr>
            <a:r>
              <a:rPr lang="en-US" sz="6600" b="1" dirty="0">
                <a:solidFill>
                  <a:srgbClr val="00496C"/>
                </a:solidFill>
                <a:latin typeface="+mj-lt"/>
              </a:rPr>
              <a:t>TRUE</a:t>
            </a:r>
          </a:p>
        </p:txBody>
      </p:sp>
    </p:spTree>
    <p:extLst>
      <p:ext uri="{BB962C8B-B14F-4D97-AF65-F5344CB8AC3E}">
        <p14:creationId xmlns:p14="http://schemas.microsoft.com/office/powerpoint/2010/main" val="31753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933</TotalTime>
  <Words>3273</Words>
  <Application>Microsoft Office PowerPoint</Application>
  <PresentationFormat>On-screen Show (16:9)</PresentationFormat>
  <Paragraphs>244</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Courier New</vt:lpstr>
      <vt:lpstr>Simple Light</vt:lpstr>
      <vt:lpstr>Pregnancy Prevention Pop Quiz!</vt:lpstr>
      <vt:lpstr>Quiz Question #1</vt:lpstr>
      <vt:lpstr>Quiz Question #2</vt:lpstr>
      <vt:lpstr>Quiz Question #3</vt:lpstr>
      <vt:lpstr>Quiz Question #4</vt:lpstr>
      <vt:lpstr>Quiz Question #5</vt:lpstr>
      <vt:lpstr>Quiz Question #6</vt:lpstr>
      <vt:lpstr>Quiz Question #7</vt:lpstr>
      <vt:lpstr>Quiz Question #8</vt:lpstr>
      <vt:lpstr>Quiz Question #9</vt:lpstr>
      <vt:lpstr>Quiz Question #10</vt:lpstr>
      <vt:lpstr>Quiz Question #11</vt:lpstr>
      <vt:lpstr>Quiz Question #12</vt:lpstr>
      <vt:lpstr>Quiz Question #13</vt:lpstr>
      <vt:lpstr>Quiz Question #14</vt:lpstr>
      <vt:lpstr>Quiz Question #15</vt:lpstr>
      <vt:lpstr>Quiz Question #16</vt:lpstr>
      <vt:lpstr>Quiz Question #17</vt:lpstr>
      <vt:lpstr>Quiz Question #18</vt:lpstr>
      <vt:lpstr>Quiz Question #19</vt:lpstr>
      <vt:lpstr>Quiz Question #20</vt:lpstr>
      <vt:lpstr>Quiz Question #21</vt:lpstr>
      <vt:lpstr>Quiz Question #22</vt:lpstr>
      <vt:lpstr>Quiz Question #23</vt:lpstr>
      <vt:lpstr>Quiz Question #24</vt:lpstr>
      <vt:lpstr>Quiz Question #25</vt:lpstr>
      <vt:lpstr>Quiz Question #26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Decisions about Sexual Health</dc:title>
  <dc:creator>Robinson, Mackenzie</dc:creator>
  <cp:lastModifiedBy>Ratskos, Emillea</cp:lastModifiedBy>
  <cp:revision>87</cp:revision>
  <dcterms:modified xsi:type="dcterms:W3CDTF">2023-02-24T21:26:14Z</dcterms:modified>
</cp:coreProperties>
</file>