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7"/>
  </p:notesMasterIdLst>
  <p:sldIdLst>
    <p:sldId id="309" r:id="rId2"/>
    <p:sldId id="322" r:id="rId3"/>
    <p:sldId id="305" r:id="rId4"/>
    <p:sldId id="306" r:id="rId5"/>
    <p:sldId id="259" r:id="rId6"/>
    <p:sldId id="308" r:id="rId7"/>
    <p:sldId id="327" r:id="rId8"/>
    <p:sldId id="328" r:id="rId9"/>
    <p:sldId id="312" r:id="rId10"/>
    <p:sldId id="298" r:id="rId11"/>
    <p:sldId id="278" r:id="rId12"/>
    <p:sldId id="279" r:id="rId13"/>
    <p:sldId id="280" r:id="rId14"/>
    <p:sldId id="281" r:id="rId15"/>
    <p:sldId id="282" r:id="rId16"/>
    <p:sldId id="262" r:id="rId17"/>
    <p:sldId id="296" r:id="rId18"/>
    <p:sldId id="295" r:id="rId19"/>
    <p:sldId id="299" r:id="rId20"/>
    <p:sldId id="329" r:id="rId21"/>
    <p:sldId id="317" r:id="rId22"/>
    <p:sldId id="313" r:id="rId23"/>
    <p:sldId id="294" r:id="rId24"/>
    <p:sldId id="303" r:id="rId25"/>
    <p:sldId id="283" r:id="rId26"/>
    <p:sldId id="321" r:id="rId27"/>
    <p:sldId id="260" r:id="rId28"/>
    <p:sldId id="301" r:id="rId29"/>
    <p:sldId id="285" r:id="rId30"/>
    <p:sldId id="291" r:id="rId31"/>
    <p:sldId id="286" r:id="rId32"/>
    <p:sldId id="287" r:id="rId33"/>
    <p:sldId id="292" r:id="rId34"/>
    <p:sldId id="288" r:id="rId35"/>
    <p:sldId id="330" r:id="rId36"/>
    <p:sldId id="311" r:id="rId37"/>
    <p:sldId id="314" r:id="rId38"/>
    <p:sldId id="302" r:id="rId39"/>
    <p:sldId id="325" r:id="rId40"/>
    <p:sldId id="323" r:id="rId41"/>
    <p:sldId id="326" r:id="rId42"/>
    <p:sldId id="263" r:id="rId43"/>
    <p:sldId id="265" r:id="rId44"/>
    <p:sldId id="324" r:id="rId45"/>
    <p:sldId id="297" r:id="rId4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110" clrIdx="0">
    <p:extLst>
      <p:ext uri="{19B8F6BF-5375-455C-9EA6-DF929625EA0E}">
        <p15:presenceInfo xmlns:p15="http://schemas.microsoft.com/office/powerpoint/2012/main" userId="S-1-5-21-494292953-1948397803-1850952788-87215" providerId="AD"/>
      </p:ext>
    </p:extLst>
  </p:cmAuthor>
  <p:cmAuthor id="2" name="Opala, Sonia" initials="OS" lastIdx="9" clrIdx="1">
    <p:extLst>
      <p:ext uri="{19B8F6BF-5375-455C-9EA6-DF929625EA0E}">
        <p15:presenceInfo xmlns:p15="http://schemas.microsoft.com/office/powerpoint/2012/main" userId="S-1-5-21-494292953-1948397803-1850952788-88554" providerId="AD"/>
      </p:ext>
    </p:extLst>
  </p:cmAuthor>
  <p:cmAuthor id="3" name="Risteen, Helen" initials="RH" lastIdx="40" clrIdx="2">
    <p:extLst>
      <p:ext uri="{19B8F6BF-5375-455C-9EA6-DF929625EA0E}">
        <p15:presenceInfo xmlns:p15="http://schemas.microsoft.com/office/powerpoint/2012/main" userId="S-1-5-21-494292953-1948397803-1850952788-76967" providerId="AD"/>
      </p:ext>
    </p:extLst>
  </p:cmAuthor>
  <p:cmAuthor id="4" name="McPherson, Jenn" initials="MJ" lastIdx="7" clrIdx="3">
    <p:extLst>
      <p:ext uri="{19B8F6BF-5375-455C-9EA6-DF929625EA0E}">
        <p15:presenceInfo xmlns:p15="http://schemas.microsoft.com/office/powerpoint/2012/main" userId="S-1-5-21-494292953-1948397803-1850952788-86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1" autoAdjust="0"/>
    <p:restoredTop sz="53382" autoAdjust="0"/>
  </p:normalViewPr>
  <p:slideViewPr>
    <p:cSldViewPr snapToGrid="0">
      <p:cViewPr varScale="1">
        <p:scale>
          <a:sx n="59" d="100"/>
          <a:sy n="59" d="100"/>
        </p:scale>
        <p:origin x="2357"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sace.ca/learn/what-is-sexual-assault/"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www1.toronto.ca/wps/portal/contentonly?vgnextoid=d7f87dbbfd510410VgnVCM10000071d60f89RCRD" TargetMode="External"/><Relationship Id="rId13" Type="http://schemas.openxmlformats.org/officeDocument/2006/relationships/hyperlink" Target="http://www.scarleteen.com/" TargetMode="External"/><Relationship Id="rId3" Type="http://schemas.openxmlformats.org/officeDocument/2006/relationships/hyperlink" Target="https://www.kidshelpphone.ca/" TargetMode="External"/><Relationship Id="rId7" Type="http://schemas.openxmlformats.org/officeDocument/2006/relationships/hyperlink" Target="http://sexualhealthontario.ca/toronto-public-health/2013/03/06/aids-sexual-health-infoline/" TargetMode="External"/><Relationship Id="rId12" Type="http://schemas.openxmlformats.org/officeDocument/2006/relationships/hyperlink" Target="http://whatsnextforme.ca/"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www.sexandu.ca/" TargetMode="External"/><Relationship Id="rId11" Type="http://schemas.openxmlformats.org/officeDocument/2006/relationships/hyperlink" Target="http://teenhealthsource.com/" TargetMode="External"/><Relationship Id="rId5" Type="http://schemas.openxmlformats.org/officeDocument/2006/relationships/hyperlink" Target="tel:+18006686868" TargetMode="External"/><Relationship Id="rId10" Type="http://schemas.openxmlformats.org/officeDocument/2006/relationships/hyperlink" Target="tel:+14163922437" TargetMode="External"/><Relationship Id="rId4" Type="http://schemas.openxmlformats.org/officeDocument/2006/relationships/hyperlink" Target="http://www.health.gov.on.ca/en/common/system/services/chc/locations2.aspx#Toronto" TargetMode="External"/><Relationship Id="rId9" Type="http://schemas.openxmlformats.org/officeDocument/2006/relationships/hyperlink" Target="tel:+1800668243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niagararegion.ca/living/health_wellness/sexualhealth/sexual-health-centres.aspx"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niagararegion.ca/living/health_wellness/sexualhealth/sti.aspx"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**The</a:t>
            </a:r>
            <a:r>
              <a:rPr lang="en-CA" b="1" baseline="0" dirty="0" smtClean="0"/>
              <a:t> following s</a:t>
            </a:r>
            <a:r>
              <a:rPr lang="en-CA" b="1" dirty="0" smtClean="0"/>
              <a:t>lides</a:t>
            </a:r>
            <a:r>
              <a:rPr lang="en-CA" b="1" baseline="0" dirty="0" smtClean="0"/>
              <a:t> (1-6) are for teacher use only**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1" dirty="0" smtClean="0"/>
              <a:t>The speaker’s notes</a:t>
            </a:r>
            <a:r>
              <a:rPr lang="en-CA" b="1" i="1" baseline="0" dirty="0" smtClean="0"/>
              <a:t> are also intended for teacher use only. The notes include general information, background knowledge, questions and/or prompts.  The information included in these notes should not be read word for word. Teacher’s should review the notes before using the presentation to become familiar with the content, as it is to supplement what is on the slide.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i="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baseline="0" dirty="0" smtClean="0"/>
              <a:t>Due to the length of this presentation, it is recommended that you take two classes to teach this information. Slides 11-20 focus on sexual decision making (Expectation D1.4), while slides 21-38 discuss contraception options and the skills needed to make safe and healthy decisions (Expectation D2.3). It is up to the discretion of the teacher on how they’d like to present this content. </a:t>
            </a:r>
            <a:endParaRPr lang="en-CA" b="1" i="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1" i="1"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1" i="1"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smtClean="0">
                <a:solidFill>
                  <a:srgbClr val="000000"/>
                </a:solidFill>
                <a:latin typeface="Arial"/>
                <a:cs typeface="Arial"/>
                <a:sym typeface="Arial"/>
              </a:rPr>
              <a:t>Last Updated: January 2023</a:t>
            </a:r>
            <a:endParaRPr lang="en-US" b="1" i="1" smtClean="0"/>
          </a:p>
        </p:txBody>
      </p:sp>
    </p:spTree>
    <p:extLst>
      <p:ext uri="{BB962C8B-B14F-4D97-AF65-F5344CB8AC3E}">
        <p14:creationId xmlns:p14="http://schemas.microsoft.com/office/powerpoint/2010/main" val="3520959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Background Knowledge</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a:t>
            </a:r>
            <a:r>
              <a:rPr lang="en-US" sz="1100" b="1" i="0" u="none" strike="noStrike" cap="none" baseline="0" dirty="0" smtClean="0">
                <a:solidFill>
                  <a:srgbClr val="000000"/>
                </a:solidFill>
                <a:latin typeface="Arial"/>
                <a:ea typeface="Arial"/>
                <a:cs typeface="Arial"/>
                <a:sym typeface="Arial"/>
              </a:rPr>
              <a:t>Important</a:t>
            </a:r>
            <a:r>
              <a:rPr lang="en-US" sz="1100" b="0" i="0" u="none" strike="noStrike" cap="none" baseline="0" dirty="0" smtClean="0">
                <a:solidFill>
                  <a:srgbClr val="000000"/>
                </a:solidFill>
                <a:latin typeface="Arial"/>
                <a:ea typeface="Arial"/>
                <a:cs typeface="Arial"/>
                <a:sym typeface="Arial"/>
              </a:rPr>
              <a:t>** The language of “boys” and “girls” or “male” and “female” is gender interpreted, and often assigned based on a person’s biological sex at birth. It excludes individuals who are intersexed and/or whose gender identity does not align with their assigned biological sex. It is more accurate to talk about anatomy rather than gender and use “bodies with” or “people with” language when referring to developments and changes in puberty. Using this language supports an inclusive classroom in which diversity is recognized and provides a strong model to help students understand that bodies are unique, come in all shapes, sizes, types, and all bodies are good bodies. </a:t>
            </a:r>
            <a:endParaRPr lang="en-CA" b="1" baseline="0" dirty="0" smtClean="0"/>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369051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c8e8eaf27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c8e8eaf27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u="sng" baseline="0" dirty="0" smtClean="0"/>
              <a:t>Teacher Prompt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baseline="0" dirty="0" smtClean="0"/>
              <a:t>What are some other things people decide to abstain from? (e.g. candy, pop, cigarettes, alcohol, TV, coffee, etc.). Why might someone choose to be abstinent?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Abstinence</a:t>
            </a:r>
            <a:r>
              <a:rPr lang="en-US" baseline="0" dirty="0" smtClean="0"/>
              <a:t> is a fancy word for choosing not to do something.  For example, you might be choosing abstinence or “choosing to abstain” if you decided to try and not eat any chocolate for a month to see if it made you feel healthier and more energetic.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Today we are going to talk specifically about being abstinent from sexual activity. Being abstinent from sexual activity means making the decision not to engage in any sexual contact at this point in your life. It can also mean that if someone has been sexually active, that they can make the decision not to be sexually active from this point forward at this time in their life.</a:t>
            </a:r>
          </a:p>
          <a:p>
            <a:pPr marL="0" lvl="0" indent="0" algn="l" rtl="0">
              <a:spcBef>
                <a:spcPts val="0"/>
              </a:spcBef>
              <a:spcAft>
                <a:spcPts val="0"/>
              </a:spcAft>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US" b="0" baseline="0" dirty="0" smtClean="0"/>
          </a:p>
          <a:p>
            <a:pPr marL="0" lvl="0" indent="0" algn="l" rtl="0">
              <a:spcBef>
                <a:spcPts val="0"/>
              </a:spcBef>
              <a:spcAft>
                <a:spcPts val="0"/>
              </a:spcAft>
              <a:buNone/>
            </a:pPr>
            <a:endParaRPr lang="en-US" baseline="0" dirty="0" smtClean="0"/>
          </a:p>
          <a:p>
            <a:pPr marL="0" lvl="0" indent="0" algn="l" rtl="0">
              <a:spcBef>
                <a:spcPts val="0"/>
              </a:spcBef>
              <a:spcAft>
                <a:spcPts val="0"/>
              </a:spcAft>
              <a:buNone/>
            </a:pPr>
            <a:endParaRPr lang="en-US" dirty="0" smtClean="0"/>
          </a:p>
        </p:txBody>
      </p:sp>
    </p:spTree>
    <p:extLst>
      <p:ext uri="{BB962C8B-B14F-4D97-AF65-F5344CB8AC3E}">
        <p14:creationId xmlns:p14="http://schemas.microsoft.com/office/powerpoint/2010/main" val="3796745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a:t>
            </a: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kern="1200" cap="none" dirty="0" smtClean="0">
                <a:solidFill>
                  <a:schemeClr val="tx1"/>
                </a:solidFill>
                <a:effectLst/>
                <a:latin typeface="Arial"/>
                <a:ea typeface="Arial"/>
                <a:cs typeface="Arial"/>
                <a:sym typeface="Arial"/>
              </a:rPr>
              <a:t>People</a:t>
            </a:r>
            <a:r>
              <a:rPr lang="en-US" sz="1100" b="0" i="0" u="none" strike="noStrike" kern="1200" cap="none" baseline="0" dirty="0" smtClean="0">
                <a:solidFill>
                  <a:schemeClr val="tx1"/>
                </a:solidFill>
                <a:effectLst/>
                <a:latin typeface="Arial"/>
                <a:ea typeface="Arial"/>
                <a:cs typeface="Arial"/>
                <a:sym typeface="Arial"/>
              </a:rPr>
              <a:t> define sexual abstinence in many different ways. For one person, it may mean no physical contact—e.g. no kissing, no holding hands.  For another, it may mean abstaining from one specific sexual behaviour e.g. no </a:t>
            </a:r>
            <a:r>
              <a:rPr lang="en-CA" sz="1100" b="0" i="0" u="none" strike="noStrike" kern="1200" cap="none" dirty="0" smtClean="0">
                <a:solidFill>
                  <a:schemeClr val="tx1"/>
                </a:solidFill>
                <a:effectLst/>
                <a:latin typeface="Arial"/>
                <a:ea typeface="Arial"/>
                <a:cs typeface="Arial"/>
                <a:sym typeface="Arial"/>
              </a:rPr>
              <a:t>vaginal intercourse.</a:t>
            </a:r>
            <a:r>
              <a:rPr lang="en-CA" sz="1100" b="0" i="0" u="none" strike="noStrike" kern="1200" cap="none" baseline="0" dirty="0" smtClean="0">
                <a:solidFill>
                  <a:schemeClr val="tx1"/>
                </a:solidFill>
                <a:effectLst/>
                <a:latin typeface="Arial"/>
                <a:ea typeface="Arial"/>
                <a:cs typeface="Arial"/>
                <a:sym typeface="Arial"/>
              </a:rPr>
              <a:t>  For many, abstinence means abstaining from all sexual activities. </a:t>
            </a:r>
          </a:p>
          <a:p>
            <a:pPr marL="0" lvl="0" indent="0" algn="l" rtl="0">
              <a:spcBef>
                <a:spcPts val="0"/>
              </a:spcBef>
              <a:spcAft>
                <a:spcPts val="0"/>
              </a:spcAft>
              <a:buNone/>
            </a:pPr>
            <a:endParaRPr lang="en-US" sz="11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kern="1200" cap="none" dirty="0" smtClean="0">
                <a:solidFill>
                  <a:schemeClr val="tx1"/>
                </a:solidFill>
                <a:effectLst/>
                <a:latin typeface="Arial"/>
                <a:ea typeface="Arial"/>
                <a:cs typeface="Arial"/>
                <a:sym typeface="Arial"/>
              </a:rPr>
              <a:t>Others</a:t>
            </a:r>
            <a:r>
              <a:rPr lang="en-CA" sz="1100" b="0" i="0" u="none" strike="noStrike" kern="1200" cap="none" baseline="0" dirty="0" smtClean="0">
                <a:solidFill>
                  <a:schemeClr val="tx1"/>
                </a:solidFill>
                <a:effectLst/>
                <a:latin typeface="Arial"/>
                <a:ea typeface="Arial"/>
                <a:cs typeface="Arial"/>
                <a:sym typeface="Arial"/>
              </a:rPr>
              <a:t> </a:t>
            </a:r>
            <a:r>
              <a:rPr lang="en-CA" sz="1100" b="0" i="0" u="none" strike="noStrike" kern="1200" cap="none" dirty="0" smtClean="0">
                <a:solidFill>
                  <a:schemeClr val="tx1"/>
                </a:solidFill>
                <a:effectLst/>
                <a:latin typeface="Arial"/>
                <a:ea typeface="Arial"/>
                <a:cs typeface="Arial"/>
                <a:sym typeface="Arial"/>
              </a:rPr>
              <a:t>have limits somewhere in between.</a:t>
            </a:r>
            <a:r>
              <a:rPr lang="en-US" sz="1100" b="0" i="0" u="none" strike="noStrike" kern="1200" cap="none" baseline="0" dirty="0" smtClean="0">
                <a:solidFill>
                  <a:schemeClr val="tx1"/>
                </a:solidFill>
                <a:effectLst/>
                <a:latin typeface="Arial"/>
                <a:ea typeface="Arial"/>
                <a:cs typeface="Arial"/>
                <a:sym typeface="Arial"/>
              </a:rPr>
              <a:t>  </a:t>
            </a:r>
            <a:r>
              <a:rPr lang="en-CA" sz="1100" b="0" i="0" u="none" strike="noStrike" kern="1200" cap="none" dirty="0" smtClean="0">
                <a:solidFill>
                  <a:schemeClr val="tx1"/>
                </a:solidFill>
                <a:effectLst/>
                <a:latin typeface="Arial"/>
                <a:ea typeface="Arial"/>
                <a:cs typeface="Arial"/>
                <a:sym typeface="Arial"/>
              </a:rPr>
              <a:t>People have to set limits for themselves, and </a:t>
            </a:r>
            <a:r>
              <a:rPr lang="en-CA" sz="1100" b="0" i="0" u="none" strike="noStrike" kern="1200" cap="none" dirty="0" smtClean="0">
                <a:solidFill>
                  <a:srgbClr val="FF0000"/>
                </a:solidFill>
                <a:effectLst/>
                <a:latin typeface="Arial"/>
                <a:ea typeface="Arial"/>
                <a:cs typeface="Arial"/>
                <a:sym typeface="Arial"/>
              </a:rPr>
              <a:t>communicate those limits to their partner. When setting limits, it is important to openly</a:t>
            </a:r>
            <a:r>
              <a:rPr lang="en-CA" sz="1100" b="0" i="0" u="none" strike="noStrike" kern="1200" cap="none" baseline="0" dirty="0" smtClean="0">
                <a:solidFill>
                  <a:srgbClr val="FF0000"/>
                </a:solidFill>
                <a:effectLst/>
                <a:latin typeface="Arial"/>
                <a:ea typeface="Arial"/>
                <a:cs typeface="Arial"/>
                <a:sym typeface="Arial"/>
              </a:rPr>
              <a:t> discuss with their partner what one is comfortable with. If partners do not discuss their sexual limits with each other, they will not know what their partner is or is not comfortable with.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kern="1200" cap="none" baseline="0" dirty="0" smtClean="0">
              <a:solidFill>
                <a:srgbClr val="FF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Abstinence:</a:t>
            </a:r>
          </a:p>
          <a:p>
            <a:r>
              <a:rPr lang="en-US" sz="1100" b="0" i="0" u="none" strike="noStrike" cap="none" dirty="0" smtClean="0">
                <a:solidFill>
                  <a:srgbClr val="000000"/>
                </a:solidFill>
                <a:effectLst/>
                <a:latin typeface="Arial"/>
                <a:ea typeface="Arial"/>
                <a:cs typeface="Arial"/>
                <a:sym typeface="Arial"/>
              </a:rPr>
              <a:t>Abstinence might mean making the choice </a:t>
            </a:r>
            <a:r>
              <a:rPr lang="en-US" sz="1100" b="1" i="0" u="none" strike="noStrike" cap="none" dirty="0" smtClean="0">
                <a:solidFill>
                  <a:srgbClr val="000000"/>
                </a:solidFill>
                <a:effectLst/>
                <a:latin typeface="Arial"/>
                <a:ea typeface="Arial"/>
                <a:cs typeface="Arial"/>
                <a:sym typeface="Arial"/>
              </a:rPr>
              <a:t>not</a:t>
            </a:r>
            <a:r>
              <a:rPr lang="en-US" sz="1100" b="0" i="0" u="none" strike="noStrike" cap="none" dirty="0" smtClean="0">
                <a:solidFill>
                  <a:srgbClr val="000000"/>
                </a:solidFill>
                <a:effectLst/>
                <a:latin typeface="Arial"/>
                <a:ea typeface="Arial"/>
                <a:cs typeface="Arial"/>
                <a:sym typeface="Arial"/>
              </a:rPr>
              <a:t> to have any sexual contact including:</a:t>
            </a:r>
          </a:p>
          <a:p>
            <a:pPr lvl="1"/>
            <a:r>
              <a:rPr lang="en-US" sz="1100" b="0" i="0" u="none" strike="noStrike" cap="none" dirty="0" smtClean="0">
                <a:solidFill>
                  <a:srgbClr val="000000"/>
                </a:solidFill>
                <a:effectLst/>
                <a:latin typeface="Arial"/>
                <a:ea typeface="Arial"/>
                <a:cs typeface="Arial"/>
                <a:sym typeface="Arial"/>
              </a:rPr>
              <a:t>self-touch (masturbation)</a:t>
            </a:r>
          </a:p>
          <a:p>
            <a:pPr lvl="1"/>
            <a:r>
              <a:rPr lang="en-US" sz="1100" b="0" i="0" u="none" strike="noStrike" cap="none" dirty="0" smtClean="0">
                <a:solidFill>
                  <a:srgbClr val="000000"/>
                </a:solidFill>
                <a:effectLst/>
                <a:latin typeface="Arial"/>
                <a:ea typeface="Arial"/>
                <a:cs typeface="Arial"/>
                <a:sym typeface="Arial"/>
              </a:rPr>
              <a:t>direct touching of your partner’s genitals (i.e., sexual touching)</a:t>
            </a:r>
          </a:p>
          <a:p>
            <a:pPr lvl="1"/>
            <a:r>
              <a:rPr lang="en-US" sz="1100" b="0" i="0" u="none" strike="noStrike" cap="none" dirty="0" smtClean="0">
                <a:solidFill>
                  <a:srgbClr val="000000"/>
                </a:solidFill>
                <a:effectLst/>
                <a:latin typeface="Arial"/>
                <a:ea typeface="Arial"/>
                <a:cs typeface="Arial"/>
                <a:sym typeface="Arial"/>
              </a:rPr>
              <a:t>vaginal sex (penis penetration into vagina)</a:t>
            </a:r>
          </a:p>
          <a:p>
            <a:pPr lvl="1"/>
            <a:r>
              <a:rPr lang="en-US" sz="1100" b="0" i="0" u="none" strike="noStrike" cap="none" dirty="0" smtClean="0">
                <a:solidFill>
                  <a:srgbClr val="000000"/>
                </a:solidFill>
                <a:effectLst/>
                <a:latin typeface="Arial"/>
                <a:ea typeface="Arial"/>
                <a:cs typeface="Arial"/>
                <a:sym typeface="Arial"/>
              </a:rPr>
              <a:t>anal sex (penis penetration into anus)</a:t>
            </a:r>
          </a:p>
          <a:p>
            <a:pPr lvl="1"/>
            <a:r>
              <a:rPr lang="en-US" sz="1100" b="0" i="0" u="none" strike="noStrike" cap="none" dirty="0" smtClean="0">
                <a:solidFill>
                  <a:srgbClr val="000000"/>
                </a:solidFill>
                <a:effectLst/>
                <a:latin typeface="Arial"/>
                <a:ea typeface="Arial"/>
                <a:cs typeface="Arial"/>
                <a:sym typeface="Arial"/>
              </a:rPr>
              <a:t>oral sex (mouth to penis or mouth to vagina)</a:t>
            </a:r>
          </a:p>
          <a:p>
            <a:pPr lvl="1"/>
            <a:r>
              <a:rPr lang="en-US" sz="1100" b="0" i="0" u="none" strike="noStrike" cap="none" dirty="0" smtClean="0">
                <a:solidFill>
                  <a:srgbClr val="000000"/>
                </a:solidFill>
                <a:effectLst/>
                <a:latin typeface="Arial"/>
                <a:ea typeface="Arial"/>
                <a:cs typeface="Arial"/>
                <a:sym typeface="Arial"/>
              </a:rPr>
              <a:t>kissing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kern="1200" cap="none" baseline="0" dirty="0" smtClean="0">
              <a:solidFill>
                <a:srgbClr val="FF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kern="1200" cap="none" baseline="0"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1382673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dirty="0" smtClean="0">
                <a:solidFill>
                  <a:srgbClr val="000000"/>
                </a:solidFill>
                <a:effectLst/>
                <a:latin typeface="Arial"/>
                <a:cs typeface="Arial"/>
                <a:sym typeface="Arial"/>
              </a:rPr>
              <a:t>General Information</a:t>
            </a:r>
            <a:endParaRPr lang="en-US" baseline="0" dirty="0" smtClean="0"/>
          </a:p>
          <a:p>
            <a:pPr marL="0" lvl="0" indent="0" algn="l" rtl="0">
              <a:spcBef>
                <a:spcPts val="0"/>
              </a:spcBef>
              <a:spcAft>
                <a:spcPts val="0"/>
              </a:spcAft>
              <a:buNone/>
            </a:pPr>
            <a:r>
              <a:rPr lang="en-US" baseline="0" dirty="0" smtClean="0"/>
              <a:t>There are many reasons why people choose to abstain. For example:</a:t>
            </a:r>
          </a:p>
          <a:p>
            <a:pPr marL="171450" lvl="0" indent="-171450" algn="l" rtl="0">
              <a:spcBef>
                <a:spcPts val="0"/>
              </a:spcBef>
              <a:spcAft>
                <a:spcPts val="0"/>
              </a:spcAft>
            </a:pPr>
            <a:r>
              <a:rPr lang="en-US" baseline="0" dirty="0" smtClean="0"/>
              <a:t>Personal, religious or cultural beliefs/values</a:t>
            </a:r>
          </a:p>
          <a:p>
            <a:pPr marL="171450" lvl="0" indent="-171450" algn="l" rtl="0">
              <a:spcBef>
                <a:spcPts val="0"/>
              </a:spcBef>
              <a:spcAft>
                <a:spcPts val="0"/>
              </a:spcAft>
            </a:pPr>
            <a:r>
              <a:rPr lang="en-US" baseline="0" dirty="0" smtClean="0"/>
              <a:t>Not ready to engage in sexual activity(</a:t>
            </a:r>
            <a:r>
              <a:rPr lang="en-US" baseline="0" dirty="0" err="1" smtClean="0"/>
              <a:t>ies</a:t>
            </a:r>
            <a:r>
              <a:rPr lang="en-US" baseline="0" dirty="0" smtClean="0"/>
              <a:t>)</a:t>
            </a:r>
          </a:p>
          <a:p>
            <a:pPr marL="171450" lvl="0" indent="-171450" algn="l" rtl="0">
              <a:spcBef>
                <a:spcPts val="0"/>
              </a:spcBef>
              <a:spcAft>
                <a:spcPts val="0"/>
              </a:spcAft>
            </a:pPr>
            <a:r>
              <a:rPr lang="en-US" baseline="0" dirty="0" smtClean="0"/>
              <a:t>Focused on other aspects of life like school, sports, friends, and/or goals</a:t>
            </a:r>
          </a:p>
          <a:p>
            <a:pPr marL="171450" lvl="0" indent="-171450" algn="l" rtl="0">
              <a:spcBef>
                <a:spcPts val="0"/>
              </a:spcBef>
              <a:spcAft>
                <a:spcPts val="0"/>
              </a:spcAft>
            </a:pPr>
            <a:r>
              <a:rPr lang="en-US" baseline="0" dirty="0" smtClean="0"/>
              <a:t>Prevents pregnancy and sexually transmitted infections (STIs)</a:t>
            </a:r>
          </a:p>
          <a:p>
            <a:pPr marL="171450" lvl="0" indent="-171450" algn="l" rtl="0">
              <a:spcBef>
                <a:spcPts val="0"/>
              </a:spcBef>
              <a:spcAft>
                <a:spcPts val="0"/>
              </a:spcAft>
            </a:pPr>
            <a:r>
              <a:rPr lang="en-US" baseline="0" dirty="0" smtClean="0"/>
              <a:t>Not committed to a person/relationship</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When people decide to abstain from something, it may be temporary or long term.  They may change their mind at some point in their life. A person can choose to abstain at any point in their life, even if they haven’t abstained in the past.</a:t>
            </a:r>
          </a:p>
          <a:p>
            <a:pPr marL="0" lvl="0" indent="0" algn="l" rtl="0">
              <a:spcBef>
                <a:spcPts val="0"/>
              </a:spcBef>
              <a:spcAft>
                <a:spcPts val="0"/>
              </a:spcAft>
              <a:buNone/>
            </a:pPr>
            <a:endParaRPr lang="en-US" baseline="0" dirty="0" smtClean="0"/>
          </a:p>
          <a:p>
            <a:pPr marL="171450" lvl="0" indent="-171450">
              <a:buFont typeface="Arial" pitchFamily="34" charset="0"/>
              <a:buChar char="•"/>
            </a:pPr>
            <a:r>
              <a:rPr lang="en-CA" sz="1100" b="0" i="0" u="none" strike="noStrike" kern="1200" cap="none" dirty="0" smtClean="0">
                <a:solidFill>
                  <a:schemeClr val="tx1"/>
                </a:solidFill>
                <a:effectLst/>
                <a:latin typeface="Arial"/>
                <a:ea typeface="Arial"/>
                <a:cs typeface="Arial"/>
                <a:sym typeface="Arial"/>
              </a:rPr>
              <a:t>Internal and external factors (i.e., personal</a:t>
            </a:r>
            <a:r>
              <a:rPr lang="en-CA" sz="1100" b="0" i="0" u="none" strike="noStrike" kern="1200" cap="none" baseline="0" dirty="0" smtClean="0">
                <a:solidFill>
                  <a:schemeClr val="tx1"/>
                </a:solidFill>
                <a:effectLst/>
                <a:latin typeface="Arial"/>
                <a:ea typeface="Arial"/>
                <a:cs typeface="Arial"/>
                <a:sym typeface="Arial"/>
              </a:rPr>
              <a:t> beliefs – internal; peers – external</a:t>
            </a:r>
            <a:r>
              <a:rPr lang="en-CA" sz="1100" b="0" i="0" u="none" strike="noStrike" kern="1200" cap="none" dirty="0" smtClean="0">
                <a:solidFill>
                  <a:schemeClr val="tx1"/>
                </a:solidFill>
                <a:effectLst/>
                <a:latin typeface="Arial"/>
                <a:ea typeface="Arial"/>
                <a:cs typeface="Arial"/>
                <a:sym typeface="Arial"/>
              </a:rPr>
              <a:t>)</a:t>
            </a:r>
          </a:p>
          <a:p>
            <a:pPr marL="171450" lvl="0" indent="-171450">
              <a:buFont typeface="Arial" pitchFamily="34" charset="0"/>
              <a:buChar char="•"/>
            </a:pPr>
            <a:r>
              <a:rPr lang="en-CA" sz="1100" b="0" i="0" u="none" strike="noStrike" kern="1200" cap="none" dirty="0" smtClean="0">
                <a:solidFill>
                  <a:schemeClr val="tx1"/>
                </a:solidFill>
                <a:effectLst/>
                <a:latin typeface="Arial"/>
                <a:ea typeface="Arial"/>
                <a:cs typeface="Arial"/>
                <a:sym typeface="Arial"/>
              </a:rPr>
              <a:t>Not ready for sex or not interested in the stress that is involved in having intercourse at an early age.</a:t>
            </a:r>
            <a:endParaRPr lang="en-US" sz="1100" b="0" i="0" u="none" strike="noStrike" kern="1200" cap="none" dirty="0" smtClean="0">
              <a:solidFill>
                <a:schemeClr val="tx1"/>
              </a:solidFill>
              <a:effectLst/>
              <a:latin typeface="Arial"/>
              <a:ea typeface="Arial"/>
              <a:cs typeface="Arial"/>
              <a:sym typeface="Arial"/>
            </a:endParaRPr>
          </a:p>
          <a:p>
            <a:pPr marL="171450" lvl="0" indent="-171450">
              <a:buFont typeface="Arial" pitchFamily="34" charset="0"/>
              <a:buChar char="•"/>
            </a:pPr>
            <a:r>
              <a:rPr lang="en-CA" sz="1100" b="0" i="0" u="none" strike="noStrike" kern="1200" cap="none" dirty="0" smtClean="0">
                <a:solidFill>
                  <a:schemeClr val="tx1"/>
                </a:solidFill>
                <a:effectLst/>
                <a:latin typeface="Arial"/>
                <a:ea typeface="Arial"/>
                <a:cs typeface="Arial"/>
                <a:sym typeface="Arial"/>
              </a:rPr>
              <a:t>Spend their time on other things;</a:t>
            </a:r>
            <a:r>
              <a:rPr lang="en-CA" sz="1100" b="0" i="0" u="none" strike="noStrike" kern="1200" cap="none" baseline="0" dirty="0" smtClean="0">
                <a:solidFill>
                  <a:schemeClr val="tx1"/>
                </a:solidFill>
                <a:effectLst/>
                <a:latin typeface="Arial"/>
                <a:ea typeface="Arial"/>
                <a:cs typeface="Arial"/>
                <a:sym typeface="Arial"/>
              </a:rPr>
              <a:t> being focused on personal goals;</a:t>
            </a:r>
            <a:r>
              <a:rPr lang="en-CA" sz="1100" b="0" i="0" u="none" strike="noStrike" kern="1200" cap="none" dirty="0" smtClean="0">
                <a:solidFill>
                  <a:schemeClr val="tx1"/>
                </a:solidFill>
                <a:effectLst/>
                <a:latin typeface="Arial"/>
                <a:ea typeface="Arial"/>
                <a:cs typeface="Arial"/>
                <a:sym typeface="Arial"/>
              </a:rPr>
              <a:t> sports, friends and to focus on personal growth before having intercourse.</a:t>
            </a:r>
            <a:endParaRPr lang="en-US" sz="1100" b="0" i="0" u="none" strike="noStrike" kern="1200" cap="none" dirty="0" smtClean="0">
              <a:solidFill>
                <a:schemeClr val="tx1"/>
              </a:solidFill>
              <a:effectLst/>
              <a:latin typeface="Arial"/>
              <a:ea typeface="Arial"/>
              <a:cs typeface="Arial"/>
              <a:sym typeface="Arial"/>
            </a:endParaRPr>
          </a:p>
          <a:p>
            <a:pPr marL="171450" lvl="0" indent="-171450">
              <a:buFont typeface="Arial" pitchFamily="34" charset="0"/>
              <a:buChar char="•"/>
            </a:pPr>
            <a:r>
              <a:rPr lang="en-CA" sz="1100" b="0" i="0" u="none" strike="noStrike" kern="1200" cap="none" dirty="0" smtClean="0">
                <a:solidFill>
                  <a:schemeClr val="tx1"/>
                </a:solidFill>
                <a:effectLst/>
                <a:latin typeface="Arial"/>
                <a:ea typeface="Arial"/>
                <a:cs typeface="Arial"/>
                <a:sym typeface="Arial"/>
              </a:rPr>
              <a:t>Religious belief</a:t>
            </a:r>
            <a:r>
              <a:rPr lang="en-CA" sz="1100" b="0" i="0" u="none" strike="noStrike" kern="1200" cap="none" baseline="0" dirty="0" smtClean="0">
                <a:solidFill>
                  <a:schemeClr val="tx1"/>
                </a:solidFill>
                <a:effectLst/>
                <a:latin typeface="Arial"/>
                <a:ea typeface="Arial"/>
                <a:cs typeface="Arial"/>
                <a:sym typeface="Arial"/>
              </a:rPr>
              <a:t>s or </a:t>
            </a:r>
            <a:r>
              <a:rPr lang="en-CA" sz="1100" b="0" i="0" u="none" strike="noStrike" kern="1200" cap="none" dirty="0" smtClean="0">
                <a:solidFill>
                  <a:schemeClr val="tx1"/>
                </a:solidFill>
                <a:effectLst/>
                <a:latin typeface="Arial"/>
                <a:ea typeface="Arial"/>
                <a:cs typeface="Arial"/>
                <a:sym typeface="Arial"/>
              </a:rPr>
              <a:t>cultural beliefs</a:t>
            </a:r>
          </a:p>
          <a:p>
            <a:pPr marL="171450" lvl="0" indent="-171450">
              <a:buFont typeface="Arial" pitchFamily="34" charset="0"/>
              <a:buChar char="•"/>
            </a:pPr>
            <a:r>
              <a:rPr lang="en-CA" sz="1100" b="0" i="0" u="none" strike="noStrike" kern="1200" cap="none" dirty="0" smtClean="0">
                <a:solidFill>
                  <a:schemeClr val="tx1"/>
                </a:solidFill>
                <a:effectLst/>
                <a:latin typeface="Arial"/>
                <a:ea typeface="Arial"/>
                <a:cs typeface="Arial"/>
                <a:sym typeface="Arial"/>
              </a:rPr>
              <a:t>Personal – they might not want to</a:t>
            </a:r>
          </a:p>
          <a:p>
            <a:pPr marL="158750" indent="0">
              <a:buNone/>
            </a:pPr>
            <a:endParaRPr lang="en-US" sz="1100" b="1"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Abstinence: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Abstinence from all sexual activities (including</a:t>
            </a:r>
            <a:r>
              <a:rPr lang="en-US" sz="1100" b="0" i="0" u="none" strike="noStrike" cap="none" baseline="0" dirty="0" smtClean="0">
                <a:solidFill>
                  <a:srgbClr val="000000"/>
                </a:solidFill>
                <a:effectLst/>
                <a:latin typeface="Arial"/>
                <a:ea typeface="Arial"/>
                <a:cs typeface="Arial"/>
                <a:sym typeface="Arial"/>
              </a:rPr>
              <a:t> sexual touching)</a:t>
            </a:r>
            <a:r>
              <a:rPr lang="en-US" sz="1100" b="0" i="0" u="none" strike="noStrike" cap="none" dirty="0" smtClean="0">
                <a:solidFill>
                  <a:srgbClr val="000000"/>
                </a:solidFill>
                <a:effectLst/>
                <a:latin typeface="Arial"/>
                <a:ea typeface="Arial"/>
                <a:cs typeface="Arial"/>
                <a:sym typeface="Arial"/>
              </a:rPr>
              <a:t> is the only safe and effective practice in preventing unplanned pregnancy or STIs </a:t>
            </a:r>
            <a:r>
              <a:rPr lang="en-CA" sz="1100" b="0" i="0" u="none" strike="noStrike" kern="1200" cap="none" baseline="0" dirty="0" smtClean="0">
                <a:solidFill>
                  <a:schemeClr val="tx1"/>
                </a:solidFill>
                <a:effectLst/>
                <a:latin typeface="Arial"/>
                <a:ea typeface="Arial"/>
                <a:cs typeface="Arial"/>
                <a:sym typeface="Arial"/>
              </a:rPr>
              <a:t>that are transmitted through sexual activity(</a:t>
            </a:r>
            <a:r>
              <a:rPr lang="en-CA" sz="1100" b="0" i="0" u="none" strike="noStrike" kern="1200" cap="none" baseline="0" dirty="0" err="1" smtClean="0">
                <a:solidFill>
                  <a:schemeClr val="tx1"/>
                </a:solidFill>
                <a:effectLst/>
                <a:latin typeface="Arial"/>
                <a:ea typeface="Arial"/>
                <a:cs typeface="Arial"/>
                <a:sym typeface="Arial"/>
              </a:rPr>
              <a:t>ies</a:t>
            </a:r>
            <a:r>
              <a:rPr lang="en-CA" sz="1100" b="0" i="0" u="none" strike="noStrike" kern="1200" cap="none" baseline="0" dirty="0" smtClean="0">
                <a:solidFill>
                  <a:schemeClr val="tx1"/>
                </a:solidFill>
                <a:effectLst/>
                <a:latin typeface="Arial"/>
                <a:ea typeface="Arial"/>
                <a:cs typeface="Arial"/>
                <a:sym typeface="Arial"/>
              </a:rPr>
              <a:t>) </a:t>
            </a:r>
            <a:endParaRPr lang="en-US"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It</a:t>
            </a:r>
            <a:r>
              <a:rPr lang="en-US" sz="1100" b="0" i="0" u="none" strike="noStrike" cap="none" baseline="0" dirty="0" smtClean="0">
                <a:solidFill>
                  <a:srgbClr val="000000"/>
                </a:solidFill>
                <a:effectLst/>
                <a:latin typeface="Arial"/>
                <a:ea typeface="Arial"/>
                <a:cs typeface="Arial"/>
                <a:sym typeface="Arial"/>
              </a:rPr>
              <a:t> is best to wait until you are old enough to engage in any form of sexual activity because you need to be emotionally ready</a:t>
            </a:r>
          </a:p>
          <a:p>
            <a:pPr lvl="1"/>
            <a:r>
              <a:rPr lang="en-US" sz="1100" b="0" i="0" u="none" strike="noStrike" cap="none" baseline="0" dirty="0" smtClean="0">
                <a:solidFill>
                  <a:srgbClr val="000000"/>
                </a:solidFill>
                <a:effectLst/>
                <a:latin typeface="Arial"/>
                <a:ea typeface="Arial"/>
                <a:cs typeface="Arial"/>
                <a:sym typeface="Arial"/>
              </a:rPr>
              <a:t>If decisions about having sex are made quickly and without thinking about the risks, you need to be ready (emotionally) to deal with and/or respond to any consequences</a:t>
            </a:r>
            <a:endParaRPr lang="en-US"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For some people, abstinence may include certain types of sexual contact. </a:t>
            </a:r>
          </a:p>
          <a:p>
            <a:pPr marL="0" lvl="0" indent="0">
              <a:buFont typeface="Arial" pitchFamily="34" charset="0"/>
              <a:buNone/>
            </a:pPr>
            <a:endParaRPr lang="en-CA" sz="1100" b="0" i="0" u="none" strike="noStrike" kern="1200" cap="none" dirty="0" smtClean="0">
              <a:solidFill>
                <a:schemeClr val="tx1"/>
              </a:solidFill>
              <a:effectLst/>
              <a:latin typeface="Arial"/>
              <a:ea typeface="Arial"/>
              <a:cs typeface="Arial"/>
              <a:sym typeface="Arial"/>
            </a:endParaRPr>
          </a:p>
          <a:p>
            <a:pPr marL="0" lvl="0" indent="0">
              <a:buFont typeface="Arial" pitchFamily="34" charset="0"/>
              <a:buNone/>
            </a:pPr>
            <a:r>
              <a:rPr lang="en-CA" sz="1100" b="1" i="0" u="none" strike="noStrike" kern="1200" cap="none" dirty="0" smtClean="0">
                <a:solidFill>
                  <a:schemeClr val="tx1"/>
                </a:solidFill>
                <a:effectLst/>
                <a:latin typeface="Arial"/>
                <a:ea typeface="Arial"/>
                <a:cs typeface="Arial"/>
                <a:sym typeface="Arial"/>
              </a:rPr>
              <a:t>Abstaining from</a:t>
            </a:r>
            <a:r>
              <a:rPr lang="en-CA" sz="1100" b="1" i="0" u="none" strike="noStrike" kern="1200" cap="none" baseline="0" dirty="0" smtClean="0">
                <a:solidFill>
                  <a:schemeClr val="tx1"/>
                </a:solidFill>
                <a:effectLst/>
                <a:latin typeface="Arial"/>
                <a:ea typeface="Arial"/>
                <a:cs typeface="Arial"/>
                <a:sym typeface="Arial"/>
              </a:rPr>
              <a:t> all sexual activities, including sexual touching,</a:t>
            </a:r>
            <a:r>
              <a:rPr lang="en-CA" sz="1100" b="1" i="0" u="none" strike="noStrike" kern="1200" cap="none" dirty="0" smtClean="0">
                <a:solidFill>
                  <a:schemeClr val="tx1"/>
                </a:solidFill>
                <a:effectLst/>
                <a:latin typeface="Arial"/>
                <a:ea typeface="Arial"/>
                <a:cs typeface="Arial"/>
                <a:sym typeface="Arial"/>
              </a:rPr>
              <a:t> is the only 100% effective way</a:t>
            </a:r>
            <a:r>
              <a:rPr lang="en-CA" sz="1100" b="1" i="0" u="none" strike="noStrike" kern="1200" cap="none" baseline="0" dirty="0" smtClean="0">
                <a:solidFill>
                  <a:schemeClr val="tx1"/>
                </a:solidFill>
                <a:effectLst/>
                <a:latin typeface="Arial"/>
                <a:ea typeface="Arial"/>
                <a:cs typeface="Arial"/>
                <a:sym typeface="Arial"/>
              </a:rPr>
              <a:t> </a:t>
            </a:r>
            <a:r>
              <a:rPr lang="en-CA" sz="1100" b="1" i="0" u="none" strike="noStrike" kern="1200" cap="none" dirty="0" smtClean="0">
                <a:solidFill>
                  <a:schemeClr val="tx1"/>
                </a:solidFill>
                <a:effectLst/>
                <a:latin typeface="Arial"/>
                <a:ea typeface="Arial"/>
                <a:cs typeface="Arial"/>
                <a:sym typeface="Arial"/>
              </a:rPr>
              <a:t>at</a:t>
            </a:r>
            <a:r>
              <a:rPr lang="en-CA" sz="1100" b="1" i="0" u="none" strike="noStrike" kern="1200" cap="none" baseline="0" dirty="0" smtClean="0">
                <a:solidFill>
                  <a:schemeClr val="tx1"/>
                </a:solidFill>
                <a:effectLst/>
                <a:latin typeface="Arial"/>
                <a:ea typeface="Arial"/>
                <a:cs typeface="Arial"/>
                <a:sym typeface="Arial"/>
              </a:rPr>
              <a:t> preventing pregnancy and/or STIs. </a:t>
            </a:r>
            <a:r>
              <a:rPr lang="en-CA" sz="1100" b="1" i="0" u="none" strike="noStrike" kern="1200" cap="none" dirty="0" smtClean="0">
                <a:solidFill>
                  <a:schemeClr val="tx1"/>
                </a:solidFill>
                <a:effectLst/>
                <a:latin typeface="Arial"/>
                <a:ea typeface="Arial"/>
                <a:cs typeface="Arial"/>
                <a:sym typeface="Arial"/>
              </a:rPr>
              <a:t>A person can still get an </a:t>
            </a:r>
            <a:r>
              <a:rPr lang="en-CA" sz="1100" b="1" i="0" u="none" strike="noStrike" kern="1200" cap="none" dirty="0" err="1" smtClean="0">
                <a:solidFill>
                  <a:schemeClr val="tx1"/>
                </a:solidFill>
                <a:effectLst/>
                <a:latin typeface="Arial"/>
                <a:ea typeface="Arial"/>
                <a:cs typeface="Arial"/>
                <a:sym typeface="Arial"/>
              </a:rPr>
              <a:t>STBBI</a:t>
            </a:r>
            <a:r>
              <a:rPr lang="en-CA" sz="1100" b="1" i="0" u="none" strike="noStrike" kern="1200" cap="none" baseline="0" dirty="0" smtClean="0">
                <a:solidFill>
                  <a:schemeClr val="tx1"/>
                </a:solidFill>
                <a:effectLst/>
                <a:latin typeface="Arial"/>
                <a:ea typeface="Arial"/>
                <a:cs typeface="Arial"/>
                <a:sym typeface="Arial"/>
              </a:rPr>
              <a:t> (i.e., shared needles, shared personal items – toothbrush, unclean tattoo equipment/needles, razors, etc.). This should have been covered in Grade 7 – Sexually Transmitted Infections (STIs) teaching tool </a:t>
            </a:r>
            <a:r>
              <a:rPr lang="en-CA" sz="1100" b="1" i="0" u="none" strike="noStrike" kern="1200" cap="none" baseline="0" dirty="0" err="1" smtClean="0">
                <a:solidFill>
                  <a:schemeClr val="tx1"/>
                </a:solidFill>
                <a:effectLst/>
                <a:latin typeface="Arial"/>
                <a:ea typeface="Arial"/>
                <a:cs typeface="Arial"/>
                <a:sym typeface="Arial"/>
              </a:rPr>
              <a:t>powerpoint</a:t>
            </a:r>
            <a:r>
              <a:rPr lang="en-CA" sz="1100" b="1" i="0" u="none" strike="noStrike" kern="1200" cap="none" baseline="0" dirty="0" smtClean="0">
                <a:solidFill>
                  <a:schemeClr val="tx1"/>
                </a:solidFill>
                <a:effectLst/>
                <a:latin typeface="Arial"/>
                <a:ea typeface="Arial"/>
                <a:cs typeface="Arial"/>
                <a:sym typeface="Arial"/>
              </a:rPr>
              <a:t> presentation.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1" baseline="0" dirty="0" smtClean="0"/>
              <a:t>Internal and external factors will be discussed further on slides 15.</a:t>
            </a:r>
          </a:p>
        </p:txBody>
      </p:sp>
    </p:spTree>
    <p:extLst>
      <p:ext uri="{BB962C8B-B14F-4D97-AF65-F5344CB8AC3E}">
        <p14:creationId xmlns:p14="http://schemas.microsoft.com/office/powerpoint/2010/main" val="1348539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 typeface="Arial" pitchFamily="34" charset="0"/>
              <a:buNone/>
            </a:pPr>
            <a:r>
              <a:rPr lang="en-US" sz="1100" b="1" i="0" u="sng" strike="noStrike" cap="none" dirty="0" smtClean="0">
                <a:solidFill>
                  <a:srgbClr val="000000"/>
                </a:solidFill>
                <a:effectLst/>
                <a:latin typeface="Arial"/>
                <a:cs typeface="Arial"/>
                <a:sym typeface="Arial"/>
              </a:rPr>
              <a:t>General Information</a:t>
            </a:r>
            <a:endParaRPr lang="en-US" sz="1100" u="sng" dirty="0" smtClean="0"/>
          </a:p>
          <a:p>
            <a:pPr marL="0" indent="0">
              <a:buFont typeface="Arial" pitchFamily="34" charset="0"/>
              <a:buNone/>
            </a:pPr>
            <a:r>
              <a:rPr lang="en-US" sz="1100" u="sng" dirty="0" smtClean="0"/>
              <a:t>Reasons</a:t>
            </a:r>
            <a:r>
              <a:rPr lang="en-US" sz="1100" u="sng" baseline="0" dirty="0" smtClean="0"/>
              <a:t> why someone might choose</a:t>
            </a:r>
            <a:r>
              <a:rPr lang="en-US" sz="1100" b="1" u="sng" baseline="0" dirty="0" smtClean="0"/>
              <a:t> not</a:t>
            </a:r>
            <a:r>
              <a:rPr lang="en-US" sz="1100" b="0" u="sng" baseline="0" dirty="0" smtClean="0"/>
              <a:t> to abstain</a:t>
            </a:r>
            <a:endParaRPr lang="en-US" sz="1100" u="sng" dirty="0" smtClean="0"/>
          </a:p>
          <a:p>
            <a:pPr marL="171450" indent="-171450">
              <a:buFont typeface="Arial" pitchFamily="34" charset="0"/>
              <a:buChar char="•"/>
            </a:pPr>
            <a:r>
              <a:rPr lang="en-US" sz="1100" dirty="0" smtClean="0"/>
              <a:t>Fear of saying no</a:t>
            </a:r>
          </a:p>
          <a:p>
            <a:pPr marL="171450" indent="-171450">
              <a:buFont typeface="Arial" pitchFamily="34" charset="0"/>
              <a:buChar char="•"/>
            </a:pPr>
            <a:r>
              <a:rPr lang="en-US" sz="1100" dirty="0" smtClean="0"/>
              <a:t>Pressure from your partner</a:t>
            </a:r>
          </a:p>
          <a:p>
            <a:pPr marL="171450" indent="-171450">
              <a:buFont typeface="Arial" pitchFamily="34" charset="0"/>
              <a:buChar char="•"/>
            </a:pPr>
            <a:r>
              <a:rPr lang="en-US" sz="1100" dirty="0" smtClean="0"/>
              <a:t>Peer pressure “everyone is doing it” (FOMO) </a:t>
            </a:r>
          </a:p>
          <a:p>
            <a:pPr marL="171450" indent="-171450">
              <a:buFont typeface="Arial" pitchFamily="34" charset="0"/>
              <a:buChar char="•"/>
            </a:pPr>
            <a:r>
              <a:rPr lang="en-US" sz="1100" dirty="0" smtClean="0"/>
              <a:t>Wanting to be loved</a:t>
            </a:r>
          </a:p>
          <a:p>
            <a:pPr marL="171450" indent="-171450">
              <a:buFont typeface="Arial" pitchFamily="34" charset="0"/>
              <a:buChar char="•"/>
            </a:pPr>
            <a:r>
              <a:rPr lang="en-US" sz="1100" dirty="0" smtClean="0"/>
              <a:t>Use of alcohol or drugs</a:t>
            </a:r>
          </a:p>
          <a:p>
            <a:pPr marL="171450" indent="-171450">
              <a:buFont typeface="Arial" pitchFamily="34" charset="0"/>
              <a:buChar char="•"/>
            </a:pPr>
            <a:r>
              <a:rPr lang="en-US" sz="1100" dirty="0" smtClean="0"/>
              <a:t>Curious/Curiosity</a:t>
            </a:r>
            <a:r>
              <a:rPr lang="en-US" sz="1100" baseline="0" dirty="0" smtClean="0"/>
              <a:t> </a:t>
            </a:r>
            <a:endParaRPr lang="en-US" sz="1100" dirty="0" smtClean="0"/>
          </a:p>
          <a:p>
            <a:pPr marL="171450" indent="-171450">
              <a:buFont typeface="Arial" pitchFamily="34" charset="0"/>
              <a:buChar char="•"/>
            </a:pPr>
            <a:r>
              <a:rPr lang="en-US" sz="1100" dirty="0" smtClean="0"/>
              <a:t>To rebel</a:t>
            </a:r>
          </a:p>
          <a:p>
            <a:pPr marL="171450" indent="-171450">
              <a:buFont typeface="Arial" pitchFamily="34" charset="0"/>
              <a:buChar char="•"/>
            </a:pPr>
            <a:r>
              <a:rPr lang="en-US" sz="1100" dirty="0" smtClean="0"/>
              <a:t>Social Media (influences) – subtle messages in music,</a:t>
            </a:r>
            <a:r>
              <a:rPr lang="en-US" sz="1100" baseline="0" dirty="0" smtClean="0"/>
              <a:t> TV, movies depict sex as casual, pornography, not being in a relationship and not having any consequences</a:t>
            </a:r>
          </a:p>
          <a:p>
            <a:pPr marL="171450" indent="-171450">
              <a:buFont typeface="Arial" pitchFamily="34" charset="0"/>
              <a:buChar char="•"/>
            </a:pPr>
            <a:r>
              <a:rPr lang="en-US" sz="1100" baseline="0" dirty="0" smtClean="0"/>
              <a:t>The right time, person, place, both partners feeling comfortable</a:t>
            </a:r>
          </a:p>
          <a:p>
            <a:pPr marL="0" indent="0">
              <a:buFont typeface="Arial" pitchFamily="34" charset="0"/>
              <a:buNone/>
            </a:pPr>
            <a:endParaRPr lang="en-US" sz="1100" baseline="0" dirty="0" smtClean="0"/>
          </a:p>
          <a:p>
            <a:pPr marL="158750" indent="0">
              <a:buNone/>
            </a:pPr>
            <a:r>
              <a:rPr lang="en-US" sz="1100" b="0" i="0" u="sng" strike="noStrike" cap="none" dirty="0" smtClean="0">
                <a:solidFill>
                  <a:srgbClr val="000000"/>
                </a:solidFill>
                <a:effectLst/>
                <a:latin typeface="Arial"/>
                <a:ea typeface="Arial"/>
                <a:cs typeface="Arial"/>
                <a:sym typeface="Arial"/>
              </a:rPr>
              <a:t>Sexual Decision Making</a:t>
            </a:r>
          </a:p>
          <a:p>
            <a:pPr lvl="1"/>
            <a:r>
              <a:rPr lang="en-US" sz="1100" b="0" i="0" u="none" strike="noStrike" cap="none" baseline="0" dirty="0" smtClean="0">
                <a:solidFill>
                  <a:srgbClr val="000000"/>
                </a:solidFill>
                <a:latin typeface="Arial"/>
                <a:ea typeface="Arial"/>
                <a:cs typeface="Arial"/>
                <a:sym typeface="Arial"/>
              </a:rPr>
              <a:t>Be clear in your own mind about what you are comfortable or uncomfortable with. </a:t>
            </a:r>
          </a:p>
          <a:p>
            <a:pPr lvl="1"/>
            <a:r>
              <a:rPr lang="en-US" sz="1100" b="0" i="0" u="none" strike="noStrike" cap="none" baseline="0" dirty="0" smtClean="0">
                <a:solidFill>
                  <a:srgbClr val="000000"/>
                </a:solidFill>
                <a:latin typeface="Arial"/>
                <a:ea typeface="Arial"/>
                <a:cs typeface="Arial"/>
                <a:sym typeface="Arial"/>
              </a:rPr>
              <a:t>Being able to talk about these boundaries with a partner is an important part of sexual health. </a:t>
            </a:r>
          </a:p>
          <a:p>
            <a:pPr lvl="1"/>
            <a:r>
              <a:rPr lang="en-US" sz="1100" b="0" i="0" u="none" strike="noStrike" cap="none" baseline="0" dirty="0" smtClean="0">
                <a:solidFill>
                  <a:srgbClr val="000000"/>
                </a:solidFill>
                <a:latin typeface="Arial"/>
                <a:ea typeface="Arial"/>
                <a:cs typeface="Arial"/>
                <a:sym typeface="Arial"/>
              </a:rPr>
              <a:t>Having sex can be an enjoyable experience. It can also be an important part of a close, loving, and committed relationship, such as marriage or a long-term, healthy relationship, when you are older. </a:t>
            </a:r>
          </a:p>
          <a:p>
            <a:pPr lvl="1"/>
            <a:r>
              <a:rPr lang="en-US" sz="1100" b="0" i="0" u="none" strike="noStrike" cap="none" baseline="0" dirty="0" smtClean="0">
                <a:solidFill>
                  <a:srgbClr val="000000"/>
                </a:solidFill>
                <a:latin typeface="Arial"/>
                <a:ea typeface="Arial"/>
                <a:cs typeface="Arial"/>
                <a:sym typeface="Arial"/>
              </a:rPr>
              <a:t>Some people may think that sex is the best way to express love, but there are many other important and meaningful ways in which it can be expressed. </a:t>
            </a:r>
          </a:p>
          <a:p>
            <a:pPr lvl="1"/>
            <a:r>
              <a:rPr lang="en-US" sz="1100" b="0" i="0" u="none" strike="noStrike" cap="none" baseline="0" dirty="0" smtClean="0">
                <a:solidFill>
                  <a:srgbClr val="000000"/>
                </a:solidFill>
                <a:latin typeface="Arial"/>
                <a:ea typeface="Arial"/>
                <a:cs typeface="Arial"/>
                <a:sym typeface="Arial"/>
              </a:rPr>
              <a:t>Having sex has risks too, including the possibility of getting sexually transmitted and blood-borne infections (STBBIs) or becoming a parent when you don’t want to. </a:t>
            </a:r>
          </a:p>
          <a:p>
            <a:pPr lvl="1"/>
            <a:r>
              <a:rPr lang="en-US" sz="1100" b="0" i="0" u="none" strike="noStrike" cap="none" baseline="0" dirty="0" smtClean="0">
                <a:solidFill>
                  <a:srgbClr val="000000"/>
                </a:solidFill>
                <a:latin typeface="Arial"/>
                <a:ea typeface="Arial"/>
                <a:cs typeface="Arial"/>
                <a:sym typeface="Arial"/>
              </a:rPr>
              <a:t>There are also emotional and other considerations to think about. </a:t>
            </a:r>
          </a:p>
          <a:p>
            <a:pPr marL="615950" lvl="1" indent="0">
              <a:buNone/>
            </a:pPr>
            <a:endParaRPr lang="en-US" sz="1100" b="1" i="1" u="none" strike="noStrike" cap="none" baseline="0" dirty="0" smtClean="0">
              <a:solidFill>
                <a:srgbClr val="000000"/>
              </a:solidFill>
              <a:latin typeface="Arial"/>
              <a:ea typeface="Arial"/>
              <a:cs typeface="Arial"/>
              <a:sym typeface="Arial"/>
            </a:endParaRPr>
          </a:p>
          <a:p>
            <a:r>
              <a:rPr lang="en-US" sz="1100" b="1" i="1" u="none" strike="noStrike" cap="none" baseline="0" dirty="0" smtClean="0">
                <a:solidFill>
                  <a:srgbClr val="000000"/>
                </a:solidFill>
                <a:latin typeface="Arial"/>
                <a:ea typeface="Arial"/>
                <a:cs typeface="Arial"/>
                <a:sym typeface="Arial"/>
              </a:rPr>
              <a:t>Remind Students: </a:t>
            </a:r>
          </a:p>
          <a:p>
            <a:pPr lvl="1"/>
            <a:r>
              <a:rPr lang="en-US" sz="1100" b="0" i="0" u="none" strike="noStrike" cap="none" baseline="0" dirty="0" smtClean="0">
                <a:solidFill>
                  <a:srgbClr val="000000"/>
                </a:solidFill>
                <a:latin typeface="Arial"/>
                <a:ea typeface="Arial"/>
                <a:cs typeface="Arial"/>
                <a:sym typeface="Arial"/>
              </a:rPr>
              <a:t>“It’s best to wait until you are older to have sex because you need to be emotionally ready, which includes being able to talk with your partner about how you feel, being prepared to talk about and use protection against STBBIs or pregnancy, and being prepared to handle the emotional ups and downs of a relationship, including the ending of a relationship.</a:t>
            </a:r>
          </a:p>
          <a:p>
            <a:pPr lvl="1"/>
            <a:r>
              <a:rPr lang="en-US" sz="1100" b="0" i="0" u="none" strike="noStrike" cap="none" baseline="0" dirty="0" smtClean="0">
                <a:solidFill>
                  <a:srgbClr val="000000"/>
                </a:solidFill>
                <a:latin typeface="Arial"/>
                <a:ea typeface="Arial"/>
                <a:cs typeface="Arial"/>
                <a:sym typeface="Arial"/>
              </a:rPr>
              <a:t> “Some people see sex as little more than a physical act and do not realize the emotional impact it can have. Engaging in any type of sexual activity with a partner can make the relationship more emotional or more complicated.” </a:t>
            </a:r>
          </a:p>
          <a:p>
            <a:pPr lvl="1"/>
            <a:r>
              <a:rPr lang="en-US" sz="1100" b="0" i="0" u="none" strike="noStrike" cap="none" baseline="0" dirty="0" smtClean="0">
                <a:solidFill>
                  <a:srgbClr val="000000"/>
                </a:solidFill>
                <a:latin typeface="Arial"/>
                <a:ea typeface="Arial"/>
                <a:cs typeface="Arial"/>
                <a:sym typeface="Arial"/>
              </a:rPr>
              <a:t>“Some people choose to or are encouraged to wait to be sexually active for personal, cultural, or religious reasons.” </a:t>
            </a:r>
          </a:p>
          <a:p>
            <a:pPr lvl="1"/>
            <a:r>
              <a:rPr lang="en-US" sz="1100" b="0" i="0" u="none" strike="noStrike" cap="none" baseline="0" dirty="0" smtClean="0">
                <a:solidFill>
                  <a:srgbClr val="000000"/>
                </a:solidFill>
                <a:latin typeface="Arial"/>
                <a:ea typeface="Arial"/>
                <a:cs typeface="Arial"/>
                <a:sym typeface="Arial"/>
              </a:rPr>
              <a:t>“People should not feel that they need to engage in sexual acts in order to please their partner or to gain social acceptance. A person should not have sex if they are feeling pressured, if they are unsure, if they are under the influence of drugs or alcohol, or if their partner is not ready or has not given consent. It is also important to remember that a person is free to change their mind about any type of activity at any time, and that their boundaries must be respected.”</a:t>
            </a:r>
            <a:endParaRPr lang="en-US" sz="1100" b="0" i="0" u="none" strike="noStrike" cap="none" dirty="0" smtClean="0">
              <a:solidFill>
                <a:srgbClr val="000000"/>
              </a:solidFill>
              <a:effectLst/>
              <a:latin typeface="Arial"/>
              <a:ea typeface="Arial"/>
              <a:cs typeface="Arial"/>
              <a:sym typeface="Arial"/>
            </a:endParaRPr>
          </a:p>
          <a:p>
            <a:pPr marL="0" indent="0">
              <a:buFont typeface="Arial" pitchFamily="34" charset="0"/>
              <a:buNone/>
            </a:pPr>
            <a:endParaRPr lang="en-US" sz="110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r>
              <a:rPr lang="en-CA" b="1" dirty="0" smtClean="0"/>
              <a:t>Image from </a:t>
            </a:r>
            <a:r>
              <a:rPr lang="en-CA" b="1" dirty="0" err="1" smtClean="0"/>
              <a:t>Canva</a:t>
            </a:r>
            <a:endParaRPr lang="en-CA" b="1" dirty="0" smtClean="0"/>
          </a:p>
          <a:p>
            <a:pPr marL="0" indent="0">
              <a:buFont typeface="Arial" pitchFamily="34" charset="0"/>
              <a:buNone/>
            </a:pPr>
            <a:endParaRPr lang="en-US" sz="1100" dirty="0" smtClean="0"/>
          </a:p>
          <a:p>
            <a:pPr marL="0" lvl="0" indent="0" algn="l" rtl="0">
              <a:spcBef>
                <a:spcPts val="0"/>
              </a:spcBef>
              <a:spcAft>
                <a:spcPts val="0"/>
              </a:spcAft>
              <a:buNone/>
            </a:pPr>
            <a:endParaRPr lang="en-US" baseline="0" dirty="0" smtClean="0"/>
          </a:p>
        </p:txBody>
      </p:sp>
    </p:spTree>
    <p:extLst>
      <p:ext uri="{BB962C8B-B14F-4D97-AF65-F5344CB8AC3E}">
        <p14:creationId xmlns:p14="http://schemas.microsoft.com/office/powerpoint/2010/main" val="2365546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dirty="0" smtClean="0">
                <a:solidFill>
                  <a:srgbClr val="000000"/>
                </a:solidFill>
                <a:effectLst/>
                <a:latin typeface="Arial"/>
                <a:cs typeface="Arial"/>
                <a:sym typeface="Arial"/>
              </a:rPr>
              <a:t>General Information</a:t>
            </a:r>
          </a:p>
          <a:p>
            <a:pPr marL="0" lvl="0" indent="0" algn="l" rtl="0">
              <a:spcBef>
                <a:spcPts val="0"/>
              </a:spcBef>
              <a:spcAft>
                <a:spcPts val="0"/>
              </a:spcAft>
              <a:buNone/>
            </a:pPr>
            <a:r>
              <a:rPr lang="en-CA" dirty="0" smtClean="0"/>
              <a:t>Sometimes people</a:t>
            </a:r>
            <a:r>
              <a:rPr lang="en-CA" baseline="0" dirty="0" smtClean="0"/>
              <a:t> feel pressured to engage in sexual activity because they might think it shows their significant other (or the person they like) that they care for them (and sometimes love them)… This is not always right. </a:t>
            </a:r>
          </a:p>
          <a:p>
            <a:pPr marL="0" lvl="0" indent="0" algn="l" rtl="0">
              <a:spcBef>
                <a:spcPts val="0"/>
              </a:spcBef>
              <a:spcAft>
                <a:spcPts val="0"/>
              </a:spcAft>
              <a:buNone/>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kern="1200" cap="none" baseline="0" dirty="0" smtClean="0">
                <a:solidFill>
                  <a:schemeClr val="tx1"/>
                </a:solidFill>
                <a:effectLst/>
                <a:latin typeface="Arial"/>
                <a:ea typeface="Arial"/>
                <a:cs typeface="Arial"/>
                <a:sym typeface="Arial"/>
              </a:rPr>
              <a:t>It is 100% possible to have a meaningful romantic relationship without sexual contact. Partners can show that they care about each other in a lot of different ways. Meaningful relationships without sexual contact aren’t something we see very often in the media, but they do exist and you need to know that they are an option. </a:t>
            </a:r>
            <a:endParaRPr lang="en-CA" baseline="0" dirty="0" smtClean="0"/>
          </a:p>
          <a:p>
            <a:pPr marL="0" lvl="0" indent="0">
              <a:buFont typeface="Arial"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lvl="0" indent="0">
              <a:buFont typeface="Arial" pitchFamily="34" charset="0"/>
              <a:buNone/>
            </a:pPr>
            <a:r>
              <a:rPr lang="en-US" sz="1100" b="1" i="0" u="sng" strike="noStrike" kern="1200" cap="none" dirty="0" smtClean="0">
                <a:solidFill>
                  <a:schemeClr val="tx1"/>
                </a:solidFill>
                <a:effectLst/>
                <a:latin typeface="Arial"/>
                <a:ea typeface="Arial"/>
                <a:cs typeface="Arial"/>
                <a:sym typeface="Arial"/>
              </a:rPr>
              <a:t>Teacher Prompt</a:t>
            </a:r>
          </a:p>
          <a:p>
            <a:pPr marL="0" lvl="0" indent="0">
              <a:buFont typeface="Arial" pitchFamily="34" charset="0"/>
              <a:buNone/>
            </a:pPr>
            <a:r>
              <a:rPr lang="en-US" sz="1100" b="1" i="0" u="none" strike="noStrike" kern="1200" cap="none" dirty="0" smtClean="0">
                <a:solidFill>
                  <a:schemeClr val="tx1"/>
                </a:solidFill>
                <a:effectLst/>
                <a:latin typeface="Arial"/>
                <a:ea typeface="Arial"/>
                <a:cs typeface="Arial"/>
                <a:sym typeface="Arial"/>
              </a:rPr>
              <a:t>Ask</a:t>
            </a:r>
            <a:r>
              <a:rPr lang="en-US" sz="1100" b="0" i="0" u="none" strike="noStrike" kern="1200" cap="none" dirty="0" smtClean="0">
                <a:solidFill>
                  <a:schemeClr val="tx1"/>
                </a:solidFill>
                <a:effectLst/>
                <a:latin typeface="Arial"/>
                <a:ea typeface="Arial"/>
                <a:cs typeface="Arial"/>
                <a:sym typeface="Arial"/>
              </a:rPr>
              <a:t>:</a:t>
            </a:r>
            <a:r>
              <a:rPr lang="en-US" sz="1100" b="0" i="0" u="none" strike="noStrike" kern="1200" cap="none" baseline="0" dirty="0" smtClean="0">
                <a:solidFill>
                  <a:schemeClr val="tx1"/>
                </a:solidFill>
                <a:effectLst/>
                <a:latin typeface="Arial"/>
                <a:ea typeface="Arial"/>
                <a:cs typeface="Arial"/>
                <a:sym typeface="Arial"/>
              </a:rPr>
              <a:t> </a:t>
            </a:r>
            <a:r>
              <a:rPr lang="en-US" sz="1100" b="1" i="1" u="none" strike="noStrike" kern="1200" cap="none" baseline="0" dirty="0" smtClean="0">
                <a:solidFill>
                  <a:schemeClr val="tx1"/>
                </a:solidFill>
                <a:effectLst/>
                <a:latin typeface="Arial"/>
                <a:ea typeface="Arial"/>
                <a:cs typeface="Arial"/>
                <a:sym typeface="Arial"/>
              </a:rPr>
              <a:t>What do you think are ways to show that you care about someone? </a:t>
            </a:r>
          </a:p>
          <a:p>
            <a:pPr marL="0" lvl="0" indent="0">
              <a:buFont typeface="Arial" pitchFamily="34" charset="0"/>
              <a:buNone/>
            </a:pPr>
            <a:endParaRPr lang="en-US" sz="1100" b="0" i="0" u="none" strike="noStrike" kern="1200" cap="none" baseline="0" dirty="0" smtClean="0">
              <a:solidFill>
                <a:schemeClr val="tx1"/>
              </a:solidFill>
              <a:effectLst/>
              <a:latin typeface="Arial"/>
              <a:ea typeface="Arial"/>
              <a:cs typeface="Arial"/>
              <a:sym typeface="Arial"/>
            </a:endParaRPr>
          </a:p>
          <a:p>
            <a:pPr marL="0" lvl="0" indent="0">
              <a:buFont typeface="Arial" pitchFamily="34" charset="0"/>
              <a:buNone/>
            </a:pPr>
            <a:r>
              <a:rPr lang="en-US" sz="1100" b="1" i="0" u="none" strike="noStrike" kern="1200" cap="none" baseline="0" dirty="0" smtClean="0">
                <a:solidFill>
                  <a:schemeClr val="tx1"/>
                </a:solidFill>
                <a:effectLst/>
                <a:latin typeface="Arial"/>
                <a:ea typeface="Arial"/>
                <a:cs typeface="Arial"/>
                <a:sym typeface="Arial"/>
              </a:rPr>
              <a:t>Elicit: </a:t>
            </a:r>
          </a:p>
          <a:p>
            <a:pPr marL="0" lvl="0" indent="0">
              <a:buFont typeface="Arial" pitchFamily="34" charset="0"/>
              <a:buNone/>
            </a:pPr>
            <a:r>
              <a:rPr lang="en-US" sz="1100" b="0" i="0" u="none" strike="noStrike" kern="1200" cap="none" dirty="0" smtClean="0">
                <a:solidFill>
                  <a:schemeClr val="tx1"/>
                </a:solidFill>
                <a:effectLst/>
                <a:latin typeface="Arial"/>
                <a:ea typeface="Arial"/>
                <a:cs typeface="Arial"/>
                <a:sym typeface="Arial"/>
              </a:rPr>
              <a:t>Holding hands</a:t>
            </a:r>
          </a:p>
          <a:p>
            <a:pPr marL="0" lvl="0" indent="0">
              <a:buFont typeface="Arial" pitchFamily="34" charset="0"/>
              <a:buNone/>
            </a:pPr>
            <a:r>
              <a:rPr lang="en-US" sz="1100" b="0" i="0" u="none" strike="noStrike" kern="1200" cap="none" dirty="0" smtClean="0">
                <a:solidFill>
                  <a:schemeClr val="tx1"/>
                </a:solidFill>
                <a:effectLst/>
                <a:latin typeface="Arial"/>
                <a:ea typeface="Arial"/>
                <a:cs typeface="Arial"/>
                <a:sym typeface="Arial"/>
              </a:rPr>
              <a:t>giving and receiving hugs</a:t>
            </a:r>
          </a:p>
          <a:p>
            <a:pPr marL="0" lvl="0" indent="0">
              <a:buFont typeface="Arial" pitchFamily="34" charset="0"/>
              <a:buNone/>
            </a:pPr>
            <a:r>
              <a:rPr lang="en-US" sz="1100" b="0" i="0" u="none" strike="noStrike" kern="1200" cap="none" dirty="0" smtClean="0">
                <a:solidFill>
                  <a:schemeClr val="tx1"/>
                </a:solidFill>
                <a:effectLst/>
                <a:latin typeface="Arial"/>
                <a:ea typeface="Arial"/>
                <a:cs typeface="Arial"/>
                <a:sym typeface="Arial"/>
              </a:rPr>
              <a:t>giving compliments</a:t>
            </a:r>
          </a:p>
          <a:p>
            <a:pPr marL="0" lvl="0" indent="0">
              <a:buFont typeface="Arial" pitchFamily="34" charset="0"/>
              <a:buNone/>
            </a:pPr>
            <a:r>
              <a:rPr lang="en-US" sz="1100" b="0" i="0" u="none" strike="noStrike" kern="1200" cap="none" dirty="0" smtClean="0">
                <a:solidFill>
                  <a:schemeClr val="tx1"/>
                </a:solidFill>
                <a:effectLst/>
                <a:latin typeface="Arial"/>
                <a:ea typeface="Arial"/>
                <a:cs typeface="Arial"/>
                <a:sym typeface="Arial"/>
              </a:rPr>
              <a:t>showing</a:t>
            </a:r>
            <a:r>
              <a:rPr lang="en-US" sz="1100" b="0" i="0" u="none" strike="noStrike" kern="1200" cap="none" baseline="0" dirty="0" smtClean="0">
                <a:solidFill>
                  <a:schemeClr val="tx1"/>
                </a:solidFill>
                <a:effectLst/>
                <a:latin typeface="Arial"/>
                <a:ea typeface="Arial"/>
                <a:cs typeface="Arial"/>
                <a:sym typeface="Arial"/>
              </a:rPr>
              <a:t> respect</a:t>
            </a:r>
          </a:p>
          <a:p>
            <a:pPr marL="0" lvl="0" indent="0">
              <a:buFont typeface="Arial" pitchFamily="34" charset="0"/>
              <a:buNone/>
            </a:pPr>
            <a:r>
              <a:rPr lang="en-US" sz="1100" b="0" i="0" u="none" strike="noStrike" kern="1200" cap="none" baseline="0" dirty="0" smtClean="0">
                <a:solidFill>
                  <a:schemeClr val="tx1"/>
                </a:solidFill>
                <a:effectLst/>
                <a:latin typeface="Arial"/>
                <a:ea typeface="Arial"/>
                <a:cs typeface="Arial"/>
                <a:sym typeface="Arial"/>
              </a:rPr>
              <a:t>K</a:t>
            </a:r>
            <a:r>
              <a:rPr lang="en-US" sz="1100" b="0" i="0" u="none" strike="noStrike" kern="1200" cap="none" dirty="0" smtClean="0">
                <a:solidFill>
                  <a:schemeClr val="tx1"/>
                </a:solidFill>
                <a:effectLst/>
                <a:latin typeface="Arial"/>
                <a:ea typeface="Arial"/>
                <a:cs typeface="Arial"/>
                <a:sym typeface="Arial"/>
              </a:rPr>
              <a:t>issing</a:t>
            </a:r>
          </a:p>
          <a:p>
            <a:pPr marL="0" lvl="0" indent="0">
              <a:buFont typeface="Arial" pitchFamily="34" charset="0"/>
              <a:buNone/>
            </a:pPr>
            <a:r>
              <a:rPr lang="en-US" sz="1100" b="0" i="0" u="none" strike="noStrike" kern="1200" cap="none" dirty="0" smtClean="0">
                <a:solidFill>
                  <a:schemeClr val="tx1"/>
                </a:solidFill>
                <a:effectLst/>
                <a:latin typeface="Arial"/>
                <a:ea typeface="Arial"/>
                <a:cs typeface="Arial"/>
                <a:sym typeface="Arial"/>
              </a:rPr>
              <a:t>being</a:t>
            </a:r>
            <a:r>
              <a:rPr lang="en-US" sz="1100" b="0" i="0" u="none" strike="noStrike" kern="1200" cap="none" baseline="0" dirty="0" smtClean="0">
                <a:solidFill>
                  <a:schemeClr val="tx1"/>
                </a:solidFill>
                <a:effectLst/>
                <a:latin typeface="Arial"/>
                <a:ea typeface="Arial"/>
                <a:cs typeface="Arial"/>
                <a:sym typeface="Arial"/>
              </a:rPr>
              <a:t> best friends</a:t>
            </a:r>
          </a:p>
          <a:p>
            <a:pPr marL="0" lvl="0" indent="0">
              <a:buFont typeface="Arial" pitchFamily="34" charset="0"/>
              <a:buNone/>
            </a:pPr>
            <a:r>
              <a:rPr lang="en-US" sz="1100" b="0" i="0" u="none" strike="noStrike" kern="1200" cap="none" baseline="0" dirty="0" smtClean="0">
                <a:solidFill>
                  <a:schemeClr val="tx1"/>
                </a:solidFill>
                <a:effectLst/>
                <a:latin typeface="Arial"/>
                <a:ea typeface="Arial"/>
                <a:cs typeface="Arial"/>
                <a:sym typeface="Arial"/>
              </a:rPr>
              <a:t>cooking/baking</a:t>
            </a:r>
          </a:p>
          <a:p>
            <a:pPr marL="0" lvl="0" indent="0">
              <a:buFont typeface="Arial" pitchFamily="34" charset="0"/>
              <a:buNone/>
            </a:pPr>
            <a:r>
              <a:rPr lang="en-US" sz="1100" b="0" i="0" u="none" strike="noStrike" kern="1200" cap="none" baseline="0" dirty="0" smtClean="0">
                <a:solidFill>
                  <a:schemeClr val="tx1"/>
                </a:solidFill>
                <a:effectLst/>
                <a:latin typeface="Arial"/>
                <a:ea typeface="Arial"/>
                <a:cs typeface="Arial"/>
                <a:sym typeface="Arial"/>
              </a:rPr>
              <a:t>buying a gift</a:t>
            </a:r>
          </a:p>
          <a:p>
            <a:pPr marL="0" lvl="0" indent="0">
              <a:buFont typeface="Arial" pitchFamily="34" charset="0"/>
              <a:buNone/>
            </a:pPr>
            <a:r>
              <a:rPr lang="en-US" sz="1100" b="0" i="0" u="none" strike="noStrike" kern="1200" cap="none" baseline="0" dirty="0" smtClean="0">
                <a:solidFill>
                  <a:schemeClr val="tx1"/>
                </a:solidFill>
                <a:effectLst/>
                <a:latin typeface="Arial"/>
                <a:ea typeface="Arial"/>
                <a:cs typeface="Arial"/>
                <a:sym typeface="Arial"/>
              </a:rPr>
              <a:t>sending a text/email (remind about internet safety- what’s appropriate to send via social media)</a:t>
            </a:r>
          </a:p>
          <a:p>
            <a:pPr marL="0" lvl="0" indent="0">
              <a:buFont typeface="Arial" pitchFamily="34" charset="0"/>
              <a:buNone/>
            </a:pPr>
            <a:r>
              <a:rPr lang="en-US" sz="1100" b="0" i="0" u="none" strike="noStrike" kern="1200" cap="none" baseline="0" dirty="0" smtClean="0">
                <a:solidFill>
                  <a:schemeClr val="tx1"/>
                </a:solidFill>
                <a:effectLst/>
                <a:latin typeface="Arial"/>
                <a:ea typeface="Arial"/>
                <a:cs typeface="Arial"/>
                <a:sym typeface="Arial"/>
              </a:rPr>
              <a:t>s</a:t>
            </a:r>
            <a:r>
              <a:rPr lang="en-US" sz="1100" b="0" i="0" u="none" strike="noStrike" kern="1200" cap="none" dirty="0" smtClean="0">
                <a:solidFill>
                  <a:schemeClr val="tx1"/>
                </a:solidFill>
                <a:effectLst/>
                <a:latin typeface="Arial"/>
                <a:ea typeface="Arial"/>
                <a:cs typeface="Arial"/>
                <a:sym typeface="Arial"/>
              </a:rPr>
              <a:t>pending</a:t>
            </a:r>
            <a:r>
              <a:rPr lang="en-US" sz="1100" b="0" i="0" u="none" strike="noStrike" kern="1200" cap="none" baseline="0" dirty="0" smtClean="0">
                <a:solidFill>
                  <a:schemeClr val="tx1"/>
                </a:solidFill>
                <a:effectLst/>
                <a:latin typeface="Arial"/>
                <a:ea typeface="Arial"/>
                <a:cs typeface="Arial"/>
                <a:sym typeface="Arial"/>
              </a:rPr>
              <a:t> time together (your time is valuable), etc.</a:t>
            </a:r>
          </a:p>
          <a:p>
            <a:pPr marL="0" lvl="0" indent="0">
              <a:buFont typeface="Arial" pitchFamily="34" charset="0"/>
              <a:buNone/>
            </a:pPr>
            <a:endParaRPr lang="en-US" sz="1100" b="0" i="0" u="none" strike="noStrike" kern="1200" cap="none" baseline="0" dirty="0" smtClean="0">
              <a:solidFill>
                <a:schemeClr val="tx1"/>
              </a:solidFill>
              <a:effectLst/>
              <a:latin typeface="Arial"/>
              <a:ea typeface="Arial"/>
              <a:cs typeface="Arial"/>
              <a:sym typeface="Arial"/>
            </a:endParaRPr>
          </a:p>
          <a:p>
            <a:pPr marL="0" lvl="0" indent="0">
              <a:buFont typeface="Arial" pitchFamily="34" charset="0"/>
              <a:buNone/>
            </a:pPr>
            <a:r>
              <a:rPr lang="en-US" sz="1100" b="0" i="0" u="none" strike="noStrike" kern="1200" cap="none" baseline="0" dirty="0" smtClean="0">
                <a:solidFill>
                  <a:schemeClr val="tx1"/>
                </a:solidFill>
                <a:effectLst/>
                <a:latin typeface="Arial"/>
                <a:ea typeface="Arial"/>
                <a:cs typeface="Arial"/>
                <a:sym typeface="Arial"/>
              </a:rPr>
              <a:t>The teacher can remind students that abstinence is the most effective way to prevent </a:t>
            </a:r>
            <a:r>
              <a:rPr lang="en-US" sz="1100" b="0" i="0" u="none" strike="noStrike" kern="1200" cap="none" baseline="0" dirty="0" err="1" smtClean="0">
                <a:solidFill>
                  <a:schemeClr val="tx1"/>
                </a:solidFill>
                <a:effectLst/>
                <a:latin typeface="Arial"/>
                <a:ea typeface="Arial"/>
                <a:cs typeface="Arial"/>
                <a:sym typeface="Arial"/>
              </a:rPr>
              <a:t>STI’s</a:t>
            </a:r>
            <a:r>
              <a:rPr lang="en-US" sz="1100" b="0" i="0" u="none" strike="noStrike" kern="1200" cap="none" baseline="0" dirty="0" smtClean="0">
                <a:solidFill>
                  <a:schemeClr val="tx1"/>
                </a:solidFill>
                <a:effectLst/>
                <a:latin typeface="Arial"/>
                <a:ea typeface="Arial"/>
                <a:cs typeface="Arial"/>
                <a:sym typeface="Arial"/>
              </a:rPr>
              <a:t> and pregnancy in a relationships.</a:t>
            </a:r>
          </a:p>
          <a:p>
            <a:pPr marL="0" lvl="0" indent="0">
              <a:buFont typeface="Arial" pitchFamily="34" charset="0"/>
              <a:buNone/>
            </a:pPr>
            <a:endParaRPr lang="en-US" sz="1100" b="0" i="0" u="none" strike="noStrike" kern="1200" cap="none" baseline="0" dirty="0" smtClean="0">
              <a:solidFill>
                <a:schemeClr val="tx1"/>
              </a:solidFill>
              <a:effectLst/>
              <a:latin typeface="Arial"/>
              <a:ea typeface="Arial"/>
              <a:cs typeface="Arial"/>
              <a:sym typeface="Arial"/>
            </a:endParaRPr>
          </a:p>
          <a:p>
            <a:pPr marL="0" lvl="0" indent="0">
              <a:buFont typeface="Arial" pitchFamily="34" charset="0"/>
              <a:buNone/>
            </a:pPr>
            <a:r>
              <a:rPr lang="en-US" sz="1100" b="1" i="0" u="none" strike="noStrike" kern="1200" cap="none" baseline="0" dirty="0" smtClean="0">
                <a:solidFill>
                  <a:schemeClr val="tx1"/>
                </a:solidFill>
                <a:effectLst/>
                <a:latin typeface="Arial"/>
                <a:ea typeface="Arial"/>
                <a:cs typeface="Arial"/>
                <a:sym typeface="Arial"/>
              </a:rPr>
              <a:t>Remember though, consent must be freely given with both parties understanding and agreeing to the activity.</a:t>
            </a:r>
          </a:p>
          <a:p>
            <a:pPr marL="0" lvl="0" indent="0">
              <a:buFont typeface="Arial" pitchFamily="34" charset="0"/>
              <a:buNone/>
            </a:pPr>
            <a:endParaRPr lang="en-US" sz="1100" b="1"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r>
              <a:rPr lang="en-CA" b="1" dirty="0" smtClean="0"/>
              <a:t>Image from </a:t>
            </a:r>
            <a:r>
              <a:rPr lang="en-CA" b="1" dirty="0" err="1" smtClean="0"/>
              <a:t>Canva</a:t>
            </a:r>
            <a:endParaRPr lang="en-CA" b="1" dirty="0" smtClean="0"/>
          </a:p>
          <a:p>
            <a:pPr marL="0" lvl="0" indent="0">
              <a:buFont typeface="Arial" pitchFamily="34" charset="0"/>
              <a:buNone/>
            </a:pPr>
            <a:endParaRPr lang="en-US" sz="1100" b="1" i="0" u="none" strike="noStrike" kern="1200" cap="none" baseline="0"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391365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1" i="0" u="sng" strike="noStrike" cap="none" dirty="0" smtClean="0">
                <a:solidFill>
                  <a:srgbClr val="000000"/>
                </a:solidFill>
                <a:effectLst/>
                <a:latin typeface="Arial"/>
                <a:ea typeface="Arial"/>
                <a:cs typeface="Arial"/>
                <a:sym typeface="Arial"/>
              </a:rPr>
              <a:t>Teacher prompt</a:t>
            </a: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1" i="1" u="none" strike="noStrike" cap="none" baseline="0" dirty="0" smtClean="0">
                <a:solidFill>
                  <a:srgbClr val="000000"/>
                </a:solidFill>
                <a:latin typeface="Arial"/>
                <a:ea typeface="Arial"/>
                <a:cs typeface="Arial"/>
                <a:sym typeface="Arial"/>
              </a:rPr>
              <a:t>“What factors affect a person’s decision about sexual activity?” </a:t>
            </a: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1" i="0" u="none" strike="noStrike" cap="none" dirty="0" smtClean="0">
                <a:solidFill>
                  <a:srgbClr val="000000"/>
                </a:solidFill>
                <a:effectLst/>
                <a:latin typeface="Arial"/>
                <a:ea typeface="Arial"/>
                <a:cs typeface="Arial"/>
                <a:sym typeface="Arial"/>
              </a:rPr>
              <a:t>Working with a partner</a:t>
            </a:r>
            <a:r>
              <a:rPr lang="en-US" sz="1100" b="0" i="0" u="none" strike="noStrike" cap="none" dirty="0" smtClean="0">
                <a:solidFill>
                  <a:srgbClr val="000000"/>
                </a:solidFill>
                <a:effectLst/>
                <a:latin typeface="Arial"/>
                <a:ea typeface="Arial"/>
                <a:cs typeface="Arial"/>
                <a:sym typeface="Arial"/>
              </a:rPr>
              <a:t>, students generate a list of five factors that influence decision making related to sexual health. Have pairs share some of their ideas with the large group. Record student responses on large sticky notes. Students can add to their lists using ideas shared by classmates if they aren’t able to think of five factors. Student responses will vary but might include:</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Student responses might include:</a:t>
            </a:r>
          </a:p>
          <a:p>
            <a:pPr fontAlgn="base"/>
            <a:r>
              <a:rPr lang="en-US" sz="1100" b="0" i="0" u="none" strike="noStrike" cap="none" dirty="0" smtClean="0">
                <a:solidFill>
                  <a:srgbClr val="000000"/>
                </a:solidFill>
                <a:effectLst/>
                <a:latin typeface="Arial"/>
                <a:ea typeface="Arial"/>
                <a:cs typeface="Arial"/>
                <a:sym typeface="Arial"/>
              </a:rPr>
              <a:t>thoughts and feelings about reasons to wait, including making a choice to delay sexual activity</a:t>
            </a:r>
          </a:p>
          <a:p>
            <a:pPr fontAlgn="base"/>
            <a:r>
              <a:rPr lang="en-US" sz="1100" b="0" i="0" u="none" strike="noStrike" cap="none" dirty="0" smtClean="0">
                <a:solidFill>
                  <a:srgbClr val="000000"/>
                </a:solidFill>
                <a:effectLst/>
                <a:latin typeface="Arial"/>
                <a:ea typeface="Arial"/>
                <a:cs typeface="Arial"/>
                <a:sym typeface="Arial"/>
              </a:rPr>
              <a:t>lack of interest in sexual activity</a:t>
            </a:r>
          </a:p>
          <a:p>
            <a:pPr fontAlgn="base"/>
            <a:r>
              <a:rPr lang="en-US" sz="1100" b="0" i="0" u="none" strike="noStrike" cap="none" dirty="0" smtClean="0">
                <a:solidFill>
                  <a:srgbClr val="000000"/>
                </a:solidFill>
                <a:effectLst/>
                <a:latin typeface="Arial"/>
                <a:ea typeface="Arial"/>
                <a:cs typeface="Arial"/>
                <a:sym typeface="Arial"/>
              </a:rPr>
              <a:t>perceived personal readiness</a:t>
            </a:r>
          </a:p>
          <a:p>
            <a:pPr fontAlgn="base"/>
            <a:r>
              <a:rPr lang="en-US" sz="1100" b="0" i="0" u="none" strike="noStrike" cap="none" dirty="0" smtClean="0">
                <a:solidFill>
                  <a:srgbClr val="000000"/>
                </a:solidFill>
                <a:effectLst/>
                <a:latin typeface="Arial"/>
                <a:ea typeface="Arial"/>
                <a:cs typeface="Arial"/>
                <a:sym typeface="Arial"/>
              </a:rPr>
              <a:t>peer pressure</a:t>
            </a:r>
          </a:p>
          <a:p>
            <a:pPr fontAlgn="base"/>
            <a:r>
              <a:rPr lang="en-US" sz="1100" b="0" i="0" u="none" strike="noStrike" cap="none" dirty="0" smtClean="0">
                <a:solidFill>
                  <a:srgbClr val="000000"/>
                </a:solidFill>
                <a:effectLst/>
                <a:latin typeface="Arial"/>
                <a:ea typeface="Arial"/>
                <a:cs typeface="Arial"/>
                <a:sym typeface="Arial"/>
              </a:rPr>
              <a:t>pressure from one’s partner</a:t>
            </a:r>
          </a:p>
          <a:p>
            <a:pPr fontAlgn="base"/>
            <a:r>
              <a:rPr lang="en-US" sz="1100" b="0" i="0" u="none" strike="noStrike" cap="none" dirty="0" smtClean="0">
                <a:solidFill>
                  <a:srgbClr val="000000"/>
                </a:solidFill>
                <a:effectLst/>
                <a:latin typeface="Arial"/>
                <a:ea typeface="Arial"/>
                <a:cs typeface="Arial"/>
                <a:sym typeface="Arial"/>
              </a:rPr>
              <a:t>desire</a:t>
            </a:r>
          </a:p>
          <a:p>
            <a:pPr fontAlgn="base"/>
            <a:r>
              <a:rPr lang="en-US" sz="1100" b="0" i="0" u="none" strike="noStrike" cap="none" dirty="0" smtClean="0">
                <a:solidFill>
                  <a:srgbClr val="000000"/>
                </a:solidFill>
                <a:effectLst/>
                <a:latin typeface="Arial"/>
                <a:ea typeface="Arial"/>
                <a:cs typeface="Arial"/>
                <a:sym typeface="Arial"/>
              </a:rPr>
              <a:t>curiosity</a:t>
            </a:r>
          </a:p>
          <a:p>
            <a:pPr fontAlgn="base"/>
            <a:r>
              <a:rPr lang="en-US" sz="1100" b="0" i="0" u="none" strike="noStrike" cap="none" dirty="0" smtClean="0">
                <a:solidFill>
                  <a:srgbClr val="000000"/>
                </a:solidFill>
                <a:effectLst/>
                <a:latin typeface="Arial"/>
                <a:ea typeface="Arial"/>
                <a:cs typeface="Arial"/>
                <a:sym typeface="Arial"/>
              </a:rPr>
              <a:t>maturity level</a:t>
            </a:r>
          </a:p>
          <a:p>
            <a:pPr fontAlgn="base"/>
            <a:r>
              <a:rPr lang="en-US" sz="1100" b="0" i="0" u="none" strike="noStrike" cap="none" dirty="0" smtClean="0">
                <a:solidFill>
                  <a:srgbClr val="000000"/>
                </a:solidFill>
                <a:effectLst/>
                <a:latin typeface="Arial"/>
                <a:ea typeface="Arial"/>
                <a:cs typeface="Arial"/>
                <a:sym typeface="Arial"/>
              </a:rPr>
              <a:t>awareness and acceptance of gender identity and sexual orientation</a:t>
            </a:r>
          </a:p>
          <a:p>
            <a:pPr fontAlgn="base"/>
            <a:r>
              <a:rPr lang="en-US" sz="1100" b="0" i="0" u="none" strike="noStrike" cap="none" dirty="0" smtClean="0">
                <a:solidFill>
                  <a:srgbClr val="000000"/>
                </a:solidFill>
                <a:effectLst/>
                <a:latin typeface="Arial"/>
                <a:ea typeface="Arial"/>
                <a:cs typeface="Arial"/>
                <a:sym typeface="Arial"/>
              </a:rPr>
              <a:t>physical or cognitive disabilities and possible associated assumptions</a:t>
            </a:r>
          </a:p>
          <a:p>
            <a:pPr fontAlgn="base"/>
            <a:r>
              <a:rPr lang="en-US" sz="1100" b="0" i="0" u="none" strike="noStrike" cap="none" dirty="0" smtClean="0">
                <a:solidFill>
                  <a:srgbClr val="000000"/>
                </a:solidFill>
                <a:effectLst/>
                <a:latin typeface="Arial"/>
                <a:ea typeface="Arial"/>
                <a:cs typeface="Arial"/>
                <a:sym typeface="Arial"/>
              </a:rPr>
              <a:t>legal concerns</a:t>
            </a:r>
          </a:p>
          <a:p>
            <a:pPr fontAlgn="base"/>
            <a:r>
              <a:rPr lang="en-US" sz="1100" b="0" i="0" u="none" strike="noStrike" cap="none" dirty="0" smtClean="0">
                <a:solidFill>
                  <a:srgbClr val="000000"/>
                </a:solidFill>
                <a:effectLst/>
                <a:latin typeface="Arial"/>
                <a:ea typeface="Arial"/>
                <a:cs typeface="Arial"/>
                <a:sym typeface="Arial"/>
              </a:rPr>
              <a:t>awareness of health risks, including risk of STIs and blood-borne infections</a:t>
            </a:r>
          </a:p>
          <a:p>
            <a:pPr fontAlgn="base"/>
            <a:r>
              <a:rPr lang="en-US" sz="1100" b="0" i="0" u="none" strike="noStrike" cap="none" dirty="0" smtClean="0">
                <a:solidFill>
                  <a:srgbClr val="000000"/>
                </a:solidFill>
                <a:effectLst/>
                <a:latin typeface="Arial"/>
                <a:ea typeface="Arial"/>
                <a:cs typeface="Arial"/>
                <a:sym typeface="Arial"/>
              </a:rPr>
              <a:t>concerns about risk of pregnancy</a:t>
            </a:r>
          </a:p>
          <a:p>
            <a:pPr fontAlgn="base"/>
            <a:r>
              <a:rPr lang="en-US" sz="1100" b="0" i="0" u="none" strike="noStrike" cap="none" dirty="0" smtClean="0">
                <a:solidFill>
                  <a:srgbClr val="000000"/>
                </a:solidFill>
                <a:effectLst/>
                <a:latin typeface="Arial"/>
                <a:ea typeface="Arial"/>
                <a:cs typeface="Arial"/>
                <a:sym typeface="Arial"/>
              </a:rPr>
              <a:t>use of alcohol or drugs</a:t>
            </a:r>
          </a:p>
          <a:p>
            <a:pPr fontAlgn="base"/>
            <a:r>
              <a:rPr lang="en-US" sz="1100" b="0" i="0" u="none" strike="noStrike" cap="none" dirty="0" smtClean="0">
                <a:solidFill>
                  <a:srgbClr val="000000"/>
                </a:solidFill>
                <a:effectLst/>
                <a:latin typeface="Arial"/>
                <a:ea typeface="Arial"/>
                <a:cs typeface="Arial"/>
                <a:sym typeface="Arial"/>
              </a:rPr>
              <a:t>personal or family values</a:t>
            </a:r>
          </a:p>
          <a:p>
            <a:pPr fontAlgn="base"/>
            <a:r>
              <a:rPr lang="en-US" sz="1100" b="0" i="0" u="none" strike="noStrike" cap="none" dirty="0" smtClean="0">
                <a:solidFill>
                  <a:srgbClr val="000000"/>
                </a:solidFill>
                <a:effectLst/>
                <a:latin typeface="Arial"/>
                <a:ea typeface="Arial"/>
                <a:cs typeface="Arial"/>
                <a:sym typeface="Arial"/>
              </a:rPr>
              <a:t>religious beliefs</a:t>
            </a:r>
          </a:p>
          <a:p>
            <a:pPr fontAlgn="base"/>
            <a:r>
              <a:rPr lang="en-US" sz="1100" b="0" i="0" u="none" strike="noStrike" cap="none" dirty="0" smtClean="0">
                <a:solidFill>
                  <a:srgbClr val="000000"/>
                </a:solidFill>
                <a:effectLst/>
                <a:latin typeface="Arial"/>
                <a:ea typeface="Arial"/>
                <a:cs typeface="Arial"/>
                <a:sym typeface="Arial"/>
              </a:rPr>
              <a:t>cultural teachings</a:t>
            </a:r>
          </a:p>
          <a:p>
            <a:pPr fontAlgn="base"/>
            <a:r>
              <a:rPr lang="en-US" sz="1100" b="0" i="0" u="none" strike="noStrike" cap="none" dirty="0" smtClean="0">
                <a:solidFill>
                  <a:srgbClr val="000000"/>
                </a:solidFill>
                <a:effectLst/>
                <a:latin typeface="Arial"/>
                <a:ea typeface="Arial"/>
                <a:cs typeface="Arial"/>
                <a:sym typeface="Arial"/>
              </a:rPr>
              <a:t>access to information</a:t>
            </a:r>
          </a:p>
          <a:p>
            <a:pPr fontAlgn="base"/>
            <a:r>
              <a:rPr lang="en-US" sz="1100" b="0" i="0" u="none" strike="noStrike" cap="none" dirty="0" smtClean="0">
                <a:solidFill>
                  <a:srgbClr val="000000"/>
                </a:solidFill>
                <a:effectLst/>
                <a:latin typeface="Arial"/>
                <a:ea typeface="Arial"/>
                <a:cs typeface="Arial"/>
                <a:sym typeface="Arial"/>
              </a:rPr>
              <a:t>media messages</a:t>
            </a:r>
          </a:p>
          <a:p>
            <a:pPr fontAlgn="base"/>
            <a:r>
              <a:rPr lang="en-US" sz="1100" b="0" i="0" u="none" strike="noStrike" cap="none" dirty="0" smtClean="0">
                <a:solidFill>
                  <a:srgbClr val="000000"/>
                </a:solidFill>
                <a:effectLst/>
                <a:latin typeface="Arial"/>
                <a:ea typeface="Arial"/>
                <a:cs typeface="Arial"/>
                <a:sym typeface="Arial"/>
              </a:rPr>
              <a:t>Sexually explicit media (i.e., pornography)</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1" i="1" u="none" strike="noStrike" cap="none" baseline="0" dirty="0" smtClean="0">
              <a:solidFill>
                <a:srgbClr val="000000"/>
              </a:solidFill>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ea typeface="Arial"/>
                <a:cs typeface="Arial"/>
                <a:sym typeface="Arial"/>
              </a:rPr>
              <a:t>Additional Question: “</a:t>
            </a:r>
            <a:r>
              <a:rPr lang="en-US" sz="1100" b="0" i="0" u="none" strike="noStrike" cap="none" baseline="0" dirty="0" smtClean="0">
                <a:solidFill>
                  <a:srgbClr val="000000"/>
                </a:solidFill>
                <a:latin typeface="Arial"/>
                <a:ea typeface="Arial"/>
                <a:cs typeface="Arial"/>
                <a:sym typeface="Arial"/>
              </a:rPr>
              <a:t>How would thinking about your personal limits and life goals influence decisions you may choose to make about sexual activity?”</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1" i="1" u="none" strike="noStrike" cap="none" baseline="0" dirty="0" smtClean="0">
              <a:solidFill>
                <a:srgbClr val="000000"/>
              </a:solidFill>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ea typeface="Arial"/>
                <a:cs typeface="Arial"/>
                <a:sym typeface="Arial"/>
              </a:rPr>
              <a:t>Elicit Prompt: </a:t>
            </a:r>
            <a:r>
              <a:rPr lang="en-US" sz="1100" b="0" i="0" u="none" strike="noStrike" cap="none" baseline="0" dirty="0" smtClean="0">
                <a:solidFill>
                  <a:srgbClr val="000000"/>
                </a:solidFill>
                <a:latin typeface="Arial"/>
                <a:ea typeface="Arial"/>
                <a:cs typeface="Arial"/>
                <a:sym typeface="Arial"/>
              </a:rPr>
              <a:t>“Thinking in advance about what I value and what my personal limits are would help me to respond and make decisions that I felt comfortable with in different situations. I would be able to approach a situation with more confidence and stick to what I had planned. I would be less likely to be caught off guard and have to react without having thought through the options and possible consequences.” </a:t>
            </a:r>
            <a:endParaRPr lang="en-CA"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Possible Extension Questions:</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What should a person consider and keep in mind when thinking about or deciding to engage in sexual activity? </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What do people need to know about safer sex practices (and contraception) in order to protect their sexual and reproductive health and set appropriate personal boundaries? And why?</a:t>
            </a:r>
            <a:endParaRPr lang="en-US" sz="1100" b="1" i="1" u="none" strike="noStrike" cap="none" baseline="0" dirty="0" smtClean="0">
              <a:solidFill>
                <a:srgbClr val="000000"/>
              </a:solidFill>
              <a:latin typeface="Arial"/>
              <a:ea typeface="Arial"/>
              <a:cs typeface="Arial"/>
              <a:sym typeface="Arial"/>
            </a:endParaRPr>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smtClean="0">
                <a:solidFill>
                  <a:srgbClr val="000000"/>
                </a:solidFill>
                <a:effectLst/>
                <a:latin typeface="Arial"/>
                <a:cs typeface="Arial"/>
                <a:sym typeface="Arial"/>
              </a:rPr>
              <a:t>General Information</a:t>
            </a: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There are many factors that can influence a</a:t>
            </a:r>
            <a:r>
              <a:rPr lang="en-US" sz="1100" b="0" i="0" u="none" strike="noStrike" cap="none" baseline="0" dirty="0" smtClean="0">
                <a:solidFill>
                  <a:srgbClr val="000000"/>
                </a:solidFill>
                <a:effectLst/>
                <a:latin typeface="Arial"/>
                <a:ea typeface="Arial"/>
                <a:cs typeface="Arial"/>
                <a:sym typeface="Arial"/>
              </a:rPr>
              <a:t> person when making decisions. </a:t>
            </a:r>
            <a:endParaRPr lang="en-US" sz="1100" b="0" i="0" u="none"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Religious beliefs</a:t>
            </a:r>
          </a:p>
          <a:p>
            <a:pPr fontAlgn="base"/>
            <a:r>
              <a:rPr lang="en-US" sz="1100" b="0" i="0" u="none" strike="noStrike" cap="none" dirty="0" smtClean="0">
                <a:solidFill>
                  <a:srgbClr val="000000"/>
                </a:solidFill>
                <a:effectLst/>
                <a:latin typeface="Arial"/>
                <a:ea typeface="Arial"/>
                <a:cs typeface="Arial"/>
                <a:sym typeface="Arial"/>
              </a:rPr>
              <a:t>Family and personal values</a:t>
            </a:r>
          </a:p>
          <a:p>
            <a:pPr fontAlgn="base"/>
            <a:r>
              <a:rPr lang="en-US" sz="1100" b="0" i="0" u="none" strike="noStrike" cap="none" dirty="0" smtClean="0">
                <a:solidFill>
                  <a:srgbClr val="000000"/>
                </a:solidFill>
                <a:effectLst/>
                <a:latin typeface="Arial"/>
                <a:ea typeface="Arial"/>
                <a:cs typeface="Arial"/>
                <a:sym typeface="Arial"/>
              </a:rPr>
              <a:t>Knowing yourself – what makes you feel good</a:t>
            </a:r>
          </a:p>
          <a:p>
            <a:pPr fontAlgn="base"/>
            <a:r>
              <a:rPr lang="en-US" sz="1100" b="0" i="0" u="none" strike="noStrike" cap="none" dirty="0" smtClean="0">
                <a:solidFill>
                  <a:srgbClr val="000000"/>
                </a:solidFill>
                <a:effectLst/>
                <a:latin typeface="Arial"/>
                <a:ea typeface="Arial"/>
                <a:cs typeface="Arial"/>
                <a:sym typeface="Arial"/>
              </a:rPr>
              <a:t>Concern about avoiding pregnancy and </a:t>
            </a:r>
            <a:r>
              <a:rPr lang="en-US" sz="1100" b="0" i="0" u="none" strike="noStrike" cap="none" dirty="0" err="1" smtClean="0">
                <a:solidFill>
                  <a:srgbClr val="000000"/>
                </a:solidFill>
                <a:effectLst/>
                <a:latin typeface="Arial"/>
                <a:ea typeface="Arial"/>
                <a:cs typeface="Arial"/>
                <a:sym typeface="Arial"/>
              </a:rPr>
              <a:t>STIs</a:t>
            </a:r>
            <a:endParaRPr lang="en-US" sz="1100" b="0" i="0" u="none"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Whether you are physically ready</a:t>
            </a:r>
          </a:p>
          <a:p>
            <a:pPr fontAlgn="base"/>
            <a:r>
              <a:rPr lang="en-US" sz="1100" b="0" i="0" u="none" strike="noStrike" cap="none" dirty="0" smtClean="0">
                <a:solidFill>
                  <a:srgbClr val="000000"/>
                </a:solidFill>
                <a:effectLst/>
                <a:latin typeface="Arial"/>
                <a:ea typeface="Arial"/>
                <a:cs typeface="Arial"/>
                <a:sym typeface="Arial"/>
              </a:rPr>
              <a:t>Emotional readiness</a:t>
            </a:r>
          </a:p>
          <a:p>
            <a:pPr fontAlgn="base"/>
            <a:r>
              <a:rPr lang="en-US" sz="1100" b="0" i="0" u="none" strike="noStrike" cap="none" dirty="0" smtClean="0">
                <a:solidFill>
                  <a:srgbClr val="000000"/>
                </a:solidFill>
                <a:effectLst/>
                <a:latin typeface="Arial"/>
                <a:ea typeface="Arial"/>
                <a:cs typeface="Arial"/>
                <a:sym typeface="Arial"/>
              </a:rPr>
              <a:t>Sexual orientation </a:t>
            </a:r>
          </a:p>
          <a:p>
            <a:pPr fontAlgn="base"/>
            <a:r>
              <a:rPr lang="en-US" sz="1100" b="0" i="0" u="none" strike="noStrike" cap="none" dirty="0" smtClean="0">
                <a:solidFill>
                  <a:srgbClr val="000000"/>
                </a:solidFill>
                <a:effectLst/>
                <a:latin typeface="Arial"/>
                <a:ea typeface="Arial"/>
                <a:cs typeface="Arial"/>
                <a:sym typeface="Arial"/>
              </a:rPr>
              <a:t>Gender identity </a:t>
            </a:r>
          </a:p>
          <a:p>
            <a:pPr fontAlgn="base"/>
            <a:r>
              <a:rPr lang="en-US" sz="1100" b="0" i="0" u="none" strike="noStrike" cap="none" dirty="0" smtClean="0">
                <a:solidFill>
                  <a:srgbClr val="000000"/>
                </a:solidFill>
                <a:effectLst/>
                <a:latin typeface="Arial"/>
                <a:ea typeface="Arial"/>
                <a:cs typeface="Arial"/>
                <a:sym typeface="Arial"/>
              </a:rPr>
              <a:t>Need for more time to think</a:t>
            </a:r>
          </a:p>
          <a:p>
            <a:pPr fontAlgn="base"/>
            <a:r>
              <a:rPr lang="en-US" sz="1100" b="0" i="0" u="none" strike="noStrike" cap="none" dirty="0" smtClean="0">
                <a:solidFill>
                  <a:srgbClr val="000000"/>
                </a:solidFill>
                <a:effectLst/>
                <a:latin typeface="Arial"/>
                <a:ea typeface="Arial"/>
                <a:cs typeface="Arial"/>
                <a:sym typeface="Arial"/>
              </a:rPr>
              <a:t>Personal decision-making skills</a:t>
            </a:r>
          </a:p>
          <a:p>
            <a:pPr fontAlgn="base"/>
            <a:r>
              <a:rPr lang="en-US" sz="1100" b="0" i="0" u="none" strike="noStrike" cap="none" dirty="0" smtClean="0">
                <a:solidFill>
                  <a:srgbClr val="000000"/>
                </a:solidFill>
                <a:effectLst/>
                <a:latin typeface="Arial"/>
                <a:ea typeface="Arial"/>
                <a:cs typeface="Arial"/>
                <a:sym typeface="Arial"/>
              </a:rPr>
              <a:t>Ability to communicate with others</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Pressure or expectation from partner</a:t>
            </a:r>
          </a:p>
          <a:p>
            <a:pPr fontAlgn="base"/>
            <a:r>
              <a:rPr lang="en-US" sz="1100" b="0" i="0" u="none" strike="noStrike" cap="none" dirty="0" smtClean="0">
                <a:solidFill>
                  <a:srgbClr val="000000"/>
                </a:solidFill>
                <a:effectLst/>
                <a:latin typeface="Arial"/>
                <a:ea typeface="Arial"/>
                <a:cs typeface="Arial"/>
                <a:sym typeface="Arial"/>
              </a:rPr>
              <a:t>Desire</a:t>
            </a:r>
          </a:p>
          <a:p>
            <a:pPr fontAlgn="base"/>
            <a:r>
              <a:rPr lang="en-US" sz="1100" b="0" i="0" u="none" strike="noStrike" cap="none" dirty="0" smtClean="0">
                <a:solidFill>
                  <a:srgbClr val="000000"/>
                </a:solidFill>
                <a:effectLst/>
                <a:latin typeface="Arial"/>
                <a:ea typeface="Arial"/>
                <a:cs typeface="Arial"/>
                <a:sym typeface="Arial"/>
              </a:rPr>
              <a:t>Curiosity</a:t>
            </a:r>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b="1" dirty="0" smtClean="0"/>
              <a:t>Activity adapted from: </a:t>
            </a:r>
            <a:r>
              <a:rPr lang="en-US" b="0" dirty="0" err="1" smtClean="0"/>
              <a:t>OPHEA</a:t>
            </a:r>
            <a:r>
              <a:rPr lang="en-US" b="0" baseline="0" dirty="0" smtClean="0"/>
              <a:t> (</a:t>
            </a:r>
            <a:r>
              <a:rPr lang="en-US" b="0" baseline="0" dirty="0" err="1" smtClean="0"/>
              <a:t>n.d.</a:t>
            </a:r>
            <a:r>
              <a:rPr lang="en-US" b="0" baseline="0" dirty="0" smtClean="0"/>
              <a:t>). Making Informed Choices about Sexual Health. https://teachingtools.ophea.net/lesson-plans/hpe/grade-7/understanding-sexual-health-and-decision-making/making-informed-choices-about-sexual-health </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dirty="0" smtClean="0"/>
          </a:p>
          <a:p>
            <a:pPr marL="0" lvl="0" indent="0" algn="l" rtl="0">
              <a:spcBef>
                <a:spcPts val="0"/>
              </a:spcBef>
              <a:spcAft>
                <a:spcPts val="0"/>
              </a:spcAft>
              <a:buNone/>
            </a:pPr>
            <a:r>
              <a:rPr lang="en-US" sz="1100" b="1" dirty="0" smtClean="0"/>
              <a:t>Image</a:t>
            </a:r>
            <a:r>
              <a:rPr lang="en-US" sz="1100" b="1" baseline="0" dirty="0" smtClean="0"/>
              <a:t> from </a:t>
            </a:r>
            <a:r>
              <a:rPr lang="en-US" sz="1100" b="1" baseline="0" dirty="0" err="1" smtClean="0"/>
              <a:t>Canva</a:t>
            </a:r>
            <a:endParaRPr lang="en-US" sz="1100" b="1" dirty="0" smtClean="0"/>
          </a:p>
        </p:txBody>
      </p:sp>
    </p:spTree>
    <p:extLst>
      <p:ext uri="{BB962C8B-B14F-4D97-AF65-F5344CB8AC3E}">
        <p14:creationId xmlns:p14="http://schemas.microsoft.com/office/powerpoint/2010/main" val="2765296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1" u="none" strike="noStrike" cap="none" baseline="0" dirty="0" smtClean="0">
                <a:solidFill>
                  <a:srgbClr val="000000"/>
                </a:solidFill>
                <a:latin typeface="Arial"/>
                <a:ea typeface="Arial"/>
                <a:cs typeface="Arial"/>
                <a:sym typeface="Arial"/>
              </a:rPr>
              <a:t>The teacher can decide what they want to include from the speaker’s notes to teach what is presented on the slide. </a:t>
            </a:r>
            <a:r>
              <a:rPr lang="en-CA" sz="1100" b="0" i="0" u="none" strike="noStrike" cap="none" baseline="0" dirty="0" smtClean="0">
                <a:solidFill>
                  <a:srgbClr val="000000"/>
                </a:solidFill>
                <a:latin typeface="Arial"/>
                <a:ea typeface="Arial"/>
                <a:cs typeface="Arial"/>
                <a:sym typeface="Arial"/>
              </a:rPr>
              <a:t>The most important thing here is that teacher's explain what sexually explicit content, media, and materials are, as well as the common/less common reasons for exploring them (this will be on the next slide).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sng" strike="noStrike" cap="none" baseline="0" dirty="0" smtClean="0">
                <a:solidFill>
                  <a:srgbClr val="000000"/>
                </a:solidFill>
                <a:latin typeface="Arial"/>
                <a:ea typeface="Arial"/>
                <a:cs typeface="Arial"/>
                <a:sym typeface="Arial"/>
              </a:rPr>
              <a:t>Teacher Prompt:</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i="0" u="none" strike="noStrike" cap="none" baseline="0" dirty="0" smtClean="0">
                <a:solidFill>
                  <a:srgbClr val="000000"/>
                </a:solidFill>
                <a:latin typeface="Arial"/>
                <a:ea typeface="Arial"/>
                <a:cs typeface="Arial"/>
                <a:sym typeface="Arial"/>
              </a:rPr>
              <a:t>Ask students </a:t>
            </a:r>
            <a:r>
              <a:rPr lang="en-CA" sz="1100" b="1" i="1" u="none" strike="noStrike" cap="none" baseline="0" dirty="0" smtClean="0">
                <a:solidFill>
                  <a:srgbClr val="000000"/>
                </a:solidFill>
                <a:latin typeface="Arial"/>
                <a:ea typeface="Arial"/>
                <a:cs typeface="Arial"/>
                <a:sym typeface="Arial"/>
              </a:rPr>
              <a:t>“how has media, including social media, become a factor that influences sexual decisions?”</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CA" sz="1100" b="0" i="0" u="none" strike="noStrike" cap="none" baseline="0" dirty="0" smtClean="0">
                <a:solidFill>
                  <a:srgbClr val="000000"/>
                </a:solidFill>
                <a:latin typeface="Arial"/>
                <a:ea typeface="Arial"/>
                <a:cs typeface="Arial"/>
                <a:sym typeface="Arial"/>
              </a:rPr>
              <a:t>The goal is to get students thinking about sex in the media (i.e., pornography, sexting, etc.)</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CA"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baseline="0" dirty="0" smtClean="0">
                <a:solidFill>
                  <a:srgbClr val="000000"/>
                </a:solidFill>
                <a:latin typeface="Arial"/>
                <a:ea typeface="Arial"/>
                <a:cs typeface="Arial"/>
                <a:sym typeface="Arial"/>
              </a:rPr>
              <a:t>Media:</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i="0" u="none" strike="noStrike" cap="none" baseline="0" dirty="0" smtClean="0">
                <a:solidFill>
                  <a:srgbClr val="000000"/>
                </a:solidFill>
                <a:latin typeface="Arial"/>
                <a:ea typeface="Arial"/>
                <a:cs typeface="Arial"/>
                <a:sym typeface="Arial"/>
              </a:rPr>
              <a:t>In the media there are many movies, TV shows, books, video games, social media (</a:t>
            </a:r>
            <a:r>
              <a:rPr lang="en-CA" sz="1100" b="0" i="0" u="none" strike="noStrike" cap="none" baseline="0" dirty="0" err="1" smtClean="0">
                <a:solidFill>
                  <a:srgbClr val="000000"/>
                </a:solidFill>
                <a:latin typeface="Arial"/>
                <a:ea typeface="Arial"/>
                <a:cs typeface="Arial"/>
                <a:sym typeface="Arial"/>
              </a:rPr>
              <a:t>Tik</a:t>
            </a:r>
            <a:r>
              <a:rPr lang="en-CA" sz="1100" b="0" i="0" u="none" strike="noStrike" cap="none" baseline="0" dirty="0" smtClean="0">
                <a:solidFill>
                  <a:srgbClr val="000000"/>
                </a:solidFill>
                <a:latin typeface="Arial"/>
                <a:ea typeface="Arial"/>
                <a:cs typeface="Arial"/>
                <a:sym typeface="Arial"/>
              </a:rPr>
              <a:t> </a:t>
            </a:r>
            <a:r>
              <a:rPr lang="en-CA" sz="1100" b="0" i="0" u="none" strike="noStrike" cap="none" baseline="0" dirty="0" err="1" smtClean="0">
                <a:solidFill>
                  <a:srgbClr val="000000"/>
                </a:solidFill>
                <a:latin typeface="Arial"/>
                <a:ea typeface="Arial"/>
                <a:cs typeface="Arial"/>
                <a:sym typeface="Arial"/>
              </a:rPr>
              <a:t>Tok</a:t>
            </a:r>
            <a:r>
              <a:rPr lang="en-CA" sz="1100" b="0" i="0" u="none" strike="noStrike" cap="none" baseline="0" dirty="0" smtClean="0">
                <a:solidFill>
                  <a:srgbClr val="000000"/>
                </a:solidFill>
                <a:latin typeface="Arial"/>
                <a:ea typeface="Arial"/>
                <a:cs typeface="Arial"/>
                <a:sym typeface="Arial"/>
              </a:rPr>
              <a:t>, </a:t>
            </a:r>
            <a:r>
              <a:rPr lang="en-CA" sz="1100" b="0" i="0" u="none" strike="noStrike" cap="none" baseline="0" dirty="0" err="1" smtClean="0">
                <a:solidFill>
                  <a:srgbClr val="000000"/>
                </a:solidFill>
                <a:latin typeface="Arial"/>
                <a:ea typeface="Arial"/>
                <a:cs typeface="Arial"/>
                <a:sym typeface="Arial"/>
              </a:rPr>
              <a:t>Omegle</a:t>
            </a:r>
            <a:r>
              <a:rPr lang="en-CA" sz="1100" b="0" i="0" u="none" strike="noStrike" cap="none" baseline="0" dirty="0" smtClean="0">
                <a:solidFill>
                  <a:srgbClr val="000000"/>
                </a:solidFill>
                <a:latin typeface="Arial"/>
                <a:ea typeface="Arial"/>
                <a:cs typeface="Arial"/>
                <a:sym typeface="Arial"/>
              </a:rPr>
              <a:t>), showing and describing people who engage in sexual intercourse (i.e., Twilight, Grand Theft Auto/ The Witcher/ Sims/ God of War, </a:t>
            </a:r>
            <a:r>
              <a:rPr lang="en-CA" sz="1100" b="1" i="0" u="none" strike="noStrike" cap="none" baseline="0" dirty="0" smtClean="0">
                <a:solidFill>
                  <a:srgbClr val="000000"/>
                </a:solidFill>
                <a:latin typeface="Arial"/>
                <a:ea typeface="Arial"/>
                <a:cs typeface="Arial"/>
                <a:sym typeface="Arial"/>
              </a:rPr>
              <a:t>Shameless</a:t>
            </a:r>
            <a:r>
              <a:rPr lang="en-CA" sz="1100" b="0" i="0" u="none" strike="noStrike" cap="none" baseline="0" dirty="0" smtClean="0">
                <a:solidFill>
                  <a:srgbClr val="000000"/>
                </a:solidFill>
                <a:latin typeface="Arial"/>
                <a:ea typeface="Arial"/>
                <a:cs typeface="Arial"/>
                <a:sym typeface="Arial"/>
              </a:rPr>
              <a:t>, Brooklyn Nine-Nine, Stranger Things, Riverdale, Euphoria, The Simpsons/Family Guy/South Park)</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i="0" u="none" strike="noStrike" cap="none" baseline="0" dirty="0" smtClean="0">
                <a:solidFill>
                  <a:srgbClr val="000000"/>
                </a:solidFill>
                <a:latin typeface="Arial"/>
                <a:ea typeface="Arial"/>
                <a:cs typeface="Arial"/>
                <a:sym typeface="Arial"/>
              </a:rPr>
              <a:t>For more information on Sex and Relationships in the Media, check out: https://mediasmarts.ca/digital-media-literacy/media-issues/gender-representation/sex-relationships-media</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CA"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r>
              <a:rPr lang="en-CA" sz="1100" b="1" i="0" u="none" strike="noStrike" cap="none" baseline="0" dirty="0" smtClean="0">
                <a:solidFill>
                  <a:srgbClr val="000000"/>
                </a:solidFill>
                <a:latin typeface="Arial"/>
                <a:ea typeface="Arial"/>
                <a:cs typeface="Arial"/>
                <a:sym typeface="Arial"/>
              </a:rPr>
              <a:t>Peers: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i="0" u="none" strike="noStrike" cap="none" baseline="0" dirty="0" smtClean="0">
                <a:solidFill>
                  <a:srgbClr val="000000"/>
                </a:solidFill>
                <a:latin typeface="Arial"/>
                <a:ea typeface="Arial"/>
                <a:cs typeface="Arial"/>
                <a:sym typeface="Arial"/>
              </a:rPr>
              <a:t>Sometimes in friend groups, if a persons peers are engaging in sexual activities, a person may think that they also need to… This could be because they want to fit in.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i="0" u="none" strike="noStrike" cap="none" baseline="0" dirty="0" smtClean="0">
                <a:solidFill>
                  <a:srgbClr val="000000"/>
                </a:solidFill>
                <a:latin typeface="Arial"/>
                <a:ea typeface="Arial"/>
                <a:cs typeface="Arial"/>
                <a:sym typeface="Arial"/>
              </a:rPr>
              <a:t>Also, sometimes peers might pressure others to engage in risky sexual activities. </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r>
              <a:rPr lang="en-CA" sz="1100" b="0" i="0" u="none" strike="noStrike" cap="none" baseline="0" dirty="0" smtClean="0">
                <a:solidFill>
                  <a:srgbClr val="000000"/>
                </a:solidFill>
                <a:latin typeface="Arial"/>
                <a:ea typeface="Arial"/>
                <a:cs typeface="Arial"/>
                <a:sym typeface="Arial"/>
              </a:rPr>
              <a:t>*This can be expanded on by the teacher*</a:t>
            </a:r>
            <a:endParaRPr lang="en-CA" sz="1100" b="1" i="1"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1" dirty="0" smtClean="0">
              <a:solidFill>
                <a:schemeClr val="dk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dirty="0" smtClean="0">
                <a:solidFill>
                  <a:schemeClr val="dk1"/>
                </a:solidFill>
              </a:rPr>
              <a:t>Background</a:t>
            </a:r>
            <a:r>
              <a:rPr lang="en-US" sz="1100" b="1" i="0" u="sng" baseline="0" dirty="0" smtClean="0">
                <a:solidFill>
                  <a:schemeClr val="dk1"/>
                </a:solidFill>
              </a:rPr>
              <a:t> Knowledge</a:t>
            </a:r>
            <a:endParaRPr lang="en-US" sz="1100" b="1" i="0" u="sng" dirty="0" smtClean="0">
              <a:solidFill>
                <a:schemeClr val="dk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smtClean="0">
                <a:solidFill>
                  <a:schemeClr val="dk1"/>
                </a:solidFill>
              </a:rPr>
              <a:t>Emphasis</a:t>
            </a:r>
            <a:r>
              <a:rPr lang="en-US" sz="1100" b="1" baseline="0" dirty="0" smtClean="0">
                <a:solidFill>
                  <a:schemeClr val="dk1"/>
                </a:solidFill>
              </a:rPr>
              <a:t> here is more on sexually explicit content and materials (i.e., pornography)</a:t>
            </a:r>
            <a:endParaRPr lang="en-US" sz="1100" b="1" dirty="0" smtClean="0">
              <a:solidFill>
                <a:schemeClr val="dk1"/>
              </a:solidFill>
            </a:endParaRPr>
          </a:p>
          <a:p>
            <a:pPr marL="158750" indent="0">
              <a:buNone/>
            </a:pPr>
            <a:r>
              <a:rPr lang="en-CA" i="1" dirty="0" smtClean="0"/>
              <a:t>Sexually explicit content and materials… </a:t>
            </a:r>
            <a:endParaRPr lang="en-CA" sz="1100" b="0" i="1" u="none" strike="noStrike" cap="none" dirty="0" smtClean="0">
              <a:solidFill>
                <a:srgbClr val="000000"/>
              </a:solidFill>
              <a:effectLst/>
              <a:latin typeface="Arial"/>
              <a:ea typeface="Arial"/>
              <a:cs typeface="Arial"/>
              <a:sym typeface="Arial"/>
            </a:endParaRPr>
          </a:p>
          <a:p>
            <a:pPr marL="457200" indent="-298450"/>
            <a:r>
              <a:rPr lang="en-US" sz="1100" b="0" i="0" u="none" strike="noStrike" cap="none" dirty="0" smtClean="0">
                <a:solidFill>
                  <a:srgbClr val="000000"/>
                </a:solidFill>
                <a:effectLst/>
                <a:latin typeface="Arial"/>
                <a:ea typeface="Arial"/>
                <a:cs typeface="Arial"/>
                <a:sym typeface="Arial"/>
              </a:rPr>
              <a:t>Children are forming and maintaining relationships online and offline with their peers from school, sports, clubs etc. In many cases their ‘online lives’ are just as important to them as their lives ‘offline’.</a:t>
            </a:r>
          </a:p>
          <a:p>
            <a:pPr marL="457200" indent="-298450"/>
            <a:r>
              <a:rPr lang="en-US" sz="1100" b="0" i="0" u="none" strike="noStrike" cap="none" dirty="0" smtClean="0">
                <a:solidFill>
                  <a:srgbClr val="000000"/>
                </a:solidFill>
                <a:effectLst/>
                <a:latin typeface="Arial"/>
                <a:ea typeface="Arial"/>
                <a:cs typeface="Arial"/>
                <a:sym typeface="Arial"/>
              </a:rPr>
              <a:t>Technology and sexual health are linked in many ways. Digital and social media can be used to support sexual health, like </a:t>
            </a:r>
            <a:r>
              <a:rPr lang="en-US" sz="1100" b="0" i="1" u="none" strike="noStrike" cap="none" dirty="0" smtClean="0">
                <a:solidFill>
                  <a:srgbClr val="FF0000"/>
                </a:solidFill>
                <a:effectLst/>
                <a:latin typeface="Arial"/>
                <a:ea typeface="Arial"/>
                <a:cs typeface="Arial"/>
                <a:sym typeface="Arial"/>
              </a:rPr>
              <a:t>sexually</a:t>
            </a:r>
            <a:r>
              <a:rPr lang="en-US" sz="1100" b="0" i="1" u="none" strike="noStrike" cap="none" baseline="0" dirty="0" smtClean="0">
                <a:solidFill>
                  <a:srgbClr val="FF0000"/>
                </a:solidFill>
                <a:effectLst/>
                <a:latin typeface="Arial"/>
                <a:ea typeface="Arial"/>
                <a:cs typeface="Arial"/>
                <a:sym typeface="Arial"/>
              </a:rPr>
              <a:t> explicit </a:t>
            </a:r>
            <a:r>
              <a:rPr lang="en-US" sz="1100" b="0" i="1" u="none" strike="noStrike" cap="none" dirty="0" smtClean="0">
                <a:solidFill>
                  <a:srgbClr val="FF0000"/>
                </a:solidFill>
                <a:effectLst/>
                <a:latin typeface="Arial"/>
                <a:ea typeface="Arial"/>
                <a:cs typeface="Arial"/>
                <a:sym typeface="Arial"/>
              </a:rPr>
              <a:t>websites </a:t>
            </a:r>
            <a:r>
              <a:rPr lang="en-US" sz="1100" b="0" i="0" u="none" strike="noStrike" cap="none" dirty="0" smtClean="0">
                <a:solidFill>
                  <a:srgbClr val="000000"/>
                </a:solidFill>
                <a:effectLst/>
                <a:latin typeface="Arial"/>
                <a:ea typeface="Arial"/>
                <a:cs typeface="Arial"/>
                <a:sym typeface="Arial"/>
              </a:rPr>
              <a:t>for example, or media campaigns that encourage people to make healthy decisions that protect and promote their sexual health. In this case, digital media can positively influence sexual health knowledge and behaviours.</a:t>
            </a:r>
          </a:p>
          <a:p>
            <a:pPr marL="158750" indent="0">
              <a:buNone/>
            </a:pPr>
            <a:endParaRPr lang="en-CA" sz="1100" b="0" i="1"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Pornography:</a:t>
            </a:r>
          </a:p>
          <a:p>
            <a:r>
              <a:rPr lang="en-US" sz="1100" b="0" i="0" u="none" strike="noStrike" cap="none" dirty="0" smtClean="0">
                <a:solidFill>
                  <a:srgbClr val="000000"/>
                </a:solidFill>
                <a:effectLst/>
                <a:latin typeface="Arial"/>
                <a:ea typeface="Arial"/>
                <a:cs typeface="Arial"/>
                <a:sym typeface="Arial"/>
              </a:rPr>
              <a:t>Even with internet filters, apps and restrictions, pornography and sexually explicit content is accessible to students, both intentionally and unintentionally. </a:t>
            </a:r>
          </a:p>
          <a:p>
            <a:r>
              <a:rPr lang="en-US" sz="1100" b="0" i="0" u="none" strike="noStrike" cap="none" dirty="0" smtClean="0">
                <a:solidFill>
                  <a:srgbClr val="000000"/>
                </a:solidFill>
                <a:effectLst/>
                <a:latin typeface="Arial"/>
                <a:ea typeface="Arial"/>
                <a:cs typeface="Arial"/>
                <a:sym typeface="Arial"/>
              </a:rPr>
              <a:t>Some children find pornography accidentally and some seek it out, because they are curious. Just like sexual health, talking to your students early and often can help them make informed decisions.</a:t>
            </a:r>
          </a:p>
          <a:p>
            <a:r>
              <a:rPr lang="en-US" sz="1100" b="0" i="0" u="none" strike="noStrike" cap="none" dirty="0" smtClean="0">
                <a:solidFill>
                  <a:srgbClr val="000000"/>
                </a:solidFill>
                <a:effectLst/>
                <a:latin typeface="Arial"/>
                <a:ea typeface="Arial"/>
                <a:cs typeface="Arial"/>
                <a:sym typeface="Arial"/>
              </a:rPr>
              <a:t>When talking about pornography or sexually explicit images, you can build on media literacy conversations.</a:t>
            </a:r>
            <a:r>
              <a:rPr lang="en-US" sz="1100" b="0" i="0" u="none" strike="noStrike" cap="none" baseline="0" dirty="0" smtClean="0">
                <a:solidFill>
                  <a:srgbClr val="000000"/>
                </a:solidFill>
                <a:effectLst/>
                <a:latin typeface="Arial"/>
                <a:ea typeface="Arial"/>
                <a:cs typeface="Arial"/>
                <a:sym typeface="Arial"/>
              </a:rPr>
              <a:t> </a:t>
            </a:r>
          </a:p>
          <a:p>
            <a:pPr lvl="1"/>
            <a:r>
              <a:rPr lang="en-US" sz="1100" b="0" i="0" u="none" strike="noStrike" cap="none" dirty="0" smtClean="0">
                <a:solidFill>
                  <a:srgbClr val="000000"/>
                </a:solidFill>
                <a:effectLst/>
                <a:latin typeface="Arial"/>
                <a:ea typeface="Arial"/>
                <a:cs typeface="Arial"/>
                <a:sym typeface="Arial"/>
              </a:rPr>
              <a:t>As they grow, students learn that when people get hurt on TV, they are just acting or pretending to be hurt. Framing sexually explicit media (pornography) as a performance helps your students understand that what they’re seeing isn’t real. </a:t>
            </a:r>
          </a:p>
          <a:p>
            <a:pPr lvl="2"/>
            <a:r>
              <a:rPr lang="en-US" sz="1100" b="0" i="0" u="none" strike="noStrike" cap="none" dirty="0" smtClean="0">
                <a:solidFill>
                  <a:srgbClr val="000000"/>
                </a:solidFill>
                <a:effectLst/>
                <a:latin typeface="Arial"/>
                <a:ea typeface="Arial"/>
                <a:cs typeface="Arial"/>
                <a:sym typeface="Arial"/>
              </a:rPr>
              <a:t>Knowing that it’s a performance will let students know that sexually explicit media (pornography) can represent unrealistic and unhealthy sexuality (and sexual assault, sexual abuse and physical abuse in some cases), and it is </a:t>
            </a:r>
            <a:r>
              <a:rPr lang="en-US" sz="1100" b="1" i="0" u="none" strike="noStrike" cap="none" dirty="0" smtClean="0">
                <a:solidFill>
                  <a:srgbClr val="000000"/>
                </a:solidFill>
                <a:effectLst/>
                <a:latin typeface="Arial"/>
                <a:ea typeface="Arial"/>
                <a:cs typeface="Arial"/>
                <a:sym typeface="Arial"/>
              </a:rPr>
              <a:t>not</a:t>
            </a:r>
            <a:r>
              <a:rPr lang="en-US" sz="1100" b="0" i="0" u="none" strike="noStrike" cap="none" dirty="0" smtClean="0">
                <a:solidFill>
                  <a:srgbClr val="000000"/>
                </a:solidFill>
                <a:effectLst/>
                <a:latin typeface="Arial"/>
                <a:ea typeface="Arial"/>
                <a:cs typeface="Arial"/>
                <a:sym typeface="Arial"/>
              </a:rPr>
              <a:t> showing them real intimacy or healthy relationships</a:t>
            </a:r>
          </a:p>
          <a:p>
            <a:pPr marL="158750" indent="0">
              <a:buNone/>
            </a:pPr>
            <a:endParaRPr lang="en-US" sz="1100" b="1"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Sexting and the Law</a:t>
            </a:r>
            <a:endParaRPr lang="en-US"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It is illegal to:</a:t>
            </a:r>
          </a:p>
          <a:p>
            <a:pPr lvl="1"/>
            <a:r>
              <a:rPr lang="en-US" sz="1100" b="0" i="0" u="none" strike="noStrike" cap="none" dirty="0" smtClean="0">
                <a:solidFill>
                  <a:srgbClr val="000000"/>
                </a:solidFill>
                <a:effectLst/>
                <a:latin typeface="Arial"/>
                <a:ea typeface="Arial"/>
                <a:cs typeface="Arial"/>
                <a:sym typeface="Arial"/>
              </a:rPr>
              <a:t>create sexual images/videos of anyone younger than 18 years old (including a video a person creates themselves). This is considered child sexual abuse material (sometimes known as child pornography).</a:t>
            </a:r>
          </a:p>
          <a:p>
            <a:pPr lvl="1"/>
            <a:r>
              <a:rPr lang="en-US" sz="1100" b="0" i="0" u="none" strike="noStrike" cap="none" dirty="0" smtClean="0">
                <a:solidFill>
                  <a:srgbClr val="000000"/>
                </a:solidFill>
                <a:effectLst/>
                <a:latin typeface="Arial"/>
                <a:ea typeface="Arial"/>
                <a:cs typeface="Arial"/>
                <a:sym typeface="Arial"/>
              </a:rPr>
              <a:t>possess child sexual abuse material, i.e., to save child sexual abuse material (on a phone, computer or other device)</a:t>
            </a:r>
          </a:p>
          <a:p>
            <a:pPr lvl="1"/>
            <a:r>
              <a:rPr lang="en-US" sz="1100" b="0" i="0" u="none" strike="noStrike" cap="none" dirty="0" smtClean="0">
                <a:solidFill>
                  <a:srgbClr val="000000"/>
                </a:solidFill>
                <a:effectLst/>
                <a:latin typeface="Arial"/>
                <a:ea typeface="Arial"/>
                <a:cs typeface="Arial"/>
                <a:sym typeface="Arial"/>
              </a:rPr>
              <a:t>distribute child sexual abuse material, i.e., sell or share images/videos. This includes showing it to people, forwarding it, or posting it to the internet.</a:t>
            </a:r>
          </a:p>
          <a:p>
            <a:pPr marL="158750" indent="0">
              <a:buNone/>
            </a:pPr>
            <a:endParaRPr lang="en-CA" sz="1100" b="0" i="1" u="none" strike="noStrike" cap="none" baseline="0" dirty="0" smtClean="0">
              <a:solidFill>
                <a:srgbClr val="000000"/>
              </a:solidFill>
              <a:latin typeface="Arial"/>
              <a:ea typeface="Arial"/>
              <a:cs typeface="Arial"/>
              <a:sym typeface="Arial"/>
            </a:endParaRPr>
          </a:p>
          <a:p>
            <a:pPr marL="158750" indent="0">
              <a:buNone/>
            </a:pPr>
            <a:r>
              <a:rPr lang="en-CA" sz="1100" b="1" i="0" u="none" strike="noStrike" cap="none" baseline="0" dirty="0" smtClean="0">
                <a:solidFill>
                  <a:srgbClr val="000000"/>
                </a:solidFill>
                <a:latin typeface="Arial"/>
                <a:ea typeface="Arial"/>
                <a:cs typeface="Arial"/>
                <a:sym typeface="Arial"/>
              </a:rPr>
              <a:t>Reference:</a:t>
            </a:r>
            <a:r>
              <a:rPr lang="en-CA" sz="1100" b="0" i="0" u="none" strike="noStrike" cap="none" baseline="0" dirty="0" smtClean="0">
                <a:solidFill>
                  <a:srgbClr val="000000"/>
                </a:solidFill>
                <a:latin typeface="Arial"/>
                <a:ea typeface="Arial"/>
                <a:cs typeface="Arial"/>
                <a:sym typeface="Arial"/>
              </a:rPr>
              <a:t> Teaching Sexual Health. (</a:t>
            </a:r>
            <a:r>
              <a:rPr lang="en-CA" sz="1100" b="0" i="0" u="none" strike="noStrike" cap="none" baseline="0" dirty="0" err="1" smtClean="0">
                <a:solidFill>
                  <a:srgbClr val="000000"/>
                </a:solidFill>
                <a:latin typeface="Arial"/>
                <a:ea typeface="Arial"/>
                <a:cs typeface="Arial"/>
                <a:sym typeface="Arial"/>
              </a:rPr>
              <a:t>n.d.</a:t>
            </a:r>
            <a:r>
              <a:rPr lang="en-CA" sz="1100" b="0" i="0" u="none" strike="noStrike" cap="none" baseline="0" dirty="0" smtClean="0">
                <a:solidFill>
                  <a:srgbClr val="000000"/>
                </a:solidFill>
                <a:latin typeface="Arial"/>
                <a:ea typeface="Arial"/>
                <a:cs typeface="Arial"/>
                <a:sym typeface="Arial"/>
              </a:rPr>
              <a:t>). Sexting – Sexting and the Law. https://teachingsexualhealth.ca/parents/information-by-topic/technology-media/ </a:t>
            </a:r>
          </a:p>
          <a:p>
            <a:pPr marL="158750" indent="0">
              <a:buNone/>
            </a:pPr>
            <a:endParaRPr lang="en-CA" sz="1100" b="0" i="0" u="none" strike="noStrike" cap="none" baseline="0" dirty="0" smtClean="0">
              <a:solidFill>
                <a:srgbClr val="000000"/>
              </a:solidFill>
              <a:latin typeface="Arial"/>
              <a:ea typeface="Arial"/>
              <a:cs typeface="Arial"/>
              <a:sym typeface="Arial"/>
            </a:endParaRPr>
          </a:p>
          <a:p>
            <a:pPr marL="158750" indent="0">
              <a:buNone/>
            </a:pPr>
            <a:r>
              <a:rPr lang="en-CA" sz="1100" b="1" i="0" u="none" strike="noStrike" cap="none" baseline="0" dirty="0" smtClean="0">
                <a:solidFill>
                  <a:srgbClr val="000000"/>
                </a:solidFill>
                <a:latin typeface="Arial"/>
                <a:ea typeface="Arial"/>
                <a:cs typeface="Arial"/>
                <a:sym typeface="Arial"/>
              </a:rPr>
              <a:t>Image from </a:t>
            </a:r>
            <a:r>
              <a:rPr lang="en-CA" sz="1100" b="1" i="0" u="none" strike="noStrike" cap="none" baseline="0" dirty="0" err="1" smtClean="0">
                <a:solidFill>
                  <a:srgbClr val="000000"/>
                </a:solidFill>
                <a:latin typeface="Arial"/>
                <a:ea typeface="Arial"/>
                <a:cs typeface="Arial"/>
                <a:sym typeface="Arial"/>
              </a:rPr>
              <a:t>Canva</a:t>
            </a:r>
            <a:endParaRPr lang="en-CA" sz="1100" b="1"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972587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sz="1100" b="1" i="0" u="sng" strike="noStrike" cap="none" baseline="0" dirty="0" smtClean="0">
                <a:solidFill>
                  <a:srgbClr val="000000"/>
                </a:solidFill>
                <a:latin typeface="Arial"/>
                <a:ea typeface="Arial"/>
                <a:cs typeface="Arial"/>
                <a:sym typeface="Arial"/>
              </a:rPr>
              <a:t>Background Knowledge </a:t>
            </a:r>
          </a:p>
          <a:p>
            <a:pPr marL="158750" indent="0">
              <a:buNone/>
            </a:pPr>
            <a:r>
              <a:rPr lang="en-CA" sz="1100" b="0" i="0" u="none" strike="noStrike" cap="none" baseline="0" dirty="0" smtClean="0">
                <a:solidFill>
                  <a:srgbClr val="000000"/>
                </a:solidFill>
                <a:latin typeface="Arial"/>
                <a:ea typeface="Arial"/>
                <a:cs typeface="Arial"/>
                <a:sym typeface="Arial"/>
              </a:rPr>
              <a:t>Information for educators:</a:t>
            </a:r>
          </a:p>
          <a:p>
            <a:pPr marL="158750" indent="0">
              <a:buNone/>
            </a:pPr>
            <a:r>
              <a:rPr lang="en-CA" sz="1100" b="0" i="0" u="sng" strike="noStrike" cap="none" baseline="0" dirty="0" smtClean="0">
                <a:solidFill>
                  <a:srgbClr val="000000"/>
                </a:solidFill>
                <a:latin typeface="Arial"/>
                <a:ea typeface="Arial"/>
                <a:cs typeface="Arial"/>
                <a:sym typeface="Arial"/>
              </a:rPr>
              <a:t>The following characteristics </a:t>
            </a:r>
            <a:r>
              <a:rPr lang="en-US" sz="1100" b="0" i="0" u="sng" strike="noStrike" cap="none" baseline="0" dirty="0" smtClean="0">
                <a:solidFill>
                  <a:srgbClr val="000000"/>
                </a:solidFill>
                <a:latin typeface="Arial"/>
                <a:ea typeface="Arial"/>
                <a:cs typeface="Arial"/>
                <a:sym typeface="Arial"/>
              </a:rPr>
              <a:t>are associated with the use and consumption of sexually explicit materials</a:t>
            </a:r>
            <a:r>
              <a:rPr lang="en-US" sz="1100" b="0" i="0" u="none" strike="noStrike" cap="none" baseline="0" dirty="0" smtClean="0">
                <a:solidFill>
                  <a:srgbClr val="000000"/>
                </a:solidFill>
                <a:latin typeface="Arial"/>
                <a:ea typeface="Arial"/>
                <a:cs typeface="Arial"/>
                <a:sym typeface="Arial"/>
              </a:rPr>
              <a:t> (this information is up for the teacher to decide what to include/cover)</a:t>
            </a:r>
            <a:endParaRPr lang="en-US" sz="1100" b="0" i="0" u="sng" strike="noStrike" cap="none" baseline="0" dirty="0" smtClean="0">
              <a:solidFill>
                <a:srgbClr val="000000"/>
              </a:solidFill>
              <a:latin typeface="Arial"/>
              <a:ea typeface="Arial"/>
              <a:cs typeface="Arial"/>
              <a:sym typeface="Arial"/>
            </a:endParaRPr>
          </a:p>
          <a:p>
            <a:r>
              <a:rPr lang="en-CA" sz="1100" b="1" i="0" u="none" strike="noStrike" cap="none" baseline="0" dirty="0" smtClean="0">
                <a:solidFill>
                  <a:srgbClr val="000000"/>
                </a:solidFill>
                <a:latin typeface="Arial"/>
                <a:ea typeface="Arial"/>
                <a:cs typeface="Arial"/>
                <a:sym typeface="Arial"/>
              </a:rPr>
              <a:t>Attitudes and beliefs</a:t>
            </a:r>
          </a:p>
          <a:p>
            <a:pPr lvl="1"/>
            <a:r>
              <a:rPr lang="en-US" sz="1100" b="0" i="0" u="none" strike="noStrike" cap="none" baseline="0" dirty="0" smtClean="0">
                <a:solidFill>
                  <a:srgbClr val="000000"/>
                </a:solidFill>
                <a:latin typeface="Arial"/>
                <a:ea typeface="Arial"/>
                <a:cs typeface="Arial"/>
                <a:sym typeface="Arial"/>
              </a:rPr>
              <a:t>Unrealistic attitudes about sex and relationships;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Inability to distinguish between fantasy</a:t>
            </a:r>
            <a:r>
              <a:rPr lang="en-CA" sz="1100" b="0" i="0" u="none" strike="noStrike" cap="none" baseline="0" dirty="0" smtClean="0">
                <a:solidFill>
                  <a:srgbClr val="000000"/>
                </a:solidFill>
                <a:latin typeface="Arial"/>
                <a:ea typeface="Arial"/>
                <a:cs typeface="Arial"/>
                <a:sym typeface="Arial"/>
              </a:rPr>
              <a:t> and reality</a:t>
            </a:r>
          </a:p>
          <a:p>
            <a:pPr lvl="1"/>
            <a:r>
              <a:rPr lang="en-CA" sz="1100" b="0" i="0" u="none" strike="noStrike" cap="none" baseline="0" dirty="0" smtClean="0">
                <a:solidFill>
                  <a:srgbClr val="000000"/>
                </a:solidFill>
                <a:latin typeface="Arial"/>
                <a:ea typeface="Arial"/>
                <a:cs typeface="Arial"/>
                <a:sym typeface="Arial"/>
              </a:rPr>
              <a:t>Preoccupation with sex</a:t>
            </a:r>
          </a:p>
          <a:p>
            <a:pPr lvl="1"/>
            <a:r>
              <a:rPr lang="en-CA" sz="1100" b="0" i="0" u="none" strike="noStrike" cap="none" baseline="0" dirty="0" smtClean="0">
                <a:solidFill>
                  <a:srgbClr val="000000"/>
                </a:solidFill>
                <a:latin typeface="Arial"/>
                <a:ea typeface="Arial"/>
                <a:cs typeface="Arial"/>
                <a:sym typeface="Arial"/>
              </a:rPr>
              <a:t>Sexually permissive attitudes</a:t>
            </a:r>
          </a:p>
          <a:p>
            <a:pPr lvl="1"/>
            <a:r>
              <a:rPr lang="en-US" sz="1100" b="0" i="0" u="none" strike="noStrike" cap="none" baseline="0" dirty="0" smtClean="0">
                <a:solidFill>
                  <a:srgbClr val="000000"/>
                </a:solidFill>
                <a:latin typeface="Arial"/>
                <a:ea typeface="Arial"/>
                <a:cs typeface="Arial"/>
                <a:sym typeface="Arial"/>
              </a:rPr>
              <a:t>Positive attitudes about casual and recreational sex</a:t>
            </a:r>
          </a:p>
          <a:p>
            <a:pPr lvl="1"/>
            <a:r>
              <a:rPr lang="en-US" sz="1100" b="0" i="0" u="none" strike="noStrike" cap="none" baseline="0" dirty="0" smtClean="0">
                <a:solidFill>
                  <a:srgbClr val="000000"/>
                </a:solidFill>
                <a:latin typeface="Arial"/>
                <a:ea typeface="Arial"/>
                <a:cs typeface="Arial"/>
                <a:sym typeface="Arial"/>
              </a:rPr>
              <a:t>Belief in traditional gender roles; including views of women as sex objects</a:t>
            </a:r>
          </a:p>
          <a:p>
            <a:r>
              <a:rPr lang="en-CA" sz="1100" b="1" i="0" u="none" strike="noStrike" cap="none" baseline="0" dirty="0" smtClean="0">
                <a:solidFill>
                  <a:srgbClr val="000000"/>
                </a:solidFill>
                <a:latin typeface="Arial"/>
                <a:ea typeface="Arial"/>
                <a:cs typeface="Arial"/>
                <a:sym typeface="Arial"/>
              </a:rPr>
              <a:t>Sexual behavior</a:t>
            </a:r>
          </a:p>
          <a:p>
            <a:pPr lvl="1"/>
            <a:r>
              <a:rPr lang="en-US" sz="1100" b="0" i="0" u="none" strike="noStrike" cap="none" baseline="0" dirty="0" smtClean="0">
                <a:solidFill>
                  <a:srgbClr val="000000"/>
                </a:solidFill>
                <a:latin typeface="Arial"/>
                <a:ea typeface="Arial"/>
                <a:cs typeface="Arial"/>
                <a:sym typeface="Arial"/>
              </a:rPr>
              <a:t>Studies are contradictory. Whereas some find an association between viewing sexually explicit materials online and increased sexual behaviors, such as oral sex, group sex, anal sex, and using drugs and alcohol during sex, other studies </a:t>
            </a:r>
            <a:r>
              <a:rPr lang="en-CA" sz="1100" b="0" i="0" u="none" strike="noStrike" cap="none" baseline="0" dirty="0" smtClean="0">
                <a:solidFill>
                  <a:srgbClr val="000000"/>
                </a:solidFill>
                <a:latin typeface="Arial"/>
                <a:ea typeface="Arial"/>
                <a:cs typeface="Arial"/>
                <a:sym typeface="Arial"/>
              </a:rPr>
              <a:t>find no associations.</a:t>
            </a:r>
          </a:p>
          <a:p>
            <a:r>
              <a:rPr lang="en-US" sz="1100" b="1" i="0" u="none" strike="noStrike" cap="none" baseline="0" dirty="0" smtClean="0">
                <a:solidFill>
                  <a:srgbClr val="000000"/>
                </a:solidFill>
                <a:latin typeface="Arial"/>
                <a:ea typeface="Arial"/>
                <a:cs typeface="Arial"/>
                <a:sym typeface="Arial"/>
              </a:rPr>
              <a:t>Self concept and body image</a:t>
            </a:r>
          </a:p>
          <a:p>
            <a:pPr lvl="1"/>
            <a:r>
              <a:rPr lang="en-US" sz="1100" b="0" i="0" u="none" strike="noStrike" cap="none" baseline="0" dirty="0" smtClean="0">
                <a:solidFill>
                  <a:srgbClr val="000000"/>
                </a:solidFill>
                <a:latin typeface="Arial"/>
                <a:ea typeface="Arial"/>
                <a:cs typeface="Arial"/>
                <a:sym typeface="Arial"/>
              </a:rPr>
              <a:t>Insecurities about body image</a:t>
            </a:r>
          </a:p>
          <a:p>
            <a:pPr lvl="1"/>
            <a:r>
              <a:rPr lang="en-US" sz="1100" b="0" i="0" u="none" strike="noStrike" cap="none" baseline="0" dirty="0" smtClean="0">
                <a:solidFill>
                  <a:srgbClr val="000000"/>
                </a:solidFill>
                <a:latin typeface="Arial"/>
                <a:ea typeface="Arial"/>
                <a:cs typeface="Arial"/>
                <a:sym typeface="Arial"/>
              </a:rPr>
              <a:t>Insecurities about sexual performance</a:t>
            </a:r>
          </a:p>
          <a:p>
            <a:pPr lvl="1"/>
            <a:r>
              <a:rPr lang="en-US" sz="1100" b="0" i="0" u="none" strike="noStrike" cap="none" baseline="0" dirty="0" smtClean="0">
                <a:solidFill>
                  <a:srgbClr val="000000"/>
                </a:solidFill>
                <a:latin typeface="Arial"/>
                <a:ea typeface="Arial"/>
                <a:cs typeface="Arial"/>
                <a:sym typeface="Arial"/>
              </a:rPr>
              <a:t>Insecurities about gender and sexual orientation</a:t>
            </a:r>
          </a:p>
          <a:p>
            <a:r>
              <a:rPr lang="en-CA" sz="1100" b="1" i="0" u="none" strike="noStrike" cap="none" baseline="0" dirty="0" smtClean="0">
                <a:solidFill>
                  <a:srgbClr val="000000"/>
                </a:solidFill>
                <a:latin typeface="Arial"/>
                <a:ea typeface="Arial"/>
                <a:cs typeface="Arial"/>
                <a:sym typeface="Arial"/>
              </a:rPr>
              <a:t>Sexual aggression</a:t>
            </a:r>
          </a:p>
          <a:p>
            <a:pPr lvl="1"/>
            <a:r>
              <a:rPr lang="en-CA" sz="1100" b="0" i="0" u="none" strike="noStrike" cap="none" baseline="0" dirty="0" smtClean="0">
                <a:solidFill>
                  <a:srgbClr val="000000"/>
                </a:solidFill>
                <a:latin typeface="Arial"/>
                <a:ea typeface="Arial"/>
                <a:cs typeface="Arial"/>
                <a:sym typeface="Arial"/>
              </a:rPr>
              <a:t>Sexual harassment</a:t>
            </a:r>
          </a:p>
          <a:p>
            <a:pPr lvl="1"/>
            <a:r>
              <a:rPr lang="en-US" sz="1100" b="0" i="0" u="none" strike="noStrike" cap="none" baseline="0" dirty="0" smtClean="0">
                <a:solidFill>
                  <a:srgbClr val="000000"/>
                </a:solidFill>
                <a:latin typeface="Arial"/>
                <a:ea typeface="Arial"/>
                <a:cs typeface="Arial"/>
                <a:sym typeface="Arial"/>
              </a:rPr>
              <a:t>Sexually explicit material is </a:t>
            </a:r>
            <a:r>
              <a:rPr lang="en-US" sz="1100" b="0" i="1" u="none" strike="noStrike" cap="none" baseline="0" dirty="0" smtClean="0">
                <a:solidFill>
                  <a:srgbClr val="000000"/>
                </a:solidFill>
                <a:latin typeface="Arial"/>
                <a:ea typeface="Arial"/>
                <a:cs typeface="Arial"/>
                <a:sym typeface="Arial"/>
              </a:rPr>
              <a:t>not </a:t>
            </a:r>
            <a:r>
              <a:rPr lang="en-US" sz="1100" b="0" i="0" u="none" strike="noStrike" cap="none" baseline="0" dirty="0" smtClean="0">
                <a:solidFill>
                  <a:srgbClr val="000000"/>
                </a:solidFill>
                <a:latin typeface="Arial"/>
                <a:ea typeface="Arial"/>
                <a:cs typeface="Arial"/>
                <a:sym typeface="Arial"/>
              </a:rPr>
              <a:t>linked to sexual aggression for the majority of </a:t>
            </a:r>
            <a:r>
              <a:rPr lang="en-CA" sz="1100" b="0" i="0" u="none" strike="noStrike" cap="none" baseline="0" dirty="0" smtClean="0">
                <a:solidFill>
                  <a:srgbClr val="000000"/>
                </a:solidFill>
                <a:latin typeface="Arial"/>
                <a:ea typeface="Arial"/>
                <a:cs typeface="Arial"/>
                <a:sym typeface="Arial"/>
              </a:rPr>
              <a:t>males.</a:t>
            </a:r>
          </a:p>
          <a:p>
            <a:pPr lvl="1"/>
            <a:r>
              <a:rPr lang="en-US" sz="1100" b="0" i="0" u="none" strike="noStrike" cap="none" baseline="0" dirty="0" smtClean="0">
                <a:solidFill>
                  <a:srgbClr val="000000"/>
                </a:solidFill>
                <a:latin typeface="Arial"/>
                <a:ea typeface="Arial"/>
                <a:cs typeface="Arial"/>
                <a:sym typeface="Arial"/>
              </a:rPr>
              <a:t>Sexually violent material has been linked to sexual violence in young people.</a:t>
            </a:r>
          </a:p>
          <a:p>
            <a:r>
              <a:rPr lang="en-CA" sz="1100" b="1" i="0" u="none" strike="noStrike" cap="none" baseline="0" dirty="0" smtClean="0">
                <a:solidFill>
                  <a:srgbClr val="000000"/>
                </a:solidFill>
                <a:latin typeface="Arial"/>
                <a:ea typeface="Arial"/>
                <a:cs typeface="Arial"/>
                <a:sym typeface="Arial"/>
              </a:rPr>
              <a:t>Social development</a:t>
            </a:r>
          </a:p>
          <a:p>
            <a:pPr lvl="1"/>
            <a:r>
              <a:rPr lang="en-CA" sz="1100" b="0" i="0" u="none" strike="noStrike" cap="none" baseline="0" dirty="0" smtClean="0">
                <a:solidFill>
                  <a:srgbClr val="000000"/>
                </a:solidFill>
                <a:latin typeface="Arial"/>
                <a:ea typeface="Arial"/>
                <a:cs typeface="Arial"/>
                <a:sym typeface="Arial"/>
              </a:rPr>
              <a:t>Behavior misconduct at school</a:t>
            </a:r>
          </a:p>
          <a:p>
            <a:pPr lvl="1"/>
            <a:r>
              <a:rPr lang="en-CA" sz="1100" b="0" i="0" u="none" strike="noStrike" cap="none" baseline="0" dirty="0" smtClean="0">
                <a:solidFill>
                  <a:srgbClr val="000000"/>
                </a:solidFill>
                <a:latin typeface="Arial"/>
                <a:ea typeface="Arial"/>
                <a:cs typeface="Arial"/>
                <a:sym typeface="Arial"/>
              </a:rPr>
              <a:t>Social maladjustment</a:t>
            </a:r>
          </a:p>
          <a:p>
            <a:pPr lvl="1"/>
            <a:r>
              <a:rPr lang="en-CA" sz="1100" b="0" i="0" u="none" strike="noStrike" cap="none" baseline="0" dirty="0" smtClean="0">
                <a:solidFill>
                  <a:srgbClr val="000000"/>
                </a:solidFill>
                <a:latin typeface="Arial"/>
                <a:ea typeface="Arial"/>
                <a:cs typeface="Arial"/>
                <a:sym typeface="Arial"/>
              </a:rPr>
              <a:t>Symptoms of depression</a:t>
            </a:r>
          </a:p>
          <a:p>
            <a:pPr lvl="1"/>
            <a:r>
              <a:rPr lang="en-CA" sz="1100" b="0" i="0" u="none" strike="noStrike" cap="none" baseline="0" dirty="0" smtClean="0">
                <a:solidFill>
                  <a:srgbClr val="000000"/>
                </a:solidFill>
                <a:latin typeface="Arial"/>
                <a:cs typeface="Arial"/>
                <a:sym typeface="Arial"/>
              </a:rPr>
              <a:t>Addiction to watching sex in the media (i.e., pornography)</a:t>
            </a:r>
            <a:endParaRPr lang="en-CA" sz="2000" b="1" dirty="0" smtClean="0">
              <a:solidFill>
                <a:schemeClr val="tx1"/>
              </a:solidFill>
            </a:endParaRPr>
          </a:p>
          <a:p>
            <a:pPr marL="158750" indent="0">
              <a:buNone/>
            </a:pPr>
            <a:endParaRPr lang="en-CA" sz="1100" b="0" i="1" u="none" strike="noStrike" cap="none" baseline="0" dirty="0" smtClean="0">
              <a:solidFill>
                <a:srgbClr val="000000"/>
              </a:solidFill>
              <a:latin typeface="Arial"/>
              <a:ea typeface="Arial"/>
              <a:cs typeface="Arial"/>
              <a:sym typeface="Arial"/>
            </a:endParaRPr>
          </a:p>
          <a:p>
            <a:pPr marL="158750" indent="0">
              <a:buNone/>
            </a:pPr>
            <a:r>
              <a:rPr lang="en-CA" sz="1100" b="1" i="1" u="none" strike="noStrike" cap="none" baseline="0" dirty="0" smtClean="0">
                <a:solidFill>
                  <a:srgbClr val="000000"/>
                </a:solidFill>
                <a:latin typeface="Arial"/>
                <a:ea typeface="Arial"/>
                <a:cs typeface="Arial"/>
                <a:sym typeface="Arial"/>
              </a:rPr>
              <a:t>Encourage students to reach out to someone they trust if they come across sexually inappropriate/explicit media or materials, and have questions. </a:t>
            </a:r>
          </a:p>
          <a:p>
            <a:pPr marL="158750" indent="0">
              <a:buNone/>
            </a:pPr>
            <a:endParaRPr lang="en-CA" sz="1100" b="0" i="1" u="none" strike="noStrike" cap="none" baseline="0" dirty="0" smtClean="0">
              <a:solidFill>
                <a:srgbClr val="000000"/>
              </a:solidFill>
              <a:latin typeface="Arial"/>
              <a:ea typeface="Arial"/>
              <a:cs typeface="Arial"/>
              <a:sym typeface="Arial"/>
            </a:endParaRPr>
          </a:p>
          <a:p>
            <a:pPr marL="158750" indent="0">
              <a:buNone/>
            </a:pPr>
            <a:r>
              <a:rPr lang="en-CA" sz="1100" b="1" i="0" u="none" strike="noStrike" cap="none" baseline="0" dirty="0" smtClean="0">
                <a:solidFill>
                  <a:srgbClr val="000000"/>
                </a:solidFill>
                <a:latin typeface="Arial"/>
                <a:ea typeface="Arial"/>
                <a:cs typeface="Arial"/>
                <a:sym typeface="Arial"/>
              </a:rPr>
              <a:t>Reference: </a:t>
            </a:r>
          </a:p>
          <a:p>
            <a:pPr marL="457200" indent="-298450"/>
            <a:r>
              <a:rPr lang="en-CA" sz="1100" b="0" i="0" u="none" strike="noStrike" cap="none" baseline="0" dirty="0" smtClean="0">
                <a:solidFill>
                  <a:srgbClr val="000000"/>
                </a:solidFill>
                <a:latin typeface="Arial"/>
                <a:ea typeface="Arial"/>
                <a:cs typeface="Arial"/>
                <a:sym typeface="Arial"/>
              </a:rPr>
              <a:t>Owen, E., &amp; Kris </a:t>
            </a:r>
            <a:r>
              <a:rPr lang="en-CA" sz="1100" b="0" i="0" u="none" strike="noStrike" cap="none" baseline="0" dirty="0" err="1" smtClean="0">
                <a:solidFill>
                  <a:srgbClr val="000000"/>
                </a:solidFill>
                <a:latin typeface="Arial"/>
                <a:ea typeface="Arial"/>
                <a:cs typeface="Arial"/>
                <a:sym typeface="Arial"/>
              </a:rPr>
              <a:t>Gowen</a:t>
            </a:r>
            <a:r>
              <a:rPr lang="en-CA" sz="1100" b="0" i="0" u="none" strike="noStrike" cap="none" baseline="0" dirty="0" smtClean="0">
                <a:solidFill>
                  <a:srgbClr val="000000"/>
                </a:solidFill>
                <a:latin typeface="Arial"/>
                <a:ea typeface="Arial"/>
                <a:cs typeface="Arial"/>
                <a:sym typeface="Arial"/>
              </a:rPr>
              <a:t>, L. (</a:t>
            </a:r>
            <a:r>
              <a:rPr lang="en-CA" sz="1100" b="0" i="0" u="none" strike="noStrike" cap="none" baseline="0" dirty="0" err="1" smtClean="0">
                <a:solidFill>
                  <a:srgbClr val="000000"/>
                </a:solidFill>
                <a:latin typeface="Arial"/>
                <a:ea typeface="Arial"/>
                <a:cs typeface="Arial"/>
                <a:sym typeface="Arial"/>
              </a:rPr>
              <a:t>n.d.</a:t>
            </a:r>
            <a:r>
              <a:rPr lang="en-CA" sz="1100" b="0" i="0" u="none" strike="noStrike" cap="none" baseline="0" dirty="0" smtClean="0">
                <a:solidFill>
                  <a:srgbClr val="000000"/>
                </a:solidFill>
                <a:latin typeface="Arial"/>
                <a:ea typeface="Arial"/>
                <a:cs typeface="Arial"/>
                <a:sym typeface="Arial"/>
              </a:rPr>
              <a:t>). For Educators – </a:t>
            </a:r>
            <a:r>
              <a:rPr lang="en-CA" sz="1100" b="1" i="0" u="none" strike="noStrike" cap="none" baseline="0" dirty="0" smtClean="0">
                <a:solidFill>
                  <a:srgbClr val="000000"/>
                </a:solidFill>
                <a:latin typeface="Arial"/>
                <a:ea typeface="Arial"/>
                <a:cs typeface="Arial"/>
                <a:sym typeface="Arial"/>
              </a:rPr>
              <a:t>A guide to teaching about sexually explicit content online: The basics. </a:t>
            </a:r>
            <a:r>
              <a:rPr lang="en-CA" sz="1100" b="0" i="0" u="none" strike="noStrike" cap="none" baseline="0" dirty="0" smtClean="0">
                <a:solidFill>
                  <a:srgbClr val="000000"/>
                </a:solidFill>
                <a:latin typeface="Arial"/>
                <a:ea typeface="Arial"/>
                <a:cs typeface="Arial"/>
                <a:sym typeface="Arial"/>
              </a:rPr>
              <a:t>https://www.connectsafely.org/wp-content/uploads/Sexually-explicit-content-.pdf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Wingdings" panose="05000000000000000000" pitchFamily="2" charset="2"/>
            </a:endParaRPr>
          </a:p>
          <a:p>
            <a:pPr marL="158750" indent="0">
              <a:buNone/>
            </a:pPr>
            <a:endParaRPr lang="en-CA" sz="1100" b="0" i="1" u="none" strike="noStrike" cap="none" baseline="0" dirty="0" smtClean="0">
              <a:solidFill>
                <a:srgbClr val="000000"/>
              </a:solidFill>
              <a:latin typeface="Arial"/>
              <a:ea typeface="Arial"/>
              <a:cs typeface="Arial"/>
              <a:sym typeface="Arial"/>
            </a:endParaRPr>
          </a:p>
          <a:p>
            <a:pPr marL="158750" indent="0">
              <a:buNone/>
            </a:pPr>
            <a:endParaRPr lang="en-CA"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370431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latin typeface="Arial"/>
                <a:ea typeface="Arial"/>
                <a:cs typeface="Arial"/>
                <a:sym typeface="Arial"/>
              </a:rPr>
              <a:t>Niagara Region is situated on treaty land.  This land is steeped in the rich history of the First Nations such as the </a:t>
            </a:r>
            <a:r>
              <a:rPr lang="en-CA" sz="1100" b="0" i="0" u="none" strike="noStrike" cap="none" dirty="0" err="1" smtClean="0">
                <a:solidFill>
                  <a:srgbClr val="000000"/>
                </a:solidFill>
                <a:effectLst/>
                <a:latin typeface="Arial"/>
                <a:ea typeface="Arial"/>
                <a:cs typeface="Arial"/>
                <a:sym typeface="Arial"/>
              </a:rPr>
              <a:t>Hatiwendaronk</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Hat-</a:t>
            </a:r>
            <a:r>
              <a:rPr lang="en-CA" sz="1100" b="1" i="0" u="none" strike="noStrike" cap="none" dirty="0" err="1" smtClean="0">
                <a:solidFill>
                  <a:srgbClr val="000000"/>
                </a:solidFill>
                <a:effectLst/>
                <a:latin typeface="Arial"/>
                <a:ea typeface="Arial"/>
                <a:cs typeface="Arial"/>
                <a:sym typeface="Arial"/>
              </a:rPr>
              <a:t>i</a:t>
            </a:r>
            <a:r>
              <a:rPr lang="en-CA" sz="1100" b="1" i="0" u="none" strike="noStrike" cap="none" dirty="0" smtClean="0">
                <a:solidFill>
                  <a:srgbClr val="000000"/>
                </a:solidFill>
                <a:effectLst/>
                <a:latin typeface="Arial"/>
                <a:ea typeface="Arial"/>
                <a:cs typeface="Arial"/>
                <a:sym typeface="Arial"/>
              </a:rPr>
              <a:t>-wen-DA-</a:t>
            </a:r>
            <a:r>
              <a:rPr lang="en-CA" sz="1100" b="1" i="0" u="none" strike="noStrike" cap="none" dirty="0" err="1" smtClean="0">
                <a:solidFill>
                  <a:srgbClr val="000000"/>
                </a:solidFill>
                <a:effectLst/>
                <a:latin typeface="Arial"/>
                <a:ea typeface="Arial"/>
                <a:cs typeface="Arial"/>
                <a:sym typeface="Arial"/>
              </a:rPr>
              <a:t>ronk</a:t>
            </a:r>
            <a:r>
              <a:rPr lang="en-CA" sz="1100" b="0" i="0" u="none" strike="noStrike" cap="none" dirty="0" smtClean="0">
                <a:solidFill>
                  <a:srgbClr val="000000"/>
                </a:solidFill>
                <a:effectLst/>
                <a:latin typeface="Arial"/>
                <a:ea typeface="Arial"/>
                <a:cs typeface="Arial"/>
                <a:sym typeface="Arial"/>
              </a:rPr>
              <a:t>), the Haudenosaunee (</a:t>
            </a:r>
            <a:r>
              <a:rPr lang="en-CA" sz="1100" b="1" i="0" u="none" strike="noStrike" cap="none" dirty="0" smtClean="0">
                <a:solidFill>
                  <a:srgbClr val="000000"/>
                </a:solidFill>
                <a:effectLst/>
                <a:latin typeface="Arial"/>
                <a:ea typeface="Arial"/>
                <a:cs typeface="Arial"/>
                <a:sym typeface="Arial"/>
              </a:rPr>
              <a:t>Hoe-den-</a:t>
            </a:r>
            <a:r>
              <a:rPr lang="en-CA" sz="1100" b="1" i="0" u="none" strike="noStrike" cap="none" dirty="0" err="1" smtClean="0">
                <a:solidFill>
                  <a:srgbClr val="000000"/>
                </a:solidFill>
                <a:effectLst/>
                <a:latin typeface="Arial"/>
                <a:ea typeface="Arial"/>
                <a:cs typeface="Arial"/>
                <a:sym typeface="Arial"/>
              </a:rPr>
              <a:t>no-SHOW</a:t>
            </a:r>
            <a:r>
              <a:rPr lang="en-CA" sz="1100" b="1" i="0" u="none" strike="noStrike" cap="none" dirty="0" smtClean="0">
                <a:solidFill>
                  <a:srgbClr val="000000"/>
                </a:solidFill>
                <a:effectLst/>
                <a:latin typeface="Arial"/>
                <a:ea typeface="Arial"/>
                <a:cs typeface="Arial"/>
                <a:sym typeface="Arial"/>
              </a:rPr>
              <a:t>-nee</a:t>
            </a:r>
            <a:r>
              <a:rPr lang="en-CA" sz="1100" b="0" i="0" u="none" strike="noStrike" cap="none" dirty="0" smtClean="0">
                <a:solidFill>
                  <a:srgbClr val="000000"/>
                </a:solidFill>
                <a:effectLst/>
                <a:latin typeface="Arial"/>
                <a:ea typeface="Arial"/>
                <a:cs typeface="Arial"/>
                <a:sym typeface="Arial"/>
              </a:rPr>
              <a:t>), and the </a:t>
            </a:r>
            <a:r>
              <a:rPr lang="en-CA" sz="1100" b="0" i="0" u="none" strike="noStrike" cap="none" dirty="0" err="1" smtClean="0">
                <a:solidFill>
                  <a:srgbClr val="000000"/>
                </a:solidFill>
                <a:effectLst/>
                <a:latin typeface="Arial"/>
                <a:ea typeface="Arial"/>
                <a:cs typeface="Arial"/>
                <a:sym typeface="Arial"/>
              </a:rPr>
              <a:t>Anishinaabe</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Ah-</a:t>
            </a:r>
            <a:r>
              <a:rPr lang="en-CA" sz="1100" b="1" i="0" u="none" strike="noStrike" cap="none" dirty="0" err="1" smtClean="0">
                <a:solidFill>
                  <a:srgbClr val="000000"/>
                </a:solidFill>
                <a:effectLst/>
                <a:latin typeface="Arial"/>
                <a:ea typeface="Arial"/>
                <a:cs typeface="Arial"/>
                <a:sym typeface="Arial"/>
              </a:rPr>
              <a:t>nish</a:t>
            </a:r>
            <a:r>
              <a:rPr lang="en-CA" sz="1100" b="1" i="0" u="none" strike="noStrike" cap="none" dirty="0" smtClean="0">
                <a:solidFill>
                  <a:srgbClr val="000000"/>
                </a:solidFill>
                <a:effectLst/>
                <a:latin typeface="Arial"/>
                <a:ea typeface="Arial"/>
                <a:cs typeface="Arial"/>
                <a:sym typeface="Arial"/>
              </a:rPr>
              <a:t>-</a:t>
            </a:r>
            <a:r>
              <a:rPr lang="en-CA" sz="1100" b="1" i="0" u="none" strike="noStrike" cap="none" dirty="0" err="1" smtClean="0">
                <a:solidFill>
                  <a:srgbClr val="000000"/>
                </a:solidFill>
                <a:effectLst/>
                <a:latin typeface="Arial"/>
                <a:ea typeface="Arial"/>
                <a:cs typeface="Arial"/>
                <a:sym typeface="Arial"/>
              </a:rPr>
              <a:t>ih</a:t>
            </a:r>
            <a:r>
              <a:rPr lang="en-CA" sz="1100" b="1" i="0" u="none" strike="noStrike" cap="none" dirty="0" smtClean="0">
                <a:solidFill>
                  <a:srgbClr val="000000"/>
                </a:solidFill>
                <a:effectLst/>
                <a:latin typeface="Arial"/>
                <a:ea typeface="Arial"/>
                <a:cs typeface="Arial"/>
                <a:sym typeface="Arial"/>
              </a:rPr>
              <a:t>-NAH-</a:t>
            </a:r>
            <a:r>
              <a:rPr lang="en-CA" sz="1100" b="1" i="0" u="none" strike="noStrike" cap="none" dirty="0" err="1" smtClean="0">
                <a:solidFill>
                  <a:srgbClr val="000000"/>
                </a:solidFill>
                <a:effectLst/>
                <a:latin typeface="Arial"/>
                <a:ea typeface="Arial"/>
                <a:cs typeface="Arial"/>
                <a:sym typeface="Arial"/>
              </a:rPr>
              <a:t>bey</a:t>
            </a:r>
            <a:r>
              <a:rPr lang="en-CA" sz="1100" b="0" i="0" u="none" strike="noStrike" cap="none" dirty="0" smtClean="0">
                <a:solidFill>
                  <a:srgbClr val="000000"/>
                </a:solidFill>
                <a:effectLst/>
                <a:latin typeface="Arial"/>
                <a:ea typeface="Arial"/>
                <a:cs typeface="Arial"/>
                <a:sym typeface="Arial"/>
              </a:rPr>
              <a:t>), including the Mississauga's of the Credit First Nation. There are many First Nations, Métis, and Inuit peoples from across Turtle Island that live and work in Niagara today. The Regional Municipality of Niagara stands with all Indigenous peoples, past and present, in promoting the wise stewardship of the lands on which we live.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a:t>
            </a:r>
            <a:r>
              <a:rPr lang="en-US" sz="1100" b="1" i="1" u="none" strike="noStrike" cap="none" dirty="0" smtClean="0">
                <a:solidFill>
                  <a:srgbClr val="000000"/>
                </a:solidFill>
                <a:effectLst/>
                <a:latin typeface="Arial"/>
                <a:ea typeface="Arial"/>
                <a:cs typeface="Arial"/>
                <a:sym typeface="Arial"/>
              </a:rPr>
              <a:t>Disclaimer</a:t>
            </a:r>
            <a:r>
              <a:rPr lang="en-US" sz="1100" b="0" i="1" u="none" strike="noStrike" cap="none" dirty="0" smtClean="0">
                <a:solidFill>
                  <a:srgbClr val="000000"/>
                </a:solidFill>
                <a:effectLst/>
                <a:latin typeface="Arial"/>
                <a:ea typeface="Arial"/>
                <a:cs typeface="Arial"/>
                <a:sym typeface="Arial"/>
              </a:rPr>
              <a:t>: In the Spirit of Truth and Reconciliation, Niagara Region Public Health acknowledges that people are gathered on the customary and traditional lands of the Indigenous Peoples of this territory. We recognize that the land on which you are situated will vary depending on where you are located in Ontario. It is advised that you reach out to your school’s principal or school board for the school-specific treaty land. If you have already done a land acknowledgement on the same day you are presenting this lesson, you are welcome to skip this slide. However, it is always encouraged to complete a land acknowledgement before continuing on with this presentation.*</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sng" dirty="0" smtClean="0"/>
              <a:t>Information about the image on the left:</a:t>
            </a:r>
            <a:endParaRPr lang="en-CA" b="0" u="none"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There are seven objects that have been purposely selected and included in the design of the artwork: an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an eagle feather, two drums, a Métis sash, an embroidered flower, and wampum belt. Each object reflects the diversity of First Nations, Métis and Inuit in North America. The iconic stone monument, the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is used as a marker identifying important sites and as a navigational tool to communicate direction. The eagle feather is significant to the spiritual beliefs of some Métis and First Nations peoples. Its symbolism includes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wisdom, and courage among many others. It is considered an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to be given an eagle feather. The two drums include the Inuit drum and the Métis and First Nations drum. The drum is symbolic of the heartbeat of Mother Earth and is often played at various traditional gatherings and ceremonies. The embroidered flower is woven into many traditional garments and various objects through beadwork, painting, or etchings. It is also considered one of Canada’s first art forms. The Métis sash was once a tool of the voyageurs and fur traders. It is also a symbol of knowledge and the relationship between the Métis, the First Nations, and Europeans. At the top of the poster are four lines reminiscent of the traditional beaded wampum belt. There are many types of wampum belts with different significant meanings, including agreements made between two groups/nations, knowledge sharing, and storytelling. The four lines in this wampum belt represent the equality and diversity of the four peoples (First Nations, Metis, Inuit, and European settlers) and to acknowledge the journey of living together peacefully</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err="1" smtClean="0">
                <a:solidFill>
                  <a:srgbClr val="000000"/>
                </a:solidFill>
                <a:effectLst/>
                <a:latin typeface="Arial"/>
                <a:ea typeface="Arial"/>
                <a:cs typeface="Arial"/>
                <a:sym typeface="Arial"/>
              </a:rPr>
              <a:t>ETFO</a:t>
            </a:r>
            <a:r>
              <a:rPr lang="en-US" sz="1100" b="0" i="0" u="none" strike="noStrike" cap="none" baseline="0" dirty="0" smtClean="0">
                <a:solidFill>
                  <a:srgbClr val="000000"/>
                </a:solidFill>
                <a:effectLst/>
                <a:latin typeface="Arial"/>
                <a:ea typeface="Arial"/>
                <a:cs typeface="Arial"/>
                <a:sym typeface="Arial"/>
              </a:rPr>
              <a:t>, 2022).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cs typeface="Arial"/>
                <a:sym typeface="Arial"/>
              </a:rPr>
              <a:t>For more information on Indigenous Education and First Nations, Metis and Inuit (</a:t>
            </a:r>
            <a:r>
              <a:rPr lang="en-US" sz="1100" b="0" i="0" u="none" strike="noStrike" cap="none" baseline="0" dirty="0" err="1" smtClean="0">
                <a:solidFill>
                  <a:srgbClr val="000000"/>
                </a:solidFill>
                <a:effectLst/>
                <a:latin typeface="Arial"/>
                <a:cs typeface="Arial"/>
                <a:sym typeface="Arial"/>
              </a:rPr>
              <a:t>FNMI</a:t>
            </a:r>
            <a:r>
              <a:rPr lang="en-US" sz="1100" b="0" i="0" u="none" strike="noStrike" cap="none" baseline="0" dirty="0" smtClean="0">
                <a:solidFill>
                  <a:srgbClr val="000000"/>
                </a:solidFill>
                <a:effectLst/>
                <a:latin typeface="Arial"/>
                <a:cs typeface="Arial"/>
                <a:sym typeface="Arial"/>
              </a:rPr>
              <a:t>), check out the following resources: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https://www.otffeo.on.ca/en/learning/indigenous-education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https://www.etfo.ca/socialjusticeunion/first-nation,-metis-and-inuit-(fnmi)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Photo References: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dirty="0" smtClean="0"/>
              <a:t>Image</a:t>
            </a:r>
            <a:r>
              <a:rPr lang="en-CA" b="0" i="1" baseline="0" dirty="0" smtClean="0"/>
              <a:t> on the Left: </a:t>
            </a:r>
            <a:r>
              <a:rPr lang="en-CA" b="0" dirty="0" smtClean="0"/>
              <a:t>Elementary</a:t>
            </a:r>
            <a:r>
              <a:rPr lang="en-CA" b="0" baseline="0" dirty="0" smtClean="0"/>
              <a:t> Teacher Federation of Ontario (</a:t>
            </a:r>
            <a:r>
              <a:rPr lang="en-CA" b="0" baseline="0" dirty="0" err="1" smtClean="0"/>
              <a:t>ETFO</a:t>
            </a:r>
            <a:r>
              <a:rPr lang="en-CA" b="0" baseline="0" dirty="0" smtClean="0"/>
              <a:t>). (2022). </a:t>
            </a:r>
            <a:r>
              <a:rPr lang="en-CA" b="0" baseline="0" dirty="0" err="1" smtClean="0"/>
              <a:t>ETFO</a:t>
            </a:r>
            <a:r>
              <a:rPr lang="en-CA" b="0" baseline="0" dirty="0" smtClean="0"/>
              <a:t> Land </a:t>
            </a:r>
            <a:r>
              <a:rPr lang="en-CA" b="0" baseline="0" dirty="0" err="1" smtClean="0"/>
              <a:t>Acnowledgements</a:t>
            </a:r>
            <a:r>
              <a:rPr lang="en-CA" b="0" baseline="0" dirty="0" smtClean="0"/>
              <a:t>. https://www.etfo.ca/about-us/governance/etfo-land-acknowledgement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baseline="0" dirty="0" smtClean="0"/>
              <a:t>Image on the Right: </a:t>
            </a:r>
            <a:r>
              <a:rPr lang="en-US" sz="1100" b="1" i="0" u="none" strike="noStrike" cap="none" baseline="0" dirty="0" smtClean="0">
                <a:solidFill>
                  <a:srgbClr val="000000"/>
                </a:solidFill>
                <a:latin typeface="Arial"/>
                <a:ea typeface="Arial"/>
                <a:cs typeface="Arial"/>
                <a:sym typeface="Arial"/>
              </a:rPr>
              <a:t>Creating Our Way Forward: </a:t>
            </a:r>
            <a:r>
              <a:rPr lang="en-US" sz="1100" b="0" i="0" u="none" strike="noStrike" cap="none" baseline="0" dirty="0" smtClean="0">
                <a:solidFill>
                  <a:srgbClr val="000000"/>
                </a:solidFill>
                <a:latin typeface="Arial"/>
                <a:ea typeface="Arial"/>
                <a:cs typeface="Arial"/>
                <a:sym typeface="Arial"/>
              </a:rPr>
              <a:t>Recommendations for Improving Niagara Region Public Health &amp; Emergency Services’ Indigenous Engagement (2019). </a:t>
            </a:r>
            <a:r>
              <a:rPr lang="en-US" sz="1100" b="0" i="0" u="none" strike="noStrike" cap="none" dirty="0" smtClean="0">
                <a:solidFill>
                  <a:srgbClr val="000000"/>
                </a:solidFill>
                <a:effectLst/>
                <a:latin typeface="Arial"/>
                <a:ea typeface="Arial"/>
                <a:cs typeface="Arial"/>
                <a:sym typeface="Wingdings" panose="05000000000000000000" pitchFamily="2" charset="2"/>
              </a:rPr>
              <a:t>https://www.niagararegion.ca/health/equity/pdf/indigenous-engagement-report.pdf</a:t>
            </a:r>
            <a:endParaRPr lang="en-US" sz="1100" b="0" i="0" u="none" strike="noStrike" cap="none"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Mural of Turtle Island </a:t>
            </a:r>
            <a:r>
              <a:rPr lang="en-US" sz="1100" b="0" i="0" u="none" strike="noStrike" cap="none"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Cover photo: Oneida nation artist, Sharon </a:t>
            </a:r>
            <a:r>
              <a:rPr lang="en-US" sz="1100" b="0" i="0" u="none" strike="noStrike" cap="none" dirty="0" err="1" smtClean="0">
                <a:solidFill>
                  <a:srgbClr val="000000"/>
                </a:solidFill>
                <a:effectLst/>
                <a:latin typeface="Arial"/>
                <a:ea typeface="Arial"/>
                <a:cs typeface="Arial"/>
                <a:sym typeface="Arial"/>
              </a:rPr>
              <a:t>Sarnowski</a:t>
            </a:r>
            <a:r>
              <a:rPr lang="en-US" sz="1100" b="0" i="0" u="none" strike="noStrike" cap="none" dirty="0" smtClean="0">
                <a:solidFill>
                  <a:srgbClr val="000000"/>
                </a:solidFill>
                <a:effectLst/>
                <a:latin typeface="Arial"/>
                <a:ea typeface="Arial"/>
                <a:cs typeface="Arial"/>
                <a:sym typeface="Arial"/>
              </a:rPr>
              <a:t> (deceased)</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This is a picture taken of the mural in the Boardroom of the Oneida Tribal Council office,</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Oneida, Wisconsin.</a:t>
            </a:r>
            <a:endParaRPr lang="en-CA" b="0" i="1" dirty="0" smtClean="0"/>
          </a:p>
        </p:txBody>
      </p:sp>
    </p:spTree>
    <p:extLst>
      <p:ext uri="{BB962C8B-B14F-4D97-AF65-F5344CB8AC3E}">
        <p14:creationId xmlns:p14="http://schemas.microsoft.com/office/powerpoint/2010/main" val="3458164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ClrTx/>
              <a:buNone/>
            </a:pPr>
            <a:r>
              <a:rPr lang="en-CA" sz="2000" b="1" i="0" u="sng" dirty="0" smtClean="0">
                <a:solidFill>
                  <a:schemeClr val="tx1"/>
                </a:solidFill>
              </a:rPr>
              <a:t>Teacher</a:t>
            </a:r>
            <a:r>
              <a:rPr lang="en-CA" sz="2000" b="1" i="0" u="sng" baseline="0" dirty="0" smtClean="0">
                <a:solidFill>
                  <a:schemeClr val="tx1"/>
                </a:solidFill>
              </a:rPr>
              <a:t> Prompt</a:t>
            </a:r>
            <a:endParaRPr lang="en-CA" sz="2000" b="0" i="1" u="none" baseline="0" dirty="0" smtClean="0">
              <a:solidFill>
                <a:schemeClr val="tx1"/>
              </a:solidFill>
            </a:endParaRPr>
          </a:p>
          <a:p>
            <a:pPr marL="158750" indent="0">
              <a:buClrTx/>
              <a:buNone/>
            </a:pPr>
            <a:r>
              <a:rPr lang="en-CA" sz="2000" b="0" i="0" baseline="0" dirty="0" smtClean="0">
                <a:solidFill>
                  <a:schemeClr val="tx1"/>
                </a:solidFill>
              </a:rPr>
              <a:t>Ask the students where they think they’ve seen sexually explicit materials (i.e., pornography). </a:t>
            </a:r>
          </a:p>
          <a:p>
            <a:pPr marL="158750" indent="0">
              <a:buClrTx/>
              <a:buNone/>
            </a:pPr>
            <a:endParaRPr lang="en-CA" sz="2000" b="0" i="0" baseline="0" dirty="0" smtClean="0">
              <a:solidFill>
                <a:schemeClr val="tx1"/>
              </a:solidFill>
            </a:endParaRPr>
          </a:p>
          <a:p>
            <a:pPr marL="158750" indent="0">
              <a:buClrTx/>
              <a:buNone/>
            </a:pPr>
            <a:r>
              <a:rPr lang="en-CA" sz="2000" b="0" i="0" baseline="0" dirty="0" smtClean="0">
                <a:solidFill>
                  <a:schemeClr val="tx1"/>
                </a:solidFill>
              </a:rPr>
              <a:t>It’s important to remind students that they should use caution when they are online and navigating the internet. When on the web it is possible that students will come across sexually explicit media accidentally. </a:t>
            </a:r>
          </a:p>
          <a:p>
            <a:pPr marL="158750" indent="0">
              <a:buClrTx/>
              <a:buNone/>
            </a:pPr>
            <a:endParaRPr lang="en-US" sz="2000" b="0" i="0" baseline="0" dirty="0" smtClean="0">
              <a:solidFill>
                <a:schemeClr val="tx1"/>
              </a:solidFill>
            </a:endParaRPr>
          </a:p>
          <a:p>
            <a:pPr marL="158750" indent="0">
              <a:buClrTx/>
              <a:buNone/>
            </a:pPr>
            <a:r>
              <a:rPr lang="en-US" sz="2000" b="1" i="0" u="sng" strike="noStrike" cap="none" dirty="0" smtClean="0">
                <a:solidFill>
                  <a:srgbClr val="000000"/>
                </a:solidFill>
                <a:effectLst/>
                <a:latin typeface="Arial"/>
                <a:cs typeface="Arial"/>
                <a:sym typeface="Arial"/>
              </a:rPr>
              <a:t>General Information</a:t>
            </a:r>
            <a:endParaRPr lang="en-CA" sz="2000" b="0" i="0" baseline="0" dirty="0" smtClean="0">
              <a:solidFill>
                <a:schemeClr val="tx1"/>
              </a:solidFill>
            </a:endParaRPr>
          </a:p>
          <a:p>
            <a:pPr marL="158750" indent="0">
              <a:buClrTx/>
              <a:buNone/>
            </a:pPr>
            <a:r>
              <a:rPr lang="en-CA" sz="2000" b="1" i="0" baseline="0" dirty="0" smtClean="0">
                <a:solidFill>
                  <a:schemeClr val="tx1"/>
                </a:solidFill>
              </a:rPr>
              <a:t>Common reasons for exploring sexually explicit materials:</a:t>
            </a:r>
          </a:p>
          <a:p>
            <a:pPr marL="158750" indent="0">
              <a:buClrTx/>
              <a:buNone/>
            </a:pPr>
            <a:r>
              <a:rPr lang="en-CA" sz="2000" b="0" i="0" baseline="0" dirty="0" smtClean="0">
                <a:solidFill>
                  <a:schemeClr val="tx1"/>
                </a:solidFill>
              </a:rPr>
              <a:t>Although not all students will access sexually explicit content and materials on their own, some might. The more common reasons for exploring sexually explicit materials in media include:</a:t>
            </a:r>
          </a:p>
          <a:p>
            <a:pPr marL="457200" indent="-298450">
              <a:buClrTx/>
            </a:pPr>
            <a:r>
              <a:rPr lang="en-CA" sz="2000" b="0" i="0" baseline="0" dirty="0" smtClean="0">
                <a:solidFill>
                  <a:schemeClr val="tx1"/>
                </a:solidFill>
              </a:rPr>
              <a:t>They have access to technology</a:t>
            </a:r>
          </a:p>
          <a:p>
            <a:pPr marL="914400" lvl="1" indent="-298450">
              <a:buClrTx/>
            </a:pPr>
            <a:r>
              <a:rPr lang="en-CA" sz="2000" b="0" i="0" baseline="0" dirty="0" smtClean="0">
                <a:solidFill>
                  <a:schemeClr val="tx1"/>
                </a:solidFill>
              </a:rPr>
              <a:t>Easily accessible on the internet</a:t>
            </a:r>
          </a:p>
          <a:p>
            <a:pPr marL="457200" indent="-298450">
              <a:buClrTx/>
            </a:pPr>
            <a:r>
              <a:rPr lang="en-CA" sz="2000" b="0" i="0" baseline="0" dirty="0" smtClean="0">
                <a:solidFill>
                  <a:schemeClr val="tx1"/>
                </a:solidFill>
              </a:rPr>
              <a:t>They are looking for information</a:t>
            </a:r>
          </a:p>
          <a:p>
            <a:pPr marL="914400" lvl="1" indent="-298450">
              <a:buClrTx/>
            </a:pPr>
            <a:r>
              <a:rPr lang="en-CA" sz="2000" b="0" i="0" baseline="0" dirty="0" smtClean="0">
                <a:solidFill>
                  <a:schemeClr val="tx1"/>
                </a:solidFill>
              </a:rPr>
              <a:t>This could possibly be to find information about their sexual health </a:t>
            </a:r>
          </a:p>
          <a:p>
            <a:pPr marL="457200" indent="-298450">
              <a:buClrTx/>
            </a:pPr>
            <a:r>
              <a:rPr lang="en-CA" sz="2000" b="0" i="0" baseline="0" dirty="0" smtClean="0">
                <a:solidFill>
                  <a:schemeClr val="tx1"/>
                </a:solidFill>
              </a:rPr>
              <a:t>Peers</a:t>
            </a:r>
          </a:p>
          <a:p>
            <a:pPr marL="914400" lvl="1" indent="-298450">
              <a:buClrTx/>
            </a:pPr>
            <a:r>
              <a:rPr lang="en-CA" sz="2000" b="0" i="0" baseline="0" dirty="0" smtClean="0">
                <a:solidFill>
                  <a:schemeClr val="tx1"/>
                </a:solidFill>
              </a:rPr>
              <a:t>This might be due to peer pressure </a:t>
            </a:r>
            <a:r>
              <a:rPr lang="en-CA" sz="2000" b="1" i="0" baseline="0" dirty="0" smtClean="0">
                <a:solidFill>
                  <a:schemeClr val="tx1"/>
                </a:solidFill>
              </a:rPr>
              <a:t>OR</a:t>
            </a:r>
            <a:endParaRPr lang="en-CA" sz="2000" b="0" i="0" baseline="0" dirty="0" smtClean="0">
              <a:solidFill>
                <a:schemeClr val="tx1"/>
              </a:solidFill>
            </a:endParaRPr>
          </a:p>
          <a:p>
            <a:pPr marL="914400" lvl="1" indent="-298450">
              <a:buClrTx/>
            </a:pPr>
            <a:r>
              <a:rPr lang="en-CA" sz="2000" b="0" i="0" baseline="0" dirty="0" smtClean="0">
                <a:solidFill>
                  <a:schemeClr val="tx1"/>
                </a:solidFill>
              </a:rPr>
              <a:t>They might have had a conversation or overheard a conversation with peers/friends, and chose to access it on their own to find out what they are talking about</a:t>
            </a:r>
          </a:p>
          <a:p>
            <a:pPr marL="457200" indent="-298450">
              <a:buClrTx/>
            </a:pPr>
            <a:r>
              <a:rPr lang="en-CA" sz="2000" b="0" i="0" baseline="0" dirty="0" smtClean="0">
                <a:solidFill>
                  <a:schemeClr val="tx1"/>
                </a:solidFill>
              </a:rPr>
              <a:t>Curiosity</a:t>
            </a:r>
          </a:p>
          <a:p>
            <a:pPr marL="457200" indent="-298450">
              <a:buClrTx/>
            </a:pPr>
            <a:r>
              <a:rPr lang="en-CA" sz="2000" b="0" i="0" baseline="0" dirty="0" smtClean="0">
                <a:solidFill>
                  <a:schemeClr val="tx1"/>
                </a:solidFill>
              </a:rPr>
              <a:t>Sexual arousal</a:t>
            </a:r>
          </a:p>
          <a:p>
            <a:pPr marL="158750" indent="0">
              <a:buClrTx/>
              <a:buNone/>
            </a:pPr>
            <a:endParaRPr lang="en-CA" sz="2000" b="0" i="1" dirty="0" smtClean="0">
              <a:solidFill>
                <a:schemeClr val="tx1"/>
              </a:solidFill>
            </a:endParaRPr>
          </a:p>
          <a:p>
            <a:pPr marL="158750" indent="0">
              <a:buClrTx/>
              <a:buNone/>
            </a:pPr>
            <a:r>
              <a:rPr lang="en-CA" sz="2000" b="1" dirty="0" smtClean="0">
                <a:solidFill>
                  <a:schemeClr val="tx1"/>
                </a:solidFill>
              </a:rPr>
              <a:t>Less common reasons for exploring sexually</a:t>
            </a:r>
            <a:r>
              <a:rPr lang="en-CA" sz="2000" b="1" baseline="0" dirty="0" smtClean="0">
                <a:solidFill>
                  <a:schemeClr val="tx1"/>
                </a:solidFill>
              </a:rPr>
              <a:t> explicit materials</a:t>
            </a:r>
            <a:r>
              <a:rPr lang="en-CA" sz="2000" b="1" dirty="0" smtClean="0">
                <a:solidFill>
                  <a:schemeClr val="tx1"/>
                </a:solidFill>
              </a:rPr>
              <a:t>:</a:t>
            </a:r>
          </a:p>
          <a:p>
            <a:pPr lvl="1"/>
            <a:r>
              <a:rPr lang="en-CA" sz="2000" dirty="0" smtClean="0">
                <a:solidFill>
                  <a:schemeClr val="tx1"/>
                </a:solidFill>
              </a:rPr>
              <a:t>Humor</a:t>
            </a:r>
          </a:p>
          <a:p>
            <a:pPr lvl="1"/>
            <a:r>
              <a:rPr lang="en-US" sz="2000" dirty="0" smtClean="0">
                <a:solidFill>
                  <a:schemeClr val="tx1"/>
                </a:solidFill>
              </a:rPr>
              <a:t>To develop skills and sexual confidence</a:t>
            </a:r>
          </a:p>
          <a:p>
            <a:pPr lvl="1"/>
            <a:r>
              <a:rPr lang="en-CA" sz="2000" dirty="0" smtClean="0">
                <a:solidFill>
                  <a:schemeClr val="tx1"/>
                </a:solidFill>
              </a:rPr>
              <a:t>To break the rules</a:t>
            </a:r>
            <a:endParaRPr lang="en-CA" sz="1100" b="0" i="1" u="none" strike="noStrike" cap="none" baseline="0" dirty="0" smtClean="0">
              <a:solidFill>
                <a:srgbClr val="000000"/>
              </a:solidFill>
              <a:latin typeface="Arial"/>
              <a:ea typeface="Arial"/>
              <a:cs typeface="Arial"/>
              <a:sym typeface="Arial"/>
            </a:endParaRP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sng" strike="noStrike" cap="none" baseline="0" dirty="0" smtClean="0">
                <a:solidFill>
                  <a:srgbClr val="000000"/>
                </a:solidFill>
                <a:latin typeface="Arial"/>
                <a:ea typeface="Arial"/>
                <a:cs typeface="Arial"/>
                <a:sym typeface="Arial"/>
              </a:rPr>
              <a:t>Background Knowledge</a:t>
            </a:r>
            <a:endParaRPr lang="en-CA" sz="1100" b="1" i="0" u="sng"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baseline="0" dirty="0" smtClean="0">
                <a:solidFill>
                  <a:srgbClr val="000000"/>
                </a:solidFill>
                <a:latin typeface="Arial"/>
                <a:ea typeface="Arial"/>
                <a:cs typeface="Arial"/>
                <a:sym typeface="Arial"/>
              </a:rPr>
              <a:t>Students should make informed decisions about their sexual health and this usually starts with asking questions. Remind students that if they have questions abut sexually explicit media, content and materials, they should reach out to a trusted adult. Though it may seem like their friends might have answers too, it is recommended that they talk to a trusted source. </a:t>
            </a:r>
          </a:p>
          <a:p>
            <a:pPr marL="158750" indent="0">
              <a:buNone/>
            </a:pPr>
            <a:endParaRPr lang="en-CA" sz="1100" b="0" i="0" u="none" strike="noStrike" cap="none" baseline="0" dirty="0" smtClean="0">
              <a:solidFill>
                <a:srgbClr val="000000"/>
              </a:solidFill>
              <a:latin typeface="Arial"/>
              <a:ea typeface="Arial"/>
              <a:cs typeface="Arial"/>
              <a:sym typeface="Arial"/>
            </a:endParaRPr>
          </a:p>
          <a:p>
            <a:pPr marL="158750" indent="0">
              <a:buNone/>
            </a:pPr>
            <a:r>
              <a:rPr lang="en-CA" sz="1100" b="0" i="0" u="none" strike="noStrike" cap="none" baseline="0" dirty="0" smtClean="0">
                <a:solidFill>
                  <a:srgbClr val="000000"/>
                </a:solidFill>
                <a:latin typeface="Arial"/>
                <a:ea typeface="Arial"/>
                <a:cs typeface="Arial"/>
                <a:sym typeface="Arial"/>
              </a:rPr>
              <a:t>For a list of movies and TV shows that are flagged, and may contain sexually explicit media, sexual harassment, sexual assault, and other inappropriate content, check out the following link: https://www.unconsentingmedia.org/list </a:t>
            </a:r>
          </a:p>
          <a:p>
            <a:pPr marL="158750" indent="0">
              <a:buNone/>
            </a:pPr>
            <a:endParaRPr lang="en-CA" sz="1100" b="0" i="0" u="none" strike="noStrike" cap="none" baseline="0" dirty="0" smtClean="0">
              <a:solidFill>
                <a:srgbClr val="000000"/>
              </a:solidFill>
              <a:effectLst/>
              <a:latin typeface="Arial"/>
              <a:ea typeface="Arial"/>
              <a:cs typeface="Arial"/>
              <a:sym typeface="Arial"/>
            </a:endParaRPr>
          </a:p>
          <a:p>
            <a:pPr marL="158750" indent="0">
              <a:buNone/>
            </a:pPr>
            <a:r>
              <a:rPr lang="en-CA" sz="1100" b="0" i="1" u="none" strike="noStrike" cap="none" baseline="0" dirty="0" smtClean="0">
                <a:solidFill>
                  <a:srgbClr val="000000"/>
                </a:solidFill>
                <a:latin typeface="Arial"/>
                <a:ea typeface="Arial"/>
                <a:cs typeface="Arial"/>
                <a:sym typeface="Arial"/>
              </a:rPr>
              <a:t>To supplement this lesson, use the following resource: </a:t>
            </a:r>
            <a:r>
              <a:rPr lang="en-US" sz="1100" b="1" i="0" u="none" strike="noStrike" cap="none" dirty="0" smtClean="0">
                <a:solidFill>
                  <a:srgbClr val="000000"/>
                </a:solidFill>
                <a:effectLst/>
                <a:latin typeface="Arial"/>
                <a:ea typeface="Arial"/>
                <a:cs typeface="Arial"/>
                <a:sym typeface="Arial"/>
              </a:rPr>
              <a:t>I Heard It ‘Round the Internet: Sexual health education and authenticating online information – Lesson</a:t>
            </a:r>
            <a:r>
              <a:rPr lang="en-US" sz="1100" b="1" i="0" u="none" strike="noStrike" cap="none" baseline="0" dirty="0" smtClean="0">
                <a:solidFill>
                  <a:srgbClr val="000000"/>
                </a:solidFill>
                <a:effectLst/>
                <a:latin typeface="Arial"/>
                <a:ea typeface="Arial"/>
                <a:cs typeface="Arial"/>
                <a:sym typeface="Arial"/>
              </a:rPr>
              <a:t> </a:t>
            </a:r>
            <a:r>
              <a:rPr lang="en-US" sz="1100" b="0" i="0" u="none" strike="noStrike" cap="none" baseline="0" dirty="0" smtClean="0">
                <a:solidFill>
                  <a:srgbClr val="000000"/>
                </a:solidFill>
                <a:effectLst/>
                <a:latin typeface="Arial"/>
                <a:ea typeface="Arial"/>
                <a:cs typeface="Arial"/>
                <a:sym typeface="Wingdings" panose="05000000000000000000" pitchFamily="2" charset="2"/>
              </a:rPr>
              <a:t> https://mediasmarts.ca/lessonplan/i-heard-it-round-internet-sexual-health-education-and-authenticating-online-information </a:t>
            </a:r>
            <a:r>
              <a:rPr lang="en-US" sz="1100" b="0" i="0" u="none" strike="noStrike" cap="none" dirty="0" smtClean="0">
                <a:solidFill>
                  <a:srgbClr val="000000"/>
                </a:solidFill>
                <a:effectLst/>
                <a:latin typeface="Arial"/>
                <a:ea typeface="Arial"/>
                <a:cs typeface="Arial"/>
                <a:sym typeface="Arial"/>
              </a:rPr>
              <a:t/>
            </a:r>
            <a:br>
              <a:rPr lang="en-US" sz="1100" b="0" i="0" u="none" strike="noStrike" cap="none" dirty="0" smtClean="0">
                <a:solidFill>
                  <a:srgbClr val="000000"/>
                </a:solidFill>
                <a:effectLst/>
                <a:latin typeface="Arial"/>
                <a:ea typeface="Arial"/>
                <a:cs typeface="Arial"/>
                <a:sym typeface="Arial"/>
              </a:rPr>
            </a:b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sng" strike="noStrike" cap="none" baseline="0" dirty="0" smtClean="0">
                <a:solidFill>
                  <a:srgbClr val="000000"/>
                </a:solidFill>
                <a:effectLst/>
                <a:latin typeface="Arial"/>
                <a:ea typeface="Arial"/>
                <a:cs typeface="Arial"/>
                <a:sym typeface="Wingdings" panose="05000000000000000000" pitchFamily="2" charset="2"/>
              </a:rPr>
              <a:t>Additional information for teachers:</a:t>
            </a:r>
          </a:p>
          <a:p>
            <a:pPr marL="457200" indent="-298450"/>
            <a:r>
              <a:rPr lang="en-US" sz="1100" b="0" i="0" u="none" strike="noStrike" cap="none" baseline="0" dirty="0" smtClean="0">
                <a:solidFill>
                  <a:srgbClr val="000000"/>
                </a:solidFill>
                <a:effectLst/>
                <a:latin typeface="Arial"/>
                <a:ea typeface="Arial"/>
                <a:cs typeface="Arial"/>
                <a:sym typeface="Wingdings" panose="05000000000000000000" pitchFamily="2" charset="2"/>
              </a:rPr>
              <a:t>**How do I talk to my kid about internet porn?  https://www.commonsensemedia.org/sex-in-the-media/how-do-i-talk-to-my-kid-about-internet-porn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1" u="none" strike="noStrike" cap="none" baseline="0" dirty="0" smtClean="0">
              <a:solidFill>
                <a:srgbClr val="000000"/>
              </a:solidFill>
              <a:latin typeface="Arial"/>
              <a:ea typeface="Arial"/>
              <a:cs typeface="Arial"/>
              <a:sym typeface="Arial"/>
            </a:endParaRPr>
          </a:p>
          <a:p>
            <a:pPr marL="158750" indent="0">
              <a:buNone/>
            </a:pPr>
            <a:r>
              <a:rPr lang="en-CA" sz="1100" b="1" i="0" u="none" strike="noStrike" cap="none" baseline="0" dirty="0" smtClean="0">
                <a:solidFill>
                  <a:srgbClr val="000000"/>
                </a:solidFill>
                <a:latin typeface="Arial"/>
                <a:ea typeface="Arial"/>
                <a:cs typeface="Arial"/>
                <a:sym typeface="Arial"/>
              </a:rPr>
              <a:t>Reference: </a:t>
            </a:r>
          </a:p>
          <a:p>
            <a:pPr marL="457200" indent="-298450"/>
            <a:r>
              <a:rPr lang="en-CA" sz="1100" b="0" i="0" u="none" strike="noStrike" cap="none" baseline="0" dirty="0" smtClean="0">
                <a:solidFill>
                  <a:srgbClr val="000000"/>
                </a:solidFill>
                <a:latin typeface="Arial"/>
                <a:ea typeface="Arial"/>
                <a:cs typeface="Arial"/>
                <a:sym typeface="Arial"/>
              </a:rPr>
              <a:t>Owen, E., &amp; Kris </a:t>
            </a:r>
            <a:r>
              <a:rPr lang="en-CA" sz="1100" b="0" i="0" u="none" strike="noStrike" cap="none" baseline="0" dirty="0" err="1" smtClean="0">
                <a:solidFill>
                  <a:srgbClr val="000000"/>
                </a:solidFill>
                <a:latin typeface="Arial"/>
                <a:ea typeface="Arial"/>
                <a:cs typeface="Arial"/>
                <a:sym typeface="Arial"/>
              </a:rPr>
              <a:t>Gowen</a:t>
            </a:r>
            <a:r>
              <a:rPr lang="en-CA" sz="1100" b="0" i="0" u="none" strike="noStrike" cap="none" baseline="0" dirty="0" smtClean="0">
                <a:solidFill>
                  <a:srgbClr val="000000"/>
                </a:solidFill>
                <a:latin typeface="Arial"/>
                <a:ea typeface="Arial"/>
                <a:cs typeface="Arial"/>
                <a:sym typeface="Arial"/>
              </a:rPr>
              <a:t>, L. (</a:t>
            </a:r>
            <a:r>
              <a:rPr lang="en-CA" sz="1100" b="0" i="0" u="none" strike="noStrike" cap="none" baseline="0" dirty="0" err="1" smtClean="0">
                <a:solidFill>
                  <a:srgbClr val="000000"/>
                </a:solidFill>
                <a:latin typeface="Arial"/>
                <a:ea typeface="Arial"/>
                <a:cs typeface="Arial"/>
                <a:sym typeface="Arial"/>
              </a:rPr>
              <a:t>n.d.</a:t>
            </a:r>
            <a:r>
              <a:rPr lang="en-CA" sz="1100" b="0" i="0" u="none" strike="noStrike" cap="none" baseline="0" dirty="0" smtClean="0">
                <a:solidFill>
                  <a:srgbClr val="000000"/>
                </a:solidFill>
                <a:latin typeface="Arial"/>
                <a:ea typeface="Arial"/>
                <a:cs typeface="Arial"/>
                <a:sym typeface="Arial"/>
              </a:rPr>
              <a:t>). For Educators – </a:t>
            </a:r>
            <a:r>
              <a:rPr lang="en-CA" sz="1100" b="1" i="0" u="none" strike="noStrike" cap="none" baseline="0" dirty="0" smtClean="0">
                <a:solidFill>
                  <a:srgbClr val="000000"/>
                </a:solidFill>
                <a:latin typeface="Arial"/>
                <a:ea typeface="Arial"/>
                <a:cs typeface="Arial"/>
                <a:sym typeface="Arial"/>
              </a:rPr>
              <a:t>A guide to teaching about sexually explicit content online: The basics. </a:t>
            </a:r>
            <a:r>
              <a:rPr lang="en-CA" sz="1100" b="0" i="0" u="none" strike="noStrike" cap="none" baseline="0" dirty="0" smtClean="0">
                <a:solidFill>
                  <a:srgbClr val="000000"/>
                </a:solidFill>
                <a:latin typeface="Arial"/>
                <a:ea typeface="Arial"/>
                <a:cs typeface="Arial"/>
                <a:sym typeface="Arial"/>
              </a:rPr>
              <a:t>https://www.connectsafely.org/wp-content/uploads/Sexually-explicit-content-.pdf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Wingdings" panose="05000000000000000000" pitchFamily="2" charset="2"/>
            </a:endParaRPr>
          </a:p>
          <a:p>
            <a:pPr marL="158750" indent="0">
              <a:buNone/>
            </a:pPr>
            <a:endParaRPr lang="en-CA" sz="1100" b="0" i="1" u="none" strike="noStrike" cap="none" baseline="0" dirty="0" smtClean="0">
              <a:solidFill>
                <a:srgbClr val="000000"/>
              </a:solidFill>
              <a:latin typeface="Arial"/>
              <a:ea typeface="Arial"/>
              <a:cs typeface="Arial"/>
              <a:sym typeface="Arial"/>
            </a:endParaRPr>
          </a:p>
          <a:p>
            <a:pPr marL="158750" indent="0">
              <a:buNone/>
            </a:pPr>
            <a:endParaRPr lang="en-CA"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1711832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c8e8eaf27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c8e8eaf27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Teacher prompt</a:t>
            </a:r>
          </a:p>
          <a:p>
            <a:pPr marL="158750" indent="0">
              <a:buNone/>
            </a:pPr>
            <a:r>
              <a:rPr lang="en-US" sz="1100" b="1" i="1" u="none" strike="noStrike" cap="none" baseline="0" dirty="0" smtClean="0">
                <a:solidFill>
                  <a:srgbClr val="000000"/>
                </a:solidFill>
                <a:latin typeface="Arial"/>
                <a:ea typeface="Arial"/>
                <a:cs typeface="Arial"/>
                <a:sym typeface="Arial"/>
              </a:rPr>
              <a:t>“What do teenagers need to know about contraception and safer sex in order to protect their sexual health?” </a:t>
            </a:r>
          </a:p>
          <a:p>
            <a:pPr marL="158750" indent="0">
              <a:buNone/>
            </a:pPr>
            <a:endParaRPr lang="en-US" sz="1100" b="0" i="0" u="none" strike="noStrike" cap="none" baseline="0" dirty="0" smtClean="0">
              <a:solidFill>
                <a:srgbClr val="000000"/>
              </a:solidFill>
              <a:latin typeface="Arial"/>
              <a:ea typeface="Arial"/>
              <a:cs typeface="Arial"/>
              <a:sym typeface="Arial"/>
            </a:endParaRPr>
          </a:p>
          <a:p>
            <a:r>
              <a:rPr lang="en-US" sz="1100" b="1" i="1" u="none" strike="noStrike" cap="none" baseline="0" dirty="0" smtClean="0">
                <a:solidFill>
                  <a:srgbClr val="000000"/>
                </a:solidFill>
                <a:latin typeface="Arial"/>
                <a:ea typeface="Arial"/>
                <a:cs typeface="Arial"/>
                <a:sym typeface="Arial"/>
              </a:rPr>
              <a:t>Student: </a:t>
            </a:r>
            <a:r>
              <a:rPr lang="en-US" sz="1100" b="0" i="0" u="none" strike="noStrike" cap="none" baseline="0" dirty="0" smtClean="0">
                <a:solidFill>
                  <a:srgbClr val="000000"/>
                </a:solidFill>
                <a:latin typeface="Arial"/>
                <a:ea typeface="Arial"/>
                <a:cs typeface="Arial"/>
                <a:sym typeface="Arial"/>
              </a:rPr>
              <a:t>“Teenagers need to know about the benefits and risks of different types of contraception. They need to understand that the only 100 per cent sure way of not becoming a parent is to abstain from sexual contact. Those who choose to be sexually active also need to know which contraceptive methods provide a protective barrier against disease as well as pregnancy. For example, condoms provide protection against both pregnancy and STBBIs – but to be effective, they need to be used properly and used every time.” </a:t>
            </a:r>
          </a:p>
          <a:p>
            <a:pPr marL="158750" indent="0">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Background Knowledge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Sexual Health </a:t>
            </a:r>
            <a:r>
              <a:rPr lang="en-US" sz="1100" b="0" i="0" u="none" strike="noStrike" cap="none" baseline="0" dirty="0" smtClean="0">
                <a:solidFill>
                  <a:srgbClr val="000000"/>
                </a:solidFill>
                <a:effectLst/>
                <a:latin typeface="Arial"/>
                <a:ea typeface="Arial"/>
                <a:cs typeface="Arial"/>
                <a:sym typeface="Wingdings" panose="05000000000000000000" pitchFamily="2" charset="2"/>
              </a:rPr>
              <a:t> </a:t>
            </a:r>
            <a:r>
              <a:rPr lang="en-US" sz="1100" b="0" i="1" u="none" strike="noStrike" cap="none" dirty="0" smtClean="0">
                <a:solidFill>
                  <a:srgbClr val="000000"/>
                </a:solidFill>
                <a:effectLst/>
                <a:latin typeface="Arial"/>
                <a:ea typeface="Arial"/>
                <a:cs typeface="Arial"/>
                <a:sym typeface="Arial"/>
              </a:rPr>
              <a:t>“</a:t>
            </a:r>
            <a:r>
              <a:rPr lang="en-US" sz="1100" b="0" i="0" u="none" strike="noStrike" cap="none" dirty="0" smtClean="0">
                <a:solidFill>
                  <a:srgbClr val="000000"/>
                </a:solidFill>
                <a:effectLst/>
                <a:latin typeface="Arial"/>
                <a:ea typeface="Arial"/>
                <a:cs typeface="Arial"/>
                <a:sym typeface="Arial"/>
              </a:rPr>
              <a:t>A state of physical, emotional, mental, and social well-being in relation to sexuality; it is not merely the absence of disease, dysfunction, or infirmity. Sexual health requires a positive and respectful approach to sexuality and sexual relationships, as well as the possibility of having pleasurable and safe sexual experiences, free of coercion, discrimination, and violence. For sexual health to be attained and maintained, the sexual rights of all persons must be respected, protected, and fulfilled. Sexual health is influenced by a complex web of factors ranging from sexual behaviours, attitudes, and societal factors to biological risk and genetic predispositions. (Health and Physical Education, 2019, p. 313).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US" b="0" baseline="0" dirty="0" smtClean="0"/>
          </a:p>
          <a:p>
            <a:pPr marL="0" lvl="0" indent="0" algn="l" rtl="0">
              <a:spcBef>
                <a:spcPts val="0"/>
              </a:spcBef>
              <a:spcAft>
                <a:spcPts val="0"/>
              </a:spcAft>
              <a:buNone/>
            </a:pPr>
            <a:endParaRPr lang="en-US" baseline="0" dirty="0" smtClean="0"/>
          </a:p>
          <a:p>
            <a:pPr marL="0" lvl="0" indent="0" algn="l" rtl="0">
              <a:spcBef>
                <a:spcPts val="0"/>
              </a:spcBef>
              <a:spcAft>
                <a:spcPts val="0"/>
              </a:spcAft>
              <a:buNone/>
            </a:pPr>
            <a:endParaRPr lang="en-US" dirty="0" smtClean="0"/>
          </a:p>
        </p:txBody>
      </p:sp>
    </p:spTree>
    <p:extLst>
      <p:ext uri="{BB962C8B-B14F-4D97-AF65-F5344CB8AC3E}">
        <p14:creationId xmlns:p14="http://schemas.microsoft.com/office/powerpoint/2010/main" val="3796259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c8e8eaf27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c8e8eaf27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To access video</a:t>
            </a:r>
            <a:r>
              <a:rPr lang="en-US" sz="1100" baseline="0" dirty="0" smtClean="0">
                <a:ea typeface="Calibri"/>
                <a:cs typeface="Calibri"/>
                <a:sym typeface="Calibri"/>
              </a:rPr>
              <a:t> you must be in present mode to play OR</a:t>
            </a:r>
            <a:r>
              <a:rPr lang="en-US" sz="1100" dirty="0" smtClean="0">
                <a:ea typeface="Calibri"/>
                <a:cs typeface="Calibri"/>
                <a:sym typeface="Calibri"/>
              </a:rPr>
              <a:t> open the hyperlink in a</a:t>
            </a:r>
            <a:r>
              <a:rPr lang="en-US" sz="1100" baseline="0" dirty="0" smtClean="0">
                <a:ea typeface="Calibri"/>
                <a:cs typeface="Calibri"/>
                <a:sym typeface="Calibri"/>
              </a:rPr>
              <a:t> separate </a:t>
            </a:r>
            <a:r>
              <a:rPr lang="en-US" sz="1100" dirty="0" smtClean="0">
                <a:ea typeface="Calibri"/>
                <a:cs typeface="Calibri"/>
                <a:sym typeface="Calibri"/>
              </a:rPr>
              <a:t>Internet browser.</a:t>
            </a:r>
            <a:r>
              <a:rPr lang="en-US" sz="1100" baseline="0" dirty="0" smtClean="0">
                <a:ea typeface="Calibri"/>
                <a:cs typeface="Calibri"/>
                <a:sym typeface="Calibri"/>
              </a:rPr>
              <a:t> </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Video link: </a:t>
            </a:r>
            <a:r>
              <a:rPr lang="en-CA" dirty="0" smtClean="0"/>
              <a:t>https://www.youtube.com/watch?v=raxPKklDF2k  </a:t>
            </a: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Also hyperlinked in the title.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u="sng" dirty="0" smtClean="0"/>
              <a:t>Background Knowledge</a:t>
            </a:r>
            <a:endParaRPr lang="en-CA" b="1" u="sng"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Understanding</a:t>
            </a:r>
            <a:r>
              <a:rPr lang="en-US" sz="1100" b="1" i="0" u="none" strike="noStrike" cap="none" baseline="0" dirty="0" smtClean="0">
                <a:solidFill>
                  <a:srgbClr val="000000"/>
                </a:solidFill>
                <a:effectLst/>
                <a:latin typeface="Arial"/>
                <a:ea typeface="Arial"/>
                <a:cs typeface="Arial"/>
                <a:sym typeface="Arial"/>
              </a:rPr>
              <a:t> Consent – Alberta Health Services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Simply put, consent is permission for something to happen or an agreement to do something. Sexual consent means both partners agree to the sexual activity and understand what they are agreeing to. Sexual activity includes kissing, sexual touching and sexual intercourse (oral, anal, vaginal). Consent is the foundation of sexual relationships and is needed for every sexual activity, every time.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The following videos will discuss</a:t>
            </a:r>
            <a:r>
              <a:rPr lang="en-CA" b="1" baseline="0" dirty="0" smtClean="0"/>
              <a:t> the concept of consent. </a:t>
            </a:r>
          </a:p>
          <a:p>
            <a:pPr marL="0" lvl="0" indent="0" algn="l" rtl="0">
              <a:spcBef>
                <a:spcPts val="0"/>
              </a:spcBef>
              <a:spcAft>
                <a:spcPts val="0"/>
              </a:spcAft>
              <a:buNone/>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24304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1" u="none" baseline="0" dirty="0" smtClean="0"/>
              <a:t>Emphasize the concept of communication, consent, boundaries, and limits. </a:t>
            </a:r>
            <a:r>
              <a:rPr lang="en-CA" sz="1100" i="1" dirty="0" smtClean="0">
                <a:solidFill>
                  <a:schemeClr val="tx1"/>
                </a:solidFill>
              </a:rPr>
              <a:t>*Note: Teacher</a:t>
            </a:r>
            <a:r>
              <a:rPr lang="en-CA" sz="1100" i="1" baseline="0" dirty="0" smtClean="0">
                <a:solidFill>
                  <a:schemeClr val="tx1"/>
                </a:solidFill>
              </a:rPr>
              <a:t> can decide what they want to include and expand on…</a:t>
            </a:r>
            <a:endParaRPr lang="en-CA" sz="1100" b="0" i="1" u="none"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sng"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a:t>
            </a:r>
            <a:endParaRPr lang="en-CA" sz="1100" dirty="0" smtClean="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dirty="0" smtClean="0">
                <a:solidFill>
                  <a:schemeClr val="tx1"/>
                </a:solidFill>
              </a:rPr>
              <a:t>Consent is permission for something to happen or an agreement to do something. Consent for any sexual activity must be freely given. Consent cannot be given by someone who is intoxicated, unconscious, or otherwise incapable of giving consent. Consent is not given physically, it must always be</a:t>
            </a:r>
            <a:r>
              <a:rPr lang="en-CA" sz="1100" baseline="0" dirty="0" smtClean="0">
                <a:solidFill>
                  <a:schemeClr val="tx1"/>
                </a:solidFill>
              </a:rPr>
              <a:t> given verbally and cannot be given in advance, it must be given during the time of the activity. </a:t>
            </a:r>
            <a:endParaRPr lang="en-CA" sz="1100" dirty="0" smtClean="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1" u="none"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Teacher Prompt</a:t>
            </a:r>
            <a:r>
              <a:rPr lang="en-US" sz="1100" b="1" i="1" u="none" strike="noStrike" cap="none" baseline="0" dirty="0" smtClean="0">
                <a:solidFill>
                  <a:srgbClr val="000000"/>
                </a:solidFill>
                <a:latin typeface="Arial"/>
                <a:ea typeface="Arial"/>
                <a:cs typeface="Arial"/>
                <a:sym typeface="Arial"/>
              </a:rPr>
              <a:t> </a:t>
            </a:r>
            <a:r>
              <a:rPr lang="en-US" sz="1100" b="0" i="0" u="none" strike="noStrike" cap="none" baseline="0" dirty="0" smtClean="0">
                <a:solidFill>
                  <a:srgbClr val="000000"/>
                </a:solidFill>
                <a:latin typeface="Arial"/>
                <a:ea typeface="Arial"/>
                <a:cs typeface="Arial"/>
                <a:sym typeface="Arial"/>
              </a:rPr>
              <a:t>“Being intimate with someone includes having a good understanding of the concept of consent and incorporating that understanding into behaviour. </a:t>
            </a:r>
            <a:r>
              <a:rPr lang="en-US" sz="1100" b="1" i="1" u="none" strike="noStrike" cap="none" baseline="0" dirty="0" smtClean="0">
                <a:solidFill>
                  <a:srgbClr val="000000"/>
                </a:solidFill>
                <a:latin typeface="Arial"/>
                <a:ea typeface="Arial"/>
                <a:cs typeface="Arial"/>
                <a:sym typeface="Arial"/>
              </a:rPr>
              <a:t>What are some of the important things that we need to understand about consent?” </a:t>
            </a:r>
            <a:endParaRPr lang="en-CA" sz="1100" b="1" i="1" u="none" baseline="0" dirty="0" smtClean="0"/>
          </a:p>
          <a:p>
            <a:pPr marL="457200" indent="-298450"/>
            <a:r>
              <a:rPr lang="en-CA" sz="1100" b="0" i="0" u="none" baseline="0" dirty="0" smtClean="0"/>
              <a:t>Consent is a positive, voluntary, active and conscious agreement to engage in sexual activity. </a:t>
            </a:r>
          </a:p>
          <a:p>
            <a:pPr marL="457200" indent="-298450"/>
            <a:r>
              <a:rPr lang="en-CA" sz="1100" b="0" i="0" u="none" baseline="0" dirty="0" smtClean="0"/>
              <a:t>Consent is ongoing. One person asks for permission for an activity and another gives it. This conversation continues as the activity continues or changes. </a:t>
            </a:r>
          </a:p>
          <a:p>
            <a:r>
              <a:rPr lang="en-US" sz="1100" b="0" i="0" u="none" strike="noStrike" cap="none" dirty="0" smtClean="0">
                <a:solidFill>
                  <a:srgbClr val="000000"/>
                </a:solidFill>
                <a:effectLst/>
                <a:latin typeface="Arial"/>
                <a:ea typeface="Arial"/>
                <a:cs typeface="Arial"/>
                <a:sym typeface="Arial"/>
              </a:rPr>
              <a:t>You can’t assume consent because people are in a relationship. You can’t assume consent just because it was given for the same activity before. Permission must be asked for and given each time an activity begins, changes, or continues.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dirty="0" smtClean="0"/>
              <a:t>A consent conversation includes </a:t>
            </a:r>
            <a:r>
              <a:rPr lang="en-US" sz="1100" b="1" dirty="0" smtClean="0"/>
              <a:t>asking, answering and agreeing.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dirty="0" smtClean="0"/>
              <a:t>Consent is agreed</a:t>
            </a:r>
            <a:r>
              <a:rPr lang="en-US" sz="1100" b="1" baseline="0" dirty="0" smtClean="0"/>
              <a:t> upon by both partners, and with a clear understanding of what they’re agreeing to. </a:t>
            </a:r>
            <a:endParaRPr lang="en-CA" sz="1100" b="0" i="0" u="none" baseline="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dirty="0" smtClean="0">
                <a:solidFill>
                  <a:schemeClr val="tx1"/>
                </a:solidFill>
              </a:rPr>
              <a:t>Sexual consent is a voluntary agreement between two people who want to engage in a sexual activity.</a:t>
            </a:r>
            <a:r>
              <a:rPr lang="en-CA" sz="1100" baseline="0" dirty="0" smtClean="0">
                <a:solidFill>
                  <a:schemeClr val="tx1"/>
                </a:solidFill>
              </a:rPr>
              <a:t> </a:t>
            </a:r>
            <a:r>
              <a:rPr lang="en-CA" sz="1100" dirty="0" smtClean="0">
                <a:solidFill>
                  <a:schemeClr val="tx1"/>
                </a:solidFill>
              </a:rPr>
              <a:t>Sexual consent means both partners agree to a sexual activity and understand what has been agreed upon. </a:t>
            </a:r>
          </a:p>
          <a:p>
            <a:pPr marL="0" lvl="0" indent="0" algn="l" rtl="0">
              <a:spcBef>
                <a:spcPts val="0"/>
              </a:spcBef>
              <a:spcAft>
                <a:spcPts val="0"/>
              </a:spcAft>
              <a:buNone/>
            </a:pPr>
            <a:endParaRPr lang="en-US" sz="1100" b="1" dirty="0" smtClean="0"/>
          </a:p>
          <a:p>
            <a:pPr marL="0" lvl="0" indent="0" algn="l" rtl="0">
              <a:spcBef>
                <a:spcPts val="0"/>
              </a:spcBef>
              <a:spcAft>
                <a:spcPts val="0"/>
              </a:spcAft>
              <a:buNone/>
            </a:pPr>
            <a:r>
              <a:rPr lang="en-US" sz="1100" b="1" u="sng" dirty="0" smtClean="0"/>
              <a:t>Background</a:t>
            </a:r>
            <a:r>
              <a:rPr lang="en-US" sz="1100" b="1" u="sng" baseline="0" dirty="0" smtClean="0"/>
              <a:t> Knowledge</a:t>
            </a:r>
            <a:endParaRPr lang="en-US" sz="1100" b="1" u="sng"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ea typeface="Arial"/>
                <a:cs typeface="Arial"/>
                <a:sym typeface="Arial"/>
              </a:rPr>
              <a:t>The following is background information for teacher’s understanding only…</a:t>
            </a:r>
            <a:endParaRPr lang="en-US" sz="1100" b="1" i="0" u="sng"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1"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Close in age exceptions</a:t>
            </a:r>
          </a:p>
          <a:p>
            <a:r>
              <a:rPr lang="en-US" sz="1100" b="0" i="0" u="none" strike="noStrike" cap="none" dirty="0" smtClean="0">
                <a:solidFill>
                  <a:srgbClr val="000000"/>
                </a:solidFill>
                <a:effectLst/>
                <a:latin typeface="Arial"/>
                <a:ea typeface="Arial"/>
                <a:cs typeface="Arial"/>
                <a:sym typeface="Arial"/>
              </a:rPr>
              <a:t>A 14 or 15 year old can consent to sexual activity as long as the partner is </a:t>
            </a:r>
            <a:r>
              <a:rPr lang="en-US" sz="1100" b="1" i="0" u="none" strike="noStrike" cap="none" dirty="0" smtClean="0">
                <a:solidFill>
                  <a:srgbClr val="000000"/>
                </a:solidFill>
                <a:effectLst/>
                <a:latin typeface="Arial"/>
                <a:ea typeface="Arial"/>
                <a:cs typeface="Arial"/>
                <a:sym typeface="Arial"/>
              </a:rPr>
              <a:t>less than five years older</a:t>
            </a:r>
            <a:r>
              <a:rPr lang="en-US" sz="1100" b="0" i="0" u="none" strike="noStrike" cap="none" dirty="0" smtClean="0">
                <a:solidFill>
                  <a:srgbClr val="000000"/>
                </a:solidFill>
                <a:effectLst/>
                <a:latin typeface="Arial"/>
                <a:ea typeface="Arial"/>
                <a:cs typeface="Arial"/>
                <a:sym typeface="Arial"/>
              </a:rPr>
              <a:t> and there is no relationship of trust, authority or dependency or any other exploitation of the young person. This means that if the partner is 5 years or older than the 14 or 15 year old, any sexual activity is a criminal offence.</a:t>
            </a:r>
          </a:p>
          <a:p>
            <a:r>
              <a:rPr lang="en-US" sz="1100" b="0" i="0" u="none" strike="noStrike" cap="none" dirty="0" smtClean="0">
                <a:solidFill>
                  <a:srgbClr val="000000"/>
                </a:solidFill>
                <a:effectLst/>
                <a:latin typeface="Arial"/>
                <a:ea typeface="Arial"/>
                <a:cs typeface="Arial"/>
                <a:sym typeface="Arial"/>
              </a:rPr>
              <a:t>There is also a "close in age" exception for 12 and 13 year olds. A 12 or 13 year old can consent to sexual activity with a partner as long as the partner is </a:t>
            </a:r>
            <a:r>
              <a:rPr lang="en-US" sz="1100" b="1" i="0" u="none" strike="noStrike" cap="none" dirty="0" smtClean="0">
                <a:solidFill>
                  <a:srgbClr val="000000"/>
                </a:solidFill>
                <a:effectLst/>
                <a:latin typeface="Arial"/>
                <a:ea typeface="Arial"/>
                <a:cs typeface="Arial"/>
                <a:sym typeface="Arial"/>
              </a:rPr>
              <a:t>less than two years older</a:t>
            </a:r>
            <a:r>
              <a:rPr lang="en-US" sz="1100" b="0" i="0" u="none" strike="noStrike" cap="none" dirty="0" smtClean="0">
                <a:solidFill>
                  <a:srgbClr val="000000"/>
                </a:solidFill>
                <a:effectLst/>
                <a:latin typeface="Arial"/>
                <a:ea typeface="Arial"/>
                <a:cs typeface="Arial"/>
                <a:sym typeface="Arial"/>
              </a:rPr>
              <a:t> and there is no relationship of trust, authority or dependency or any other exploitation of the young person. This means that if the partner is 2 years or older than the 12 or 13 year old, any sexual activity is a criminal offence.</a:t>
            </a:r>
          </a:p>
          <a:p>
            <a:r>
              <a:rPr lang="en-US" sz="1100" b="0" i="0" u="none" strike="noStrike" cap="none" dirty="0" smtClean="0">
                <a:solidFill>
                  <a:srgbClr val="000000"/>
                </a:solidFill>
                <a:effectLst/>
                <a:latin typeface="Arial"/>
                <a:ea typeface="Arial"/>
                <a:cs typeface="Arial"/>
                <a:sym typeface="Arial"/>
              </a:rPr>
              <a:t>Children younger than 12 cannot consent to any type of sexual activity. Having sex with a child younger than 12 is against the law and is sexual abuse.</a:t>
            </a:r>
          </a:p>
          <a:p>
            <a:pPr marL="0" lvl="0" indent="0" algn="l" rtl="0">
              <a:spcBef>
                <a:spcPts val="0"/>
              </a:spcBef>
              <a:spcAft>
                <a:spcPts val="0"/>
              </a:spcAft>
              <a:buNone/>
            </a:pPr>
            <a:endParaRPr lang="en-US" sz="1100" b="1" i="0" u="sng"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Sexual Consent:</a:t>
            </a:r>
          </a:p>
          <a:p>
            <a:pPr fontAlgn="base"/>
            <a:r>
              <a:rPr lang="en-US" sz="1100" b="0" i="0" u="none" strike="noStrike" cap="none" dirty="0" smtClean="0">
                <a:solidFill>
                  <a:srgbClr val="000000"/>
                </a:solidFill>
                <a:effectLst/>
                <a:latin typeface="Arial"/>
                <a:ea typeface="Arial"/>
                <a:cs typeface="Arial"/>
                <a:sym typeface="Arial"/>
              </a:rPr>
              <a:t>Sexual consent is defined in Canada’s Criminal Code in s. 273.1(1), as the voluntary agreement to engage in the sexual activity in question. Consent means partners agree to the sexual activity; everyone understands what they are engaging to; and all parties affirmatively communicate their enthusiasm, whether through words or conduct. Silence or passivity does not equal consent.</a:t>
            </a:r>
          </a:p>
          <a:p>
            <a:pPr fontAlgn="base"/>
            <a:r>
              <a:rPr lang="en-US" sz="1100" b="0" i="0" u="none" strike="noStrike" cap="none" dirty="0" smtClean="0">
                <a:solidFill>
                  <a:srgbClr val="000000"/>
                </a:solidFill>
                <a:effectLst/>
                <a:latin typeface="Arial"/>
                <a:ea typeface="Arial"/>
                <a:cs typeface="Arial"/>
                <a:sym typeface="Arial"/>
              </a:rPr>
              <a:t>“The responsibility for ensuring there is consent is on the person who is initiating or pursuing the sexual activity. When someone has said no to sexual contact, the other person cannot rely on the fact that time has passed or the fact that the individual has not said no again to assume that consent now exists.</a:t>
            </a:r>
          </a:p>
          <a:p>
            <a:pPr fontAlgn="base"/>
            <a:r>
              <a:rPr lang="en-US" sz="1100" b="0" i="0" u="none" strike="noStrike" cap="none" dirty="0" smtClean="0">
                <a:solidFill>
                  <a:srgbClr val="000000"/>
                </a:solidFill>
                <a:effectLst/>
                <a:latin typeface="Arial"/>
                <a:ea typeface="Arial"/>
                <a:cs typeface="Arial"/>
                <a:sym typeface="Arial"/>
              </a:rPr>
              <a:t>The Supreme Court of Canada has said consent laws should not be based on stereotypes. Therefore, judges and juries cannot rely on the fact that a person has consented to sexual activity with someone in the past to mean that they consented the next time. It also means that someone’s sexual history should not be used to show that they automatically consented. There are rules about when a person’s past sexual history can be brought up in court.</a:t>
            </a:r>
          </a:p>
          <a:p>
            <a:pPr fontAlgn="base"/>
            <a:r>
              <a:rPr lang="en-US" sz="1100" b="0" i="0" u="none" strike="noStrike" cap="none" dirty="0" smtClean="0">
                <a:solidFill>
                  <a:srgbClr val="000000"/>
                </a:solidFill>
                <a:effectLst/>
                <a:latin typeface="Arial"/>
                <a:ea typeface="Arial"/>
                <a:cs typeface="Arial"/>
                <a:sym typeface="Arial"/>
              </a:rPr>
              <a:t>The bottom line regarding the law of consent is that only yes means yes!”</a:t>
            </a:r>
          </a:p>
          <a:p>
            <a:pPr marL="0" lvl="0" indent="0" algn="l" rtl="0">
              <a:spcBef>
                <a:spcPts val="0"/>
              </a:spcBef>
              <a:spcAft>
                <a:spcPts val="0"/>
              </a:spcAft>
              <a:buNone/>
            </a:pPr>
            <a:endParaRPr lang="en-US" sz="1100" b="1" dirty="0" smtClean="0"/>
          </a:p>
          <a:p>
            <a:pPr marL="0" lvl="0" indent="0" algn="l" rtl="0">
              <a:spcBef>
                <a:spcPts val="0"/>
              </a:spcBef>
              <a:spcAft>
                <a:spcPts val="0"/>
              </a:spcAft>
              <a:buNone/>
            </a:pPr>
            <a:r>
              <a:rPr lang="en-US" sz="1100" b="1" dirty="0" smtClean="0"/>
              <a:t>Reference:</a:t>
            </a:r>
            <a:r>
              <a:rPr lang="en-US" sz="1100" b="1" baseline="0" dirty="0" smtClean="0"/>
              <a:t> </a:t>
            </a:r>
          </a:p>
          <a:p>
            <a:pPr marL="171450" lvl="0" indent="-171450" algn="l" rtl="0">
              <a:spcBef>
                <a:spcPts val="0"/>
              </a:spcBef>
              <a:spcAft>
                <a:spcPts val="0"/>
              </a:spcAft>
            </a:pPr>
            <a:r>
              <a:rPr lang="en-US" sz="1100" b="0" baseline="0" dirty="0" smtClean="0"/>
              <a:t>Government of Ontario (2017, August 08). Age of Consent to Sexual Activity. https://www.justice.gc.ca/eng/rp-pr/other-autre/clp/faq.html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OPHEA (</a:t>
            </a:r>
            <a:r>
              <a:rPr lang="en-CA" b="0" baseline="0" dirty="0" err="1" smtClean="0"/>
              <a:t>n.d.</a:t>
            </a:r>
            <a:r>
              <a:rPr lang="en-CA" b="0" baseline="0" dirty="0" smtClean="0"/>
              <a:t>). Sexual Health and Safety. https://teachingtools.ophea.net/lesson-plans/hpe/grade-8/understanding-healthy-development/sexual-health-and-safety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baseline="0" dirty="0" smtClean="0"/>
              <a:t>Teaching Sexual Heath (</a:t>
            </a:r>
            <a:r>
              <a:rPr lang="en-CA" sz="1100" b="0" baseline="0" dirty="0" err="1" smtClean="0"/>
              <a:t>n.d.</a:t>
            </a:r>
            <a:r>
              <a:rPr lang="en-CA" sz="1100" b="0" baseline="0" dirty="0" smtClean="0"/>
              <a:t>). Understanding Consent – Sexual Consent. https://teachingsexualhealth.ca/parents/information-by-topic/understanding-consent/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Women’s Legal Education and Action Fund. (2014). The law of consent in sexual assault. Retrieved from: http://www.leaf.ca/the-law-of-consent-in-sexual-assault/</a:t>
            </a:r>
            <a:endParaRPr lang="en-US" sz="1100"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dirty="0" smtClean="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p:txBody>
      </p:sp>
    </p:spTree>
    <p:extLst>
      <p:ext uri="{BB962C8B-B14F-4D97-AF65-F5344CB8AC3E}">
        <p14:creationId xmlns:p14="http://schemas.microsoft.com/office/powerpoint/2010/main" val="2451216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Teacher prompt: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ea typeface="Arial"/>
                <a:cs typeface="Arial"/>
                <a:sym typeface="Arial"/>
              </a:rPr>
              <a:t>“The decision to be sexually active is a personal choice that everyone gets to make for themselves. No one should feel pressured to engage in sexual activity. What do teenagers need to know and think about in order to set appropriate personal limits with respect to sexual activity?”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1"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ea typeface="Arial"/>
                <a:cs typeface="Arial"/>
                <a:sym typeface="Arial"/>
              </a:rPr>
              <a:t>Elicit: </a:t>
            </a:r>
            <a:r>
              <a:rPr lang="en-US" sz="1100" b="0" i="0" u="none" strike="noStrike" cap="none" baseline="0" dirty="0" smtClean="0">
                <a:solidFill>
                  <a:srgbClr val="000000"/>
                </a:solidFill>
                <a:latin typeface="Arial"/>
                <a:ea typeface="Arial"/>
                <a:cs typeface="Arial"/>
                <a:sym typeface="Arial"/>
              </a:rPr>
              <a:t>“Not all students choose to be sexually active. When thinking about what choice they will make, students need to consider their personal or family values, religious beliefs, and cultural teachings. They need to understand how important it is to talk with their partners about sexual health choices, consent, and keeping safe. They have to develop the skills to communicate their thoughts effectively, listen respectfully, and read body cues in these conversations. This takes practice.” </a:t>
            </a:r>
            <a:endParaRPr lang="en-CA" sz="1100" b="1" baseline="0" dirty="0" smtClean="0"/>
          </a:p>
          <a:p>
            <a:pPr marL="158750" indent="0">
              <a:buNone/>
            </a:pPr>
            <a:endParaRPr lang="en-CA" sz="1100" b="1" i="1" u="none" dirty="0" smtClean="0"/>
          </a:p>
          <a:p>
            <a:pPr marL="158750" indent="0">
              <a:buNone/>
            </a:pPr>
            <a:r>
              <a:rPr lang="en-CA" sz="1100" b="1" u="none" dirty="0" smtClean="0"/>
              <a:t>Tips</a:t>
            </a:r>
            <a:r>
              <a:rPr lang="en-CA" sz="1100" b="1" u="none" baseline="0" dirty="0" smtClean="0"/>
              <a:t> for Talking about Sexual Decision Making with Students:</a:t>
            </a:r>
          </a:p>
          <a:p>
            <a:pPr marL="158750" indent="0">
              <a:buNone/>
            </a:pPr>
            <a:r>
              <a:rPr lang="en-CA" sz="1100" b="0" i="1" u="none" baseline="0" dirty="0" smtClean="0"/>
              <a:t>Elicit a conversation with the students about the following… </a:t>
            </a:r>
          </a:p>
          <a:p>
            <a:pPr marL="457200" indent="-298450"/>
            <a:r>
              <a:rPr lang="en-CA" sz="1100" b="0" baseline="0" dirty="0" smtClean="0"/>
              <a:t>Talk about family </a:t>
            </a:r>
            <a:r>
              <a:rPr lang="en-CA" sz="1100" b="0" u="sng" baseline="0" dirty="0" smtClean="0"/>
              <a:t>values</a:t>
            </a:r>
            <a:r>
              <a:rPr lang="en-CA" sz="1100" b="0" u="none" baseline="0" dirty="0" smtClean="0"/>
              <a:t> and about </a:t>
            </a:r>
            <a:r>
              <a:rPr lang="en-CA" sz="1100" b="0" u="sng" baseline="0" dirty="0" smtClean="0"/>
              <a:t>sexuality</a:t>
            </a:r>
            <a:endParaRPr lang="en-CA" sz="1100" b="0" u="none" baseline="0" dirty="0" smtClean="0"/>
          </a:p>
          <a:p>
            <a:pPr marL="457200" indent="-298450"/>
            <a:r>
              <a:rPr lang="en-CA" sz="1100" b="0" u="none" baseline="0" dirty="0" smtClean="0"/>
              <a:t>Talk about personal boundaries</a:t>
            </a:r>
          </a:p>
          <a:p>
            <a:pPr marL="457200" indent="-298450"/>
            <a:r>
              <a:rPr lang="en-CA" sz="1100" b="0" u="none" baseline="0" dirty="0" smtClean="0"/>
              <a:t>Talk about sexual consent, coercion, pressure, harassment, manipulation and sexual assault</a:t>
            </a:r>
          </a:p>
          <a:p>
            <a:pPr marL="457200" indent="-298450"/>
            <a:r>
              <a:rPr lang="en-CA" sz="1100" b="0" u="none" baseline="0" dirty="0" smtClean="0"/>
              <a:t>Talk about legal, social and emotional consequences of sexual assault</a:t>
            </a:r>
          </a:p>
          <a:p>
            <a:pPr marL="457200" indent="-298450"/>
            <a:r>
              <a:rPr lang="en-CA" sz="1100" b="0" u="none" baseline="0" dirty="0" smtClean="0"/>
              <a:t>Talk about protecting privacy, online safety, sexting and sharing images intended to be private</a:t>
            </a:r>
          </a:p>
          <a:p>
            <a:pPr marL="158750" indent="0">
              <a:buNone/>
            </a:pPr>
            <a:endParaRPr lang="en-CA" sz="1100" b="1" baseline="0" dirty="0" smtClean="0"/>
          </a:p>
          <a:p>
            <a:pPr marL="158750" indent="0">
              <a:buNone/>
            </a:pPr>
            <a:r>
              <a:rPr lang="en-CA" sz="1100" b="1" i="1" baseline="0" dirty="0" smtClean="0"/>
              <a:t>Skills are needed to make informed decisions including communication skills, refusal skills and critical thinking skills. </a:t>
            </a:r>
          </a:p>
          <a:p>
            <a:pPr marL="158750" indent="0">
              <a:buNone/>
            </a:pPr>
            <a:endParaRPr lang="en-CA" sz="1100" b="1" baseline="0" dirty="0" smtClean="0"/>
          </a:p>
          <a:p>
            <a:pPr marL="158750" indent="0">
              <a:buNone/>
            </a:pPr>
            <a:r>
              <a:rPr lang="en-CA" sz="1100" b="1" baseline="0" dirty="0" smtClean="0"/>
              <a:t>References: </a:t>
            </a:r>
          </a:p>
          <a:p>
            <a:pPr marL="457200" indent="-298450"/>
            <a:r>
              <a:rPr lang="en-CA" sz="1100" b="0" baseline="0" dirty="0" smtClean="0"/>
              <a:t>Planned Parenthood. (</a:t>
            </a:r>
            <a:r>
              <a:rPr lang="en-CA" sz="1100" b="0" baseline="0" dirty="0" err="1" smtClean="0"/>
              <a:t>n.d.</a:t>
            </a:r>
            <a:r>
              <a:rPr lang="en-CA" sz="1100" b="0" baseline="0" dirty="0" smtClean="0"/>
              <a:t>). Talking to your partner about sex. https://www.plannedparenthood.org/learn/teens/relationships/all-about-communication/talking-your-partner-about-sex</a:t>
            </a:r>
          </a:p>
          <a:p>
            <a:pPr marL="457200" indent="-298450"/>
            <a:r>
              <a:rPr lang="en-CA" sz="1100" b="0" baseline="0" dirty="0" smtClean="0"/>
              <a:t>Teaching Sexual Heath (</a:t>
            </a:r>
            <a:r>
              <a:rPr lang="en-CA" sz="1100" b="0" baseline="0" dirty="0" err="1" smtClean="0"/>
              <a:t>n.d.</a:t>
            </a:r>
            <a:r>
              <a:rPr lang="en-CA" sz="1100" b="0" baseline="0" dirty="0" smtClean="0"/>
              <a:t>). Understanding Consent – Sexual Consent. https://teachingsexualhealth.ca/parents/information-by-topic/understanding-consent/ </a:t>
            </a:r>
          </a:p>
        </p:txBody>
      </p:sp>
    </p:spTree>
    <p:extLst>
      <p:ext uri="{BB962C8B-B14F-4D97-AF65-F5344CB8AC3E}">
        <p14:creationId xmlns:p14="http://schemas.microsoft.com/office/powerpoint/2010/main" val="1598120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 typeface="Arial" pitchFamily="34" charset="0"/>
              <a:buNone/>
            </a:pPr>
            <a:r>
              <a:rPr lang="en-US" sz="1100" b="1" i="0" u="sng" baseline="0" dirty="0" smtClean="0"/>
              <a:t>General Information</a:t>
            </a:r>
          </a:p>
          <a:p>
            <a:pPr marL="0" indent="0">
              <a:buFont typeface="Arial" pitchFamily="34" charset="0"/>
              <a:buNone/>
            </a:pPr>
            <a:r>
              <a:rPr lang="en-US" sz="1100" i="0" baseline="0" dirty="0" smtClean="0"/>
              <a:t>There are risks when engaging in sexual activity. This is why it is important to know about and understand the contraception options and pregnancy prevention methods that are available. </a:t>
            </a:r>
          </a:p>
          <a:p>
            <a:pPr marL="0" indent="0">
              <a:buFont typeface="Arial" pitchFamily="34" charset="0"/>
              <a:buNone/>
            </a:pPr>
            <a:endParaRPr lang="en-US" sz="1100" i="0" baseline="0" dirty="0" smtClean="0"/>
          </a:p>
          <a:p>
            <a:pPr marL="0" indent="0">
              <a:buFont typeface="Arial" pitchFamily="34" charset="0"/>
              <a:buNone/>
            </a:pPr>
            <a:r>
              <a:rPr lang="en-US" sz="1100" b="1" i="0" u="sng" baseline="0" dirty="0" smtClean="0"/>
              <a:t>Teacher Prompt: </a:t>
            </a:r>
            <a:r>
              <a:rPr lang="en-US" sz="1100" b="0" i="0" u="none" baseline="0" dirty="0" smtClean="0"/>
              <a:t>lead discussion about the risks</a:t>
            </a:r>
            <a:endParaRPr lang="en-US" sz="1100" i="0" baseline="0" dirty="0" smtClean="0"/>
          </a:p>
          <a:p>
            <a:pPr marL="0" indent="0">
              <a:buFont typeface="Arial" pitchFamily="34" charset="0"/>
              <a:buNone/>
            </a:pPr>
            <a:r>
              <a:rPr lang="en-US" sz="1100" i="1" baseline="0" dirty="0" smtClean="0"/>
              <a:t>Elicit</a:t>
            </a:r>
            <a:r>
              <a:rPr lang="en-US" sz="1100" baseline="0" dirty="0" smtClean="0"/>
              <a:t>: Pregnancy and/or </a:t>
            </a:r>
            <a:r>
              <a:rPr lang="en-US" sz="1100" baseline="0" dirty="0" err="1" smtClean="0"/>
              <a:t>STI’s</a:t>
            </a:r>
            <a:r>
              <a:rPr lang="en-US" sz="1100" baseline="0" dirty="0" smtClean="0"/>
              <a:t>; may affect future or current goals; might have less time to spend with friends and family; can negatively impact mental health </a:t>
            </a:r>
          </a:p>
          <a:p>
            <a:pPr marL="0" indent="0">
              <a:buFont typeface="Arial" pitchFamily="34" charset="0"/>
              <a:buNone/>
            </a:pPr>
            <a:endParaRPr lang="en-US" sz="1100" baseline="0" dirty="0" smtClean="0"/>
          </a:p>
          <a:p>
            <a:pPr marL="0" indent="0">
              <a:buFont typeface="Arial" pitchFamily="34" charset="0"/>
              <a:buNone/>
            </a:pPr>
            <a:r>
              <a:rPr lang="en-US" sz="1100" baseline="0" dirty="0" smtClean="0"/>
              <a:t>Also, depending on yours and your families’ cultural and/or religious beliefs, pregnancy/</a:t>
            </a:r>
            <a:r>
              <a:rPr lang="en-US" sz="1100" baseline="0" dirty="0" err="1" smtClean="0"/>
              <a:t>STIs</a:t>
            </a:r>
            <a:r>
              <a:rPr lang="en-US" sz="1100" baseline="0" dirty="0" smtClean="0"/>
              <a:t> may impact your familial bond</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i="1" dirty="0" smtClean="0"/>
              <a:t>For more information about </a:t>
            </a:r>
            <a:r>
              <a:rPr lang="en-US" i="1" dirty="0" err="1" smtClean="0"/>
              <a:t>STIs</a:t>
            </a:r>
            <a:r>
              <a:rPr lang="en-US" i="1" dirty="0" smtClean="0"/>
              <a:t>,</a:t>
            </a:r>
            <a:r>
              <a:rPr lang="en-US" i="1" baseline="0" dirty="0" smtClean="0"/>
              <a:t> refer to the Sexually Transmitted Infections (</a:t>
            </a:r>
            <a:r>
              <a:rPr lang="en-US" i="1" baseline="0" dirty="0" err="1" smtClean="0"/>
              <a:t>STIs</a:t>
            </a:r>
            <a:r>
              <a:rPr lang="en-US" i="1" baseline="0" dirty="0" smtClean="0"/>
              <a:t>) teaching toolkit. </a:t>
            </a:r>
          </a:p>
          <a:p>
            <a:pPr marL="0" lvl="0" indent="0" algn="l" rtl="0">
              <a:spcBef>
                <a:spcPts val="0"/>
              </a:spcBef>
              <a:spcAft>
                <a:spcPts val="0"/>
              </a:spcAft>
              <a:buNone/>
            </a:pPr>
            <a:endParaRPr lang="en-US" sz="1100" b="0" i="1"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US" sz="1100" b="0" i="1"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1" dirty="0" smtClean="0"/>
          </a:p>
        </p:txBody>
      </p:sp>
    </p:spTree>
    <p:extLst>
      <p:ext uri="{BB962C8B-B14F-4D97-AF65-F5344CB8AC3E}">
        <p14:creationId xmlns:p14="http://schemas.microsoft.com/office/powerpoint/2010/main" val="1380784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baseline="0" dirty="0" smtClean="0">
                <a:solidFill>
                  <a:srgbClr val="000000"/>
                </a:solidFill>
                <a:latin typeface="Arial"/>
                <a:ea typeface="Arial"/>
                <a:cs typeface="Arial"/>
                <a:sym typeface="Arial"/>
              </a:rPr>
              <a:t>Teacher prompt</a:t>
            </a:r>
          </a:p>
          <a:p>
            <a:pPr marL="0" lvl="0" indent="0" algn="l" rtl="0">
              <a:spcBef>
                <a:spcPts val="0"/>
              </a:spcBef>
              <a:spcAft>
                <a:spcPts val="0"/>
              </a:spcAft>
              <a:buNone/>
            </a:pPr>
            <a:r>
              <a:rPr lang="en-US" sz="1100" b="1" i="1" u="none" strike="noStrike" cap="none" baseline="0" dirty="0" smtClean="0">
                <a:solidFill>
                  <a:srgbClr val="000000"/>
                </a:solidFill>
                <a:latin typeface="Arial"/>
                <a:ea typeface="Arial"/>
                <a:cs typeface="Arial"/>
                <a:sym typeface="Arial"/>
              </a:rPr>
              <a:t>“Why is it important to get information from a credible source before making a decision that has to do with sexual health or sexual activity? Why is this important for all students?”</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1" i="1" u="none" strike="noStrike" cap="none" baseline="0" dirty="0" smtClean="0">
                <a:solidFill>
                  <a:srgbClr val="000000"/>
                </a:solidFill>
                <a:latin typeface="Arial"/>
                <a:ea typeface="Arial"/>
                <a:cs typeface="Arial"/>
                <a:sym typeface="Arial"/>
              </a:rPr>
              <a:t>Elicit: </a:t>
            </a:r>
            <a:r>
              <a:rPr lang="en-US" sz="1100" b="0" i="0" u="none" strike="noStrike" cap="none" baseline="0" dirty="0" smtClean="0">
                <a:solidFill>
                  <a:srgbClr val="000000"/>
                </a:solidFill>
                <a:latin typeface="Arial"/>
                <a:ea typeface="Arial"/>
                <a:cs typeface="Arial"/>
                <a:sym typeface="Arial"/>
              </a:rPr>
              <a:t>“Having more information – and information that you can trust – helps you make better decisions. Taking time to get more information also gives you more time to think. Teens who are well informed about sexual health and who are aware of the possible health consequences of becoming sexually active will be more likely to use the protection they need.” “Teens with physical or cognitive disabilities still need information about sexual health, just like everybody else. They may be dealing with different issues, like adapting sexual health information to their particular needs, or with variations on the same issues, like privacy and self-image.” </a:t>
            </a: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lvl="0" indent="0" algn="l" rtl="0">
              <a:spcBef>
                <a:spcPts val="0"/>
              </a:spcBef>
              <a:spcAft>
                <a:spcPts val="0"/>
              </a:spcAft>
              <a:buNone/>
            </a:pPr>
            <a:r>
              <a:rPr lang="en-US" sz="1100" b="1" i="0" u="sng" strike="noStrike" cap="none" baseline="0" dirty="0" smtClean="0">
                <a:solidFill>
                  <a:srgbClr val="000000"/>
                </a:solidFill>
                <a:latin typeface="Arial"/>
                <a:cs typeface="Arial"/>
                <a:sym typeface="Arial"/>
              </a:rPr>
              <a:t>General Information </a:t>
            </a:r>
          </a:p>
          <a:p>
            <a:pPr marL="0" lvl="0" indent="0" algn="l" rtl="0">
              <a:spcBef>
                <a:spcPts val="0"/>
              </a:spcBef>
              <a:spcAft>
                <a:spcPts val="0"/>
              </a:spcAft>
              <a:buNone/>
            </a:pPr>
            <a:r>
              <a:rPr lang="en-CA" b="1" u="none" dirty="0" smtClean="0"/>
              <a:t>Ways</a:t>
            </a:r>
            <a:r>
              <a:rPr lang="en-CA" b="1" u="none" baseline="0" dirty="0" smtClean="0"/>
              <a:t> To Reduce Your Risks:</a:t>
            </a:r>
            <a:endParaRPr lang="en-CA" b="1" u="none" dirty="0" smtClean="0"/>
          </a:p>
          <a:p>
            <a:r>
              <a:rPr lang="en-CA" dirty="0" smtClean="0"/>
              <a:t>Be aware and acknowledge the risks of sexual activity</a:t>
            </a:r>
          </a:p>
          <a:p>
            <a:pPr lvl="1"/>
            <a:r>
              <a:rPr lang="en-CA" dirty="0" smtClean="0"/>
              <a:t>Acknowledge</a:t>
            </a:r>
            <a:r>
              <a:rPr lang="en-CA" baseline="0" dirty="0" smtClean="0"/>
              <a:t> that there are STI risks even with same-sex relationships, just as there are with heterosexual relationships</a:t>
            </a:r>
            <a:endParaRPr lang="en-CA" dirty="0" smtClean="0"/>
          </a:p>
          <a:p>
            <a:r>
              <a:rPr lang="en-CA" dirty="0" smtClean="0"/>
              <a:t>Communicating</a:t>
            </a:r>
            <a:r>
              <a:rPr lang="en-CA" baseline="0" dirty="0" smtClean="0"/>
              <a:t> with your partner:</a:t>
            </a:r>
          </a:p>
          <a:p>
            <a:pPr lvl="1"/>
            <a:r>
              <a:rPr lang="en-CA" baseline="0" dirty="0" smtClean="0"/>
              <a:t>Talking to your partner in an honest and open space</a:t>
            </a:r>
          </a:p>
          <a:p>
            <a:pPr lvl="1"/>
            <a:r>
              <a:rPr lang="en-CA" baseline="0" dirty="0" smtClean="0"/>
              <a:t>Discussing past sexual experiences and history</a:t>
            </a:r>
          </a:p>
          <a:p>
            <a:pPr lvl="1"/>
            <a:r>
              <a:rPr lang="en-CA" baseline="0" dirty="0" smtClean="0"/>
              <a:t>Talking about getting tested for STIs before engaging in sexually activity</a:t>
            </a:r>
          </a:p>
          <a:p>
            <a:pPr lvl="0"/>
            <a:r>
              <a:rPr lang="en-CA" baseline="0" dirty="0" smtClean="0"/>
              <a:t>Know where to get/access contraceptives:</a:t>
            </a:r>
          </a:p>
          <a:p>
            <a:pPr lvl="1"/>
            <a:r>
              <a:rPr lang="en-CA" baseline="0" dirty="0" smtClean="0"/>
              <a:t>Doctor’s office</a:t>
            </a:r>
          </a:p>
          <a:p>
            <a:pPr lvl="1"/>
            <a:r>
              <a:rPr lang="en-CA" baseline="0" dirty="0" smtClean="0"/>
              <a:t>Sexual health centre</a:t>
            </a: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lvl="0" indent="0" algn="l" rtl="0">
              <a:spcBef>
                <a:spcPts val="0"/>
              </a:spcBef>
              <a:spcAft>
                <a:spcPts val="0"/>
              </a:spcAft>
              <a:buNone/>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CA" sz="1100" b="1" i="1" u="none" dirty="0" smtClean="0"/>
          </a:p>
        </p:txBody>
      </p:sp>
    </p:spTree>
    <p:extLst>
      <p:ext uri="{BB962C8B-B14F-4D97-AF65-F5344CB8AC3E}">
        <p14:creationId xmlns:p14="http://schemas.microsoft.com/office/powerpoint/2010/main" val="3170526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c8e8eaf27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c8e8eaf27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Wingdings" panose="05000000000000000000" pitchFamily="2" charset="2"/>
              <a:buNone/>
            </a:pPr>
            <a:r>
              <a:rPr lang="en-US" i="1" baseline="0" dirty="0" smtClean="0"/>
              <a:t>*Note: This should be a review from Grade 7 Sexual Health/STIs.*</a:t>
            </a:r>
          </a:p>
          <a:p>
            <a:pPr marL="0" lvl="0" indent="0" algn="l" rtl="0">
              <a:spcBef>
                <a:spcPts val="0"/>
              </a:spcBef>
              <a:spcAft>
                <a:spcPts val="0"/>
              </a:spcAft>
              <a:buFont typeface="Wingdings" panose="05000000000000000000" pitchFamily="2" charset="2"/>
              <a:buNone/>
            </a:pPr>
            <a:endParaRPr lang="en-US" i="1" baseline="0" dirty="0" smtClean="0"/>
          </a:p>
          <a:p>
            <a:pPr marL="0" lvl="0" indent="0" algn="l" rtl="0">
              <a:spcBef>
                <a:spcPts val="0"/>
              </a:spcBef>
              <a:spcAft>
                <a:spcPts val="0"/>
              </a:spcAft>
              <a:buFont typeface="Wingdings" panose="05000000000000000000" pitchFamily="2" charset="2"/>
              <a:buNone/>
            </a:pPr>
            <a:r>
              <a:rPr lang="en-US" sz="1100" b="1" i="0" u="sng" strike="noStrike" cap="none" baseline="0" dirty="0" smtClean="0">
                <a:solidFill>
                  <a:srgbClr val="000000"/>
                </a:solidFill>
                <a:latin typeface="Arial"/>
                <a:cs typeface="Arial"/>
                <a:sym typeface="Arial"/>
              </a:rPr>
              <a:t>General Information</a:t>
            </a:r>
            <a:endParaRPr lang="en-US" baseline="0" dirty="0" smtClean="0"/>
          </a:p>
          <a:p>
            <a:pPr marL="0" lvl="0" indent="0" algn="l" rtl="0">
              <a:spcBef>
                <a:spcPts val="0"/>
              </a:spcBef>
              <a:spcAft>
                <a:spcPts val="0"/>
              </a:spcAft>
              <a:buFont typeface="Wingdings" panose="05000000000000000000" pitchFamily="2" charset="2"/>
              <a:buNone/>
            </a:pPr>
            <a:r>
              <a:rPr lang="en-US" baseline="0" dirty="0" smtClean="0"/>
              <a:t>If someone chooses to engage in sexual activities, they will have some important decisions to make about how to protect themselves and their partner from STIs and possibly pregnancy. </a:t>
            </a:r>
          </a:p>
          <a:p>
            <a:pPr marL="0" lvl="0" indent="0" algn="l" rtl="0">
              <a:spcBef>
                <a:spcPts val="0"/>
              </a:spcBef>
              <a:spcAft>
                <a:spcPts val="0"/>
              </a:spcAft>
              <a:buFont typeface="Wingdings" panose="05000000000000000000" pitchFamily="2" charset="2"/>
              <a:buNone/>
            </a:pPr>
            <a:endParaRPr lang="en-US" sz="1100" b="1" i="0" u="sng"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Font typeface="Wingdings" panose="05000000000000000000" pitchFamily="2" charset="2"/>
              <a:buNone/>
            </a:pPr>
            <a:r>
              <a:rPr lang="en-US" sz="1100" b="1" i="0" u="sng" strike="noStrike" cap="none" baseline="0" dirty="0" smtClean="0">
                <a:solidFill>
                  <a:srgbClr val="000000"/>
                </a:solidFill>
                <a:latin typeface="Arial"/>
                <a:ea typeface="Arial"/>
                <a:cs typeface="Arial"/>
                <a:sym typeface="Arial"/>
              </a:rPr>
              <a:t>Teacher prompt</a:t>
            </a:r>
            <a:endParaRPr lang="en-US" sz="1100" b="1" i="1"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Font typeface="Wingdings" panose="05000000000000000000" pitchFamily="2" charset="2"/>
              <a:buNone/>
            </a:pPr>
            <a:r>
              <a:rPr lang="en-US" sz="1100" b="1" i="1" u="none" strike="noStrike" cap="none" baseline="0" dirty="0" smtClean="0">
                <a:solidFill>
                  <a:srgbClr val="000000"/>
                </a:solidFill>
                <a:latin typeface="Arial"/>
                <a:ea typeface="Arial"/>
                <a:cs typeface="Arial"/>
                <a:sym typeface="Arial"/>
              </a:rPr>
              <a:t>“What do teenagers need to know about contraception and safer sex in order to protect their sexual health?” </a:t>
            </a:r>
          </a:p>
          <a:p>
            <a:r>
              <a:rPr lang="en-US" sz="1100" b="1" i="1" u="none" strike="noStrike" cap="none" baseline="0" dirty="0" smtClean="0">
                <a:solidFill>
                  <a:srgbClr val="000000"/>
                </a:solidFill>
                <a:latin typeface="Arial"/>
                <a:ea typeface="Arial"/>
                <a:cs typeface="Arial"/>
                <a:sym typeface="Arial"/>
              </a:rPr>
              <a:t>Student: </a:t>
            </a:r>
            <a:r>
              <a:rPr lang="en-US" sz="1100" b="0" i="0" u="none" strike="noStrike" cap="none" baseline="0" dirty="0" smtClean="0">
                <a:solidFill>
                  <a:srgbClr val="000000"/>
                </a:solidFill>
                <a:latin typeface="Arial"/>
                <a:ea typeface="Arial"/>
                <a:cs typeface="Arial"/>
                <a:sym typeface="Arial"/>
              </a:rPr>
              <a:t>“Teenagers need to know about the benefits and risks of different types of contraception. They need to understand that the only 100 per cent sure way of not becoming a parent is to abstain from sexual contact. Those who choose to be sexually active also need to know which contraceptive methods provide a protective barrier against disease as well as pregnancy. For example, condoms provide protection against both pregnancy and STBBIs – but to be effective, they need to be used properly and used every time.” </a:t>
            </a:r>
            <a:endParaRPr lang="en-US" baseline="0" dirty="0" smtClean="0"/>
          </a:p>
          <a:p>
            <a:pPr marL="0" lvl="0" indent="0" algn="l" rtl="0">
              <a:spcBef>
                <a:spcPts val="0"/>
              </a:spcBef>
              <a:spcAft>
                <a:spcPts val="0"/>
              </a:spcAft>
              <a:buFont typeface="Wingdings" panose="05000000000000000000" pitchFamily="2" charset="2"/>
              <a:buNone/>
            </a:pPr>
            <a:endParaRPr lang="en-US" baseline="0" dirty="0" smtClean="0"/>
          </a:p>
          <a:p>
            <a:pPr marL="0" lvl="0" indent="0" algn="l" rtl="0">
              <a:spcBef>
                <a:spcPts val="0"/>
              </a:spcBef>
              <a:spcAft>
                <a:spcPts val="0"/>
              </a:spcAft>
              <a:buFont typeface="Wingdings" panose="05000000000000000000" pitchFamily="2" charset="2"/>
              <a:buNone/>
            </a:pPr>
            <a:r>
              <a:rPr lang="en-US" baseline="0" dirty="0" smtClean="0"/>
              <a:t>Remind students that there are methods of protection available to use if and when they decide to become sexually active.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1" baseline="0" dirty="0" smtClean="0"/>
              <a:t>What contraceptive options exist?</a:t>
            </a:r>
            <a:endParaRPr lang="en-US" baseline="0" dirty="0" smtClean="0"/>
          </a:p>
          <a:p>
            <a:pPr marL="0" lvl="0" indent="0" algn="l" rtl="0">
              <a:spcBef>
                <a:spcPts val="0"/>
              </a:spcBef>
              <a:spcAft>
                <a:spcPts val="0"/>
              </a:spcAft>
              <a:buNone/>
            </a:pPr>
            <a:r>
              <a:rPr lang="en-US" sz="1100" b="0" i="1" u="none" strike="noStrike" cap="none" dirty="0" smtClean="0">
                <a:solidFill>
                  <a:srgbClr val="000000"/>
                </a:solidFill>
                <a:effectLst/>
                <a:latin typeface="Arial"/>
                <a:ea typeface="Arial"/>
                <a:cs typeface="Arial"/>
                <a:sym typeface="Arial"/>
              </a:rPr>
              <a:t>Teacher prompt</a:t>
            </a:r>
            <a:r>
              <a:rPr lang="en-US" sz="1100" b="1" i="1" u="none" strike="noStrike" cap="none" dirty="0" smtClean="0">
                <a:solidFill>
                  <a:srgbClr val="000000"/>
                </a:solidFill>
                <a:effectLst/>
                <a:latin typeface="Arial"/>
                <a:ea typeface="Arial"/>
                <a:cs typeface="Arial"/>
                <a:sym typeface="Arial"/>
              </a:rPr>
              <a:t>:</a:t>
            </a:r>
            <a:r>
              <a:rPr lang="en-US" sz="1100" b="1" i="1" u="none" strike="noStrike" cap="none" baseline="0" dirty="0" smtClean="0">
                <a:solidFill>
                  <a:srgbClr val="000000"/>
                </a:solidFill>
                <a:effectLst/>
                <a:latin typeface="Arial"/>
                <a:ea typeface="Arial"/>
                <a:cs typeface="Arial"/>
                <a:sym typeface="Arial"/>
              </a:rPr>
              <a:t> </a:t>
            </a:r>
            <a:r>
              <a:rPr lang="en-US" sz="1100" b="1" i="1" u="none" strike="noStrike" cap="none" dirty="0" smtClean="0">
                <a:solidFill>
                  <a:srgbClr val="000000"/>
                </a:solidFill>
                <a:effectLst/>
                <a:latin typeface="Arial"/>
                <a:ea typeface="Arial"/>
                <a:cs typeface="Arial"/>
                <a:sym typeface="Arial"/>
              </a:rPr>
              <a:t>“What methods of protection are available to people who decide to have sex and who are trying to avoid pregnancy and/or STIs?”</a:t>
            </a:r>
            <a:r>
              <a:rPr lang="en-US" sz="1100" b="0" i="0" u="none" strike="noStrike" cap="none" dirty="0" smtClean="0">
                <a:solidFill>
                  <a:srgbClr val="000000"/>
                </a:solidFill>
                <a:effectLst/>
                <a:latin typeface="Arial"/>
                <a:ea typeface="Arial"/>
                <a:cs typeface="Arial"/>
                <a:sym typeface="Arial"/>
              </a:rPr>
              <a:t> These methods may be effective or ineffective. List all the methods students can name. Examples: </a:t>
            </a:r>
          </a:p>
          <a:p>
            <a:pPr fontAlgn="base"/>
            <a:r>
              <a:rPr lang="en-US" sz="1100" b="0" i="0" u="none" strike="noStrike" cap="none" dirty="0" smtClean="0">
                <a:solidFill>
                  <a:srgbClr val="000000"/>
                </a:solidFill>
                <a:effectLst/>
                <a:latin typeface="Arial"/>
                <a:ea typeface="Arial"/>
                <a:cs typeface="Arial"/>
                <a:sym typeface="Arial"/>
              </a:rPr>
              <a:t>Abstinence</a:t>
            </a:r>
          </a:p>
          <a:p>
            <a:pPr fontAlgn="base"/>
            <a:r>
              <a:rPr lang="en-US" sz="1100" b="0" i="0" u="none" strike="noStrike" cap="none" dirty="0" smtClean="0">
                <a:solidFill>
                  <a:srgbClr val="000000"/>
                </a:solidFill>
                <a:effectLst/>
                <a:latin typeface="Arial"/>
                <a:ea typeface="Arial"/>
                <a:cs typeface="Arial"/>
                <a:sym typeface="Arial"/>
              </a:rPr>
              <a:t>Oral contraceptive pill</a:t>
            </a:r>
          </a:p>
          <a:p>
            <a:pPr fontAlgn="base"/>
            <a:r>
              <a:rPr lang="en-US" sz="1100" b="0" i="0" u="none" strike="noStrike" cap="none" dirty="0" smtClean="0">
                <a:solidFill>
                  <a:srgbClr val="000000"/>
                </a:solidFill>
                <a:effectLst/>
                <a:latin typeface="Arial"/>
                <a:ea typeface="Arial"/>
                <a:cs typeface="Arial"/>
                <a:sym typeface="Arial"/>
              </a:rPr>
              <a:t>Other</a:t>
            </a:r>
            <a:r>
              <a:rPr lang="en-US" sz="1100" b="0" i="0" u="none" strike="noStrike" cap="none" baseline="0" dirty="0" smtClean="0">
                <a:solidFill>
                  <a:srgbClr val="000000"/>
                </a:solidFill>
                <a:effectLst/>
                <a:latin typeface="Arial"/>
                <a:ea typeface="Arial"/>
                <a:cs typeface="Arial"/>
                <a:sym typeface="Arial"/>
              </a:rPr>
              <a:t> hormonal contraceptives (i.e., The Patch, </a:t>
            </a:r>
            <a:r>
              <a:rPr lang="en-US" sz="1100" b="0" i="0" u="none" strike="noStrike" cap="none" baseline="0" dirty="0" err="1" smtClean="0">
                <a:solidFill>
                  <a:srgbClr val="000000"/>
                </a:solidFill>
                <a:effectLst/>
                <a:latin typeface="Arial"/>
                <a:ea typeface="Arial"/>
                <a:cs typeface="Arial"/>
                <a:sym typeface="Arial"/>
              </a:rPr>
              <a:t>NuvaRing</a:t>
            </a:r>
            <a:r>
              <a:rPr lang="en-US" sz="1100" b="0" i="0" u="none" strike="noStrike" cap="none" baseline="0" dirty="0" smtClean="0">
                <a:solidFill>
                  <a:srgbClr val="000000"/>
                </a:solidFill>
                <a:effectLst/>
                <a:latin typeface="Arial"/>
                <a:ea typeface="Arial"/>
                <a:cs typeface="Arial"/>
                <a:sym typeface="Arial"/>
              </a:rPr>
              <a:t>, Injectable shot, etc.)</a:t>
            </a:r>
            <a:endParaRPr lang="en-US" sz="1100" b="0" i="0" u="none"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Condoms (internal and external – only</a:t>
            </a:r>
            <a:r>
              <a:rPr lang="en-US" sz="1100" b="0" i="0" u="none" strike="noStrike" cap="none" baseline="0" dirty="0" smtClean="0">
                <a:solidFill>
                  <a:srgbClr val="000000"/>
                </a:solidFill>
                <a:effectLst/>
                <a:latin typeface="Arial"/>
                <a:ea typeface="Arial"/>
                <a:cs typeface="Arial"/>
                <a:sym typeface="Arial"/>
              </a:rPr>
              <a:t> method that helps to protect against STIs during sexual intercourse</a:t>
            </a:r>
            <a:r>
              <a:rPr lang="en-US" sz="1100" b="0" i="0" u="none" strike="noStrike" cap="none" dirty="0" smtClean="0">
                <a:solidFill>
                  <a:srgbClr val="000000"/>
                </a:solidFill>
                <a:effectLst/>
                <a:latin typeface="Arial"/>
                <a:ea typeface="Arial"/>
                <a:cs typeface="Arial"/>
                <a:sym typeface="Arial"/>
              </a:rPr>
              <a:t>)</a:t>
            </a:r>
          </a:p>
          <a:p>
            <a:pPr fontAlgn="base"/>
            <a:r>
              <a:rPr lang="en-US" sz="1100" b="0" i="0" u="none" strike="noStrike" cap="none" dirty="0" smtClean="0">
                <a:solidFill>
                  <a:srgbClr val="000000"/>
                </a:solidFill>
                <a:effectLst/>
                <a:latin typeface="Arial"/>
                <a:ea typeface="Arial"/>
                <a:cs typeface="Arial"/>
                <a:sym typeface="Arial"/>
              </a:rPr>
              <a:t>Intrauterine device (IUD)</a:t>
            </a:r>
          </a:p>
          <a:p>
            <a:pPr fontAlgn="base"/>
            <a:r>
              <a:rPr lang="en-US" sz="1100" b="0" i="0" u="none" strike="noStrike" cap="none" dirty="0" smtClean="0">
                <a:solidFill>
                  <a:srgbClr val="000000"/>
                </a:solidFill>
                <a:effectLst/>
                <a:latin typeface="Arial"/>
                <a:ea typeface="Arial"/>
                <a:cs typeface="Arial"/>
                <a:sym typeface="Arial"/>
              </a:rPr>
              <a:t>Intrauterine system (</a:t>
            </a:r>
            <a:r>
              <a:rPr lang="en-US" sz="1100" b="0" i="0" u="none" strike="noStrike" cap="none" dirty="0" err="1" smtClean="0">
                <a:solidFill>
                  <a:srgbClr val="000000"/>
                </a:solidFill>
                <a:effectLst/>
                <a:latin typeface="Arial"/>
                <a:ea typeface="Arial"/>
                <a:cs typeface="Arial"/>
                <a:sym typeface="Arial"/>
              </a:rPr>
              <a:t>IUS</a:t>
            </a:r>
            <a:r>
              <a:rPr lang="en-US" sz="1100" b="0" i="0" u="none" strike="noStrike" cap="none" dirty="0" smtClean="0">
                <a:solidFill>
                  <a:srgbClr val="000000"/>
                </a:solidFill>
                <a:effectLst/>
                <a:latin typeface="Arial"/>
                <a:ea typeface="Arial"/>
                <a:cs typeface="Arial"/>
                <a:sym typeface="Arial"/>
              </a:rPr>
              <a:t>)</a:t>
            </a:r>
          </a:p>
          <a:p>
            <a:pPr fontAlgn="base"/>
            <a:r>
              <a:rPr lang="en-US" sz="1100" b="0" i="0" u="none" strike="noStrike" cap="none" dirty="0" smtClean="0">
                <a:solidFill>
                  <a:srgbClr val="000000"/>
                </a:solidFill>
                <a:effectLst/>
                <a:latin typeface="Arial"/>
                <a:ea typeface="Arial"/>
                <a:cs typeface="Arial"/>
                <a:sym typeface="Arial"/>
              </a:rPr>
              <a:t>Sterilization</a:t>
            </a:r>
          </a:p>
          <a:p>
            <a:pPr fontAlgn="base"/>
            <a:r>
              <a:rPr lang="en-US" sz="1100" b="0" i="0" u="none" strike="noStrike" cap="none" dirty="0" smtClean="0">
                <a:solidFill>
                  <a:srgbClr val="000000"/>
                </a:solidFill>
                <a:effectLst/>
                <a:latin typeface="Arial"/>
                <a:ea typeface="Arial"/>
                <a:cs typeface="Arial"/>
                <a:sym typeface="Arial"/>
              </a:rPr>
              <a:t>Vasectomy or tubal ligation</a:t>
            </a:r>
          </a:p>
          <a:p>
            <a:pPr fontAlgn="base"/>
            <a:r>
              <a:rPr lang="en-US" sz="1100" b="0" i="0" u="none" strike="noStrike" cap="none" dirty="0" smtClean="0">
                <a:solidFill>
                  <a:srgbClr val="000000"/>
                </a:solidFill>
                <a:effectLst/>
                <a:latin typeface="Arial"/>
                <a:ea typeface="Arial"/>
                <a:cs typeface="Arial"/>
                <a:sym typeface="Arial"/>
              </a:rPr>
              <a:t>Emergency contraceptive pill</a:t>
            </a:r>
          </a:p>
          <a:p>
            <a:pPr fontAlgn="base"/>
            <a:r>
              <a:rPr lang="en-US" sz="1100" b="0" i="0" u="none" strike="noStrike" cap="none" dirty="0" smtClean="0">
                <a:solidFill>
                  <a:srgbClr val="000000"/>
                </a:solidFill>
                <a:effectLst/>
                <a:latin typeface="Arial"/>
                <a:ea typeface="Arial"/>
                <a:cs typeface="Arial"/>
                <a:sym typeface="Arial"/>
              </a:rPr>
              <a:t>Transdermal contraceptive patch</a:t>
            </a:r>
          </a:p>
          <a:p>
            <a:pPr fontAlgn="base"/>
            <a:r>
              <a:rPr lang="en-US" sz="1100" b="0" i="0" u="none" strike="noStrike" cap="none" dirty="0" smtClean="0">
                <a:solidFill>
                  <a:srgbClr val="000000"/>
                </a:solidFill>
                <a:effectLst/>
                <a:latin typeface="Arial"/>
                <a:ea typeface="Arial"/>
                <a:cs typeface="Arial"/>
                <a:sym typeface="Arial"/>
              </a:rPr>
              <a:t>Natural methods (e.g., rhythm) </a:t>
            </a:r>
            <a:r>
              <a:rPr lang="en-US" sz="1100" b="0" i="1" u="none" strike="noStrike" cap="none" dirty="0" smtClean="0">
                <a:solidFill>
                  <a:srgbClr val="000000"/>
                </a:solidFill>
                <a:effectLst/>
                <a:latin typeface="Arial"/>
                <a:ea typeface="Arial"/>
                <a:cs typeface="Arial"/>
                <a:sym typeface="Arial"/>
              </a:rPr>
              <a:t>*(this</a:t>
            </a:r>
            <a:r>
              <a:rPr lang="en-US" sz="1100" b="0" i="1" u="none" strike="noStrike" cap="none" baseline="0" dirty="0" smtClean="0">
                <a:solidFill>
                  <a:srgbClr val="000000"/>
                </a:solidFill>
                <a:effectLst/>
                <a:latin typeface="Arial"/>
                <a:ea typeface="Arial"/>
                <a:cs typeface="Arial"/>
                <a:sym typeface="Arial"/>
              </a:rPr>
              <a:t> method is not effective)*</a:t>
            </a:r>
            <a:endParaRPr lang="en-US" sz="1100" b="0" i="0" u="none" strike="noStrike" cap="none" dirty="0" smtClean="0">
              <a:solidFill>
                <a:srgbClr val="000000"/>
              </a:solidFill>
              <a:effectLst/>
              <a:latin typeface="Arial"/>
              <a:ea typeface="Arial"/>
              <a:cs typeface="Arial"/>
              <a:sym typeface="Arial"/>
            </a:endParaRP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Withdrawal (coitus interruptus) </a:t>
            </a:r>
            <a:r>
              <a:rPr lang="en-US" sz="1100" b="0" i="1" u="none" strike="noStrike" cap="none" dirty="0" smtClean="0">
                <a:solidFill>
                  <a:srgbClr val="000000"/>
                </a:solidFill>
                <a:effectLst/>
                <a:latin typeface="Arial"/>
                <a:ea typeface="Arial"/>
                <a:cs typeface="Arial"/>
                <a:sym typeface="Arial"/>
              </a:rPr>
              <a:t>*(this</a:t>
            </a:r>
            <a:r>
              <a:rPr lang="en-US" sz="1100" b="0" i="1" u="none" strike="noStrike" cap="none" baseline="0" dirty="0" smtClean="0">
                <a:solidFill>
                  <a:srgbClr val="000000"/>
                </a:solidFill>
                <a:effectLst/>
                <a:latin typeface="Arial"/>
                <a:ea typeface="Arial"/>
                <a:cs typeface="Arial"/>
                <a:sym typeface="Arial"/>
              </a:rPr>
              <a:t> method is not effective)*</a:t>
            </a:r>
            <a:endParaRPr lang="en-US" sz="1100" b="0" i="0" u="none" strike="noStrike" cap="none" dirty="0" smtClean="0">
              <a:solidFill>
                <a:srgbClr val="000000"/>
              </a:solidFill>
              <a:effectLst/>
              <a:latin typeface="Arial"/>
              <a:ea typeface="Arial"/>
              <a:cs typeface="Arial"/>
              <a:sym typeface="Arial"/>
            </a:endParaRP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Dental dam (only method</a:t>
            </a:r>
            <a:r>
              <a:rPr lang="en-US" sz="1100" b="0" i="0" u="none" strike="noStrike" cap="none" baseline="0" dirty="0" smtClean="0">
                <a:solidFill>
                  <a:srgbClr val="000000"/>
                </a:solidFill>
                <a:effectLst/>
                <a:latin typeface="Arial"/>
                <a:ea typeface="Arial"/>
                <a:cs typeface="Arial"/>
                <a:sym typeface="Arial"/>
              </a:rPr>
              <a:t> that helps to </a:t>
            </a:r>
            <a:r>
              <a:rPr lang="en-US" sz="1100" b="0" i="0" u="none" strike="noStrike" cap="none" dirty="0" smtClean="0">
                <a:solidFill>
                  <a:srgbClr val="000000"/>
                </a:solidFill>
                <a:effectLst/>
                <a:latin typeface="Arial"/>
                <a:ea typeface="Arial"/>
                <a:cs typeface="Arial"/>
                <a:sym typeface="Arial"/>
              </a:rPr>
              <a:t>protect</a:t>
            </a:r>
            <a:r>
              <a:rPr lang="en-US" sz="1100" b="0" i="0" u="none" strike="noStrike" cap="none" baseline="0" dirty="0" smtClean="0">
                <a:solidFill>
                  <a:srgbClr val="000000"/>
                </a:solidFill>
                <a:effectLst/>
                <a:latin typeface="Arial"/>
                <a:ea typeface="Arial"/>
                <a:cs typeface="Arial"/>
                <a:sym typeface="Arial"/>
              </a:rPr>
              <a:t> a person against STIs during </a:t>
            </a:r>
            <a:r>
              <a:rPr lang="en-US" sz="1100" b="0" i="0" u="sng" strike="noStrike" cap="none" baseline="0" dirty="0" smtClean="0">
                <a:solidFill>
                  <a:srgbClr val="000000"/>
                </a:solidFill>
                <a:effectLst/>
                <a:latin typeface="Arial"/>
                <a:ea typeface="Arial"/>
                <a:cs typeface="Arial"/>
                <a:sym typeface="Arial"/>
              </a:rPr>
              <a:t>oral</a:t>
            </a:r>
            <a:r>
              <a:rPr lang="en-US" sz="1100" b="0" i="0" u="none" strike="noStrike" cap="none" baseline="0" dirty="0" smtClean="0">
                <a:solidFill>
                  <a:srgbClr val="000000"/>
                </a:solidFill>
                <a:effectLst/>
                <a:latin typeface="Arial"/>
                <a:ea typeface="Arial"/>
                <a:cs typeface="Arial"/>
                <a:sym typeface="Arial"/>
              </a:rPr>
              <a:t> sex)</a:t>
            </a:r>
            <a:endParaRPr lang="en-US" sz="1100" b="0" i="0" u="none" strike="noStrike" cap="none" dirty="0" smtClean="0">
              <a:solidFill>
                <a:srgbClr val="000000"/>
              </a:solidFill>
              <a:effectLst/>
              <a:latin typeface="Arial"/>
              <a:ea typeface="Arial"/>
              <a:cs typeface="Arial"/>
              <a:sym typeface="Arial"/>
            </a:endParaRPr>
          </a:p>
          <a:p>
            <a:pPr fontAlgn="base"/>
            <a:r>
              <a:rPr lang="en-US" sz="1100" b="0" i="0" u="none" strike="sngStrike" cap="none" dirty="0" smtClean="0">
                <a:solidFill>
                  <a:srgbClr val="000000"/>
                </a:solidFill>
                <a:effectLst/>
                <a:latin typeface="Arial"/>
                <a:ea typeface="Arial"/>
                <a:cs typeface="Arial"/>
                <a:sym typeface="Arial"/>
              </a:rPr>
              <a:t>Contraceptive foam</a:t>
            </a:r>
          </a:p>
          <a:p>
            <a:pPr fontAlgn="base"/>
            <a:r>
              <a:rPr lang="en-US" sz="1100" b="0" i="0" u="none" strike="sngStrike" cap="none" dirty="0" smtClean="0">
                <a:solidFill>
                  <a:srgbClr val="000000"/>
                </a:solidFill>
                <a:effectLst/>
                <a:latin typeface="Arial"/>
                <a:ea typeface="Arial"/>
                <a:cs typeface="Arial"/>
                <a:sym typeface="Arial"/>
              </a:rPr>
              <a:t>Diaphragm and contraceptive jelly</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sngStrike" cap="none" dirty="0" smtClean="0">
                <a:solidFill>
                  <a:srgbClr val="000000"/>
                </a:solidFill>
                <a:effectLst/>
                <a:latin typeface="Arial"/>
                <a:ea typeface="Arial"/>
                <a:cs typeface="Arial"/>
                <a:sym typeface="Arial"/>
              </a:rPr>
              <a:t>Cervical cap</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sngStrike" cap="none" dirty="0" smtClean="0">
                <a:solidFill>
                  <a:srgbClr val="000000"/>
                </a:solidFill>
                <a:effectLst/>
                <a:latin typeface="Arial"/>
                <a:ea typeface="Arial"/>
                <a:cs typeface="Arial"/>
                <a:sym typeface="Arial"/>
              </a:rPr>
              <a:t>Spermicides</a:t>
            </a:r>
            <a:endParaRPr lang="en-US" sz="1100" b="0" i="0" u="none" strike="noStrike" cap="none" dirty="0" smtClean="0">
              <a:solidFill>
                <a:srgbClr val="000000"/>
              </a:solidFill>
              <a:effectLst/>
              <a:latin typeface="Arial"/>
              <a:ea typeface="Arial"/>
              <a:cs typeface="Arial"/>
              <a:sym typeface="Arial"/>
            </a:endParaRPr>
          </a:p>
          <a:p>
            <a:pPr marL="158750" indent="0" fontAlgn="base">
              <a:buNone/>
            </a:pPr>
            <a:r>
              <a:rPr lang="en-US" sz="1100" b="0" i="1" u="none" strike="noStrike" cap="none" dirty="0" smtClean="0">
                <a:solidFill>
                  <a:srgbClr val="000000"/>
                </a:solidFill>
                <a:effectLst/>
                <a:latin typeface="Arial"/>
                <a:ea typeface="Arial"/>
                <a:cs typeface="Arial"/>
                <a:sym typeface="Arial"/>
              </a:rPr>
              <a:t>*Note: Some of the</a:t>
            </a:r>
            <a:r>
              <a:rPr lang="en-US" sz="1100" b="0" i="1" u="none" strike="noStrike" cap="none" baseline="0" dirty="0" smtClean="0">
                <a:solidFill>
                  <a:srgbClr val="000000"/>
                </a:solidFill>
                <a:effectLst/>
                <a:latin typeface="Arial"/>
                <a:ea typeface="Arial"/>
                <a:cs typeface="Arial"/>
                <a:sym typeface="Arial"/>
              </a:rPr>
              <a:t> ones with a strikethrough are available contraceptives in Canada; however, they are not typically offered or advised, as they are not an effective method compared to the other options. They are still important to include, as they are still options throughout the world and might still used by some individuals.*</a:t>
            </a:r>
            <a:endParaRPr lang="en-US" sz="1100" b="0" i="1" u="none" strike="noStrike" cap="none" dirty="0" smtClean="0">
              <a:solidFill>
                <a:srgbClr val="000000"/>
              </a:solidFill>
              <a:effectLst/>
              <a:latin typeface="Arial"/>
              <a:ea typeface="Arial"/>
              <a:cs typeface="Arial"/>
              <a:sym typeface="Arial"/>
            </a:endParaRPr>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indent="0" fontAlgn="base">
              <a:buNone/>
            </a:pPr>
            <a:r>
              <a:rPr lang="en-US" sz="1100" b="1" i="0" u="none" strike="noStrike" cap="none" dirty="0" smtClean="0">
                <a:solidFill>
                  <a:srgbClr val="000000"/>
                </a:solidFill>
                <a:effectLst/>
                <a:latin typeface="Arial"/>
                <a:ea typeface="Arial"/>
                <a:cs typeface="Arial"/>
                <a:sym typeface="Arial"/>
              </a:rPr>
              <a:t>Reference:</a:t>
            </a:r>
            <a:r>
              <a:rPr lang="en-US" sz="1100" b="1" i="0" u="none" strike="noStrike" cap="none" baseline="0" dirty="0" smtClean="0">
                <a:solidFill>
                  <a:srgbClr val="000000"/>
                </a:solidFill>
                <a:effectLst/>
                <a:latin typeface="Arial"/>
                <a:ea typeface="Arial"/>
                <a:cs typeface="Arial"/>
                <a:sym typeface="Arial"/>
              </a:rPr>
              <a:t> </a:t>
            </a:r>
          </a:p>
          <a:p>
            <a:pPr marL="457200" indent="-298450" fontAlgn="base"/>
            <a:r>
              <a:rPr lang="en-US" sz="1100" b="0" i="0" u="none" strike="noStrike" cap="none" baseline="0" dirty="0" smtClean="0">
                <a:solidFill>
                  <a:srgbClr val="000000"/>
                </a:solidFill>
                <a:effectLst/>
                <a:latin typeface="Arial"/>
                <a:ea typeface="Arial"/>
                <a:cs typeface="Arial"/>
                <a:sym typeface="Arial"/>
              </a:rPr>
              <a:t>OPHEA (</a:t>
            </a:r>
            <a:r>
              <a:rPr lang="en-US" sz="1100" b="0" i="0" u="none" strike="noStrike" cap="none" baseline="0" dirty="0" err="1" smtClean="0">
                <a:solidFill>
                  <a:srgbClr val="000000"/>
                </a:solidFill>
                <a:effectLst/>
                <a:latin typeface="Arial"/>
                <a:ea typeface="Arial"/>
                <a:cs typeface="Arial"/>
                <a:sym typeface="Arial"/>
              </a:rPr>
              <a:t>n.d.</a:t>
            </a:r>
            <a:r>
              <a:rPr lang="en-US" sz="1100" b="0" i="0" u="none" strike="noStrike" cap="none" baseline="0" dirty="0" smtClean="0">
                <a:solidFill>
                  <a:srgbClr val="000000"/>
                </a:solidFill>
                <a:effectLst/>
                <a:latin typeface="Arial"/>
                <a:ea typeface="Arial"/>
                <a:cs typeface="Arial"/>
                <a:sym typeface="Arial"/>
              </a:rPr>
              <a:t>). Choices Around Safer Sexual Health. https://teachingtools.ophea.net/lesson-plans/hpe/grade-8/understanding-healthy-development/choices-around-safer-sexual-health </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CA" b="0" dirty="0" smtClean="0"/>
              <a:t>Sex</a:t>
            </a:r>
            <a:r>
              <a:rPr lang="en-CA" b="0" baseline="0" dirty="0" smtClean="0"/>
              <a:t> &amp; U (</a:t>
            </a:r>
            <a:r>
              <a:rPr lang="en-CA" b="0" baseline="0" dirty="0" err="1" smtClean="0"/>
              <a:t>n.d.</a:t>
            </a:r>
            <a:r>
              <a:rPr lang="en-CA" b="0" baseline="0" dirty="0" smtClean="0"/>
              <a:t>). Resource Library: Contraception – Contraception Methods. https://www.sexandu.ca/resources/resource-library/#tc5 </a:t>
            </a:r>
            <a:r>
              <a:rPr lang="en-CA" b="1" baseline="0" dirty="0" smtClean="0"/>
              <a:t>and </a:t>
            </a:r>
            <a:r>
              <a:rPr lang="en-CA" b="0" baseline="0" dirty="0" smtClean="0"/>
              <a:t>https://www.sexandu.ca/wp-content/uploads/2021/05/SOGC_14372_Contraception_DownloadablePDF_ENG_WEB.pdf </a:t>
            </a:r>
            <a:endParaRPr lang="en-US" sz="1100" b="0" i="0" u="none" strike="noStrike" cap="none" baseline="0" dirty="0" smtClean="0">
              <a:solidFill>
                <a:srgbClr val="000000"/>
              </a:solidFill>
              <a:effectLst/>
              <a:latin typeface="Arial"/>
              <a:ea typeface="Arial"/>
              <a:cs typeface="Arial"/>
              <a:sym typeface="Arial"/>
            </a:endParaRPr>
          </a:p>
          <a:p>
            <a:pPr marL="158750" indent="0" fontAlgn="base">
              <a:buNone/>
            </a:pPr>
            <a:endParaRPr lang="en-US" sz="1100" b="0" i="0" u="none" strike="noStrike" cap="none" baseline="0"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fontAlgn="base">
              <a:buNone/>
            </a:pPr>
            <a:endParaRPr lang="en-US" sz="1100" b="1" i="0" u="none" strike="noStrike" cap="none" dirty="0" smtClean="0">
              <a:solidFill>
                <a:srgbClr val="000000"/>
              </a:solidFill>
              <a:effectLst/>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baseline="0" dirty="0" smtClean="0">
                <a:solidFill>
                  <a:srgbClr val="000000"/>
                </a:solidFill>
                <a:latin typeface="Arial"/>
                <a:cs typeface="Arial"/>
                <a:sym typeface="Arial"/>
              </a:rPr>
              <a:t>General Information</a:t>
            </a:r>
            <a:endParaRPr lang="en-US" sz="1100" b="1" dirty="0" smtClean="0"/>
          </a:p>
          <a:p>
            <a:pPr marL="0" lvl="0" indent="0" algn="l" rtl="0">
              <a:spcBef>
                <a:spcPts val="0"/>
              </a:spcBef>
              <a:spcAft>
                <a:spcPts val="0"/>
              </a:spcAft>
              <a:buNone/>
            </a:pPr>
            <a:r>
              <a:rPr lang="en-US" sz="1100" b="0" dirty="0" smtClean="0"/>
              <a:t>Contraception is known as a method of protection</a:t>
            </a:r>
            <a:r>
              <a:rPr lang="en-US" sz="1100" b="0" baseline="0" dirty="0" smtClean="0"/>
              <a:t> to prevent pregnancy. However, contraception can have many different uses for people. For example, oral contraceptives can be used to regulate a person’s monthly menstrual cycle.  </a:t>
            </a:r>
            <a:endParaRPr lang="en-US" sz="1100" b="0" dirty="0" smtClean="0"/>
          </a:p>
          <a:p>
            <a:pPr marL="0" lvl="0" indent="0" algn="l" rtl="0">
              <a:spcBef>
                <a:spcPts val="0"/>
              </a:spcBef>
              <a:spcAft>
                <a:spcPts val="0"/>
              </a:spcAft>
              <a:buNone/>
            </a:pPr>
            <a:endParaRPr lang="en-US" sz="1100" b="0" dirty="0" smtClean="0"/>
          </a:p>
          <a:p>
            <a:pPr marL="0" lvl="0" indent="0" algn="l" rtl="0">
              <a:spcBef>
                <a:spcPts val="0"/>
              </a:spcBef>
              <a:spcAft>
                <a:spcPts val="0"/>
              </a:spcAft>
              <a:buNone/>
            </a:pPr>
            <a:r>
              <a:rPr lang="en-US" sz="1100" b="0" dirty="0" smtClean="0"/>
              <a:t>There are various birth control</a:t>
            </a:r>
            <a:r>
              <a:rPr lang="en-US" sz="1100" b="0" baseline="0" dirty="0" smtClean="0"/>
              <a:t> methods to help prevent an unplanned pregnancy, such as condoms, oral contraceptives (birth control pill), etc. </a:t>
            </a:r>
          </a:p>
          <a:p>
            <a:pPr marL="0" lvl="0" indent="0" algn="l" rtl="0">
              <a:spcBef>
                <a:spcPts val="0"/>
              </a:spcBef>
              <a:spcAft>
                <a:spcPts val="0"/>
              </a:spcAft>
              <a:buNone/>
            </a:pPr>
            <a:endParaRPr lang="en-US" sz="1100" b="0" baseline="0" dirty="0" smtClean="0"/>
          </a:p>
          <a:p>
            <a:pPr marL="0" lvl="0" indent="0" algn="l" rtl="0">
              <a:spcBef>
                <a:spcPts val="0"/>
              </a:spcBef>
              <a:spcAft>
                <a:spcPts val="0"/>
              </a:spcAft>
              <a:buNone/>
            </a:pPr>
            <a:r>
              <a:rPr lang="en-US" sz="1100" b="0" baseline="0" dirty="0" smtClean="0"/>
              <a:t>Contraception may also be used for other health reasons. For instance, some people who menstruate will go on a hormonal contraceptive like the birth control pill, patch, IUD, etc., to regulate their period, help with acne, and/or lighten the flow/heaviness of their period.</a:t>
            </a:r>
          </a:p>
          <a:p>
            <a:pPr marL="0" lvl="0" indent="0" algn="l" rtl="0">
              <a:spcBef>
                <a:spcPts val="0"/>
              </a:spcBef>
              <a:spcAft>
                <a:spcPts val="0"/>
              </a:spcAft>
              <a:buNone/>
            </a:pPr>
            <a:endParaRPr lang="en-US" sz="1100" b="1" baseline="0" dirty="0" smtClean="0"/>
          </a:p>
          <a:p>
            <a:pPr marL="0" lvl="0" indent="0" algn="l" rtl="0">
              <a:spcBef>
                <a:spcPts val="0"/>
              </a:spcBef>
              <a:spcAft>
                <a:spcPts val="0"/>
              </a:spcAft>
              <a:buNone/>
            </a:pPr>
            <a:r>
              <a:rPr lang="en-US" sz="1100" b="1" baseline="0" dirty="0" smtClean="0"/>
              <a:t>Remind students that condoms are the </a:t>
            </a:r>
            <a:r>
              <a:rPr lang="en-US" sz="1100" b="1" u="sng" baseline="0" dirty="0" smtClean="0"/>
              <a:t>only</a:t>
            </a:r>
            <a:r>
              <a:rPr lang="en-US" sz="1100" b="1" baseline="0" dirty="0" smtClean="0"/>
              <a:t> form that can protect against pregnancy and STIs, but it is not always 100% effective.**</a:t>
            </a:r>
          </a:p>
          <a:p>
            <a:pPr marL="0" lvl="0" indent="0" algn="l" rtl="0">
              <a:spcBef>
                <a:spcPts val="0"/>
              </a:spcBef>
              <a:spcAft>
                <a:spcPts val="0"/>
              </a:spcAft>
              <a:buNone/>
            </a:pPr>
            <a:r>
              <a:rPr lang="en-US" sz="1100" b="0" baseline="0" dirty="0" smtClean="0"/>
              <a:t>Certain forms of barrier methods (condoms, dental dams) can offer some STI protection, but it depends on the type and use. </a:t>
            </a:r>
          </a:p>
          <a:p>
            <a:pPr marL="0" lvl="0" indent="0" algn="l" rtl="0">
              <a:spcBef>
                <a:spcPts val="0"/>
              </a:spcBef>
              <a:spcAft>
                <a:spcPts val="0"/>
              </a:spcAft>
              <a:buNone/>
            </a:pPr>
            <a:endParaRPr lang="en-US" sz="1100" b="1" baseline="0" dirty="0" smtClean="0"/>
          </a:p>
          <a:p>
            <a:pPr marL="0" lvl="0" indent="0" algn="l" rtl="0">
              <a:spcBef>
                <a:spcPts val="0"/>
              </a:spcBef>
              <a:spcAft>
                <a:spcPts val="0"/>
              </a:spcAft>
              <a:buNone/>
            </a:pPr>
            <a:r>
              <a:rPr lang="en-US" sz="1100" b="1" baseline="0" dirty="0" smtClean="0"/>
              <a:t>Reference: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dirty="0" smtClean="0"/>
              <a:t>Sex</a:t>
            </a:r>
            <a:r>
              <a:rPr lang="en-CA" b="0" baseline="0" dirty="0" smtClean="0"/>
              <a:t> &amp; U (</a:t>
            </a:r>
            <a:r>
              <a:rPr lang="en-CA" b="0" baseline="0" dirty="0" err="1" smtClean="0"/>
              <a:t>n.d.</a:t>
            </a:r>
            <a:r>
              <a:rPr lang="en-CA" b="0" baseline="0" dirty="0" smtClean="0"/>
              <a:t>). Resource Library: Contraception – Contraception Methods. https://www.sexandu.ca/resources/resource-library/#tc5 </a:t>
            </a:r>
            <a:r>
              <a:rPr lang="en-CA" b="1" baseline="0" dirty="0" smtClean="0"/>
              <a:t>and </a:t>
            </a:r>
            <a:r>
              <a:rPr lang="en-CA" b="0" baseline="0" dirty="0" smtClean="0"/>
              <a:t>https://www.sexandu.ca/wp-content/uploads/2021/05/SOGC_14372_Contraception_DownloadablePDF_ENG_WEB.pdf </a:t>
            </a:r>
            <a:endParaRPr lang="en-US" sz="1100" b="0" baseline="0" dirty="0" smtClean="0"/>
          </a:p>
          <a:p>
            <a:pPr marL="0" lvl="0" indent="0" algn="l" rtl="0">
              <a:spcBef>
                <a:spcPts val="0"/>
              </a:spcBef>
              <a:spcAft>
                <a:spcPts val="0"/>
              </a:spcAft>
              <a:buNone/>
            </a:pPr>
            <a:endParaRPr lang="en-US" sz="1100" b="0" baseline="0" dirty="0" smtClean="0"/>
          </a:p>
          <a:p>
            <a:pPr marL="0" lvl="0" indent="0" algn="l" rtl="0">
              <a:spcBef>
                <a:spcPts val="0"/>
              </a:spcBef>
              <a:spcAft>
                <a:spcPts val="0"/>
              </a:spcAft>
              <a:buNone/>
            </a:pPr>
            <a:r>
              <a:rPr lang="en-US" sz="1100" b="1" baseline="0" dirty="0" smtClean="0"/>
              <a:t>Photo Reference:</a:t>
            </a:r>
          </a:p>
          <a:p>
            <a:pPr marL="171450" lvl="0" indent="-171450" algn="l" rtl="0">
              <a:spcBef>
                <a:spcPts val="0"/>
              </a:spcBef>
              <a:spcAft>
                <a:spcPts val="0"/>
              </a:spcAft>
            </a:pPr>
            <a:r>
              <a:rPr lang="en-US" sz="1100" b="0" baseline="0" dirty="0" smtClean="0"/>
              <a:t>Shutterstock_168231869 </a:t>
            </a:r>
            <a:endParaRPr lang="en-US" sz="1100" b="0" dirty="0" smtClean="0"/>
          </a:p>
        </p:txBody>
      </p:sp>
    </p:spTree>
    <p:extLst>
      <p:ext uri="{BB962C8B-B14F-4D97-AF65-F5344CB8AC3E}">
        <p14:creationId xmlns:p14="http://schemas.microsoft.com/office/powerpoint/2010/main" val="1925061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baseline="0" dirty="0" smtClean="0">
                <a:solidFill>
                  <a:srgbClr val="000000"/>
                </a:solidFill>
                <a:latin typeface="Arial"/>
                <a:cs typeface="Arial"/>
                <a:sym typeface="Arial"/>
              </a:rPr>
              <a:t>General Information</a:t>
            </a:r>
            <a:endParaRPr lang="en-US" dirty="0" smtClean="0"/>
          </a:p>
          <a:p>
            <a:pPr marL="0" lvl="0" indent="0" algn="l" rtl="0">
              <a:spcBef>
                <a:spcPts val="0"/>
              </a:spcBef>
              <a:spcAft>
                <a:spcPts val="0"/>
              </a:spcAft>
              <a:buNone/>
            </a:pPr>
            <a:r>
              <a:rPr lang="en-US" dirty="0" smtClean="0"/>
              <a:t>If</a:t>
            </a:r>
            <a:r>
              <a:rPr lang="en-US" baseline="0" dirty="0" smtClean="0"/>
              <a:t> somebody is thinking about methods for birth control and </a:t>
            </a:r>
            <a:r>
              <a:rPr lang="en-US" baseline="0" dirty="0" err="1" smtClean="0"/>
              <a:t>STI</a:t>
            </a:r>
            <a:r>
              <a:rPr lang="en-US" baseline="0" dirty="0" smtClean="0"/>
              <a:t> protection, there are some important things that they need to think about:</a:t>
            </a:r>
          </a:p>
          <a:p>
            <a:pPr marL="171450" lvl="0" indent="-171450" algn="l" rtl="0">
              <a:spcBef>
                <a:spcPts val="0"/>
              </a:spcBef>
              <a:spcAft>
                <a:spcPts val="0"/>
              </a:spcAft>
            </a:pPr>
            <a:r>
              <a:rPr lang="en-US" baseline="0" dirty="0" smtClean="0"/>
              <a:t>What methods are available? </a:t>
            </a:r>
          </a:p>
          <a:p>
            <a:pPr marL="171450" lvl="0" indent="-171450" algn="l" rtl="0">
              <a:spcBef>
                <a:spcPts val="0"/>
              </a:spcBef>
              <a:spcAft>
                <a:spcPts val="0"/>
              </a:spcAft>
            </a:pPr>
            <a:r>
              <a:rPr lang="en-US" baseline="0" dirty="0" smtClean="0"/>
              <a:t>Who uses them? </a:t>
            </a:r>
          </a:p>
          <a:p>
            <a:pPr marL="628650" lvl="1" indent="-171450" algn="l" rtl="0">
              <a:spcBef>
                <a:spcPts val="0"/>
              </a:spcBef>
              <a:spcAft>
                <a:spcPts val="0"/>
              </a:spcAft>
            </a:pPr>
            <a:r>
              <a:rPr lang="en-US" baseline="0" dirty="0" smtClean="0"/>
              <a:t>Are they intended for people assigned male at birth, people assigned female at birth, or can they be used by anyone?</a:t>
            </a:r>
          </a:p>
          <a:p>
            <a:pPr marL="171450" lvl="0" indent="-171450" algn="l" rtl="0">
              <a:spcBef>
                <a:spcPts val="0"/>
              </a:spcBef>
              <a:spcAft>
                <a:spcPts val="0"/>
              </a:spcAft>
            </a:pPr>
            <a:r>
              <a:rPr lang="en-US" baseline="0" dirty="0" smtClean="0"/>
              <a:t>Where do you get it? </a:t>
            </a:r>
          </a:p>
          <a:p>
            <a:pPr marL="628650" lvl="1" indent="-171450" algn="l" rtl="0">
              <a:spcBef>
                <a:spcPts val="0"/>
              </a:spcBef>
              <a:spcAft>
                <a:spcPts val="0"/>
              </a:spcAft>
            </a:pPr>
            <a:r>
              <a:rPr lang="en-US" baseline="0" dirty="0" smtClean="0"/>
              <a:t>Do you need a prescription or is it over the counter? Is it expensive? </a:t>
            </a:r>
          </a:p>
          <a:p>
            <a:pPr marL="171450" lvl="0" indent="-171450" algn="l" rtl="0">
              <a:spcBef>
                <a:spcPts val="0"/>
              </a:spcBef>
              <a:spcAft>
                <a:spcPts val="0"/>
              </a:spcAft>
            </a:pPr>
            <a:r>
              <a:rPr lang="en-US" baseline="0" dirty="0" smtClean="0"/>
              <a:t>How is this method used? </a:t>
            </a:r>
          </a:p>
          <a:p>
            <a:pPr marL="628650" lvl="1" indent="-171450" algn="l" rtl="0">
              <a:spcBef>
                <a:spcPts val="0"/>
              </a:spcBef>
              <a:spcAft>
                <a:spcPts val="0"/>
              </a:spcAft>
            </a:pPr>
            <a:r>
              <a:rPr lang="en-US" baseline="0" dirty="0" smtClean="0"/>
              <a:t>Methods of birth control and STI protection are only effective when used correctly.</a:t>
            </a:r>
          </a:p>
          <a:p>
            <a:pPr marL="171450" lvl="0" indent="-171450" algn="l" rtl="0">
              <a:spcBef>
                <a:spcPts val="0"/>
              </a:spcBef>
              <a:spcAft>
                <a:spcPts val="0"/>
              </a:spcAft>
            </a:pPr>
            <a:r>
              <a:rPr lang="en-US" baseline="0" dirty="0" smtClean="0"/>
              <a:t>How effective is this method? </a:t>
            </a:r>
          </a:p>
          <a:p>
            <a:pPr marL="628650" lvl="1" indent="-171450" algn="l" rtl="0">
              <a:spcBef>
                <a:spcPts val="0"/>
              </a:spcBef>
              <a:spcAft>
                <a:spcPts val="0"/>
              </a:spcAft>
            </a:pPr>
            <a:r>
              <a:rPr lang="en-US" baseline="0" dirty="0" smtClean="0"/>
              <a:t>Is this something I’ve learned about from a trusted adult, or could it be a myth method?</a:t>
            </a:r>
          </a:p>
          <a:p>
            <a:pPr marL="171450" lvl="0" indent="-171450" algn="l" rtl="0">
              <a:spcBef>
                <a:spcPts val="0"/>
              </a:spcBef>
              <a:spcAft>
                <a:spcPts val="0"/>
              </a:spcAft>
            </a:pPr>
            <a:r>
              <a:rPr lang="en-US" baseline="0" dirty="0" smtClean="0"/>
              <a:t>There are lots of things floating around on the internet about preventing pregnancy and STIs that are not true, and are not effective.  </a:t>
            </a:r>
            <a:r>
              <a:rPr lang="en-US" i="1" baseline="0" dirty="0" smtClean="0"/>
              <a:t>Always ask an adult/ someone you trust if you have questions. </a:t>
            </a:r>
            <a:endParaRPr lang="en-US" dirty="0" smtClean="0"/>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dirty="0"/>
          </a:p>
        </p:txBody>
      </p:sp>
    </p:spTree>
    <p:extLst>
      <p:ext uri="{BB962C8B-B14F-4D97-AF65-F5344CB8AC3E}">
        <p14:creationId xmlns:p14="http://schemas.microsoft.com/office/powerpoint/2010/main" val="197557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c8e8eaf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c8e8eaf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03703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CA" dirty="0" smtClean="0"/>
              <a:t>Contraception (also commonly</a:t>
            </a:r>
            <a:r>
              <a:rPr lang="en-CA" baseline="0" dirty="0" smtClean="0"/>
              <a:t> known as “birth control”), is a method of protection to prevent unplanned pregnancy. </a:t>
            </a:r>
          </a:p>
          <a:p>
            <a:pPr marL="158750" indent="0">
              <a:buNone/>
            </a:pPr>
            <a:endParaRPr lang="en-US" b="1" dirty="0" smtClean="0"/>
          </a:p>
          <a:p>
            <a:pPr marL="158750" indent="0">
              <a:buNone/>
            </a:pPr>
            <a:r>
              <a:rPr lang="en-US" b="1" u="sng" dirty="0" smtClean="0"/>
              <a:t>Background Knowledge</a:t>
            </a:r>
            <a:endParaRPr lang="en-CA" b="1" u="sng" dirty="0" smtClean="0"/>
          </a:p>
          <a:p>
            <a:pPr marL="158750" indent="0">
              <a:buNone/>
            </a:pPr>
            <a:r>
              <a:rPr lang="en-CA" b="1" baseline="0" dirty="0" smtClean="0"/>
              <a:t>Hormonal Contraception:</a:t>
            </a:r>
          </a:p>
          <a:p>
            <a:pPr marL="457200" indent="-298450"/>
            <a:r>
              <a:rPr lang="en-CA" b="0" baseline="0" dirty="0" smtClean="0"/>
              <a:t>Oral contraceptive pill (“The Pill”) or Birth control pill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Injectable contraception (“The Shot”)</a:t>
            </a:r>
          </a:p>
          <a:p>
            <a:pPr marL="457200" indent="-298450"/>
            <a:r>
              <a:rPr lang="en-CA" b="0" baseline="0" dirty="0" smtClean="0"/>
              <a:t>Vaginal ring (“The Ring”)</a:t>
            </a:r>
          </a:p>
          <a:p>
            <a:pPr marL="457200" indent="-298450"/>
            <a:r>
              <a:rPr lang="en-CA" b="0" baseline="0" dirty="0" smtClean="0"/>
              <a:t>Transdermal contraceptive patch (“The Patch”)</a:t>
            </a:r>
          </a:p>
          <a:p>
            <a:pPr marL="457200" indent="-298450"/>
            <a:r>
              <a:rPr lang="en-CA" b="0" baseline="0" dirty="0" smtClean="0"/>
              <a:t>Intrauterine contraception system (</a:t>
            </a:r>
            <a:r>
              <a:rPr lang="en-CA" b="0" baseline="0" dirty="0" err="1" smtClean="0"/>
              <a:t>IUS</a:t>
            </a:r>
            <a:r>
              <a:rPr lang="en-CA" b="0" baseline="0" dirty="0" smtClean="0"/>
              <a:t>) or Intrauterine device (IUD)</a:t>
            </a:r>
          </a:p>
          <a:p>
            <a:pPr marL="457200" indent="-298450"/>
            <a:r>
              <a:rPr lang="en-CA" b="0" baseline="0" dirty="0" smtClean="0"/>
              <a:t>Contraceptive implant </a:t>
            </a:r>
          </a:p>
          <a:p>
            <a:pPr marL="158750" indent="0">
              <a:buNone/>
            </a:pPr>
            <a:endParaRPr lang="en-CA" b="0" baseline="0" dirty="0" smtClean="0"/>
          </a:p>
          <a:p>
            <a:pPr marL="158750" indent="0">
              <a:buNone/>
            </a:pPr>
            <a:r>
              <a:rPr lang="en-CA" b="1" baseline="0" dirty="0" smtClean="0"/>
              <a:t>Non-Hormonal Contraception and Barrier Methods:</a:t>
            </a:r>
          </a:p>
          <a:p>
            <a:pPr marL="457200" indent="-298450"/>
            <a:r>
              <a:rPr lang="en-CA" b="0" baseline="0" dirty="0" smtClean="0"/>
              <a:t>External (Male) condom</a:t>
            </a:r>
          </a:p>
          <a:p>
            <a:pPr marL="457200" indent="-298450"/>
            <a:r>
              <a:rPr lang="en-CA" b="0" baseline="0" dirty="0" smtClean="0"/>
              <a:t>Internal (Female) condom</a:t>
            </a:r>
          </a:p>
          <a:p>
            <a:pPr marL="457200" indent="-298450"/>
            <a:r>
              <a:rPr lang="en-CA" b="0" baseline="0" dirty="0" smtClean="0"/>
              <a:t>Intrauterine Contraception (</a:t>
            </a:r>
            <a:r>
              <a:rPr lang="en-CA" b="0" baseline="0" dirty="0" err="1" smtClean="0"/>
              <a:t>IUC</a:t>
            </a:r>
            <a:r>
              <a:rPr lang="en-CA" b="0" baseline="0" dirty="0" smtClean="0"/>
              <a:t>)</a:t>
            </a:r>
          </a:p>
          <a:p>
            <a:pPr marL="914400" lvl="1" indent="-298450"/>
            <a:r>
              <a:rPr lang="en-CA" b="0" baseline="0" dirty="0" smtClean="0"/>
              <a:t>The IUD</a:t>
            </a:r>
          </a:p>
          <a:p>
            <a:pPr marL="457200" indent="-298450"/>
            <a:r>
              <a:rPr lang="en-CA" b="0" baseline="0" dirty="0" smtClean="0"/>
              <a:t>Vasectomy (Male Sterilization)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Tubal Ligation &amp; </a:t>
            </a:r>
            <a:r>
              <a:rPr lang="en-CA" b="0" strike="noStrike" baseline="0" dirty="0" smtClean="0"/>
              <a:t>Salpingectomy</a:t>
            </a:r>
            <a:r>
              <a:rPr lang="en-CA" b="0" baseline="0" dirty="0" smtClean="0"/>
              <a:t> (Female Sterilization)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Dental dams (protects</a:t>
            </a:r>
            <a:r>
              <a:rPr lang="en-US" sz="1100" b="0" i="0" u="none" strike="noStrike" cap="none" baseline="0" dirty="0" smtClean="0">
                <a:solidFill>
                  <a:srgbClr val="000000"/>
                </a:solidFill>
                <a:effectLst/>
                <a:latin typeface="Arial"/>
                <a:ea typeface="Arial"/>
                <a:cs typeface="Arial"/>
                <a:sym typeface="Arial"/>
              </a:rPr>
              <a:t> a person against STIs during oral sex)</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cs typeface="Arial"/>
                <a:sym typeface="Arial"/>
              </a:rPr>
              <a:t>Sterilization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cs typeface="Arial"/>
                <a:sym typeface="Arial"/>
              </a:rPr>
              <a:t>The following non-hormonal contraception methods are not typically offered in Canada:</a:t>
            </a:r>
            <a:endParaRPr lang="en-CA" b="0" strike="sngStrike" baseline="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strike="noStrike" baseline="0" dirty="0" smtClean="0"/>
              <a:t>Diaphragm**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strike="noStrike" baseline="0" dirty="0" smtClean="0"/>
              <a:t>Cervical cap**</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strike="noStrike" baseline="0" dirty="0" smtClean="0"/>
              <a:t>Spermicides**</a:t>
            </a:r>
          </a:p>
          <a:p>
            <a:pPr marL="457200" indent="-298450"/>
            <a:r>
              <a:rPr lang="en-CA" b="0" strike="noStrike" baseline="0" dirty="0" smtClean="0"/>
              <a:t>Sponge**</a:t>
            </a:r>
          </a:p>
          <a:p>
            <a:pPr marL="158750" indent="0">
              <a:buNone/>
            </a:pPr>
            <a:endParaRPr lang="en-CA" b="1" baseline="0" dirty="0" smtClean="0"/>
          </a:p>
          <a:p>
            <a:pPr marL="158750" indent="0">
              <a:buNone/>
            </a:pPr>
            <a:r>
              <a:rPr lang="en-CA" b="1" baseline="0" dirty="0" smtClean="0"/>
              <a:t>Natural Methods: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Abstinence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i="0" strike="noStrike" baseline="0" dirty="0" smtClean="0"/>
              <a:t>Rhythm</a:t>
            </a:r>
            <a:r>
              <a:rPr lang="en-CA" b="0" i="1" strike="noStrike" baseline="0" dirty="0" smtClean="0"/>
              <a:t>**</a:t>
            </a:r>
            <a:endParaRPr lang="en-CA" b="0" strike="noStrike" baseline="0" dirty="0" smtClean="0"/>
          </a:p>
          <a:p>
            <a:pPr marL="457200" indent="-298450"/>
            <a:r>
              <a:rPr lang="en-CA" b="0" baseline="0" dirty="0" smtClean="0"/>
              <a:t>Fertility-awareness based methods (FAM)</a:t>
            </a:r>
            <a:r>
              <a:rPr lang="en-CA" b="0" i="1" baseline="0" dirty="0" smtClean="0"/>
              <a:t>**</a:t>
            </a:r>
            <a:endParaRPr lang="en-CA" b="0" baseline="0" dirty="0" smtClean="0"/>
          </a:p>
          <a:p>
            <a:pPr marL="457200" indent="-298450"/>
            <a:r>
              <a:rPr lang="en-CA" b="0" baseline="0" dirty="0" smtClean="0"/>
              <a:t>Lactational amenorrhea method (LAM)</a:t>
            </a:r>
            <a:r>
              <a:rPr lang="en-CA" b="0" i="1" baseline="0" dirty="0" smtClean="0"/>
              <a:t>**</a:t>
            </a:r>
          </a:p>
          <a:p>
            <a:pPr marL="158750" indent="0">
              <a:buNone/>
            </a:pPr>
            <a:endParaRPr lang="en-CA" b="0" i="1" baseline="0" dirty="0" smtClean="0"/>
          </a:p>
          <a:p>
            <a:pPr marL="158750" indent="0">
              <a:buNone/>
            </a:pPr>
            <a:r>
              <a:rPr lang="en-CA" b="1" i="0" baseline="0" dirty="0" smtClean="0"/>
              <a:t>Unreliable/Risky Methods: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strike="noStrike" baseline="0" dirty="0" smtClean="0"/>
              <a:t>Withdrawal (coitus interruptus) or the “pulling out”</a:t>
            </a:r>
            <a:r>
              <a:rPr lang="en-CA" b="0" i="1" strike="noStrike" baseline="0" dirty="0" smtClean="0"/>
              <a:t>**</a:t>
            </a:r>
            <a:endParaRPr lang="en-CA" b="1" i="0" baseline="0" dirty="0" smtClean="0"/>
          </a:p>
          <a:p>
            <a:pPr marL="158750" indent="0">
              <a:buNone/>
            </a:pPr>
            <a:endParaRPr lang="en-CA" b="0" baseline="0" dirty="0" smtClean="0"/>
          </a:p>
          <a:p>
            <a:pPr marL="158750" indent="0">
              <a:buNone/>
            </a:pPr>
            <a:r>
              <a:rPr lang="en-CA" b="1" baseline="0" dirty="0" smtClean="0"/>
              <a:t>Emergency Contraception:</a:t>
            </a:r>
          </a:p>
          <a:p>
            <a:pPr marL="457200" indent="-298450"/>
            <a:r>
              <a:rPr lang="en-CA" dirty="0" smtClean="0"/>
              <a:t>Morning</a:t>
            </a:r>
            <a:r>
              <a:rPr lang="en-CA" baseline="0" dirty="0" smtClean="0"/>
              <a:t> after pills</a:t>
            </a:r>
          </a:p>
          <a:p>
            <a:pPr marL="457200" indent="-298450"/>
            <a:r>
              <a:rPr lang="en-CA" baseline="0" dirty="0" smtClean="0"/>
              <a:t>Copper Intrauterine Device (IUD) – not as commonly used in Canada for emergency contraception (long wait lists to get into Doctor’s who do this procedure)</a:t>
            </a:r>
          </a:p>
          <a:p>
            <a:pPr marL="158750" indent="0">
              <a:buNone/>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**Note: The ones</a:t>
            </a:r>
            <a:r>
              <a:rPr lang="en-US" sz="1100" b="0" i="1" u="none" strike="noStrike" cap="none" baseline="0" dirty="0" smtClean="0">
                <a:solidFill>
                  <a:srgbClr val="000000"/>
                </a:solidFill>
                <a:effectLst/>
                <a:latin typeface="Arial"/>
                <a:ea typeface="Arial"/>
                <a:cs typeface="Arial"/>
                <a:sym typeface="Arial"/>
              </a:rPr>
              <a:t> with the stars are still contraceptive options and available in Canada; however, these contraceptive methods are </a:t>
            </a:r>
            <a:r>
              <a:rPr lang="en-US" sz="1100" b="0" i="1" u="sng" strike="noStrike" cap="none" baseline="0" dirty="0" smtClean="0">
                <a:solidFill>
                  <a:srgbClr val="000000"/>
                </a:solidFill>
                <a:effectLst/>
                <a:latin typeface="Arial"/>
                <a:ea typeface="Arial"/>
                <a:cs typeface="Arial"/>
                <a:sym typeface="Arial"/>
              </a:rPr>
              <a:t>not</a:t>
            </a:r>
            <a:r>
              <a:rPr lang="en-US" sz="1100" b="0" i="1" u="none" strike="noStrike" cap="none" baseline="0" dirty="0" smtClean="0">
                <a:solidFill>
                  <a:srgbClr val="000000"/>
                </a:solidFill>
                <a:effectLst/>
                <a:latin typeface="Arial"/>
                <a:ea typeface="Arial"/>
                <a:cs typeface="Arial"/>
                <a:sym typeface="Arial"/>
              </a:rPr>
              <a:t> an effective method of STI protection or pregnancy prevention, and are often times not offered or advised. Also, withdrawal, rhythm, fertility-awareness and Lactational amenorrhea methods are not advisable or effective at preventing pregnancy or STIs**</a:t>
            </a:r>
          </a:p>
          <a:p>
            <a:pPr marL="158750" indent="0">
              <a:buNone/>
            </a:pPr>
            <a:endParaRPr lang="en-CA" b="1" dirty="0" smtClean="0"/>
          </a:p>
          <a:p>
            <a:pPr marL="158750" indent="0">
              <a:buNone/>
            </a:pPr>
            <a:r>
              <a:rPr lang="en-CA" b="1" dirty="0" smtClean="0"/>
              <a:t>Resource: </a:t>
            </a:r>
          </a:p>
          <a:p>
            <a:pPr marL="457200" indent="-298450"/>
            <a:r>
              <a:rPr lang="en-CA" b="0" dirty="0" smtClean="0"/>
              <a:t>Niagara Region Public</a:t>
            </a:r>
            <a:r>
              <a:rPr lang="en-CA" b="0" baseline="0" dirty="0" smtClean="0"/>
              <a:t> Health (</a:t>
            </a:r>
            <a:r>
              <a:rPr lang="en-CA" b="0" baseline="0" dirty="0" err="1" smtClean="0"/>
              <a:t>n.d.</a:t>
            </a:r>
            <a:r>
              <a:rPr lang="en-CA" b="0" baseline="0" dirty="0" smtClean="0"/>
              <a:t>). Public Health: Sexual Health - Birth Control Options. </a:t>
            </a:r>
            <a:r>
              <a:rPr lang="en-US" dirty="0" smtClean="0"/>
              <a:t>https://www.niagararegion.ca/living/health_wellness/sexualhealth/birth-control.aspx</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dirty="0" smtClean="0"/>
              <a:t>Sex</a:t>
            </a:r>
            <a:r>
              <a:rPr lang="en-CA" b="0" baseline="0" dirty="0" smtClean="0"/>
              <a:t> &amp; U (</a:t>
            </a:r>
            <a:r>
              <a:rPr lang="en-CA" b="0" baseline="0" dirty="0" err="1" smtClean="0"/>
              <a:t>n.d.</a:t>
            </a:r>
            <a:r>
              <a:rPr lang="en-CA" b="0" baseline="0" dirty="0" smtClean="0"/>
              <a:t>). Resource Library: Contraception – Contraception Methods. https://www.sexandu.ca/resources/resource-library/#tc5 </a:t>
            </a:r>
            <a:r>
              <a:rPr lang="en-CA" b="1" baseline="0" dirty="0" smtClean="0"/>
              <a:t>and </a:t>
            </a:r>
            <a:r>
              <a:rPr lang="en-CA" b="0" baseline="0" dirty="0" smtClean="0"/>
              <a:t>https://www.sexandu.ca/wp-content/uploads/2021/05/SOGC_14372_Contraception_DownloadablePDF_ENG_WEB.pdf </a:t>
            </a:r>
          </a:p>
          <a:p>
            <a:pPr marL="457200" indent="-298450"/>
            <a:r>
              <a:rPr lang="en-CA" b="0" baseline="0" dirty="0" smtClean="0"/>
              <a:t>The Society of Obstetricians and Gynaecologists of Canada (SOGC) (</a:t>
            </a:r>
            <a:r>
              <a:rPr lang="en-CA" b="0" baseline="0" dirty="0" err="1" smtClean="0"/>
              <a:t>n.d.</a:t>
            </a:r>
            <a:r>
              <a:rPr lang="en-CA" b="0" baseline="0" dirty="0" smtClean="0"/>
              <a:t>). It’s a plan – Types of Contraception. https://www.itsaplan.ca/</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err="1" smtClean="0"/>
              <a:t>ShoreCentre</a:t>
            </a:r>
            <a:r>
              <a:rPr lang="en-CA" b="0" baseline="0" dirty="0" smtClean="0"/>
              <a:t> (</a:t>
            </a:r>
            <a:r>
              <a:rPr lang="en-CA" b="0" baseline="0" dirty="0" err="1" smtClean="0"/>
              <a:t>n.d.</a:t>
            </a:r>
            <a:r>
              <a:rPr lang="en-CA" b="0" baseline="0" dirty="0" smtClean="0"/>
              <a:t>). Birth Control Options Available in Canada. https://www.shorecentre.ca/wp-content/uploads/Birth-Control-Options-Available-In-Canada.pdf</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p:txBody>
      </p:sp>
    </p:spTree>
    <p:extLst>
      <p:ext uri="{BB962C8B-B14F-4D97-AF65-F5344CB8AC3E}">
        <p14:creationId xmlns:p14="http://schemas.microsoft.com/office/powerpoint/2010/main" val="2369835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1" dirty="0" smtClean="0"/>
              <a:t>Focus on</a:t>
            </a:r>
            <a:r>
              <a:rPr lang="en-US" sz="1100" b="1" i="1" baseline="0" dirty="0" smtClean="0"/>
              <a:t> this slide is the most commonly used and popular type of hormonal contraception. </a:t>
            </a:r>
          </a:p>
          <a:p>
            <a:pPr marL="0" lvl="0" indent="0" algn="l" rtl="0">
              <a:spcBef>
                <a:spcPts val="0"/>
              </a:spcBef>
              <a:spcAft>
                <a:spcPts val="0"/>
              </a:spcAft>
              <a:buNone/>
            </a:pPr>
            <a:endParaRPr lang="en-US" sz="1100" b="1" dirty="0" smtClean="0"/>
          </a:p>
          <a:p>
            <a:pPr marL="0" lvl="0" indent="0" algn="l" rtl="0">
              <a:spcBef>
                <a:spcPts val="0"/>
              </a:spcBef>
              <a:spcAft>
                <a:spcPts val="0"/>
              </a:spcAft>
              <a:buNone/>
            </a:pPr>
            <a:r>
              <a:rPr lang="en-US" sz="1100" b="1" dirty="0" smtClean="0"/>
              <a:t>How do they work?</a:t>
            </a:r>
          </a:p>
          <a:p>
            <a:pPr marL="171450" indent="-171450">
              <a:buFont typeface="Arial" pitchFamily="34" charset="0"/>
              <a:buChar char="•"/>
            </a:pPr>
            <a:r>
              <a:rPr lang="en-US" sz="1100" dirty="0" smtClean="0"/>
              <a:t>Contains estrogen and progesterone (hormones normally present in a woman’s body).</a:t>
            </a:r>
          </a:p>
          <a:p>
            <a:pPr marL="171450" indent="-171450">
              <a:buFont typeface="Arial" pitchFamily="34" charset="0"/>
              <a:buChar char="•"/>
            </a:pPr>
            <a:r>
              <a:rPr lang="en-US" sz="1100" dirty="0" smtClean="0"/>
              <a:t>Prevents ovulation,</a:t>
            </a:r>
            <a:r>
              <a:rPr lang="en-US" sz="1100" baseline="0" dirty="0" smtClean="0"/>
              <a:t> so no egg will be release</a:t>
            </a:r>
            <a:endParaRPr lang="en-US" sz="1100" dirty="0" smtClean="0"/>
          </a:p>
          <a:p>
            <a:pPr marL="171450" indent="-171450">
              <a:buFont typeface="Arial" pitchFamily="34" charset="0"/>
              <a:buChar char="•"/>
            </a:pPr>
            <a:r>
              <a:rPr lang="en-US" sz="1100" dirty="0" smtClean="0"/>
              <a:t>Thickens cervical mucous to block sperm.</a:t>
            </a:r>
          </a:p>
          <a:p>
            <a:pPr marL="171450" indent="-171450">
              <a:buFont typeface="Arial" pitchFamily="34" charset="0"/>
              <a:buChar char="•"/>
            </a:pPr>
            <a:r>
              <a:rPr lang="en-US" sz="1100" dirty="0" smtClean="0"/>
              <a:t>Thins the endometrium (lining of the uterus)</a:t>
            </a:r>
          </a:p>
          <a:p>
            <a:pPr marL="0" indent="0">
              <a:buFont typeface="Arial" pitchFamily="34" charset="0"/>
              <a:buNone/>
            </a:pPr>
            <a:endParaRPr lang="en-US" sz="1100" baseline="0" dirty="0" smtClean="0"/>
          </a:p>
          <a:p>
            <a:pPr marL="0" indent="0">
              <a:buFont typeface="Arial" pitchFamily="34" charset="0"/>
              <a:buNone/>
            </a:pPr>
            <a:r>
              <a:rPr lang="en-US" sz="1100" b="1" u="sng" baseline="0" dirty="0" smtClean="0"/>
              <a:t>Background Knowledge</a:t>
            </a:r>
          </a:p>
          <a:p>
            <a:pPr marL="0" indent="0">
              <a:buFont typeface="Arial" pitchFamily="34" charset="0"/>
              <a:buNone/>
            </a:pPr>
            <a:r>
              <a:rPr lang="en-US" sz="1100" b="1" baseline="0" dirty="0" smtClean="0"/>
              <a:t>For the Pill – taken every day</a:t>
            </a:r>
          </a:p>
          <a:p>
            <a:pPr marL="171450" indent="-171450">
              <a:buFont typeface="Arial" pitchFamily="34" charset="0"/>
              <a:buChar char="•"/>
            </a:pPr>
            <a:r>
              <a:rPr lang="en-US" sz="1100" dirty="0" smtClean="0"/>
              <a:t>There are many different types of pills.</a:t>
            </a:r>
            <a:r>
              <a:rPr lang="en-US" sz="1100" baseline="0" dirty="0" smtClean="0"/>
              <a:t> T</a:t>
            </a:r>
            <a:r>
              <a:rPr lang="en-US" sz="1100" dirty="0" smtClean="0"/>
              <a:t>he right one will</a:t>
            </a:r>
            <a:r>
              <a:rPr lang="en-US" sz="1100" baseline="0" dirty="0" smtClean="0"/>
              <a:t> be chosen for you by your health care provider.  Prescription needed.</a:t>
            </a:r>
          </a:p>
          <a:p>
            <a:pPr marL="171450" indent="-171450">
              <a:buFont typeface="Arial" pitchFamily="34" charset="0"/>
              <a:buChar char="•"/>
            </a:pPr>
            <a:r>
              <a:rPr lang="en-US" sz="1100" dirty="0" smtClean="0"/>
              <a:t>Very important to take it every day, at the same time each day</a:t>
            </a:r>
            <a:r>
              <a:rPr lang="en-US" sz="1100" baseline="0" dirty="0" smtClean="0"/>
              <a:t> (keeps hormones at a proper level for it to work) for 28 days</a:t>
            </a:r>
          </a:p>
          <a:p>
            <a:pPr marL="171450" indent="-171450">
              <a:buFont typeface="Arial" pitchFamily="34" charset="0"/>
              <a:buChar char="•"/>
            </a:pPr>
            <a:r>
              <a:rPr lang="en-US" sz="1100" baseline="0" dirty="0" smtClean="0"/>
              <a:t>If you miss a pill by more than 2 hours you are at risk of getting pregnant</a:t>
            </a:r>
          </a:p>
          <a:p>
            <a:pPr marL="171450" indent="-171450">
              <a:buFont typeface="Arial" pitchFamily="34" charset="0"/>
              <a:buChar char="•"/>
            </a:pPr>
            <a:r>
              <a:rPr lang="en-US" sz="1100" b="0" i="0" u="none" strike="noStrike" cap="none" baseline="0" dirty="0" smtClean="0">
                <a:solidFill>
                  <a:srgbClr val="000000"/>
                </a:solidFill>
                <a:latin typeface="Arial"/>
                <a:ea typeface="Arial"/>
                <a:cs typeface="Arial"/>
                <a:sym typeface="Arial"/>
              </a:rPr>
              <a:t>Hormones stop ovulation (monthly egg release)</a:t>
            </a:r>
          </a:p>
          <a:p>
            <a:pPr marL="171450" indent="-171450">
              <a:buFont typeface="Arial" pitchFamily="34" charset="0"/>
              <a:buChar char="•"/>
            </a:pPr>
            <a:r>
              <a:rPr lang="en-US" sz="1100" b="0" i="0" u="none" strike="noStrike" cap="none" baseline="0" dirty="0" smtClean="0">
                <a:solidFill>
                  <a:srgbClr val="000000"/>
                </a:solidFill>
                <a:latin typeface="Arial"/>
                <a:ea typeface="Arial"/>
                <a:cs typeface="Arial"/>
                <a:sym typeface="Arial"/>
              </a:rPr>
              <a:t>Changes cervical mucous, making it difficult for sperm to get into the uterus</a:t>
            </a:r>
          </a:p>
          <a:p>
            <a:pPr marL="171450" indent="-171450">
              <a:buFont typeface="Arial" pitchFamily="34" charset="0"/>
              <a:buChar char="•"/>
            </a:pPr>
            <a:r>
              <a:rPr lang="en-US" sz="1100" baseline="0" dirty="0" smtClean="0"/>
              <a:t>Can regulate period, reduce bleeding and cramping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99% effective – when used correctly </a:t>
            </a:r>
          </a:p>
          <a:p>
            <a:pPr marL="171450" indent="-171450">
              <a:buFont typeface="Arial" pitchFamily="34" charset="0"/>
              <a:buChar char="•"/>
            </a:pPr>
            <a:endParaRPr lang="en-US" sz="1100" dirty="0" smtClean="0"/>
          </a:p>
          <a:p>
            <a:pPr marL="0" indent="0">
              <a:buFont typeface="Arial" pitchFamily="34" charset="0"/>
              <a:buNone/>
            </a:pPr>
            <a:r>
              <a:rPr lang="en-US" sz="1100" b="1" dirty="0" smtClean="0"/>
              <a:t>For</a:t>
            </a:r>
            <a:r>
              <a:rPr lang="en-US" sz="1100" b="1" baseline="0" dirty="0" smtClean="0"/>
              <a:t> the Patch (</a:t>
            </a:r>
            <a:r>
              <a:rPr lang="en-US" sz="1100" b="1" baseline="0" dirty="0" err="1" smtClean="0"/>
              <a:t>Evra</a:t>
            </a:r>
            <a:r>
              <a:rPr lang="en-US" sz="1100" b="1" baseline="0" dirty="0" smtClean="0"/>
              <a:t>) – applied once a week</a:t>
            </a:r>
          </a:p>
          <a:p>
            <a:pPr marL="171450" indent="-171450">
              <a:buFont typeface="Arial" pitchFamily="34" charset="0"/>
              <a:buChar char="•"/>
            </a:pPr>
            <a:r>
              <a:rPr lang="en-US" sz="1100" b="0" baseline="0" dirty="0" smtClean="0"/>
              <a:t>Like the pill, prescription needed that will be given by your doctor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Worn on skin. Important to remember that skin is clean</a:t>
            </a:r>
            <a:r>
              <a:rPr lang="en-US" sz="1100" baseline="0" dirty="0" smtClean="0"/>
              <a:t> and dry (no make-up, lotion, powder, etc.)</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There are 4 spots on the body that you can wear the patch - Patch should be applied to a different area each week you change the patch.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Can still swim and shower while wearing the patch.</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Changed every week on the same day of the week, for 3 weeks in a row. The fourth week is patch free.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Still get a period every month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Works like the pill – but hormones are absorbed</a:t>
            </a:r>
            <a:r>
              <a:rPr lang="en-US" baseline="0" dirty="0" smtClean="0"/>
              <a:t> by the skin </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99% effective</a:t>
            </a:r>
          </a:p>
          <a:p>
            <a:pPr marL="171450" indent="-171450">
              <a:buFont typeface="Arial" pitchFamily="34" charset="0"/>
              <a:buChar char="•"/>
            </a:pPr>
            <a:r>
              <a:rPr lang="en-US" sz="1100" dirty="0" smtClean="0"/>
              <a:t>Good option for people that have difficulty</a:t>
            </a:r>
            <a:r>
              <a:rPr lang="en-US" sz="1100" baseline="0" dirty="0" smtClean="0"/>
              <a:t> remembering to take a pill once a day.</a:t>
            </a:r>
            <a:endParaRPr lang="en-US" sz="1100" dirty="0" smtClean="0"/>
          </a:p>
          <a:p>
            <a:pPr marL="0" indent="0">
              <a:buFont typeface="Arial" pitchFamily="34" charset="0"/>
              <a:buNone/>
            </a:pPr>
            <a:endParaRPr lang="en-US" sz="1100" dirty="0" smtClean="0"/>
          </a:p>
          <a:p>
            <a:pPr marL="0" indent="0">
              <a:buFont typeface="Arial" pitchFamily="34" charset="0"/>
              <a:buNone/>
            </a:pPr>
            <a:r>
              <a:rPr lang="en-US" sz="1100" b="1" dirty="0" smtClean="0"/>
              <a:t>For the Ring (</a:t>
            </a:r>
            <a:r>
              <a:rPr lang="en-US" sz="1100" b="1" dirty="0" err="1" smtClean="0"/>
              <a:t>NuvaRing</a:t>
            </a:r>
            <a:r>
              <a:rPr lang="en-US" sz="1100" b="1" dirty="0" smtClean="0"/>
              <a:t>) – used once a month</a:t>
            </a:r>
          </a:p>
          <a:p>
            <a:pPr marL="171450" indent="-171450"/>
            <a:r>
              <a:rPr lang="en-US" sz="1100" b="0" dirty="0" smtClean="0"/>
              <a:t>Flexible plastic ring that is inserted into the vagina (by you)</a:t>
            </a:r>
            <a:r>
              <a:rPr lang="en-US" sz="1100" b="0" baseline="0" dirty="0" smtClean="0"/>
              <a:t> for three weeks, and then removed for one week (one ring-free week)</a:t>
            </a:r>
          </a:p>
          <a:p>
            <a:pPr marL="171450" indent="-171450"/>
            <a:r>
              <a:rPr lang="en-US" sz="1100" b="0" baseline="0" dirty="0" smtClean="0"/>
              <a:t>Hormones are released from the ring into the walls of the vagina</a:t>
            </a:r>
          </a:p>
          <a:p>
            <a:pPr marL="171450" indent="-171450"/>
            <a:r>
              <a:rPr lang="en-US" sz="1100" b="0" baseline="0" dirty="0" smtClean="0"/>
              <a:t>Works to prevent pregnancy like the pill and the patch</a:t>
            </a:r>
          </a:p>
          <a:p>
            <a:pPr marL="171450" indent="-171450"/>
            <a:r>
              <a:rPr lang="en-US" sz="1100" b="0" baseline="0" dirty="0" smtClean="0"/>
              <a:t>99% effective</a:t>
            </a:r>
            <a:endParaRPr lang="en-US" sz="1100" b="0" dirty="0" smtClean="0"/>
          </a:p>
          <a:p>
            <a:pPr marL="0" indent="0">
              <a:buFont typeface="Arial" pitchFamily="34" charset="0"/>
              <a:buNone/>
            </a:pPr>
            <a:endParaRPr lang="en-US" sz="1100" dirty="0" smtClean="0"/>
          </a:p>
          <a:p>
            <a:pPr marL="158750" indent="0">
              <a:buNone/>
            </a:pPr>
            <a:r>
              <a:rPr lang="en-US" sz="1100" b="1" dirty="0" smtClean="0"/>
              <a:t>Why would someone</a:t>
            </a:r>
            <a:r>
              <a:rPr lang="en-US" sz="1100" b="1" baseline="0" dirty="0" smtClean="0"/>
              <a:t> choose these options</a:t>
            </a:r>
            <a:r>
              <a:rPr lang="en-US" sz="1100" b="1" dirty="0" smtClean="0"/>
              <a:t>?</a:t>
            </a:r>
          </a:p>
          <a:p>
            <a:pPr marL="171450" indent="-171450">
              <a:buFont typeface="Arial" pitchFamily="34" charset="0"/>
              <a:buChar char="•"/>
            </a:pPr>
            <a:r>
              <a:rPr lang="en-US" sz="1100" dirty="0" smtClean="0"/>
              <a:t>Very effective.</a:t>
            </a:r>
          </a:p>
          <a:p>
            <a:pPr marL="171450" indent="-171450">
              <a:buFont typeface="Arial" pitchFamily="34" charset="0"/>
              <a:buChar char="•"/>
            </a:pPr>
            <a:r>
              <a:rPr lang="en-US" sz="1100" dirty="0" smtClean="0"/>
              <a:t>Easy and safe.</a:t>
            </a:r>
          </a:p>
          <a:p>
            <a:pPr marL="171450" indent="-171450">
              <a:buFont typeface="Arial" pitchFamily="34" charset="0"/>
              <a:buChar char="•"/>
            </a:pPr>
            <a:r>
              <a:rPr lang="en-US" sz="1100" dirty="0" smtClean="0"/>
              <a:t>Other medical reasons:</a:t>
            </a:r>
            <a:r>
              <a:rPr lang="en-US" sz="1100" baseline="0" dirty="0" smtClean="0"/>
              <a:t> m</a:t>
            </a:r>
            <a:r>
              <a:rPr lang="en-US" sz="1100" dirty="0" smtClean="0"/>
              <a:t>ake</a:t>
            </a:r>
            <a:r>
              <a:rPr lang="en-US" sz="1100" baseline="0" dirty="0" smtClean="0"/>
              <a:t> </a:t>
            </a:r>
            <a:r>
              <a:rPr lang="en-US" sz="1100" dirty="0" smtClean="0"/>
              <a:t>periods more regular,</a:t>
            </a:r>
            <a:r>
              <a:rPr lang="en-US" sz="1100" baseline="0" dirty="0" smtClean="0"/>
              <a:t> </a:t>
            </a:r>
            <a:r>
              <a:rPr lang="en-US" sz="1100" dirty="0" smtClean="0"/>
              <a:t>reduce bleeding and cramping,</a:t>
            </a:r>
            <a:r>
              <a:rPr lang="en-US" sz="1100" baseline="0" dirty="0" smtClean="0"/>
              <a:t> and improve acne</a:t>
            </a:r>
            <a:r>
              <a:rPr lang="en-US" sz="1100" dirty="0" smtClean="0"/>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For the patch - You don’t have to remember to take a pill daily.</a:t>
            </a:r>
          </a:p>
          <a:p>
            <a:pPr marL="0" indent="0">
              <a:buFont typeface="Arial" pitchFamily="34" charset="0"/>
              <a:buNone/>
            </a:pPr>
            <a:endParaRPr lang="en-US" dirty="0" smtClean="0"/>
          </a:p>
          <a:p>
            <a:pPr marL="0" indent="0">
              <a:buFont typeface="Arial" pitchFamily="34" charset="0"/>
              <a:buNone/>
            </a:pPr>
            <a:r>
              <a:rPr lang="en-US" b="1" dirty="0" smtClean="0"/>
              <a:t>For the Shot (Depo-Provera) – Shot given every three</a:t>
            </a:r>
            <a:r>
              <a:rPr lang="en-US" b="1" baseline="0" dirty="0" smtClean="0"/>
              <a:t> months</a:t>
            </a:r>
            <a:endParaRPr lang="en-US" b="0" dirty="0" smtClean="0"/>
          </a:p>
          <a:p>
            <a:pPr marL="171450" indent="-171450"/>
            <a:r>
              <a:rPr lang="en-US" b="0" dirty="0" smtClean="0"/>
              <a:t>Hormone</a:t>
            </a:r>
            <a:r>
              <a:rPr lang="en-US" b="0" baseline="0" dirty="0" smtClean="0"/>
              <a:t> injection given by a health care professional in the arm or buttocks</a:t>
            </a:r>
          </a:p>
          <a:p>
            <a:pPr marL="171450" indent="-171450"/>
            <a:r>
              <a:rPr lang="en-US" b="0" baseline="0" dirty="0" smtClean="0"/>
              <a:t>Stops the ovaries from releasing an egg and thins the lining of the uterus</a:t>
            </a:r>
          </a:p>
          <a:p>
            <a:pPr marL="171450" indent="-171450"/>
            <a:r>
              <a:rPr lang="en-US" b="0" baseline="0" dirty="0" smtClean="0"/>
              <a:t>99.7% effective</a:t>
            </a:r>
          </a:p>
          <a:p>
            <a:pPr marL="171450" indent="-171450"/>
            <a:endParaRPr lang="en-US" b="0" baseline="0" dirty="0" smtClean="0"/>
          </a:p>
          <a:p>
            <a:pPr marL="0" indent="0">
              <a:buNone/>
            </a:pPr>
            <a:r>
              <a:rPr lang="en-US" b="1" baseline="0" dirty="0" smtClean="0"/>
              <a:t>For the Intrauterine System (</a:t>
            </a:r>
            <a:r>
              <a:rPr lang="en-US" b="1" baseline="0" dirty="0" err="1" smtClean="0"/>
              <a:t>IUS</a:t>
            </a:r>
            <a:r>
              <a:rPr lang="en-US" b="1" baseline="0" dirty="0" smtClean="0"/>
              <a:t>) – Inserted every three to five years</a:t>
            </a:r>
            <a:endParaRPr lang="en-US" b="0" baseline="0" dirty="0" smtClean="0"/>
          </a:p>
          <a:p>
            <a:pPr marL="171450" indent="-171450"/>
            <a:r>
              <a:rPr lang="en-US" b="0" baseline="0" dirty="0" smtClean="0"/>
              <a:t>T-shaped device inserted into the uterus by a health care professional at an office appointment</a:t>
            </a:r>
          </a:p>
          <a:p>
            <a:pPr marL="171450" indent="-171450"/>
            <a:r>
              <a:rPr lang="en-US" b="0" baseline="0" dirty="0" smtClean="0"/>
              <a:t>Contains the hormone progestin, which thins the lining of the uterus and thickens cervical mucous</a:t>
            </a:r>
          </a:p>
          <a:p>
            <a:pPr marL="171450" indent="-171450"/>
            <a:r>
              <a:rPr lang="en-US" b="0" baseline="0" dirty="0" smtClean="0"/>
              <a:t>Can reduce bleeding and cramping</a:t>
            </a:r>
          </a:p>
          <a:p>
            <a:pPr marL="171450" indent="-171450"/>
            <a:r>
              <a:rPr lang="en-US" b="0" baseline="0" dirty="0" smtClean="0"/>
              <a:t>99.9% effective</a:t>
            </a:r>
            <a:endParaRPr lang="en-US" b="1" dirty="0" smtClean="0"/>
          </a:p>
          <a:p>
            <a:pPr marL="0" indent="0">
              <a:buFont typeface="Arial" pitchFamily="34" charset="0"/>
              <a:buNone/>
            </a:pPr>
            <a:endParaRPr lang="en-US" dirty="0" smtClean="0"/>
          </a:p>
          <a:p>
            <a:pPr marL="0" indent="0">
              <a:buFont typeface="Arial" pitchFamily="34" charset="0"/>
              <a:buNone/>
            </a:pPr>
            <a:r>
              <a:rPr lang="en-US" sz="1100" b="1" dirty="0" smtClean="0"/>
              <a:t>No protection against STIs.  MUST be used with condoms</a:t>
            </a:r>
            <a:r>
              <a:rPr lang="en-US" sz="1100" b="1" baseline="0" dirty="0" smtClean="0"/>
              <a:t> for STI protection.</a:t>
            </a:r>
            <a:endParaRPr lang="en-US" sz="1100" b="1" dirty="0" smtClean="0"/>
          </a:p>
          <a:p>
            <a:pPr marL="0" indent="0">
              <a:buFont typeface="Arial" pitchFamily="34" charset="0"/>
              <a:buNone/>
            </a:pPr>
            <a:endParaRPr lang="en-US" sz="1100" b="1" dirty="0" smtClean="0"/>
          </a:p>
          <a:p>
            <a:pPr marL="0" indent="0">
              <a:buFont typeface="Arial" pitchFamily="34" charset="0"/>
              <a:buNone/>
            </a:pPr>
            <a:r>
              <a:rPr lang="en-CA" b="1" dirty="0" smtClean="0"/>
              <a:t>Resource: </a:t>
            </a:r>
          </a:p>
          <a:p>
            <a:pPr marL="457200" indent="-298450"/>
            <a:r>
              <a:rPr lang="en-CA" b="0" dirty="0" smtClean="0"/>
              <a:t>Niagara Region Public</a:t>
            </a:r>
            <a:r>
              <a:rPr lang="en-CA" b="0" baseline="0" dirty="0" smtClean="0"/>
              <a:t> Health (</a:t>
            </a:r>
            <a:r>
              <a:rPr lang="en-CA" b="0" baseline="0" dirty="0" err="1" smtClean="0"/>
              <a:t>n.d.</a:t>
            </a:r>
            <a:r>
              <a:rPr lang="en-CA" b="0" baseline="0" dirty="0" smtClean="0"/>
              <a:t>). Public Health: Sexual Health - Birth Control Options. </a:t>
            </a:r>
            <a:r>
              <a:rPr lang="en-US" dirty="0" smtClean="0"/>
              <a:t>https://www.niagararegion.ca/living/health_wellness/sexualhealth/birth-control.aspx</a:t>
            </a:r>
            <a:endParaRPr lang="en-US" sz="1100"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r>
              <a:rPr lang="en-CA" b="1" dirty="0" smtClean="0"/>
              <a:t>Image from </a:t>
            </a:r>
            <a:r>
              <a:rPr lang="en-CA" b="1" dirty="0" err="1" smtClean="0"/>
              <a:t>Canva</a:t>
            </a:r>
            <a:endParaRPr lang="en-CA" b="1" dirty="0" smtClean="0"/>
          </a:p>
          <a:p>
            <a:pPr marL="0" indent="0">
              <a:buFont typeface="Arial" pitchFamily="34" charset="0"/>
              <a:buNone/>
            </a:pPr>
            <a:endParaRPr lang="en-US" sz="1100" b="1" dirty="0" smtClean="0"/>
          </a:p>
        </p:txBody>
      </p:sp>
    </p:spTree>
    <p:extLst>
      <p:ext uri="{BB962C8B-B14F-4D97-AF65-F5344CB8AC3E}">
        <p14:creationId xmlns:p14="http://schemas.microsoft.com/office/powerpoint/2010/main" val="2879088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dirty="0" smtClean="0"/>
              <a:t>Focus on</a:t>
            </a:r>
            <a:r>
              <a:rPr lang="en-US" sz="1100" b="1" i="1" baseline="0" dirty="0" smtClean="0"/>
              <a:t> this slide is the most commonly used and popular type of non-hormonal contraception. </a:t>
            </a:r>
          </a:p>
          <a:p>
            <a:pPr marL="0" lvl="0" indent="0" algn="l" rtl="0">
              <a:spcBef>
                <a:spcPts val="0"/>
              </a:spcBef>
              <a:spcAft>
                <a:spcPts val="0"/>
              </a:spcAft>
              <a:buNone/>
            </a:pPr>
            <a:endParaRPr lang="en-US" sz="1100" b="1" dirty="0" smtClean="0"/>
          </a:p>
          <a:p>
            <a:pPr marL="0" lvl="0" indent="0" algn="l" rtl="0">
              <a:spcBef>
                <a:spcPts val="0"/>
              </a:spcBef>
              <a:spcAft>
                <a:spcPts val="0"/>
              </a:spcAft>
              <a:buNone/>
            </a:pPr>
            <a:r>
              <a:rPr lang="en-US" sz="1100" b="1" dirty="0" smtClean="0"/>
              <a:t>Condoms</a:t>
            </a:r>
            <a:r>
              <a:rPr lang="en-US" sz="1100" b="1" baseline="0" dirty="0" smtClean="0"/>
              <a:t> - </a:t>
            </a:r>
            <a:r>
              <a:rPr lang="en-US" sz="1100" b="1" dirty="0" smtClean="0"/>
              <a:t>How does this method work?</a:t>
            </a:r>
          </a:p>
          <a:p>
            <a:pPr marL="171450" indent="-171450">
              <a:buFont typeface="Arial" pitchFamily="34" charset="0"/>
              <a:buChar char="•"/>
            </a:pPr>
            <a:r>
              <a:rPr lang="en-US" sz="1100" b="0" i="1" dirty="0" smtClean="0"/>
              <a:t>Male</a:t>
            </a:r>
            <a:r>
              <a:rPr lang="en-US" sz="1100" b="0" i="1" baseline="0" dirty="0" smtClean="0"/>
              <a:t> / external condom:</a:t>
            </a:r>
            <a:endParaRPr lang="en-US" sz="1100" b="0" i="1" dirty="0" smtClean="0"/>
          </a:p>
          <a:p>
            <a:pPr marL="628650" lvl="1" indent="-171450">
              <a:buFont typeface="Arial" pitchFamily="34" charset="0"/>
              <a:buChar char="•"/>
            </a:pPr>
            <a:r>
              <a:rPr lang="en-US" sz="1100" dirty="0" smtClean="0"/>
              <a:t>Physical barrier</a:t>
            </a:r>
          </a:p>
          <a:p>
            <a:pPr marL="628650" lvl="1" indent="-171450">
              <a:buFont typeface="Arial" pitchFamily="34" charset="0"/>
              <a:buChar char="•"/>
            </a:pPr>
            <a:r>
              <a:rPr lang="en-US" sz="1100" dirty="0" smtClean="0"/>
              <a:t>The condom is a rubber latex sheath which fits over the erect penis and catches the semen as it is released.</a:t>
            </a:r>
          </a:p>
          <a:p>
            <a:pPr marL="628650" lvl="1" indent="-171450">
              <a:buFont typeface="Arial" pitchFamily="34" charset="0"/>
              <a:buChar char="•"/>
            </a:pPr>
            <a:r>
              <a:rPr lang="en-US" sz="1100" dirty="0" smtClean="0"/>
              <a:t>Prevents sperm from getting into the vagina and fertilizing</a:t>
            </a:r>
            <a:r>
              <a:rPr lang="en-US" sz="1100" baseline="0" dirty="0" smtClean="0"/>
              <a:t> the egg cell.</a:t>
            </a:r>
          </a:p>
          <a:p>
            <a:pPr marL="628650" lvl="1" indent="-171450">
              <a:buFont typeface="Arial" pitchFamily="34" charset="0"/>
              <a:buChar char="•"/>
            </a:pPr>
            <a:r>
              <a:rPr lang="en-US" sz="1100" baseline="0" dirty="0" smtClean="0"/>
              <a:t>Single use only</a:t>
            </a:r>
          </a:p>
          <a:p>
            <a:pPr marL="628650" lvl="1" indent="-171450">
              <a:buFont typeface="Arial" pitchFamily="34" charset="0"/>
              <a:buChar char="•"/>
            </a:pPr>
            <a:r>
              <a:rPr lang="en-US" sz="1100" baseline="0" dirty="0" smtClean="0"/>
              <a:t>Comes in different sizes, </a:t>
            </a:r>
            <a:r>
              <a:rPr lang="en-US" sz="1100" baseline="0" dirty="0" err="1" smtClean="0"/>
              <a:t>colours</a:t>
            </a:r>
            <a:r>
              <a:rPr lang="en-US" sz="1100" baseline="0" dirty="0" smtClean="0"/>
              <a:t>, flavors and styles</a:t>
            </a:r>
          </a:p>
          <a:p>
            <a:pPr marL="628650" lvl="1" indent="-171450">
              <a:buFont typeface="Arial" pitchFamily="34" charset="0"/>
              <a:buChar char="•"/>
            </a:pPr>
            <a:r>
              <a:rPr lang="en-US" sz="1100" baseline="0" dirty="0" smtClean="0"/>
              <a:t>Free at any Public Health location</a:t>
            </a:r>
          </a:p>
          <a:p>
            <a:pPr marL="628650" lvl="1" indent="-171450">
              <a:buFont typeface="Arial" pitchFamily="34" charset="0"/>
              <a:buChar char="•"/>
            </a:pPr>
            <a:r>
              <a:rPr lang="en-US" sz="1100" baseline="0" dirty="0" smtClean="0"/>
              <a:t>Protects against some sexually transmitted infections</a:t>
            </a:r>
          </a:p>
          <a:p>
            <a:pPr marL="628650" lvl="1" indent="-171450">
              <a:buFont typeface="Arial" pitchFamily="34" charset="0"/>
              <a:buChar char="•"/>
            </a:pPr>
            <a:r>
              <a:rPr lang="en-US" sz="1100" baseline="0" dirty="0" smtClean="0"/>
              <a:t>When used properly, they are 97% effective</a:t>
            </a:r>
          </a:p>
          <a:p>
            <a:pPr marL="171450" lvl="0" indent="-171450">
              <a:buFont typeface="Arial" pitchFamily="34" charset="0"/>
              <a:buChar char="•"/>
            </a:pPr>
            <a:r>
              <a:rPr lang="en-US" sz="1100" i="1" baseline="0" dirty="0" smtClean="0"/>
              <a:t>Female / insertive condom:</a:t>
            </a:r>
          </a:p>
          <a:p>
            <a:pPr marL="628650" lvl="1" indent="-171450">
              <a:buFont typeface="Arial" pitchFamily="34" charset="0"/>
              <a:buChar char="•"/>
            </a:pPr>
            <a:r>
              <a:rPr lang="en-US" sz="1100" i="0" baseline="0" dirty="0" smtClean="0"/>
              <a:t>Inserted into the vagina by you</a:t>
            </a:r>
          </a:p>
          <a:p>
            <a:pPr marL="628650" lvl="1" indent="-171450">
              <a:buFont typeface="Arial" pitchFamily="34" charset="0"/>
              <a:buChar char="•"/>
            </a:pPr>
            <a:r>
              <a:rPr lang="en-US" sz="1100" i="0" baseline="0" dirty="0" smtClean="0"/>
              <a:t>Lines the inside of the vagina and covers the woman’s genitals</a:t>
            </a:r>
          </a:p>
          <a:p>
            <a:pPr marL="628650" lvl="1" indent="-171450">
              <a:buFont typeface="Arial" pitchFamily="34" charset="0"/>
              <a:buChar char="•"/>
            </a:pPr>
            <a:r>
              <a:rPr lang="en-US" sz="1100" i="0" baseline="0" dirty="0" smtClean="0"/>
              <a:t>Free at any Public Health location</a:t>
            </a:r>
          </a:p>
          <a:p>
            <a:pPr marL="628650" lvl="1" indent="-171450">
              <a:buFont typeface="Arial" pitchFamily="34" charset="0"/>
              <a:buChar char="•"/>
            </a:pPr>
            <a:r>
              <a:rPr lang="en-US" sz="1100" i="0" baseline="0" dirty="0" smtClean="0"/>
              <a:t>Protects against some sexually transmitted infections</a:t>
            </a:r>
          </a:p>
          <a:p>
            <a:pPr marL="628650" lvl="1" indent="-171450">
              <a:buFont typeface="Arial" pitchFamily="34" charset="0"/>
              <a:buChar char="•"/>
            </a:pPr>
            <a:r>
              <a:rPr lang="en-US" sz="1100" i="0" baseline="0" dirty="0" smtClean="0"/>
              <a:t>When used properly, they are 95% effective</a:t>
            </a:r>
          </a:p>
          <a:p>
            <a:pPr marL="0" indent="0">
              <a:buFont typeface="Arial" pitchFamily="34" charset="0"/>
              <a:buNone/>
            </a:pPr>
            <a:endParaRPr lang="en-US" sz="1100"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r>
              <a:rPr lang="en-US" sz="1100" b="1" baseline="0" dirty="0" smtClean="0"/>
              <a:t>Couples having sex must always use condoms to protect against STIs, even when using another method of birth control. </a:t>
            </a:r>
          </a:p>
          <a:p>
            <a:pPr marL="0" indent="0">
              <a:buFont typeface="Arial" pitchFamily="34" charset="0"/>
              <a:buNone/>
            </a:pPr>
            <a:endParaRPr lang="en-US" sz="1100" b="1" baseline="0" dirty="0" smtClean="0"/>
          </a:p>
          <a:p>
            <a:pPr marL="0" indent="0">
              <a:buFont typeface="Arial" pitchFamily="34" charset="0"/>
              <a:buNone/>
            </a:pPr>
            <a:r>
              <a:rPr lang="en-US" sz="1100" b="1" dirty="0" smtClean="0"/>
              <a:t>Why would someone choose this method?</a:t>
            </a:r>
          </a:p>
          <a:p>
            <a:pPr marL="171450" indent="-171450">
              <a:buFont typeface="Arial" pitchFamily="34" charset="0"/>
              <a:buChar char="•"/>
            </a:pPr>
            <a:r>
              <a:rPr lang="en-US" sz="1100" dirty="0" smtClean="0"/>
              <a:t>Easy to get, do not</a:t>
            </a:r>
            <a:r>
              <a:rPr lang="en-US" sz="1100" baseline="0" dirty="0" smtClean="0"/>
              <a:t> need to see a doctor-</a:t>
            </a:r>
            <a:r>
              <a:rPr lang="en-US" sz="1100" dirty="0" smtClean="0"/>
              <a:t>no prescription needed, not expensive.</a:t>
            </a:r>
          </a:p>
          <a:p>
            <a:pPr marL="171450" indent="-171450">
              <a:buFont typeface="Arial" pitchFamily="34" charset="0"/>
              <a:buChar char="•"/>
            </a:pPr>
            <a:r>
              <a:rPr lang="en-US" sz="1100" dirty="0" smtClean="0"/>
              <a:t>Free</a:t>
            </a:r>
            <a:r>
              <a:rPr lang="en-US" sz="1100" baseline="0" dirty="0" smtClean="0"/>
              <a:t> at </a:t>
            </a:r>
            <a:r>
              <a:rPr lang="en-US" sz="1100" baseline="0" dirty="0" err="1" smtClean="0"/>
              <a:t>SHC</a:t>
            </a:r>
            <a:r>
              <a:rPr lang="en-US" sz="1100" baseline="0" dirty="0" smtClean="0"/>
              <a:t> </a:t>
            </a:r>
          </a:p>
          <a:p>
            <a:pPr marL="171450" indent="-171450">
              <a:buFont typeface="Arial" pitchFamily="34" charset="0"/>
              <a:buChar char="•"/>
            </a:pPr>
            <a:r>
              <a:rPr lang="en-US" sz="1100" baseline="0" dirty="0" smtClean="0"/>
              <a:t>Available at pharmacy, Walmart, </a:t>
            </a:r>
            <a:r>
              <a:rPr lang="en-US" sz="1100" baseline="0" dirty="0" err="1" smtClean="0"/>
              <a:t>Zehrs</a:t>
            </a:r>
            <a:r>
              <a:rPr lang="en-US" sz="1100" baseline="0" dirty="0" smtClean="0"/>
              <a:t>, etc.</a:t>
            </a:r>
          </a:p>
          <a:p>
            <a:pPr marL="171450" indent="-171450">
              <a:buFont typeface="Arial" pitchFamily="34" charset="0"/>
              <a:buChar char="•"/>
            </a:pPr>
            <a:r>
              <a:rPr lang="en-US" sz="1100" dirty="0" smtClean="0"/>
              <a:t>Only other method beside abstinence that offers</a:t>
            </a:r>
            <a:r>
              <a:rPr lang="en-US" sz="1100" baseline="0" dirty="0" smtClean="0"/>
              <a:t> some </a:t>
            </a:r>
            <a:r>
              <a:rPr lang="en-US" sz="1100" baseline="0" dirty="0" err="1" smtClean="0"/>
              <a:t>STI</a:t>
            </a:r>
            <a:r>
              <a:rPr lang="en-US" sz="1100" baseline="0" dirty="0" smtClean="0"/>
              <a:t> and pregnancy protection.</a:t>
            </a:r>
            <a:endParaRPr lang="en-US" sz="1100" dirty="0" smtClean="0"/>
          </a:p>
          <a:p>
            <a:pPr marL="171450" indent="-171450">
              <a:buFont typeface="Arial" pitchFamily="34" charset="0"/>
              <a:buChar char="•"/>
            </a:pPr>
            <a:r>
              <a:rPr lang="en-US" sz="1100" dirty="0" smtClean="0"/>
              <a:t>Concerned about side effects associated with other methods.</a:t>
            </a:r>
          </a:p>
          <a:p>
            <a:pPr marL="0" indent="0">
              <a:buFont typeface="Arial" pitchFamily="34" charset="0"/>
              <a:buNone/>
            </a:pPr>
            <a:endParaRPr lang="en-US" sz="1100" u="none" strike="noStrike" dirty="0" smtClean="0"/>
          </a:p>
          <a:p>
            <a:pPr marL="0" indent="0">
              <a:buFont typeface="Arial" pitchFamily="34" charset="0"/>
              <a:buNone/>
            </a:pPr>
            <a:r>
              <a:rPr lang="en-US" sz="1100" u="none" strike="noStrike" dirty="0" smtClean="0"/>
              <a:t>*Note: Condoms are only 95-98% effective if it is used perfectly</a:t>
            </a:r>
            <a:r>
              <a:rPr lang="en-US" sz="1100" u="none" strike="noStrike" baseline="0" dirty="0" smtClean="0"/>
              <a:t> every time. Therefore, we can assume that condoms aren’t always used perfectly, meaning they are actually 85% effective.* </a:t>
            </a:r>
            <a:endParaRPr lang="en-US" sz="1100" u="none" strike="noStrike" dirty="0" smtClean="0"/>
          </a:p>
          <a:p>
            <a:pPr marL="0" indent="0">
              <a:buFont typeface="Arial" pitchFamily="34" charset="0"/>
              <a:buNone/>
            </a:pPr>
            <a:endParaRPr lang="en-US" sz="110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r>
              <a:rPr lang="en-US" sz="1100" b="1" baseline="0" dirty="0" smtClean="0"/>
              <a:t>*This is the only method that provides some protection against most STIs when engaging in sexual intercourse. Dental dams are effective at preventing STIs when engaging in oral sex. It is recommended that additional methods of protection are used alongside condoms to prevent pregnancy.*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baseline="0" dirty="0" smtClean="0"/>
              <a:t>Condoms and dental dams </a:t>
            </a:r>
            <a:r>
              <a:rPr lang="en-US" sz="1100" b="0" u="sng" baseline="0" dirty="0" smtClean="0"/>
              <a:t>cannot</a:t>
            </a:r>
            <a:r>
              <a:rPr lang="en-US" sz="1100" b="0" u="none" baseline="0" dirty="0" smtClean="0"/>
              <a:t> be used together at the same time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u="none" baseline="0" dirty="0" smtClean="0"/>
              <a:t>The male and female condom also </a:t>
            </a:r>
            <a:r>
              <a:rPr lang="en-US" sz="1100" b="0" u="sng" baseline="0" dirty="0" smtClean="0"/>
              <a:t>cannot</a:t>
            </a:r>
            <a:r>
              <a:rPr lang="en-US" sz="1100" b="0" u="none" baseline="0" dirty="0" smtClean="0"/>
              <a:t> be used together at the same time</a:t>
            </a:r>
            <a:endParaRPr lang="en-US" sz="1100" b="0" baseline="0" dirty="0" smtClean="0"/>
          </a:p>
          <a:p>
            <a:pPr marL="0" indent="0">
              <a:buFont typeface="Arial" pitchFamily="34" charset="0"/>
              <a:buNone/>
            </a:pPr>
            <a:endParaRPr lang="en-US" sz="1100" b="1" baseline="0" dirty="0" smtClean="0"/>
          </a:p>
          <a:p>
            <a:pPr marL="0" indent="0">
              <a:buFont typeface="Arial" pitchFamily="34" charset="0"/>
              <a:buNone/>
            </a:pPr>
            <a:r>
              <a:rPr lang="en-US" sz="1100" b="1" dirty="0" smtClean="0"/>
              <a:t>Why would someone NOT choose this method?</a:t>
            </a:r>
          </a:p>
          <a:p>
            <a:pPr marL="171450" indent="-171450">
              <a:buFont typeface="Arial" pitchFamily="34" charset="0"/>
              <a:buChar char="•"/>
            </a:pPr>
            <a:r>
              <a:rPr lang="en-US" sz="1100" dirty="0" smtClean="0"/>
              <a:t>Must plan ahead to have method available: some people don’t like to interrupt sexual activity</a:t>
            </a:r>
            <a:r>
              <a:rPr lang="en-US" sz="1100" baseline="0" dirty="0" smtClean="0"/>
              <a:t> </a:t>
            </a:r>
            <a:r>
              <a:rPr lang="en-US" sz="1100" dirty="0" smtClean="0"/>
              <a:t>to put on a condom,</a:t>
            </a:r>
            <a:r>
              <a:rPr lang="en-US" sz="1100" baseline="0" dirty="0" smtClean="0"/>
              <a:t> </a:t>
            </a:r>
            <a:endParaRPr lang="en-US" sz="1100" dirty="0" smtClean="0"/>
          </a:p>
          <a:p>
            <a:pPr marL="171450" indent="-171450">
              <a:buFont typeface="Arial" pitchFamily="34" charset="0"/>
              <a:buChar char="•"/>
            </a:pPr>
            <a:r>
              <a:rPr lang="en-US" sz="1100" dirty="0" smtClean="0"/>
              <a:t>NOTE: There is a latex free condom available</a:t>
            </a:r>
            <a:r>
              <a:rPr lang="en-US" sz="1100" baseline="0" dirty="0" smtClean="0"/>
              <a:t> for people with allergies to latex. </a:t>
            </a:r>
          </a:p>
          <a:p>
            <a:pPr marL="0" indent="0">
              <a:buFont typeface="Arial" pitchFamily="34" charset="0"/>
              <a:buNone/>
            </a:pPr>
            <a:endParaRPr lang="en-US" sz="1100" b="1" baseline="0" dirty="0" smtClean="0"/>
          </a:p>
          <a:p>
            <a:pPr marL="0" indent="0">
              <a:buFont typeface="Arial" pitchFamily="34" charset="0"/>
              <a:buNone/>
            </a:pPr>
            <a:r>
              <a:rPr lang="en-US" sz="1100" b="1" u="sng" baseline="0" dirty="0" smtClean="0"/>
              <a:t>Background Knowledge</a:t>
            </a:r>
          </a:p>
          <a:p>
            <a:pPr marL="0" indent="0">
              <a:buFont typeface="Arial" pitchFamily="34" charset="0"/>
              <a:buNone/>
            </a:pPr>
            <a:r>
              <a:rPr lang="en-US" sz="1100" b="1" baseline="0" dirty="0" smtClean="0"/>
              <a:t>Intrauterine Device (IUD) – Inserted every three, five or 10 years depending on the type</a:t>
            </a:r>
          </a:p>
          <a:p>
            <a:pPr marL="171450" indent="-171450"/>
            <a:r>
              <a:rPr lang="en-US" sz="1100" b="0" baseline="0" dirty="0" smtClean="0"/>
              <a:t>T-shaped piece of plastic and copper inserted into the uterus by a health care professional at an office appointment</a:t>
            </a:r>
          </a:p>
          <a:p>
            <a:pPr marL="171450" indent="-171450"/>
            <a:r>
              <a:rPr lang="en-US" sz="1100" b="0" baseline="0" dirty="0" smtClean="0"/>
              <a:t>The copper changes the chemistry of the uterus and stops sperm from fertilizing the egg</a:t>
            </a:r>
          </a:p>
          <a:p>
            <a:pPr marL="171450" indent="-171450"/>
            <a:r>
              <a:rPr lang="en-US" sz="1100" b="0" baseline="0" dirty="0" smtClean="0"/>
              <a:t>99% effective</a:t>
            </a:r>
          </a:p>
          <a:p>
            <a:pPr marL="0" indent="0">
              <a:buNone/>
            </a:pPr>
            <a:endParaRPr lang="en-US" sz="1100" b="0" baseline="0" dirty="0" smtClean="0"/>
          </a:p>
          <a:p>
            <a:pPr marL="0" indent="0">
              <a:buFont typeface="Arial" pitchFamily="34" charset="0"/>
              <a:buNone/>
            </a:pPr>
            <a:r>
              <a:rPr lang="en-CA" b="1" dirty="0" smtClean="0"/>
              <a:t>Resource: </a:t>
            </a:r>
          </a:p>
          <a:p>
            <a:pPr marL="457200" indent="-298450"/>
            <a:r>
              <a:rPr lang="en-CA" b="0" dirty="0" smtClean="0"/>
              <a:t>Niagara Region Public</a:t>
            </a:r>
            <a:r>
              <a:rPr lang="en-CA" b="0" baseline="0" dirty="0" smtClean="0"/>
              <a:t> Health (</a:t>
            </a:r>
            <a:r>
              <a:rPr lang="en-CA" b="0" baseline="0" dirty="0" err="1" smtClean="0"/>
              <a:t>n.d.</a:t>
            </a:r>
            <a:r>
              <a:rPr lang="en-CA" b="0" baseline="0" dirty="0" smtClean="0"/>
              <a:t>). Public Health: Sexual Health - Birth Control Options. </a:t>
            </a:r>
            <a:r>
              <a:rPr lang="en-US" dirty="0" smtClean="0"/>
              <a:t>https://www.niagararegion.ca/living/health_wellness/sexualhealth/birth-control.aspx</a:t>
            </a:r>
            <a:endParaRPr lang="en-CA"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r>
              <a:rPr lang="en-CA" b="1" dirty="0" smtClean="0"/>
              <a:t>Image from </a:t>
            </a:r>
            <a:r>
              <a:rPr lang="en-CA" b="1" dirty="0" err="1" smtClean="0"/>
              <a:t>Canva</a:t>
            </a:r>
            <a:endParaRPr lang="en-CA" b="1" dirty="0" smtClean="0"/>
          </a:p>
          <a:p>
            <a:pPr marL="0" indent="0">
              <a:buFont typeface="Arial" pitchFamily="34" charset="0"/>
              <a:buNone/>
            </a:pPr>
            <a:endParaRPr lang="en-US" sz="1100" dirty="0" smtClean="0"/>
          </a:p>
        </p:txBody>
      </p:sp>
    </p:spTree>
    <p:extLst>
      <p:ext uri="{BB962C8B-B14F-4D97-AF65-F5344CB8AC3E}">
        <p14:creationId xmlns:p14="http://schemas.microsoft.com/office/powerpoint/2010/main" val="2224736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CA" b="1" i="1" dirty="0" smtClean="0"/>
              <a:t>Emergency</a:t>
            </a:r>
            <a:r>
              <a:rPr lang="en-CA" b="1" i="1" baseline="0" dirty="0" smtClean="0"/>
              <a:t> contraception is intended for </a:t>
            </a:r>
            <a:r>
              <a:rPr lang="en-CA" b="1" i="1" u="sng" baseline="0" dirty="0" smtClean="0"/>
              <a:t>occasional use only</a:t>
            </a:r>
            <a:r>
              <a:rPr lang="en-CA" b="1" i="1" u="none" baseline="0" dirty="0" smtClean="0"/>
              <a:t>; it is not a regular method of birth control.</a:t>
            </a:r>
          </a:p>
          <a:p>
            <a:pPr marL="158750" indent="0">
              <a:buNone/>
            </a:pPr>
            <a:endParaRPr lang="en-CA" b="1" i="1" dirty="0" smtClean="0"/>
          </a:p>
          <a:p>
            <a:pPr marL="158750" indent="0">
              <a:buNone/>
            </a:pPr>
            <a:r>
              <a:rPr lang="en-CA" b="1" dirty="0" smtClean="0"/>
              <a:t>Some of the reasons that you may consider</a:t>
            </a:r>
            <a:r>
              <a:rPr lang="en-CA" b="1" baseline="0" dirty="0" smtClean="0"/>
              <a:t> using emergency contraception include:</a:t>
            </a:r>
          </a:p>
          <a:p>
            <a:pPr marL="457200" indent="-298450"/>
            <a:r>
              <a:rPr lang="en-CA" b="0" baseline="0" dirty="0" smtClean="0"/>
              <a:t>No contraception was used during sexual intercourse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Missed birth control pill, patch, or injection</a:t>
            </a:r>
          </a:p>
          <a:p>
            <a:pPr marL="457200" indent="-298450"/>
            <a:r>
              <a:rPr lang="en-CA" b="0" baseline="0" dirty="0" smtClean="0"/>
              <a:t>The condom slipped, broke, or leaked</a:t>
            </a:r>
          </a:p>
          <a:p>
            <a:pPr marL="457200" indent="-298450"/>
            <a:r>
              <a:rPr lang="en-CA" b="0" baseline="0" dirty="0" smtClean="0"/>
              <a:t>Non-consensual sexual intercourse (Sexual assault/rape)</a:t>
            </a:r>
            <a:endParaRPr lang="en-CA" b="0" dirty="0" smtClean="0"/>
          </a:p>
          <a:p>
            <a:pPr marL="158750" indent="0">
              <a:buNone/>
            </a:pPr>
            <a:endParaRPr lang="en-US" b="1" dirty="0" smtClean="0"/>
          </a:p>
          <a:p>
            <a:pPr marL="158750" indent="0">
              <a:buNone/>
            </a:pPr>
            <a:r>
              <a:rPr lang="en-US" b="1" u="sng" dirty="0" smtClean="0"/>
              <a:t>Background Knowledge </a:t>
            </a:r>
            <a:endParaRPr lang="en-CA" b="1" u="sng" dirty="0" smtClean="0"/>
          </a:p>
          <a:p>
            <a:pPr marL="158750" indent="0">
              <a:buNone/>
            </a:pPr>
            <a:r>
              <a:rPr lang="en-CA" b="1" dirty="0" smtClean="0"/>
              <a:t>Morning</a:t>
            </a:r>
            <a:r>
              <a:rPr lang="en-CA" b="1" baseline="0" dirty="0" smtClean="0"/>
              <a:t> after pill is also referred to as “Plan B”. However, there are different types of emergency contraception. </a:t>
            </a:r>
          </a:p>
          <a:p>
            <a:pPr marL="457200" indent="-298450">
              <a:buFont typeface="Arial" panose="020B0604020202020204" pitchFamily="34" charset="0"/>
              <a:buChar char="•"/>
            </a:pPr>
            <a:r>
              <a:rPr lang="en-CA" b="0" baseline="0" dirty="0" smtClean="0">
                <a:sym typeface="Wingdings" panose="05000000000000000000" pitchFamily="2" charset="2"/>
              </a:rPr>
              <a:t>Plan B works to force the body to have a period so that if there is a fertilized egg, the egg can’t implant and grow</a:t>
            </a:r>
          </a:p>
          <a:p>
            <a:pPr marL="457200" indent="-298450">
              <a:buFont typeface="Arial" panose="020B0604020202020204" pitchFamily="34" charset="0"/>
              <a:buChar char="•"/>
            </a:pPr>
            <a:r>
              <a:rPr lang="en-CA" b="0" baseline="0" dirty="0" smtClean="0"/>
              <a:t>Plan B and Ella are types of emergency contraception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baseline="0" dirty="0" smtClean="0"/>
              <a:t>You do not need a prescription to access the Plan B emergency contraception</a:t>
            </a:r>
          </a:p>
          <a:p>
            <a:pPr marL="914400" lvl="1" indent="-298450">
              <a:buFont typeface="Arial" panose="020B0604020202020204" pitchFamily="34" charset="0"/>
              <a:buChar char="•"/>
            </a:pPr>
            <a:r>
              <a:rPr lang="en-CA" b="0" baseline="0" dirty="0" smtClean="0"/>
              <a:t>However, you need a prescription to get Ella</a:t>
            </a:r>
          </a:p>
          <a:p>
            <a:pPr marL="1371600" lvl="2" indent="-298450">
              <a:buFont typeface="Arial" panose="020B0604020202020204" pitchFamily="34" charset="0"/>
              <a:buChar char="•"/>
            </a:pPr>
            <a:r>
              <a:rPr lang="en-CA" b="0" baseline="0" dirty="0" smtClean="0"/>
              <a:t>Ella is recommended if it has been a longer period of time after the unprotected sex</a:t>
            </a:r>
          </a:p>
          <a:p>
            <a:pPr marL="457200" indent="-298450">
              <a:buFont typeface="Arial" panose="020B0604020202020204" pitchFamily="34" charset="0"/>
              <a:buChar char="•"/>
            </a:pPr>
            <a:r>
              <a:rPr lang="en-CA" b="0" baseline="0" dirty="0" smtClean="0"/>
              <a:t>Emergency contraception can be taken within 5 days, but it should be accessed as soon as unprotected sex occurs because it’s much more effective within the first 24 hours and then effectiveness steadily declines (the sooner you use it, the better it works)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baseline="0" dirty="0" smtClean="0"/>
              <a:t>When used in the first 48 hours after unprotected sex, it’s 85% effective in preventing pregnancy</a:t>
            </a:r>
          </a:p>
          <a:p>
            <a:pPr marL="457200" indent="-298450">
              <a:buFont typeface="Arial" panose="020B0604020202020204" pitchFamily="34" charset="0"/>
              <a:buChar char="•"/>
            </a:pPr>
            <a:r>
              <a:rPr lang="en-CA" b="0" baseline="0" dirty="0" smtClean="0"/>
              <a:t>Emergency contraception is available at walk-in clinics, Sexual Health Centres or pharmacies</a:t>
            </a:r>
          </a:p>
          <a:p>
            <a:pPr marL="457200" indent="-298450">
              <a:buFont typeface="Arial" panose="020B0604020202020204" pitchFamily="34" charset="0"/>
              <a:buChar char="•"/>
            </a:pPr>
            <a:r>
              <a:rPr lang="en-CA" b="0" baseline="0" dirty="0" smtClean="0"/>
              <a:t>Emergency contraception can be obtained through the sexual health centre for free, while at pharmacies there is a cost</a:t>
            </a:r>
          </a:p>
          <a:p>
            <a:pPr marL="158750" indent="0">
              <a:buFont typeface="Wingdings" panose="05000000000000000000" pitchFamily="2" charset="2"/>
              <a:buNone/>
            </a:pPr>
            <a:endParaRPr lang="en-CA" b="0" baseline="0" dirty="0" smtClean="0"/>
          </a:p>
          <a:p>
            <a:pPr marL="158750" indent="0">
              <a:buFont typeface="Wingdings" panose="05000000000000000000" pitchFamily="2" charset="2"/>
              <a:buNone/>
            </a:pPr>
            <a:r>
              <a:rPr lang="en-CA" b="1" baseline="0" dirty="0" smtClean="0"/>
              <a:t>IUD:</a:t>
            </a:r>
          </a:p>
          <a:p>
            <a:r>
              <a:rPr lang="en-US" dirty="0" smtClean="0">
                <a:effectLst/>
              </a:rPr>
              <a:t>The most effective method of emergency contraception is a intrauterine device (IUD), which is inserted by a doctor within 7 days of unprotected intercourse. While currently available by prescription only, the copper IUD provides ongoing secure birth control.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baseline="0" dirty="0" smtClean="0"/>
              <a:t>It is not as commonly used for emergency contraception because it can be difficult to get in to see a doctor right away for this specific procedure</a:t>
            </a:r>
            <a:endParaRPr lang="en-CA" b="0" baseline="0" dirty="0" smtClean="0"/>
          </a:p>
          <a:p>
            <a:pPr marL="158750" indent="0">
              <a:buFont typeface="Wingdings" panose="05000000000000000000" pitchFamily="2" charset="2"/>
              <a:buNone/>
            </a:pPr>
            <a:endParaRPr lang="en-CA" b="0" dirty="0" smtClean="0"/>
          </a:p>
          <a:p>
            <a:pPr marL="158750" indent="0">
              <a:buNone/>
            </a:pPr>
            <a:r>
              <a:rPr lang="en-CA" b="1" dirty="0" smtClean="0"/>
              <a:t>Resource: </a:t>
            </a:r>
          </a:p>
          <a:p>
            <a:pPr marL="457200" indent="-298450"/>
            <a:r>
              <a:rPr lang="en-CA" b="0" dirty="0" smtClean="0"/>
              <a:t>Niagara Region Public</a:t>
            </a:r>
            <a:r>
              <a:rPr lang="en-CA" b="0" baseline="0" dirty="0" smtClean="0"/>
              <a:t> Health (</a:t>
            </a:r>
            <a:r>
              <a:rPr lang="en-CA" b="0" baseline="0" dirty="0" err="1" smtClean="0"/>
              <a:t>n.d.</a:t>
            </a:r>
            <a:r>
              <a:rPr lang="en-CA" b="0" baseline="0" dirty="0" smtClean="0"/>
              <a:t>). Public Health: Sexual Health - Birth Control Options. </a:t>
            </a:r>
            <a:r>
              <a:rPr lang="en-US" dirty="0" smtClean="0"/>
              <a:t>https://www.niagararegion.ca/living/health_wellness/sexualhealth/birth-control.aspx</a:t>
            </a:r>
            <a:endParaRPr lang="en-CA" b="1" dirty="0" smtClean="0"/>
          </a:p>
          <a:p>
            <a:pPr marL="457200" indent="-298450"/>
            <a:r>
              <a:rPr lang="en-CA" b="0" dirty="0" smtClean="0"/>
              <a:t>Sex</a:t>
            </a:r>
            <a:r>
              <a:rPr lang="en-CA" b="0" baseline="0" dirty="0" smtClean="0"/>
              <a:t> &amp; U (</a:t>
            </a:r>
            <a:r>
              <a:rPr lang="en-CA" b="0" baseline="0" dirty="0" err="1" smtClean="0"/>
              <a:t>n.d.</a:t>
            </a:r>
            <a:r>
              <a:rPr lang="en-CA" b="0" baseline="0" dirty="0" smtClean="0"/>
              <a:t>). Resource Library: Contraception – Emergency Contraception. https://www.sexandu.ca/wp-content/uploads/2021/05/SOGC_14372_Contraception_DownloadablePDF_ENG_WEB.pdf</a:t>
            </a:r>
          </a:p>
          <a:p>
            <a:pPr marL="158750" indent="0">
              <a:buNone/>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r>
              <a:rPr lang="en-CA" b="0" baseline="0" dirty="0" smtClean="0"/>
              <a:t> </a:t>
            </a:r>
            <a:endParaRPr lang="en-CA" b="1" dirty="0" smtClean="0"/>
          </a:p>
        </p:txBody>
      </p:sp>
    </p:spTree>
    <p:extLst>
      <p:ext uri="{BB962C8B-B14F-4D97-AF65-F5344CB8AC3E}">
        <p14:creationId xmlns:p14="http://schemas.microsoft.com/office/powerpoint/2010/main" val="3953981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baseline="0" dirty="0" smtClean="0">
                <a:solidFill>
                  <a:srgbClr val="000000"/>
                </a:solidFill>
                <a:latin typeface="Arial"/>
                <a:cs typeface="Arial"/>
                <a:sym typeface="Arial"/>
              </a:rPr>
              <a:t>General Information</a:t>
            </a:r>
            <a:endParaRPr lang="en-US" sz="1100" b="1" dirty="0" smtClean="0"/>
          </a:p>
          <a:p>
            <a:pPr marL="0" lvl="0" indent="0" algn="l" rtl="0">
              <a:spcBef>
                <a:spcPts val="0"/>
              </a:spcBef>
              <a:spcAft>
                <a:spcPts val="0"/>
              </a:spcAft>
              <a:buNone/>
            </a:pPr>
            <a:r>
              <a:rPr lang="en-US" sz="1100" b="1" dirty="0" smtClean="0"/>
              <a:t>The following is</a:t>
            </a:r>
            <a:r>
              <a:rPr lang="en-US" sz="1100" b="1" baseline="0" dirty="0" smtClean="0"/>
              <a:t> an unreliable method, is not safe, does not protect against STIs, and is not effective at preventing pregnancy when engaging in sexual activity. </a:t>
            </a:r>
          </a:p>
          <a:p>
            <a:pPr marL="0" lvl="0" indent="0" algn="l" rtl="0">
              <a:spcBef>
                <a:spcPts val="0"/>
              </a:spcBef>
              <a:spcAft>
                <a:spcPts val="0"/>
              </a:spcAft>
              <a:buNone/>
            </a:pPr>
            <a:endParaRPr lang="en-US" sz="1100" b="1" dirty="0" smtClean="0"/>
          </a:p>
          <a:p>
            <a:pPr marL="0" lvl="0" indent="0" algn="l" rtl="0">
              <a:spcBef>
                <a:spcPts val="0"/>
              </a:spcBef>
              <a:spcAft>
                <a:spcPts val="0"/>
              </a:spcAft>
              <a:buNone/>
            </a:pPr>
            <a:r>
              <a:rPr lang="en-US" sz="1100" b="1" dirty="0" smtClean="0"/>
              <a:t>Withdrawal </a:t>
            </a:r>
            <a:r>
              <a:rPr lang="en-US" sz="1100" dirty="0" smtClean="0"/>
              <a:t>(Pulling Out In Time/ Before</a:t>
            </a:r>
            <a:r>
              <a:rPr lang="en-US" sz="1100" baseline="0" dirty="0" smtClean="0"/>
              <a:t> ejaculation occurs</a:t>
            </a:r>
            <a:r>
              <a:rPr lang="en-US" sz="1100" dirty="0" smtClean="0"/>
              <a:t>) </a:t>
            </a:r>
          </a:p>
          <a:p>
            <a:pPr marL="171450" indent="-171450">
              <a:buFont typeface="Arial" pitchFamily="34" charset="0"/>
              <a:buChar char="•"/>
            </a:pPr>
            <a:r>
              <a:rPr lang="en-US" sz="1100" dirty="0" smtClean="0"/>
              <a:t>Once the penis becomes erect, it gives off a small amount of semen which contains many sperm. It only takes 1 sperm + 1 ovum (egg) = baby.  </a:t>
            </a:r>
          </a:p>
          <a:p>
            <a:pPr marL="171450" indent="-171450">
              <a:buFont typeface="Arial" pitchFamily="34" charset="0"/>
              <a:buChar char="•"/>
            </a:pPr>
            <a:r>
              <a:rPr lang="en-US" sz="1100" dirty="0" smtClean="0"/>
              <a:t>Not always able to pull out before ejaculation occurs as this method requires a lot of self-control.</a:t>
            </a:r>
          </a:p>
          <a:p>
            <a:pPr marL="171450" indent="-171450">
              <a:buFont typeface="Arial" pitchFamily="34" charset="0"/>
              <a:buChar char="•"/>
            </a:pPr>
            <a:r>
              <a:rPr lang="en-US" sz="1100" dirty="0" smtClean="0"/>
              <a:t>Ejaculation near vaginal opening is risky as sperm can travel into the vagina.</a:t>
            </a:r>
          </a:p>
          <a:p>
            <a:pPr marL="171450" indent="-171450">
              <a:buFont typeface="Arial" pitchFamily="34" charset="0"/>
              <a:buChar char="•"/>
            </a:pPr>
            <a:r>
              <a:rPr lang="en-US" sz="1100" dirty="0" smtClean="0"/>
              <a:t>Pre-ejaculation</a:t>
            </a:r>
            <a:r>
              <a:rPr lang="en-US" sz="1100" baseline="0" dirty="0" smtClean="0"/>
              <a:t> can happen during sex and the person will be unaware when this happens… This is why it is extremely important to use condoms and other forms of contraception when engaging in sex (i.e., birth control)</a:t>
            </a:r>
            <a:endParaRPr lang="en-US" sz="1100" dirty="0" smtClean="0"/>
          </a:p>
          <a:p>
            <a:pPr marL="0" indent="0">
              <a:buFont typeface="Arial" pitchFamily="34" charset="0"/>
              <a:buNone/>
            </a:pPr>
            <a:endParaRPr lang="en-US" sz="1100" b="1" dirty="0" smtClean="0"/>
          </a:p>
          <a:p>
            <a:pPr marL="0" indent="0">
              <a:buFont typeface="Arial" pitchFamily="34" charset="0"/>
              <a:buNone/>
            </a:pPr>
            <a:r>
              <a:rPr lang="en-US" sz="1100" b="1" dirty="0" smtClean="0"/>
              <a:t>Myth Methods</a:t>
            </a:r>
          </a:p>
          <a:p>
            <a:pPr marL="171450" indent="-171450">
              <a:buFont typeface="Arial" pitchFamily="34" charset="0"/>
              <a:buChar char="•"/>
            </a:pPr>
            <a:r>
              <a:rPr lang="en-US" sz="1100" dirty="0" smtClean="0"/>
              <a:t>Saran wrap or sheets are not an effective way</a:t>
            </a:r>
            <a:r>
              <a:rPr lang="en-US" sz="1100" baseline="0" dirty="0" smtClean="0"/>
              <a:t> </a:t>
            </a:r>
            <a:r>
              <a:rPr lang="en-US" sz="1100" dirty="0" smtClean="0"/>
              <a:t>to prevent pregnancy and they cannot replace a condom.</a:t>
            </a:r>
          </a:p>
          <a:p>
            <a:pPr marL="171450" indent="-171450">
              <a:buFont typeface="Arial" pitchFamily="34" charset="0"/>
              <a:buChar char="•"/>
            </a:pPr>
            <a:r>
              <a:rPr lang="en-US" sz="1100" dirty="0" smtClean="0"/>
              <a:t>Sexual intercourse while standing up or in water is not effective to prevent pregnancy, sperm will still move upwards towards the egg.</a:t>
            </a:r>
          </a:p>
          <a:p>
            <a:pPr marL="171450" indent="-171450">
              <a:buFont typeface="Arial" pitchFamily="34" charset="0"/>
              <a:buChar char="•"/>
            </a:pPr>
            <a:r>
              <a:rPr lang="en-US" sz="1100" dirty="0" smtClean="0"/>
              <a:t>Sexual intercourse during menstruation is not effective to prevent pregnancy, since the egg could have been released early that cycle.  </a:t>
            </a:r>
          </a:p>
          <a:p>
            <a:pPr marL="171450" indent="-171450">
              <a:buFont typeface="Arial" pitchFamily="34" charset="0"/>
              <a:buChar char="•"/>
            </a:pPr>
            <a:r>
              <a:rPr lang="en-US" sz="1100" dirty="0" smtClean="0"/>
              <a:t>Anal sex can still result in pregnancy (due to leakage of semen) and increases the risk of contracting a STI.</a:t>
            </a:r>
          </a:p>
          <a:p>
            <a:pPr marL="0" indent="0">
              <a:buFont typeface="Arial" pitchFamily="34" charset="0"/>
              <a:buNone/>
            </a:pPr>
            <a:endParaRPr lang="en-US" sz="1100" b="1" dirty="0" smtClean="0"/>
          </a:p>
          <a:p>
            <a:pPr marL="0" indent="0">
              <a:buFont typeface="Arial" pitchFamily="34" charset="0"/>
              <a:buNone/>
            </a:pPr>
            <a:r>
              <a:rPr lang="en-CA" b="1" dirty="0" smtClean="0"/>
              <a:t>Resource: </a:t>
            </a:r>
          </a:p>
          <a:p>
            <a:pPr marL="457200" indent="-298450"/>
            <a:r>
              <a:rPr lang="en-CA" b="0" dirty="0" smtClean="0"/>
              <a:t>Niagara Region Public</a:t>
            </a:r>
            <a:r>
              <a:rPr lang="en-CA" b="0" baseline="0" dirty="0" smtClean="0"/>
              <a:t> Health (</a:t>
            </a:r>
            <a:r>
              <a:rPr lang="en-CA" b="0" baseline="0" dirty="0" err="1" smtClean="0"/>
              <a:t>n.d.</a:t>
            </a:r>
            <a:r>
              <a:rPr lang="en-CA" b="0" baseline="0" dirty="0" smtClean="0"/>
              <a:t>). Public Health: Sexual Health - Birth Control Options. </a:t>
            </a:r>
            <a:r>
              <a:rPr lang="en-US" dirty="0" smtClean="0"/>
              <a:t>https://www.niagararegion.ca/living/health_wellness/sexualhealth/birth-control.aspx</a:t>
            </a:r>
            <a:endParaRPr lang="en-US" sz="1100" dirty="0" smtClean="0"/>
          </a:p>
          <a:p>
            <a:pPr marL="0" indent="0">
              <a:buFont typeface="Arial" pitchFamily="34" charset="0"/>
              <a:buNone/>
            </a:pPr>
            <a:endParaRPr lang="en-US" sz="1100" b="1" dirty="0" smtClean="0"/>
          </a:p>
          <a:p>
            <a:pPr marL="0" indent="0">
              <a:buFont typeface="Arial" pitchFamily="34" charset="0"/>
              <a:buNone/>
            </a:pPr>
            <a:r>
              <a:rPr lang="en-US" sz="1100" b="1" dirty="0" smtClean="0"/>
              <a:t>Image fro</a:t>
            </a:r>
            <a:r>
              <a:rPr lang="en-US" sz="1100" b="1" baseline="0" dirty="0" smtClean="0"/>
              <a:t>m </a:t>
            </a:r>
            <a:r>
              <a:rPr lang="en-US" sz="1100" b="1" baseline="0" dirty="0" err="1" smtClean="0"/>
              <a:t>Canva</a:t>
            </a:r>
            <a:endParaRPr lang="en-US" sz="1100" b="1" dirty="0" smtClean="0"/>
          </a:p>
          <a:p>
            <a:pPr marL="0" lvl="0" indent="0" algn="l" rtl="0">
              <a:spcBef>
                <a:spcPts val="0"/>
              </a:spcBef>
              <a:spcAft>
                <a:spcPts val="0"/>
              </a:spcAft>
              <a:buNone/>
            </a:pPr>
            <a:endParaRPr lang="en-US" sz="1100" b="1" dirty="0" smtClean="0"/>
          </a:p>
        </p:txBody>
      </p:sp>
    </p:spTree>
    <p:extLst>
      <p:ext uri="{BB962C8B-B14F-4D97-AF65-F5344CB8AC3E}">
        <p14:creationId xmlns:p14="http://schemas.microsoft.com/office/powerpoint/2010/main" val="3177389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r>
              <a:rPr lang="en-US" sz="1100" b="1" i="1" dirty="0" smtClean="0"/>
              <a:t>*Note:</a:t>
            </a:r>
            <a:r>
              <a:rPr lang="en-US" sz="1100" b="0" i="1" baseline="0" dirty="0" smtClean="0"/>
              <a:t> The teacher can choose what to expand upon for the following natural methods. These might be too in-depth and high level for Grade 8 students, but this will depend on your class. </a:t>
            </a:r>
          </a:p>
          <a:p>
            <a:pPr marL="0" indent="0">
              <a:buFont typeface="Arial" pitchFamily="34" charset="0"/>
              <a:buNone/>
            </a:pPr>
            <a:endParaRPr lang="en-US" sz="1100" b="1" dirty="0" smtClean="0"/>
          </a:p>
          <a:p>
            <a:pPr marL="0" indent="0">
              <a:buFont typeface="Arial" pitchFamily="34" charset="0"/>
              <a:buNone/>
            </a:pPr>
            <a:r>
              <a:rPr lang="en-US" sz="1100" b="1" dirty="0" smtClean="0"/>
              <a:t>Abstinence</a:t>
            </a:r>
          </a:p>
          <a:p>
            <a:r>
              <a:rPr lang="en-US" sz="1100" b="0" i="0" u="none" strike="noStrike" cap="none" dirty="0" smtClean="0">
                <a:solidFill>
                  <a:srgbClr val="000000"/>
                </a:solidFill>
                <a:effectLst/>
                <a:latin typeface="Arial"/>
                <a:ea typeface="Arial"/>
                <a:cs typeface="Arial"/>
                <a:sym typeface="Arial"/>
              </a:rPr>
              <a:t>Abstinence</a:t>
            </a:r>
            <a:r>
              <a:rPr lang="en-US" sz="1100" b="0" i="0" u="none" strike="noStrike" cap="none" baseline="0" dirty="0" smtClean="0">
                <a:solidFill>
                  <a:srgbClr val="000000"/>
                </a:solidFill>
                <a:effectLst/>
                <a:latin typeface="Arial"/>
                <a:ea typeface="Arial"/>
                <a:cs typeface="Arial"/>
                <a:sym typeface="Arial"/>
              </a:rPr>
              <a:t> refers to not having sex. There are many forms of sexual abstinence, but in terms of using this as a method of contraception, it means avoiding vaginal intercourse. </a:t>
            </a:r>
            <a:endParaRPr lang="en-US"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Abstinence means different things to different people. It may mean making the choice </a:t>
            </a:r>
            <a:r>
              <a:rPr lang="en-US" sz="1100" b="1" i="0" u="none" strike="noStrike" cap="none" dirty="0" smtClean="0">
                <a:solidFill>
                  <a:srgbClr val="000000"/>
                </a:solidFill>
                <a:effectLst/>
                <a:latin typeface="Arial"/>
                <a:ea typeface="Arial"/>
                <a:cs typeface="Arial"/>
                <a:sym typeface="Arial"/>
              </a:rPr>
              <a:t>not</a:t>
            </a:r>
            <a:r>
              <a:rPr lang="en-US" sz="1100" b="0" i="0" u="none" strike="noStrike" cap="none" dirty="0" smtClean="0">
                <a:solidFill>
                  <a:srgbClr val="000000"/>
                </a:solidFill>
                <a:effectLst/>
                <a:latin typeface="Arial"/>
                <a:ea typeface="Arial"/>
                <a:cs typeface="Arial"/>
                <a:sym typeface="Arial"/>
              </a:rPr>
              <a:t> to have any sexual contact including:</a:t>
            </a:r>
          </a:p>
          <a:p>
            <a:pPr lvl="1"/>
            <a:r>
              <a:rPr lang="en-US" sz="1100" b="0" i="0" u="none" strike="noStrike" cap="none" dirty="0" smtClean="0">
                <a:solidFill>
                  <a:srgbClr val="000000"/>
                </a:solidFill>
                <a:effectLst/>
                <a:latin typeface="Arial"/>
                <a:ea typeface="Arial"/>
                <a:cs typeface="Arial"/>
                <a:sym typeface="Arial"/>
              </a:rPr>
              <a:t>self-touch (masturbation)</a:t>
            </a:r>
          </a:p>
          <a:p>
            <a:pPr lvl="1"/>
            <a:r>
              <a:rPr lang="en-US" sz="1100" b="0" i="0" u="none" strike="noStrike" cap="none" dirty="0" smtClean="0">
                <a:solidFill>
                  <a:srgbClr val="000000"/>
                </a:solidFill>
                <a:effectLst/>
                <a:latin typeface="Arial"/>
                <a:ea typeface="Arial"/>
                <a:cs typeface="Arial"/>
                <a:sym typeface="Arial"/>
              </a:rPr>
              <a:t>direct touching of your partner’s genitals (i.e., sexual touching)</a:t>
            </a:r>
          </a:p>
          <a:p>
            <a:pPr lvl="1"/>
            <a:r>
              <a:rPr lang="en-US" sz="1100" b="0" i="0" u="none" strike="noStrike" cap="none" dirty="0" smtClean="0">
                <a:solidFill>
                  <a:srgbClr val="000000"/>
                </a:solidFill>
                <a:effectLst/>
                <a:latin typeface="Arial"/>
                <a:ea typeface="Arial"/>
                <a:cs typeface="Arial"/>
                <a:sym typeface="Arial"/>
              </a:rPr>
              <a:t>vaginal sex (penis to vagina)</a:t>
            </a:r>
          </a:p>
          <a:p>
            <a:pPr lvl="1"/>
            <a:r>
              <a:rPr lang="en-US" sz="1100" b="0" i="0" u="none" strike="noStrike" cap="none" dirty="0" smtClean="0">
                <a:solidFill>
                  <a:srgbClr val="000000"/>
                </a:solidFill>
                <a:effectLst/>
                <a:latin typeface="Arial"/>
                <a:ea typeface="Arial"/>
                <a:cs typeface="Arial"/>
                <a:sym typeface="Arial"/>
              </a:rPr>
              <a:t>anal sex (penis to anus)</a:t>
            </a:r>
          </a:p>
          <a:p>
            <a:pPr lvl="1"/>
            <a:r>
              <a:rPr lang="en-US" sz="1100" b="0" i="0" u="none" strike="noStrike" cap="none" dirty="0" smtClean="0">
                <a:solidFill>
                  <a:srgbClr val="000000"/>
                </a:solidFill>
                <a:effectLst/>
                <a:latin typeface="Arial"/>
                <a:ea typeface="Arial"/>
                <a:cs typeface="Arial"/>
                <a:sym typeface="Arial"/>
              </a:rPr>
              <a:t>oral sex (mouth to penis or mouth to vagina)</a:t>
            </a:r>
          </a:p>
          <a:p>
            <a:pPr lvl="1"/>
            <a:r>
              <a:rPr lang="en-US" sz="1100" b="0" i="0" u="none" strike="noStrike" cap="none" dirty="0" smtClean="0">
                <a:solidFill>
                  <a:srgbClr val="000000"/>
                </a:solidFill>
                <a:effectLst/>
                <a:latin typeface="Arial"/>
                <a:ea typeface="Arial"/>
                <a:cs typeface="Arial"/>
                <a:sym typeface="Arial"/>
              </a:rPr>
              <a:t>kissing</a:t>
            </a:r>
          </a:p>
          <a:p>
            <a:r>
              <a:rPr lang="en-US" sz="1100" b="0" i="0" u="none" strike="noStrike" cap="none" dirty="0" smtClean="0">
                <a:solidFill>
                  <a:srgbClr val="000000"/>
                </a:solidFill>
                <a:effectLst/>
                <a:latin typeface="Arial"/>
                <a:ea typeface="Arial"/>
                <a:cs typeface="Arial"/>
                <a:sym typeface="Arial"/>
              </a:rPr>
              <a:t>For some people, abstinence may include certain types of sexual contact. Abstinence prevents pregnancy and the spread of sexually transmitted infections (STIs). If a person chooses not to partake in any of the sexual activity listed above, it means they’re protected from STIs</a:t>
            </a:r>
            <a:r>
              <a:rPr lang="en-US" sz="1100" b="0" i="0" u="none" strike="noStrike" cap="none" baseline="0" dirty="0" smtClean="0">
                <a:solidFill>
                  <a:srgbClr val="000000"/>
                </a:solidFill>
                <a:effectLst/>
                <a:latin typeface="Arial"/>
                <a:ea typeface="Arial"/>
                <a:cs typeface="Arial"/>
                <a:sym typeface="Arial"/>
              </a:rPr>
              <a:t> and</a:t>
            </a:r>
            <a:r>
              <a:rPr lang="en-US" sz="1100" b="0" i="0" u="none" strike="noStrike" cap="none" dirty="0" smtClean="0">
                <a:solidFill>
                  <a:srgbClr val="000000"/>
                </a:solidFill>
                <a:effectLst/>
                <a:latin typeface="Arial"/>
                <a:ea typeface="Arial"/>
                <a:cs typeface="Arial"/>
                <a:sym typeface="Arial"/>
              </a:rPr>
              <a:t> pregnancy and don’t need to use birth control.’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dirty="0" smtClean="0">
                <a:solidFill>
                  <a:schemeClr val="tx1"/>
                </a:solidFill>
              </a:rPr>
              <a:t>*Remind</a:t>
            </a:r>
            <a:r>
              <a:rPr lang="en-CA" sz="1100" b="1" baseline="0" dirty="0" smtClean="0">
                <a:solidFill>
                  <a:schemeClr val="tx1"/>
                </a:solidFill>
              </a:rPr>
              <a:t> students that abstaining </a:t>
            </a:r>
            <a:r>
              <a:rPr lang="en-CA" sz="1100" b="1" dirty="0" smtClean="0">
                <a:solidFill>
                  <a:schemeClr val="tx1"/>
                </a:solidFill>
              </a:rPr>
              <a:t>from all sexual activities eliminates the need for birth control, is effective at preventing pregnancy and the spread of sexually transmitted infections</a:t>
            </a:r>
            <a:endParaRPr lang="en-CA" sz="1100" b="1" i="0" u="none" strike="noStrike" cap="none" dirty="0" smtClean="0">
              <a:solidFill>
                <a:schemeClr val="tx1"/>
              </a:solidFill>
              <a:effectLst/>
              <a:latin typeface="Arial"/>
              <a:ea typeface="Arial"/>
              <a:cs typeface="Arial"/>
              <a:sym typeface="Arial"/>
            </a:endParaRPr>
          </a:p>
          <a:p>
            <a:pPr marL="0" indent="0">
              <a:buFont typeface="Arial" pitchFamily="34" charset="0"/>
              <a:buNone/>
            </a:pPr>
            <a:endParaRPr lang="en-US" sz="1100" b="1" dirty="0" smtClean="0"/>
          </a:p>
          <a:p>
            <a:pPr marL="0" indent="0">
              <a:buFont typeface="Arial" pitchFamily="34" charset="0"/>
              <a:buNone/>
            </a:pPr>
            <a:r>
              <a:rPr lang="en-US" sz="1100" b="1" u="sng" dirty="0" smtClean="0"/>
              <a:t>Background Knowledge</a:t>
            </a:r>
          </a:p>
          <a:p>
            <a:pPr marL="0" indent="0">
              <a:buFont typeface="Arial" pitchFamily="34" charset="0"/>
              <a:buNone/>
            </a:pPr>
            <a:r>
              <a:rPr lang="en-US" sz="1100" b="1" dirty="0" smtClean="0"/>
              <a:t>Rhythm Method (Calendar-Based)</a:t>
            </a:r>
          </a:p>
          <a:p>
            <a:pPr marL="171450" indent="-171450">
              <a:buFont typeface="Arial" pitchFamily="34" charset="0"/>
              <a:buChar char="•"/>
            </a:pPr>
            <a:r>
              <a:rPr lang="en-US" sz="1100" dirty="0" smtClean="0"/>
              <a:t>The belief is that sexual activity can occur on “SAFE” days</a:t>
            </a:r>
          </a:p>
          <a:p>
            <a:pPr marL="171450" indent="-171450">
              <a:buFont typeface="Arial" pitchFamily="34" charset="0"/>
              <a:buChar char="•"/>
            </a:pPr>
            <a:r>
              <a:rPr lang="en-US" sz="1100" baseline="0" dirty="0" smtClean="0"/>
              <a:t>It is based on ovulation and understanding your menstrual cycle</a:t>
            </a:r>
            <a:endParaRPr lang="en-US" sz="110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itchFamily="34" charset="0"/>
              <a:buChar char="•"/>
              <a:tabLst/>
              <a:defRPr/>
            </a:pPr>
            <a:r>
              <a:rPr lang="en-US" sz="1100" dirty="0" smtClean="0"/>
              <a:t>It is not recommended for young people because it is extremely</a:t>
            </a:r>
            <a:r>
              <a:rPr lang="en-US" sz="1100" baseline="0" dirty="0" smtClean="0"/>
              <a:t> difficult to do correct</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itchFamily="34" charset="0"/>
              <a:buChar char="•"/>
              <a:tabLst/>
              <a:defRPr/>
            </a:pPr>
            <a:r>
              <a:rPr lang="en-US" sz="1100" dirty="0" smtClean="0"/>
              <a:t>This method requires</a:t>
            </a:r>
            <a:r>
              <a:rPr lang="en-US" sz="1100" baseline="0" dirty="0" smtClean="0"/>
              <a:t> careful planning and keeping track of your menstrual cycle</a:t>
            </a:r>
            <a:endParaRPr lang="en-US" sz="110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itchFamily="34" charset="0"/>
              <a:buChar char="•"/>
              <a:tabLst/>
              <a:defRPr/>
            </a:pPr>
            <a:r>
              <a:rPr lang="en-US" sz="1100" dirty="0" smtClean="0"/>
              <a:t>Not a good method as most teens/young women</a:t>
            </a:r>
            <a:r>
              <a:rPr lang="en-US" sz="1100" baseline="0" dirty="0" smtClean="0"/>
              <a:t> </a:t>
            </a:r>
            <a:r>
              <a:rPr lang="en-US" sz="1100" dirty="0" smtClean="0"/>
              <a:t>do not have a consistent and regular menstrual cycle</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itchFamily="34" charset="0"/>
              <a:buChar char="•"/>
              <a:tabLst/>
              <a:defRPr/>
            </a:pPr>
            <a:r>
              <a:rPr lang="en-US" sz="1100" b="0" i="0" u="none" strike="noStrike" cap="none" baseline="0" dirty="0" smtClean="0">
                <a:solidFill>
                  <a:srgbClr val="000000"/>
                </a:solidFill>
                <a:latin typeface="Arial"/>
                <a:ea typeface="Arial"/>
                <a:cs typeface="Arial"/>
                <a:sym typeface="Arial"/>
              </a:rPr>
              <a:t>Menstruation lasts approximately the first 5 to 7 days of a cycle.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itchFamily="34" charset="0"/>
              <a:buChar char="•"/>
              <a:tabLst/>
              <a:defRPr/>
            </a:pPr>
            <a:r>
              <a:rPr lang="en-US" sz="1100" b="0" i="0" u="none" strike="noStrike" cap="none" baseline="0" dirty="0" smtClean="0">
                <a:solidFill>
                  <a:srgbClr val="000000"/>
                </a:solidFill>
                <a:latin typeface="Arial"/>
                <a:ea typeface="Arial"/>
                <a:cs typeface="Arial"/>
                <a:sym typeface="Arial"/>
              </a:rPr>
              <a:t>Ovulation occurs approximately 14 days </a:t>
            </a:r>
            <a:r>
              <a:rPr lang="en-US" sz="1100" b="1" i="0" u="none" strike="noStrike" cap="none" baseline="0" dirty="0" smtClean="0">
                <a:solidFill>
                  <a:srgbClr val="000000"/>
                </a:solidFill>
                <a:latin typeface="Arial"/>
                <a:ea typeface="Arial"/>
                <a:cs typeface="Arial"/>
                <a:sym typeface="Arial"/>
              </a:rPr>
              <a:t>before </a:t>
            </a:r>
            <a:r>
              <a:rPr lang="en-US" sz="1100" b="0" i="0" u="none" strike="noStrike" cap="none" baseline="0" dirty="0" smtClean="0">
                <a:solidFill>
                  <a:srgbClr val="000000"/>
                </a:solidFill>
                <a:latin typeface="Arial"/>
                <a:ea typeface="Arial"/>
                <a:cs typeface="Arial"/>
                <a:sym typeface="Arial"/>
              </a:rPr>
              <a:t>the next menstrual period.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itchFamily="34" charset="0"/>
              <a:buChar char="•"/>
              <a:tabLst/>
              <a:defRPr/>
            </a:pPr>
            <a:r>
              <a:rPr lang="en-US" sz="1100" b="0" i="0" u="none" strike="noStrike" cap="none" baseline="0" dirty="0" smtClean="0">
                <a:solidFill>
                  <a:srgbClr val="000000"/>
                </a:solidFill>
                <a:latin typeface="Arial"/>
                <a:ea typeface="Arial"/>
                <a:cs typeface="Arial"/>
                <a:sym typeface="Arial"/>
              </a:rPr>
              <a:t>Ovulation occurs on approximately the 16th day of a 30 day cycle. One should add a day or two on either side to allow for individual variations (e.g. 14th to 18th day). The egg lives for 24 to 48 hours after ovulation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itchFamily="34" charset="0"/>
              <a:buChar char="•"/>
              <a:tabLst/>
              <a:defRPr/>
            </a:pPr>
            <a:r>
              <a:rPr lang="en-US" sz="1100" b="0" i="0" u="none" strike="noStrike" cap="none" baseline="0" dirty="0" smtClean="0">
                <a:solidFill>
                  <a:srgbClr val="000000"/>
                </a:solidFill>
                <a:latin typeface="Arial"/>
                <a:ea typeface="Arial"/>
                <a:cs typeface="Arial"/>
                <a:sym typeface="Arial"/>
              </a:rPr>
              <a:t>Sperm can live as long as 5 days after ejaculation. Therefore, add 2 days on after ovulation and 5 days before. This gives you a rough estimate of the fertile time if the body worked in the way it technically should (e.g. 9th to 20th).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itchFamily="34" charset="0"/>
              <a:buChar char="•"/>
              <a:tabLst/>
              <a:defRPr/>
            </a:pPr>
            <a:r>
              <a:rPr lang="en-US" sz="1100" b="1" i="0" u="none" strike="noStrike" cap="none" baseline="0" dirty="0" smtClean="0">
                <a:solidFill>
                  <a:srgbClr val="000000"/>
                </a:solidFill>
                <a:latin typeface="Arial"/>
                <a:cs typeface="Arial"/>
                <a:sym typeface="Arial"/>
              </a:rPr>
              <a:t>BUT… </a:t>
            </a:r>
            <a:r>
              <a:rPr lang="en-US" sz="1100" b="0" i="0" u="none" strike="noStrike" cap="none" baseline="0" dirty="0" smtClean="0">
                <a:solidFill>
                  <a:srgbClr val="000000"/>
                </a:solidFill>
                <a:latin typeface="Arial"/>
                <a:cs typeface="Arial"/>
                <a:sym typeface="Arial"/>
              </a:rPr>
              <a:t>Periods </a:t>
            </a:r>
            <a:r>
              <a:rPr lang="en-US" sz="1100" b="0" i="0" u="none" strike="noStrike" cap="none" baseline="0" dirty="0" smtClean="0">
                <a:solidFill>
                  <a:srgbClr val="000000"/>
                </a:solidFill>
                <a:latin typeface="Arial"/>
                <a:ea typeface="Arial"/>
                <a:cs typeface="Arial"/>
                <a:sym typeface="Arial"/>
              </a:rPr>
              <a:t>do not always come as expected.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itchFamily="34" charset="0"/>
              <a:buChar char="•"/>
              <a:tabLst/>
              <a:defRPr/>
            </a:pPr>
            <a:r>
              <a:rPr lang="en-US" sz="1100" b="0" i="0" u="none" strike="noStrike" cap="none" baseline="0" dirty="0" smtClean="0">
                <a:solidFill>
                  <a:srgbClr val="000000"/>
                </a:solidFill>
                <a:latin typeface="Arial"/>
                <a:ea typeface="Arial"/>
                <a:cs typeface="Arial"/>
                <a:sym typeface="Arial"/>
              </a:rPr>
              <a:t>Important to have an idea of how the cycle works but calculations could be wrong.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itchFamily="34" charset="0"/>
              <a:buChar char="•"/>
              <a:tabLst/>
              <a:defRPr/>
            </a:pPr>
            <a:r>
              <a:rPr lang="en-US" sz="1100" b="0" i="0" u="none" strike="noStrike" cap="none" baseline="0" dirty="0" smtClean="0">
                <a:solidFill>
                  <a:srgbClr val="000000"/>
                </a:solidFill>
                <a:latin typeface="Arial"/>
                <a:ea typeface="Arial"/>
                <a:cs typeface="Arial"/>
                <a:sym typeface="Arial"/>
              </a:rPr>
              <a:t>There is no time during the menstrual cycle that is 100% safe for pregnancy prevention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itchFamily="34" charset="0"/>
              <a:buChar char="•"/>
              <a:tabLst/>
              <a:defRPr/>
            </a:pPr>
            <a:r>
              <a:rPr lang="en-US" sz="1100" b="0" i="0" u="none" strike="noStrike" cap="none" baseline="0" dirty="0" smtClean="0">
                <a:solidFill>
                  <a:srgbClr val="000000"/>
                </a:solidFill>
                <a:latin typeface="Arial"/>
                <a:ea typeface="Arial"/>
                <a:cs typeface="Arial"/>
                <a:sym typeface="Arial"/>
              </a:rPr>
              <a:t>Anytime a man and woman have intercourse, pregnancy can be an outcome. </a:t>
            </a:r>
            <a:endParaRPr lang="en-US" sz="1100" baseline="0" dirty="0" smtClean="0"/>
          </a:p>
          <a:p>
            <a:pPr marL="0" indent="0">
              <a:buFont typeface="Arial" pitchFamily="34" charset="0"/>
              <a:buNone/>
            </a:pPr>
            <a:endParaRPr lang="en-US" sz="1100" b="0" baseline="0" dirty="0" smtClean="0"/>
          </a:p>
          <a:p>
            <a:pPr marL="0" indent="0">
              <a:buFont typeface="Arial" pitchFamily="34" charset="0"/>
              <a:buNone/>
            </a:pPr>
            <a:r>
              <a:rPr lang="en-CA" b="1" baseline="0" dirty="0" smtClean="0"/>
              <a:t>Fertility-awareness based methods (FAM)</a:t>
            </a:r>
          </a:p>
          <a:p>
            <a:pPr lvl="0"/>
            <a:r>
              <a:rPr lang="en-CA" sz="1100" b="0" i="0" u="none" strike="noStrike" cap="none" dirty="0" smtClean="0">
                <a:solidFill>
                  <a:srgbClr val="000000"/>
                </a:solidFill>
                <a:effectLst/>
                <a:latin typeface="Arial"/>
                <a:ea typeface="Arial"/>
                <a:cs typeface="Arial"/>
                <a:sym typeface="Arial"/>
              </a:rPr>
              <a:t>Fertility awareness-based (FAB) methods of family planning involve </a:t>
            </a:r>
            <a:r>
              <a:rPr lang="en-CA" sz="1100" b="1" i="0" u="none" strike="noStrike" cap="none" dirty="0" smtClean="0">
                <a:solidFill>
                  <a:srgbClr val="000000"/>
                </a:solidFill>
                <a:effectLst/>
                <a:latin typeface="Arial"/>
                <a:ea typeface="Arial"/>
                <a:cs typeface="Arial"/>
                <a:sym typeface="Arial"/>
              </a:rPr>
              <a:t>identifying the fertile days of the menstrual cycle</a:t>
            </a:r>
            <a:r>
              <a:rPr lang="en-CA" sz="1100" b="0" i="0" u="none" strike="noStrike" cap="none" dirty="0" smtClean="0">
                <a:solidFill>
                  <a:srgbClr val="000000"/>
                </a:solidFill>
                <a:effectLst/>
                <a:latin typeface="Arial"/>
                <a:ea typeface="Arial"/>
                <a:cs typeface="Arial"/>
                <a:sym typeface="Arial"/>
              </a:rPr>
              <a:t>, whether by observing fertility signs such as cervical secretions and basal body temperature or by monitoring cycle days (Box F1) (Table F1).</a:t>
            </a:r>
            <a:r>
              <a:rPr lang="en-CA" sz="1100" b="0" i="0" u="none" strike="noStrike" cap="none" baseline="0" dirty="0" smtClean="0">
                <a:solidFill>
                  <a:srgbClr val="000000"/>
                </a:solidFill>
                <a:effectLst/>
                <a:latin typeface="Arial"/>
                <a:ea typeface="Arial"/>
                <a:cs typeface="Arial"/>
                <a:sym typeface="Arial"/>
              </a:rPr>
              <a:t> (CDC, 2017)</a:t>
            </a:r>
            <a:endParaRPr lang="en-CA" b="0" baseline="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Ovulation is the time during a woman’s menstrual cycle when she is most likely to get pregnant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Conception can occur when sexual intercourse takes place during the </a:t>
            </a:r>
            <a:r>
              <a:rPr lang="en-CA" b="1" baseline="0" dirty="0" smtClean="0"/>
              <a:t>fertile</a:t>
            </a:r>
            <a:r>
              <a:rPr lang="en-CA" b="0" baseline="0" dirty="0" smtClean="0"/>
              <a:t> window (5 days before to 1 day following ovulation)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FAM relies upon </a:t>
            </a:r>
            <a:r>
              <a:rPr lang="en-CA" b="0" u="sng" baseline="0" dirty="0" smtClean="0"/>
              <a:t>avoiding</a:t>
            </a:r>
            <a:r>
              <a:rPr lang="en-CA" b="0" u="none" baseline="0" dirty="0" smtClean="0"/>
              <a:t> unprotected sex during this fertile window</a:t>
            </a:r>
          </a:p>
          <a:p>
            <a:pPr marL="0" indent="0">
              <a:buFont typeface="Arial" pitchFamily="34" charset="0"/>
              <a:buNone/>
            </a:pPr>
            <a:endParaRPr lang="en-CA" sz="1100" b="1" baseline="0" dirty="0" smtClean="0">
              <a:solidFill>
                <a:schemeClr val="tx1"/>
              </a:solidFill>
            </a:endParaRPr>
          </a:p>
          <a:p>
            <a:pPr marL="0" indent="0">
              <a:buFont typeface="Arial" pitchFamily="34" charset="0"/>
              <a:buNone/>
            </a:pPr>
            <a:r>
              <a:rPr lang="en-CA" sz="1100" b="1" dirty="0" smtClean="0">
                <a:solidFill>
                  <a:schemeClr val="tx1"/>
                </a:solidFill>
              </a:rPr>
              <a:t>Lactational amenorrhea method (LAM)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The Lactation Amenorrhea Method is a natural, short term birth control method in which a woman relies on exclusive breastfeeding after birth to prevent pregnancy.</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L = Lactational</a:t>
            </a:r>
            <a:r>
              <a:rPr lang="en-US" sz="1100" b="0" i="0" u="none" strike="noStrike" cap="none" baseline="0" dirty="0" smtClean="0">
                <a:solidFill>
                  <a:srgbClr val="000000"/>
                </a:solidFill>
                <a:effectLst/>
                <a:latin typeface="Arial"/>
                <a:ea typeface="Arial"/>
                <a:cs typeface="Arial"/>
                <a:sym typeface="Arial"/>
              </a:rPr>
              <a:t> means breastfeeding</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ea typeface="Arial"/>
                <a:cs typeface="Arial"/>
                <a:sym typeface="Arial"/>
              </a:rPr>
              <a:t>A = Amenorrhea means having no monthly period</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ea typeface="Arial"/>
                <a:cs typeface="Arial"/>
                <a:sym typeface="Arial"/>
              </a:rPr>
              <a:t>M = Method</a:t>
            </a:r>
            <a:endParaRPr lang="en-US" sz="1100" b="0" i="0" u="none" strike="noStrike" cap="none" dirty="0" smtClean="0">
              <a:solidFill>
                <a:srgbClr val="000000"/>
              </a:solidFill>
              <a:effectLst/>
              <a:latin typeface="Arial"/>
              <a:ea typeface="Arial"/>
              <a:cs typeface="Arial"/>
              <a:sym typeface="Arial"/>
            </a:endParaRPr>
          </a:p>
          <a:p>
            <a:r>
              <a:rPr lang="en-US" b="1" dirty="0" smtClean="0"/>
              <a:t>How</a:t>
            </a:r>
            <a:r>
              <a:rPr lang="en-US" b="1" baseline="0" dirty="0" smtClean="0"/>
              <a:t> does LAM work?</a:t>
            </a:r>
            <a:endParaRPr lang="en-US" b="0" baseline="0" dirty="0" smtClean="0"/>
          </a:p>
          <a:p>
            <a:pPr lvl="1"/>
            <a:r>
              <a:rPr lang="en-US" sz="1100" b="0" i="0" u="none" strike="noStrike" cap="none" dirty="0" smtClean="0">
                <a:solidFill>
                  <a:srgbClr val="000000"/>
                </a:solidFill>
                <a:effectLst/>
                <a:latin typeface="Arial"/>
                <a:ea typeface="Arial"/>
                <a:cs typeface="Arial"/>
                <a:sym typeface="Arial"/>
              </a:rPr>
              <a:t>When a baby suckles frequently at the breast, hormones are released that interrupts a women’s normal ovulation cycle by stopping the ovaries from releasing an egg. This prevents mom from becoming pregnant. As the baby grows and starts to eat other foods (around six months of age), the time suckling at the breast decreases. When this happens the woman’s body begins to return to its regular cycling and ovulation and menstrual periods.</a:t>
            </a:r>
          </a:p>
          <a:p>
            <a:pPr lvl="0"/>
            <a:r>
              <a:rPr lang="en-US" sz="1100" b="1" i="0" u="none" strike="noStrike" cap="none" dirty="0" smtClean="0">
                <a:solidFill>
                  <a:srgbClr val="000000"/>
                </a:solidFill>
                <a:effectLst/>
                <a:latin typeface="Arial"/>
                <a:cs typeface="Arial"/>
                <a:sym typeface="Arial"/>
              </a:rPr>
              <a:t>Practicing LAM – </a:t>
            </a:r>
            <a:r>
              <a:rPr lang="en-US" sz="1100" b="0" i="0" u="none" strike="noStrike" cap="none" dirty="0" smtClean="0">
                <a:solidFill>
                  <a:srgbClr val="000000"/>
                </a:solidFill>
                <a:effectLst/>
                <a:latin typeface="Arial"/>
                <a:cs typeface="Arial"/>
                <a:sym typeface="Arial"/>
              </a:rPr>
              <a:t>Breastfeeding can be used</a:t>
            </a:r>
            <a:r>
              <a:rPr lang="en-US" sz="1100" b="0" i="0" u="none" strike="noStrike" cap="none" baseline="0" dirty="0" smtClean="0">
                <a:solidFill>
                  <a:srgbClr val="000000"/>
                </a:solidFill>
                <a:effectLst/>
                <a:latin typeface="Arial"/>
                <a:cs typeface="Arial"/>
                <a:sym typeface="Arial"/>
              </a:rPr>
              <a:t> as a method of contraception by following these four conditions:</a:t>
            </a:r>
          </a:p>
          <a:p>
            <a:pPr lvl="1"/>
            <a:r>
              <a:rPr lang="en-US" sz="1100" b="0" i="0" u="none" strike="noStrike" cap="none" dirty="0" smtClean="0">
                <a:solidFill>
                  <a:srgbClr val="000000"/>
                </a:solidFill>
                <a:effectLst/>
                <a:latin typeface="Arial"/>
                <a:ea typeface="Arial"/>
                <a:cs typeface="Arial"/>
                <a:sym typeface="Arial"/>
              </a:rPr>
              <a:t>1. Your baby is less than 6 months old</a:t>
            </a:r>
          </a:p>
          <a:p>
            <a:pPr lvl="1"/>
            <a:r>
              <a:rPr lang="en-US" sz="1100" b="0" i="0" u="none" strike="noStrike" cap="none" dirty="0" smtClean="0">
                <a:solidFill>
                  <a:srgbClr val="000000"/>
                </a:solidFill>
                <a:effectLst/>
                <a:latin typeface="Arial"/>
                <a:ea typeface="Arial"/>
                <a:cs typeface="Arial"/>
                <a:sym typeface="Arial"/>
              </a:rPr>
              <a:t>2. Your monthly periods have not returned</a:t>
            </a:r>
          </a:p>
          <a:p>
            <a:pPr lvl="1"/>
            <a:r>
              <a:rPr lang="en-US" sz="1100" b="0" i="0" u="none" strike="noStrike" cap="none" dirty="0" smtClean="0">
                <a:solidFill>
                  <a:srgbClr val="000000"/>
                </a:solidFill>
                <a:effectLst/>
                <a:latin typeface="Arial"/>
                <a:ea typeface="Arial"/>
                <a:cs typeface="Arial"/>
                <a:sym typeface="Arial"/>
              </a:rPr>
              <a:t>3. Your baby is fully or nearly fully breastfed</a:t>
            </a:r>
            <a:r>
              <a:rPr lang="en-US" sz="1100" b="1" i="0" u="none" strike="noStrike" cap="none" dirty="0" smtClean="0">
                <a:solidFill>
                  <a:srgbClr val="000000"/>
                </a:solidFill>
                <a:effectLst/>
                <a:latin typeface="Arial"/>
                <a:ea typeface="Arial"/>
                <a:cs typeface="Arial"/>
                <a:sym typeface="Arial"/>
              </a:rPr>
              <a:t>*</a:t>
            </a:r>
            <a:endParaRPr lang="en-US" sz="1100" b="0" i="0" u="none" strike="noStrike" cap="none" dirty="0" smtClean="0">
              <a:solidFill>
                <a:srgbClr val="000000"/>
              </a:solidFill>
              <a:effectLst/>
              <a:latin typeface="Arial"/>
              <a:ea typeface="Arial"/>
              <a:cs typeface="Arial"/>
              <a:sym typeface="Arial"/>
            </a:endParaRPr>
          </a:p>
          <a:p>
            <a:pPr lvl="1"/>
            <a:r>
              <a:rPr lang="en-US" sz="1100" b="0" i="0" u="none" strike="noStrike" cap="none" dirty="0" smtClean="0">
                <a:solidFill>
                  <a:srgbClr val="000000"/>
                </a:solidFill>
                <a:effectLst/>
                <a:latin typeface="Arial"/>
                <a:ea typeface="Arial"/>
                <a:cs typeface="Arial"/>
                <a:sym typeface="Arial"/>
              </a:rPr>
              <a:t>4. Your baby should be breastfed at least every 4 hours and not have more than one 6 hour stretch between breastfeeding in 24 hrs.</a:t>
            </a:r>
          </a:p>
          <a:p>
            <a:r>
              <a:rPr lang="en-CA" sz="1100" b="0" u="none" baseline="0" dirty="0" smtClean="0"/>
              <a:t>When all of the conditions above are followed (and exist), LAM provides 98% protection from pregnancy in the first six months. </a:t>
            </a:r>
          </a:p>
          <a:p>
            <a:r>
              <a:rPr lang="en-CA" sz="1100" b="1" u="none" baseline="0" dirty="0" smtClean="0"/>
              <a:t>Note:</a:t>
            </a:r>
            <a:r>
              <a:rPr lang="en-CA" sz="1100" b="0" u="none" baseline="0" dirty="0" smtClean="0"/>
              <a:t> People are still encouraged to use another method of birth control when any of the four conditions change, as the change of pregnancy increases. </a:t>
            </a:r>
            <a:endParaRPr lang="en-US" sz="1100" b="1" dirty="0" smtClean="0"/>
          </a:p>
          <a:p>
            <a:pPr marL="0" indent="0">
              <a:buFont typeface="Arial" pitchFamily="34" charset="0"/>
              <a:buNone/>
            </a:pPr>
            <a:endParaRPr lang="en-CA" b="1" dirty="0" smtClean="0"/>
          </a:p>
          <a:p>
            <a:pPr marL="0" indent="0">
              <a:buFont typeface="Arial" pitchFamily="34" charset="0"/>
              <a:buNone/>
            </a:pPr>
            <a:r>
              <a:rPr lang="en-CA" b="1" dirty="0" smtClean="0"/>
              <a:t>Resource: </a:t>
            </a:r>
          </a:p>
          <a:p>
            <a:pPr marL="457200" indent="-298450"/>
            <a:r>
              <a:rPr lang="en-CA" b="0" dirty="0" smtClean="0"/>
              <a:t>Niagara Region Public</a:t>
            </a:r>
            <a:r>
              <a:rPr lang="en-CA" b="0" baseline="0" dirty="0" smtClean="0"/>
              <a:t> Health (</a:t>
            </a:r>
            <a:r>
              <a:rPr lang="en-CA" b="0" baseline="0" dirty="0" err="1" smtClean="0"/>
              <a:t>n.d.</a:t>
            </a:r>
            <a:r>
              <a:rPr lang="en-CA" b="0" baseline="0" dirty="0" smtClean="0"/>
              <a:t>). Public Health: Sexual Health - Birth Control Options. </a:t>
            </a:r>
            <a:r>
              <a:rPr lang="en-US" dirty="0" smtClean="0"/>
              <a:t>https://www.niagararegion.ca/living/health_wellness/sexualhealth/birth-control.aspx</a:t>
            </a:r>
          </a:p>
          <a:p>
            <a:pPr marL="457200" indent="-298450"/>
            <a:r>
              <a:rPr lang="en-US" sz="1100" dirty="0" smtClean="0"/>
              <a:t>Peel Public Health. (2018,</a:t>
            </a:r>
            <a:r>
              <a:rPr lang="en-US" sz="1100" baseline="0" dirty="0" smtClean="0"/>
              <a:t> April 20). Healthy sexuality: Birth Control Methods – LAM (Lactation Amenorrhea Method). https://www.peelregion.ca/health/sexuality/birth-control/methods-lam.htm#:~:text=What%20is%20LAM%3F,after%20birth%20to%20prevent%20pregnancy.</a:t>
            </a:r>
            <a:endParaRPr lang="en-US" sz="1100" dirty="0" smtClean="0"/>
          </a:p>
          <a:p>
            <a:pPr marL="0" indent="0">
              <a:buFont typeface="Arial" pitchFamily="34" charset="0"/>
              <a:buNone/>
            </a:pPr>
            <a:endParaRPr lang="en-US" sz="1100" b="1" dirty="0" smtClean="0"/>
          </a:p>
          <a:p>
            <a:pPr marL="0" indent="0">
              <a:buFont typeface="Arial" pitchFamily="34" charset="0"/>
              <a:buNone/>
            </a:pPr>
            <a:r>
              <a:rPr lang="en-US" sz="1100" b="1" dirty="0" smtClean="0"/>
              <a:t>Image fro</a:t>
            </a:r>
            <a:r>
              <a:rPr lang="en-US" sz="1100" b="1" baseline="0" dirty="0" smtClean="0"/>
              <a:t>m </a:t>
            </a:r>
            <a:r>
              <a:rPr lang="en-US" sz="1100" b="1" baseline="0" dirty="0" err="1" smtClean="0"/>
              <a:t>Canva</a:t>
            </a:r>
            <a:endParaRPr lang="en-US" sz="1100" b="1" dirty="0" smtClean="0"/>
          </a:p>
          <a:p>
            <a:pPr marL="0" lvl="0" indent="0" algn="l" rtl="0">
              <a:spcBef>
                <a:spcPts val="0"/>
              </a:spcBef>
              <a:spcAft>
                <a:spcPts val="0"/>
              </a:spcAft>
              <a:buNone/>
            </a:pPr>
            <a:endParaRPr lang="en-US" sz="1100" b="1" dirty="0" smtClean="0"/>
          </a:p>
        </p:txBody>
      </p:sp>
    </p:spTree>
    <p:extLst>
      <p:ext uri="{BB962C8B-B14F-4D97-AF65-F5344CB8AC3E}">
        <p14:creationId xmlns:p14="http://schemas.microsoft.com/office/powerpoint/2010/main" val="1429768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0" u="sng" strike="noStrike" cap="none" baseline="0" dirty="0" smtClean="0">
                <a:solidFill>
                  <a:srgbClr val="000000"/>
                </a:solidFill>
                <a:latin typeface="Arial"/>
                <a:cs typeface="Arial"/>
                <a:sym typeface="Arial"/>
              </a:rPr>
              <a:t>General Information</a:t>
            </a:r>
            <a:endParaRPr lang="en-US" sz="1100" b="1" i="0" u="sng"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0" u="none" strike="noStrike" cap="none" dirty="0" smtClean="0">
                <a:solidFill>
                  <a:srgbClr val="000000"/>
                </a:solidFill>
                <a:effectLst/>
                <a:latin typeface="Arial"/>
                <a:ea typeface="Arial"/>
                <a:cs typeface="Arial"/>
                <a:sym typeface="Arial"/>
              </a:rPr>
              <a:t>Sexual Harassment Definition:</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0" i="0" u="none" strike="noStrike" cap="none" dirty="0" smtClean="0">
                <a:solidFill>
                  <a:srgbClr val="000000"/>
                </a:solidFill>
                <a:effectLst/>
                <a:latin typeface="Arial"/>
                <a:ea typeface="Arial"/>
                <a:cs typeface="Arial"/>
                <a:sym typeface="Arial"/>
              </a:rPr>
              <a:t>Sexual harassment is any unwanted comment, physical gestures or action that is sexual in nature (aside from unwanted touching of sexual body parts, which is </a:t>
            </a:r>
            <a:r>
              <a:rPr lang="en-US" sz="1100" b="1" i="0" u="none" strike="noStrike" cap="none" dirty="0" smtClean="0">
                <a:solidFill>
                  <a:srgbClr val="000000"/>
                </a:solidFill>
                <a:effectLst/>
                <a:latin typeface="Arial"/>
                <a:ea typeface="Arial"/>
                <a:cs typeface="Arial"/>
                <a:sym typeface="Arial"/>
                <a:hlinkClick r:id="rId3"/>
              </a:rPr>
              <a:t>sexual assault</a:t>
            </a:r>
            <a:r>
              <a:rPr lang="en-US" sz="1100" b="0" i="0" u="none" strike="noStrike" cap="none" dirty="0" smtClean="0">
                <a:solidFill>
                  <a:srgbClr val="000000"/>
                </a:solidFill>
                <a:effectLst/>
                <a:latin typeface="Arial"/>
                <a:ea typeface="Arial"/>
                <a:cs typeface="Arial"/>
                <a:sym typeface="Arial"/>
              </a:rPr>
              <a:t>), that makes someone feel afraid, embarrassed, uncomfortable or ashamed. The intention of the person doing the action doesn’t matter, it’s the negative impact the action has that makes something sexual harassment.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0" i="0" u="none" strike="noStrike" cap="none" baseline="0" dirty="0" smtClean="0">
                <a:solidFill>
                  <a:srgbClr val="000000"/>
                </a:solidFill>
                <a:latin typeface="Arial"/>
                <a:ea typeface="Arial"/>
                <a:cs typeface="Arial"/>
                <a:sym typeface="Arial"/>
              </a:rPr>
              <a:t>Harassment can take the form of bullying, in schools and in many other settings. </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0" u="none" strike="noStrike" cap="none" dirty="0" smtClean="0">
                <a:solidFill>
                  <a:srgbClr val="000000"/>
                </a:solidFill>
                <a:effectLst/>
                <a:latin typeface="Arial"/>
                <a:ea typeface="Arial"/>
                <a:cs typeface="Arial"/>
                <a:sym typeface="Arial"/>
              </a:rPr>
              <a:t>Types of Sexual Harassment:</a:t>
            </a:r>
            <a:endParaRPr lang="en-US" sz="1100" b="0" i="0" u="none" strike="noStrike" cap="none" dirty="0" smtClean="0">
              <a:solidFill>
                <a:srgbClr val="000000"/>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Physical</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Following, stalking</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Cornering, blocking, standing</a:t>
            </a:r>
            <a:r>
              <a:rPr lang="en-US" sz="1100" b="0" i="0" u="none" strike="noStrike" cap="none" baseline="0" dirty="0" smtClean="0">
                <a:solidFill>
                  <a:srgbClr val="000000"/>
                </a:solidFill>
                <a:effectLst/>
                <a:latin typeface="Arial"/>
                <a:ea typeface="Arial"/>
                <a:cs typeface="Arial"/>
                <a:sym typeface="Arial"/>
              </a:rPr>
              <a:t> too close</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Touching when it is not necessary</a:t>
            </a:r>
            <a:endParaRPr lang="en-US" sz="1100" b="0" i="0" u="none" strike="noStrike" cap="none" dirty="0" smtClean="0">
              <a:solidFill>
                <a:srgbClr val="000000"/>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Verbal (can be spoken or written; in person or online)</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Talking about a person’s body, clothing,</a:t>
            </a:r>
            <a:r>
              <a:rPr lang="en-US" sz="1100" b="0" i="0" u="none" strike="noStrike" cap="none" baseline="0" dirty="0" smtClean="0">
                <a:solidFill>
                  <a:srgbClr val="000000"/>
                </a:solidFill>
                <a:effectLst/>
                <a:latin typeface="Arial"/>
                <a:ea typeface="Arial"/>
                <a:cs typeface="Arial"/>
                <a:sym typeface="Arial"/>
              </a:rPr>
              <a:t> sexual orientation</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Continuing to ask for a date or sex after someone refused</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Pressuring someone for sexual activity</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Making rude noises or crude gestures</a:t>
            </a:r>
            <a:endParaRPr lang="en-US" sz="1100" b="0" i="0" u="none" strike="noStrike" cap="none" baseline="0"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Example: Cat calling on the street</a:t>
            </a:r>
            <a:endParaRPr lang="en-US" sz="1100" b="0" i="0" u="none" strike="noStrike" cap="none" dirty="0" smtClean="0">
              <a:solidFill>
                <a:srgbClr val="000000"/>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Visual</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Exposing</a:t>
            </a:r>
            <a:r>
              <a:rPr lang="en-US" sz="1100" b="0" i="0" u="none" strike="noStrike" cap="none" baseline="0" dirty="0" smtClean="0">
                <a:solidFill>
                  <a:srgbClr val="000000"/>
                </a:solidFill>
                <a:effectLst/>
                <a:latin typeface="Arial"/>
                <a:ea typeface="Arial"/>
                <a:cs typeface="Arial"/>
                <a:sym typeface="Arial"/>
              </a:rPr>
              <a:t> or touching genitals</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Taking photos of a person without their consent</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Staring, leering (looking at someone in an unpleasant sexual way)</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Cyber</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Stalking someone online because you like them</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References:</a:t>
            </a:r>
            <a:r>
              <a:rPr lang="en-US" sz="1100" b="1" i="0" u="none" strike="noStrike" cap="none" baseline="0" dirty="0" smtClean="0">
                <a:solidFill>
                  <a:srgbClr val="000000"/>
                </a:solidFill>
                <a:effectLst/>
                <a:latin typeface="Arial"/>
                <a:ea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Ontario Human Rights Commission. (</a:t>
            </a:r>
            <a:r>
              <a:rPr lang="en-US" sz="1100" b="0" i="0" u="none" strike="noStrike" cap="none" baseline="0" dirty="0" err="1" smtClean="0">
                <a:solidFill>
                  <a:srgbClr val="000000"/>
                </a:solidFill>
                <a:effectLst/>
                <a:latin typeface="Arial"/>
                <a:ea typeface="Arial"/>
                <a:cs typeface="Arial"/>
                <a:sym typeface="Arial"/>
              </a:rPr>
              <a:t>n.d.</a:t>
            </a:r>
            <a:r>
              <a:rPr lang="en-US" sz="1100" b="0" i="0" u="none" strike="noStrike" cap="none" baseline="0" dirty="0" smtClean="0">
                <a:solidFill>
                  <a:srgbClr val="000000"/>
                </a:solidFill>
                <a:effectLst/>
                <a:latin typeface="Arial"/>
                <a:ea typeface="Arial"/>
                <a:cs typeface="Arial"/>
                <a:sym typeface="Arial"/>
              </a:rPr>
              <a:t>). Sexual and gender-based harassment: know your rights (brochure). https://www.ohrc.on.ca/en/sexual-and-gender-based-harassment-know-your-rights-brochure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Ontario Woman’s Justice Network (</a:t>
            </a:r>
            <a:r>
              <a:rPr lang="en-US" sz="1100" b="0" i="0" u="none" strike="noStrike" cap="none" baseline="0" dirty="0" err="1" smtClean="0">
                <a:solidFill>
                  <a:srgbClr val="000000"/>
                </a:solidFill>
                <a:effectLst/>
                <a:latin typeface="Arial"/>
                <a:ea typeface="Arial"/>
                <a:cs typeface="Arial"/>
                <a:sym typeface="Arial"/>
              </a:rPr>
              <a:t>OWJN</a:t>
            </a:r>
            <a:r>
              <a:rPr lang="en-US" sz="1100" b="0" i="0" u="none" strike="noStrike" cap="none" baseline="0" dirty="0" smtClean="0">
                <a:solidFill>
                  <a:srgbClr val="000000"/>
                </a:solidFill>
                <a:effectLst/>
                <a:latin typeface="Arial"/>
                <a:ea typeface="Arial"/>
                <a:cs typeface="Arial"/>
                <a:sym typeface="Arial"/>
              </a:rPr>
              <a:t>). (2017). Sexual Harassment and the Law: What is Sexual Harassment? https://owjn.org/2017/07/19/sexual-harassment-and-the-law-what-is-sexual-harassment/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Sexual Assault Centre of Edmonton (</a:t>
            </a:r>
            <a:r>
              <a:rPr lang="en-US" sz="1100" b="0" i="0" u="none" strike="noStrike" cap="none" baseline="0" dirty="0" err="1" smtClean="0">
                <a:solidFill>
                  <a:srgbClr val="000000"/>
                </a:solidFill>
                <a:effectLst/>
                <a:latin typeface="Arial"/>
                <a:ea typeface="Arial"/>
                <a:cs typeface="Arial"/>
                <a:sym typeface="Arial"/>
              </a:rPr>
              <a:t>SACE</a:t>
            </a:r>
            <a:r>
              <a:rPr lang="en-US" sz="1100" b="0" i="0" u="none" strike="noStrike" cap="none" baseline="0" dirty="0" smtClean="0">
                <a:solidFill>
                  <a:srgbClr val="000000"/>
                </a:solidFill>
                <a:effectLst/>
                <a:latin typeface="Arial"/>
                <a:ea typeface="Arial"/>
                <a:cs typeface="Arial"/>
                <a:sym typeface="Arial"/>
              </a:rPr>
              <a:t>). (2022). What is Sexual Harassment? https://www.sace.ca/learn/what-is-sexual-harassment/#:~:text=Sexual%20harassment%20is%20any%20unwanted,%2C%20embarrassed%2C%20uncomfortable%20or%20ashamed.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0" u="none" strike="noStrike" cap="none" baseline="0" dirty="0" smtClean="0">
                <a:solidFill>
                  <a:srgbClr val="000000"/>
                </a:solidFill>
                <a:effectLst/>
                <a:latin typeface="Arial"/>
                <a:ea typeface="Arial"/>
                <a:cs typeface="Arial"/>
                <a:sym typeface="Arial"/>
              </a:rPr>
              <a:t>Image from </a:t>
            </a:r>
            <a:r>
              <a:rPr lang="en-US" sz="1100" b="1" i="0" u="none" strike="noStrike" cap="none" baseline="0" dirty="0" err="1" smtClean="0">
                <a:solidFill>
                  <a:srgbClr val="000000"/>
                </a:solidFill>
                <a:effectLst/>
                <a:latin typeface="Arial"/>
                <a:ea typeface="Arial"/>
                <a:cs typeface="Arial"/>
                <a:sym typeface="Arial"/>
              </a:rPr>
              <a:t>Canva</a:t>
            </a:r>
            <a:endParaRPr lang="en-US" sz="1100" b="1" i="0" u="none" strike="noStrike" cap="none" baseline="0"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625987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sng" strike="noStrike" cap="none" dirty="0" smtClean="0">
                <a:solidFill>
                  <a:srgbClr val="000000"/>
                </a:solidFill>
                <a:effectLst/>
                <a:latin typeface="Arial"/>
                <a:ea typeface="Arial"/>
                <a:cs typeface="Arial"/>
                <a:sym typeface="Arial"/>
              </a:rPr>
              <a:t>Background Knowledge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dirty="0" smtClean="0">
                <a:solidFill>
                  <a:srgbClr val="000000"/>
                </a:solidFill>
                <a:effectLst/>
                <a:latin typeface="Arial"/>
                <a:ea typeface="Arial"/>
                <a:cs typeface="Arial"/>
                <a:sym typeface="Arial"/>
              </a:rPr>
              <a:t>Note: </a:t>
            </a:r>
            <a:r>
              <a:rPr lang="en-US" sz="1100" b="1" i="0" u="none" strike="noStrike" cap="none" dirty="0" smtClean="0">
                <a:solidFill>
                  <a:srgbClr val="000000"/>
                </a:solidFill>
                <a:effectLst/>
                <a:latin typeface="Arial"/>
                <a:ea typeface="Arial"/>
                <a:cs typeface="Arial"/>
                <a:sym typeface="Arial"/>
              </a:rPr>
              <a:t>Educator can determine what information they want to expand on below…</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Sexual harassment definition: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sz="1100" b="0" i="0" u="none" strike="noStrike" cap="none" dirty="0" smtClean="0">
                <a:solidFill>
                  <a:srgbClr val="000000"/>
                </a:solidFill>
                <a:effectLst/>
                <a:latin typeface="Arial"/>
                <a:ea typeface="Arial"/>
                <a:cs typeface="Arial"/>
                <a:sym typeface="Wingdings" panose="05000000000000000000" pitchFamily="2" charset="2"/>
              </a:rPr>
              <a:t>Unwanted</a:t>
            </a:r>
            <a:r>
              <a:rPr lang="en-US" sz="1100" b="0" i="0" u="none" strike="noStrike" cap="none" baseline="0" dirty="0" smtClean="0">
                <a:solidFill>
                  <a:srgbClr val="000000"/>
                </a:solidFill>
                <a:effectLst/>
                <a:latin typeface="Arial"/>
                <a:ea typeface="Arial"/>
                <a:cs typeface="Arial"/>
                <a:sym typeface="Wingdings" panose="05000000000000000000" pitchFamily="2" charset="2"/>
              </a:rPr>
              <a:t> comment, gesture or action that is sexual in nature (aside from unwanted touching) that makes someone feels afraid, uncomfortable, embarrassed, or ashamed (from previous slide).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0" u="sng" strike="noStrike" cap="none" dirty="0" smtClean="0">
                <a:solidFill>
                  <a:srgbClr val="000000"/>
                </a:solidFill>
                <a:effectLst/>
                <a:latin typeface="Arial"/>
                <a:ea typeface="Arial"/>
                <a:cs typeface="Arial"/>
                <a:sym typeface="Arial"/>
              </a:rPr>
              <a:t>Sexual Harassment might include:</a:t>
            </a:r>
            <a:endParaRPr lang="en-US" sz="1100" b="0" i="0" u="none" strike="noStrike" cap="none" dirty="0" smtClean="0">
              <a:solidFill>
                <a:srgbClr val="000000"/>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Touching</a:t>
            </a:r>
            <a:r>
              <a:rPr lang="en-US" sz="1100" b="0" i="0" u="none" strike="noStrike" cap="none" baseline="0" dirty="0" smtClean="0">
                <a:solidFill>
                  <a:srgbClr val="000000"/>
                </a:solidFill>
                <a:effectLst/>
                <a:latin typeface="Arial"/>
                <a:ea typeface="Arial"/>
                <a:cs typeface="Arial"/>
                <a:sym typeface="Arial"/>
              </a:rPr>
              <a:t> of non-sexual body parts (e.g., unwanted: massage, hugging, handholding, light grazing touches, etc.)</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Pressing</a:t>
            </a:r>
            <a:r>
              <a:rPr lang="en-US" sz="1100" b="0" i="0" u="none" strike="noStrike" cap="none" baseline="0" dirty="0" smtClean="0">
                <a:solidFill>
                  <a:srgbClr val="000000"/>
                </a:solidFill>
                <a:effectLst/>
                <a:latin typeface="Arial"/>
                <a:ea typeface="Arial"/>
                <a:cs typeface="Arial"/>
                <a:sym typeface="Arial"/>
              </a:rPr>
              <a:t> for sexual activity, including sexual touching of non-sexual body parts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Calling someone sexual names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Sexual street harassment (e.g., cat calling, whistling)</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Cornering, standing too close, blocking doorways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Obscene t-shirts, hats, pins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Obscene language or jokes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Unwanted discussion of sexual topics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Repeatedly asking someone to go out on a date or be in a relationship</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Unwanted sexual texts or emails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Unwanted sexual comments directed toward or about someone else on social media</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Exposing someone to pornographic material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Sexual gestures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Spreading sexual rumors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Embarrassing someone using sexual comments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Exposing oneself</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Non-consensual photo sharing</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Stalking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Grooming: A process of manipulation and trust-building that a perpetrator</a:t>
            </a:r>
            <a:r>
              <a:rPr lang="en-US" sz="1100" b="0" i="0" u="none" strike="noStrike" cap="none" baseline="0" dirty="0" smtClean="0">
                <a:solidFill>
                  <a:srgbClr val="000000"/>
                </a:solidFill>
                <a:effectLst/>
                <a:latin typeface="Arial"/>
                <a:ea typeface="Arial"/>
                <a:cs typeface="Arial"/>
                <a:sym typeface="Arial"/>
              </a:rPr>
              <a:t> will use to create an atmosphere where they can exploit a child.</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Reference:</a:t>
            </a:r>
            <a:r>
              <a:rPr lang="en-US" sz="1100" b="1" i="0" u="none" strike="noStrike" cap="none" baseline="0" dirty="0" smtClean="0">
                <a:solidFill>
                  <a:srgbClr val="000000"/>
                </a:solidFill>
                <a:effectLst/>
                <a:latin typeface="Arial"/>
                <a:ea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ea typeface="Arial"/>
                <a:cs typeface="Arial"/>
                <a:sym typeface="Arial"/>
              </a:rPr>
              <a:t>Dovi, Allison T. (2021, June). Nemours </a:t>
            </a:r>
            <a:r>
              <a:rPr lang="en-US" sz="1100" b="0" i="0" u="none" strike="noStrike" cap="none" baseline="0" dirty="0" err="1" smtClean="0">
                <a:solidFill>
                  <a:srgbClr val="000000"/>
                </a:solidFill>
                <a:effectLst/>
                <a:latin typeface="Arial"/>
                <a:ea typeface="Arial"/>
                <a:cs typeface="Arial"/>
                <a:sym typeface="Arial"/>
              </a:rPr>
              <a:t>TeensHealth</a:t>
            </a:r>
            <a:r>
              <a:rPr lang="en-US" sz="1100" b="0" i="0" u="none" strike="noStrike" cap="none" baseline="0" dirty="0" smtClean="0">
                <a:solidFill>
                  <a:srgbClr val="000000"/>
                </a:solidFill>
                <a:effectLst/>
                <a:latin typeface="Arial"/>
                <a:ea typeface="Arial"/>
                <a:cs typeface="Arial"/>
                <a:sym typeface="Arial"/>
              </a:rPr>
              <a:t>: Sexual Harassment and Sexual Bullying. https://kidshealth.org/en/teens/harassment.html</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ea typeface="Arial"/>
                <a:cs typeface="Arial"/>
                <a:sym typeface="Arial"/>
              </a:rPr>
              <a:t>Saskatoon Sexual Assault and Information Centre (</a:t>
            </a:r>
            <a:r>
              <a:rPr lang="en-US" sz="1100" b="0" i="0" u="none" strike="noStrike" cap="none" baseline="0" dirty="0" err="1" smtClean="0">
                <a:solidFill>
                  <a:srgbClr val="000000"/>
                </a:solidFill>
                <a:effectLst/>
                <a:latin typeface="Arial"/>
                <a:ea typeface="Arial"/>
                <a:cs typeface="Arial"/>
                <a:sym typeface="Arial"/>
              </a:rPr>
              <a:t>SSAIC</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err="1" smtClean="0">
                <a:solidFill>
                  <a:srgbClr val="000000"/>
                </a:solidFill>
                <a:effectLst/>
                <a:latin typeface="Arial"/>
                <a:ea typeface="Arial"/>
                <a:cs typeface="Arial"/>
                <a:sym typeface="Arial"/>
              </a:rPr>
              <a:t>n.d.</a:t>
            </a:r>
            <a:r>
              <a:rPr lang="en-US" sz="1100" b="0" i="0" u="none" strike="noStrike" cap="none" baseline="0" dirty="0" smtClean="0">
                <a:solidFill>
                  <a:srgbClr val="000000"/>
                </a:solidFill>
                <a:effectLst/>
                <a:latin typeface="Arial"/>
                <a:ea typeface="Arial"/>
                <a:cs typeface="Arial"/>
                <a:sym typeface="Arial"/>
              </a:rPr>
              <a:t>). Grooming. https://ssaic.ca/learning-resources/child-sexual-abuse-what-is-grooming/</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Sexual Assault Centre of Edmonton (</a:t>
            </a:r>
            <a:r>
              <a:rPr lang="en-US" sz="1100" b="0" i="0" u="none" strike="noStrike" cap="none" baseline="0" dirty="0" err="1" smtClean="0">
                <a:solidFill>
                  <a:srgbClr val="000000"/>
                </a:solidFill>
                <a:effectLst/>
                <a:latin typeface="Arial"/>
                <a:ea typeface="Arial"/>
                <a:cs typeface="Arial"/>
                <a:sym typeface="Arial"/>
              </a:rPr>
              <a:t>SACE</a:t>
            </a:r>
            <a:r>
              <a:rPr lang="en-US" sz="1100" b="0" i="0" u="none" strike="noStrike" cap="none" baseline="0" dirty="0" smtClean="0">
                <a:solidFill>
                  <a:srgbClr val="000000"/>
                </a:solidFill>
                <a:effectLst/>
                <a:latin typeface="Arial"/>
                <a:ea typeface="Arial"/>
                <a:cs typeface="Arial"/>
                <a:sym typeface="Arial"/>
              </a:rPr>
              <a:t>). (2022). What is Sexual Harassment? https://www.sace.ca/learn/what-is-sexual-harassment/#:~:text=Sexual%20harassment%20is%20any%20unwanted,%2C%20embarrassed%2C%20uncomfortable%20or%20ashamed. </a:t>
            </a:r>
            <a:endParaRPr lang="en-US" sz="1100" b="1" i="0" u="none" strike="noStrike" cap="none" baseline="0" dirty="0" smtClean="0">
              <a:solidFill>
                <a:srgbClr val="000000"/>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Sex &amp; U (2022). Consent: Sexual Harassment. https://www.sexandu.ca/consent/sexual-assault/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0" u="none" strike="noStrike" cap="none" baseline="0" dirty="0" smtClean="0">
                <a:solidFill>
                  <a:srgbClr val="000000"/>
                </a:solidFill>
                <a:latin typeface="Arial"/>
                <a:ea typeface="Arial"/>
                <a:cs typeface="Arial"/>
                <a:sym typeface="Arial"/>
              </a:rPr>
              <a:t>Photo Reference: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Shutterstock_2092101421 </a:t>
            </a:r>
          </a:p>
        </p:txBody>
      </p:sp>
    </p:spTree>
    <p:extLst>
      <p:ext uri="{BB962C8B-B14F-4D97-AF65-F5344CB8AC3E}">
        <p14:creationId xmlns:p14="http://schemas.microsoft.com/office/powerpoint/2010/main" val="1748252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dirty="0" smtClean="0"/>
              <a:t>Sex</a:t>
            </a:r>
            <a:r>
              <a:rPr lang="en-US" sz="1100" b="1" baseline="0" dirty="0" smtClean="0"/>
              <a:t> without consent being communicated to allow for sexual activity or activities is sexual assault! Sexual assault can happen to anyone of any age and gender. </a:t>
            </a:r>
          </a:p>
          <a:p>
            <a:pPr marL="0" lvl="0" indent="0" algn="l" rtl="0">
              <a:spcBef>
                <a:spcPts val="0"/>
              </a:spcBef>
              <a:spcAft>
                <a:spcPts val="0"/>
              </a:spcAft>
              <a:buNone/>
            </a:pPr>
            <a:endParaRPr lang="en-US" sz="1100" b="1"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sng" strike="noStrike" cap="none" baseline="0" dirty="0" smtClean="0">
                <a:solidFill>
                  <a:srgbClr val="000000"/>
                </a:solidFill>
                <a:effectLst/>
                <a:latin typeface="Arial"/>
                <a:ea typeface="Arial"/>
                <a:cs typeface="Arial"/>
                <a:sym typeface="Arial"/>
              </a:rPr>
              <a:t>Background Knowledge</a:t>
            </a: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Here are some tips to consider which may help protect students from sexual assault or sexual abuse:</a:t>
            </a:r>
          </a:p>
          <a:p>
            <a:r>
              <a:rPr lang="en-US" sz="1100" b="0" i="0" u="none" strike="noStrike" cap="none" dirty="0" smtClean="0">
                <a:solidFill>
                  <a:srgbClr val="000000"/>
                </a:solidFill>
                <a:effectLst/>
                <a:latin typeface="Arial"/>
                <a:ea typeface="Arial"/>
                <a:cs typeface="Arial"/>
                <a:sym typeface="Arial"/>
              </a:rPr>
              <a:t>provide them with sexual health information that focuses on their needs</a:t>
            </a:r>
          </a:p>
          <a:p>
            <a:r>
              <a:rPr lang="en-US" sz="1100" b="0" i="0" u="none" strike="noStrike" cap="none" dirty="0" smtClean="0">
                <a:solidFill>
                  <a:srgbClr val="000000"/>
                </a:solidFill>
                <a:effectLst/>
                <a:latin typeface="Arial"/>
                <a:ea typeface="Arial"/>
                <a:cs typeface="Arial"/>
                <a:sym typeface="Arial"/>
              </a:rPr>
              <a:t>teach them to use the correct names for body parts</a:t>
            </a:r>
          </a:p>
          <a:p>
            <a:r>
              <a:rPr lang="en-US" sz="1100" b="0" i="0" u="none" strike="noStrike" cap="none" dirty="0" smtClean="0">
                <a:solidFill>
                  <a:srgbClr val="000000"/>
                </a:solidFill>
                <a:effectLst/>
                <a:latin typeface="Arial"/>
                <a:ea typeface="Arial"/>
                <a:cs typeface="Arial"/>
                <a:sym typeface="Arial"/>
              </a:rPr>
              <a:t>make sure they understand which parts of their body are ‘private’, and what ‘privacy’ means</a:t>
            </a:r>
          </a:p>
          <a:p>
            <a:r>
              <a:rPr lang="en-US" sz="1100" b="0" i="0" u="none" strike="noStrike" cap="none" dirty="0" smtClean="0">
                <a:solidFill>
                  <a:srgbClr val="000000"/>
                </a:solidFill>
                <a:effectLst/>
                <a:latin typeface="Arial"/>
                <a:ea typeface="Arial"/>
                <a:cs typeface="Arial"/>
                <a:sym typeface="Arial"/>
              </a:rPr>
              <a:t>make sure they know about ‘okay’ and ‘not okay’ touch.</a:t>
            </a:r>
          </a:p>
          <a:p>
            <a:r>
              <a:rPr lang="en-US" sz="1100" b="0" i="0" u="none" strike="noStrike" cap="none" dirty="0" smtClean="0">
                <a:solidFill>
                  <a:srgbClr val="000000"/>
                </a:solidFill>
                <a:effectLst/>
                <a:latin typeface="Arial"/>
                <a:ea typeface="Arial"/>
                <a:cs typeface="Arial"/>
                <a:sym typeface="Arial"/>
              </a:rPr>
              <a:t>teach what personal boundary is and that it’s okay to say ‘no’.</a:t>
            </a:r>
            <a:r>
              <a:rPr lang="en-US" sz="1100" b="0" i="0" u="none" strike="noStrike" cap="none" baseline="0" dirty="0" smtClean="0">
                <a:solidFill>
                  <a:srgbClr val="000000"/>
                </a:solidFill>
                <a:effectLst/>
                <a:latin typeface="Arial"/>
                <a:ea typeface="Arial"/>
                <a:cs typeface="Arial"/>
                <a:sym typeface="Arial"/>
              </a:rPr>
              <a:t> T</a:t>
            </a:r>
            <a:r>
              <a:rPr lang="en-US" sz="1100" b="0" i="0" u="none" strike="noStrike" cap="none" dirty="0" smtClean="0">
                <a:solidFill>
                  <a:srgbClr val="000000"/>
                </a:solidFill>
                <a:effectLst/>
                <a:latin typeface="Arial"/>
                <a:ea typeface="Arial"/>
                <a:cs typeface="Arial"/>
                <a:sym typeface="Arial"/>
              </a:rPr>
              <a:t>hey need to know/understand they have the right to say ‘no’ when they feel their personal boundary is being crossed.</a:t>
            </a:r>
          </a:p>
          <a:p>
            <a:r>
              <a:rPr lang="en-US" sz="1100" b="0" i="0" u="none" strike="noStrike" cap="none" dirty="0" smtClean="0">
                <a:solidFill>
                  <a:srgbClr val="000000"/>
                </a:solidFill>
                <a:effectLst/>
                <a:latin typeface="Arial"/>
                <a:ea typeface="Arial"/>
                <a:cs typeface="Arial"/>
                <a:sym typeface="Arial"/>
              </a:rPr>
              <a:t>practice skills using role play and problem solving so your child can practice saying ‘yes’ and ‘no’</a:t>
            </a:r>
          </a:p>
          <a:p>
            <a:r>
              <a:rPr lang="en-US" sz="1100" b="0" i="0" u="none" strike="noStrike" cap="none" dirty="0" smtClean="0">
                <a:solidFill>
                  <a:srgbClr val="000000"/>
                </a:solidFill>
                <a:effectLst/>
                <a:latin typeface="Arial"/>
                <a:ea typeface="Arial"/>
                <a:cs typeface="Arial"/>
                <a:sym typeface="Arial"/>
              </a:rPr>
              <a:t>ensure students understand their rights and their choices for healthy sexuality</a:t>
            </a:r>
          </a:p>
          <a:p>
            <a:pPr marL="0" lvl="0" indent="0" algn="l" rtl="0">
              <a:spcBef>
                <a:spcPts val="0"/>
              </a:spcBef>
              <a:spcAft>
                <a:spcPts val="0"/>
              </a:spcAft>
              <a:buNone/>
            </a:pPr>
            <a:endParaRPr lang="en-US" sz="1100" b="1" baseline="0" dirty="0" smtClean="0"/>
          </a:p>
          <a:p>
            <a:pPr marL="0" lvl="0" indent="0" algn="l" rtl="0">
              <a:spcBef>
                <a:spcPts val="0"/>
              </a:spcBef>
              <a:spcAft>
                <a:spcPts val="0"/>
              </a:spcAft>
              <a:buNone/>
            </a:pPr>
            <a:r>
              <a:rPr lang="en-US" sz="1100" b="1" baseline="0" dirty="0" smtClean="0"/>
              <a:t>Coercion: </a:t>
            </a:r>
            <a:r>
              <a:rPr lang="en-US" sz="1100" b="0" baseline="0" dirty="0" smtClean="0"/>
              <a:t>The practice of persuading a person using a force or threat to do something they do not want to. </a:t>
            </a:r>
          </a:p>
          <a:p>
            <a:pPr marL="0" lvl="0" indent="0" algn="l" rtl="0">
              <a:spcBef>
                <a:spcPts val="0"/>
              </a:spcBef>
              <a:spcAft>
                <a:spcPts val="0"/>
              </a:spcAft>
              <a:buNone/>
            </a:pPr>
            <a:endParaRPr lang="en-US" sz="1100"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Examples of Coercion are if the person:</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Pressures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Pesters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Threatens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Guilt</a:t>
            </a:r>
            <a:r>
              <a:rPr lang="en-US" sz="1100" b="0" i="0" u="none" strike="noStrike" cap="none" baseline="0" dirty="0" smtClean="0">
                <a:solidFill>
                  <a:srgbClr val="000000"/>
                </a:solidFill>
                <a:effectLst/>
                <a:latin typeface="Arial"/>
                <a:ea typeface="Arial"/>
                <a:cs typeface="Arial"/>
                <a:sym typeface="Arial"/>
              </a:rPr>
              <a:t> trips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Blackmails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Intimidates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Bullies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Harasses</a:t>
            </a:r>
          </a:p>
          <a:p>
            <a:pPr marL="0" lvl="0" indent="0" algn="l" rtl="0">
              <a:spcBef>
                <a:spcPts val="0"/>
              </a:spcBef>
              <a:spcAft>
                <a:spcPts val="0"/>
              </a:spcAft>
              <a:buNone/>
            </a:pPr>
            <a:endParaRPr lang="en-US" sz="1100"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effectLst/>
                <a:latin typeface="Arial"/>
                <a:ea typeface="Arial"/>
                <a:cs typeface="Arial"/>
                <a:sym typeface="Arial"/>
              </a:rPr>
              <a:t>**Sexual activity includes but is not limited to, kissing, oral or anal sex, sexual intercourse, etc.**</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Reference:</a:t>
            </a:r>
            <a:r>
              <a:rPr lang="en-US" sz="1100" b="1" i="0" u="none" strike="noStrike" cap="none" baseline="0" dirty="0" smtClean="0">
                <a:solidFill>
                  <a:srgbClr val="000000"/>
                </a:solidFill>
                <a:effectLst/>
                <a:latin typeface="Arial"/>
                <a:ea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effectLst/>
                <a:latin typeface="Arial"/>
                <a:ea typeface="Arial"/>
                <a:cs typeface="Arial"/>
                <a:sym typeface="Arial"/>
              </a:rPr>
              <a:t>Sex &amp; U (2022). Consent: About Sexual Assault. https://www.sexandu.ca/consent/sexual-assault/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Teaching Sexual Health. (</a:t>
            </a:r>
            <a:r>
              <a:rPr lang="en-US" sz="1100" b="0" i="0" u="none" strike="noStrike" cap="none" baseline="0" dirty="0" err="1" smtClean="0">
                <a:solidFill>
                  <a:srgbClr val="000000"/>
                </a:solidFill>
                <a:effectLst/>
                <a:latin typeface="Arial"/>
                <a:ea typeface="Arial"/>
                <a:cs typeface="Arial"/>
                <a:sym typeface="Arial"/>
              </a:rPr>
              <a:t>n.d.</a:t>
            </a:r>
            <a:r>
              <a:rPr lang="en-US" sz="1100" b="0" i="0" u="none" strike="noStrike" cap="none" baseline="0" dirty="0" smtClean="0">
                <a:solidFill>
                  <a:srgbClr val="000000"/>
                </a:solidFill>
                <a:effectLst/>
                <a:latin typeface="Arial"/>
                <a:ea typeface="Arial"/>
                <a:cs typeface="Arial"/>
                <a:sym typeface="Arial"/>
              </a:rPr>
              <a:t>). Consent – Consent and the Law: What to Know about Sexual Assault and Pornography. https://teachingsexualhealth.ca/parents/information-by-topic/understanding-consent/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Teaching Sexual Health (</a:t>
            </a:r>
            <a:r>
              <a:rPr lang="en-US" sz="1100" b="0" i="0" u="none" strike="noStrike" cap="none" baseline="0" dirty="0" err="1" smtClean="0">
                <a:solidFill>
                  <a:srgbClr val="000000"/>
                </a:solidFill>
                <a:effectLst/>
                <a:latin typeface="Arial"/>
                <a:ea typeface="Arial"/>
                <a:cs typeface="Arial"/>
                <a:sym typeface="Arial"/>
              </a:rPr>
              <a:t>n.d.</a:t>
            </a:r>
            <a:r>
              <a:rPr lang="en-US" sz="1100" b="0" i="0" u="none" strike="noStrike" cap="none" baseline="0" dirty="0" smtClean="0">
                <a:solidFill>
                  <a:srgbClr val="000000"/>
                </a:solidFill>
                <a:effectLst/>
                <a:latin typeface="Arial"/>
                <a:ea typeface="Arial"/>
                <a:cs typeface="Arial"/>
                <a:sym typeface="Arial"/>
              </a:rPr>
              <a:t>). Understanding your child’s development – Protecting your Child from Sexual Assault or Abuse. https://teachingsexualhealth.ca/parents/information-by-age/differing-abilities/</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1" dirty="0" smtClean="0"/>
          </a:p>
        </p:txBody>
      </p:sp>
    </p:spTree>
    <p:extLst>
      <p:ext uri="{BB962C8B-B14F-4D97-AF65-F5344CB8AC3E}">
        <p14:creationId xmlns:p14="http://schemas.microsoft.com/office/powerpoint/2010/main" val="5911038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Wingdings" panose="05000000000000000000" pitchFamily="2" charset="2"/>
              <a:buChar char="à"/>
            </a:pPr>
            <a:r>
              <a:rPr lang="en-US" dirty="0" smtClean="0"/>
              <a:t>Niagara Sexual Assault Centre</a:t>
            </a:r>
            <a:r>
              <a:rPr lang="en-US" baseline="0" dirty="0" smtClean="0"/>
              <a:t> (</a:t>
            </a:r>
            <a:r>
              <a:rPr lang="en-US" baseline="0" dirty="0" err="1" smtClean="0"/>
              <a:t>CARSA</a:t>
            </a:r>
            <a:r>
              <a:rPr lang="en-US" baseline="0" dirty="0" smtClean="0"/>
              <a:t>) </a:t>
            </a:r>
            <a:r>
              <a:rPr lang="en-US" dirty="0" smtClean="0"/>
              <a:t>(http://niagarasexualassaultcentre.com/) </a:t>
            </a:r>
          </a:p>
          <a:p>
            <a:pPr marL="628650" lvl="1" indent="-171450" algn="l" rtl="0">
              <a:spcBef>
                <a:spcPts val="0"/>
              </a:spcBef>
              <a:spcAft>
                <a:spcPts val="0"/>
              </a:spcAft>
              <a:buFont typeface="Wingdings" panose="05000000000000000000" pitchFamily="2" charset="2"/>
              <a:buChar char="à"/>
            </a:pPr>
            <a:r>
              <a:rPr lang="en-US" sz="1100" b="0" i="0" u="none" strike="noStrike" cap="all" dirty="0" smtClean="0">
                <a:solidFill>
                  <a:srgbClr val="000000"/>
                </a:solidFill>
                <a:effectLst/>
                <a:latin typeface="Arial"/>
                <a:ea typeface="Arial"/>
                <a:cs typeface="Arial"/>
                <a:sym typeface="Arial"/>
              </a:rPr>
              <a:t>24 HOUR CRISIS &amp; INFORMATION LINE: </a:t>
            </a:r>
            <a:r>
              <a:rPr lang="en-US" sz="1100" b="1" i="0" u="none" strike="noStrike" cap="all" dirty="0" smtClean="0">
                <a:solidFill>
                  <a:srgbClr val="000000"/>
                </a:solidFill>
                <a:effectLst/>
                <a:latin typeface="Arial"/>
                <a:ea typeface="Arial"/>
                <a:cs typeface="Arial"/>
                <a:sym typeface="Arial"/>
              </a:rPr>
              <a:t>905-682-4584</a:t>
            </a:r>
          </a:p>
          <a:p>
            <a:pPr marL="158750" indent="0">
              <a:buNone/>
            </a:pPr>
            <a:endParaRPr lang="en-US" sz="1100" b="1" i="0" u="sng" strike="noStrike" cap="none" dirty="0" smtClean="0">
              <a:solidFill>
                <a:srgbClr val="000000"/>
              </a:solidFill>
              <a:effectLst/>
              <a:latin typeface="Arial"/>
              <a:ea typeface="Arial"/>
              <a:cs typeface="Arial"/>
              <a:sym typeface="Arial"/>
              <a:hlinkClick r:id="rId3"/>
            </a:endParaRPr>
          </a:p>
          <a:p>
            <a:pPr marL="158750" indent="0">
              <a:buNone/>
            </a:pPr>
            <a:r>
              <a:rPr lang="en-US" sz="1100" b="1" i="0" u="sng" strike="noStrike" cap="none" dirty="0" smtClean="0">
                <a:solidFill>
                  <a:srgbClr val="000000"/>
                </a:solidFill>
                <a:effectLst/>
                <a:latin typeface="Arial"/>
                <a:ea typeface="Arial"/>
                <a:cs typeface="Arial"/>
                <a:sym typeface="Arial"/>
                <a:hlinkClick r:id="rId4"/>
              </a:rPr>
              <a:t>Community Health Centres</a:t>
            </a:r>
            <a:br>
              <a:rPr lang="en-US" sz="1100" b="1" i="0" u="sng" strike="noStrike" cap="none" dirty="0" smtClean="0">
                <a:solidFill>
                  <a:srgbClr val="000000"/>
                </a:solidFill>
                <a:effectLst/>
                <a:latin typeface="Arial"/>
                <a:ea typeface="Arial"/>
                <a:cs typeface="Arial"/>
                <a:sym typeface="Arial"/>
                <a:hlinkClick r:id="rId4"/>
              </a:rPr>
            </a:br>
            <a:r>
              <a:rPr lang="en-US" sz="1100" b="0" i="0" u="none" strike="noStrike" cap="none" dirty="0" smtClean="0">
                <a:solidFill>
                  <a:srgbClr val="000000"/>
                </a:solidFill>
                <a:effectLst/>
                <a:latin typeface="Arial"/>
                <a:ea typeface="Arial"/>
                <a:cs typeface="Arial"/>
                <a:sym typeface="Arial"/>
              </a:rPr>
              <a:t>Community health centres throughout the province offer healthcare, counselling and support services free of charge.</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Sexual</a:t>
            </a:r>
            <a:r>
              <a:rPr lang="en-US" sz="1100" b="0" i="0" u="none" strike="noStrike" cap="none" baseline="0" dirty="0" smtClean="0">
                <a:solidFill>
                  <a:srgbClr val="000000"/>
                </a:solidFill>
                <a:effectLst/>
                <a:latin typeface="Arial"/>
                <a:ea typeface="Arial"/>
                <a:cs typeface="Arial"/>
                <a:sym typeface="Arial"/>
              </a:rPr>
              <a:t> Health Ontario </a:t>
            </a:r>
            <a:r>
              <a:rPr lang="en-US" sz="1100" b="0" i="0" u="none" strike="noStrike" cap="none" baseline="0" dirty="0" smtClean="0">
                <a:solidFill>
                  <a:srgbClr val="000000"/>
                </a:solidFill>
                <a:effectLst/>
                <a:latin typeface="Arial"/>
                <a:ea typeface="Arial"/>
                <a:cs typeface="Arial"/>
                <a:sym typeface="Wingdings" panose="05000000000000000000" pitchFamily="2" charset="2"/>
              </a:rPr>
              <a:t> https://sexualhealthontario.ca/en/home</a:t>
            </a:r>
          </a:p>
          <a:p>
            <a:pPr marL="158750" indent="0">
              <a:buNone/>
            </a:pPr>
            <a:endParaRPr lang="en-US" sz="1100" b="0" i="0" u="none" strike="noStrike" cap="none" baseline="0" dirty="0" smtClean="0">
              <a:solidFill>
                <a:srgbClr val="000000"/>
              </a:solidFill>
              <a:effectLst/>
              <a:latin typeface="Arial"/>
              <a:ea typeface="Arial"/>
              <a:cs typeface="Arial"/>
              <a:sym typeface="Wingdings" panose="05000000000000000000" pitchFamily="2" charset="2"/>
            </a:endParaRPr>
          </a:p>
          <a:p>
            <a:pPr marL="158750" indent="0">
              <a:buNone/>
            </a:pPr>
            <a:r>
              <a:rPr lang="en-US" sz="1100" b="0" i="0" u="none" strike="noStrike" cap="none" baseline="0" dirty="0" smtClean="0">
                <a:solidFill>
                  <a:srgbClr val="000000"/>
                </a:solidFill>
                <a:effectLst/>
                <a:latin typeface="Arial"/>
                <a:ea typeface="Arial"/>
                <a:cs typeface="Arial"/>
                <a:sym typeface="Wingdings" panose="05000000000000000000" pitchFamily="2" charset="2"/>
              </a:rPr>
              <a:t>Shore Centre (Sexual Health Resources)  https://www.shorecentre.ca/sexual-health/sexual-health-resources/</a:t>
            </a:r>
          </a:p>
          <a:p>
            <a:pPr marL="158750" indent="0">
              <a:buNone/>
            </a:pPr>
            <a:endParaRPr lang="en-US" sz="1100" b="0" i="0" u="none" strike="noStrike" cap="none" baseline="0" dirty="0" smtClean="0">
              <a:solidFill>
                <a:srgbClr val="000000"/>
              </a:solidFill>
              <a:effectLst/>
              <a:latin typeface="Arial"/>
              <a:ea typeface="Arial"/>
              <a:cs typeface="Arial"/>
              <a:sym typeface="Wingdings" panose="05000000000000000000" pitchFamily="2" charset="2"/>
            </a:endParaRPr>
          </a:p>
          <a:p>
            <a:pPr marL="158750" indent="0">
              <a:buNone/>
            </a:pPr>
            <a:r>
              <a:rPr lang="en-US" sz="1100" b="0" i="0" u="none" strike="noStrike" cap="none" baseline="0" dirty="0" smtClean="0">
                <a:solidFill>
                  <a:srgbClr val="000000"/>
                </a:solidFill>
                <a:effectLst/>
                <a:latin typeface="Arial"/>
                <a:ea typeface="Arial"/>
                <a:cs typeface="Arial"/>
                <a:sym typeface="Wingdings" panose="05000000000000000000" pitchFamily="2" charset="2"/>
              </a:rPr>
              <a:t> https://endingviolencecanada.org/sexual-assault-centres-crisis-lines-and-support-services/</a:t>
            </a:r>
          </a:p>
          <a:p>
            <a:pPr marL="158750" indent="0">
              <a:buNone/>
            </a:pPr>
            <a:endParaRPr lang="en-US" sz="1100" b="0" i="0" u="none" strike="noStrike" cap="none" baseline="0" dirty="0" smtClean="0">
              <a:solidFill>
                <a:srgbClr val="000000"/>
              </a:solidFill>
              <a:effectLst/>
              <a:latin typeface="Arial"/>
              <a:ea typeface="Arial"/>
              <a:cs typeface="Arial"/>
              <a:sym typeface="Wingdings" panose="05000000000000000000" pitchFamily="2" charset="2"/>
            </a:endParaRPr>
          </a:p>
          <a:p>
            <a:pPr marL="158750" indent="0">
              <a:buNone/>
            </a:pPr>
            <a:r>
              <a:rPr lang="en-US" sz="1100" b="1" i="0" u="sng" strike="noStrike" cap="none" baseline="0" dirty="0" smtClean="0">
                <a:solidFill>
                  <a:srgbClr val="000000"/>
                </a:solidFill>
                <a:effectLst/>
                <a:latin typeface="Arial"/>
                <a:ea typeface="Arial"/>
                <a:cs typeface="Arial"/>
                <a:sym typeface="Wingdings" panose="05000000000000000000" pitchFamily="2" charset="2"/>
              </a:rPr>
              <a:t>Niagara Region-Specific Resources:</a:t>
            </a:r>
          </a:p>
          <a:p>
            <a:pPr marL="457200" indent="-298450"/>
            <a:r>
              <a:rPr lang="en-US" sz="1100" b="0" i="0" u="none" strike="noStrike" cap="none" baseline="0" dirty="0" smtClean="0">
                <a:solidFill>
                  <a:srgbClr val="000000"/>
                </a:solidFill>
                <a:effectLst/>
                <a:latin typeface="Arial"/>
                <a:ea typeface="Arial"/>
                <a:cs typeface="Arial"/>
                <a:sym typeface="Wingdings" panose="05000000000000000000" pitchFamily="2" charset="2"/>
              </a:rPr>
              <a:t>Niagara Region Sexual Health  https://www.niagararegion.ca/living/health_wellness/sexualhealth/default.aspx</a:t>
            </a:r>
          </a:p>
          <a:p>
            <a:pPr marL="158750" indent="0">
              <a:buNone/>
            </a:pPr>
            <a:endParaRPr lang="en-US" sz="1100" b="1" i="0" u="sng" strike="noStrike" cap="none" dirty="0" smtClean="0">
              <a:solidFill>
                <a:srgbClr val="000000"/>
              </a:solidFill>
              <a:effectLst/>
              <a:latin typeface="Arial"/>
              <a:ea typeface="Arial"/>
              <a:cs typeface="Arial"/>
              <a:sym typeface="Arial"/>
              <a:hlinkClick r:id="rId3"/>
            </a:endParaRPr>
          </a:p>
          <a:p>
            <a:pPr marL="158750" indent="0">
              <a:buNone/>
            </a:pPr>
            <a:endParaRPr lang="en-US" sz="1100" b="1" i="0" u="sng" strike="noStrike" cap="none" dirty="0" smtClean="0">
              <a:solidFill>
                <a:srgbClr val="000000"/>
              </a:solidFill>
              <a:effectLst/>
              <a:latin typeface="Arial"/>
              <a:ea typeface="Arial"/>
              <a:cs typeface="Arial"/>
              <a:sym typeface="Arial"/>
              <a:hlinkClick r:id="rId3"/>
            </a:endParaRPr>
          </a:p>
          <a:p>
            <a:pPr marL="158750" indent="0">
              <a:buNone/>
            </a:pPr>
            <a:r>
              <a:rPr lang="en-US" sz="1100" b="1" i="0" u="sng" strike="noStrike" cap="none" dirty="0" smtClean="0">
                <a:solidFill>
                  <a:srgbClr val="000000"/>
                </a:solidFill>
                <a:effectLst/>
                <a:latin typeface="Arial"/>
                <a:ea typeface="Arial"/>
                <a:cs typeface="Arial"/>
                <a:sym typeface="Arial"/>
                <a:hlinkClick r:id="rId3"/>
              </a:rPr>
              <a:t>The Kids Help Phone</a:t>
            </a:r>
            <a:br>
              <a:rPr lang="en-US" sz="1100" b="1" i="0" u="sng" strike="noStrike" cap="none" dirty="0" smtClean="0">
                <a:solidFill>
                  <a:srgbClr val="000000"/>
                </a:solidFill>
                <a:effectLst/>
                <a:latin typeface="Arial"/>
                <a:ea typeface="Arial"/>
                <a:cs typeface="Arial"/>
                <a:sym typeface="Arial"/>
                <a:hlinkClick r:id="rId3"/>
              </a:rPr>
            </a:br>
            <a:r>
              <a:rPr lang="en-US" sz="1100" b="0" i="0" u="none" strike="noStrike" cap="none" dirty="0" smtClean="0">
                <a:solidFill>
                  <a:srgbClr val="000000"/>
                </a:solidFill>
                <a:effectLst/>
                <a:latin typeface="Arial"/>
                <a:ea typeface="Arial"/>
                <a:cs typeface="Arial"/>
                <a:sym typeface="Arial"/>
              </a:rPr>
              <a:t>This hotline provides toll-free, 24-hour, bilingual and anonymous phone counselling to young people to improve their emotional health and well-being. In addition to an array of counselling options, there is a wide range of online resources.</a:t>
            </a:r>
          </a:p>
          <a:p>
            <a:pPr marL="158750" indent="0">
              <a:buNone/>
            </a:pPr>
            <a:r>
              <a:rPr lang="en-US" sz="1100" b="1" i="0" u="none" strike="noStrike" cap="none" dirty="0" smtClean="0">
                <a:solidFill>
                  <a:srgbClr val="000000"/>
                </a:solidFill>
                <a:effectLst/>
                <a:latin typeface="Arial"/>
                <a:ea typeface="Arial"/>
                <a:cs typeface="Arial"/>
                <a:sym typeface="Arial"/>
                <a:hlinkClick r:id="rId5"/>
              </a:rPr>
              <a:t>1-800-668-6868</a:t>
            </a:r>
            <a:endParaRPr lang="en-US" sz="1100" b="1" i="0" u="none" strike="noStrike" cap="none" dirty="0" smtClean="0">
              <a:solidFill>
                <a:srgbClr val="000000"/>
              </a:solidFill>
              <a:effectLst/>
              <a:latin typeface="Arial"/>
              <a:ea typeface="Arial"/>
              <a:cs typeface="Arial"/>
              <a:sym typeface="Arial"/>
            </a:endParaRPr>
          </a:p>
          <a:p>
            <a:pPr marL="158750" indent="0">
              <a:buNone/>
            </a:pPr>
            <a:endParaRPr lang="en-US" sz="1100" b="1" i="0" u="none" strike="noStrike" cap="none" dirty="0" smtClean="0">
              <a:solidFill>
                <a:srgbClr val="000000"/>
              </a:solidFill>
              <a:effectLst/>
              <a:latin typeface="Arial"/>
              <a:ea typeface="Arial"/>
              <a:cs typeface="Arial"/>
              <a:sym typeface="Arial"/>
            </a:endParaRPr>
          </a:p>
          <a:p>
            <a:pPr marL="158750" indent="0">
              <a:buNone/>
            </a:pPr>
            <a:r>
              <a:rPr lang="en-US" sz="1100" b="1" i="0" u="sng" strike="noStrike" cap="none" dirty="0" smtClean="0">
                <a:solidFill>
                  <a:srgbClr val="000000"/>
                </a:solidFill>
                <a:effectLst/>
                <a:latin typeface="Arial"/>
                <a:ea typeface="Arial"/>
                <a:cs typeface="Arial"/>
                <a:sym typeface="Arial"/>
                <a:hlinkClick r:id="rId6"/>
              </a:rPr>
              <a:t>Sex and U</a:t>
            </a:r>
            <a:br>
              <a:rPr lang="en-US" sz="1100" b="1" i="0" u="sng" strike="noStrike" cap="none" dirty="0" smtClean="0">
                <a:solidFill>
                  <a:srgbClr val="000000"/>
                </a:solidFill>
                <a:effectLst/>
                <a:latin typeface="Arial"/>
                <a:ea typeface="Arial"/>
                <a:cs typeface="Arial"/>
                <a:sym typeface="Arial"/>
                <a:hlinkClick r:id="rId6"/>
              </a:rPr>
            </a:br>
            <a:r>
              <a:rPr lang="en-US" sz="1100" b="0" i="0" u="none" strike="noStrike" cap="none" dirty="0" smtClean="0">
                <a:solidFill>
                  <a:srgbClr val="000000"/>
                </a:solidFill>
                <a:effectLst/>
                <a:latin typeface="Arial"/>
                <a:ea typeface="Arial"/>
                <a:cs typeface="Arial"/>
                <a:sym typeface="Arial"/>
              </a:rPr>
              <a:t>A website that offers in depth information on all birth control methods, sexually transmitted infections and various issues related to sexual health.</a:t>
            </a:r>
          </a:p>
          <a:p>
            <a:pPr marL="158750" indent="0">
              <a:buNone/>
            </a:pPr>
            <a:endParaRPr lang="en-US" sz="1100" b="1" i="0" u="sng" strike="noStrike" cap="none" dirty="0" smtClean="0">
              <a:solidFill>
                <a:srgbClr val="000000"/>
              </a:solidFill>
              <a:effectLst/>
              <a:latin typeface="Arial"/>
              <a:ea typeface="Arial"/>
              <a:cs typeface="Arial"/>
              <a:sym typeface="Arial"/>
              <a:hlinkClick r:id="rId7"/>
            </a:endParaRPr>
          </a:p>
          <a:p>
            <a:pPr marL="158750" indent="0">
              <a:buNone/>
            </a:pPr>
            <a:r>
              <a:rPr lang="en-US" sz="1100" b="1" i="0" u="sng" strike="noStrike" cap="none" dirty="0" smtClean="0">
                <a:solidFill>
                  <a:srgbClr val="000000"/>
                </a:solidFill>
                <a:effectLst/>
                <a:latin typeface="Arial"/>
                <a:ea typeface="Arial"/>
                <a:cs typeface="Arial"/>
                <a:sym typeface="Arial"/>
                <a:hlinkClick r:id="rId7"/>
              </a:rPr>
              <a:t>Sexual Health Information line</a:t>
            </a:r>
            <a:br>
              <a:rPr lang="en-US" sz="1100" b="1" i="0" u="sng" strike="noStrike" cap="none" dirty="0" smtClean="0">
                <a:solidFill>
                  <a:srgbClr val="000000"/>
                </a:solidFill>
                <a:effectLst/>
                <a:latin typeface="Arial"/>
                <a:ea typeface="Arial"/>
                <a:cs typeface="Arial"/>
                <a:sym typeface="Arial"/>
                <a:hlinkClick r:id="rId7"/>
              </a:rPr>
            </a:br>
            <a:r>
              <a:rPr lang="en-US" sz="1100" b="0" i="0" u="none" strike="noStrike" cap="none" dirty="0" smtClean="0">
                <a:solidFill>
                  <a:srgbClr val="000000"/>
                </a:solidFill>
                <a:effectLst/>
                <a:latin typeface="Arial"/>
                <a:ea typeface="Arial"/>
                <a:cs typeface="Arial"/>
                <a:sym typeface="Arial"/>
              </a:rPr>
              <a:t>A telephone service that offers anonymous and non-judgmental counselling on topics related to sexual health.  Services are also provided </a:t>
            </a:r>
            <a:r>
              <a:rPr lang="en-US" sz="1100" b="1" i="0" u="sng" strike="noStrike" cap="none" dirty="0" smtClean="0">
                <a:solidFill>
                  <a:srgbClr val="000000"/>
                </a:solidFill>
                <a:effectLst/>
                <a:latin typeface="Arial"/>
                <a:ea typeface="Arial"/>
                <a:cs typeface="Arial"/>
                <a:sym typeface="Arial"/>
                <a:hlinkClick r:id="rId8"/>
              </a:rPr>
              <a:t>using </a:t>
            </a:r>
            <a:r>
              <a:rPr lang="en-US" sz="1100" b="1" i="0" u="sng" strike="noStrike" cap="none" dirty="0" err="1" smtClean="0">
                <a:solidFill>
                  <a:srgbClr val="000000"/>
                </a:solidFill>
                <a:effectLst/>
                <a:latin typeface="Arial"/>
                <a:ea typeface="Arial"/>
                <a:cs typeface="Arial"/>
                <a:sym typeface="Arial"/>
                <a:hlinkClick r:id="rId8"/>
              </a:rPr>
              <a:t>echat</a:t>
            </a:r>
            <a:r>
              <a:rPr lang="en-US" sz="1100" b="0" i="0" u="none" strike="noStrike" cap="none" dirty="0" smtClean="0">
                <a:solidFill>
                  <a:srgbClr val="000000"/>
                </a:solidFill>
                <a:effectLst/>
                <a:latin typeface="Arial"/>
                <a:ea typeface="Arial"/>
                <a:cs typeface="Arial"/>
                <a:sym typeface="Arial"/>
              </a:rPr>
              <a:t>.  Service is offered in a variety of languages other than English.</a:t>
            </a:r>
          </a:p>
          <a:p>
            <a:r>
              <a:rPr lang="en-US" sz="1100" b="1" i="0" u="none" strike="noStrike" cap="none" dirty="0" smtClean="0">
                <a:solidFill>
                  <a:srgbClr val="000000"/>
                </a:solidFill>
                <a:effectLst/>
                <a:latin typeface="Arial"/>
                <a:ea typeface="Arial"/>
                <a:cs typeface="Arial"/>
                <a:sym typeface="Arial"/>
              </a:rPr>
              <a:t>Toll free: </a:t>
            </a:r>
            <a:r>
              <a:rPr lang="en-US" sz="1100" b="1" i="0" u="none" strike="noStrike" cap="none" dirty="0" smtClean="0">
                <a:solidFill>
                  <a:srgbClr val="000000"/>
                </a:solidFill>
                <a:effectLst/>
                <a:latin typeface="Arial"/>
                <a:ea typeface="Arial"/>
                <a:cs typeface="Arial"/>
                <a:sym typeface="Arial"/>
                <a:hlinkClick r:id="rId9"/>
              </a:rPr>
              <a:t>1 (800) 668-2437</a:t>
            </a:r>
            <a:r>
              <a:rPr lang="en-US" sz="1100" b="1" i="0" u="none" strike="noStrike" cap="none" dirty="0" smtClean="0">
                <a:solidFill>
                  <a:srgbClr val="000000"/>
                </a:solidFill>
                <a:effectLst/>
                <a:latin typeface="Arial"/>
                <a:ea typeface="Arial"/>
                <a:cs typeface="Arial"/>
                <a:sym typeface="Arial"/>
              </a:rPr>
              <a:t>; Local: </a:t>
            </a:r>
            <a:r>
              <a:rPr lang="en-US" sz="1100" b="1" i="0" u="none" strike="noStrike" cap="none" dirty="0" smtClean="0">
                <a:solidFill>
                  <a:srgbClr val="000000"/>
                </a:solidFill>
                <a:effectLst/>
                <a:latin typeface="Arial"/>
                <a:ea typeface="Arial"/>
                <a:cs typeface="Arial"/>
                <a:sym typeface="Arial"/>
                <a:hlinkClick r:id="rId10"/>
              </a:rPr>
              <a:t>(416) 392-2437</a:t>
            </a:r>
            <a:r>
              <a:rPr lang="en-US" sz="1100" b="1" i="0" u="none" strike="noStrike" cap="none" dirty="0" smtClean="0">
                <a:solidFill>
                  <a:srgbClr val="000000"/>
                </a:solidFill>
                <a:effectLst/>
                <a:latin typeface="Arial"/>
                <a:ea typeface="Arial"/>
                <a:cs typeface="Arial"/>
                <a:sym typeface="Arial"/>
              </a:rPr>
              <a:t/>
            </a:r>
            <a:br>
              <a:rPr lang="en-US" sz="1100" b="1" i="0" u="none" strike="noStrike" cap="none" dirty="0" smtClean="0">
                <a:solidFill>
                  <a:srgbClr val="000000"/>
                </a:solidFill>
                <a:effectLst/>
                <a:latin typeface="Arial"/>
                <a:ea typeface="Arial"/>
                <a:cs typeface="Arial"/>
                <a:sym typeface="Arial"/>
              </a:rPr>
            </a:br>
            <a:r>
              <a:rPr lang="en-US" sz="1100" b="1" i="0" u="none" strike="noStrike" cap="none" dirty="0" smtClean="0">
                <a:solidFill>
                  <a:srgbClr val="000000"/>
                </a:solidFill>
                <a:effectLst/>
                <a:latin typeface="Arial"/>
                <a:ea typeface="Arial"/>
                <a:cs typeface="Arial"/>
                <a:sym typeface="Arial"/>
              </a:rPr>
              <a:t>Hours of operation: Monday to Friday 10 am – 10:30 pm; Saturday and Sunday 11 am – 3pm</a:t>
            </a:r>
          </a:p>
          <a:p>
            <a:pPr marL="158750" indent="0">
              <a:buNone/>
            </a:pPr>
            <a:endParaRPr lang="en-US" sz="1100" b="1"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hlinkClick r:id="rId11"/>
              </a:rPr>
              <a:t>Teen Health Source</a:t>
            </a:r>
            <a:br>
              <a:rPr lang="en-US" sz="1100" b="1" i="0" u="none" strike="noStrike" cap="none" dirty="0" smtClean="0">
                <a:solidFill>
                  <a:srgbClr val="000000"/>
                </a:solidFill>
                <a:effectLst/>
                <a:latin typeface="Arial"/>
                <a:ea typeface="Arial"/>
                <a:cs typeface="Arial"/>
                <a:sym typeface="Arial"/>
                <a:hlinkClick r:id="rId11"/>
              </a:rPr>
            </a:br>
            <a:r>
              <a:rPr lang="en-US" sz="1100" b="0" i="0" u="none" strike="noStrike" cap="none" dirty="0" smtClean="0">
                <a:solidFill>
                  <a:srgbClr val="000000"/>
                </a:solidFill>
                <a:effectLst/>
                <a:latin typeface="Arial"/>
                <a:ea typeface="Arial"/>
                <a:cs typeface="Arial"/>
                <a:sym typeface="Arial"/>
              </a:rPr>
              <a:t>A website that provides information on birth control, gender identity and sexual orientation, pregnancy, puberty, relationships, sex and </a:t>
            </a:r>
            <a:r>
              <a:rPr lang="en-US" sz="1100" b="0" i="0" u="none" strike="noStrike" cap="none" dirty="0" err="1" smtClean="0">
                <a:solidFill>
                  <a:srgbClr val="000000"/>
                </a:solidFill>
                <a:effectLst/>
                <a:latin typeface="Arial"/>
                <a:ea typeface="Arial"/>
                <a:cs typeface="Arial"/>
                <a:sym typeface="Arial"/>
              </a:rPr>
              <a:t>STI’s</a:t>
            </a:r>
            <a:r>
              <a:rPr lang="en-US" sz="1100" b="0" i="0" u="none" strike="noStrike" cap="none" dirty="0" smtClean="0">
                <a:solidFill>
                  <a:srgbClr val="000000"/>
                </a:solidFill>
                <a:effectLst/>
                <a:latin typeface="Arial"/>
                <a:ea typeface="Arial"/>
                <a:cs typeface="Arial"/>
                <a:sym typeface="Arial"/>
              </a:rPr>
              <a:t>.</a:t>
            </a:r>
          </a:p>
          <a:p>
            <a:pPr marL="158750" indent="0">
              <a:buNone/>
            </a:pPr>
            <a:endParaRPr lang="en-US" sz="1100" b="1" i="0" u="sng" strike="noStrike" cap="none" dirty="0" smtClean="0">
              <a:solidFill>
                <a:srgbClr val="000000"/>
              </a:solidFill>
              <a:effectLst/>
              <a:latin typeface="Arial"/>
              <a:ea typeface="Arial"/>
              <a:cs typeface="Arial"/>
              <a:sym typeface="Arial"/>
              <a:hlinkClick r:id="rId12"/>
            </a:endParaRPr>
          </a:p>
          <a:p>
            <a:pPr marL="158750" indent="0">
              <a:buNone/>
            </a:pPr>
            <a:r>
              <a:rPr lang="en-US" sz="1100" b="1" i="0" u="sng" strike="noStrike" cap="none" dirty="0" smtClean="0">
                <a:solidFill>
                  <a:srgbClr val="000000"/>
                </a:solidFill>
                <a:effectLst/>
                <a:latin typeface="Arial"/>
                <a:ea typeface="Arial"/>
                <a:cs typeface="Arial"/>
                <a:sym typeface="Arial"/>
                <a:hlinkClick r:id="rId12"/>
              </a:rPr>
              <a:t>What’s Next for Me</a:t>
            </a:r>
            <a:br>
              <a:rPr lang="en-US" sz="1100" b="1" i="0" u="sng" strike="noStrike" cap="none" dirty="0" smtClean="0">
                <a:solidFill>
                  <a:srgbClr val="000000"/>
                </a:solidFill>
                <a:effectLst/>
                <a:latin typeface="Arial"/>
                <a:ea typeface="Arial"/>
                <a:cs typeface="Arial"/>
                <a:sym typeface="Arial"/>
                <a:hlinkClick r:id="rId12"/>
              </a:rPr>
            </a:br>
            <a:r>
              <a:rPr lang="en-US" sz="1100" b="0" i="0" u="none" strike="noStrike" cap="none" dirty="0" smtClean="0">
                <a:solidFill>
                  <a:srgbClr val="000000"/>
                </a:solidFill>
                <a:effectLst/>
                <a:latin typeface="Arial"/>
                <a:ea typeface="Arial"/>
                <a:cs typeface="Arial"/>
                <a:sym typeface="Arial"/>
              </a:rPr>
              <a:t>A website with up-to-date information on emergency contraception and where to get it.</a:t>
            </a:r>
          </a:p>
          <a:p>
            <a:pPr marL="158750" indent="0">
              <a:buNone/>
            </a:pPr>
            <a:endParaRPr lang="en-US" sz="1100" b="1" i="0" u="sng" strike="noStrike" cap="none" dirty="0" smtClean="0">
              <a:solidFill>
                <a:srgbClr val="000000"/>
              </a:solidFill>
              <a:effectLst/>
              <a:latin typeface="Arial"/>
              <a:ea typeface="Arial"/>
              <a:cs typeface="Arial"/>
              <a:sym typeface="Arial"/>
              <a:hlinkClick r:id="rId13"/>
            </a:endParaRPr>
          </a:p>
          <a:p>
            <a:pPr marL="158750" indent="0">
              <a:buNone/>
            </a:pPr>
            <a:r>
              <a:rPr lang="en-US" sz="1100" b="1" i="0" u="sng" strike="noStrike" cap="none" dirty="0" smtClean="0">
                <a:solidFill>
                  <a:srgbClr val="000000"/>
                </a:solidFill>
                <a:effectLst/>
                <a:latin typeface="Arial"/>
                <a:ea typeface="Arial"/>
                <a:cs typeface="Arial"/>
                <a:sym typeface="Arial"/>
                <a:hlinkClick r:id="rId13"/>
              </a:rPr>
              <a:t>Scarlett Teen</a:t>
            </a:r>
            <a:br>
              <a:rPr lang="en-US" sz="1100" b="1" i="0" u="sng" strike="noStrike" cap="none" dirty="0" smtClean="0">
                <a:solidFill>
                  <a:srgbClr val="000000"/>
                </a:solidFill>
                <a:effectLst/>
                <a:latin typeface="Arial"/>
                <a:ea typeface="Arial"/>
                <a:cs typeface="Arial"/>
                <a:sym typeface="Arial"/>
                <a:hlinkClick r:id="rId13"/>
              </a:rPr>
            </a:br>
            <a:r>
              <a:rPr lang="en-US" sz="1100" b="0" i="0" u="none" strike="noStrike" cap="none" dirty="0" smtClean="0">
                <a:solidFill>
                  <a:srgbClr val="000000"/>
                </a:solidFill>
                <a:effectLst/>
                <a:latin typeface="Arial"/>
                <a:ea typeface="Arial"/>
                <a:cs typeface="Arial"/>
                <a:sym typeface="Arial"/>
              </a:rPr>
              <a:t>Offer sex education for the real world.  This website offers inclusive, comprehensive, supportive sexuality and relationships information for teens and emerging adults.</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Reference:</a:t>
            </a:r>
            <a:r>
              <a:rPr lang="en-US" sz="1100" b="1" i="0" u="none" strike="noStrike" cap="none" baseline="0" dirty="0" smtClean="0">
                <a:solidFill>
                  <a:srgbClr val="000000"/>
                </a:solidFill>
                <a:effectLst/>
                <a:latin typeface="Arial"/>
                <a:ea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Birth Control Sexual Health Centre (</a:t>
            </a:r>
            <a:r>
              <a:rPr lang="en-US" sz="1100" b="0" i="0" u="none" strike="noStrike" cap="none" baseline="0" dirty="0" err="1" smtClean="0">
                <a:solidFill>
                  <a:srgbClr val="000000"/>
                </a:solidFill>
                <a:effectLst/>
                <a:latin typeface="Arial"/>
                <a:ea typeface="Arial"/>
                <a:cs typeface="Arial"/>
                <a:sym typeface="Arial"/>
              </a:rPr>
              <a:t>n.d.</a:t>
            </a:r>
            <a:r>
              <a:rPr lang="en-US" sz="1100" b="0" i="0" u="none" strike="noStrike" cap="none" baseline="0" dirty="0" smtClean="0">
                <a:solidFill>
                  <a:srgbClr val="000000"/>
                </a:solidFill>
                <a:effectLst/>
                <a:latin typeface="Arial"/>
                <a:ea typeface="Arial"/>
                <a:cs typeface="Arial"/>
                <a:sym typeface="Arial"/>
              </a:rPr>
              <a:t>). Resources. http://birthcontrolsexualhealth.ca/resources/ </a:t>
            </a:r>
          </a:p>
        </p:txBody>
      </p:sp>
    </p:spTree>
    <p:extLst>
      <p:ext uri="{BB962C8B-B14F-4D97-AF65-F5344CB8AC3E}">
        <p14:creationId xmlns:p14="http://schemas.microsoft.com/office/powerpoint/2010/main" val="309740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0b0795de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0b0795de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406625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Niagara Sexual Health Centre: </a:t>
            </a:r>
            <a:r>
              <a:rPr lang="en-US" sz="1100" b="1" i="0" u="none" strike="noStrike" cap="all" dirty="0" smtClean="0">
                <a:solidFill>
                  <a:srgbClr val="000000"/>
                </a:solidFill>
                <a:effectLst/>
                <a:latin typeface="Arial"/>
                <a:ea typeface="Arial"/>
                <a:cs typeface="Arial"/>
                <a:sym typeface="Arial"/>
              </a:rPr>
              <a:t>905-688-3817</a:t>
            </a:r>
            <a:endParaRPr lang="en-US" sz="1100" b="0" i="0" u="none" strike="noStrike" cap="none" baseline="0" dirty="0" smtClean="0">
              <a:solidFill>
                <a:srgbClr val="000000"/>
              </a:solidFill>
              <a:effectLst/>
              <a:latin typeface="Arial"/>
              <a:ea typeface="Arial"/>
              <a:cs typeface="Aria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US" sz="1100" b="0" i="0" u="none" strike="noStrike" cap="none" baseline="0" dirty="0" smtClean="0">
              <a:solidFill>
                <a:srgbClr val="000000"/>
              </a:solidFill>
              <a:effectLst/>
              <a:latin typeface="Arial"/>
              <a:cs typeface="Aria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dirty="0" smtClean="0"/>
              <a:t>The hours for each of the sexual health centres are</a:t>
            </a:r>
            <a:r>
              <a:rPr lang="en-CA" baseline="0" dirty="0" smtClean="0"/>
              <a:t> different and change depending on the times of the year. It is recommended that students call to inquire about the services offered and what they need so they can be directed to the closest and most appropriate centre. </a:t>
            </a: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dirty="0" smtClean="0"/>
              <a:t>For</a:t>
            </a:r>
            <a:r>
              <a:rPr lang="en-CA" baseline="0" dirty="0" smtClean="0"/>
              <a:t> more information about the sexual health centres in the Niagara Region, use the following link: </a:t>
            </a:r>
            <a:r>
              <a:rPr lang="en-CA" dirty="0" smtClean="0">
                <a:hlinkClick r:id="rId3"/>
              </a:rPr>
              <a:t>Sexual Health Centres - Niagara Region, Ontario</a:t>
            </a:r>
            <a:r>
              <a:rPr lang="en-CA" dirty="0" smtClean="0"/>
              <a:t> </a:t>
            </a:r>
            <a:r>
              <a:rPr lang="en-CA" dirty="0" smtClean="0">
                <a:sym typeface="Wingdings" panose="05000000000000000000" pitchFamily="2" charset="2"/>
              </a:rPr>
              <a:t> </a:t>
            </a:r>
            <a:r>
              <a:rPr lang="en-CA" dirty="0" smtClean="0"/>
              <a:t>https://www.niagararegion.ca/living/health_wellness/sexualhealth/sexual-health-centres.aspx </a:t>
            </a: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CA" sz="1100" dirty="0" smtClean="0">
              <a:hlinkClick r:id="rId4"/>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sz="1100" dirty="0" smtClean="0">
                <a:hlinkClick r:id="rId4"/>
              </a:rPr>
              <a:t>https://www.niagararegion.ca/living/health_wellness/sexualhealth/sti.aspx</a:t>
            </a:r>
            <a:endParaRPr lang="en-CA" sz="1100" dirty="0" smtClean="0"/>
          </a:p>
        </p:txBody>
      </p:sp>
    </p:spTree>
    <p:extLst>
      <p:ext uri="{BB962C8B-B14F-4D97-AF65-F5344CB8AC3E}">
        <p14:creationId xmlns:p14="http://schemas.microsoft.com/office/powerpoint/2010/main" val="39450034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Kids Help Phone: Canada’s only 24/7, national support service. They are a confidential service that offers professional counselling, information and referrals, and volunteer-led support to young people in both English and French. You can call Kids Help Phone at 1-800-668-6868, or text and live chat at https://kidshelpphone.ca/.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Photo Reference: </a:t>
            </a:r>
            <a:r>
              <a:rPr lang="en-US" sz="1100" b="0" i="0" u="none" strike="noStrike" cap="none" baseline="0" dirty="0" smtClean="0">
                <a:solidFill>
                  <a:srgbClr val="000000"/>
                </a:solidFill>
                <a:latin typeface="Arial"/>
                <a:ea typeface="Arial"/>
                <a:cs typeface="Arial"/>
                <a:sym typeface="Arial"/>
              </a:rPr>
              <a:t>Jack.org (2022). Educational Social Media Posts: Kids Help Phone Social Media Pack. https://jack.org/Resources/COVID-19-Youth-Mental-Health-Resource-Hub?lang=en-ca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3923378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0b0795de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0b0795de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fontAlgn="base">
              <a:buNone/>
            </a:pPr>
            <a:r>
              <a:rPr lang="en-US" sz="1100" b="1" i="0" u="sng" strike="noStrike" cap="none" dirty="0" smtClean="0">
                <a:solidFill>
                  <a:srgbClr val="000000"/>
                </a:solidFill>
                <a:effectLst/>
                <a:latin typeface="Arial"/>
                <a:ea typeface="Arial"/>
                <a:cs typeface="Arial"/>
                <a:sym typeface="Arial"/>
              </a:rPr>
              <a:t>Teacher Prompt</a:t>
            </a:r>
          </a:p>
          <a:p>
            <a:pPr marL="158750" indent="0" fontAlgn="base">
              <a:buNone/>
            </a:pPr>
            <a:r>
              <a:rPr lang="en-US" sz="1100" b="0" i="0" u="none" strike="noStrike" cap="none" dirty="0" smtClean="0">
                <a:solidFill>
                  <a:srgbClr val="000000"/>
                </a:solidFill>
                <a:effectLst/>
                <a:latin typeface="Arial"/>
                <a:ea typeface="Arial"/>
                <a:cs typeface="Arial"/>
                <a:sym typeface="Arial"/>
              </a:rPr>
              <a:t>Ask</a:t>
            </a:r>
            <a:r>
              <a:rPr lang="en-US" sz="1100" b="0" i="0" u="none" strike="noStrike" cap="none" baseline="0" dirty="0" smtClean="0">
                <a:solidFill>
                  <a:srgbClr val="000000"/>
                </a:solidFill>
                <a:effectLst/>
                <a:latin typeface="Arial"/>
                <a:ea typeface="Arial"/>
                <a:cs typeface="Arial"/>
                <a:sym typeface="Arial"/>
              </a:rPr>
              <a:t> students to provide answers for the following activity. Discuss as a class. </a:t>
            </a:r>
          </a:p>
          <a:p>
            <a:pPr marL="158750" indent="0" fontAlgn="base">
              <a:buNone/>
            </a:pPr>
            <a:endParaRPr lang="en-US" sz="1100" b="0" i="1" u="none" strike="noStrike" cap="none" dirty="0" smtClean="0">
              <a:solidFill>
                <a:srgbClr val="000000"/>
              </a:solidFill>
              <a:effectLst/>
              <a:latin typeface="Arial"/>
              <a:ea typeface="Arial"/>
              <a:cs typeface="Arial"/>
              <a:sym typeface="Arial"/>
            </a:endParaRPr>
          </a:p>
          <a:p>
            <a:pPr marL="158750" indent="0" fontAlgn="base">
              <a:buNone/>
            </a:pPr>
            <a:r>
              <a:rPr lang="en-US" sz="1100" b="1" i="1" u="none" strike="noStrike" cap="none" dirty="0" smtClean="0">
                <a:solidFill>
                  <a:srgbClr val="000000"/>
                </a:solidFill>
                <a:effectLst/>
                <a:latin typeface="Arial"/>
                <a:ea typeface="Arial"/>
                <a:cs typeface="Arial"/>
                <a:sym typeface="Arial"/>
              </a:rPr>
              <a:t>What does a healthy</a:t>
            </a:r>
            <a:r>
              <a:rPr lang="en-US" sz="1100" b="1" i="1" u="none" strike="noStrike" cap="none" baseline="0" dirty="0" smtClean="0">
                <a:solidFill>
                  <a:srgbClr val="000000"/>
                </a:solidFill>
                <a:effectLst/>
                <a:latin typeface="Arial"/>
                <a:ea typeface="Arial"/>
                <a:cs typeface="Arial"/>
                <a:sym typeface="Arial"/>
              </a:rPr>
              <a:t> conversation related to making decisions about sexual activity, consent, and boundaries sound like?</a:t>
            </a:r>
          </a:p>
          <a:p>
            <a:pPr marL="158750" indent="0" fontAlgn="base">
              <a:buNone/>
            </a:pPr>
            <a:endParaRPr lang="en-US" sz="1100" b="0" i="1"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What are some tips for saying no to sex?</a:t>
            </a:r>
          </a:p>
          <a:p>
            <a:pPr marL="158750" indent="0">
              <a:buNone/>
            </a:pPr>
            <a:r>
              <a:rPr lang="en-US" sz="1100" b="0" i="0" u="none" strike="noStrike" cap="none" dirty="0" smtClean="0">
                <a:solidFill>
                  <a:srgbClr val="000000"/>
                </a:solidFill>
                <a:effectLst/>
                <a:latin typeface="Arial"/>
                <a:ea typeface="Arial"/>
                <a:cs typeface="Arial"/>
                <a:sym typeface="Arial"/>
              </a:rPr>
              <a:t>“No” is such a simple word. But saying no can be hard when you’re saying it to someone you care about. Here are some tips on turning down sex:</a:t>
            </a:r>
          </a:p>
          <a:p>
            <a:r>
              <a:rPr lang="en-US" sz="1100" b="0" i="0" u="none" strike="noStrike" cap="none" dirty="0" smtClean="0">
                <a:solidFill>
                  <a:srgbClr val="000000"/>
                </a:solidFill>
                <a:effectLst/>
                <a:latin typeface="Arial"/>
                <a:ea typeface="Arial"/>
                <a:cs typeface="Arial"/>
                <a:sym typeface="Arial"/>
              </a:rPr>
              <a:t>Be confident and know what you want. This means thinking through why you want to wait before you’re in a sex situation.</a:t>
            </a:r>
          </a:p>
          <a:p>
            <a:r>
              <a:rPr lang="en-US" sz="1100" b="0" i="0" u="none" strike="noStrike" cap="none" dirty="0" smtClean="0">
                <a:solidFill>
                  <a:srgbClr val="000000"/>
                </a:solidFill>
                <a:effectLst/>
                <a:latin typeface="Arial"/>
                <a:ea typeface="Arial"/>
                <a:cs typeface="Arial"/>
                <a:sym typeface="Arial"/>
              </a:rPr>
              <a:t>Say “no.” You don’t owe anyone — even someone you love — an explanation for why you don’t want to do what they want you to do. You can explain if you want, but you don’t have to.</a:t>
            </a:r>
          </a:p>
          <a:p>
            <a:r>
              <a:rPr lang="en-US" sz="1100" b="0" i="0" u="none" strike="noStrike" cap="none" dirty="0" smtClean="0">
                <a:solidFill>
                  <a:srgbClr val="000000"/>
                </a:solidFill>
                <a:effectLst/>
                <a:latin typeface="Arial"/>
                <a:ea typeface="Arial"/>
                <a:cs typeface="Arial"/>
                <a:sym typeface="Arial"/>
              </a:rPr>
              <a:t>Tell them what you do want to do: kissing, touching, watching a movie together, etc.</a:t>
            </a:r>
          </a:p>
          <a:p>
            <a:r>
              <a:rPr lang="en-US" sz="1100" b="0" i="0" u="none" strike="noStrike" cap="none" dirty="0" smtClean="0">
                <a:solidFill>
                  <a:srgbClr val="000000"/>
                </a:solidFill>
                <a:effectLst/>
                <a:latin typeface="Arial"/>
                <a:ea typeface="Arial"/>
                <a:cs typeface="Arial"/>
                <a:sym typeface="Arial"/>
              </a:rPr>
              <a:t>Be clear and direct. Look them in the eyes and use a serious tone of voice.</a:t>
            </a:r>
          </a:p>
          <a:p>
            <a:r>
              <a:rPr lang="en-US" sz="1100" b="0" i="0" u="none" strike="noStrike" cap="none" dirty="0" smtClean="0">
                <a:solidFill>
                  <a:srgbClr val="000000"/>
                </a:solidFill>
                <a:effectLst/>
                <a:latin typeface="Arial"/>
                <a:ea typeface="Arial"/>
                <a:cs typeface="Arial"/>
                <a:sym typeface="Arial"/>
              </a:rPr>
              <a:t>You can also let them know that you really do like or love them, but you’re just not ready for sex.</a:t>
            </a:r>
          </a:p>
          <a:p>
            <a:r>
              <a:rPr lang="en-US" sz="1100" b="0" i="0" u="none" strike="noStrike" cap="none" dirty="0" smtClean="0">
                <a:solidFill>
                  <a:srgbClr val="000000"/>
                </a:solidFill>
                <a:effectLst/>
                <a:latin typeface="Arial"/>
                <a:ea typeface="Arial"/>
                <a:cs typeface="Arial"/>
                <a:sym typeface="Arial"/>
              </a:rPr>
              <a:t>If</a:t>
            </a:r>
            <a:r>
              <a:rPr lang="en-US" sz="1100" b="0" i="0" u="none" strike="noStrike" cap="none" baseline="0" dirty="0" smtClean="0">
                <a:solidFill>
                  <a:srgbClr val="000000"/>
                </a:solidFill>
                <a:effectLst/>
                <a:latin typeface="Arial"/>
                <a:ea typeface="Arial"/>
                <a:cs typeface="Arial"/>
                <a:sym typeface="Arial"/>
              </a:rPr>
              <a:t> your partner tries pressuring you to have sex, this is a sign of an unhealthy relationship.</a:t>
            </a:r>
            <a:endParaRPr lang="en-US" sz="1100" b="0" i="0" u="none" strike="noStrike" cap="none" dirty="0" smtClean="0">
              <a:solidFill>
                <a:srgbClr val="000000"/>
              </a:solidFill>
              <a:effectLst/>
              <a:latin typeface="Arial"/>
              <a:ea typeface="Arial"/>
              <a:cs typeface="Arial"/>
              <a:sym typeface="Arial"/>
            </a:endParaRPr>
          </a:p>
          <a:p>
            <a:pPr marL="158750" indent="0" fontAlgn="base">
              <a:buNone/>
            </a:pPr>
            <a:endParaRPr lang="en-US" sz="1100" b="0" i="1" u="none" strike="noStrike" cap="none" dirty="0" smtClean="0">
              <a:solidFill>
                <a:srgbClr val="000000"/>
              </a:solidFill>
              <a:effectLst/>
              <a:latin typeface="Arial"/>
              <a:ea typeface="Arial"/>
              <a:cs typeface="Arial"/>
              <a:sym typeface="Arial"/>
            </a:endParaRPr>
          </a:p>
          <a:p>
            <a:pPr marL="158750" indent="0" fontAlgn="base">
              <a:buNone/>
            </a:pPr>
            <a:r>
              <a:rPr lang="en-US" sz="1100" b="0" i="1" u="none" strike="noStrike" cap="none" dirty="0" smtClean="0">
                <a:solidFill>
                  <a:srgbClr val="000000"/>
                </a:solidFill>
                <a:effectLst/>
                <a:latin typeface="Arial"/>
                <a:ea typeface="Arial"/>
                <a:cs typeface="Arial"/>
                <a:sym typeface="Arial"/>
              </a:rPr>
              <a:t>Other Possible Scenarios</a:t>
            </a:r>
            <a:r>
              <a:rPr lang="en-US" sz="1100" b="0" i="1" u="none" strike="noStrike" cap="none" baseline="0" dirty="0" smtClean="0">
                <a:solidFill>
                  <a:srgbClr val="000000"/>
                </a:solidFill>
                <a:effectLst/>
                <a:latin typeface="Arial"/>
                <a:ea typeface="Arial"/>
                <a:cs typeface="Arial"/>
                <a:sym typeface="Arial"/>
              </a:rPr>
              <a:t> - </a:t>
            </a:r>
            <a:r>
              <a:rPr lang="en-US" sz="1100" b="1" i="0" u="none" strike="noStrike" cap="none" baseline="0" dirty="0" smtClean="0">
                <a:solidFill>
                  <a:srgbClr val="000000"/>
                </a:solidFill>
                <a:effectLst/>
                <a:latin typeface="Arial"/>
                <a:ea typeface="Arial"/>
                <a:cs typeface="Arial"/>
                <a:sym typeface="Arial"/>
              </a:rPr>
              <a:t>*adapt according to class profiles and maturity level*</a:t>
            </a:r>
            <a:endParaRPr lang="en-US" sz="1100" b="0" i="1" u="none"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Student A has been dating someone for a few months. Their partner wants to have sex, but they don’t feel emotionally ready. How do they talk to their partner about this?</a:t>
            </a:r>
          </a:p>
          <a:p>
            <a:pPr fontAlgn="base"/>
            <a:r>
              <a:rPr lang="en-US" sz="1100" b="0" i="0" u="none" strike="noStrike" cap="none" dirty="0" smtClean="0">
                <a:solidFill>
                  <a:srgbClr val="000000"/>
                </a:solidFill>
                <a:effectLst/>
                <a:latin typeface="Arial"/>
                <a:ea typeface="Arial"/>
                <a:cs typeface="Arial"/>
                <a:sym typeface="Arial"/>
              </a:rPr>
              <a:t>Student A wants to wait until marriage to engage in any form of sexual activity with a partner, but Student A’s friends are pressuring them to experiment. How does Student A stand up for their beliefs?</a:t>
            </a:r>
          </a:p>
          <a:p>
            <a:pPr fontAlgn="base"/>
            <a:r>
              <a:rPr lang="en-US" sz="1100" b="0" i="0" u="none" strike="noStrike" cap="none" dirty="0" smtClean="0">
                <a:solidFill>
                  <a:srgbClr val="000000"/>
                </a:solidFill>
                <a:effectLst/>
                <a:latin typeface="Arial"/>
                <a:ea typeface="Arial"/>
                <a:cs typeface="Arial"/>
                <a:sym typeface="Arial"/>
              </a:rPr>
              <a:t>Student A and Student B are sexually active together, but today Student A isn’t feeling up to it. How does Student A say no to their partner?</a:t>
            </a:r>
          </a:p>
          <a:p>
            <a:pPr fontAlgn="base"/>
            <a:r>
              <a:rPr lang="en-US" sz="1100" b="0" i="0" u="none" strike="noStrike" cap="none" dirty="0" smtClean="0">
                <a:solidFill>
                  <a:srgbClr val="000000"/>
                </a:solidFill>
                <a:effectLst/>
                <a:latin typeface="Arial"/>
                <a:ea typeface="Arial"/>
                <a:cs typeface="Arial"/>
                <a:sym typeface="Arial"/>
              </a:rPr>
              <a:t>Student A and Student B have been engaging in sexual activity, when suddenly Student A gets nervous. How does Student A communicate that they want things to stop?</a:t>
            </a:r>
          </a:p>
          <a:p>
            <a:pPr marL="158750" indent="0" fontAlgn="base">
              <a:buNone/>
            </a:pPr>
            <a:endParaRPr lang="en-US" sz="1100" b="0" i="0" u="none" strike="noStrike" cap="none" dirty="0" smtClean="0">
              <a:solidFill>
                <a:srgbClr val="000000"/>
              </a:solidFill>
              <a:effectLst/>
              <a:latin typeface="Arial"/>
              <a:cs typeface="Arial"/>
              <a:sym typeface="Arial"/>
            </a:endParaRPr>
          </a:p>
          <a:p>
            <a:pPr marL="158750" indent="0" fontAlgn="base">
              <a:buNone/>
            </a:pPr>
            <a:r>
              <a:rPr lang="en-US" b="1" dirty="0" smtClean="0"/>
              <a:t>Scenarios </a:t>
            </a:r>
            <a:r>
              <a:rPr lang="en-US" b="1" baseline="0" dirty="0" smtClean="0"/>
              <a:t>from: </a:t>
            </a:r>
            <a:r>
              <a:rPr lang="en-US" b="0" baseline="0" dirty="0" smtClean="0"/>
              <a:t>OPHEA (</a:t>
            </a:r>
            <a:r>
              <a:rPr lang="en-US" b="0" baseline="0" dirty="0" err="1" smtClean="0"/>
              <a:t>n.d.</a:t>
            </a:r>
            <a:r>
              <a:rPr lang="en-US" b="0" baseline="0" dirty="0" smtClean="0"/>
              <a:t>). Communicating Clearly. https://teachingtools.ophea.net/lesson-plans/hpe/grade-7/understanding-sexual-health-and-decision-making/communicating-clearly </a:t>
            </a:r>
            <a:r>
              <a:rPr lang="en-US" b="1" dirty="0" smtClean="0"/>
              <a:t/>
            </a:r>
            <a:br>
              <a:rPr lang="en-US" b="1" dirty="0" smtClean="0"/>
            </a:br>
            <a:endParaRPr lang="en-US" b="1" dirty="0" smtClean="0"/>
          </a:p>
          <a:p>
            <a:pPr marL="158750" indent="0" fontAlgn="base">
              <a:buNone/>
            </a:pPr>
            <a:r>
              <a:rPr lang="en-US" b="1" dirty="0" smtClean="0"/>
              <a:t>Reference:</a:t>
            </a:r>
          </a:p>
          <a:p>
            <a:pPr marL="457200" indent="-298450" fontAlgn="base"/>
            <a:r>
              <a:rPr lang="en-US" b="0" dirty="0" smtClean="0"/>
              <a:t>Planned Parenthood (</a:t>
            </a:r>
            <a:r>
              <a:rPr lang="en-US" b="0" dirty="0" err="1" smtClean="0"/>
              <a:t>n.d.</a:t>
            </a:r>
            <a:r>
              <a:rPr lang="en-US" b="0" dirty="0" smtClean="0"/>
              <a:t>). Saying “no” to sex.</a:t>
            </a:r>
            <a:r>
              <a:rPr lang="en-US" b="0" baseline="0" dirty="0" smtClean="0"/>
              <a:t> https://www.plannedparenthood.org/learn/teens/relationships/all-about-communication/saying-no-sex </a:t>
            </a:r>
            <a:endParaRPr lang="en-US"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0" u="sng" strike="noStrike" cap="none" baseline="0" dirty="0" smtClean="0">
                <a:solidFill>
                  <a:srgbClr val="000000"/>
                </a:solidFill>
                <a:latin typeface="Arial"/>
                <a:cs typeface="Arial"/>
                <a:sym typeface="Arial"/>
              </a:rPr>
              <a:t>General Information</a:t>
            </a:r>
            <a:endParaRPr lang="en-US" sz="1100" dirty="0" smtClean="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dirty="0" smtClean="0">
                <a:solidFill>
                  <a:schemeClr val="dk1"/>
                </a:solidFill>
              </a:rPr>
              <a:t>When making decisions about your sexual health, remember that there are always</a:t>
            </a:r>
            <a:r>
              <a:rPr lang="en-US" sz="1100" baseline="0" dirty="0" smtClean="0">
                <a:solidFill>
                  <a:schemeClr val="dk1"/>
                </a:solidFill>
              </a:rPr>
              <a:t> increased risks involved…</a:t>
            </a:r>
            <a:endParaRPr lang="en-US" sz="1100" dirty="0" smtClean="0">
              <a:solidFill>
                <a:schemeClr val="dk1"/>
              </a:solidFil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dirty="0" smtClean="0">
                <a:solidFill>
                  <a:schemeClr val="dk1"/>
                </a:solidFill>
              </a:rPr>
              <a:t>Abstinence is the only method that is 100% effective at preventing pregnancy and sexually transmitted infections (STIs)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smtClean="0"/>
              <a:t>There are safer practices for showing someone you care,</a:t>
            </a:r>
            <a:r>
              <a:rPr lang="en-CA" baseline="0" dirty="0" smtClean="0"/>
              <a:t> </a:t>
            </a:r>
            <a:r>
              <a:rPr lang="en-US" sz="1100" dirty="0" smtClean="0">
                <a:solidFill>
                  <a:schemeClr val="dk1"/>
                </a:solidFill>
              </a:rPr>
              <a:t>instead of engaging in risky sexual activities and behaviours. </a:t>
            </a:r>
          </a:p>
          <a:p>
            <a:pPr marL="171450" lvl="0" indent="-171450" algn="l" rtl="0">
              <a:spcBef>
                <a:spcPts val="0"/>
              </a:spcBef>
              <a:spcAft>
                <a:spcPts val="0"/>
              </a:spcAft>
            </a:pPr>
            <a:r>
              <a:rPr lang="en-CA" dirty="0" smtClean="0"/>
              <a:t>There are many factors (external and internal) that may affect</a:t>
            </a:r>
            <a:r>
              <a:rPr lang="en-CA" baseline="0" dirty="0" smtClean="0"/>
              <a:t> a person’s decision making when thinking about engaging in sexually activities, such as family/cultural/religious beliefs and values, peer pressures, emotional and physical readiness, concern about sexually transmitted infections (STIs) and/or pregnancy. </a:t>
            </a:r>
            <a:endParaRPr lang="en-CA" dirty="0" smtClean="0"/>
          </a:p>
          <a:p>
            <a:pPr marL="171450" lvl="0" indent="-171450" algn="l" rtl="0">
              <a:spcBef>
                <a:spcPts val="0"/>
              </a:spcBef>
              <a:spcAft>
                <a:spcPts val="0"/>
              </a:spcAft>
            </a:pPr>
            <a:r>
              <a:rPr lang="en-CA" dirty="0" smtClean="0"/>
              <a:t>There are many types/</a:t>
            </a:r>
            <a:r>
              <a:rPr lang="en-CA" baseline="0" dirty="0" smtClean="0"/>
              <a:t>methods of protection that can be used if and when someone decides to become sexually active, including condoms, birth control, and more. </a:t>
            </a:r>
            <a:endParaRPr lang="en-CA" dirty="0" smtClean="0"/>
          </a:p>
          <a:p>
            <a:pPr marL="628650" lvl="1" indent="-171450" algn="l" rtl="0">
              <a:spcBef>
                <a:spcPts val="0"/>
              </a:spcBef>
              <a:spcAft>
                <a:spcPts val="0"/>
              </a:spcAft>
            </a:pPr>
            <a:r>
              <a:rPr lang="en-CA" dirty="0" smtClean="0"/>
              <a:t>There are many methods available to help prevent</a:t>
            </a:r>
            <a:r>
              <a:rPr lang="en-CA" baseline="0" dirty="0" smtClean="0"/>
              <a:t> </a:t>
            </a:r>
            <a:r>
              <a:rPr lang="en-CA" dirty="0" smtClean="0"/>
              <a:t>pregnancy, such as contraception (birth control, the patch, condoms),</a:t>
            </a:r>
            <a:r>
              <a:rPr lang="en-CA" baseline="0" dirty="0" smtClean="0"/>
              <a:t> </a:t>
            </a:r>
            <a:r>
              <a:rPr lang="en-US" sz="1100" dirty="0" smtClean="0">
                <a:solidFill>
                  <a:schemeClr val="dk1"/>
                </a:solidFill>
              </a:rPr>
              <a:t>if someone plans on becoming sexually active. </a:t>
            </a:r>
            <a:r>
              <a:rPr lang="en-US" sz="1100" u="sng" dirty="0" smtClean="0">
                <a:solidFill>
                  <a:schemeClr val="dk1"/>
                </a:solidFill>
              </a:rPr>
              <a:t>However,</a:t>
            </a:r>
            <a:r>
              <a:rPr lang="en-US" sz="1100" u="sng" baseline="0" dirty="0" smtClean="0">
                <a:solidFill>
                  <a:schemeClr val="dk1"/>
                </a:solidFill>
              </a:rPr>
              <a:t> it is important to r</a:t>
            </a:r>
            <a:r>
              <a:rPr lang="en-US" sz="1100" u="sng" dirty="0" smtClean="0">
                <a:solidFill>
                  <a:schemeClr val="dk1"/>
                </a:solidFill>
              </a:rPr>
              <a:t>emember</a:t>
            </a:r>
            <a:r>
              <a:rPr lang="en-US" sz="1100" u="sng" baseline="0" dirty="0" smtClean="0">
                <a:solidFill>
                  <a:schemeClr val="dk1"/>
                </a:solidFill>
              </a:rPr>
              <a:t> that only condoms protect against most STIs; dental dams protect against STIs only through oral sex. </a:t>
            </a:r>
            <a:endParaRPr lang="en-US" sz="1100" dirty="0" smtClean="0">
              <a:solidFill>
                <a:schemeClr val="dk1"/>
              </a:solidFill>
            </a:endParaRPr>
          </a:p>
          <a:p>
            <a:pPr marL="171450" lvl="0" indent="-171450" algn="l" rtl="0">
              <a:spcBef>
                <a:spcPts val="0"/>
              </a:spcBef>
              <a:spcAft>
                <a:spcPts val="0"/>
              </a:spcAft>
            </a:pPr>
            <a:r>
              <a:rPr lang="en-US" sz="1100" dirty="0" smtClean="0">
                <a:solidFill>
                  <a:schemeClr val="dk1"/>
                </a:solidFill>
              </a:rPr>
              <a:t>Communication is important</a:t>
            </a:r>
            <a:r>
              <a:rPr lang="en-US" sz="1100" baseline="0" dirty="0" smtClean="0">
                <a:solidFill>
                  <a:schemeClr val="dk1"/>
                </a:solidFill>
              </a:rPr>
              <a:t> in sexual health and especially in relationships, sexual and non-sexual. </a:t>
            </a:r>
          </a:p>
          <a:p>
            <a:pPr marL="171450" lvl="0" indent="-171450" algn="l" rtl="0">
              <a:spcBef>
                <a:spcPts val="0"/>
              </a:spcBef>
              <a:spcAft>
                <a:spcPts val="0"/>
              </a:spcAft>
            </a:pPr>
            <a:r>
              <a:rPr lang="en-US" sz="1100" dirty="0" smtClean="0">
                <a:solidFill>
                  <a:schemeClr val="dk1"/>
                </a:solidFill>
              </a:rPr>
              <a:t>Consent is the act of giving permission. It is </a:t>
            </a:r>
            <a:r>
              <a:rPr lang="en-US" sz="1100" b="1" dirty="0" smtClean="0">
                <a:solidFill>
                  <a:schemeClr val="dk1"/>
                </a:solidFill>
              </a:rPr>
              <a:t>always needed</a:t>
            </a:r>
            <a:r>
              <a:rPr lang="en-US" sz="1100" b="1" baseline="0" dirty="0" smtClean="0">
                <a:solidFill>
                  <a:schemeClr val="dk1"/>
                </a:solidFill>
              </a:rPr>
              <a:t> and </a:t>
            </a:r>
            <a:r>
              <a:rPr lang="en-US" sz="1100" b="0" baseline="0" dirty="0" smtClean="0">
                <a:solidFill>
                  <a:schemeClr val="dk1"/>
                </a:solidFill>
              </a:rPr>
              <a:t>required when two partners decide they want to engage in sexual activity(s) </a:t>
            </a:r>
            <a:r>
              <a:rPr lang="en-US" sz="1100" b="0" dirty="0" smtClean="0">
                <a:solidFill>
                  <a:schemeClr val="dk1"/>
                </a:solidFill>
              </a:rPr>
              <a:t>is</a:t>
            </a:r>
            <a:r>
              <a:rPr lang="en-US" sz="1100" dirty="0" smtClean="0">
                <a:solidFill>
                  <a:schemeClr val="dk1"/>
                </a:solidFill>
              </a:rPr>
              <a:t> the act of giving permission.</a:t>
            </a:r>
            <a:r>
              <a:rPr lang="en-US" sz="1100" baseline="0" dirty="0" smtClean="0">
                <a:solidFill>
                  <a:schemeClr val="dk1"/>
                </a:solidFill>
              </a:rPr>
              <a:t> </a:t>
            </a:r>
            <a:r>
              <a:rPr lang="en-US" sz="1100" dirty="0" smtClean="0">
                <a:solidFill>
                  <a:schemeClr val="dk1"/>
                </a:solidFill>
              </a:rPr>
              <a:t>Consent can be withdrawn at any time!</a:t>
            </a:r>
            <a:r>
              <a:rPr lang="en-US" sz="1100" baseline="0" dirty="0" smtClean="0">
                <a:solidFill>
                  <a:schemeClr val="dk1"/>
                </a:solidFill>
              </a:rPr>
              <a:t> Consent cannot be given by s</a:t>
            </a:r>
            <a:r>
              <a:rPr lang="en-US" sz="1100" dirty="0" smtClean="0">
                <a:solidFill>
                  <a:schemeClr val="dk1"/>
                </a:solidFill>
              </a:rPr>
              <a:t>omeone</a:t>
            </a:r>
            <a:r>
              <a:rPr lang="en-US" sz="1100" baseline="0" dirty="0" smtClean="0">
                <a:solidFill>
                  <a:schemeClr val="dk1"/>
                </a:solidFill>
              </a:rPr>
              <a:t> who is unconscious, intoxicated, or otherwise incapable of verbally giving permission</a:t>
            </a:r>
          </a:p>
          <a:p>
            <a:pPr marL="0" lvl="0" indent="0" algn="l" rtl="0">
              <a:spcBef>
                <a:spcPts val="0"/>
              </a:spcBef>
              <a:spcAft>
                <a:spcPts val="0"/>
              </a:spcAft>
              <a:buNone/>
            </a:pPr>
            <a:endParaRPr lang="en-US" sz="1100" b="1" i="1" u="none" strike="noStrike" cap="none" baseline="0" dirty="0" smtClean="0">
              <a:solidFill>
                <a:schemeClr val="dk1"/>
              </a:solidFill>
              <a:latin typeface="Arial"/>
              <a:ea typeface="Arial"/>
              <a:cs typeface="Arial"/>
              <a:sym typeface="Arial"/>
            </a:endParaRPr>
          </a:p>
          <a:p>
            <a:pPr marL="0" lvl="0" indent="0" algn="l" rtl="0">
              <a:spcBef>
                <a:spcPts val="0"/>
              </a:spcBef>
              <a:spcAft>
                <a:spcPts val="0"/>
              </a:spcAft>
              <a:buNone/>
            </a:pPr>
            <a:endParaRPr lang="en-US" sz="1100" dirty="0" smtClean="0">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0b0795de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10b0795de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cs typeface="Arial"/>
                <a:sym typeface="Arial"/>
              </a:rPr>
              <a:t>General Information</a:t>
            </a:r>
            <a:endParaRPr lang="en-US" sz="1100" b="0" dirty="0" smtClean="0">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smtClean="0">
                <a:effectLst/>
              </a:rPr>
              <a:t>There </a:t>
            </a:r>
            <a:r>
              <a:rPr lang="en-US" sz="1100" b="0" baseline="0" dirty="0" smtClean="0">
                <a:effectLst/>
              </a:rPr>
              <a:t>are many people and places that you can reach out to in order to get help or ask questions about relationships and sexual health. </a:t>
            </a:r>
            <a:r>
              <a:rPr lang="en-US" sz="1100" dirty="0" smtClean="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t>
            </a:r>
            <a:endParaRPr lang="en-US" sz="1100" b="0" baseline="0" dirty="0" smtClean="0">
              <a:solidFill>
                <a:srgbClr val="000000"/>
              </a:solidFill>
              <a:effectLst/>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baseline="0" dirty="0" smtClean="0">
                <a:effectLst/>
              </a:rPr>
              <a:t>Among these are:</a:t>
            </a:r>
          </a:p>
          <a:p>
            <a:pPr marL="171450" indent="-171450">
              <a:buFont typeface="Arial" panose="020B0604020202020204" pitchFamily="34" charset="0"/>
              <a:buChar char="•"/>
            </a:pPr>
            <a:r>
              <a:rPr lang="en-US" sz="1100" b="0" baseline="0" dirty="0" smtClean="0">
                <a:effectLst/>
              </a:rPr>
              <a:t>A trusted adult (such as a parent or teacher)</a:t>
            </a:r>
          </a:p>
          <a:p>
            <a:pPr marL="171450" indent="-171450">
              <a:buFont typeface="Arial" panose="020B0604020202020204" pitchFamily="34" charset="0"/>
              <a:buChar char="•"/>
            </a:pPr>
            <a:r>
              <a:rPr lang="en-US" sz="1100" b="0" baseline="0" dirty="0" smtClean="0">
                <a:effectLst/>
              </a:rPr>
              <a:t>A health care provider (such as a doctor or nurse)</a:t>
            </a:r>
          </a:p>
          <a:p>
            <a:pPr marL="171450" indent="-171450">
              <a:buFont typeface="Arial" panose="020B0604020202020204" pitchFamily="34" charset="0"/>
              <a:buChar char="•"/>
            </a:pPr>
            <a:r>
              <a:rPr lang="en-US" sz="1100" b="0" baseline="0" dirty="0" smtClean="0">
                <a:effectLst/>
              </a:rPr>
              <a:t>A child and youth worker</a:t>
            </a:r>
          </a:p>
          <a:p>
            <a:pPr marL="171450" indent="-171450">
              <a:buFont typeface="Arial" panose="020B0604020202020204" pitchFamily="34" charset="0"/>
              <a:buChar char="•"/>
            </a:pPr>
            <a:r>
              <a:rPr lang="en-US" sz="1100" b="0" baseline="0" dirty="0" smtClean="0">
                <a:effectLst/>
              </a:rPr>
              <a:t>The school health nurse</a:t>
            </a:r>
          </a:p>
          <a:p>
            <a:pPr marL="171450" indent="-171450">
              <a:buFont typeface="Arial" panose="020B0604020202020204" pitchFamily="34" charset="0"/>
              <a:buChar char="•"/>
            </a:pPr>
            <a:r>
              <a:rPr lang="en-US" sz="1100" b="0" baseline="0" dirty="0" smtClean="0">
                <a:effectLst/>
              </a:rPr>
              <a:t>The school social worker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smtClean="0">
                <a:effectLst/>
              </a:rPr>
              <a:t>Any of the Niagara Region Sexual Health Centres</a:t>
            </a:r>
          </a:p>
          <a:p>
            <a:pPr marL="171450" indent="-171450">
              <a:buFont typeface="Arial" panose="020B0604020202020204" pitchFamily="34" charset="0"/>
              <a:buChar char="•"/>
            </a:pPr>
            <a:r>
              <a:rPr lang="en-US" sz="1100" b="0" baseline="0" dirty="0" smtClean="0">
                <a:effectLst/>
              </a:rPr>
              <a:t>Kids Help Phone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Services </a:t>
            </a: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for Youth - Niagara Region, </a:t>
            </a: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Ontario</a:t>
            </a:r>
            <a:r>
              <a:rPr lang="en-US" sz="1100" u="none" dirty="0" smtClean="0">
                <a:solidFill>
                  <a:srgbClr val="0097A7"/>
                </a:solidFill>
                <a:latin typeface="Calibri"/>
                <a:ea typeface="Calibri"/>
                <a:cs typeface="Calibri"/>
                <a:sym typeface="Calibri"/>
              </a:rPr>
              <a:t> </a:t>
            </a:r>
            <a:r>
              <a:rPr lang="en-US" sz="1100" u="none" dirty="0" smtClean="0">
                <a:solidFill>
                  <a:srgbClr val="0097A7"/>
                </a:solidFill>
                <a:latin typeface="Calibri"/>
                <a:ea typeface="Calibri"/>
                <a:cs typeface="Calibri"/>
                <a:sym typeface="Wingdings" panose="05000000000000000000" pitchFamily="2" charset="2"/>
              </a:rPr>
              <a:t> </a:t>
            </a:r>
            <a:r>
              <a:rPr lang="en-US" sz="1100" dirty="0" smtClean="0">
                <a:hlinkClick r:id="rId3"/>
              </a:rPr>
              <a:t>https://www.niagararegion.ca/health/schools/youth-services.aspx</a:t>
            </a:r>
            <a:r>
              <a:rPr lang="en-US" sz="1100" dirty="0" smtClean="0"/>
              <a:t> </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Other</a:t>
            </a:r>
            <a:r>
              <a:rPr lang="en-US" b="1" baseline="0" dirty="0" smtClean="0"/>
              <a:t> community resources: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Kids Help Phone: Call 1-800-668-6868 or </a:t>
            </a:r>
            <a:r>
              <a:rPr lang="en-US" sz="1100" b="0" i="0" u="none" strike="noStrike" cap="none" baseline="0" dirty="0" smtClean="0">
                <a:solidFill>
                  <a:srgbClr val="000000"/>
                </a:solidFill>
                <a:latin typeface="Arial"/>
                <a:cs typeface="Arial"/>
                <a:sym typeface="Arial"/>
              </a:rPr>
              <a:t>https://kidshelpphone.ca/ </a:t>
            </a:r>
            <a:r>
              <a:rPr lang="en-US" b="0" baseline="0" dirty="0" smtClean="0">
                <a:sym typeface="Wingdings" panose="05000000000000000000" pitchFamily="2" charset="2"/>
              </a:rPr>
              <a:t> </a:t>
            </a:r>
            <a:endParaRPr lang="en-US" b="1" i="1" baseline="0" dirty="0" smtClean="0">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Niagara Region Public Health – Sexual Health Live Chat</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https://vue.comm100.com/chatWindow.aspx?siteId=232657&amp;planId=0066c5f6-364e-4017-9799-c08a1ef44d6b</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Niagara Sexual Health Centre (https://www.niagararegion.ca/living/health_wellness/sexualhealth/sexual-health-centres.aspx)</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sz="1100" b="1" i="0" u="none" strike="noStrike" cap="all" dirty="0" smtClean="0">
                <a:solidFill>
                  <a:srgbClr val="000000"/>
                </a:solidFill>
                <a:effectLst/>
                <a:latin typeface="Arial"/>
                <a:ea typeface="Arial"/>
                <a:cs typeface="Arial"/>
                <a:sym typeface="Arial"/>
              </a:rPr>
              <a:t>905-688-3817</a:t>
            </a:r>
            <a:endParaRPr lang="en-US" b="0" baseline="0" dirty="0" smtClean="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Sexual Heath Ontario – Live Chat: https://sexualhealthontario.ca/en/chat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sz="1100" b="0" i="0" u="none" strike="noStrike" cap="none" dirty="0" smtClean="0">
                <a:solidFill>
                  <a:srgbClr val="000000"/>
                </a:solidFill>
                <a:effectLst/>
                <a:latin typeface="Arial"/>
                <a:ea typeface="Arial"/>
                <a:cs typeface="Arial"/>
                <a:sym typeface="Arial"/>
              </a:rPr>
              <a:t>Kids Health: https://kidshealth.org/en/teens/sexual-health/</a:t>
            </a:r>
            <a:br>
              <a:rPr lang="en-US" sz="1100" b="0" i="0" u="none" strike="noStrike" cap="none" dirty="0" smtClean="0">
                <a:solidFill>
                  <a:srgbClr val="000000"/>
                </a:solidFill>
                <a:effectLst/>
                <a:latin typeface="Arial"/>
                <a:ea typeface="Arial"/>
                <a:cs typeface="Arial"/>
                <a:sym typeface="Arial"/>
              </a:rPr>
            </a:b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307517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c8e8eaf5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c8e8eaf5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3637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STIs and STBBIs are</a:t>
            </a:r>
            <a:r>
              <a:rPr lang="en-CA" b="1" baseline="0" dirty="0" smtClean="0"/>
              <a:t> usually interchangeable with Sexually Transmitted Infections and Sexually Transmitted Blood-Borne Infections. </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This</a:t>
            </a:r>
            <a:r>
              <a:rPr lang="en-US" b="1" baseline="0" dirty="0" smtClean="0"/>
              <a:t> is where the presentation begins.</a:t>
            </a:r>
          </a:p>
          <a:p>
            <a:pPr marL="0" lvl="0" indent="0" algn="l" rtl="0">
              <a:spcBef>
                <a:spcPts val="0"/>
              </a:spcBef>
              <a:spcAft>
                <a:spcPts val="0"/>
              </a:spcAft>
              <a:buNone/>
            </a:pPr>
            <a:endParaRPr lang="en-US" b="1" baseline="0" dirty="0" smtClean="0"/>
          </a:p>
          <a:p>
            <a:pPr marL="0" lvl="0" indent="0" algn="l" rtl="0">
              <a:spcBef>
                <a:spcPts val="0"/>
              </a:spcBef>
              <a:spcAft>
                <a:spcPts val="0"/>
              </a:spcAft>
              <a:buNone/>
            </a:pPr>
            <a:r>
              <a:rPr lang="en-US" b="1" u="sng" baseline="0" dirty="0" smtClean="0"/>
              <a:t>Background Knowledge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Definition: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Sexual Health </a:t>
            </a:r>
            <a:r>
              <a:rPr lang="en-US" sz="1100" b="0" i="0" u="none" strike="noStrike" cap="none" baseline="0" dirty="0" smtClean="0">
                <a:solidFill>
                  <a:srgbClr val="000000"/>
                </a:solidFill>
                <a:effectLst/>
                <a:latin typeface="Arial"/>
                <a:ea typeface="Arial"/>
                <a:cs typeface="Arial"/>
                <a:sym typeface="Wingdings" panose="05000000000000000000" pitchFamily="2" charset="2"/>
              </a:rPr>
              <a:t> </a:t>
            </a:r>
            <a:r>
              <a:rPr lang="en-US" sz="1100" b="0" i="1" u="none" strike="noStrike" cap="none" dirty="0" smtClean="0">
                <a:solidFill>
                  <a:srgbClr val="000000"/>
                </a:solidFill>
                <a:effectLst/>
                <a:latin typeface="Arial"/>
                <a:ea typeface="Arial"/>
                <a:cs typeface="Arial"/>
                <a:sym typeface="Arial"/>
              </a:rPr>
              <a:t>“</a:t>
            </a:r>
            <a:r>
              <a:rPr lang="en-US" sz="1100" b="0" i="0" u="none" strike="noStrike" cap="none" dirty="0" smtClean="0">
                <a:solidFill>
                  <a:srgbClr val="000000"/>
                </a:solidFill>
                <a:effectLst/>
                <a:latin typeface="Arial"/>
                <a:ea typeface="Arial"/>
                <a:cs typeface="Arial"/>
                <a:sym typeface="Arial"/>
              </a:rPr>
              <a:t>A state of physical, emotional, mental, and social well-being in relation to sexuality; it is not merely the absence of disease, dysfunction, or infirmity. Sexual health requires a positive and respectful approach to sexuality and sexual relationships, as well as the possibility of having pleasurable and safe sexual experiences, free of coercion, discrimination, and violence. For sexual health to be attained and maintained, the sexual rights of all persons must be respected, protected, and fulfilled. Sexual health is influenced by a complex web of factors ranging from sexual behaviours, attitudes, and societal factors to biological risk and genetic predispositions. (Health and Physical Education, 2019, p. 313). </a:t>
            </a:r>
            <a:endParaRPr lang="en-US" b="1" baseline="0" dirty="0" smtClean="0"/>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Disclaimer (Trigger Warning): </a:t>
            </a:r>
            <a:r>
              <a:rPr lang="en-US" sz="1100" b="0" i="0" u="none" strike="noStrike" cap="none" dirty="0" smtClean="0">
                <a:solidFill>
                  <a:srgbClr val="000000"/>
                </a:solidFill>
                <a:effectLst/>
                <a:latin typeface="Arial"/>
                <a:ea typeface="Arial"/>
                <a:cs typeface="Arial"/>
                <a:sym typeface="Arial"/>
              </a:rPr>
              <a:t>Before starting a classroom conversation, be aware that some students may have experienced situations related to the topic, either directly or indirectly, in the past or present day. </a:t>
            </a:r>
            <a:endParaRPr lang="en-US" dirty="0" smtClean="0"/>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6073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a:t>
            </a:r>
            <a:r>
              <a:rPr lang="en-US" sz="1100" b="1" i="0" u="none" strike="noStrike" cap="none" dirty="0" smtClean="0">
                <a:solidFill>
                  <a:srgbClr val="000000"/>
                </a:solidFill>
                <a:effectLst/>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cs typeface="Arial"/>
                <a:sym typeface="Arial"/>
              </a:rPr>
              <a:t>The information</a:t>
            </a:r>
            <a:r>
              <a:rPr lang="en-US" sz="1100" b="0" i="0" u="none" strike="noStrike" cap="none" baseline="0" dirty="0" smtClean="0">
                <a:solidFill>
                  <a:srgbClr val="000000"/>
                </a:solidFill>
                <a:effectLst/>
                <a:latin typeface="Arial"/>
                <a:cs typeface="Arial"/>
                <a:sym typeface="Arial"/>
              </a:rPr>
              <a:t> we are going to talk about today is important for many reasons.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to ensure that you learn that everyone is unique and the things that make you unique are what make you interesting and special.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you to feel good about your body, how it is changing, and how you approach different types of relationships you may have with people.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It is important that everyone feels safe, accepted and included at school and understand that differences are ok. This will help to reduce bullying and feelings of loneliness or isolation.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Background</a:t>
            </a:r>
            <a:r>
              <a:rPr lang="en-US" sz="1100" b="1" i="0" u="sng" strike="noStrike" cap="none" baseline="0" dirty="0" smtClean="0">
                <a:solidFill>
                  <a:srgbClr val="000000"/>
                </a:solidFill>
                <a:effectLst/>
                <a:latin typeface="Arial"/>
                <a:cs typeface="Arial"/>
                <a:sym typeface="Arial"/>
              </a:rPr>
              <a:t> Knowledge</a:t>
            </a:r>
            <a:endParaRPr lang="en-US" sz="1100" b="1" i="0" u="sng" strike="noStrike" cap="none" dirty="0" smtClean="0">
              <a:solidFill>
                <a:srgbClr val="000000"/>
              </a:solidFill>
              <a:effectLst/>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will learn and understand about themselves and their bodies as they grow and mature</a:t>
            </a: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need to understand that everyone has different qualities</a:t>
            </a:r>
            <a:r>
              <a:rPr lang="en-US" sz="2000" baseline="0" dirty="0" smtClean="0"/>
              <a:t> that make up their self-concept</a:t>
            </a:r>
            <a:r>
              <a:rPr lang="en-US" sz="2000" dirty="0" smtClean="0"/>
              <a:t>;</a:t>
            </a:r>
            <a:r>
              <a:rPr lang="en-US" sz="2000" baseline="0" dirty="0" smtClean="0"/>
              <a:t> this makes them unique</a:t>
            </a:r>
            <a:endParaRPr lang="en-US"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There needs to be an emphasis on feeling safe, included and accepted in the school community</a:t>
            </a:r>
            <a:endParaRPr lang="en-CA"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CA" sz="2000" dirty="0" smtClean="0"/>
              <a:t>Empathetic towards others… </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3045899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1" i="0" u="sng" strike="noStrike" cap="none" dirty="0" smtClean="0">
                <a:solidFill>
                  <a:srgbClr val="000000"/>
                </a:solidFill>
                <a:effectLst/>
                <a:latin typeface="Arial"/>
                <a:cs typeface="Arial"/>
                <a:sym typeface="Arial"/>
              </a:rPr>
              <a:t>General Information</a:t>
            </a: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it comes to your health, there are many decisions you will have to make throughout your life as you mature and grow. Making decisions about your health is important</a:t>
            </a:r>
            <a:r>
              <a:rPr lang="en-US" sz="1100" b="0" i="0" u="none" strike="noStrike" cap="none" baseline="0" dirty="0" smtClean="0">
                <a:solidFill>
                  <a:srgbClr val="000000"/>
                </a:solidFill>
                <a:effectLst/>
                <a:latin typeface="Arial"/>
                <a:ea typeface="Arial"/>
                <a:cs typeface="Arial"/>
                <a:sym typeface="Arial"/>
              </a:rPr>
              <a:t> because there are certain factors that can affect an individual’s decisions about sexual health, and thus </a:t>
            </a:r>
            <a:r>
              <a:rPr lang="en-US" sz="1100" b="0" i="0" u="none" strike="noStrike" cap="none" dirty="0" smtClean="0">
                <a:solidFill>
                  <a:srgbClr val="000000"/>
                </a:solidFill>
                <a:effectLst/>
                <a:latin typeface="Arial"/>
                <a:ea typeface="Arial"/>
                <a:cs typeface="Arial"/>
                <a:sym typeface="Arial"/>
              </a:rPr>
              <a:t>sexual health can impact </a:t>
            </a:r>
            <a:r>
              <a:rPr lang="en-US" sz="1100" b="0" i="0" u="none" strike="noStrike" cap="none" baseline="0" dirty="0" smtClean="0">
                <a:solidFill>
                  <a:srgbClr val="000000"/>
                </a:solidFill>
                <a:effectLst/>
                <a:latin typeface="Arial"/>
                <a:ea typeface="Arial"/>
                <a:cs typeface="Arial"/>
                <a:sym typeface="Arial"/>
              </a:rPr>
              <a:t>your overall well-being as a result of the decisions you make. </a:t>
            </a:r>
            <a:r>
              <a:rPr lang="en-US" sz="1100" b="0" i="0" u="none" strike="noStrike" cap="none" dirty="0" smtClean="0">
                <a:solidFill>
                  <a:srgbClr val="000000"/>
                </a:solidFill>
                <a:effectLst/>
                <a:latin typeface="Arial"/>
                <a:ea typeface="Arial"/>
                <a:cs typeface="Arial"/>
                <a:sym typeface="Arial"/>
              </a:rPr>
              <a:t>Also,</a:t>
            </a:r>
            <a:r>
              <a:rPr lang="en-US" sz="1100" b="0" i="0" u="none" strike="noStrike" cap="none" baseline="0" dirty="0" smtClean="0">
                <a:solidFill>
                  <a:srgbClr val="000000"/>
                </a:solidFill>
                <a:effectLst/>
                <a:latin typeface="Arial"/>
                <a:ea typeface="Arial"/>
                <a:cs typeface="Arial"/>
                <a:sym typeface="Arial"/>
              </a:rPr>
              <a:t> t</a:t>
            </a:r>
            <a:r>
              <a:rPr lang="en-US" sz="1100" b="0" i="0" u="none" strike="noStrike" cap="none" dirty="0" smtClean="0">
                <a:solidFill>
                  <a:srgbClr val="000000"/>
                </a:solidFill>
                <a:effectLst/>
                <a:latin typeface="Arial"/>
                <a:ea typeface="Arial"/>
                <a:cs typeface="Arial"/>
                <a:sym typeface="Arial"/>
              </a:rPr>
              <a:t>aking care of your sexual health today will be important for your overall health and wellness in the future. </a:t>
            </a: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You</a:t>
            </a:r>
            <a:r>
              <a:rPr lang="en-US" sz="1100" b="0" i="0" u="none" strike="noStrike" cap="none" baseline="0" dirty="0" smtClean="0">
                <a:solidFill>
                  <a:srgbClr val="000000"/>
                </a:solidFill>
                <a:effectLst/>
                <a:latin typeface="Arial"/>
                <a:ea typeface="Arial"/>
                <a:cs typeface="Arial"/>
                <a:sym typeface="Arial"/>
              </a:rPr>
              <a:t> should have an understanding about </a:t>
            </a:r>
            <a:r>
              <a:rPr lang="en-CA" sz="1100" dirty="0" smtClean="0"/>
              <a:t>abstinence, contraception and the use of effective and suitable protection to prevent pregnancy and sexually transmitted blood-borne infections, and the concept of consent, as well as the skills needed</a:t>
            </a:r>
            <a:r>
              <a:rPr lang="en-CA" sz="1100" baseline="0" dirty="0" smtClean="0"/>
              <a:t> </a:t>
            </a:r>
            <a:r>
              <a:rPr lang="en-CA" sz="1100" dirty="0" smtClean="0"/>
              <a:t>to apply in order to make safe and healthy decisions about sexual activity. </a:t>
            </a:r>
            <a:endParaRPr lang="en-US" sz="1100" b="0" i="0" u="none" strike="noStrike" cap="none" dirty="0" smtClean="0">
              <a:solidFill>
                <a:srgbClr val="000000"/>
              </a:solidFill>
              <a:effectLst/>
              <a:latin typeface="Arial"/>
              <a:ea typeface="Arial"/>
              <a:cs typeface="Arial"/>
              <a:sym typeface="Arial"/>
            </a:endParaRP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deciding what is best for you and your health, you should understand and be well informed about the choices available. It is important that information comes from a trusted source that is current and accurate. </a:t>
            </a:r>
          </a:p>
          <a:p>
            <a:pPr marL="158750" indent="0" rtl="0">
              <a:buNone/>
            </a:pPr>
            <a:r>
              <a:rPr lang="en-US" b="0" dirty="0" smtClean="0">
                <a:effectLst/>
              </a:rPr>
              <a:t/>
            </a:r>
            <a:br>
              <a:rPr lang="en-US" b="0" dirty="0" smtClean="0">
                <a:effectLst/>
              </a:rPr>
            </a:br>
            <a:r>
              <a:rPr lang="en-US" sz="1100" b="0" i="0" u="none" strike="noStrike" cap="none" dirty="0" smtClean="0">
                <a:solidFill>
                  <a:srgbClr val="000000"/>
                </a:solidFill>
                <a:effectLst/>
                <a:latin typeface="Arial"/>
                <a:ea typeface="Arial"/>
                <a:cs typeface="Arial"/>
                <a:sym typeface="Arial"/>
              </a:rPr>
              <a:t>There is a lot of great information available on the internet and social media, but sometimes there is a lot of misinformation as well, this is why we recommend talking to a trusted adult, as they can offer information to help you make the best decisions for you and your health. </a:t>
            </a:r>
          </a:p>
          <a:p>
            <a:pPr marL="158750" indent="0" rtl="0">
              <a:buNone/>
            </a:pPr>
            <a:endParaRPr lang="en-US" sz="1100" b="0"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417266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u="sng" strike="noStrike" cap="none" dirty="0" smtClean="0">
                <a:solidFill>
                  <a:srgbClr val="000000"/>
                </a:solidFill>
                <a:effectLst/>
                <a:latin typeface="Arial"/>
                <a:cs typeface="Arial"/>
                <a:sym typeface="Arial"/>
              </a:rPr>
              <a:t>General Information</a:t>
            </a:r>
            <a:endParaRPr lang="en-US" sz="11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0" u="none" strike="noStrike" kern="1200" cap="none" baseline="0" dirty="0" smtClean="0">
                <a:solidFill>
                  <a:schemeClr val="tx1"/>
                </a:solidFill>
                <a:effectLst/>
                <a:latin typeface="Arial"/>
                <a:ea typeface="Arial"/>
                <a:cs typeface="Arial"/>
                <a:sym typeface="Arial"/>
              </a:rPr>
              <a:t>Things to remember…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100" b="1" i="0" u="none" strike="noStrike" cap="none" baseline="0" dirty="0" smtClean="0">
                <a:solidFill>
                  <a:srgbClr val="000000"/>
                </a:solidFill>
                <a:latin typeface="Arial"/>
                <a:ea typeface="Arial"/>
                <a:cs typeface="Arial"/>
                <a:sym typeface="Arial"/>
              </a:rPr>
              <a:t>4 Okay’s </a:t>
            </a:r>
            <a:endParaRPr lang="en-CA"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Today we’re going to be talking about what makes us different, and what makes us the same. We understand that for some of you, this may be the first time you’re learning about this topic, and for others this may be something you know a lot about. It may feel uncomfortable to talk about sexual health with your parents or friends, but it’s important we all understand sexual health so we can make safe decisions.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sng" strike="noStrike" cap="none" baseline="0" dirty="0" smtClean="0">
                <a:solidFill>
                  <a:srgbClr val="000000"/>
                </a:solidFill>
                <a:latin typeface="Arial"/>
                <a:ea typeface="Arial"/>
                <a:cs typeface="Arial"/>
                <a:sym typeface="Arial"/>
              </a:rPr>
              <a:t>So let’s review the 4 OK’s. It is perfectly OK: </a:t>
            </a:r>
          </a:p>
          <a:p>
            <a:pPr marL="457200" indent="-298450"/>
            <a:r>
              <a:rPr lang="en-US" sz="1100" b="0" i="0" u="none" strike="noStrike" cap="none" baseline="0" dirty="0" smtClean="0">
                <a:solidFill>
                  <a:srgbClr val="000000"/>
                </a:solidFill>
                <a:latin typeface="Arial"/>
                <a:ea typeface="Arial"/>
                <a:cs typeface="Arial"/>
                <a:sym typeface="Arial"/>
              </a:rPr>
              <a:t>If you feel embarrassed or uncomfortable. The only way for us to overcome this uncomfortable feeling is to learn and grow. We can often feel uncomfortable about things we don’t fully understand. But if we take the time to learn about a topic and understand it, we become more educated and comfortable. Which creates a supportive environment for everyone! </a:t>
            </a:r>
          </a:p>
          <a:p>
            <a:pPr marL="457200" indent="-298450"/>
            <a:r>
              <a:rPr lang="en-US" sz="1100" b="0" i="0" u="none" strike="noStrike" cap="none" baseline="0" dirty="0" smtClean="0">
                <a:solidFill>
                  <a:srgbClr val="000000"/>
                </a:solidFill>
                <a:latin typeface="Arial"/>
                <a:ea typeface="Arial"/>
                <a:cs typeface="Arial"/>
                <a:sym typeface="Arial"/>
              </a:rPr>
              <a:t>It’s okay to be curious and to ask questions. </a:t>
            </a:r>
          </a:p>
          <a:p>
            <a:pPr marL="457200" indent="-298450"/>
            <a:r>
              <a:rPr lang="en-US" sz="1100" b="0" i="0" u="none" strike="noStrike" cap="none" baseline="0" dirty="0" smtClean="0">
                <a:solidFill>
                  <a:srgbClr val="000000"/>
                </a:solidFill>
                <a:latin typeface="Arial"/>
                <a:ea typeface="Arial"/>
                <a:cs typeface="Arial"/>
                <a:sym typeface="Arial"/>
              </a:rPr>
              <a:t>It’s okay if you don’t know this information already. We’re all going to learn this together. </a:t>
            </a:r>
          </a:p>
          <a:p>
            <a:pPr marL="457200" indent="-298450"/>
            <a:r>
              <a:rPr lang="en-US" sz="1100" b="0" i="0" u="none" strike="noStrike" cap="none" baseline="0" dirty="0" smtClean="0">
                <a:solidFill>
                  <a:srgbClr val="000000"/>
                </a:solidFill>
                <a:latin typeface="Arial"/>
                <a:ea typeface="Arial"/>
                <a:cs typeface="Arial"/>
                <a:sym typeface="Arial"/>
              </a:rPr>
              <a:t>And… It is okay for us to know about sexual health and each other’s experiences.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u="none" strike="noStrike" kern="1200" cap="none" dirty="0" smtClean="0">
                <a:solidFill>
                  <a:schemeClr val="tx1"/>
                </a:solidFill>
                <a:effectLst/>
                <a:latin typeface="Arial"/>
                <a:ea typeface="Arial"/>
                <a:cs typeface="Arial"/>
                <a:sym typeface="Arial"/>
              </a:rPr>
              <a:t>Images from </a:t>
            </a:r>
            <a:r>
              <a:rPr lang="en-US" sz="1100" b="1" i="0" u="none" strike="noStrike" kern="1200" cap="none" dirty="0" err="1" smtClean="0">
                <a:solidFill>
                  <a:schemeClr val="tx1"/>
                </a:solidFill>
                <a:effectLst/>
                <a:latin typeface="Arial"/>
                <a:ea typeface="Arial"/>
                <a:cs typeface="Arial"/>
                <a:sym typeface="Arial"/>
              </a:rPr>
              <a:t>Canva</a:t>
            </a:r>
            <a:endParaRPr lang="en-US" sz="1100" b="1"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163958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1">
            <a:alphaModFix/>
          </a:blip>
          <a:srcRect t="79688"/>
          <a:stretch/>
        </p:blipFill>
        <p:spPr>
          <a:xfrm>
            <a:off x="0" y="3750475"/>
            <a:ext cx="9144000" cy="13930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video" Target="https://www.youtube.com/embed/raxPKklDF2k" TargetMode="External"/><Relationship Id="rId6" Type="http://schemas.openxmlformats.org/officeDocument/2006/relationships/image" Target="../media/image9.png"/><Relationship Id="rId5" Type="http://schemas.openxmlformats.org/officeDocument/2006/relationships/hyperlink" Target="https://www.youtube.com/watch?v=raxPKklDF2k"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1557930" y="297565"/>
            <a:ext cx="6028140" cy="1072426"/>
          </a:xfrm>
          <a:prstGeom prst="rect">
            <a:avLst/>
          </a:prstGeom>
        </p:spPr>
        <p:txBody>
          <a:bodyPr spcFirstLastPara="1" wrap="square" lIns="91425" tIns="91425" rIns="91425" bIns="91425" anchor="ctr" anchorCtr="0">
            <a:normAutofit fontScale="90000"/>
          </a:bodyPr>
          <a:lstStyle/>
          <a:p>
            <a:pPr lvl="0"/>
            <a:r>
              <a:rPr lang="en" sz="4000" dirty="0"/>
              <a:t>Making Decisions About Sexual Health</a:t>
            </a:r>
            <a:endParaRPr sz="4000" dirty="0"/>
          </a:p>
        </p:txBody>
      </p:sp>
      <p:sp>
        <p:nvSpPr>
          <p:cNvPr id="56" name="Google Shape;56;p13"/>
          <p:cNvSpPr txBox="1">
            <a:spLocks noGrp="1"/>
          </p:cNvSpPr>
          <p:nvPr>
            <p:ph type="subTitle" idx="1"/>
          </p:nvPr>
        </p:nvSpPr>
        <p:spPr>
          <a:xfrm>
            <a:off x="311700" y="3433224"/>
            <a:ext cx="8520600" cy="582658"/>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smtClean="0">
                <a:solidFill>
                  <a:schemeClr val="dk1"/>
                </a:solidFill>
              </a:rPr>
              <a:t>Grade 8</a:t>
            </a:r>
            <a:endParaRPr dirty="0">
              <a:solidFill>
                <a:schemeClr val="dk1"/>
              </a:solidFill>
            </a:endParaRPr>
          </a:p>
        </p:txBody>
      </p:sp>
      <p:pic>
        <p:nvPicPr>
          <p:cNvPr id="5" name="Picture 4" descr="thinking bubbles with yes or no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821" y="1723632"/>
            <a:ext cx="2364486" cy="2364486"/>
          </a:xfrm>
          <a:prstGeom prst="rect">
            <a:avLst/>
          </a:prstGeom>
        </p:spPr>
      </p:pic>
      <p:pic>
        <p:nvPicPr>
          <p:cNvPr id="6" name="Picture 5" descr="person question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4181" y="1369991"/>
            <a:ext cx="2718127" cy="2718127"/>
          </a:xfrm>
          <a:prstGeom prst="rect">
            <a:avLst/>
          </a:prstGeom>
        </p:spPr>
      </p:pic>
    </p:spTree>
    <p:extLst>
      <p:ext uri="{BB962C8B-B14F-4D97-AF65-F5344CB8AC3E}">
        <p14:creationId xmlns:p14="http://schemas.microsoft.com/office/powerpoint/2010/main" val="1953845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78110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dirty="0" smtClean="0"/>
              <a:t>Before We Begin…</a:t>
            </a:r>
            <a:endParaRPr lang="en-CA" dirty="0"/>
          </a:p>
        </p:txBody>
      </p:sp>
      <p:sp>
        <p:nvSpPr>
          <p:cNvPr id="3" name="Text Placeholder 2"/>
          <p:cNvSpPr>
            <a:spLocks noGrp="1"/>
          </p:cNvSpPr>
          <p:nvPr>
            <p:ph type="body" idx="1"/>
          </p:nvPr>
        </p:nvSpPr>
        <p:spPr>
          <a:xfrm>
            <a:off x="843962" y="1682192"/>
            <a:ext cx="4314891" cy="1849582"/>
          </a:xfrm>
        </p:spPr>
        <p:txBody>
          <a:bodyPr>
            <a:normAutofit/>
          </a:bodyPr>
          <a:lstStyle/>
          <a:p>
            <a:pPr>
              <a:buClrTx/>
            </a:pPr>
            <a:r>
              <a:rPr lang="en-CA" sz="2000" dirty="0">
                <a:solidFill>
                  <a:schemeClr val="tx1"/>
                </a:solidFill>
              </a:rPr>
              <a:t>Respect each other</a:t>
            </a:r>
          </a:p>
          <a:p>
            <a:pPr>
              <a:buClrTx/>
            </a:pPr>
            <a:r>
              <a:rPr lang="en-CA" sz="2000" dirty="0">
                <a:solidFill>
                  <a:schemeClr val="tx1"/>
                </a:solidFill>
              </a:rPr>
              <a:t>Use inclusive language</a:t>
            </a:r>
          </a:p>
          <a:p>
            <a:pPr>
              <a:buClrTx/>
            </a:pPr>
            <a:r>
              <a:rPr lang="en-CA" sz="2000" dirty="0">
                <a:solidFill>
                  <a:schemeClr val="tx1"/>
                </a:solidFill>
              </a:rPr>
              <a:t>Use correct terms for the body</a:t>
            </a:r>
          </a:p>
          <a:p>
            <a:pPr>
              <a:buClrTx/>
            </a:pPr>
            <a:r>
              <a:rPr lang="en-CA" sz="2000" dirty="0">
                <a:solidFill>
                  <a:schemeClr val="tx1"/>
                </a:solidFill>
              </a:rPr>
              <a:t>Respect personal </a:t>
            </a:r>
            <a:r>
              <a:rPr lang="en-CA" sz="2000" dirty="0" smtClean="0">
                <a:solidFill>
                  <a:schemeClr val="tx1"/>
                </a:solidFill>
              </a:rPr>
              <a:t>boundaries</a:t>
            </a:r>
            <a:endParaRPr lang="en-CA" sz="2000" dirty="0">
              <a:solidFill>
                <a:schemeClr val="tx1"/>
              </a:solidFill>
            </a:endParaRPr>
          </a:p>
        </p:txBody>
      </p:sp>
      <p:pic>
        <p:nvPicPr>
          <p:cNvPr id="5" name="Picture 4" descr="yellow check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846" y="1682192"/>
            <a:ext cx="1901179" cy="1901179"/>
          </a:xfrm>
          <a:prstGeom prst="rect">
            <a:avLst/>
          </a:prstGeom>
        </p:spPr>
      </p:pic>
    </p:spTree>
    <p:extLst>
      <p:ext uri="{BB962C8B-B14F-4D97-AF65-F5344CB8AC3E}">
        <p14:creationId xmlns:p14="http://schemas.microsoft.com/office/powerpoint/2010/main" val="3144789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7"/>
          <p:cNvSpPr txBox="1">
            <a:spLocks noGrp="1"/>
          </p:cNvSpPr>
          <p:nvPr>
            <p:ph type="title"/>
          </p:nvPr>
        </p:nvSpPr>
        <p:spPr>
          <a:xfrm>
            <a:off x="1599917" y="684954"/>
            <a:ext cx="5835227" cy="728209"/>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b="1" dirty="0"/>
              <a:t>Guiding Question </a:t>
            </a:r>
            <a:r>
              <a:rPr lang="en" b="1" dirty="0" smtClean="0"/>
              <a:t>#</a:t>
            </a:r>
            <a:r>
              <a:rPr lang="en" b="1" dirty="0"/>
              <a:t>1</a:t>
            </a:r>
            <a:endParaRPr b="1" dirty="0"/>
          </a:p>
        </p:txBody>
      </p:sp>
      <p:sp>
        <p:nvSpPr>
          <p:cNvPr id="2" name="TextBox 1"/>
          <p:cNvSpPr txBox="1"/>
          <p:nvPr/>
        </p:nvSpPr>
        <p:spPr>
          <a:xfrm>
            <a:off x="1599917" y="1882227"/>
            <a:ext cx="5835227" cy="1323439"/>
          </a:xfrm>
          <a:prstGeom prst="rect">
            <a:avLst/>
          </a:prstGeom>
          <a:noFill/>
        </p:spPr>
        <p:txBody>
          <a:bodyPr wrap="square" rtlCol="0">
            <a:spAutoFit/>
          </a:bodyPr>
          <a:lstStyle/>
          <a:p>
            <a:pPr algn="ctr"/>
            <a:r>
              <a:rPr lang="en-US" sz="2000" dirty="0">
                <a:solidFill>
                  <a:schemeClr val="dk1"/>
                </a:solidFill>
              </a:rPr>
              <a:t>What does the term abstinence mean to you</a:t>
            </a:r>
            <a:r>
              <a:rPr lang="en-US" sz="2000" dirty="0" smtClean="0">
                <a:solidFill>
                  <a:schemeClr val="dk1"/>
                </a:solidFill>
              </a:rPr>
              <a:t>?</a:t>
            </a:r>
          </a:p>
          <a:p>
            <a:pPr algn="ctr"/>
            <a:endParaRPr lang="en-US" sz="2000" dirty="0">
              <a:solidFill>
                <a:schemeClr val="dk1"/>
              </a:solidFill>
            </a:endParaRPr>
          </a:p>
          <a:p>
            <a:pPr algn="ctr"/>
            <a:r>
              <a:rPr lang="en-US" sz="2000" dirty="0" smtClean="0">
                <a:solidFill>
                  <a:schemeClr val="dk1"/>
                </a:solidFill>
              </a:rPr>
              <a:t>What are some things people decide to abstain from? Why?  </a:t>
            </a:r>
          </a:p>
        </p:txBody>
      </p:sp>
      <p:pic>
        <p:nvPicPr>
          <p:cNvPr id="5" name="Google Shape;75;p15" descr="pink question mark"/>
          <p:cNvPicPr preferRelativeResize="0"/>
          <p:nvPr/>
        </p:nvPicPr>
        <p:blipFill>
          <a:blip r:embed="rId3">
            <a:alphaModFix/>
          </a:blip>
          <a:stretch>
            <a:fillRect/>
          </a:stretch>
        </p:blipFill>
        <p:spPr>
          <a:xfrm>
            <a:off x="7638366" y="2684767"/>
            <a:ext cx="1243650" cy="1243650"/>
          </a:xfrm>
          <a:prstGeom prst="rect">
            <a:avLst/>
          </a:prstGeom>
          <a:noFill/>
          <a:ln>
            <a:noFill/>
          </a:ln>
        </p:spPr>
      </p:pic>
    </p:spTree>
    <p:extLst>
      <p:ext uri="{BB962C8B-B14F-4D97-AF65-F5344CB8AC3E}">
        <p14:creationId xmlns:p14="http://schemas.microsoft.com/office/powerpoint/2010/main" val="1332174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789074" y="232699"/>
            <a:ext cx="5109300"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What is Abstinence?</a:t>
            </a:r>
            <a:endParaRPr sz="2820" b="1" dirty="0"/>
          </a:p>
        </p:txBody>
      </p:sp>
      <p:sp>
        <p:nvSpPr>
          <p:cNvPr id="2" name="TextBox 1"/>
          <p:cNvSpPr txBox="1"/>
          <p:nvPr/>
        </p:nvSpPr>
        <p:spPr>
          <a:xfrm>
            <a:off x="504331" y="1288014"/>
            <a:ext cx="7678786" cy="2554545"/>
          </a:xfrm>
          <a:prstGeom prst="rect">
            <a:avLst/>
          </a:prstGeom>
          <a:noFill/>
        </p:spPr>
        <p:txBody>
          <a:bodyPr wrap="square" rtlCol="0">
            <a:spAutoFit/>
          </a:bodyPr>
          <a:lstStyle/>
          <a:p>
            <a:pPr marL="0" indent="0">
              <a:spcAft>
                <a:spcPts val="1200"/>
              </a:spcAft>
              <a:buClrTx/>
              <a:buNone/>
            </a:pPr>
            <a:r>
              <a:rPr lang="en-US" sz="2000" dirty="0" smtClean="0">
                <a:solidFill>
                  <a:schemeClr val="dk1"/>
                </a:solidFill>
              </a:rPr>
              <a:t>When talking about sexual health, abstinence is </a:t>
            </a:r>
            <a:r>
              <a:rPr lang="en-US" sz="2000" dirty="0">
                <a:solidFill>
                  <a:schemeClr val="dk1"/>
                </a:solidFill>
              </a:rPr>
              <a:t>defined by people in many different ways. It could </a:t>
            </a:r>
            <a:r>
              <a:rPr lang="en-US" sz="2000" dirty="0" smtClean="0">
                <a:solidFill>
                  <a:schemeClr val="dk1"/>
                </a:solidFill>
              </a:rPr>
              <a:t>mean abstaining from:</a:t>
            </a:r>
            <a:endParaRPr lang="en-US" sz="2000" dirty="0">
              <a:solidFill>
                <a:schemeClr val="dk1"/>
              </a:solidFill>
            </a:endParaRPr>
          </a:p>
          <a:p>
            <a:pPr marL="685800" indent="-342900">
              <a:spcAft>
                <a:spcPts val="1200"/>
              </a:spcAft>
              <a:buClrTx/>
              <a:buFont typeface="Arial" panose="020B0604020202020204" pitchFamily="34" charset="0"/>
              <a:buChar char="•"/>
            </a:pPr>
            <a:r>
              <a:rPr lang="en-US" sz="2000" dirty="0" smtClean="0">
                <a:solidFill>
                  <a:schemeClr val="dk1"/>
                </a:solidFill>
              </a:rPr>
              <a:t>Kissing</a:t>
            </a:r>
            <a:endParaRPr lang="en-US" sz="2000" dirty="0">
              <a:solidFill>
                <a:schemeClr val="dk1"/>
              </a:solidFill>
            </a:endParaRPr>
          </a:p>
          <a:p>
            <a:pPr marL="685800" indent="-342900">
              <a:spcAft>
                <a:spcPts val="1200"/>
              </a:spcAft>
              <a:buClrTx/>
              <a:buFont typeface="Arial" panose="020B0604020202020204" pitchFamily="34" charset="0"/>
              <a:buChar char="•"/>
            </a:pPr>
            <a:r>
              <a:rPr lang="en-US" sz="2000" dirty="0" smtClean="0">
                <a:solidFill>
                  <a:schemeClr val="dk1"/>
                </a:solidFill>
              </a:rPr>
              <a:t>Hand holding</a:t>
            </a:r>
            <a:endParaRPr lang="en-US" sz="2000" dirty="0">
              <a:solidFill>
                <a:schemeClr val="dk1"/>
              </a:solidFill>
            </a:endParaRPr>
          </a:p>
          <a:p>
            <a:pPr marL="685800" indent="-342900">
              <a:spcAft>
                <a:spcPts val="1200"/>
              </a:spcAft>
              <a:buClrTx/>
              <a:buFont typeface="Arial" panose="020B0604020202020204" pitchFamily="34" charset="0"/>
              <a:buChar char="•"/>
            </a:pPr>
            <a:r>
              <a:rPr lang="en-US" sz="2000" dirty="0">
                <a:solidFill>
                  <a:schemeClr val="dk1"/>
                </a:solidFill>
              </a:rPr>
              <a:t>A</a:t>
            </a:r>
            <a:r>
              <a:rPr lang="en-US" sz="2000" dirty="0" smtClean="0">
                <a:solidFill>
                  <a:schemeClr val="dk1"/>
                </a:solidFill>
              </a:rPr>
              <a:t> specific </a:t>
            </a:r>
            <a:r>
              <a:rPr lang="en-US" sz="2000" dirty="0">
                <a:solidFill>
                  <a:schemeClr val="dk1"/>
                </a:solidFill>
              </a:rPr>
              <a:t>sexual </a:t>
            </a:r>
            <a:r>
              <a:rPr lang="en-US" sz="2000" dirty="0" smtClean="0">
                <a:solidFill>
                  <a:schemeClr val="dk1"/>
                </a:solidFill>
              </a:rPr>
              <a:t>activity</a:t>
            </a:r>
            <a:endParaRPr lang="en-US" sz="2000" dirty="0">
              <a:solidFill>
                <a:schemeClr val="dk1"/>
              </a:solidFill>
            </a:endParaRPr>
          </a:p>
          <a:p>
            <a:pPr marL="685800" indent="-342900">
              <a:spcAft>
                <a:spcPts val="1200"/>
              </a:spcAft>
              <a:buClrTx/>
              <a:buFont typeface="Arial" panose="020B0604020202020204" pitchFamily="34" charset="0"/>
              <a:buChar char="•"/>
            </a:pPr>
            <a:r>
              <a:rPr lang="en-US" sz="2000" dirty="0" smtClean="0">
                <a:solidFill>
                  <a:schemeClr val="dk1"/>
                </a:solidFill>
              </a:rPr>
              <a:t>All sexual activities</a:t>
            </a:r>
            <a:endParaRPr lang="en-US" sz="2000" dirty="0">
              <a:solidFill>
                <a:schemeClr val="dk1"/>
              </a:solidFill>
            </a:endParaRPr>
          </a:p>
        </p:txBody>
      </p:sp>
      <p:pic>
        <p:nvPicPr>
          <p:cNvPr id="5" name="Picture 4" descr="red 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538" y="2749980"/>
            <a:ext cx="1092579" cy="1092579"/>
          </a:xfrm>
          <a:prstGeom prst="rect">
            <a:avLst/>
          </a:prstGeom>
        </p:spPr>
      </p:pic>
    </p:spTree>
    <p:extLst>
      <p:ext uri="{BB962C8B-B14F-4D97-AF65-F5344CB8AC3E}">
        <p14:creationId xmlns:p14="http://schemas.microsoft.com/office/powerpoint/2010/main" val="398517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2074345" y="210659"/>
            <a:ext cx="5109300"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Why do people abstain?</a:t>
            </a:r>
            <a:endParaRPr sz="2820" b="1" dirty="0"/>
          </a:p>
        </p:txBody>
      </p:sp>
      <p:sp>
        <p:nvSpPr>
          <p:cNvPr id="2" name="TextBox 1"/>
          <p:cNvSpPr txBox="1"/>
          <p:nvPr/>
        </p:nvSpPr>
        <p:spPr>
          <a:xfrm>
            <a:off x="476187" y="1261851"/>
            <a:ext cx="8305616" cy="2554545"/>
          </a:xfrm>
          <a:prstGeom prst="rect">
            <a:avLst/>
          </a:prstGeom>
          <a:noFill/>
        </p:spPr>
        <p:txBody>
          <a:bodyPr wrap="square" rtlCol="0">
            <a:spAutoFit/>
          </a:bodyPr>
          <a:lstStyle/>
          <a:p>
            <a:pPr marL="0" indent="0">
              <a:spcAft>
                <a:spcPts val="1200"/>
              </a:spcAft>
              <a:buClrTx/>
              <a:buNone/>
            </a:pPr>
            <a:r>
              <a:rPr lang="en" sz="2000" dirty="0">
                <a:solidFill>
                  <a:schemeClr val="dk1"/>
                </a:solidFill>
              </a:rPr>
              <a:t>There are many reasons people choose to </a:t>
            </a:r>
            <a:r>
              <a:rPr lang="en" sz="2000" dirty="0" smtClean="0">
                <a:solidFill>
                  <a:schemeClr val="dk1"/>
                </a:solidFill>
              </a:rPr>
              <a:t>abstain from sexual activity, </a:t>
            </a:r>
            <a:r>
              <a:rPr lang="en" sz="2000" dirty="0">
                <a:solidFill>
                  <a:schemeClr val="dk1"/>
                </a:solidFill>
              </a:rPr>
              <a:t>such as:</a:t>
            </a:r>
          </a:p>
          <a:p>
            <a:pPr marL="685800" indent="-342900">
              <a:spcAft>
                <a:spcPts val="1200"/>
              </a:spcAft>
              <a:buClrTx/>
              <a:buFont typeface="Arial" panose="020B0604020202020204" pitchFamily="34" charset="0"/>
              <a:buChar char="•"/>
            </a:pPr>
            <a:r>
              <a:rPr lang="en" sz="2000" dirty="0" smtClean="0">
                <a:solidFill>
                  <a:schemeClr val="dk1"/>
                </a:solidFill>
              </a:rPr>
              <a:t>Values and beliefs</a:t>
            </a:r>
            <a:endParaRPr lang="en" sz="2000" dirty="0">
              <a:solidFill>
                <a:schemeClr val="dk1"/>
              </a:solidFill>
            </a:endParaRPr>
          </a:p>
          <a:p>
            <a:pPr marL="685800" indent="-342900">
              <a:spcAft>
                <a:spcPts val="1200"/>
              </a:spcAft>
              <a:buClrTx/>
              <a:buFont typeface="Arial" panose="020B0604020202020204" pitchFamily="34" charset="0"/>
              <a:buChar char="•"/>
            </a:pPr>
            <a:r>
              <a:rPr lang="en" sz="2000" dirty="0" smtClean="0">
                <a:solidFill>
                  <a:schemeClr val="dk1"/>
                </a:solidFill>
              </a:rPr>
              <a:t>Not </a:t>
            </a:r>
            <a:r>
              <a:rPr lang="en" sz="2000" dirty="0">
                <a:solidFill>
                  <a:schemeClr val="dk1"/>
                </a:solidFill>
              </a:rPr>
              <a:t>ready for sexual </a:t>
            </a:r>
            <a:r>
              <a:rPr lang="en" sz="2000" dirty="0" smtClean="0">
                <a:solidFill>
                  <a:schemeClr val="dk1"/>
                </a:solidFill>
              </a:rPr>
              <a:t>activity</a:t>
            </a:r>
            <a:endParaRPr lang="en" sz="2000" dirty="0">
              <a:solidFill>
                <a:schemeClr val="dk1"/>
              </a:solidFill>
            </a:endParaRPr>
          </a:p>
          <a:p>
            <a:pPr marL="685800" indent="-342900">
              <a:spcAft>
                <a:spcPts val="1200"/>
              </a:spcAft>
              <a:buClrTx/>
              <a:buFont typeface="Arial" panose="020B0604020202020204" pitchFamily="34" charset="0"/>
              <a:buChar char="•"/>
            </a:pPr>
            <a:r>
              <a:rPr lang="en" sz="2000" dirty="0" smtClean="0">
                <a:solidFill>
                  <a:schemeClr val="dk1"/>
                </a:solidFill>
              </a:rPr>
              <a:t>Focus is </a:t>
            </a:r>
            <a:r>
              <a:rPr lang="en" sz="2000" dirty="0">
                <a:solidFill>
                  <a:schemeClr val="dk1"/>
                </a:solidFill>
              </a:rPr>
              <a:t>on </a:t>
            </a:r>
            <a:r>
              <a:rPr lang="en" sz="2000" dirty="0" smtClean="0">
                <a:solidFill>
                  <a:schemeClr val="dk1"/>
                </a:solidFill>
              </a:rPr>
              <a:t>school, sports</a:t>
            </a:r>
            <a:r>
              <a:rPr lang="en" sz="2000" dirty="0">
                <a:solidFill>
                  <a:schemeClr val="dk1"/>
                </a:solidFill>
              </a:rPr>
              <a:t>, </a:t>
            </a:r>
            <a:r>
              <a:rPr lang="en" sz="2000" dirty="0" smtClean="0">
                <a:solidFill>
                  <a:schemeClr val="dk1"/>
                </a:solidFill>
              </a:rPr>
              <a:t>friends, and goals</a:t>
            </a:r>
            <a:endParaRPr lang="en" sz="2000" dirty="0">
              <a:solidFill>
                <a:schemeClr val="dk1"/>
              </a:solidFill>
            </a:endParaRPr>
          </a:p>
          <a:p>
            <a:pPr marL="685800" indent="-342900">
              <a:spcAft>
                <a:spcPts val="1200"/>
              </a:spcAft>
              <a:buClrTx/>
              <a:buFont typeface="Arial" panose="020B0604020202020204" pitchFamily="34" charset="0"/>
              <a:buChar char="•"/>
            </a:pPr>
            <a:r>
              <a:rPr lang="en" sz="2000" dirty="0" smtClean="0">
                <a:solidFill>
                  <a:schemeClr val="dk1"/>
                </a:solidFill>
              </a:rPr>
              <a:t>To prevent pregnancy </a:t>
            </a:r>
            <a:r>
              <a:rPr lang="en" sz="2000" dirty="0">
                <a:solidFill>
                  <a:schemeClr val="dk1"/>
                </a:solidFill>
              </a:rPr>
              <a:t>and </a:t>
            </a:r>
            <a:r>
              <a:rPr lang="en" sz="2000" dirty="0" smtClean="0">
                <a:solidFill>
                  <a:schemeClr val="dk1"/>
                </a:solidFill>
              </a:rPr>
              <a:t>sexually transmitted infections (STIs)</a:t>
            </a:r>
          </a:p>
        </p:txBody>
      </p:sp>
    </p:spTree>
    <p:extLst>
      <p:ext uri="{BB962C8B-B14F-4D97-AF65-F5344CB8AC3E}">
        <p14:creationId xmlns:p14="http://schemas.microsoft.com/office/powerpoint/2010/main" val="2995876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406839" y="257205"/>
            <a:ext cx="8215952" cy="933845"/>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Why someone might choose not to abstain </a:t>
            </a:r>
            <a:endParaRPr sz="2820" b="1" dirty="0"/>
          </a:p>
        </p:txBody>
      </p:sp>
      <p:sp>
        <p:nvSpPr>
          <p:cNvPr id="2" name="TextBox 1"/>
          <p:cNvSpPr txBox="1"/>
          <p:nvPr/>
        </p:nvSpPr>
        <p:spPr>
          <a:xfrm>
            <a:off x="406840" y="1298569"/>
            <a:ext cx="8215951" cy="2708434"/>
          </a:xfrm>
          <a:prstGeom prst="rect">
            <a:avLst/>
          </a:prstGeom>
          <a:noFill/>
        </p:spPr>
        <p:txBody>
          <a:bodyPr wrap="square" rtlCol="0">
            <a:spAutoFit/>
          </a:bodyPr>
          <a:lstStyle/>
          <a:p>
            <a:pPr marL="0" indent="0">
              <a:spcAft>
                <a:spcPts val="1200"/>
              </a:spcAft>
              <a:buClrTx/>
              <a:buNone/>
            </a:pPr>
            <a:r>
              <a:rPr lang="en-US" sz="2000" dirty="0">
                <a:solidFill>
                  <a:schemeClr val="dk1"/>
                </a:solidFill>
              </a:rPr>
              <a:t>There are many reasons people </a:t>
            </a:r>
            <a:r>
              <a:rPr lang="en-US" sz="2000" dirty="0" smtClean="0">
                <a:solidFill>
                  <a:schemeClr val="dk1"/>
                </a:solidFill>
              </a:rPr>
              <a:t>do </a:t>
            </a:r>
            <a:r>
              <a:rPr lang="en-US" sz="2000" dirty="0">
                <a:solidFill>
                  <a:schemeClr val="dk1"/>
                </a:solidFill>
              </a:rPr>
              <a:t>not</a:t>
            </a:r>
            <a:r>
              <a:rPr lang="en-US" sz="2000" b="1" dirty="0">
                <a:solidFill>
                  <a:schemeClr val="dk1"/>
                </a:solidFill>
              </a:rPr>
              <a:t> </a:t>
            </a:r>
            <a:r>
              <a:rPr lang="en-US" sz="2000" dirty="0" smtClean="0">
                <a:solidFill>
                  <a:schemeClr val="dk1"/>
                </a:solidFill>
              </a:rPr>
              <a:t>abstain</a:t>
            </a:r>
            <a:r>
              <a:rPr lang="en-US" sz="2000" dirty="0">
                <a:solidFill>
                  <a:schemeClr val="dk1"/>
                </a:solidFill>
              </a:rPr>
              <a:t>, such as:</a:t>
            </a:r>
          </a:p>
          <a:p>
            <a:pPr marL="685800" indent="-342900">
              <a:spcAft>
                <a:spcPts val="1200"/>
              </a:spcAft>
              <a:buClrTx/>
              <a:buFont typeface="Arial" panose="020B0604020202020204" pitchFamily="34" charset="0"/>
              <a:buChar char="•"/>
            </a:pPr>
            <a:r>
              <a:rPr lang="en-US" sz="2000" dirty="0" smtClean="0">
                <a:solidFill>
                  <a:schemeClr val="dk1"/>
                </a:solidFill>
              </a:rPr>
              <a:t>Personal choice</a:t>
            </a:r>
            <a:endParaRPr lang="en-US" sz="2000" dirty="0">
              <a:solidFill>
                <a:schemeClr val="dk1"/>
              </a:solidFill>
            </a:endParaRPr>
          </a:p>
          <a:p>
            <a:pPr marL="685800" indent="-342900">
              <a:spcAft>
                <a:spcPts val="1200"/>
              </a:spcAft>
              <a:buClrTx/>
              <a:buFont typeface="Arial" panose="020B0604020202020204" pitchFamily="34" charset="0"/>
              <a:buChar char="•"/>
            </a:pPr>
            <a:r>
              <a:rPr lang="en-US" sz="2000" dirty="0" smtClean="0">
                <a:solidFill>
                  <a:schemeClr val="dk1"/>
                </a:solidFill>
              </a:rPr>
              <a:t>Pressure </a:t>
            </a:r>
            <a:r>
              <a:rPr lang="en-US" sz="2000" dirty="0">
                <a:solidFill>
                  <a:schemeClr val="dk1"/>
                </a:solidFill>
              </a:rPr>
              <a:t>from their </a:t>
            </a:r>
            <a:r>
              <a:rPr lang="en-US" sz="2000" dirty="0" smtClean="0">
                <a:solidFill>
                  <a:schemeClr val="dk1"/>
                </a:solidFill>
              </a:rPr>
              <a:t>friends and/or partner</a:t>
            </a:r>
            <a:endParaRPr lang="en-US" sz="2000" dirty="0">
              <a:solidFill>
                <a:schemeClr val="dk1"/>
              </a:solidFill>
            </a:endParaRPr>
          </a:p>
          <a:p>
            <a:pPr marL="685800" indent="-342900">
              <a:spcAft>
                <a:spcPts val="1200"/>
              </a:spcAft>
              <a:buClrTx/>
              <a:buFont typeface="Arial" panose="020B0604020202020204" pitchFamily="34" charset="0"/>
              <a:buChar char="•"/>
            </a:pPr>
            <a:r>
              <a:rPr lang="en-US" sz="2000" dirty="0" smtClean="0">
                <a:solidFill>
                  <a:schemeClr val="dk1"/>
                </a:solidFill>
              </a:rPr>
              <a:t>Curious</a:t>
            </a:r>
          </a:p>
          <a:p>
            <a:pPr marL="685800" indent="-342900">
              <a:spcAft>
                <a:spcPts val="1200"/>
              </a:spcAft>
              <a:buClrTx/>
              <a:buFont typeface="Arial" panose="020B0604020202020204" pitchFamily="34" charset="0"/>
              <a:buChar char="•"/>
            </a:pPr>
            <a:r>
              <a:rPr lang="en-US" sz="2000" dirty="0">
                <a:solidFill>
                  <a:schemeClr val="dk1"/>
                </a:solidFill>
              </a:rPr>
              <a:t>Feeling like it’s the right time and person</a:t>
            </a:r>
          </a:p>
          <a:p>
            <a:pPr marL="685800" indent="-342900">
              <a:spcAft>
                <a:spcPts val="1200"/>
              </a:spcAft>
              <a:buClrTx/>
              <a:buFont typeface="Arial" panose="020B0604020202020204" pitchFamily="34" charset="0"/>
              <a:buChar char="•"/>
            </a:pPr>
            <a:r>
              <a:rPr lang="en-US" sz="2000" dirty="0" smtClean="0">
                <a:solidFill>
                  <a:schemeClr val="dk1"/>
                </a:solidFill>
              </a:rPr>
              <a:t>Pleasure</a:t>
            </a:r>
          </a:p>
        </p:txBody>
      </p:sp>
      <p:pic>
        <p:nvPicPr>
          <p:cNvPr id="5" name="Picture 4" descr="two people in lo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241" y="1905453"/>
            <a:ext cx="2101550" cy="2101550"/>
          </a:xfrm>
          <a:prstGeom prst="rect">
            <a:avLst/>
          </a:prstGeom>
        </p:spPr>
      </p:pic>
    </p:spTree>
    <p:extLst>
      <p:ext uri="{BB962C8B-B14F-4D97-AF65-F5344CB8AC3E}">
        <p14:creationId xmlns:p14="http://schemas.microsoft.com/office/powerpoint/2010/main" val="648389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635938" y="276920"/>
            <a:ext cx="8073865"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Ways To Show Someone You Care</a:t>
            </a:r>
            <a:endParaRPr sz="2820" b="1" dirty="0"/>
          </a:p>
        </p:txBody>
      </p:sp>
      <p:sp>
        <p:nvSpPr>
          <p:cNvPr id="2" name="TextBox 1"/>
          <p:cNvSpPr txBox="1"/>
          <p:nvPr/>
        </p:nvSpPr>
        <p:spPr>
          <a:xfrm>
            <a:off x="2579077" y="1329268"/>
            <a:ext cx="6130726" cy="2554545"/>
          </a:xfrm>
          <a:prstGeom prst="rect">
            <a:avLst/>
          </a:prstGeom>
          <a:noFill/>
        </p:spPr>
        <p:txBody>
          <a:bodyPr wrap="square" rtlCol="0">
            <a:spAutoFit/>
          </a:bodyPr>
          <a:lstStyle/>
          <a:p>
            <a:pPr marL="0" indent="0">
              <a:spcAft>
                <a:spcPts val="1200"/>
              </a:spcAft>
              <a:buClrTx/>
              <a:buNone/>
            </a:pPr>
            <a:r>
              <a:rPr lang="en-US" sz="2000" dirty="0">
                <a:solidFill>
                  <a:schemeClr val="tx1"/>
                </a:solidFill>
              </a:rPr>
              <a:t>There are </a:t>
            </a:r>
            <a:r>
              <a:rPr lang="en-US" sz="2000" dirty="0" smtClean="0">
                <a:solidFill>
                  <a:schemeClr val="tx1"/>
                </a:solidFill>
              </a:rPr>
              <a:t>many ways </a:t>
            </a:r>
            <a:r>
              <a:rPr lang="en-US" sz="2000" dirty="0">
                <a:solidFill>
                  <a:schemeClr val="tx1"/>
                </a:solidFill>
              </a:rPr>
              <a:t>to show </a:t>
            </a:r>
            <a:r>
              <a:rPr lang="en-US" sz="2000" dirty="0" smtClean="0">
                <a:solidFill>
                  <a:schemeClr val="tx1"/>
                </a:solidFill>
              </a:rPr>
              <a:t>affection to another person such as:</a:t>
            </a:r>
            <a:endParaRPr lang="en-US" sz="2000" dirty="0">
              <a:solidFill>
                <a:schemeClr val="tx1"/>
              </a:solidFill>
            </a:endParaRPr>
          </a:p>
          <a:p>
            <a:pPr marL="685800" indent="-342900">
              <a:spcAft>
                <a:spcPts val="1200"/>
              </a:spcAft>
              <a:buClrTx/>
              <a:buFont typeface="Arial" panose="020B0604020202020204" pitchFamily="34" charset="0"/>
              <a:buChar char="•"/>
            </a:pPr>
            <a:r>
              <a:rPr lang="en-US" sz="2000" dirty="0">
                <a:solidFill>
                  <a:schemeClr val="dk1"/>
                </a:solidFill>
              </a:rPr>
              <a:t>Giving compliments</a:t>
            </a:r>
          </a:p>
          <a:p>
            <a:pPr marL="685800" indent="-342900">
              <a:spcAft>
                <a:spcPts val="1200"/>
              </a:spcAft>
              <a:buClrTx/>
              <a:buFont typeface="Arial" panose="020B0604020202020204" pitchFamily="34" charset="0"/>
              <a:buChar char="•"/>
            </a:pPr>
            <a:r>
              <a:rPr lang="en-US" sz="2000" dirty="0">
                <a:solidFill>
                  <a:schemeClr val="dk1"/>
                </a:solidFill>
              </a:rPr>
              <a:t>Holding hands</a:t>
            </a:r>
          </a:p>
          <a:p>
            <a:pPr marL="685800" indent="-342900">
              <a:spcAft>
                <a:spcPts val="1200"/>
              </a:spcAft>
              <a:buClrTx/>
              <a:buFont typeface="Arial" panose="020B0604020202020204" pitchFamily="34" charset="0"/>
              <a:buChar char="•"/>
            </a:pPr>
            <a:r>
              <a:rPr lang="en-US" sz="2000" dirty="0" smtClean="0">
                <a:solidFill>
                  <a:schemeClr val="dk1"/>
                </a:solidFill>
              </a:rPr>
              <a:t>Giving </a:t>
            </a:r>
            <a:r>
              <a:rPr lang="en-US" sz="2000" dirty="0">
                <a:solidFill>
                  <a:schemeClr val="dk1"/>
                </a:solidFill>
              </a:rPr>
              <a:t>and receiving hugs</a:t>
            </a:r>
          </a:p>
          <a:p>
            <a:pPr marL="685800" indent="-342900">
              <a:spcAft>
                <a:spcPts val="1200"/>
              </a:spcAft>
              <a:buClrTx/>
              <a:buFont typeface="Arial" panose="020B0604020202020204" pitchFamily="34" charset="0"/>
              <a:buChar char="•"/>
            </a:pPr>
            <a:r>
              <a:rPr lang="en-US" sz="2000" dirty="0" smtClean="0">
                <a:solidFill>
                  <a:schemeClr val="dk1"/>
                </a:solidFill>
              </a:rPr>
              <a:t>Kissing</a:t>
            </a:r>
            <a:endParaRPr lang="en-US" sz="2000" dirty="0">
              <a:solidFill>
                <a:schemeClr val="dk1"/>
              </a:solidFill>
            </a:endParaRPr>
          </a:p>
        </p:txBody>
      </p:sp>
      <p:pic>
        <p:nvPicPr>
          <p:cNvPr id="4" name="Picture 3" descr="couple hugging"/>
          <p:cNvPicPr>
            <a:picLocks noChangeAspect="1"/>
          </p:cNvPicPr>
          <p:nvPr/>
        </p:nvPicPr>
        <p:blipFill rotWithShape="1">
          <a:blip r:embed="rId3">
            <a:extLst>
              <a:ext uri="{28A0092B-C50C-407E-A947-70E740481C1C}">
                <a14:useLocalDpi xmlns:a14="http://schemas.microsoft.com/office/drawing/2010/main" val="0"/>
              </a:ext>
            </a:extLst>
          </a:blip>
          <a:srcRect l="14911" r="16454"/>
          <a:stretch/>
        </p:blipFill>
        <p:spPr>
          <a:xfrm>
            <a:off x="753169" y="1379283"/>
            <a:ext cx="1684657" cy="2454514"/>
          </a:xfrm>
          <a:prstGeom prst="rect">
            <a:avLst/>
          </a:prstGeom>
        </p:spPr>
      </p:pic>
    </p:spTree>
    <p:extLst>
      <p:ext uri="{BB962C8B-B14F-4D97-AF65-F5344CB8AC3E}">
        <p14:creationId xmlns:p14="http://schemas.microsoft.com/office/powerpoint/2010/main" val="3785801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2252475" y="483007"/>
            <a:ext cx="5109300" cy="919848"/>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a:t>Think, Pair, Share</a:t>
            </a:r>
            <a:endParaRPr sz="2820" b="1"/>
          </a:p>
        </p:txBody>
      </p:sp>
      <p:sp>
        <p:nvSpPr>
          <p:cNvPr id="2" name="TextBox 1"/>
          <p:cNvSpPr txBox="1"/>
          <p:nvPr/>
        </p:nvSpPr>
        <p:spPr>
          <a:xfrm>
            <a:off x="2252475" y="1737279"/>
            <a:ext cx="5109300" cy="707886"/>
          </a:xfrm>
          <a:prstGeom prst="rect">
            <a:avLst/>
          </a:prstGeom>
          <a:noFill/>
        </p:spPr>
        <p:txBody>
          <a:bodyPr wrap="square" rtlCol="0">
            <a:spAutoFit/>
          </a:bodyPr>
          <a:lstStyle/>
          <a:p>
            <a:pPr algn="ctr"/>
            <a:r>
              <a:rPr lang="en" sz="2000" dirty="0" smtClean="0">
                <a:solidFill>
                  <a:schemeClr val="dk1"/>
                </a:solidFill>
              </a:rPr>
              <a:t>What might affect a </a:t>
            </a:r>
            <a:r>
              <a:rPr lang="en" sz="2000" dirty="0">
                <a:solidFill>
                  <a:schemeClr val="dk1"/>
                </a:solidFill>
              </a:rPr>
              <a:t>person’s </a:t>
            </a:r>
            <a:r>
              <a:rPr lang="en" sz="2000" dirty="0" smtClean="0">
                <a:solidFill>
                  <a:schemeClr val="dk1"/>
                </a:solidFill>
              </a:rPr>
              <a:t>decision about sexual activity? </a:t>
            </a:r>
            <a:endParaRPr lang="en" sz="2000" dirty="0">
              <a:solidFill>
                <a:schemeClr val="dk1"/>
              </a:solidFill>
            </a:endParaRPr>
          </a:p>
        </p:txBody>
      </p:sp>
      <p:pic>
        <p:nvPicPr>
          <p:cNvPr id="5" name="Google Shape;74;p15" descr="Talking bubbles"/>
          <p:cNvPicPr preferRelativeResize="0"/>
          <p:nvPr/>
        </p:nvPicPr>
        <p:blipFill>
          <a:blip r:embed="rId4">
            <a:alphaModFix/>
          </a:blip>
          <a:stretch>
            <a:fillRect/>
          </a:stretch>
        </p:blipFill>
        <p:spPr>
          <a:xfrm>
            <a:off x="4094181" y="2564445"/>
            <a:ext cx="1425888" cy="15088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609600" y="298094"/>
            <a:ext cx="8293099"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Factors that Influence Sexual Decision Making</a:t>
            </a:r>
            <a:endParaRPr sz="2820" b="1" dirty="0"/>
          </a:p>
        </p:txBody>
      </p:sp>
      <p:sp>
        <p:nvSpPr>
          <p:cNvPr id="3" name="TextBox 2"/>
          <p:cNvSpPr txBox="1"/>
          <p:nvPr/>
        </p:nvSpPr>
        <p:spPr>
          <a:xfrm>
            <a:off x="590548" y="1336445"/>
            <a:ext cx="8312151" cy="2554545"/>
          </a:xfrm>
          <a:prstGeom prst="rect">
            <a:avLst/>
          </a:prstGeom>
          <a:noFill/>
        </p:spPr>
        <p:txBody>
          <a:bodyPr wrap="square" rtlCol="0">
            <a:spAutoFit/>
          </a:bodyPr>
          <a:lstStyle/>
          <a:p>
            <a:r>
              <a:rPr lang="en-CA" sz="2000" dirty="0" smtClean="0"/>
              <a:t>Someone’s decision to engage in sexual activity might be influenced by factors such as: </a:t>
            </a:r>
          </a:p>
          <a:p>
            <a:endParaRPr lang="en-CA" sz="2000" dirty="0" smtClean="0"/>
          </a:p>
          <a:p>
            <a:pPr marL="342900" indent="-342900">
              <a:buFont typeface="Arial" panose="020B0604020202020204" pitchFamily="34" charset="0"/>
              <a:buChar char="•"/>
            </a:pPr>
            <a:r>
              <a:rPr lang="en-CA" sz="2000" dirty="0" smtClean="0"/>
              <a:t>Religious beliefs</a:t>
            </a:r>
          </a:p>
          <a:p>
            <a:pPr marL="342900" indent="-342900">
              <a:buFont typeface="Arial" panose="020B0604020202020204" pitchFamily="34" charset="0"/>
              <a:buChar char="•"/>
            </a:pPr>
            <a:r>
              <a:rPr lang="en-CA" sz="2000" dirty="0" smtClean="0"/>
              <a:t>Personal and family values</a:t>
            </a:r>
          </a:p>
          <a:p>
            <a:pPr marL="342900" indent="-342900">
              <a:buFont typeface="Arial" panose="020B0604020202020204" pitchFamily="34" charset="0"/>
              <a:buChar char="•"/>
            </a:pPr>
            <a:r>
              <a:rPr lang="en-CA" sz="2000" dirty="0" smtClean="0"/>
              <a:t>Feeling ready</a:t>
            </a:r>
          </a:p>
          <a:p>
            <a:pPr marL="342900" indent="-342900">
              <a:buFont typeface="Arial" panose="020B0604020202020204" pitchFamily="34" charset="0"/>
              <a:buChar char="•"/>
            </a:pPr>
            <a:r>
              <a:rPr lang="en-CA" sz="2000" dirty="0" smtClean="0"/>
              <a:t>Curiosity</a:t>
            </a:r>
          </a:p>
          <a:p>
            <a:pPr marL="342900" indent="-342900">
              <a:buFont typeface="Arial" panose="020B0604020202020204" pitchFamily="34" charset="0"/>
              <a:buChar char="•"/>
            </a:pPr>
            <a:r>
              <a:rPr lang="en-CA" sz="2000" dirty="0" smtClean="0"/>
              <a:t>Seeking new experiences</a:t>
            </a:r>
          </a:p>
        </p:txBody>
      </p:sp>
      <p:pic>
        <p:nvPicPr>
          <p:cNvPr id="5" name="Picture 4" descr="two people in love"/>
          <p:cNvPicPr>
            <a:picLocks noChangeAspect="1"/>
          </p:cNvPicPr>
          <p:nvPr/>
        </p:nvPicPr>
        <p:blipFill rotWithShape="1">
          <a:blip r:embed="rId3">
            <a:extLst>
              <a:ext uri="{28A0092B-C50C-407E-A947-70E740481C1C}">
                <a14:useLocalDpi xmlns:a14="http://schemas.microsoft.com/office/drawing/2010/main" val="0"/>
              </a:ext>
            </a:extLst>
          </a:blip>
          <a:srcRect l="5958" t="14307" r="8600" b="14051"/>
          <a:stretch/>
        </p:blipFill>
        <p:spPr>
          <a:xfrm>
            <a:off x="5809410" y="1844077"/>
            <a:ext cx="2441197" cy="2046913"/>
          </a:xfrm>
          <a:prstGeom prst="rect">
            <a:avLst/>
          </a:prstGeom>
        </p:spPr>
      </p:pic>
    </p:spTree>
    <p:extLst>
      <p:ext uri="{BB962C8B-B14F-4D97-AF65-F5344CB8AC3E}">
        <p14:creationId xmlns:p14="http://schemas.microsoft.com/office/powerpoint/2010/main" val="1710206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09855"/>
            <a:ext cx="8520600" cy="7741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External Factors that Influence Sexual Decisions</a:t>
            </a:r>
            <a:endParaRPr lang="en-CA" b="1" dirty="0"/>
          </a:p>
        </p:txBody>
      </p:sp>
      <p:sp>
        <p:nvSpPr>
          <p:cNvPr id="3" name="Text Placeholder 2"/>
          <p:cNvSpPr>
            <a:spLocks noGrp="1"/>
          </p:cNvSpPr>
          <p:nvPr>
            <p:ph type="body" idx="1"/>
          </p:nvPr>
        </p:nvSpPr>
        <p:spPr>
          <a:xfrm>
            <a:off x="311700" y="1336431"/>
            <a:ext cx="8520600" cy="2682116"/>
          </a:xfrm>
        </p:spPr>
        <p:txBody>
          <a:bodyPr>
            <a:noAutofit/>
          </a:bodyPr>
          <a:lstStyle/>
          <a:p>
            <a:pPr>
              <a:buClrTx/>
            </a:pPr>
            <a:r>
              <a:rPr lang="en-CA" sz="2000" dirty="0" smtClean="0">
                <a:solidFill>
                  <a:schemeClr val="tx1"/>
                </a:solidFill>
              </a:rPr>
              <a:t>There are external factors that might influence an individual’s sexual decisions. For example:</a:t>
            </a:r>
          </a:p>
          <a:p>
            <a:pPr lvl="1">
              <a:buClrTx/>
            </a:pPr>
            <a:r>
              <a:rPr lang="en-CA" sz="2000" dirty="0">
                <a:solidFill>
                  <a:schemeClr val="tx1"/>
                </a:solidFill>
              </a:rPr>
              <a:t>Peers and family</a:t>
            </a:r>
          </a:p>
          <a:p>
            <a:pPr lvl="1">
              <a:buClrTx/>
            </a:pPr>
            <a:r>
              <a:rPr lang="en-CA" sz="2000" dirty="0" smtClean="0">
                <a:solidFill>
                  <a:schemeClr val="tx1"/>
                </a:solidFill>
              </a:rPr>
              <a:t>Media</a:t>
            </a:r>
            <a:endParaRPr lang="en-CA" sz="2000" dirty="0">
              <a:solidFill>
                <a:schemeClr val="tx1"/>
              </a:solidFill>
            </a:endParaRPr>
          </a:p>
          <a:p>
            <a:pPr lvl="1">
              <a:buClrTx/>
            </a:pPr>
            <a:r>
              <a:rPr lang="en-CA" sz="2000" dirty="0" smtClean="0">
                <a:solidFill>
                  <a:schemeClr val="tx1"/>
                </a:solidFill>
              </a:rPr>
              <a:t>Alcohol and/or drugs</a:t>
            </a:r>
          </a:p>
          <a:p>
            <a:pPr lvl="1">
              <a:buClrTx/>
            </a:pPr>
            <a:r>
              <a:rPr lang="en-CA" sz="2000" dirty="0" smtClean="0">
                <a:solidFill>
                  <a:schemeClr val="tx1"/>
                </a:solidFill>
              </a:rPr>
              <a:t>Sexually explicit content and materials</a:t>
            </a:r>
          </a:p>
        </p:txBody>
      </p:sp>
      <p:pic>
        <p:nvPicPr>
          <p:cNvPr id="5" name="Picture 4" descr="two phones with bubbles representing social m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829" y="2250831"/>
            <a:ext cx="1920117" cy="1920117"/>
          </a:xfrm>
          <a:prstGeom prst="rect">
            <a:avLst/>
          </a:prstGeom>
        </p:spPr>
      </p:pic>
    </p:spTree>
    <p:extLst>
      <p:ext uri="{BB962C8B-B14F-4D97-AF65-F5344CB8AC3E}">
        <p14:creationId xmlns:p14="http://schemas.microsoft.com/office/powerpoint/2010/main" val="4011683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04914"/>
            <a:ext cx="8520600" cy="80435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Sexually Explicit Materials in Media</a:t>
            </a:r>
            <a:endParaRPr lang="en-CA" b="1" dirty="0"/>
          </a:p>
        </p:txBody>
      </p:sp>
      <p:sp>
        <p:nvSpPr>
          <p:cNvPr id="3" name="Text Placeholder 2"/>
          <p:cNvSpPr>
            <a:spLocks noGrp="1"/>
          </p:cNvSpPr>
          <p:nvPr>
            <p:ph type="body" idx="1"/>
          </p:nvPr>
        </p:nvSpPr>
        <p:spPr>
          <a:xfrm>
            <a:off x="311700" y="1214203"/>
            <a:ext cx="8520600" cy="2893102"/>
          </a:xfrm>
        </p:spPr>
        <p:txBody>
          <a:bodyPr>
            <a:noAutofit/>
          </a:bodyPr>
          <a:lstStyle/>
          <a:p>
            <a:pPr marL="114300" indent="0">
              <a:buClrTx/>
              <a:buNone/>
            </a:pPr>
            <a:r>
              <a:rPr lang="en-CA" sz="2000" dirty="0">
                <a:solidFill>
                  <a:schemeClr val="tx1"/>
                </a:solidFill>
              </a:rPr>
              <a:t>Students might find sexually explicit content in different media such as:</a:t>
            </a:r>
          </a:p>
          <a:p>
            <a:pPr lvl="1">
              <a:buClrTx/>
              <a:buFont typeface="Arial" panose="020B0604020202020204" pitchFamily="34" charset="0"/>
              <a:buChar char="•"/>
            </a:pPr>
            <a:r>
              <a:rPr lang="en-CA" sz="2000" dirty="0">
                <a:solidFill>
                  <a:schemeClr val="tx1"/>
                </a:solidFill>
              </a:rPr>
              <a:t>Magazines</a:t>
            </a:r>
          </a:p>
          <a:p>
            <a:pPr lvl="1">
              <a:buClrTx/>
              <a:buFont typeface="Arial" panose="020B0604020202020204" pitchFamily="34" charset="0"/>
              <a:buChar char="•"/>
            </a:pPr>
            <a:r>
              <a:rPr lang="en-CA" sz="2000" dirty="0">
                <a:solidFill>
                  <a:schemeClr val="tx1"/>
                </a:solidFill>
              </a:rPr>
              <a:t>Movies</a:t>
            </a:r>
          </a:p>
          <a:p>
            <a:pPr lvl="1">
              <a:buClrTx/>
              <a:buFont typeface="Arial" panose="020B0604020202020204" pitchFamily="34" charset="0"/>
              <a:buChar char="•"/>
            </a:pPr>
            <a:r>
              <a:rPr lang="en-CA" sz="2000" dirty="0">
                <a:solidFill>
                  <a:schemeClr val="tx1"/>
                </a:solidFill>
              </a:rPr>
              <a:t>TV shows</a:t>
            </a:r>
          </a:p>
          <a:p>
            <a:pPr lvl="1">
              <a:buClrTx/>
              <a:buFont typeface="Arial" panose="020B0604020202020204" pitchFamily="34" charset="0"/>
              <a:buChar char="•"/>
            </a:pPr>
            <a:r>
              <a:rPr lang="en-CA" sz="2000" dirty="0">
                <a:solidFill>
                  <a:schemeClr val="tx1"/>
                </a:solidFill>
              </a:rPr>
              <a:t>Online websites</a:t>
            </a:r>
          </a:p>
          <a:p>
            <a:pPr lvl="1">
              <a:buClrTx/>
              <a:buFont typeface="Arial" panose="020B0604020202020204" pitchFamily="34" charset="0"/>
              <a:buChar char="•"/>
            </a:pPr>
            <a:r>
              <a:rPr lang="en-CA" sz="2000" dirty="0">
                <a:solidFill>
                  <a:schemeClr val="tx1"/>
                </a:solidFill>
              </a:rPr>
              <a:t>Video games</a:t>
            </a:r>
          </a:p>
          <a:p>
            <a:pPr marL="114300" indent="0">
              <a:buClrTx/>
              <a:buNone/>
            </a:pPr>
            <a:endParaRPr lang="en-CA" sz="2000" dirty="0" smtClean="0">
              <a:solidFill>
                <a:schemeClr val="tx1"/>
              </a:solidFill>
            </a:endParaRPr>
          </a:p>
          <a:p>
            <a:pPr marL="114300" indent="0">
              <a:buClrTx/>
              <a:buNone/>
            </a:pPr>
            <a:r>
              <a:rPr lang="en-CA" sz="2000" dirty="0" smtClean="0">
                <a:solidFill>
                  <a:schemeClr val="tx1"/>
                </a:solidFill>
              </a:rPr>
              <a:t>Students should use caution when they are online. </a:t>
            </a:r>
          </a:p>
        </p:txBody>
      </p:sp>
      <p:pic>
        <p:nvPicPr>
          <p:cNvPr id="4" name="Picture 3" descr="romantic magaz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3023">
            <a:off x="6660281" y="1934315"/>
            <a:ext cx="1946040" cy="1946040"/>
          </a:xfrm>
          <a:prstGeom prst="rect">
            <a:avLst/>
          </a:prstGeom>
        </p:spPr>
      </p:pic>
    </p:spTree>
    <p:extLst>
      <p:ext uri="{BB962C8B-B14F-4D97-AF65-F5344CB8AC3E}">
        <p14:creationId xmlns:p14="http://schemas.microsoft.com/office/powerpoint/2010/main" val="960974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59559"/>
            <a:ext cx="4748815"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Land Acknowledgement</a:t>
            </a:r>
            <a:endParaRPr b="1" dirty="0"/>
          </a:p>
        </p:txBody>
      </p:sp>
      <p:pic>
        <p:nvPicPr>
          <p:cNvPr id="8" name="Picture 7" title="ETFO Land Acknowledgement "/>
          <p:cNvPicPr>
            <a:picLocks noChangeAspect="1"/>
          </p:cNvPicPr>
          <p:nvPr/>
        </p:nvPicPr>
        <p:blipFill rotWithShape="1">
          <a:blip r:embed="rId3">
            <a:extLst>
              <a:ext uri="{28A0092B-C50C-407E-A947-70E740481C1C}">
                <a14:useLocalDpi xmlns:a14="http://schemas.microsoft.com/office/drawing/2010/main" val="0"/>
              </a:ext>
            </a:extLst>
          </a:blip>
          <a:srcRect t="56083"/>
          <a:stretch/>
        </p:blipFill>
        <p:spPr>
          <a:xfrm>
            <a:off x="712099" y="1524302"/>
            <a:ext cx="3859901" cy="2258898"/>
          </a:xfrm>
          <a:prstGeom prst="rect">
            <a:avLst/>
          </a:prstGeom>
        </p:spPr>
      </p:pic>
      <p:pic>
        <p:nvPicPr>
          <p:cNvPr id="5" name="Picture 4" descr="Cover photo: Oneida nation artist, Sharon Sarnowski (deceased)&#10;This is a picture taken of the mural in the Boardroom of the Oneida Tribal Council office,&#10;Oneida, Wisconsin." title="Mural of Turtle Island "/>
          <p:cNvPicPr>
            <a:picLocks noChangeAspect="1"/>
          </p:cNvPicPr>
          <p:nvPr/>
        </p:nvPicPr>
        <p:blipFill>
          <a:blip r:embed="rId4"/>
          <a:stretch>
            <a:fillRect/>
          </a:stretch>
        </p:blipFill>
        <p:spPr>
          <a:xfrm>
            <a:off x="5515774" y="359559"/>
            <a:ext cx="3059369" cy="3536630"/>
          </a:xfrm>
          <a:prstGeom prst="rect">
            <a:avLst/>
          </a:prstGeom>
        </p:spPr>
      </p:pic>
    </p:spTree>
    <p:extLst>
      <p:ext uri="{BB962C8B-B14F-4D97-AF65-F5344CB8AC3E}">
        <p14:creationId xmlns:p14="http://schemas.microsoft.com/office/powerpoint/2010/main" val="1351491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04914"/>
            <a:ext cx="8520600" cy="99522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Making Informed Decisions about Sexually Explicit Media</a:t>
            </a:r>
            <a:endParaRPr lang="en-CA" b="1" dirty="0"/>
          </a:p>
        </p:txBody>
      </p:sp>
      <p:sp>
        <p:nvSpPr>
          <p:cNvPr id="3" name="Text Placeholder 2"/>
          <p:cNvSpPr>
            <a:spLocks noGrp="1"/>
          </p:cNvSpPr>
          <p:nvPr>
            <p:ph type="body" idx="1"/>
          </p:nvPr>
        </p:nvSpPr>
        <p:spPr>
          <a:xfrm>
            <a:off x="311700" y="1439055"/>
            <a:ext cx="8520600" cy="2431195"/>
          </a:xfrm>
        </p:spPr>
        <p:txBody>
          <a:bodyPr>
            <a:noAutofit/>
          </a:bodyPr>
          <a:lstStyle/>
          <a:p>
            <a:pPr marL="114300" indent="0">
              <a:buClrTx/>
              <a:buNone/>
            </a:pPr>
            <a:r>
              <a:rPr lang="en-CA" sz="2000" dirty="0" smtClean="0">
                <a:solidFill>
                  <a:schemeClr val="tx1"/>
                </a:solidFill>
              </a:rPr>
              <a:t>Reasons someone might access sexually </a:t>
            </a:r>
            <a:r>
              <a:rPr lang="en-CA" sz="2000" dirty="0">
                <a:solidFill>
                  <a:schemeClr val="tx1"/>
                </a:solidFill>
              </a:rPr>
              <a:t>explicit </a:t>
            </a:r>
            <a:r>
              <a:rPr lang="en-CA" sz="2000" dirty="0" smtClean="0">
                <a:solidFill>
                  <a:schemeClr val="tx1"/>
                </a:solidFill>
              </a:rPr>
              <a:t>content:</a:t>
            </a:r>
            <a:endParaRPr lang="en-CA" sz="2000" dirty="0">
              <a:solidFill>
                <a:schemeClr val="tx1"/>
              </a:solidFill>
            </a:endParaRPr>
          </a:p>
          <a:p>
            <a:pPr>
              <a:buClrTx/>
            </a:pPr>
            <a:r>
              <a:rPr lang="en-CA" sz="2000" dirty="0">
                <a:solidFill>
                  <a:schemeClr val="tx1"/>
                </a:solidFill>
              </a:rPr>
              <a:t>Access to technology</a:t>
            </a:r>
          </a:p>
          <a:p>
            <a:pPr>
              <a:buClrTx/>
            </a:pPr>
            <a:r>
              <a:rPr lang="en-CA" sz="2000" dirty="0">
                <a:solidFill>
                  <a:schemeClr val="tx1"/>
                </a:solidFill>
              </a:rPr>
              <a:t>Looking for information</a:t>
            </a:r>
          </a:p>
          <a:p>
            <a:pPr>
              <a:buClrTx/>
            </a:pPr>
            <a:r>
              <a:rPr lang="en-CA" sz="2000" dirty="0">
                <a:solidFill>
                  <a:schemeClr val="tx1"/>
                </a:solidFill>
              </a:rPr>
              <a:t>Peers</a:t>
            </a:r>
          </a:p>
          <a:p>
            <a:pPr>
              <a:buClrTx/>
            </a:pPr>
            <a:r>
              <a:rPr lang="en-CA" sz="2000" dirty="0" smtClean="0">
                <a:solidFill>
                  <a:schemeClr val="tx1"/>
                </a:solidFill>
              </a:rPr>
              <a:t>Curiosity</a:t>
            </a:r>
            <a:endParaRPr lang="en-CA" sz="2000" dirty="0">
              <a:solidFill>
                <a:schemeClr val="tx1"/>
              </a:solidFill>
            </a:endParaRPr>
          </a:p>
          <a:p>
            <a:pPr>
              <a:buClrTx/>
            </a:pPr>
            <a:r>
              <a:rPr lang="en-CA" sz="2000" dirty="0">
                <a:solidFill>
                  <a:schemeClr val="tx1"/>
                </a:solidFill>
              </a:rPr>
              <a:t>Sexual </a:t>
            </a:r>
            <a:r>
              <a:rPr lang="en-CA" sz="2000" dirty="0" smtClean="0">
                <a:solidFill>
                  <a:schemeClr val="tx1"/>
                </a:solidFill>
              </a:rPr>
              <a:t>arousal</a:t>
            </a:r>
          </a:p>
        </p:txBody>
      </p:sp>
      <p:pic>
        <p:nvPicPr>
          <p:cNvPr id="4" name="Picture 3" descr="lamp with checklist and penc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269" y="2081829"/>
            <a:ext cx="1927335" cy="1927335"/>
          </a:xfrm>
          <a:prstGeom prst="rect">
            <a:avLst/>
          </a:prstGeom>
        </p:spPr>
      </p:pic>
    </p:spTree>
    <p:extLst>
      <p:ext uri="{BB962C8B-B14F-4D97-AF65-F5344CB8AC3E}">
        <p14:creationId xmlns:p14="http://schemas.microsoft.com/office/powerpoint/2010/main" val="2292872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7"/>
          <p:cNvSpPr txBox="1">
            <a:spLocks noGrp="1"/>
          </p:cNvSpPr>
          <p:nvPr>
            <p:ph type="title"/>
          </p:nvPr>
        </p:nvSpPr>
        <p:spPr>
          <a:xfrm>
            <a:off x="1599917" y="684954"/>
            <a:ext cx="5835227" cy="728209"/>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b="1" dirty="0"/>
              <a:t>Guiding Question </a:t>
            </a:r>
            <a:r>
              <a:rPr lang="en" b="1" dirty="0" smtClean="0"/>
              <a:t>#2</a:t>
            </a:r>
            <a:endParaRPr b="1" dirty="0"/>
          </a:p>
        </p:txBody>
      </p:sp>
      <p:sp>
        <p:nvSpPr>
          <p:cNvPr id="2" name="TextBox 1"/>
          <p:cNvSpPr txBox="1"/>
          <p:nvPr/>
        </p:nvSpPr>
        <p:spPr>
          <a:xfrm>
            <a:off x="1599917" y="1697663"/>
            <a:ext cx="5835227" cy="707886"/>
          </a:xfrm>
          <a:prstGeom prst="rect">
            <a:avLst/>
          </a:prstGeom>
          <a:noFill/>
        </p:spPr>
        <p:txBody>
          <a:bodyPr wrap="square" rtlCol="0">
            <a:spAutoFit/>
          </a:bodyPr>
          <a:lstStyle/>
          <a:p>
            <a:pPr algn="ctr"/>
            <a:r>
              <a:rPr lang="en-US" sz="2000" dirty="0" smtClean="0">
                <a:solidFill>
                  <a:schemeClr val="dk1"/>
                </a:solidFill>
              </a:rPr>
              <a:t>What do you think you need to know about safe sex in order to protect your sexual health?</a:t>
            </a:r>
            <a:endParaRPr lang="en-US" sz="2000" dirty="0">
              <a:solidFill>
                <a:schemeClr val="dk1"/>
              </a:solidFill>
            </a:endParaRPr>
          </a:p>
        </p:txBody>
      </p:sp>
      <p:pic>
        <p:nvPicPr>
          <p:cNvPr id="5" name="Google Shape;75;p15" descr="pink question mark"/>
          <p:cNvPicPr preferRelativeResize="0"/>
          <p:nvPr/>
        </p:nvPicPr>
        <p:blipFill>
          <a:blip r:embed="rId3">
            <a:alphaModFix/>
          </a:blip>
          <a:stretch>
            <a:fillRect/>
          </a:stretch>
        </p:blipFill>
        <p:spPr>
          <a:xfrm>
            <a:off x="3895705" y="2659117"/>
            <a:ext cx="1243650" cy="1243650"/>
          </a:xfrm>
          <a:prstGeom prst="rect">
            <a:avLst/>
          </a:prstGeom>
          <a:noFill/>
          <a:ln>
            <a:noFill/>
          </a:ln>
        </p:spPr>
      </p:pic>
    </p:spTree>
    <p:extLst>
      <p:ext uri="{BB962C8B-B14F-4D97-AF65-F5344CB8AC3E}">
        <p14:creationId xmlns:p14="http://schemas.microsoft.com/office/powerpoint/2010/main" val="386275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2"/>
        <p:cNvGrpSpPr/>
        <p:nvPr/>
      </p:nvGrpSpPr>
      <p:grpSpPr>
        <a:xfrm>
          <a:off x="0" y="0"/>
          <a:ext cx="0" cy="0"/>
          <a:chOff x="0" y="0"/>
          <a:chExt cx="0" cy="0"/>
        </a:xfrm>
      </p:grpSpPr>
      <p:sp>
        <p:nvSpPr>
          <p:cNvPr id="94" name="Google Shape;94;p18"/>
          <p:cNvSpPr txBox="1">
            <a:spLocks noGrp="1"/>
          </p:cNvSpPr>
          <p:nvPr>
            <p:ph type="title"/>
          </p:nvPr>
        </p:nvSpPr>
        <p:spPr>
          <a:xfrm>
            <a:off x="506070" y="368834"/>
            <a:ext cx="8319880" cy="706377"/>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lvl="0" algn="ctr">
              <a:buSzPts val="990"/>
            </a:pPr>
            <a:r>
              <a:rPr lang="en" sz="2820" b="1" dirty="0" smtClean="0"/>
              <a:t>Video: </a:t>
            </a:r>
            <a:r>
              <a:rPr lang="en" sz="3200" b="1" dirty="0" smtClean="0">
                <a:hlinkClick r:id="rId5"/>
              </a:rPr>
              <a:t>Understanding Consent</a:t>
            </a:r>
            <a:endParaRPr sz="2820" b="1" dirty="0"/>
          </a:p>
        </p:txBody>
      </p:sp>
      <p:pic>
        <p:nvPicPr>
          <p:cNvPr id="5" name="Google Shape;85;p16" descr="video icon"/>
          <p:cNvPicPr preferRelativeResize="0"/>
          <p:nvPr/>
        </p:nvPicPr>
        <p:blipFill>
          <a:blip r:embed="rId6">
            <a:alphaModFix/>
          </a:blip>
          <a:stretch>
            <a:fillRect/>
          </a:stretch>
        </p:blipFill>
        <p:spPr>
          <a:xfrm>
            <a:off x="7937291" y="309942"/>
            <a:ext cx="798717" cy="837989"/>
          </a:xfrm>
          <a:prstGeom prst="rect">
            <a:avLst/>
          </a:prstGeom>
          <a:noFill/>
          <a:ln>
            <a:noFill/>
          </a:ln>
        </p:spPr>
      </p:pic>
      <p:sp>
        <p:nvSpPr>
          <p:cNvPr id="2" name="Text Placeholder 1"/>
          <p:cNvSpPr>
            <a:spLocks noGrp="1"/>
          </p:cNvSpPr>
          <p:nvPr>
            <p:ph type="body" idx="1"/>
          </p:nvPr>
        </p:nvSpPr>
        <p:spPr>
          <a:xfrm>
            <a:off x="506070" y="1405817"/>
            <a:ext cx="3593739" cy="2504274"/>
          </a:xfrm>
        </p:spPr>
        <p:txBody>
          <a:bodyPr>
            <a:normAutofit/>
          </a:bodyPr>
          <a:lstStyle/>
          <a:p>
            <a:pPr marL="114300" indent="0">
              <a:buClrTx/>
              <a:buNone/>
            </a:pPr>
            <a:r>
              <a:rPr lang="en-CA" sz="2000" dirty="0" smtClean="0">
                <a:solidFill>
                  <a:schemeClr val="tx1"/>
                </a:solidFill>
              </a:rPr>
              <a:t>Questions to keep in mind while watching: </a:t>
            </a:r>
          </a:p>
          <a:p>
            <a:pPr>
              <a:buClrTx/>
            </a:pPr>
            <a:r>
              <a:rPr lang="en-US" sz="2000" dirty="0">
                <a:solidFill>
                  <a:schemeClr val="dk1"/>
                </a:solidFill>
              </a:rPr>
              <a:t>What does consent look like? </a:t>
            </a:r>
            <a:endParaRPr lang="en-US" sz="2000" dirty="0" smtClean="0">
              <a:solidFill>
                <a:schemeClr val="dk1"/>
              </a:solidFill>
            </a:endParaRPr>
          </a:p>
          <a:p>
            <a:pPr>
              <a:buClrTx/>
            </a:pPr>
            <a:r>
              <a:rPr lang="en-US" sz="2000" dirty="0" smtClean="0">
                <a:solidFill>
                  <a:schemeClr val="dk1"/>
                </a:solidFill>
              </a:rPr>
              <a:t>What </a:t>
            </a:r>
            <a:r>
              <a:rPr lang="en-US" sz="2000" dirty="0">
                <a:solidFill>
                  <a:schemeClr val="dk1"/>
                </a:solidFill>
              </a:rPr>
              <a:t>does consent not look like?</a:t>
            </a:r>
          </a:p>
        </p:txBody>
      </p:sp>
      <p:pic>
        <p:nvPicPr>
          <p:cNvPr id="3" name="raxPKklDF2k" descr="Simply put, consent is permission for something to happen or an agreement to do something. Sexual consent means both partners agree to the sexual activity and understand what they are agreeing to. Sexual activity includes kissing, sexual touching and sexual intercourse (oral, anal, vaginal). Consent is the foundation of sexual relationships and is needed for every sexual activity, every time." title="understanding consent - alberta health services"/>
          <p:cNvPicPr>
            <a:picLocks noRot="1" noChangeAspect="1"/>
          </p:cNvPicPr>
          <p:nvPr>
            <a:videoFile r:link="rId1"/>
          </p:nvPr>
        </p:nvPicPr>
        <p:blipFill>
          <a:blip r:embed="rId7"/>
          <a:stretch>
            <a:fillRect/>
          </a:stretch>
        </p:blipFill>
        <p:spPr>
          <a:xfrm>
            <a:off x="4253950" y="1372079"/>
            <a:ext cx="4572000" cy="2571750"/>
          </a:xfrm>
          <a:prstGeom prst="rect">
            <a:avLst/>
          </a:prstGeom>
        </p:spPr>
      </p:pic>
    </p:spTree>
    <p:extLst>
      <p:ext uri="{BB962C8B-B14F-4D97-AF65-F5344CB8AC3E}">
        <p14:creationId xmlns:p14="http://schemas.microsoft.com/office/powerpoint/2010/main" val="20153894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961915" y="192426"/>
            <a:ext cx="7540713"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b="1" dirty="0" smtClean="0"/>
              <a:t>Review of Consent</a:t>
            </a:r>
            <a:endParaRPr b="1" dirty="0"/>
          </a:p>
        </p:txBody>
      </p:sp>
      <p:sp>
        <p:nvSpPr>
          <p:cNvPr id="6" name="Text Placeholder 2"/>
          <p:cNvSpPr>
            <a:spLocks noGrp="1"/>
          </p:cNvSpPr>
          <p:nvPr>
            <p:ph type="body" idx="1"/>
          </p:nvPr>
        </p:nvSpPr>
        <p:spPr>
          <a:xfrm>
            <a:off x="961916" y="1217657"/>
            <a:ext cx="7540712" cy="2744743"/>
          </a:xfrm>
        </p:spPr>
        <p:txBody>
          <a:bodyPr>
            <a:noAutofit/>
          </a:bodyPr>
          <a:lstStyle/>
          <a:p>
            <a:pPr>
              <a:buClrTx/>
            </a:pPr>
            <a:r>
              <a:rPr lang="en-CA" sz="2000" dirty="0">
                <a:solidFill>
                  <a:schemeClr val="tx1"/>
                </a:solidFill>
              </a:rPr>
              <a:t>Consent is the act </a:t>
            </a:r>
            <a:r>
              <a:rPr lang="en-CA" sz="2000" dirty="0" smtClean="0">
                <a:solidFill>
                  <a:schemeClr val="tx1"/>
                </a:solidFill>
              </a:rPr>
              <a:t>of freely giving permission </a:t>
            </a:r>
            <a:r>
              <a:rPr lang="en-CA" sz="2000" dirty="0">
                <a:solidFill>
                  <a:schemeClr val="tx1"/>
                </a:solidFill>
              </a:rPr>
              <a:t>and can be withdrawn at any time</a:t>
            </a:r>
          </a:p>
          <a:p>
            <a:pPr>
              <a:buClrTx/>
            </a:pPr>
            <a:r>
              <a:rPr lang="en-CA" sz="2000" dirty="0" smtClean="0">
                <a:solidFill>
                  <a:schemeClr val="tx1"/>
                </a:solidFill>
              </a:rPr>
              <a:t>The legal age of sexual consent is 16</a:t>
            </a:r>
          </a:p>
          <a:p>
            <a:pPr>
              <a:buClrTx/>
            </a:pPr>
            <a:r>
              <a:rPr lang="en-CA" sz="2000" dirty="0" smtClean="0">
                <a:solidFill>
                  <a:schemeClr val="tx1"/>
                </a:solidFill>
              </a:rPr>
              <a:t>Consent </a:t>
            </a:r>
            <a:r>
              <a:rPr lang="en-CA" sz="2000" dirty="0">
                <a:solidFill>
                  <a:schemeClr val="tx1"/>
                </a:solidFill>
              </a:rPr>
              <a:t>cannot be given by </a:t>
            </a:r>
            <a:r>
              <a:rPr lang="en-CA" sz="2000" dirty="0" smtClean="0">
                <a:solidFill>
                  <a:schemeClr val="tx1"/>
                </a:solidFill>
              </a:rPr>
              <a:t>someone:</a:t>
            </a:r>
          </a:p>
          <a:p>
            <a:pPr lvl="1">
              <a:buClrTx/>
            </a:pPr>
            <a:r>
              <a:rPr lang="en-CA" sz="2000" dirty="0" smtClean="0">
                <a:solidFill>
                  <a:schemeClr val="tx1"/>
                </a:solidFill>
              </a:rPr>
              <a:t>Who is under the influence of alcohol</a:t>
            </a:r>
            <a:endParaRPr lang="en-CA" sz="2000" dirty="0">
              <a:solidFill>
                <a:schemeClr val="tx1"/>
              </a:solidFill>
            </a:endParaRPr>
          </a:p>
          <a:p>
            <a:pPr lvl="1">
              <a:buClrTx/>
            </a:pPr>
            <a:r>
              <a:rPr lang="en-CA" sz="2000" dirty="0" smtClean="0">
                <a:solidFill>
                  <a:schemeClr val="tx1"/>
                </a:solidFill>
              </a:rPr>
              <a:t>Who is under the influence of marijuana or other drugs</a:t>
            </a:r>
          </a:p>
          <a:p>
            <a:pPr lvl="1">
              <a:buClrTx/>
            </a:pPr>
            <a:r>
              <a:rPr lang="en-CA" sz="2000" dirty="0" smtClean="0">
                <a:solidFill>
                  <a:schemeClr val="tx1"/>
                </a:solidFill>
              </a:rPr>
              <a:t>Is unable to communicate consent or is unconscious</a:t>
            </a:r>
            <a:endParaRPr lang="en-CA" sz="2000" dirty="0">
              <a:solidFill>
                <a:schemeClr val="tx1"/>
              </a:solidFill>
            </a:endParaRPr>
          </a:p>
        </p:txBody>
      </p:sp>
      <p:pic>
        <p:nvPicPr>
          <p:cNvPr id="8" name="Picture 7" descr="yes and no bubbles "/>
          <p:cNvPicPr>
            <a:picLocks noChangeAspect="1"/>
          </p:cNvPicPr>
          <p:nvPr/>
        </p:nvPicPr>
        <p:blipFill rotWithShape="1">
          <a:blip r:embed="rId3">
            <a:extLst>
              <a:ext uri="{28A0092B-C50C-407E-A947-70E740481C1C}">
                <a14:useLocalDpi xmlns:a14="http://schemas.microsoft.com/office/drawing/2010/main" val="0"/>
              </a:ext>
            </a:extLst>
          </a:blip>
          <a:srcRect t="14815" b="6510"/>
          <a:stretch/>
        </p:blipFill>
        <p:spPr>
          <a:xfrm>
            <a:off x="6880143" y="1723045"/>
            <a:ext cx="1622485" cy="1276500"/>
          </a:xfrm>
          <a:prstGeom prst="rect">
            <a:avLst/>
          </a:prstGeom>
        </p:spPr>
      </p:pic>
    </p:spTree>
    <p:extLst>
      <p:ext uri="{BB962C8B-B14F-4D97-AF65-F5344CB8AC3E}">
        <p14:creationId xmlns:p14="http://schemas.microsoft.com/office/powerpoint/2010/main" val="1090756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342718" y="311373"/>
            <a:ext cx="6426877"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Sexual Decision Making</a:t>
            </a:r>
            <a:endParaRPr sz="2820" b="1" dirty="0"/>
          </a:p>
        </p:txBody>
      </p:sp>
      <p:sp>
        <p:nvSpPr>
          <p:cNvPr id="3" name="TextBox 2"/>
          <p:cNvSpPr txBox="1"/>
          <p:nvPr/>
        </p:nvSpPr>
        <p:spPr>
          <a:xfrm>
            <a:off x="2564723" y="1368032"/>
            <a:ext cx="6426877" cy="2554545"/>
          </a:xfrm>
          <a:prstGeom prst="rect">
            <a:avLst/>
          </a:prstGeom>
          <a:noFill/>
        </p:spPr>
        <p:txBody>
          <a:bodyPr wrap="square" rtlCol="0">
            <a:spAutoFit/>
          </a:bodyPr>
          <a:lstStyle/>
          <a:p>
            <a:pPr marL="342900" indent="-342900">
              <a:spcAft>
                <a:spcPts val="1200"/>
              </a:spcAft>
              <a:buClrTx/>
              <a:buFont typeface="Arial" panose="020B0604020202020204" pitchFamily="34" charset="0"/>
              <a:buChar char="•"/>
            </a:pPr>
            <a:r>
              <a:rPr lang="en" sz="2000" dirty="0" smtClean="0">
                <a:solidFill>
                  <a:schemeClr val="dk1"/>
                </a:solidFill>
              </a:rPr>
              <a:t>Both partners </a:t>
            </a:r>
            <a:r>
              <a:rPr lang="en" sz="2000" dirty="0">
                <a:solidFill>
                  <a:schemeClr val="dk1"/>
                </a:solidFill>
              </a:rPr>
              <a:t>should talk about and understand each other’s limits</a:t>
            </a:r>
          </a:p>
          <a:p>
            <a:pPr marL="342900" indent="-342900">
              <a:spcAft>
                <a:spcPts val="1200"/>
              </a:spcAft>
              <a:buClrTx/>
              <a:buFont typeface="Arial" panose="020B0604020202020204" pitchFamily="34" charset="0"/>
              <a:buChar char="•"/>
            </a:pPr>
            <a:r>
              <a:rPr lang="en" sz="2000" dirty="0">
                <a:solidFill>
                  <a:schemeClr val="dk1"/>
                </a:solidFill>
              </a:rPr>
              <a:t>Understand the concept of consent and apply it in your </a:t>
            </a:r>
            <a:r>
              <a:rPr lang="en" sz="2000" dirty="0" smtClean="0">
                <a:solidFill>
                  <a:schemeClr val="dk1"/>
                </a:solidFill>
              </a:rPr>
              <a:t>relationship</a:t>
            </a:r>
          </a:p>
          <a:p>
            <a:pPr marL="342900" indent="-342900">
              <a:spcAft>
                <a:spcPts val="1200"/>
              </a:spcAft>
              <a:buClrTx/>
              <a:buFont typeface="Arial" panose="020B0604020202020204" pitchFamily="34" charset="0"/>
              <a:buChar char="•"/>
            </a:pPr>
            <a:r>
              <a:rPr lang="en" sz="2000" dirty="0" smtClean="0">
                <a:solidFill>
                  <a:schemeClr val="dk1"/>
                </a:solidFill>
              </a:rPr>
              <a:t>Everyone should work on improving their skills and use them when making safe decisions for their sexual health</a:t>
            </a:r>
            <a:endParaRPr lang="en" sz="2000" dirty="0">
              <a:solidFill>
                <a:schemeClr val="dk1"/>
              </a:solidFill>
            </a:endParaRPr>
          </a:p>
        </p:txBody>
      </p:sp>
      <p:pic>
        <p:nvPicPr>
          <p:cNvPr id="4" name="Picture 3" descr="two people holding each other lovingly "/>
          <p:cNvPicPr>
            <a:picLocks noChangeAspect="1"/>
          </p:cNvPicPr>
          <p:nvPr/>
        </p:nvPicPr>
        <p:blipFill rotWithShape="1">
          <a:blip r:embed="rId3">
            <a:extLst>
              <a:ext uri="{28A0092B-C50C-407E-A947-70E740481C1C}">
                <a14:useLocalDpi xmlns:a14="http://schemas.microsoft.com/office/drawing/2010/main" val="0"/>
              </a:ext>
            </a:extLst>
          </a:blip>
          <a:srcRect l="6358" r="11762"/>
          <a:stretch/>
        </p:blipFill>
        <p:spPr>
          <a:xfrm>
            <a:off x="343305" y="1425937"/>
            <a:ext cx="1998825" cy="2441152"/>
          </a:xfrm>
          <a:prstGeom prst="rect">
            <a:avLst/>
          </a:prstGeom>
        </p:spPr>
      </p:pic>
    </p:spTree>
    <p:extLst>
      <p:ext uri="{BB962C8B-B14F-4D97-AF65-F5344CB8AC3E}">
        <p14:creationId xmlns:p14="http://schemas.microsoft.com/office/powerpoint/2010/main" val="65169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236089" y="394418"/>
            <a:ext cx="6895422"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Potential Risks of Sexual Activity</a:t>
            </a:r>
            <a:endParaRPr sz="2820" b="1" dirty="0"/>
          </a:p>
        </p:txBody>
      </p:sp>
      <p:sp>
        <p:nvSpPr>
          <p:cNvPr id="2" name="TextBox 1"/>
          <p:cNvSpPr txBox="1"/>
          <p:nvPr/>
        </p:nvSpPr>
        <p:spPr>
          <a:xfrm>
            <a:off x="1364878" y="1613143"/>
            <a:ext cx="4963591" cy="1938992"/>
          </a:xfrm>
          <a:prstGeom prst="rect">
            <a:avLst/>
          </a:prstGeom>
          <a:noFill/>
        </p:spPr>
        <p:txBody>
          <a:bodyPr wrap="square" rtlCol="0">
            <a:spAutoFit/>
          </a:bodyPr>
          <a:lstStyle/>
          <a:p>
            <a:pPr>
              <a:spcAft>
                <a:spcPts val="1200"/>
              </a:spcAft>
              <a:buClrTx/>
            </a:pPr>
            <a:r>
              <a:rPr lang="en-US" sz="2000" dirty="0" smtClean="0">
                <a:solidFill>
                  <a:schemeClr val="dk1"/>
                </a:solidFill>
              </a:rPr>
              <a:t>There are increased risks when </a:t>
            </a:r>
            <a:r>
              <a:rPr lang="en-US" sz="2000" dirty="0">
                <a:solidFill>
                  <a:schemeClr val="dk1"/>
                </a:solidFill>
              </a:rPr>
              <a:t>engaging in unprotected sexual </a:t>
            </a:r>
            <a:r>
              <a:rPr lang="en-US" sz="2000" dirty="0" smtClean="0">
                <a:solidFill>
                  <a:schemeClr val="dk1"/>
                </a:solidFill>
              </a:rPr>
              <a:t>activity such as: </a:t>
            </a:r>
            <a:endParaRPr lang="en" sz="2000" dirty="0" smtClean="0">
              <a:solidFill>
                <a:schemeClr val="dk1"/>
              </a:solidFill>
            </a:endParaRPr>
          </a:p>
          <a:p>
            <a:pPr marL="628650" indent="-285750">
              <a:spcAft>
                <a:spcPts val="1200"/>
              </a:spcAft>
              <a:buClrTx/>
              <a:buFont typeface="Arial" panose="020B0604020202020204" pitchFamily="34" charset="0"/>
              <a:buChar char="•"/>
            </a:pPr>
            <a:r>
              <a:rPr lang="en" sz="2000" dirty="0" smtClean="0">
                <a:solidFill>
                  <a:schemeClr val="dk1"/>
                </a:solidFill>
              </a:rPr>
              <a:t>Unplanned </a:t>
            </a:r>
            <a:r>
              <a:rPr lang="en" sz="2000" dirty="0">
                <a:solidFill>
                  <a:schemeClr val="dk1"/>
                </a:solidFill>
              </a:rPr>
              <a:t>pregnancy</a:t>
            </a:r>
          </a:p>
          <a:p>
            <a:pPr marL="628650" indent="-285750">
              <a:spcAft>
                <a:spcPts val="1200"/>
              </a:spcAft>
              <a:buClrTx/>
              <a:buFont typeface="Arial" panose="020B0604020202020204" pitchFamily="34" charset="0"/>
              <a:buChar char="•"/>
            </a:pPr>
            <a:r>
              <a:rPr lang="en" sz="2000" dirty="0">
                <a:solidFill>
                  <a:schemeClr val="dk1"/>
                </a:solidFill>
              </a:rPr>
              <a:t>Sexually transmitted infections (STIs</a:t>
            </a:r>
            <a:r>
              <a:rPr lang="en" sz="2000" dirty="0" smtClean="0">
                <a:solidFill>
                  <a:schemeClr val="dk1"/>
                </a:solidFill>
              </a:rPr>
              <a:t>)</a:t>
            </a:r>
            <a:endParaRPr lang="en" sz="2000" dirty="0">
              <a:solidFill>
                <a:schemeClr val="dk1"/>
              </a:solidFill>
            </a:endParaRPr>
          </a:p>
        </p:txBody>
      </p:sp>
      <p:pic>
        <p:nvPicPr>
          <p:cNvPr id="6" name="Picture 5" title="pregnancy"/>
          <p:cNvPicPr>
            <a:picLocks noChangeAspect="1"/>
          </p:cNvPicPr>
          <p:nvPr/>
        </p:nvPicPr>
        <p:blipFill>
          <a:blip r:embed="rId3"/>
          <a:stretch>
            <a:fillRect/>
          </a:stretch>
        </p:blipFill>
        <p:spPr>
          <a:xfrm>
            <a:off x="6404767" y="1719267"/>
            <a:ext cx="1726744" cy="1726744"/>
          </a:xfrm>
          <a:prstGeom prst="rect">
            <a:avLst/>
          </a:prstGeom>
        </p:spPr>
      </p:pic>
    </p:spTree>
    <p:extLst>
      <p:ext uri="{BB962C8B-B14F-4D97-AF65-F5344CB8AC3E}">
        <p14:creationId xmlns:p14="http://schemas.microsoft.com/office/powerpoint/2010/main" val="3677680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231785" y="413841"/>
            <a:ext cx="6895422"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Ways to Reduce </a:t>
            </a:r>
            <a:r>
              <a:rPr lang="en" sz="2820" b="1" dirty="0"/>
              <a:t>y</a:t>
            </a:r>
            <a:r>
              <a:rPr lang="en" sz="2820" b="1" dirty="0" smtClean="0"/>
              <a:t>our Risks</a:t>
            </a:r>
            <a:endParaRPr sz="2820" b="1" dirty="0"/>
          </a:p>
        </p:txBody>
      </p:sp>
      <p:pic>
        <p:nvPicPr>
          <p:cNvPr id="4" name="Picture 3" descr="speech bubble"/>
          <p:cNvPicPr>
            <a:picLocks noChangeAspect="1"/>
          </p:cNvPicPr>
          <p:nvPr/>
        </p:nvPicPr>
        <p:blipFill rotWithShape="1">
          <a:blip r:embed="rId3">
            <a:extLst>
              <a:ext uri="{28A0092B-C50C-407E-A947-70E740481C1C}">
                <a14:useLocalDpi xmlns:a14="http://schemas.microsoft.com/office/drawing/2010/main" val="0"/>
              </a:ext>
            </a:extLst>
          </a:blip>
          <a:srcRect l="6346" t="19431" r="7098" b="18743"/>
          <a:stretch/>
        </p:blipFill>
        <p:spPr>
          <a:xfrm>
            <a:off x="427522" y="957269"/>
            <a:ext cx="1608524" cy="1148945"/>
          </a:xfrm>
          <a:prstGeom prst="rect">
            <a:avLst/>
          </a:prstGeom>
        </p:spPr>
      </p:pic>
      <p:pic>
        <p:nvPicPr>
          <p:cNvPr id="5" name="Picture 4" descr="two people wth their back turned having a conversation"/>
          <p:cNvPicPr>
            <a:picLocks noChangeAspect="1"/>
          </p:cNvPicPr>
          <p:nvPr/>
        </p:nvPicPr>
        <p:blipFill rotWithShape="1">
          <a:blip r:embed="rId4">
            <a:extLst>
              <a:ext uri="{28A0092B-C50C-407E-A947-70E740481C1C}">
                <a14:useLocalDpi xmlns:a14="http://schemas.microsoft.com/office/drawing/2010/main" val="0"/>
              </a:ext>
            </a:extLst>
          </a:blip>
          <a:srcRect l="9456" t="8321" r="9807" b="9487"/>
          <a:stretch/>
        </p:blipFill>
        <p:spPr>
          <a:xfrm>
            <a:off x="271112" y="2106214"/>
            <a:ext cx="1921345" cy="1955965"/>
          </a:xfrm>
          <a:prstGeom prst="rect">
            <a:avLst/>
          </a:prstGeom>
        </p:spPr>
      </p:pic>
      <p:sp>
        <p:nvSpPr>
          <p:cNvPr id="2" name="TextBox 1"/>
          <p:cNvSpPr txBox="1"/>
          <p:nvPr/>
        </p:nvSpPr>
        <p:spPr>
          <a:xfrm>
            <a:off x="2708031" y="1531741"/>
            <a:ext cx="5419176" cy="2246769"/>
          </a:xfrm>
          <a:prstGeom prst="rect">
            <a:avLst/>
          </a:prstGeom>
          <a:noFill/>
        </p:spPr>
        <p:txBody>
          <a:bodyPr wrap="square" rtlCol="0">
            <a:spAutoFit/>
          </a:bodyPr>
          <a:lstStyle/>
          <a:p>
            <a:pPr marL="342900" indent="-342900">
              <a:buClrTx/>
              <a:buFont typeface="Arial" panose="020B0604020202020204" pitchFamily="34" charset="0"/>
              <a:buChar char="•"/>
            </a:pPr>
            <a:r>
              <a:rPr lang="en-CA" sz="2000" dirty="0" smtClean="0">
                <a:solidFill>
                  <a:schemeClr val="tx1"/>
                </a:solidFill>
              </a:rPr>
              <a:t>Ask a trusted adult if you have questions about sexual activity </a:t>
            </a:r>
          </a:p>
          <a:p>
            <a:pPr marL="342900" indent="-342900">
              <a:buClrTx/>
              <a:buFont typeface="Arial" panose="020B0604020202020204" pitchFamily="34" charset="0"/>
              <a:buChar char="•"/>
            </a:pPr>
            <a:r>
              <a:rPr lang="en-CA" sz="2000" dirty="0" smtClean="0">
                <a:solidFill>
                  <a:schemeClr val="tx1"/>
                </a:solidFill>
              </a:rPr>
              <a:t>Be aware of the risks of sexual activity </a:t>
            </a:r>
          </a:p>
          <a:p>
            <a:pPr marL="342900" indent="-342900">
              <a:buClrTx/>
              <a:buFont typeface="Arial" panose="020B0604020202020204" pitchFamily="34" charset="0"/>
              <a:buChar char="•"/>
            </a:pPr>
            <a:r>
              <a:rPr lang="en-CA" sz="2000" dirty="0" smtClean="0">
                <a:solidFill>
                  <a:schemeClr val="tx1"/>
                </a:solidFill>
              </a:rPr>
              <a:t>Communicate your boundaries with your partner </a:t>
            </a:r>
            <a:endParaRPr lang="en-CA" sz="2000" dirty="0">
              <a:solidFill>
                <a:schemeClr val="tx1"/>
              </a:solidFill>
            </a:endParaRPr>
          </a:p>
          <a:p>
            <a:pPr marL="342900" indent="-342900">
              <a:buClrTx/>
              <a:buFont typeface="Arial" panose="020B0604020202020204" pitchFamily="34" charset="0"/>
              <a:buChar char="•"/>
            </a:pPr>
            <a:r>
              <a:rPr lang="en-CA" sz="2000" dirty="0" smtClean="0">
                <a:solidFill>
                  <a:schemeClr val="tx1"/>
                </a:solidFill>
              </a:rPr>
              <a:t>Find what types of contraceptives are available and where you can access them</a:t>
            </a:r>
            <a:endParaRPr lang="en-CA" sz="2000" dirty="0">
              <a:solidFill>
                <a:schemeClr val="tx1"/>
              </a:solidFill>
            </a:endParaRPr>
          </a:p>
        </p:txBody>
      </p:sp>
    </p:spTree>
    <p:extLst>
      <p:ext uri="{BB962C8B-B14F-4D97-AF65-F5344CB8AC3E}">
        <p14:creationId xmlns:p14="http://schemas.microsoft.com/office/powerpoint/2010/main" val="511710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7" name="Google Shape;87;p17"/>
          <p:cNvSpPr txBox="1">
            <a:spLocks noGrp="1"/>
          </p:cNvSpPr>
          <p:nvPr>
            <p:ph type="title"/>
          </p:nvPr>
        </p:nvSpPr>
        <p:spPr>
          <a:xfrm>
            <a:off x="1946762" y="441361"/>
            <a:ext cx="5498123" cy="7456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b="1" dirty="0"/>
              <a:t>Guiding Question </a:t>
            </a:r>
            <a:r>
              <a:rPr lang="en" b="1" dirty="0" smtClean="0"/>
              <a:t>#3</a:t>
            </a:r>
            <a:endParaRPr b="1" dirty="0"/>
          </a:p>
        </p:txBody>
      </p:sp>
      <p:sp>
        <p:nvSpPr>
          <p:cNvPr id="2" name="TextBox 1"/>
          <p:cNvSpPr txBox="1"/>
          <p:nvPr/>
        </p:nvSpPr>
        <p:spPr>
          <a:xfrm>
            <a:off x="1946762" y="1565667"/>
            <a:ext cx="5498123" cy="707886"/>
          </a:xfrm>
          <a:prstGeom prst="rect">
            <a:avLst/>
          </a:prstGeom>
          <a:noFill/>
        </p:spPr>
        <p:txBody>
          <a:bodyPr wrap="square" rtlCol="0">
            <a:spAutoFit/>
          </a:bodyPr>
          <a:lstStyle/>
          <a:p>
            <a:pPr algn="ctr"/>
            <a:r>
              <a:rPr lang="en-CA" sz="2000" dirty="0" smtClean="0">
                <a:solidFill>
                  <a:schemeClr val="dk1"/>
                </a:solidFill>
              </a:rPr>
              <a:t>What methods of protection are available to a person if they are thinking of having sex?</a:t>
            </a:r>
          </a:p>
        </p:txBody>
      </p:sp>
      <p:pic>
        <p:nvPicPr>
          <p:cNvPr id="5" name="Google Shape;75;p15" descr="pink question mark"/>
          <p:cNvPicPr preferRelativeResize="0"/>
          <p:nvPr/>
        </p:nvPicPr>
        <p:blipFill>
          <a:blip r:embed="rId4">
            <a:alphaModFix/>
          </a:blip>
          <a:stretch>
            <a:fillRect/>
          </a:stretch>
        </p:blipFill>
        <p:spPr>
          <a:xfrm>
            <a:off x="4073998" y="2546752"/>
            <a:ext cx="1243650" cy="124365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372817" y="259994"/>
            <a:ext cx="6426877"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CA" sz="2820" b="1" dirty="0" smtClean="0"/>
              <a:t>Contraception</a:t>
            </a:r>
            <a:endParaRPr sz="2820" b="1" dirty="0"/>
          </a:p>
        </p:txBody>
      </p:sp>
      <p:pic>
        <p:nvPicPr>
          <p:cNvPr id="2" name="Picture 1" descr="condom and wrapper"/>
          <p:cNvPicPr>
            <a:picLocks noChangeAspect="1"/>
          </p:cNvPicPr>
          <p:nvPr/>
        </p:nvPicPr>
        <p:blipFill rotWithShape="1">
          <a:blip r:embed="rId3">
            <a:extLst>
              <a:ext uri="{28A0092B-C50C-407E-A947-70E740481C1C}">
                <a14:useLocalDpi xmlns:a14="http://schemas.microsoft.com/office/drawing/2010/main" val="0"/>
              </a:ext>
            </a:extLst>
          </a:blip>
          <a:srcRect r="13625"/>
          <a:stretch/>
        </p:blipFill>
        <p:spPr>
          <a:xfrm>
            <a:off x="6489926" y="1815568"/>
            <a:ext cx="2244396" cy="1720816"/>
          </a:xfrm>
          <a:prstGeom prst="rect">
            <a:avLst/>
          </a:prstGeom>
        </p:spPr>
      </p:pic>
      <p:sp>
        <p:nvSpPr>
          <p:cNvPr id="5" name="Text Placeholder 2"/>
          <p:cNvSpPr txBox="1">
            <a:spLocks/>
          </p:cNvSpPr>
          <p:nvPr/>
        </p:nvSpPr>
        <p:spPr>
          <a:xfrm>
            <a:off x="723014" y="1345847"/>
            <a:ext cx="5560828" cy="26602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ClrTx/>
            </a:pPr>
            <a:r>
              <a:rPr lang="en-CA" sz="2000" dirty="0" smtClean="0">
                <a:solidFill>
                  <a:schemeClr val="tx1"/>
                </a:solidFill>
              </a:rPr>
              <a:t>Contraception is the use of methods or devices to prevent pregnancy</a:t>
            </a:r>
          </a:p>
          <a:p>
            <a:pPr>
              <a:buClrTx/>
            </a:pPr>
            <a:r>
              <a:rPr lang="en-CA" sz="2000" dirty="0" smtClean="0">
                <a:solidFill>
                  <a:schemeClr val="tx1"/>
                </a:solidFill>
              </a:rPr>
              <a:t>It is also known as birth control</a:t>
            </a:r>
          </a:p>
          <a:p>
            <a:pPr>
              <a:buClrTx/>
            </a:pPr>
            <a:r>
              <a:rPr lang="en-CA" sz="2000" dirty="0" smtClean="0">
                <a:solidFill>
                  <a:schemeClr val="tx1"/>
                </a:solidFill>
              </a:rPr>
              <a:t>Some forms of contraception can be used for other reasons</a:t>
            </a:r>
          </a:p>
          <a:p>
            <a:pPr lvl="1">
              <a:buClrTx/>
            </a:pPr>
            <a:r>
              <a:rPr lang="en-CA" sz="2000" dirty="0" smtClean="0">
                <a:solidFill>
                  <a:schemeClr val="tx1"/>
                </a:solidFill>
              </a:rPr>
              <a:t>For example: the birth control pill might be used to regulate a menstrual cycle</a:t>
            </a:r>
          </a:p>
        </p:txBody>
      </p:sp>
    </p:spTree>
    <p:extLst>
      <p:ext uri="{BB962C8B-B14F-4D97-AF65-F5344CB8AC3E}">
        <p14:creationId xmlns:p14="http://schemas.microsoft.com/office/powerpoint/2010/main" val="1223022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108515" y="248602"/>
            <a:ext cx="7232073"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b="1" dirty="0" smtClean="0"/>
              <a:t>Important Questions to Ask</a:t>
            </a:r>
            <a:endParaRPr b="1" dirty="0"/>
          </a:p>
        </p:txBody>
      </p:sp>
      <p:sp>
        <p:nvSpPr>
          <p:cNvPr id="6" name="TextBox 5"/>
          <p:cNvSpPr txBox="1"/>
          <p:nvPr/>
        </p:nvSpPr>
        <p:spPr>
          <a:xfrm>
            <a:off x="1108515" y="1239477"/>
            <a:ext cx="7232074" cy="2708434"/>
          </a:xfrm>
          <a:prstGeom prst="rect">
            <a:avLst/>
          </a:prstGeom>
          <a:noFill/>
        </p:spPr>
        <p:txBody>
          <a:bodyPr wrap="square" rtlCol="0">
            <a:spAutoFit/>
          </a:bodyPr>
          <a:lstStyle/>
          <a:p>
            <a:pPr marL="342900">
              <a:spcAft>
                <a:spcPts val="1200"/>
              </a:spcAft>
              <a:buClrTx/>
            </a:pPr>
            <a:r>
              <a:rPr lang="en-US" sz="2000" dirty="0" smtClean="0">
                <a:solidFill>
                  <a:schemeClr val="dk1"/>
                </a:solidFill>
              </a:rPr>
              <a:t>When learning about contraceptives, it is important to ask:</a:t>
            </a:r>
          </a:p>
          <a:p>
            <a:pPr marL="628650" indent="-285750">
              <a:spcAft>
                <a:spcPts val="1200"/>
              </a:spcAft>
              <a:buClrTx/>
              <a:buFont typeface="Arial" panose="020B0604020202020204" pitchFamily="34" charset="0"/>
              <a:buChar char="•"/>
            </a:pPr>
            <a:r>
              <a:rPr lang="en-US" sz="2000" dirty="0" smtClean="0">
                <a:solidFill>
                  <a:schemeClr val="dk1"/>
                </a:solidFill>
              </a:rPr>
              <a:t>What options </a:t>
            </a:r>
            <a:r>
              <a:rPr lang="en-US" sz="2000" dirty="0">
                <a:solidFill>
                  <a:schemeClr val="dk1"/>
                </a:solidFill>
              </a:rPr>
              <a:t>are available?</a:t>
            </a:r>
          </a:p>
          <a:p>
            <a:pPr marL="628650" indent="-285750">
              <a:spcAft>
                <a:spcPts val="1200"/>
              </a:spcAft>
              <a:buClrTx/>
              <a:buFont typeface="Arial" panose="020B0604020202020204" pitchFamily="34" charset="0"/>
              <a:buChar char="•"/>
            </a:pPr>
            <a:r>
              <a:rPr lang="en-US" sz="2000" dirty="0" smtClean="0">
                <a:solidFill>
                  <a:schemeClr val="dk1"/>
                </a:solidFill>
              </a:rPr>
              <a:t>Who can use it? </a:t>
            </a:r>
          </a:p>
          <a:p>
            <a:pPr marL="628650" indent="-285750">
              <a:spcAft>
                <a:spcPts val="1200"/>
              </a:spcAft>
              <a:buClrTx/>
              <a:buFont typeface="Arial" panose="020B0604020202020204" pitchFamily="34" charset="0"/>
              <a:buChar char="•"/>
            </a:pPr>
            <a:r>
              <a:rPr lang="en-US" sz="2000" dirty="0" smtClean="0">
                <a:solidFill>
                  <a:schemeClr val="dk1"/>
                </a:solidFill>
              </a:rPr>
              <a:t>Where can </a:t>
            </a:r>
            <a:r>
              <a:rPr lang="en-US" sz="2000" dirty="0">
                <a:solidFill>
                  <a:schemeClr val="dk1"/>
                </a:solidFill>
              </a:rPr>
              <a:t>you get it?</a:t>
            </a:r>
          </a:p>
          <a:p>
            <a:pPr marL="628650" indent="-285750">
              <a:spcAft>
                <a:spcPts val="1200"/>
              </a:spcAft>
              <a:buClrTx/>
              <a:buFont typeface="Arial" panose="020B0604020202020204" pitchFamily="34" charset="0"/>
              <a:buChar char="•"/>
            </a:pPr>
            <a:r>
              <a:rPr lang="en-US" sz="2000" dirty="0">
                <a:solidFill>
                  <a:schemeClr val="dk1"/>
                </a:solidFill>
              </a:rPr>
              <a:t>How is it </a:t>
            </a:r>
            <a:r>
              <a:rPr lang="en-US" sz="2000" dirty="0" smtClean="0">
                <a:solidFill>
                  <a:schemeClr val="dk1"/>
                </a:solidFill>
              </a:rPr>
              <a:t>used?</a:t>
            </a:r>
            <a:endParaRPr lang="en-US" sz="2000" dirty="0">
              <a:solidFill>
                <a:schemeClr val="dk1"/>
              </a:solidFill>
            </a:endParaRPr>
          </a:p>
          <a:p>
            <a:pPr marL="628650" indent="-285750">
              <a:spcAft>
                <a:spcPts val="1200"/>
              </a:spcAft>
              <a:buClrTx/>
              <a:buFont typeface="Arial" panose="020B0604020202020204" pitchFamily="34" charset="0"/>
              <a:buChar char="•"/>
            </a:pPr>
            <a:r>
              <a:rPr lang="en-US" sz="2000" dirty="0">
                <a:solidFill>
                  <a:schemeClr val="dk1"/>
                </a:solidFill>
              </a:rPr>
              <a:t>How </a:t>
            </a:r>
            <a:r>
              <a:rPr lang="en-US" sz="2000" dirty="0" smtClean="0">
                <a:solidFill>
                  <a:schemeClr val="dk1"/>
                </a:solidFill>
              </a:rPr>
              <a:t>safe and effective </a:t>
            </a:r>
            <a:r>
              <a:rPr lang="en-US" sz="2000" dirty="0">
                <a:solidFill>
                  <a:schemeClr val="dk1"/>
                </a:solidFill>
              </a:rPr>
              <a:t>is it</a:t>
            </a:r>
            <a:r>
              <a:rPr lang="en-US" sz="2000" dirty="0" smtClean="0">
                <a:solidFill>
                  <a:schemeClr val="dk1"/>
                </a:solidFill>
              </a:rPr>
              <a:t>?</a:t>
            </a:r>
          </a:p>
        </p:txBody>
      </p:sp>
      <p:pic>
        <p:nvPicPr>
          <p:cNvPr id="2" name="Picture 1" descr="two people asking a question" title="big grey question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708" y="1946031"/>
            <a:ext cx="2001880" cy="2001880"/>
          </a:xfrm>
          <a:prstGeom prst="rect">
            <a:avLst/>
          </a:prstGeom>
        </p:spPr>
      </p:pic>
    </p:spTree>
    <p:extLst>
      <p:ext uri="{BB962C8B-B14F-4D97-AF65-F5344CB8AC3E}">
        <p14:creationId xmlns:p14="http://schemas.microsoft.com/office/powerpoint/2010/main" val="2059773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3" name="Google Shape;63;p14"/>
          <p:cNvSpPr txBox="1">
            <a:spLocks noGrp="1"/>
          </p:cNvSpPr>
          <p:nvPr>
            <p:ph type="title"/>
          </p:nvPr>
        </p:nvSpPr>
        <p:spPr>
          <a:xfrm>
            <a:off x="311700" y="571175"/>
            <a:ext cx="8520600" cy="8553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a:t>Presentation Format</a:t>
            </a:r>
            <a:endParaRPr sz="2820" b="1"/>
          </a:p>
        </p:txBody>
      </p:sp>
      <p:pic>
        <p:nvPicPr>
          <p:cNvPr id="7" name="Google Shape;75;p15" descr="pink question mark"/>
          <p:cNvPicPr preferRelativeResize="0"/>
          <p:nvPr/>
        </p:nvPicPr>
        <p:blipFill>
          <a:blip r:embed="rId3">
            <a:alphaModFix/>
          </a:blip>
          <a:stretch>
            <a:fillRect/>
          </a:stretch>
        </p:blipFill>
        <p:spPr>
          <a:xfrm>
            <a:off x="578300" y="1752635"/>
            <a:ext cx="832250" cy="832250"/>
          </a:xfrm>
          <a:prstGeom prst="rect">
            <a:avLst/>
          </a:prstGeom>
          <a:noFill/>
          <a:ln>
            <a:noFill/>
          </a:ln>
        </p:spPr>
      </p:pic>
      <p:sp>
        <p:nvSpPr>
          <p:cNvPr id="2" name="TextBox 1"/>
          <p:cNvSpPr txBox="1"/>
          <p:nvPr/>
        </p:nvSpPr>
        <p:spPr>
          <a:xfrm>
            <a:off x="1687975" y="1726357"/>
            <a:ext cx="7144325" cy="1015663"/>
          </a:xfrm>
          <a:prstGeom prst="rect">
            <a:avLst/>
          </a:prstGeom>
          <a:noFill/>
        </p:spPr>
        <p:txBody>
          <a:bodyPr wrap="square" rtlCol="0">
            <a:spAutoFit/>
          </a:bodyPr>
          <a:lstStyle/>
          <a:p>
            <a:r>
              <a:rPr lang="en-US" sz="2000" b="1" dirty="0">
                <a:solidFill>
                  <a:schemeClr val="dk1"/>
                </a:solidFill>
              </a:rPr>
              <a:t>Guiding Questions: </a:t>
            </a:r>
            <a:r>
              <a:rPr lang="en-US" sz="2000" dirty="0">
                <a:solidFill>
                  <a:schemeClr val="dk1"/>
                </a:solidFill>
              </a:rPr>
              <a:t>Big idea questions that students can brainstorm and share previous knowledge or new information with. </a:t>
            </a:r>
          </a:p>
        </p:txBody>
      </p:sp>
      <p:pic>
        <p:nvPicPr>
          <p:cNvPr id="8" name="Google Shape;74;p15" descr="Talking bubbles"/>
          <p:cNvPicPr preferRelativeResize="0"/>
          <p:nvPr/>
        </p:nvPicPr>
        <p:blipFill>
          <a:blip r:embed="rId4">
            <a:alphaModFix/>
          </a:blip>
          <a:stretch>
            <a:fillRect/>
          </a:stretch>
        </p:blipFill>
        <p:spPr>
          <a:xfrm>
            <a:off x="509625" y="2911045"/>
            <a:ext cx="969600" cy="969600"/>
          </a:xfrm>
          <a:prstGeom prst="rect">
            <a:avLst/>
          </a:prstGeom>
          <a:noFill/>
          <a:ln>
            <a:noFill/>
          </a:ln>
        </p:spPr>
      </p:pic>
      <p:sp>
        <p:nvSpPr>
          <p:cNvPr id="4" name="TextBox 3"/>
          <p:cNvSpPr txBox="1"/>
          <p:nvPr/>
        </p:nvSpPr>
        <p:spPr>
          <a:xfrm>
            <a:off x="1687975" y="3041902"/>
            <a:ext cx="7144325" cy="707886"/>
          </a:xfrm>
          <a:prstGeom prst="rect">
            <a:avLst/>
          </a:prstGeom>
          <a:noFill/>
        </p:spPr>
        <p:txBody>
          <a:bodyPr wrap="square" rtlCol="0">
            <a:spAutoFit/>
          </a:bodyPr>
          <a:lstStyle/>
          <a:p>
            <a:r>
              <a:rPr lang="en-US" sz="2000" b="1" dirty="0">
                <a:solidFill>
                  <a:schemeClr val="dk1"/>
                </a:solidFill>
              </a:rPr>
              <a:t>Think, Pair, Share: </a:t>
            </a:r>
            <a:r>
              <a:rPr lang="en-US" sz="2000" dirty="0">
                <a:solidFill>
                  <a:schemeClr val="dk1"/>
                </a:solidFill>
              </a:rPr>
              <a:t>Opportunity for students to work with partner or group and share ideas based on a prompt. </a:t>
            </a:r>
            <a:endParaRPr lang="en-US" sz="2000" b="1" dirty="0">
              <a:solidFill>
                <a:schemeClr val="dk1"/>
              </a:solidFill>
            </a:endParaRPr>
          </a:p>
        </p:txBody>
      </p:sp>
    </p:spTree>
    <p:extLst>
      <p:ext uri="{BB962C8B-B14F-4D97-AF65-F5344CB8AC3E}">
        <p14:creationId xmlns:p14="http://schemas.microsoft.com/office/powerpoint/2010/main" val="387208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372816" y="199913"/>
            <a:ext cx="6426877"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b="1" dirty="0" smtClean="0"/>
              <a:t>Contraception Methods</a:t>
            </a:r>
            <a:endParaRPr b="1" strike="sngStrike" dirty="0"/>
          </a:p>
        </p:txBody>
      </p:sp>
      <p:sp>
        <p:nvSpPr>
          <p:cNvPr id="6" name="Text Placeholder 2"/>
          <p:cNvSpPr>
            <a:spLocks noGrp="1"/>
          </p:cNvSpPr>
          <p:nvPr>
            <p:ph type="body" idx="1"/>
          </p:nvPr>
        </p:nvSpPr>
        <p:spPr>
          <a:xfrm>
            <a:off x="565238" y="1197929"/>
            <a:ext cx="4021016" cy="2691262"/>
          </a:xfrm>
        </p:spPr>
        <p:txBody>
          <a:bodyPr>
            <a:noAutofit/>
          </a:bodyPr>
          <a:lstStyle/>
          <a:p>
            <a:pPr>
              <a:buClrTx/>
            </a:pPr>
            <a:r>
              <a:rPr lang="en-CA" sz="2000" b="1" dirty="0" smtClean="0">
                <a:solidFill>
                  <a:schemeClr val="tx1"/>
                </a:solidFill>
              </a:rPr>
              <a:t>Hormonal Contraception:</a:t>
            </a:r>
          </a:p>
          <a:p>
            <a:pPr lvl="1">
              <a:buClrTx/>
            </a:pPr>
            <a:r>
              <a:rPr lang="en-CA" sz="1800" dirty="0" smtClean="0">
                <a:solidFill>
                  <a:schemeClr val="tx1"/>
                </a:solidFill>
              </a:rPr>
              <a:t>Pill</a:t>
            </a:r>
          </a:p>
          <a:p>
            <a:pPr lvl="1">
              <a:buClrTx/>
            </a:pPr>
            <a:r>
              <a:rPr lang="en-CA" sz="1800" dirty="0" smtClean="0">
                <a:solidFill>
                  <a:schemeClr val="tx1"/>
                </a:solidFill>
              </a:rPr>
              <a:t>Patch</a:t>
            </a:r>
          </a:p>
          <a:p>
            <a:pPr lvl="1">
              <a:buClrTx/>
            </a:pPr>
            <a:r>
              <a:rPr lang="en-CA" sz="1800" dirty="0" smtClean="0">
                <a:solidFill>
                  <a:schemeClr val="tx1"/>
                </a:solidFill>
              </a:rPr>
              <a:t>Ring</a:t>
            </a:r>
          </a:p>
          <a:p>
            <a:pPr lvl="1">
              <a:buClrTx/>
            </a:pPr>
            <a:r>
              <a:rPr lang="en-CA" sz="1800" dirty="0" smtClean="0">
                <a:solidFill>
                  <a:schemeClr val="tx1"/>
                </a:solidFill>
              </a:rPr>
              <a:t>Injection </a:t>
            </a:r>
          </a:p>
          <a:p>
            <a:pPr lvl="1">
              <a:buClrTx/>
            </a:pPr>
            <a:r>
              <a:rPr lang="en-CA" sz="1800" dirty="0" smtClean="0">
                <a:solidFill>
                  <a:schemeClr val="tx1"/>
                </a:solidFill>
              </a:rPr>
              <a:t>IUD</a:t>
            </a:r>
          </a:p>
          <a:p>
            <a:pPr>
              <a:buClrTx/>
            </a:pPr>
            <a:r>
              <a:rPr lang="en-CA" sz="2000" b="1" dirty="0" smtClean="0">
                <a:solidFill>
                  <a:schemeClr val="tx1"/>
                </a:solidFill>
              </a:rPr>
              <a:t>Emergency Contraception:</a:t>
            </a:r>
          </a:p>
          <a:p>
            <a:pPr lvl="1">
              <a:buClrTx/>
            </a:pPr>
            <a:r>
              <a:rPr lang="en-CA" sz="1800" dirty="0" smtClean="0">
                <a:solidFill>
                  <a:schemeClr val="tx1"/>
                </a:solidFill>
              </a:rPr>
              <a:t>Plan B</a:t>
            </a:r>
            <a:endParaRPr lang="en-CA" sz="1800" dirty="0">
              <a:solidFill>
                <a:schemeClr val="tx1"/>
              </a:solidFill>
            </a:endParaRPr>
          </a:p>
        </p:txBody>
      </p:sp>
      <p:sp>
        <p:nvSpPr>
          <p:cNvPr id="7" name="Text Placeholder 2"/>
          <p:cNvSpPr txBox="1">
            <a:spLocks/>
          </p:cNvSpPr>
          <p:nvPr/>
        </p:nvSpPr>
        <p:spPr>
          <a:xfrm>
            <a:off x="4586254" y="1197929"/>
            <a:ext cx="4060996" cy="26912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ClrTx/>
            </a:pPr>
            <a:r>
              <a:rPr lang="en-CA" b="1" dirty="0" smtClean="0">
                <a:solidFill>
                  <a:schemeClr val="tx1"/>
                </a:solidFill>
              </a:rPr>
              <a:t>Non-Hormonal Contraception</a:t>
            </a:r>
          </a:p>
          <a:p>
            <a:pPr lvl="1">
              <a:buClrTx/>
            </a:pPr>
            <a:r>
              <a:rPr lang="en-CA" sz="1800" dirty="0" smtClean="0">
                <a:solidFill>
                  <a:schemeClr val="tx1"/>
                </a:solidFill>
              </a:rPr>
              <a:t>Condoms</a:t>
            </a:r>
          </a:p>
          <a:p>
            <a:pPr lvl="1">
              <a:buClrTx/>
            </a:pPr>
            <a:r>
              <a:rPr lang="en-CA" sz="1800" dirty="0" smtClean="0">
                <a:solidFill>
                  <a:schemeClr val="tx1"/>
                </a:solidFill>
              </a:rPr>
              <a:t>Dental dams</a:t>
            </a:r>
          </a:p>
          <a:p>
            <a:pPr lvl="1">
              <a:buClrTx/>
            </a:pPr>
            <a:r>
              <a:rPr lang="en-CA" sz="1800" dirty="0">
                <a:solidFill>
                  <a:schemeClr val="tx1"/>
                </a:solidFill>
              </a:rPr>
              <a:t>Vasectomy / Tubal Ligation (Tubes Tied</a:t>
            </a:r>
            <a:r>
              <a:rPr lang="en-CA" sz="1800" dirty="0" smtClean="0">
                <a:solidFill>
                  <a:schemeClr val="tx1"/>
                </a:solidFill>
              </a:rPr>
              <a:t>)</a:t>
            </a:r>
            <a:endParaRPr lang="en-CA" b="1" dirty="0" smtClean="0">
              <a:solidFill>
                <a:schemeClr val="tx1"/>
              </a:solidFill>
            </a:endParaRPr>
          </a:p>
          <a:p>
            <a:pPr>
              <a:buClrTx/>
            </a:pPr>
            <a:r>
              <a:rPr lang="en-CA" b="1" dirty="0" smtClean="0">
                <a:solidFill>
                  <a:schemeClr val="tx1"/>
                </a:solidFill>
              </a:rPr>
              <a:t>Natural Methods:</a:t>
            </a:r>
          </a:p>
          <a:p>
            <a:pPr lvl="1">
              <a:buClrTx/>
            </a:pPr>
            <a:r>
              <a:rPr lang="en-CA" sz="1800" dirty="0" smtClean="0">
                <a:solidFill>
                  <a:schemeClr val="tx1"/>
                </a:solidFill>
              </a:rPr>
              <a:t>Abstinence</a:t>
            </a:r>
          </a:p>
          <a:p>
            <a:pPr lvl="1">
              <a:buClrTx/>
            </a:pPr>
            <a:r>
              <a:rPr lang="en-CA" sz="1800" dirty="0" smtClean="0">
                <a:solidFill>
                  <a:schemeClr val="tx1"/>
                </a:solidFill>
              </a:rPr>
              <a:t>Rhythm</a:t>
            </a:r>
          </a:p>
        </p:txBody>
      </p:sp>
    </p:spTree>
    <p:extLst>
      <p:ext uri="{BB962C8B-B14F-4D97-AF65-F5344CB8AC3E}">
        <p14:creationId xmlns:p14="http://schemas.microsoft.com/office/powerpoint/2010/main" val="2971915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778768" y="283745"/>
            <a:ext cx="7581178" cy="107004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b="1" dirty="0" smtClean="0"/>
              <a:t>Hormonal Contraception Option: Birth Control Pill</a:t>
            </a:r>
            <a:endParaRPr b="1" dirty="0"/>
          </a:p>
        </p:txBody>
      </p:sp>
      <p:sp>
        <p:nvSpPr>
          <p:cNvPr id="3" name="TextBox 2"/>
          <p:cNvSpPr txBox="1"/>
          <p:nvPr/>
        </p:nvSpPr>
        <p:spPr>
          <a:xfrm>
            <a:off x="778768" y="1638095"/>
            <a:ext cx="6313694" cy="2092881"/>
          </a:xfrm>
          <a:prstGeom prst="rect">
            <a:avLst/>
          </a:prstGeom>
          <a:noFill/>
        </p:spPr>
        <p:txBody>
          <a:bodyPr wrap="square" rtlCol="0">
            <a:spAutoFit/>
          </a:bodyPr>
          <a:lstStyle/>
          <a:p>
            <a:pPr marL="0" indent="0">
              <a:spcAft>
                <a:spcPts val="1200"/>
              </a:spcAft>
              <a:buClrTx/>
              <a:buNone/>
            </a:pPr>
            <a:r>
              <a:rPr lang="en-US" sz="2000" b="1" dirty="0">
                <a:solidFill>
                  <a:schemeClr val="dk1"/>
                </a:solidFill>
              </a:rPr>
              <a:t>Oral Contraceptive (Birth Control):</a:t>
            </a:r>
          </a:p>
          <a:p>
            <a:pPr marL="628650" indent="-285750">
              <a:spcAft>
                <a:spcPts val="1200"/>
              </a:spcAft>
              <a:buClrTx/>
              <a:buFont typeface="Arial" panose="020B0604020202020204" pitchFamily="34" charset="0"/>
              <a:buChar char="•"/>
            </a:pPr>
            <a:r>
              <a:rPr lang="en-US" sz="2000" dirty="0">
                <a:solidFill>
                  <a:schemeClr val="dk1"/>
                </a:solidFill>
              </a:rPr>
              <a:t>Medication that contains hormones (estrogen and progesterone</a:t>
            </a:r>
            <a:r>
              <a:rPr lang="en-US" sz="2000" dirty="0" smtClean="0">
                <a:solidFill>
                  <a:schemeClr val="dk1"/>
                </a:solidFill>
              </a:rPr>
              <a:t>)</a:t>
            </a:r>
            <a:endParaRPr lang="en-US" sz="2000" dirty="0">
              <a:solidFill>
                <a:schemeClr val="dk1"/>
              </a:solidFill>
            </a:endParaRPr>
          </a:p>
          <a:p>
            <a:pPr marL="628650" indent="-285750">
              <a:spcAft>
                <a:spcPts val="1200"/>
              </a:spcAft>
              <a:buClrTx/>
              <a:buFont typeface="Arial" panose="020B0604020202020204" pitchFamily="34" charset="0"/>
              <a:buChar char="•"/>
            </a:pPr>
            <a:r>
              <a:rPr lang="en-US" sz="2000" dirty="0">
                <a:solidFill>
                  <a:schemeClr val="dk1"/>
                </a:solidFill>
              </a:rPr>
              <a:t>Stops </a:t>
            </a:r>
            <a:r>
              <a:rPr lang="en-US" sz="2000" dirty="0" smtClean="0">
                <a:solidFill>
                  <a:schemeClr val="dk1"/>
                </a:solidFill>
              </a:rPr>
              <a:t>ovulation</a:t>
            </a:r>
            <a:endParaRPr lang="en-US" sz="2000" dirty="0">
              <a:solidFill>
                <a:schemeClr val="dk1"/>
              </a:solidFill>
            </a:endParaRPr>
          </a:p>
          <a:p>
            <a:pPr marL="628650" indent="-285750">
              <a:spcAft>
                <a:spcPts val="1200"/>
              </a:spcAft>
              <a:buClrTx/>
              <a:buFont typeface="Arial" panose="020B0604020202020204" pitchFamily="34" charset="0"/>
              <a:buChar char="•"/>
            </a:pPr>
            <a:r>
              <a:rPr lang="en-US" sz="2000" dirty="0">
                <a:solidFill>
                  <a:schemeClr val="dk1"/>
                </a:solidFill>
              </a:rPr>
              <a:t>No egg is </a:t>
            </a:r>
            <a:r>
              <a:rPr lang="en-US" sz="2000" dirty="0" smtClean="0">
                <a:solidFill>
                  <a:schemeClr val="dk1"/>
                </a:solidFill>
              </a:rPr>
              <a:t>released during ovulation cycle</a:t>
            </a:r>
            <a:endParaRPr lang="en-US" sz="2000" dirty="0">
              <a:solidFill>
                <a:schemeClr val="dk1"/>
              </a:solidFill>
            </a:endParaRPr>
          </a:p>
        </p:txBody>
      </p:sp>
      <p:pic>
        <p:nvPicPr>
          <p:cNvPr id="5" name="Picture 4" descr="birth contr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90636" y="1638095"/>
            <a:ext cx="2332892" cy="2332892"/>
          </a:xfrm>
          <a:prstGeom prst="rect">
            <a:avLst/>
          </a:prstGeom>
        </p:spPr>
      </p:pic>
    </p:spTree>
    <p:extLst>
      <p:ext uri="{BB962C8B-B14F-4D97-AF65-F5344CB8AC3E}">
        <p14:creationId xmlns:p14="http://schemas.microsoft.com/office/powerpoint/2010/main" val="29503584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283637" y="309969"/>
            <a:ext cx="6833032" cy="100819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b="1" dirty="0" smtClean="0"/>
              <a:t>Non-Hormonal Contraceptive Option: Barrier Method</a:t>
            </a:r>
            <a:endParaRPr b="1" dirty="0"/>
          </a:p>
        </p:txBody>
      </p:sp>
      <p:pic>
        <p:nvPicPr>
          <p:cNvPr id="5" name="Picture 4" descr="condom"/>
          <p:cNvPicPr>
            <a:picLocks noChangeAspect="1"/>
          </p:cNvPicPr>
          <p:nvPr/>
        </p:nvPicPr>
        <p:blipFill rotWithShape="1">
          <a:blip r:embed="rId3">
            <a:extLst>
              <a:ext uri="{28A0092B-C50C-407E-A947-70E740481C1C}">
                <a14:useLocalDpi xmlns:a14="http://schemas.microsoft.com/office/drawing/2010/main" val="0"/>
              </a:ext>
            </a:extLst>
          </a:blip>
          <a:srcRect l="6124" r="11958"/>
          <a:stretch/>
        </p:blipFill>
        <p:spPr>
          <a:xfrm>
            <a:off x="464695" y="1642512"/>
            <a:ext cx="1528998" cy="1866499"/>
          </a:xfrm>
          <a:prstGeom prst="rect">
            <a:avLst/>
          </a:prstGeom>
        </p:spPr>
      </p:pic>
      <p:sp>
        <p:nvSpPr>
          <p:cNvPr id="3" name="TextBox 2"/>
          <p:cNvSpPr txBox="1"/>
          <p:nvPr/>
        </p:nvSpPr>
        <p:spPr>
          <a:xfrm>
            <a:off x="1993693" y="1642512"/>
            <a:ext cx="6608046" cy="2092881"/>
          </a:xfrm>
          <a:prstGeom prst="rect">
            <a:avLst/>
          </a:prstGeom>
          <a:noFill/>
        </p:spPr>
        <p:txBody>
          <a:bodyPr wrap="square" rtlCol="0">
            <a:spAutoFit/>
          </a:bodyPr>
          <a:lstStyle/>
          <a:p>
            <a:pPr marL="0" indent="0">
              <a:spcAft>
                <a:spcPts val="1200"/>
              </a:spcAft>
              <a:buClrTx/>
              <a:buNone/>
            </a:pPr>
            <a:r>
              <a:rPr lang="en-US" sz="2000" b="1" dirty="0" smtClean="0">
                <a:solidFill>
                  <a:schemeClr val="dk1"/>
                </a:solidFill>
              </a:rPr>
              <a:t>External Condoms:</a:t>
            </a:r>
            <a:endParaRPr lang="en-US" sz="2000" b="1" dirty="0">
              <a:solidFill>
                <a:schemeClr val="dk1"/>
              </a:solidFill>
            </a:endParaRPr>
          </a:p>
          <a:p>
            <a:pPr marL="685800" indent="-342900">
              <a:spcAft>
                <a:spcPts val="1200"/>
              </a:spcAft>
              <a:buClrTx/>
              <a:buFont typeface="Arial" panose="020B0604020202020204" pitchFamily="34" charset="0"/>
              <a:buChar char="•"/>
            </a:pPr>
            <a:r>
              <a:rPr lang="en-US" sz="2000" dirty="0" smtClean="0">
                <a:solidFill>
                  <a:schemeClr val="dk1"/>
                </a:solidFill>
              </a:rPr>
              <a:t>Stops </a:t>
            </a:r>
            <a:r>
              <a:rPr lang="en-US" sz="2000" dirty="0">
                <a:solidFill>
                  <a:schemeClr val="dk1"/>
                </a:solidFill>
              </a:rPr>
              <a:t>sperm from entering the </a:t>
            </a:r>
            <a:r>
              <a:rPr lang="en-US" sz="2000" dirty="0" smtClean="0">
                <a:solidFill>
                  <a:schemeClr val="dk1"/>
                </a:solidFill>
              </a:rPr>
              <a:t>vagina</a:t>
            </a:r>
            <a:endParaRPr lang="en-US" sz="2000" dirty="0">
              <a:solidFill>
                <a:schemeClr val="dk1"/>
              </a:solidFill>
            </a:endParaRPr>
          </a:p>
          <a:p>
            <a:pPr marL="685800" indent="-342900">
              <a:spcAft>
                <a:spcPts val="1200"/>
              </a:spcAft>
              <a:buClrTx/>
              <a:buFont typeface="Arial" panose="020B0604020202020204" pitchFamily="34" charset="0"/>
              <a:buChar char="•"/>
            </a:pPr>
            <a:r>
              <a:rPr lang="en-US" sz="2000" dirty="0">
                <a:solidFill>
                  <a:schemeClr val="dk1"/>
                </a:solidFill>
              </a:rPr>
              <a:t>Offers </a:t>
            </a:r>
            <a:r>
              <a:rPr lang="en-US" sz="2000" dirty="0" smtClean="0">
                <a:solidFill>
                  <a:schemeClr val="dk1"/>
                </a:solidFill>
              </a:rPr>
              <a:t>some protection </a:t>
            </a:r>
            <a:r>
              <a:rPr lang="en-US" sz="2000" dirty="0">
                <a:solidFill>
                  <a:schemeClr val="dk1"/>
                </a:solidFill>
              </a:rPr>
              <a:t>against </a:t>
            </a:r>
            <a:r>
              <a:rPr lang="en-US" sz="2000" dirty="0" smtClean="0">
                <a:solidFill>
                  <a:schemeClr val="dk1"/>
                </a:solidFill>
              </a:rPr>
              <a:t>STIs and unplanned pregnancy, but is not 100% effective</a:t>
            </a:r>
          </a:p>
          <a:p>
            <a:pPr marL="685800" indent="-342900">
              <a:spcAft>
                <a:spcPts val="1200"/>
              </a:spcAft>
              <a:buClrTx/>
              <a:buFont typeface="Arial" panose="020B0604020202020204" pitchFamily="34" charset="0"/>
              <a:buChar char="•"/>
            </a:pPr>
            <a:r>
              <a:rPr lang="en-US" sz="2000" dirty="0" smtClean="0">
                <a:solidFill>
                  <a:schemeClr val="dk1"/>
                </a:solidFill>
              </a:rPr>
              <a:t>Can be used with other contraceptive methods</a:t>
            </a:r>
            <a:endParaRPr lang="en-US" sz="2000" dirty="0">
              <a:solidFill>
                <a:schemeClr val="dk1"/>
              </a:solidFill>
            </a:endParaRPr>
          </a:p>
        </p:txBody>
      </p:sp>
    </p:spTree>
    <p:extLst>
      <p:ext uri="{BB962C8B-B14F-4D97-AF65-F5344CB8AC3E}">
        <p14:creationId xmlns:p14="http://schemas.microsoft.com/office/powerpoint/2010/main" val="2823620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342718" y="336194"/>
            <a:ext cx="6426877"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Emergency Contraceptive Options</a:t>
            </a:r>
            <a:endParaRPr sz="2820" b="1" dirty="0"/>
          </a:p>
        </p:txBody>
      </p:sp>
      <p:sp>
        <p:nvSpPr>
          <p:cNvPr id="5" name="TextBox 4"/>
          <p:cNvSpPr txBox="1"/>
          <p:nvPr/>
        </p:nvSpPr>
        <p:spPr>
          <a:xfrm>
            <a:off x="1342719" y="1444314"/>
            <a:ext cx="6078808" cy="2400657"/>
          </a:xfrm>
          <a:prstGeom prst="rect">
            <a:avLst/>
          </a:prstGeom>
          <a:noFill/>
        </p:spPr>
        <p:txBody>
          <a:bodyPr wrap="square" rtlCol="0">
            <a:spAutoFit/>
          </a:bodyPr>
          <a:lstStyle/>
          <a:p>
            <a:pPr marL="0" indent="0">
              <a:spcAft>
                <a:spcPts val="1200"/>
              </a:spcAft>
              <a:buClrTx/>
              <a:buNone/>
            </a:pPr>
            <a:r>
              <a:rPr lang="en" sz="2000" b="1" dirty="0">
                <a:solidFill>
                  <a:schemeClr val="dk1"/>
                </a:solidFill>
              </a:rPr>
              <a:t>Emergency contraception is not </a:t>
            </a:r>
            <a:r>
              <a:rPr lang="en" sz="2000" b="1" dirty="0" smtClean="0">
                <a:solidFill>
                  <a:schemeClr val="dk1"/>
                </a:solidFill>
              </a:rPr>
              <a:t>a method </a:t>
            </a:r>
            <a:r>
              <a:rPr lang="en" sz="2000" b="1" dirty="0">
                <a:solidFill>
                  <a:schemeClr val="dk1"/>
                </a:solidFill>
              </a:rPr>
              <a:t>of </a:t>
            </a:r>
            <a:r>
              <a:rPr lang="en" sz="2000" b="1" dirty="0" smtClean="0">
                <a:solidFill>
                  <a:schemeClr val="dk1"/>
                </a:solidFill>
              </a:rPr>
              <a:t>protection </a:t>
            </a:r>
            <a:r>
              <a:rPr lang="en" sz="2000" b="1" dirty="0">
                <a:solidFill>
                  <a:schemeClr val="dk1"/>
                </a:solidFill>
              </a:rPr>
              <a:t>that should be used regularly.</a:t>
            </a:r>
          </a:p>
          <a:p>
            <a:pPr marL="0" indent="0">
              <a:spcAft>
                <a:spcPts val="1200"/>
              </a:spcAft>
              <a:buClrTx/>
              <a:buNone/>
            </a:pPr>
            <a:r>
              <a:rPr lang="en" sz="2000" b="1" dirty="0" smtClean="0">
                <a:solidFill>
                  <a:schemeClr val="dk1"/>
                </a:solidFill>
              </a:rPr>
              <a:t>Emergency </a:t>
            </a:r>
            <a:r>
              <a:rPr lang="en" sz="2000" b="1" dirty="0">
                <a:solidFill>
                  <a:schemeClr val="dk1"/>
                </a:solidFill>
              </a:rPr>
              <a:t>m</a:t>
            </a:r>
            <a:r>
              <a:rPr lang="en" sz="2000" b="1" dirty="0" smtClean="0">
                <a:solidFill>
                  <a:schemeClr val="dk1"/>
                </a:solidFill>
              </a:rPr>
              <a:t>ethods </a:t>
            </a:r>
            <a:r>
              <a:rPr lang="en" sz="2000" b="1" dirty="0">
                <a:solidFill>
                  <a:schemeClr val="dk1"/>
                </a:solidFill>
              </a:rPr>
              <a:t>include:</a:t>
            </a:r>
          </a:p>
          <a:p>
            <a:pPr marL="628650" indent="-285750">
              <a:spcAft>
                <a:spcPts val="1200"/>
              </a:spcAft>
              <a:buClrTx/>
              <a:buFont typeface="Arial" panose="020B0604020202020204" pitchFamily="34" charset="0"/>
              <a:buChar char="•"/>
            </a:pPr>
            <a:r>
              <a:rPr lang="en" sz="2000" dirty="0" smtClean="0">
                <a:solidFill>
                  <a:schemeClr val="dk1"/>
                </a:solidFill>
              </a:rPr>
              <a:t>Emergency contraceptive pill (“Morning </a:t>
            </a:r>
            <a:r>
              <a:rPr lang="en" sz="2000" dirty="0">
                <a:solidFill>
                  <a:schemeClr val="dk1"/>
                </a:solidFill>
              </a:rPr>
              <a:t>after </a:t>
            </a:r>
            <a:r>
              <a:rPr lang="en" sz="2000" dirty="0" smtClean="0">
                <a:solidFill>
                  <a:schemeClr val="dk1"/>
                </a:solidFill>
              </a:rPr>
              <a:t>pill”)</a:t>
            </a:r>
          </a:p>
          <a:p>
            <a:pPr marL="628650" indent="-285750">
              <a:spcAft>
                <a:spcPts val="1200"/>
              </a:spcAft>
              <a:buClrTx/>
              <a:buFont typeface="Arial" panose="020B0604020202020204" pitchFamily="34" charset="0"/>
              <a:buChar char="•"/>
            </a:pPr>
            <a:r>
              <a:rPr lang="en" sz="2000" dirty="0" smtClean="0">
                <a:solidFill>
                  <a:schemeClr val="dk1"/>
                </a:solidFill>
              </a:rPr>
              <a:t>Intrautertine device (IUD)</a:t>
            </a:r>
            <a:endParaRPr lang="en" sz="2000" dirty="0">
              <a:solidFill>
                <a:schemeClr val="dk1"/>
              </a:solidFill>
            </a:endParaRPr>
          </a:p>
        </p:txBody>
      </p:sp>
      <p:pic>
        <p:nvPicPr>
          <p:cNvPr id="4" name="Picture 3" descr="warning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367" y="2368762"/>
            <a:ext cx="1476209" cy="1476209"/>
          </a:xfrm>
          <a:prstGeom prst="rect">
            <a:avLst/>
          </a:prstGeom>
        </p:spPr>
      </p:pic>
    </p:spTree>
    <p:extLst>
      <p:ext uri="{BB962C8B-B14F-4D97-AF65-F5344CB8AC3E}">
        <p14:creationId xmlns:p14="http://schemas.microsoft.com/office/powerpoint/2010/main" val="3028181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132244" y="229548"/>
            <a:ext cx="6847821" cy="820798"/>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lvl="0" algn="ctr">
              <a:buSzPts val="990"/>
            </a:pPr>
            <a:r>
              <a:rPr lang="en-CA" b="1" dirty="0" smtClean="0"/>
              <a:t>Withdrawal Method</a:t>
            </a:r>
            <a:endParaRPr sz="2400" b="1" dirty="0"/>
          </a:p>
        </p:txBody>
      </p:sp>
      <p:sp>
        <p:nvSpPr>
          <p:cNvPr id="3" name="TextBox 2"/>
          <p:cNvSpPr txBox="1"/>
          <p:nvPr/>
        </p:nvSpPr>
        <p:spPr>
          <a:xfrm>
            <a:off x="1132244" y="1230702"/>
            <a:ext cx="6301289" cy="2708434"/>
          </a:xfrm>
          <a:prstGeom prst="rect">
            <a:avLst/>
          </a:prstGeom>
          <a:noFill/>
        </p:spPr>
        <p:txBody>
          <a:bodyPr wrap="square" rtlCol="0">
            <a:spAutoFit/>
          </a:bodyPr>
          <a:lstStyle/>
          <a:p>
            <a:pPr marL="342900" indent="-342900">
              <a:spcAft>
                <a:spcPts val="1200"/>
              </a:spcAft>
              <a:buClrTx/>
              <a:buFont typeface="Arial" panose="020B0604020202020204" pitchFamily="34" charset="0"/>
              <a:buChar char="•"/>
            </a:pPr>
            <a:r>
              <a:rPr lang="en" sz="2000" dirty="0" smtClean="0">
                <a:solidFill>
                  <a:schemeClr val="dk1"/>
                </a:solidFill>
              </a:rPr>
              <a:t>The withdrawal method is when a person with a penis pulls out before ejaculation occurs</a:t>
            </a:r>
          </a:p>
          <a:p>
            <a:pPr marL="342900" indent="-342900">
              <a:spcAft>
                <a:spcPts val="1200"/>
              </a:spcAft>
              <a:buClrTx/>
              <a:buFont typeface="Arial" panose="020B0604020202020204" pitchFamily="34" charset="0"/>
              <a:buChar char="•"/>
            </a:pPr>
            <a:r>
              <a:rPr lang="en" sz="2000" dirty="0" smtClean="0">
                <a:solidFill>
                  <a:schemeClr val="dk1"/>
                </a:solidFill>
              </a:rPr>
              <a:t>It </a:t>
            </a:r>
            <a:r>
              <a:rPr lang="en" sz="2000" dirty="0">
                <a:solidFill>
                  <a:schemeClr val="dk1"/>
                </a:solidFill>
              </a:rPr>
              <a:t>is diffcult to determine when ejaculation will </a:t>
            </a:r>
            <a:r>
              <a:rPr lang="en" sz="2000" dirty="0" smtClean="0">
                <a:solidFill>
                  <a:schemeClr val="dk1"/>
                </a:solidFill>
              </a:rPr>
              <a:t>occur</a:t>
            </a:r>
          </a:p>
          <a:p>
            <a:pPr marL="342900" indent="-342900">
              <a:spcAft>
                <a:spcPts val="1200"/>
              </a:spcAft>
              <a:buClrTx/>
              <a:buFont typeface="Arial" panose="020B0604020202020204" pitchFamily="34" charset="0"/>
              <a:buChar char="•"/>
            </a:pPr>
            <a:r>
              <a:rPr lang="en" sz="2000" dirty="0" smtClean="0">
                <a:solidFill>
                  <a:schemeClr val="dk1"/>
                </a:solidFill>
              </a:rPr>
              <a:t>Semen can </a:t>
            </a:r>
            <a:r>
              <a:rPr lang="en" sz="2000" dirty="0">
                <a:solidFill>
                  <a:schemeClr val="dk1"/>
                </a:solidFill>
              </a:rPr>
              <a:t>leave the penis before ejaculation </a:t>
            </a:r>
            <a:r>
              <a:rPr lang="en" sz="2000" dirty="0" smtClean="0">
                <a:solidFill>
                  <a:schemeClr val="dk1"/>
                </a:solidFill>
              </a:rPr>
              <a:t>happens </a:t>
            </a:r>
          </a:p>
          <a:p>
            <a:pPr marL="342900" indent="-342900">
              <a:spcAft>
                <a:spcPts val="1200"/>
              </a:spcAft>
              <a:buClrTx/>
              <a:buFont typeface="Arial" panose="020B0604020202020204" pitchFamily="34" charset="0"/>
              <a:buChar char="•"/>
            </a:pPr>
            <a:r>
              <a:rPr lang="en" sz="2000" dirty="0" smtClean="0">
                <a:solidFill>
                  <a:schemeClr val="dk1"/>
                </a:solidFill>
              </a:rPr>
              <a:t>This method is not effective at preventing pregnancy</a:t>
            </a:r>
          </a:p>
        </p:txBody>
      </p:sp>
      <p:pic>
        <p:nvPicPr>
          <p:cNvPr id="4" name="Picture 3" descr="red thumbs dow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533" y="2584919"/>
            <a:ext cx="1142822" cy="1142822"/>
          </a:xfrm>
          <a:prstGeom prst="rect">
            <a:avLst/>
          </a:prstGeom>
        </p:spPr>
      </p:pic>
    </p:spTree>
    <p:extLst>
      <p:ext uri="{BB962C8B-B14F-4D97-AF65-F5344CB8AC3E}">
        <p14:creationId xmlns:p14="http://schemas.microsoft.com/office/powerpoint/2010/main" val="41564703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132245" y="326836"/>
            <a:ext cx="6847821" cy="820798"/>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lvl="0" algn="ctr">
              <a:buSzPts val="990"/>
            </a:pPr>
            <a:r>
              <a:rPr lang="en-CA" b="1" dirty="0" smtClean="0"/>
              <a:t>Natural Methods</a:t>
            </a:r>
            <a:endParaRPr sz="2400" b="1" dirty="0"/>
          </a:p>
        </p:txBody>
      </p:sp>
      <p:sp>
        <p:nvSpPr>
          <p:cNvPr id="3" name="TextBox 2"/>
          <p:cNvSpPr txBox="1"/>
          <p:nvPr/>
        </p:nvSpPr>
        <p:spPr>
          <a:xfrm>
            <a:off x="1132245" y="1335233"/>
            <a:ext cx="6860194" cy="2554545"/>
          </a:xfrm>
          <a:prstGeom prst="rect">
            <a:avLst/>
          </a:prstGeom>
          <a:noFill/>
        </p:spPr>
        <p:txBody>
          <a:bodyPr wrap="square" rtlCol="0">
            <a:spAutoFit/>
          </a:bodyPr>
          <a:lstStyle/>
          <a:p>
            <a:pPr marL="0" indent="0">
              <a:spcAft>
                <a:spcPts val="1200"/>
              </a:spcAft>
              <a:buClrTx/>
              <a:buNone/>
            </a:pPr>
            <a:r>
              <a:rPr lang="en" sz="2000" b="1" dirty="0" smtClean="0">
                <a:solidFill>
                  <a:schemeClr val="dk1"/>
                </a:solidFill>
              </a:rPr>
              <a:t>These following methods do not use any devices to prevent pregnancy or STIs. </a:t>
            </a:r>
          </a:p>
          <a:p>
            <a:pPr marL="628650" indent="-285750">
              <a:spcAft>
                <a:spcPts val="1200"/>
              </a:spcAft>
              <a:buClrTx/>
              <a:buFont typeface="Arial" panose="020B0604020202020204" pitchFamily="34" charset="0"/>
              <a:buChar char="•"/>
            </a:pPr>
            <a:r>
              <a:rPr lang="en" sz="2000" dirty="0" smtClean="0">
                <a:solidFill>
                  <a:schemeClr val="dk1"/>
                </a:solidFill>
              </a:rPr>
              <a:t>Abstinence</a:t>
            </a:r>
          </a:p>
          <a:p>
            <a:pPr marL="628650" indent="-285750">
              <a:spcAft>
                <a:spcPts val="1200"/>
              </a:spcAft>
              <a:buClrTx/>
              <a:buFont typeface="Arial" panose="020B0604020202020204" pitchFamily="34" charset="0"/>
              <a:buChar char="•"/>
            </a:pPr>
            <a:r>
              <a:rPr lang="en" sz="2000" dirty="0" smtClean="0">
                <a:solidFill>
                  <a:schemeClr val="dk1"/>
                </a:solidFill>
              </a:rPr>
              <a:t>Rhythm method</a:t>
            </a:r>
          </a:p>
          <a:p>
            <a:pPr marL="628650" indent="-285750">
              <a:spcAft>
                <a:spcPts val="1200"/>
              </a:spcAft>
              <a:buClrTx/>
              <a:buFont typeface="Arial" panose="020B0604020202020204" pitchFamily="34" charset="0"/>
              <a:buChar char="•"/>
            </a:pPr>
            <a:r>
              <a:rPr lang="en" sz="2000" dirty="0" smtClean="0">
                <a:solidFill>
                  <a:schemeClr val="dk1"/>
                </a:solidFill>
              </a:rPr>
              <a:t>Fertility-awareness based method (FAM)</a:t>
            </a:r>
          </a:p>
          <a:p>
            <a:pPr marL="628650" indent="-285750">
              <a:spcAft>
                <a:spcPts val="1200"/>
              </a:spcAft>
              <a:buClrTx/>
              <a:buFont typeface="Arial" panose="020B0604020202020204" pitchFamily="34" charset="0"/>
              <a:buChar char="•"/>
            </a:pPr>
            <a:r>
              <a:rPr lang="en-CA" sz="2000" dirty="0" smtClean="0">
                <a:solidFill>
                  <a:schemeClr val="tx1"/>
                </a:solidFill>
              </a:rPr>
              <a:t>Lactational </a:t>
            </a:r>
            <a:r>
              <a:rPr lang="en-CA" sz="2000" dirty="0">
                <a:solidFill>
                  <a:schemeClr val="tx1"/>
                </a:solidFill>
              </a:rPr>
              <a:t>amenorrhea method (LAM)</a:t>
            </a:r>
          </a:p>
        </p:txBody>
      </p:sp>
    </p:spTree>
    <p:extLst>
      <p:ext uri="{BB962C8B-B14F-4D97-AF65-F5344CB8AC3E}">
        <p14:creationId xmlns:p14="http://schemas.microsoft.com/office/powerpoint/2010/main" val="1964997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018442" y="202572"/>
            <a:ext cx="6751151"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What is Sexual Harassment?</a:t>
            </a:r>
            <a:endParaRPr sz="2820" b="1" dirty="0"/>
          </a:p>
        </p:txBody>
      </p:sp>
      <p:sp>
        <p:nvSpPr>
          <p:cNvPr id="3" name="TextBox 2"/>
          <p:cNvSpPr txBox="1"/>
          <p:nvPr/>
        </p:nvSpPr>
        <p:spPr>
          <a:xfrm>
            <a:off x="1018442" y="1139734"/>
            <a:ext cx="6751151" cy="2862322"/>
          </a:xfrm>
          <a:prstGeom prst="rect">
            <a:avLst/>
          </a:prstGeom>
          <a:noFill/>
        </p:spPr>
        <p:txBody>
          <a:bodyPr wrap="square" rtlCol="0">
            <a:spAutoFit/>
          </a:bodyPr>
          <a:lstStyle/>
          <a:p>
            <a:pPr>
              <a:spcAft>
                <a:spcPts val="1200"/>
              </a:spcAft>
              <a:buClrTx/>
            </a:pPr>
            <a:r>
              <a:rPr lang="en" sz="2000" dirty="0" smtClean="0">
                <a:solidFill>
                  <a:schemeClr val="dk1"/>
                </a:solidFill>
              </a:rPr>
              <a:t>Sexual harassment is any unwanted comment, gesture, or action that is sexual and makes you feel afraid, embarrassed, or uncomfortable. </a:t>
            </a:r>
          </a:p>
          <a:p>
            <a:pPr>
              <a:spcAft>
                <a:spcPts val="1200"/>
              </a:spcAft>
              <a:buClrTx/>
            </a:pPr>
            <a:r>
              <a:rPr lang="en" sz="2000" b="1" dirty="0" smtClean="0">
                <a:solidFill>
                  <a:schemeClr val="dk1"/>
                </a:solidFill>
              </a:rPr>
              <a:t>Types of sexual harassment:</a:t>
            </a:r>
          </a:p>
          <a:p>
            <a:pPr marL="342900" lvl="1" indent="-342900">
              <a:spcAft>
                <a:spcPts val="1200"/>
              </a:spcAft>
              <a:buClrTx/>
              <a:buFont typeface="Arial" panose="020B0604020202020204" pitchFamily="34" charset="0"/>
              <a:buChar char="•"/>
            </a:pPr>
            <a:r>
              <a:rPr lang="en" sz="2000" dirty="0" smtClean="0">
                <a:solidFill>
                  <a:schemeClr val="dk1"/>
                </a:solidFill>
              </a:rPr>
              <a:t>Physical </a:t>
            </a:r>
          </a:p>
          <a:p>
            <a:pPr marL="342900" lvl="1" indent="-342900">
              <a:spcAft>
                <a:spcPts val="1200"/>
              </a:spcAft>
              <a:buClrTx/>
              <a:buFont typeface="Arial" panose="020B0604020202020204" pitchFamily="34" charset="0"/>
              <a:buChar char="•"/>
            </a:pPr>
            <a:r>
              <a:rPr lang="en" sz="2000" dirty="0" smtClean="0">
                <a:solidFill>
                  <a:schemeClr val="dk1"/>
                </a:solidFill>
              </a:rPr>
              <a:t>Words in person or online</a:t>
            </a:r>
          </a:p>
          <a:p>
            <a:pPr marL="342900" lvl="1" indent="-342900">
              <a:spcAft>
                <a:spcPts val="1200"/>
              </a:spcAft>
              <a:buClrTx/>
              <a:buFont typeface="Arial" panose="020B0604020202020204" pitchFamily="34" charset="0"/>
              <a:buChar char="•"/>
            </a:pPr>
            <a:r>
              <a:rPr lang="en" sz="2000" dirty="0" smtClean="0">
                <a:solidFill>
                  <a:schemeClr val="dk1"/>
                </a:solidFill>
              </a:rPr>
              <a:t>Visual (using gestures or body language)</a:t>
            </a:r>
          </a:p>
        </p:txBody>
      </p:sp>
      <p:pic>
        <p:nvPicPr>
          <p:cNvPr id="5" name="Picture 4" descr="person screaming and person covering their ears "/>
          <p:cNvPicPr>
            <a:picLocks noChangeAspect="1"/>
          </p:cNvPicPr>
          <p:nvPr/>
        </p:nvPicPr>
        <p:blipFill rotWithShape="1">
          <a:blip r:embed="rId3">
            <a:extLst>
              <a:ext uri="{28A0092B-C50C-407E-A947-70E740481C1C}">
                <a14:useLocalDpi xmlns:a14="http://schemas.microsoft.com/office/drawing/2010/main" val="0"/>
              </a:ext>
            </a:extLst>
          </a:blip>
          <a:srcRect l="8218" r="8014"/>
          <a:stretch/>
        </p:blipFill>
        <p:spPr>
          <a:xfrm>
            <a:off x="6853651" y="1815176"/>
            <a:ext cx="1831883" cy="2186880"/>
          </a:xfrm>
          <a:prstGeom prst="rect">
            <a:avLst/>
          </a:prstGeom>
        </p:spPr>
      </p:pic>
    </p:spTree>
    <p:extLst>
      <p:ext uri="{BB962C8B-B14F-4D97-AF65-F5344CB8AC3E}">
        <p14:creationId xmlns:p14="http://schemas.microsoft.com/office/powerpoint/2010/main" val="1865715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342718" y="183794"/>
            <a:ext cx="6426877"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Sexual Harassment</a:t>
            </a:r>
            <a:endParaRPr sz="2820" b="1" dirty="0"/>
          </a:p>
        </p:txBody>
      </p:sp>
      <p:sp>
        <p:nvSpPr>
          <p:cNvPr id="3" name="TextBox 2"/>
          <p:cNvSpPr txBox="1"/>
          <p:nvPr/>
        </p:nvSpPr>
        <p:spPr>
          <a:xfrm>
            <a:off x="1342718" y="1134617"/>
            <a:ext cx="5594531" cy="2862322"/>
          </a:xfrm>
          <a:prstGeom prst="rect">
            <a:avLst/>
          </a:prstGeom>
          <a:noFill/>
        </p:spPr>
        <p:txBody>
          <a:bodyPr wrap="square" rtlCol="0">
            <a:spAutoFit/>
          </a:bodyPr>
          <a:lstStyle/>
          <a:p>
            <a:pPr>
              <a:spcAft>
                <a:spcPts val="1200"/>
              </a:spcAft>
              <a:buClrTx/>
            </a:pPr>
            <a:r>
              <a:rPr lang="en" sz="2000" dirty="0" smtClean="0">
                <a:solidFill>
                  <a:schemeClr val="dk1"/>
                </a:solidFill>
              </a:rPr>
              <a:t>Sexual harassment is based on unwanted comments or gestures related to one of the following:</a:t>
            </a:r>
          </a:p>
          <a:p>
            <a:pPr marL="342900" indent="-342900">
              <a:spcAft>
                <a:spcPts val="1200"/>
              </a:spcAft>
              <a:buClrTx/>
              <a:buFont typeface="Arial" panose="020B0604020202020204" pitchFamily="34" charset="0"/>
              <a:buChar char="•"/>
            </a:pPr>
            <a:r>
              <a:rPr lang="en" sz="2000" dirty="0" smtClean="0">
                <a:solidFill>
                  <a:schemeClr val="dk1"/>
                </a:solidFill>
              </a:rPr>
              <a:t>Appearance</a:t>
            </a:r>
          </a:p>
          <a:p>
            <a:pPr marL="342900" indent="-342900">
              <a:spcAft>
                <a:spcPts val="1200"/>
              </a:spcAft>
              <a:buClrTx/>
              <a:buFont typeface="Arial" panose="020B0604020202020204" pitchFamily="34" charset="0"/>
              <a:buChar char="•"/>
            </a:pPr>
            <a:r>
              <a:rPr lang="en" sz="2000" dirty="0" smtClean="0">
                <a:solidFill>
                  <a:schemeClr val="dk1"/>
                </a:solidFill>
              </a:rPr>
              <a:t>Body parts</a:t>
            </a:r>
          </a:p>
          <a:p>
            <a:pPr marL="342900" indent="-342900">
              <a:spcAft>
                <a:spcPts val="1200"/>
              </a:spcAft>
              <a:buClrTx/>
              <a:buFont typeface="Arial" panose="020B0604020202020204" pitchFamily="34" charset="0"/>
              <a:buChar char="•"/>
            </a:pPr>
            <a:r>
              <a:rPr lang="en" sz="2000" dirty="0" smtClean="0">
                <a:solidFill>
                  <a:schemeClr val="dk1"/>
                </a:solidFill>
              </a:rPr>
              <a:t>Sexual orientation</a:t>
            </a:r>
          </a:p>
          <a:p>
            <a:pPr marL="342900" indent="-342900">
              <a:spcAft>
                <a:spcPts val="1200"/>
              </a:spcAft>
              <a:buClrTx/>
              <a:buFont typeface="Arial" panose="020B0604020202020204" pitchFamily="34" charset="0"/>
              <a:buChar char="•"/>
            </a:pPr>
            <a:r>
              <a:rPr lang="en" sz="2000" dirty="0" smtClean="0">
                <a:solidFill>
                  <a:schemeClr val="dk1"/>
                </a:solidFill>
              </a:rPr>
              <a:t>Gender identity</a:t>
            </a:r>
            <a:endParaRPr lang="en" sz="2000" dirty="0">
              <a:solidFill>
                <a:schemeClr val="dk1"/>
              </a:solidFill>
            </a:endParaRPr>
          </a:p>
        </p:txBody>
      </p:sp>
      <p:pic>
        <p:nvPicPr>
          <p:cNvPr id="6" name="Picture 5" descr="gender identity and sex"/>
          <p:cNvPicPr>
            <a:picLocks noChangeAspect="1"/>
          </p:cNvPicPr>
          <p:nvPr/>
        </p:nvPicPr>
        <p:blipFill rotWithShape="1">
          <a:blip r:embed="rId3">
            <a:extLst>
              <a:ext uri="{28A0092B-C50C-407E-A947-70E740481C1C}">
                <a14:useLocalDpi xmlns:a14="http://schemas.microsoft.com/office/drawing/2010/main" val="0"/>
              </a:ext>
            </a:extLst>
          </a:blip>
          <a:srcRect l="21287" t="24855" r="21515" b="14701"/>
          <a:stretch/>
        </p:blipFill>
        <p:spPr>
          <a:xfrm>
            <a:off x="6751058" y="1688723"/>
            <a:ext cx="2037074" cy="2152693"/>
          </a:xfrm>
          <a:prstGeom prst="rect">
            <a:avLst/>
          </a:prstGeom>
        </p:spPr>
      </p:pic>
    </p:spTree>
    <p:extLst>
      <p:ext uri="{BB962C8B-B14F-4D97-AF65-F5344CB8AC3E}">
        <p14:creationId xmlns:p14="http://schemas.microsoft.com/office/powerpoint/2010/main" val="549274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347802" y="254248"/>
            <a:ext cx="6426877"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What is Sexual Assault?</a:t>
            </a:r>
            <a:endParaRPr sz="2820" b="1" dirty="0"/>
          </a:p>
        </p:txBody>
      </p:sp>
      <p:sp>
        <p:nvSpPr>
          <p:cNvPr id="3" name="TextBox 2"/>
          <p:cNvSpPr txBox="1"/>
          <p:nvPr/>
        </p:nvSpPr>
        <p:spPr>
          <a:xfrm>
            <a:off x="669828" y="1269717"/>
            <a:ext cx="7782823" cy="2708434"/>
          </a:xfrm>
          <a:prstGeom prst="rect">
            <a:avLst/>
          </a:prstGeom>
          <a:noFill/>
        </p:spPr>
        <p:txBody>
          <a:bodyPr wrap="square" rtlCol="0">
            <a:spAutoFit/>
          </a:bodyPr>
          <a:lstStyle/>
          <a:p>
            <a:pPr marL="0" indent="0">
              <a:spcAft>
                <a:spcPts val="1200"/>
              </a:spcAft>
              <a:buClrTx/>
              <a:buNone/>
            </a:pPr>
            <a:r>
              <a:rPr lang="en" sz="2000" b="1" dirty="0" smtClean="0">
                <a:solidFill>
                  <a:schemeClr val="dk1"/>
                </a:solidFill>
              </a:rPr>
              <a:t>Sexual assault is:</a:t>
            </a:r>
          </a:p>
          <a:p>
            <a:pPr marL="342900" indent="-342900">
              <a:spcAft>
                <a:spcPts val="1200"/>
              </a:spcAft>
              <a:buClrTx/>
              <a:buFont typeface="Arial" panose="020B0604020202020204" pitchFamily="34" charset="0"/>
              <a:buChar char="•"/>
            </a:pPr>
            <a:r>
              <a:rPr lang="en" sz="2000" dirty="0" smtClean="0">
                <a:solidFill>
                  <a:schemeClr val="dk1"/>
                </a:solidFill>
              </a:rPr>
              <a:t>Any unwanted sexual touching, kissing, or any other unwanted sexual activity </a:t>
            </a:r>
          </a:p>
          <a:p>
            <a:pPr marL="342900" indent="-342900">
              <a:spcAft>
                <a:spcPts val="1200"/>
              </a:spcAft>
              <a:buClrTx/>
              <a:buFont typeface="Arial" panose="020B0604020202020204" pitchFamily="34" charset="0"/>
              <a:buChar char="•"/>
            </a:pPr>
            <a:r>
              <a:rPr lang="en" sz="2000" dirty="0" smtClean="0">
                <a:solidFill>
                  <a:schemeClr val="dk1"/>
                </a:solidFill>
              </a:rPr>
              <a:t>An </a:t>
            </a:r>
            <a:r>
              <a:rPr lang="en" sz="2000" dirty="0">
                <a:solidFill>
                  <a:schemeClr val="dk1"/>
                </a:solidFill>
              </a:rPr>
              <a:t>unwanted sexual act or behaviour that is </a:t>
            </a:r>
            <a:r>
              <a:rPr lang="en" sz="2000" dirty="0" smtClean="0">
                <a:solidFill>
                  <a:schemeClr val="dk1"/>
                </a:solidFill>
              </a:rPr>
              <a:t>threatening or violent</a:t>
            </a:r>
          </a:p>
          <a:p>
            <a:pPr marL="342900" indent="-342900">
              <a:spcAft>
                <a:spcPts val="1200"/>
              </a:spcAft>
              <a:buClrTx/>
              <a:buFont typeface="Arial" panose="020B0604020202020204" pitchFamily="34" charset="0"/>
              <a:buChar char="•"/>
            </a:pPr>
            <a:r>
              <a:rPr lang="en" sz="2000" dirty="0" smtClean="0">
                <a:solidFill>
                  <a:schemeClr val="dk1"/>
                </a:solidFill>
              </a:rPr>
              <a:t>Pressuring or forcing someone to say ‘yes’ to a sexual activity that they are not comfortable with </a:t>
            </a:r>
          </a:p>
        </p:txBody>
      </p:sp>
    </p:spTree>
    <p:extLst>
      <p:ext uri="{BB962C8B-B14F-4D97-AF65-F5344CB8AC3E}">
        <p14:creationId xmlns:p14="http://schemas.microsoft.com/office/powerpoint/2010/main" val="40629076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342714" y="197039"/>
            <a:ext cx="6426877" cy="849922"/>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Sources of Support</a:t>
            </a:r>
            <a:endParaRPr sz="2820" b="1" dirty="0"/>
          </a:p>
        </p:txBody>
      </p:sp>
      <p:sp>
        <p:nvSpPr>
          <p:cNvPr id="3" name="TextBox 2"/>
          <p:cNvSpPr txBox="1"/>
          <p:nvPr/>
        </p:nvSpPr>
        <p:spPr>
          <a:xfrm>
            <a:off x="1342714" y="1152469"/>
            <a:ext cx="6426877" cy="2862322"/>
          </a:xfrm>
          <a:prstGeom prst="rect">
            <a:avLst/>
          </a:prstGeom>
          <a:noFill/>
        </p:spPr>
        <p:txBody>
          <a:bodyPr wrap="square" rtlCol="0">
            <a:spAutoFit/>
          </a:bodyPr>
          <a:lstStyle/>
          <a:p>
            <a:r>
              <a:rPr lang="en-US" sz="2000" b="1" dirty="0">
                <a:latin typeface="+mn-lt"/>
              </a:rPr>
              <a:t>If you or someone you know need </a:t>
            </a:r>
            <a:r>
              <a:rPr lang="en-US" sz="2000" b="1" dirty="0" smtClean="0">
                <a:latin typeface="+mn-lt"/>
              </a:rPr>
              <a:t>helps, </a:t>
            </a:r>
            <a:r>
              <a:rPr lang="en-US" sz="2000" b="1" dirty="0">
                <a:latin typeface="+mn-lt"/>
              </a:rPr>
              <a:t>here are some sources of support: </a:t>
            </a:r>
            <a:endParaRPr lang="en" sz="2000" dirty="0" smtClean="0">
              <a:solidFill>
                <a:schemeClr val="dk1"/>
              </a:solidFill>
              <a:latin typeface="+mn-lt"/>
            </a:endParaRPr>
          </a:p>
          <a:p>
            <a:pPr marL="342900" lvl="1" indent="-342900">
              <a:spcAft>
                <a:spcPts val="1200"/>
              </a:spcAft>
              <a:buClrTx/>
              <a:buFont typeface="Arial" panose="020B0604020202020204" pitchFamily="34" charset="0"/>
              <a:buChar char="•"/>
            </a:pPr>
            <a:r>
              <a:rPr lang="en" sz="2000" dirty="0" smtClean="0">
                <a:solidFill>
                  <a:schemeClr val="dk1"/>
                </a:solidFill>
                <a:latin typeface="+mn-lt"/>
              </a:rPr>
              <a:t>Niagara Sexual Assault Centre (905-682-4584)</a:t>
            </a:r>
          </a:p>
          <a:p>
            <a:pPr marL="342900" lvl="1" indent="-342900">
              <a:spcAft>
                <a:spcPts val="1200"/>
              </a:spcAft>
              <a:buClrTx/>
              <a:buFont typeface="Arial" panose="020B0604020202020204" pitchFamily="34" charset="0"/>
              <a:buChar char="•"/>
            </a:pPr>
            <a:r>
              <a:rPr lang="en" sz="2000" dirty="0">
                <a:solidFill>
                  <a:schemeClr val="dk1"/>
                </a:solidFill>
                <a:latin typeface="+mn-lt"/>
              </a:rPr>
              <a:t>Community Health Centres</a:t>
            </a:r>
          </a:p>
          <a:p>
            <a:pPr marL="342900" lvl="1" indent="-342900">
              <a:spcAft>
                <a:spcPts val="1200"/>
              </a:spcAft>
              <a:buClrTx/>
              <a:buFont typeface="Arial" panose="020B0604020202020204" pitchFamily="34" charset="0"/>
              <a:buChar char="•"/>
            </a:pPr>
            <a:r>
              <a:rPr lang="en" sz="2000" dirty="0" smtClean="0">
                <a:solidFill>
                  <a:schemeClr val="dk1"/>
                </a:solidFill>
                <a:latin typeface="+mn-lt"/>
              </a:rPr>
              <a:t>Kids Help Phone</a:t>
            </a:r>
          </a:p>
          <a:p>
            <a:pPr marL="342900" lvl="1" indent="-342900">
              <a:spcAft>
                <a:spcPts val="1200"/>
              </a:spcAft>
              <a:buClrTx/>
              <a:buFont typeface="Arial" panose="020B0604020202020204" pitchFamily="34" charset="0"/>
              <a:buChar char="•"/>
            </a:pPr>
            <a:r>
              <a:rPr lang="en" sz="2000" dirty="0" smtClean="0">
                <a:solidFill>
                  <a:schemeClr val="dk1"/>
                </a:solidFill>
                <a:latin typeface="+mn-lt"/>
              </a:rPr>
              <a:t>Sexual Health Information Line</a:t>
            </a:r>
          </a:p>
          <a:p>
            <a:pPr marL="342900" lvl="1" indent="-342900">
              <a:spcAft>
                <a:spcPts val="1200"/>
              </a:spcAft>
              <a:buClrTx/>
              <a:buFont typeface="Arial" panose="020B0604020202020204" pitchFamily="34" charset="0"/>
              <a:buChar char="•"/>
            </a:pPr>
            <a:r>
              <a:rPr lang="en" sz="2000" dirty="0" smtClean="0">
                <a:solidFill>
                  <a:schemeClr val="dk1"/>
                </a:solidFill>
                <a:latin typeface="+mn-lt"/>
              </a:rPr>
              <a:t>Sexual Health Ontario</a:t>
            </a:r>
          </a:p>
        </p:txBody>
      </p:sp>
    </p:spTree>
    <p:extLst>
      <p:ext uri="{BB962C8B-B14F-4D97-AF65-F5344CB8AC3E}">
        <p14:creationId xmlns:p14="http://schemas.microsoft.com/office/powerpoint/2010/main" val="2448396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2" name="Google Shape;72;p15"/>
          <p:cNvSpPr txBox="1">
            <a:spLocks noGrp="1"/>
          </p:cNvSpPr>
          <p:nvPr>
            <p:ph type="title"/>
          </p:nvPr>
        </p:nvSpPr>
        <p:spPr>
          <a:xfrm>
            <a:off x="311700" y="571125"/>
            <a:ext cx="8520600" cy="8226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a:t>Presentation Format</a:t>
            </a:r>
            <a:endParaRPr sz="2820" b="1"/>
          </a:p>
        </p:txBody>
      </p:sp>
      <p:pic>
        <p:nvPicPr>
          <p:cNvPr id="8" name="Google Shape;85;p16" descr="video icon"/>
          <p:cNvPicPr preferRelativeResize="0"/>
          <p:nvPr/>
        </p:nvPicPr>
        <p:blipFill>
          <a:blip r:embed="rId3">
            <a:alphaModFix/>
          </a:blip>
          <a:stretch>
            <a:fillRect/>
          </a:stretch>
        </p:blipFill>
        <p:spPr>
          <a:xfrm>
            <a:off x="498087" y="1755114"/>
            <a:ext cx="969622" cy="969600"/>
          </a:xfrm>
          <a:prstGeom prst="rect">
            <a:avLst/>
          </a:prstGeom>
          <a:noFill/>
          <a:ln>
            <a:noFill/>
          </a:ln>
        </p:spPr>
      </p:pic>
      <p:sp>
        <p:nvSpPr>
          <p:cNvPr id="2" name="TextBox 1"/>
          <p:cNvSpPr txBox="1"/>
          <p:nvPr/>
        </p:nvSpPr>
        <p:spPr>
          <a:xfrm>
            <a:off x="1687976" y="1885971"/>
            <a:ext cx="7144324" cy="707886"/>
          </a:xfrm>
          <a:prstGeom prst="rect">
            <a:avLst/>
          </a:prstGeom>
          <a:noFill/>
        </p:spPr>
        <p:txBody>
          <a:bodyPr wrap="square" rtlCol="0">
            <a:spAutoFit/>
          </a:bodyPr>
          <a:lstStyle/>
          <a:p>
            <a:r>
              <a:rPr lang="en-US" sz="2000" b="1" dirty="0">
                <a:solidFill>
                  <a:schemeClr val="dk1"/>
                </a:solidFill>
              </a:rPr>
              <a:t>Videos: </a:t>
            </a:r>
            <a:r>
              <a:rPr lang="en-US" sz="2000" dirty="0">
                <a:solidFill>
                  <a:schemeClr val="dk1"/>
                </a:solidFill>
              </a:rPr>
              <a:t>Students can watch a short video clip that connects with topic.  Discussion can follow before or after videos</a:t>
            </a:r>
            <a:r>
              <a:rPr lang="en-US" sz="2000" dirty="0" smtClean="0">
                <a:solidFill>
                  <a:schemeClr val="dk1"/>
                </a:solidFill>
              </a:rPr>
              <a:t>.</a:t>
            </a:r>
            <a:endParaRPr lang="en-US" sz="2000" b="1" dirty="0">
              <a:solidFill>
                <a:schemeClr val="dk1"/>
              </a:solidFill>
            </a:endParaRPr>
          </a:p>
        </p:txBody>
      </p:sp>
      <p:pic>
        <p:nvPicPr>
          <p:cNvPr id="9" name="Google Shape;86;p16" descr="checklist"/>
          <p:cNvPicPr preferRelativeResize="0"/>
          <p:nvPr/>
        </p:nvPicPr>
        <p:blipFill>
          <a:blip r:embed="rId4">
            <a:alphaModFix/>
          </a:blip>
          <a:stretch>
            <a:fillRect/>
          </a:stretch>
        </p:blipFill>
        <p:spPr>
          <a:xfrm>
            <a:off x="562260" y="2865520"/>
            <a:ext cx="841275" cy="841275"/>
          </a:xfrm>
          <a:prstGeom prst="rect">
            <a:avLst/>
          </a:prstGeom>
          <a:noFill/>
          <a:ln>
            <a:noFill/>
          </a:ln>
        </p:spPr>
      </p:pic>
      <p:sp>
        <p:nvSpPr>
          <p:cNvPr id="4" name="TextBox 3"/>
          <p:cNvSpPr txBox="1"/>
          <p:nvPr/>
        </p:nvSpPr>
        <p:spPr>
          <a:xfrm>
            <a:off x="1687976" y="3086103"/>
            <a:ext cx="6518131" cy="400110"/>
          </a:xfrm>
          <a:prstGeom prst="rect">
            <a:avLst/>
          </a:prstGeom>
          <a:noFill/>
        </p:spPr>
        <p:txBody>
          <a:bodyPr wrap="none" rtlCol="0">
            <a:spAutoFit/>
          </a:bodyPr>
          <a:lstStyle/>
          <a:p>
            <a:r>
              <a:rPr lang="en-US" sz="2000" b="1" dirty="0">
                <a:solidFill>
                  <a:schemeClr val="dk1"/>
                </a:solidFill>
              </a:rPr>
              <a:t>Final Activity: </a:t>
            </a:r>
            <a:r>
              <a:rPr lang="en-US" sz="2000" dirty="0">
                <a:solidFill>
                  <a:schemeClr val="dk1"/>
                </a:solidFill>
              </a:rPr>
              <a:t>Activity that concludes the presentation. </a:t>
            </a:r>
            <a:endParaRPr lang="en-US" sz="2000" b="1" dirty="0">
              <a:solidFill>
                <a:schemeClr val="dk1"/>
              </a:solidFill>
            </a:endParaRPr>
          </a:p>
        </p:txBody>
      </p:sp>
    </p:spTree>
    <p:extLst>
      <p:ext uri="{BB962C8B-B14F-4D97-AF65-F5344CB8AC3E}">
        <p14:creationId xmlns:p14="http://schemas.microsoft.com/office/powerpoint/2010/main" val="1197569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93376"/>
            <a:ext cx="8520600" cy="64558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Sexual Health Centre Information</a:t>
            </a:r>
            <a:endParaRPr lang="en-CA" b="1" dirty="0"/>
          </a:p>
        </p:txBody>
      </p:sp>
      <p:pic>
        <p:nvPicPr>
          <p:cNvPr id="3" name="Picture 7" descr="Sexual health centre"/>
          <p:cNvPicPr>
            <a:picLocks noChangeAspect="1"/>
          </p:cNvPicPr>
          <p:nvPr/>
        </p:nvPicPr>
        <p:blipFill rotWithShape="1">
          <a:blip r:embed="rId3">
            <a:extLst>
              <a:ext uri="{28A0092B-C50C-407E-A947-70E740481C1C}">
                <a14:useLocalDpi xmlns:a14="http://schemas.microsoft.com/office/drawing/2010/main" val="0"/>
              </a:ext>
            </a:extLst>
          </a:blip>
          <a:srcRect l="22045" t="9188" r="56850" b="76445"/>
          <a:stretch/>
        </p:blipFill>
        <p:spPr bwMode="auto">
          <a:xfrm>
            <a:off x="968608" y="958402"/>
            <a:ext cx="1148936" cy="101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42613" y="1971011"/>
            <a:ext cx="2209800" cy="2031325"/>
          </a:xfrm>
          <a:prstGeom prst="rect">
            <a:avLst/>
          </a:prstGeom>
          <a:noFill/>
        </p:spPr>
        <p:txBody>
          <a:bodyPr wrap="square" rtlCol="0">
            <a:spAutoFit/>
          </a:bodyPr>
          <a:lstStyle/>
          <a:p>
            <a:pPr marL="285750" indent="-285750">
              <a:buFont typeface="Arial" pitchFamily="34" charset="0"/>
              <a:buChar char="•"/>
            </a:pPr>
            <a:r>
              <a:rPr lang="en-US" dirty="0" smtClean="0">
                <a:solidFill>
                  <a:srgbClr val="00496C"/>
                </a:solidFill>
                <a:latin typeface="+mj-lt"/>
              </a:rPr>
              <a:t>Three Sexual Health Centres in the Niagara Region</a:t>
            </a:r>
          </a:p>
          <a:p>
            <a:pPr marL="285750" indent="-285750">
              <a:buFont typeface="Arial" pitchFamily="34" charset="0"/>
              <a:buChar char="•"/>
            </a:pPr>
            <a:r>
              <a:rPr lang="en-US" dirty="0" smtClean="0">
                <a:solidFill>
                  <a:srgbClr val="00496C"/>
                </a:solidFill>
                <a:latin typeface="+mj-lt"/>
              </a:rPr>
              <a:t>Provide free, non-judgmental, and confidential services</a:t>
            </a:r>
          </a:p>
          <a:p>
            <a:pPr marL="285750" indent="-285750">
              <a:buFont typeface="Arial" pitchFamily="34" charset="0"/>
              <a:buChar char="•"/>
            </a:pPr>
            <a:r>
              <a:rPr lang="en-US" dirty="0" smtClean="0">
                <a:solidFill>
                  <a:srgbClr val="00496C"/>
                </a:solidFill>
                <a:latin typeface="+mj-lt"/>
              </a:rPr>
              <a:t>Aim to enhance the sexual health of our community</a:t>
            </a:r>
            <a:endParaRPr lang="en-CA" dirty="0">
              <a:solidFill>
                <a:srgbClr val="00496C"/>
              </a:solidFill>
              <a:latin typeface="+mj-lt"/>
            </a:endParaRPr>
          </a:p>
        </p:txBody>
      </p:sp>
      <p:sp>
        <p:nvSpPr>
          <p:cNvPr id="6" name="TextBox 5"/>
          <p:cNvSpPr txBox="1"/>
          <p:nvPr/>
        </p:nvSpPr>
        <p:spPr>
          <a:xfrm>
            <a:off x="2731610" y="958402"/>
            <a:ext cx="3140110" cy="2739211"/>
          </a:xfrm>
          <a:prstGeom prst="rect">
            <a:avLst/>
          </a:prstGeom>
          <a:gradFill flip="none" rotWithShape="1">
            <a:gsLst>
              <a:gs pos="0">
                <a:srgbClr val="A0CF67">
                  <a:tint val="66000"/>
                  <a:satMod val="160000"/>
                </a:srgbClr>
              </a:gs>
              <a:gs pos="50000">
                <a:srgbClr val="A0CF67">
                  <a:tint val="44500"/>
                  <a:satMod val="160000"/>
                </a:srgbClr>
              </a:gs>
              <a:gs pos="100000">
                <a:srgbClr val="A0CF67">
                  <a:tint val="23500"/>
                  <a:satMod val="160000"/>
                </a:srgbClr>
              </a:gs>
            </a:gsLst>
            <a:lin ang="5400000" scaled="1"/>
            <a:tileRect/>
          </a:gra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00496C"/>
                </a:solidFill>
                <a:latin typeface="+mj-lt"/>
              </a:rPr>
              <a:t>Our Locations</a:t>
            </a:r>
          </a:p>
          <a:p>
            <a:r>
              <a:rPr lang="en-US" sz="1200" dirty="0">
                <a:solidFill>
                  <a:srgbClr val="00496C"/>
                </a:solidFill>
                <a:latin typeface="+mj-lt"/>
              </a:rPr>
              <a:t>Phone: 905-688-3817</a:t>
            </a:r>
          </a:p>
          <a:p>
            <a:r>
              <a:rPr lang="en-US" sz="1200" dirty="0" smtClean="0">
                <a:solidFill>
                  <a:srgbClr val="00496C"/>
                </a:solidFill>
                <a:latin typeface="+mj-lt"/>
              </a:rPr>
              <a:t>Or </a:t>
            </a:r>
            <a:r>
              <a:rPr lang="en-US" sz="1200" dirty="0">
                <a:solidFill>
                  <a:srgbClr val="00496C"/>
                </a:solidFill>
                <a:latin typeface="+mj-lt"/>
              </a:rPr>
              <a:t>call toll free: </a:t>
            </a:r>
            <a:r>
              <a:rPr lang="en-US" sz="1200" dirty="0" smtClean="0">
                <a:solidFill>
                  <a:srgbClr val="00496C"/>
                </a:solidFill>
                <a:latin typeface="+mj-lt"/>
              </a:rPr>
              <a:t>1-800-263-5757</a:t>
            </a:r>
            <a:endParaRPr lang="en-CA" sz="1200" dirty="0">
              <a:solidFill>
                <a:srgbClr val="00496C"/>
              </a:solidFill>
              <a:latin typeface="+mj-lt"/>
            </a:endParaRPr>
          </a:p>
          <a:p>
            <a:endParaRPr lang="en-US" sz="1200" b="1" dirty="0" smtClean="0">
              <a:solidFill>
                <a:srgbClr val="00496C"/>
              </a:solidFill>
              <a:latin typeface="+mj-lt"/>
            </a:endParaRPr>
          </a:p>
          <a:p>
            <a:r>
              <a:rPr lang="en-US" sz="1200" b="1" dirty="0">
                <a:solidFill>
                  <a:srgbClr val="00496C"/>
                </a:solidFill>
              </a:rPr>
              <a:t>Niagara Falls Sexual Health Centre</a:t>
            </a:r>
          </a:p>
          <a:p>
            <a:r>
              <a:rPr lang="en-US" sz="1200" dirty="0" smtClean="0">
                <a:solidFill>
                  <a:srgbClr val="00496C"/>
                </a:solidFill>
              </a:rPr>
              <a:t>7835 McLeod Road, </a:t>
            </a:r>
            <a:r>
              <a:rPr lang="en-US" sz="1200" dirty="0">
                <a:solidFill>
                  <a:srgbClr val="00496C"/>
                </a:solidFill>
              </a:rPr>
              <a:t>Niagara </a:t>
            </a:r>
            <a:r>
              <a:rPr lang="en-US" sz="1200" dirty="0" smtClean="0">
                <a:solidFill>
                  <a:srgbClr val="00496C"/>
                </a:solidFill>
              </a:rPr>
              <a:t>Falls</a:t>
            </a:r>
          </a:p>
          <a:p>
            <a:endParaRPr lang="en-US" sz="1200" b="1" dirty="0" smtClean="0">
              <a:solidFill>
                <a:srgbClr val="00496C"/>
              </a:solidFill>
              <a:latin typeface="+mj-lt"/>
            </a:endParaRPr>
          </a:p>
          <a:p>
            <a:r>
              <a:rPr lang="en-US" sz="1200" b="1" dirty="0" smtClean="0">
                <a:solidFill>
                  <a:srgbClr val="00496C"/>
                </a:solidFill>
                <a:latin typeface="+mj-lt"/>
              </a:rPr>
              <a:t>St. Catharines Sexual Health Centre</a:t>
            </a:r>
          </a:p>
          <a:p>
            <a:r>
              <a:rPr lang="en-US" sz="1200" dirty="0" smtClean="0">
                <a:solidFill>
                  <a:srgbClr val="00496C"/>
                </a:solidFill>
                <a:latin typeface="+mj-lt"/>
              </a:rPr>
              <a:t>277 Welland Avenue, St. </a:t>
            </a:r>
            <a:r>
              <a:rPr lang="en-US" sz="1200" dirty="0" err="1" smtClean="0">
                <a:solidFill>
                  <a:srgbClr val="00496C"/>
                </a:solidFill>
                <a:latin typeface="+mj-lt"/>
              </a:rPr>
              <a:t>Catharines</a:t>
            </a:r>
            <a:endParaRPr lang="en-US" sz="1200" dirty="0" smtClean="0">
              <a:solidFill>
                <a:srgbClr val="00496C"/>
              </a:solidFill>
              <a:latin typeface="+mj-lt"/>
            </a:endParaRPr>
          </a:p>
          <a:p>
            <a:endParaRPr lang="en-US" sz="1200" dirty="0" smtClean="0">
              <a:solidFill>
                <a:srgbClr val="00496C"/>
              </a:solidFill>
              <a:latin typeface="+mj-lt"/>
              <a:sym typeface="Wingdings"/>
            </a:endParaRPr>
          </a:p>
          <a:p>
            <a:r>
              <a:rPr lang="en-US" sz="1200" b="1" dirty="0" smtClean="0">
                <a:solidFill>
                  <a:srgbClr val="00496C"/>
                </a:solidFill>
                <a:latin typeface="+mj-lt"/>
              </a:rPr>
              <a:t>Welland Sexual Health Centre</a:t>
            </a:r>
            <a:endParaRPr lang="en-US" sz="1200" b="1" dirty="0">
              <a:solidFill>
                <a:srgbClr val="00496C"/>
              </a:solidFill>
              <a:latin typeface="+mj-lt"/>
            </a:endParaRPr>
          </a:p>
          <a:p>
            <a:r>
              <a:rPr lang="en-US" sz="1200" dirty="0" smtClean="0">
                <a:solidFill>
                  <a:srgbClr val="00496C"/>
                </a:solidFill>
                <a:latin typeface="+mj-lt"/>
              </a:rPr>
              <a:t>200 Division Street, Welland</a:t>
            </a:r>
          </a:p>
          <a:p>
            <a:endParaRPr lang="en-US" sz="1200" strike="sngStrike" dirty="0">
              <a:solidFill>
                <a:srgbClr val="00496C"/>
              </a:solidFill>
              <a:latin typeface="+mj-lt"/>
            </a:endParaRPr>
          </a:p>
          <a:p>
            <a:r>
              <a:rPr lang="en-US" sz="1200" b="1" i="1" dirty="0" smtClean="0">
                <a:solidFill>
                  <a:srgbClr val="00496C"/>
                </a:solidFill>
                <a:latin typeface="+mj-lt"/>
              </a:rPr>
              <a:t>Hours of Sexual Health Centres vary.</a:t>
            </a:r>
            <a:endParaRPr lang="en-US" sz="1200" b="1" i="1" dirty="0">
              <a:solidFill>
                <a:srgbClr val="00496C"/>
              </a:solidFill>
              <a:latin typeface="+mj-lt"/>
            </a:endParaRPr>
          </a:p>
        </p:txBody>
      </p:sp>
      <p:sp>
        <p:nvSpPr>
          <p:cNvPr id="7" name="TextBox 6"/>
          <p:cNvSpPr txBox="1"/>
          <p:nvPr/>
        </p:nvSpPr>
        <p:spPr>
          <a:xfrm>
            <a:off x="5950917" y="1096900"/>
            <a:ext cx="2881383" cy="2462213"/>
          </a:xfrm>
          <a:prstGeom prst="rect">
            <a:avLst/>
          </a:prstGeom>
          <a:solidFill>
            <a:srgbClr val="00206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rPr>
              <a:t>Some of the confidential services offered are:</a:t>
            </a:r>
          </a:p>
          <a:p>
            <a:endParaRPr lang="en-US" sz="1400" dirty="0">
              <a:solidFill>
                <a:schemeClr val="bg1"/>
              </a:solidFill>
            </a:endParaRPr>
          </a:p>
          <a:p>
            <a:pPr marL="285750" indent="-285750">
              <a:buClr>
                <a:schemeClr val="bg1"/>
              </a:buClr>
              <a:buFont typeface="Arial" pitchFamily="34" charset="0"/>
              <a:buChar char="•"/>
            </a:pPr>
            <a:r>
              <a:rPr lang="en-US" sz="1400" dirty="0">
                <a:solidFill>
                  <a:schemeClr val="bg1"/>
                </a:solidFill>
              </a:rPr>
              <a:t>Birth </a:t>
            </a:r>
            <a:r>
              <a:rPr lang="en-US" sz="1400" dirty="0" smtClean="0">
                <a:solidFill>
                  <a:schemeClr val="bg1"/>
                </a:solidFill>
              </a:rPr>
              <a:t>control information</a:t>
            </a:r>
            <a:endParaRPr lang="en-US" sz="1400" dirty="0">
              <a:solidFill>
                <a:schemeClr val="bg1"/>
              </a:solidFill>
            </a:endParaRPr>
          </a:p>
          <a:p>
            <a:pPr marL="285750" indent="-285750">
              <a:buClr>
                <a:schemeClr val="bg1"/>
              </a:buClr>
              <a:buFont typeface="Arial" pitchFamily="34" charset="0"/>
              <a:buChar char="•"/>
            </a:pPr>
            <a:r>
              <a:rPr lang="en-US" sz="1400" dirty="0" err="1">
                <a:solidFill>
                  <a:schemeClr val="bg1"/>
                </a:solidFill>
              </a:rPr>
              <a:t>STI</a:t>
            </a:r>
            <a:r>
              <a:rPr lang="en-US" sz="1400" dirty="0">
                <a:solidFill>
                  <a:schemeClr val="bg1"/>
                </a:solidFill>
              </a:rPr>
              <a:t> testing and treatment</a:t>
            </a:r>
          </a:p>
          <a:p>
            <a:pPr marL="285750" indent="-285750">
              <a:buClr>
                <a:schemeClr val="bg1"/>
              </a:buClr>
              <a:buFont typeface="Arial" pitchFamily="34" charset="0"/>
              <a:buChar char="•"/>
            </a:pPr>
            <a:r>
              <a:rPr lang="en-US" sz="1400" dirty="0">
                <a:solidFill>
                  <a:schemeClr val="bg1"/>
                </a:solidFill>
              </a:rPr>
              <a:t>Pregnancy testing</a:t>
            </a:r>
          </a:p>
          <a:p>
            <a:pPr marL="285750" indent="-285750">
              <a:buClr>
                <a:schemeClr val="bg1"/>
              </a:buClr>
              <a:buFont typeface="Arial" pitchFamily="34" charset="0"/>
              <a:buChar char="•"/>
            </a:pPr>
            <a:r>
              <a:rPr lang="en-US" sz="1400" dirty="0">
                <a:solidFill>
                  <a:schemeClr val="bg1"/>
                </a:solidFill>
              </a:rPr>
              <a:t>Birth Control at a lower cost (with doctor’s prescription)</a:t>
            </a:r>
          </a:p>
          <a:p>
            <a:pPr marL="285750" indent="-285750">
              <a:buClr>
                <a:schemeClr val="bg1"/>
              </a:buClr>
              <a:buFont typeface="Arial" pitchFamily="34" charset="0"/>
              <a:buChar char="•"/>
            </a:pPr>
            <a:r>
              <a:rPr lang="en-US" sz="1400" dirty="0" smtClean="0">
                <a:solidFill>
                  <a:schemeClr val="bg1"/>
                </a:solidFill>
              </a:rPr>
              <a:t>Plan </a:t>
            </a:r>
            <a:r>
              <a:rPr lang="en-US" sz="1400" dirty="0">
                <a:solidFill>
                  <a:schemeClr val="bg1"/>
                </a:solidFill>
              </a:rPr>
              <a:t>B (emergency contraceptive pills)</a:t>
            </a:r>
          </a:p>
          <a:p>
            <a:pPr marL="285750" indent="-285750">
              <a:buClr>
                <a:schemeClr val="bg1"/>
              </a:buClr>
              <a:buFont typeface="Arial" pitchFamily="34" charset="0"/>
              <a:buChar char="•"/>
            </a:pPr>
            <a:r>
              <a:rPr lang="en-US" sz="1400" dirty="0">
                <a:solidFill>
                  <a:schemeClr val="bg1"/>
                </a:solidFill>
              </a:rPr>
              <a:t>Free Condoms</a:t>
            </a:r>
            <a:endParaRPr lang="en-CA" sz="1400" dirty="0">
              <a:solidFill>
                <a:schemeClr val="bg1"/>
              </a:solidFill>
            </a:endParaRPr>
          </a:p>
        </p:txBody>
      </p:sp>
    </p:spTree>
    <p:extLst>
      <p:ext uri="{BB962C8B-B14F-4D97-AF65-F5344CB8AC3E}">
        <p14:creationId xmlns:p14="http://schemas.microsoft.com/office/powerpoint/2010/main" val="1830398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6" name="Title 2"/>
          <p:cNvSpPr>
            <a:spLocks noGrp="1"/>
          </p:cNvSpPr>
          <p:nvPr>
            <p:ph type="title"/>
          </p:nvPr>
        </p:nvSpPr>
        <p:spPr>
          <a:xfrm>
            <a:off x="311698" y="254194"/>
            <a:ext cx="8520600" cy="5727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Kids Help Phone</a:t>
            </a:r>
            <a:endParaRPr lang="en-CA" b="1" dirty="0">
              <a:latin typeface="+mj-lt"/>
            </a:endParaRPr>
          </a:p>
        </p:txBody>
      </p:sp>
      <p:pic>
        <p:nvPicPr>
          <p:cNvPr id="4" name="Picture 3" descr="Whenever you need to talk, we're open" title="Kids Help 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63" y="931390"/>
            <a:ext cx="5985069" cy="3142162"/>
          </a:xfrm>
          <a:prstGeom prst="rect">
            <a:avLst/>
          </a:prstGeom>
        </p:spPr>
      </p:pic>
    </p:spTree>
    <p:extLst>
      <p:ext uri="{BB962C8B-B14F-4D97-AF65-F5344CB8AC3E}">
        <p14:creationId xmlns:p14="http://schemas.microsoft.com/office/powerpoint/2010/main" val="9377375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508025" y="180554"/>
            <a:ext cx="7124350" cy="1060038"/>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b="1" dirty="0"/>
              <a:t>Final Activity</a:t>
            </a:r>
            <a:r>
              <a:rPr lang="en" b="1" dirty="0" smtClean="0"/>
              <a:t>: Making Decisions </a:t>
            </a:r>
            <a:r>
              <a:rPr lang="en" b="1" dirty="0"/>
              <a:t>A</a:t>
            </a:r>
            <a:r>
              <a:rPr lang="en" b="1" dirty="0" smtClean="0"/>
              <a:t>bout Sexual Health</a:t>
            </a:r>
            <a:endParaRPr b="1" dirty="0"/>
          </a:p>
        </p:txBody>
      </p:sp>
      <p:pic>
        <p:nvPicPr>
          <p:cNvPr id="5" name="Google Shape;86;p16" descr="checklist"/>
          <p:cNvPicPr preferRelativeResize="0"/>
          <p:nvPr/>
        </p:nvPicPr>
        <p:blipFill>
          <a:blip r:embed="rId4">
            <a:alphaModFix/>
          </a:blip>
          <a:stretch>
            <a:fillRect/>
          </a:stretch>
        </p:blipFill>
        <p:spPr>
          <a:xfrm>
            <a:off x="7632375" y="180554"/>
            <a:ext cx="1255675" cy="1255675"/>
          </a:xfrm>
          <a:prstGeom prst="rect">
            <a:avLst/>
          </a:prstGeom>
          <a:noFill/>
          <a:ln>
            <a:noFill/>
          </a:ln>
        </p:spPr>
      </p:pic>
      <p:sp>
        <p:nvSpPr>
          <p:cNvPr id="3" name="TextBox 2"/>
          <p:cNvSpPr txBox="1"/>
          <p:nvPr/>
        </p:nvSpPr>
        <p:spPr>
          <a:xfrm>
            <a:off x="508025" y="1346099"/>
            <a:ext cx="8380025" cy="2708434"/>
          </a:xfrm>
          <a:prstGeom prst="rect">
            <a:avLst/>
          </a:prstGeom>
          <a:noFill/>
        </p:spPr>
        <p:txBody>
          <a:bodyPr wrap="square" rtlCol="0">
            <a:spAutoFit/>
          </a:bodyPr>
          <a:lstStyle/>
          <a:p>
            <a:pPr marL="0" indent="0">
              <a:spcAft>
                <a:spcPts val="1200"/>
              </a:spcAft>
              <a:buClrTx/>
              <a:buNone/>
            </a:pPr>
            <a:r>
              <a:rPr lang="en-US" sz="2000" dirty="0">
                <a:solidFill>
                  <a:schemeClr val="dk1"/>
                </a:solidFill>
              </a:rPr>
              <a:t>Student A and Student B have been </a:t>
            </a:r>
            <a:r>
              <a:rPr lang="en-US" sz="2000" dirty="0" smtClean="0">
                <a:solidFill>
                  <a:schemeClr val="dk1"/>
                </a:solidFill>
              </a:rPr>
              <a:t>dating for a few months. </a:t>
            </a:r>
          </a:p>
          <a:p>
            <a:pPr marL="0" indent="0">
              <a:spcAft>
                <a:spcPts val="1200"/>
              </a:spcAft>
              <a:buClrTx/>
              <a:buNone/>
            </a:pPr>
            <a:r>
              <a:rPr lang="en-US" sz="2000" dirty="0" smtClean="0">
                <a:solidFill>
                  <a:schemeClr val="dk1"/>
                </a:solidFill>
              </a:rPr>
              <a:t>One </a:t>
            </a:r>
            <a:r>
              <a:rPr lang="en-US" sz="2000" dirty="0">
                <a:solidFill>
                  <a:schemeClr val="dk1"/>
                </a:solidFill>
              </a:rPr>
              <a:t>day, Student </a:t>
            </a:r>
            <a:r>
              <a:rPr lang="en-US" sz="2000" dirty="0" smtClean="0">
                <a:solidFill>
                  <a:schemeClr val="dk1"/>
                </a:solidFill>
              </a:rPr>
              <a:t>A explains that they want to engage in sexual activity, but Student B doesn’t feel they are ready</a:t>
            </a:r>
            <a:r>
              <a:rPr lang="en-US" sz="2000" dirty="0">
                <a:solidFill>
                  <a:schemeClr val="dk1"/>
                </a:solidFill>
              </a:rPr>
              <a:t>.</a:t>
            </a:r>
            <a:endParaRPr lang="en-US" sz="2000" dirty="0" smtClean="0">
              <a:solidFill>
                <a:schemeClr val="dk1"/>
              </a:solidFill>
            </a:endParaRPr>
          </a:p>
          <a:p>
            <a:pPr marL="628650" indent="-285750">
              <a:spcAft>
                <a:spcPts val="1200"/>
              </a:spcAft>
              <a:buClrTx/>
              <a:buFont typeface="Arial" panose="020B0604020202020204" pitchFamily="34" charset="0"/>
              <a:buChar char="•"/>
            </a:pPr>
            <a:r>
              <a:rPr lang="en-US" sz="2000" dirty="0">
                <a:solidFill>
                  <a:schemeClr val="dk1"/>
                </a:solidFill>
              </a:rPr>
              <a:t>How can Student B </a:t>
            </a:r>
            <a:r>
              <a:rPr lang="en-US" sz="2000" dirty="0" smtClean="0">
                <a:solidFill>
                  <a:schemeClr val="dk1"/>
                </a:solidFill>
              </a:rPr>
              <a:t>communicate with their partner </a:t>
            </a:r>
            <a:r>
              <a:rPr lang="en-US" sz="2000" dirty="0">
                <a:solidFill>
                  <a:schemeClr val="dk1"/>
                </a:solidFill>
              </a:rPr>
              <a:t>that they don’t </a:t>
            </a:r>
            <a:r>
              <a:rPr lang="en-US" sz="2000" dirty="0" smtClean="0">
                <a:solidFill>
                  <a:schemeClr val="dk1"/>
                </a:solidFill>
              </a:rPr>
              <a:t>feel ready?</a:t>
            </a:r>
            <a:endParaRPr lang="en-US" sz="2000" dirty="0">
              <a:solidFill>
                <a:schemeClr val="dk1"/>
              </a:solidFill>
            </a:endParaRPr>
          </a:p>
          <a:p>
            <a:pPr marL="628650" indent="-285750">
              <a:spcAft>
                <a:spcPts val="1200"/>
              </a:spcAft>
              <a:buClrTx/>
              <a:buFont typeface="Arial" panose="020B0604020202020204" pitchFamily="34" charset="0"/>
              <a:buChar char="•"/>
            </a:pPr>
            <a:r>
              <a:rPr lang="en-US" sz="2000" dirty="0" smtClean="0">
                <a:solidFill>
                  <a:schemeClr val="dk1"/>
                </a:solidFill>
              </a:rPr>
              <a:t>What might you hear in a healthy conversation related to sexual activity and boundaries?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274905"/>
            <a:ext cx="8520600" cy="837798"/>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en" b="1"/>
              <a:t>Final Thoughts</a:t>
            </a:r>
            <a:endParaRPr b="1"/>
          </a:p>
        </p:txBody>
      </p:sp>
      <p:sp>
        <p:nvSpPr>
          <p:cNvPr id="5" name="TextBox 4"/>
          <p:cNvSpPr txBox="1"/>
          <p:nvPr/>
        </p:nvSpPr>
        <p:spPr>
          <a:xfrm>
            <a:off x="311701" y="1227003"/>
            <a:ext cx="6859704" cy="2862322"/>
          </a:xfrm>
          <a:prstGeom prst="rect">
            <a:avLst/>
          </a:prstGeom>
          <a:noFill/>
        </p:spPr>
        <p:txBody>
          <a:bodyPr wrap="square" rtlCol="0">
            <a:spAutoFit/>
          </a:bodyPr>
          <a:lstStyle/>
          <a:p>
            <a:pPr marL="342900" indent="-342900">
              <a:lnSpc>
                <a:spcPct val="150000"/>
              </a:lnSpc>
              <a:buClr>
                <a:schemeClr val="dk1"/>
              </a:buClr>
              <a:buSzPts val="2000"/>
              <a:buFont typeface="Arial" panose="020B0604020202020204" pitchFamily="34" charset="0"/>
              <a:buChar char="•"/>
            </a:pPr>
            <a:r>
              <a:rPr lang="en-US" sz="2000" dirty="0" smtClean="0">
                <a:solidFill>
                  <a:schemeClr val="dk1"/>
                </a:solidFill>
              </a:rPr>
              <a:t>There are many factors that influence your sexual health</a:t>
            </a:r>
          </a:p>
          <a:p>
            <a:pPr marL="342900" indent="-342900">
              <a:lnSpc>
                <a:spcPct val="150000"/>
              </a:lnSpc>
              <a:buClr>
                <a:schemeClr val="dk1"/>
              </a:buClr>
              <a:buSzPts val="2000"/>
              <a:buFont typeface="Arial" panose="020B0604020202020204" pitchFamily="34" charset="0"/>
              <a:buChar char="•"/>
            </a:pPr>
            <a:r>
              <a:rPr lang="en-US" sz="2000" dirty="0">
                <a:solidFill>
                  <a:schemeClr val="dk1"/>
                </a:solidFill>
              </a:rPr>
              <a:t>Consider the risks and benefits to any sexual activity </a:t>
            </a:r>
          </a:p>
          <a:p>
            <a:pPr marL="342900" indent="-342900">
              <a:lnSpc>
                <a:spcPct val="150000"/>
              </a:lnSpc>
              <a:buClr>
                <a:schemeClr val="dk1"/>
              </a:buClr>
              <a:buSzPts val="2000"/>
              <a:buFont typeface="Arial" panose="020B0604020202020204" pitchFamily="34" charset="0"/>
              <a:buChar char="•"/>
            </a:pPr>
            <a:r>
              <a:rPr lang="en-US" sz="2000" dirty="0" smtClean="0">
                <a:solidFill>
                  <a:schemeClr val="dk1"/>
                </a:solidFill>
              </a:rPr>
              <a:t>There are many different ways that you can protect yourself if you are thinking of being sexually active</a:t>
            </a:r>
            <a:endParaRPr lang="en-US" sz="2000" dirty="0">
              <a:solidFill>
                <a:schemeClr val="dk1"/>
              </a:solidFill>
            </a:endParaRPr>
          </a:p>
          <a:p>
            <a:pPr marL="342900" indent="-342900">
              <a:lnSpc>
                <a:spcPct val="150000"/>
              </a:lnSpc>
              <a:buClr>
                <a:schemeClr val="dk1"/>
              </a:buClr>
              <a:buSzPts val="2000"/>
              <a:buFont typeface="Arial" panose="020B0604020202020204" pitchFamily="34" charset="0"/>
              <a:buChar char="•"/>
            </a:pPr>
            <a:r>
              <a:rPr lang="en-US" sz="2000" dirty="0" smtClean="0">
                <a:solidFill>
                  <a:schemeClr val="dk1"/>
                </a:solidFill>
              </a:rPr>
              <a:t>If you have questions, talk to a trusted adult or health care professional</a:t>
            </a:r>
          </a:p>
        </p:txBody>
      </p:sp>
      <p:pic>
        <p:nvPicPr>
          <p:cNvPr id="4" name="Picture 3" descr="lamp with checklist and pe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1404" y="1827716"/>
            <a:ext cx="1660896" cy="1660896"/>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1108650" y="368979"/>
            <a:ext cx="6926700" cy="8022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a:t>More Questions? Talk to Someone:</a:t>
            </a:r>
            <a:endParaRPr sz="2820" b="1" dirty="0"/>
          </a:p>
        </p:txBody>
      </p:sp>
      <p:sp>
        <p:nvSpPr>
          <p:cNvPr id="2" name="TextBox 1"/>
          <p:cNvSpPr txBox="1"/>
          <p:nvPr/>
        </p:nvSpPr>
        <p:spPr>
          <a:xfrm>
            <a:off x="1108650" y="1529678"/>
            <a:ext cx="7472642" cy="2246769"/>
          </a:xfrm>
          <a:prstGeom prst="rect">
            <a:avLst/>
          </a:prstGeom>
          <a:noFill/>
        </p:spPr>
        <p:txBody>
          <a:bodyPr wrap="square" rtlCol="0">
            <a:spAutoFit/>
          </a:bodyPr>
          <a:lstStyle/>
          <a:p>
            <a:pPr marL="571500" indent="-444500">
              <a:buClr>
                <a:schemeClr val="dk1"/>
              </a:buClr>
              <a:buSzPts val="2000"/>
              <a:buFont typeface="Arial"/>
              <a:buChar char="•"/>
            </a:pPr>
            <a:r>
              <a:rPr lang="en-US" sz="2000" dirty="0">
                <a:solidFill>
                  <a:schemeClr val="tx1"/>
                </a:solidFill>
              </a:rPr>
              <a:t>Parents/ Guardian</a:t>
            </a:r>
          </a:p>
          <a:p>
            <a:pPr marL="571500" lvl="0" indent="-444500">
              <a:buClr>
                <a:schemeClr val="dk1"/>
              </a:buClr>
              <a:buSzPts val="2000"/>
              <a:buChar char="•"/>
            </a:pPr>
            <a:r>
              <a:rPr lang="en-US" sz="2000" dirty="0">
                <a:solidFill>
                  <a:schemeClr val="tx1"/>
                </a:solidFill>
              </a:rPr>
              <a:t>Teacher/ Principal</a:t>
            </a:r>
          </a:p>
          <a:p>
            <a:pPr marL="571500" lvl="0" indent="-444500">
              <a:buClr>
                <a:schemeClr val="dk1"/>
              </a:buClr>
              <a:buSzPts val="2000"/>
              <a:buChar char="•"/>
            </a:pPr>
            <a:r>
              <a:rPr lang="en-US" sz="2000" dirty="0">
                <a:solidFill>
                  <a:schemeClr val="tx1"/>
                </a:solidFill>
              </a:rPr>
              <a:t>Doctor or Health Care Professional</a:t>
            </a:r>
          </a:p>
          <a:p>
            <a:pPr marL="571500" lvl="0" indent="-444500">
              <a:buClr>
                <a:schemeClr val="dk1"/>
              </a:buClr>
              <a:buSzPts val="2000"/>
              <a:buChar char="•"/>
            </a:pPr>
            <a:r>
              <a:rPr lang="en-US" sz="2000" dirty="0">
                <a:solidFill>
                  <a:schemeClr val="tx1"/>
                </a:solidFill>
              </a:rPr>
              <a:t>School Health Nurse</a:t>
            </a:r>
          </a:p>
          <a:p>
            <a:pPr marL="571500" lvl="0" indent="-444500">
              <a:buClr>
                <a:schemeClr val="dk1"/>
              </a:buClr>
              <a:buSzPts val="2000"/>
              <a:buChar char="•"/>
            </a:pPr>
            <a:r>
              <a:rPr lang="en-US" sz="2000" dirty="0">
                <a:solidFill>
                  <a:schemeClr val="tx1"/>
                </a:solidFill>
              </a:rPr>
              <a:t>Child and Youth Worker</a:t>
            </a:r>
          </a:p>
          <a:p>
            <a:pPr marL="571500" indent="-444500">
              <a:buClr>
                <a:schemeClr val="dk1"/>
              </a:buClr>
              <a:buSzPts val="2000"/>
              <a:buFont typeface="Arial"/>
              <a:buChar char="•"/>
            </a:pPr>
            <a:r>
              <a:rPr lang="en-US" sz="2000" dirty="0" smtClean="0">
                <a:solidFill>
                  <a:schemeClr val="tx1"/>
                </a:solidFill>
              </a:rPr>
              <a:t>Niagara </a:t>
            </a:r>
            <a:r>
              <a:rPr lang="en-US" sz="2000" dirty="0">
                <a:solidFill>
                  <a:schemeClr val="tx1"/>
                </a:solidFill>
              </a:rPr>
              <a:t>Region Public Health – Sexual Health Live Chat (Ask questions anonymously)</a:t>
            </a:r>
          </a:p>
        </p:txBody>
      </p:sp>
      <p:pic>
        <p:nvPicPr>
          <p:cNvPr id="5" name="Google Shape;302;p44" descr="grey phone call icon"/>
          <p:cNvPicPr preferRelativeResize="0"/>
          <p:nvPr/>
        </p:nvPicPr>
        <p:blipFill>
          <a:blip r:embed="rId3">
            <a:alphaModFix/>
          </a:blip>
          <a:stretch>
            <a:fillRect/>
          </a:stretch>
        </p:blipFill>
        <p:spPr>
          <a:xfrm>
            <a:off x="6393355" y="1171179"/>
            <a:ext cx="1641995" cy="1679597"/>
          </a:xfrm>
          <a:prstGeom prst="rect">
            <a:avLst/>
          </a:prstGeom>
          <a:noFill/>
          <a:ln>
            <a:noFill/>
          </a:ln>
        </p:spPr>
      </p:pic>
    </p:spTree>
    <p:extLst>
      <p:ext uri="{BB962C8B-B14F-4D97-AF65-F5344CB8AC3E}">
        <p14:creationId xmlns:p14="http://schemas.microsoft.com/office/powerpoint/2010/main" val="42270733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p:cNvSpPr>
            <a:spLocks noGrp="1"/>
          </p:cNvSpPr>
          <p:nvPr>
            <p:ph type="title"/>
          </p:nvPr>
        </p:nvSpPr>
        <p:spPr>
          <a:xfrm>
            <a:off x="570155" y="450150"/>
            <a:ext cx="5902564" cy="3495126"/>
          </a:xfrm>
        </p:spPr>
        <p:txBody>
          <a:bodyPr>
            <a:normAutofit/>
          </a:bodyPr>
          <a:lstStyle/>
          <a:p>
            <a:r>
              <a:rPr lang="en-CA" sz="6600" b="1" dirty="0" smtClean="0"/>
              <a:t>Questions?</a:t>
            </a:r>
            <a:endParaRPr lang="en-CA" sz="6600" b="1" dirty="0"/>
          </a:p>
        </p:txBody>
      </p:sp>
      <p:pic>
        <p:nvPicPr>
          <p:cNvPr id="3" name="Picture 2" descr="question bo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26" y="240008"/>
            <a:ext cx="3915410" cy="3915410"/>
          </a:xfrm>
          <a:prstGeom prst="rect">
            <a:avLst/>
          </a:prstGeom>
        </p:spPr>
      </p:pic>
    </p:spTree>
    <p:extLst>
      <p:ext uri="{BB962C8B-B14F-4D97-AF65-F5344CB8AC3E}">
        <p14:creationId xmlns:p14="http://schemas.microsoft.com/office/powerpoint/2010/main" val="3465952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235864"/>
            <a:ext cx="8520600"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a:t>Curriculum Expectations</a:t>
            </a:r>
            <a:r>
              <a:rPr lang="en" dirty="0"/>
              <a:t> </a:t>
            </a:r>
            <a:r>
              <a:rPr lang="en" dirty="0" smtClean="0"/>
              <a:t>– Grade</a:t>
            </a:r>
            <a:r>
              <a:rPr lang="en-CA" dirty="0" smtClean="0"/>
              <a:t> 8</a:t>
            </a:r>
            <a:endParaRPr b="1" dirty="0"/>
          </a:p>
        </p:txBody>
      </p:sp>
      <p:sp>
        <p:nvSpPr>
          <p:cNvPr id="3" name="TextBox 2"/>
          <p:cNvSpPr txBox="1"/>
          <p:nvPr/>
        </p:nvSpPr>
        <p:spPr>
          <a:xfrm>
            <a:off x="311701" y="1263721"/>
            <a:ext cx="8520600" cy="1015663"/>
          </a:xfrm>
          <a:prstGeom prst="rect">
            <a:avLst/>
          </a:prstGeom>
          <a:noFill/>
        </p:spPr>
        <p:txBody>
          <a:bodyPr wrap="square" rtlCol="0">
            <a:spAutoFit/>
          </a:bodyPr>
          <a:lstStyle/>
          <a:p>
            <a:r>
              <a:rPr lang="en-US" sz="2000" b="1" dirty="0">
                <a:solidFill>
                  <a:schemeClr val="dk1"/>
                </a:solidFill>
              </a:rPr>
              <a:t>D1.4 </a:t>
            </a:r>
            <a:r>
              <a:rPr lang="en-US" sz="2000" dirty="0">
                <a:solidFill>
                  <a:schemeClr val="dk1"/>
                </a:solidFill>
              </a:rPr>
              <a:t>identify and explain factors that can affect an individual’s decisions about sexual activity, and identify sources of support regarding sexual health. </a:t>
            </a:r>
            <a:endParaRPr lang="en-US" sz="2000" b="1" dirty="0">
              <a:solidFill>
                <a:schemeClr val="dk1"/>
              </a:solidFill>
            </a:endParaRPr>
          </a:p>
        </p:txBody>
      </p:sp>
      <p:sp>
        <p:nvSpPr>
          <p:cNvPr id="2" name="TextBox 1"/>
          <p:cNvSpPr txBox="1"/>
          <p:nvPr/>
        </p:nvSpPr>
        <p:spPr>
          <a:xfrm>
            <a:off x="311700" y="2405289"/>
            <a:ext cx="7558075" cy="1631216"/>
          </a:xfrm>
          <a:prstGeom prst="rect">
            <a:avLst/>
          </a:prstGeom>
          <a:noFill/>
        </p:spPr>
        <p:txBody>
          <a:bodyPr wrap="square" rtlCol="0">
            <a:spAutoFit/>
          </a:bodyPr>
          <a:lstStyle/>
          <a:p>
            <a:r>
              <a:rPr lang="en-CA" sz="2000" b="1" dirty="0" smtClean="0"/>
              <a:t>D2.3</a:t>
            </a:r>
            <a:r>
              <a:rPr lang="en-CA" sz="2000" dirty="0"/>
              <a:t> </a:t>
            </a:r>
            <a:r>
              <a:rPr lang="en-CA" sz="2000" dirty="0" smtClean="0"/>
              <a:t>demonstrate an understanding of abstinence, contraception and the use of effective and suitable protection to prevent pregnancy and sexually transmitted blood-borne infections, and the concept of consent, as well as the skills they need to apply in order to make safe and healthy decisions about sexual activity. </a:t>
            </a:r>
            <a:endParaRPr lang="en-CA" sz="2000" b="1" dirty="0"/>
          </a:p>
        </p:txBody>
      </p:sp>
      <p:pic>
        <p:nvPicPr>
          <p:cNvPr id="6" name="Google Shape;93;p17" descr="check mark"/>
          <p:cNvPicPr preferRelativeResize="0"/>
          <p:nvPr/>
        </p:nvPicPr>
        <p:blipFill>
          <a:blip r:embed="rId4">
            <a:alphaModFix/>
          </a:blip>
          <a:stretch>
            <a:fillRect/>
          </a:stretch>
        </p:blipFill>
        <p:spPr>
          <a:xfrm>
            <a:off x="7644895" y="2961817"/>
            <a:ext cx="1187405" cy="1074688"/>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1557930" y="297565"/>
            <a:ext cx="6028140" cy="1072426"/>
          </a:xfrm>
          <a:prstGeom prst="rect">
            <a:avLst/>
          </a:prstGeom>
        </p:spPr>
        <p:txBody>
          <a:bodyPr spcFirstLastPara="1" wrap="square" lIns="91425" tIns="91425" rIns="91425" bIns="91425" anchor="ctr" anchorCtr="0">
            <a:normAutofit fontScale="90000"/>
          </a:bodyPr>
          <a:lstStyle/>
          <a:p>
            <a:pPr lvl="0"/>
            <a:r>
              <a:rPr lang="en" sz="4000" dirty="0"/>
              <a:t>Making Decisions About Sexual Health</a:t>
            </a:r>
            <a:endParaRPr sz="4000" dirty="0"/>
          </a:p>
        </p:txBody>
      </p:sp>
      <p:sp>
        <p:nvSpPr>
          <p:cNvPr id="56" name="Google Shape;56;p13"/>
          <p:cNvSpPr txBox="1">
            <a:spLocks noGrp="1"/>
          </p:cNvSpPr>
          <p:nvPr>
            <p:ph type="subTitle" idx="1"/>
          </p:nvPr>
        </p:nvSpPr>
        <p:spPr>
          <a:xfrm>
            <a:off x="311700" y="3433224"/>
            <a:ext cx="8520600" cy="582658"/>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smtClean="0">
                <a:solidFill>
                  <a:schemeClr val="dk1"/>
                </a:solidFill>
              </a:rPr>
              <a:t>Grade 8</a:t>
            </a:r>
            <a:endParaRPr dirty="0">
              <a:solidFill>
                <a:schemeClr val="dk1"/>
              </a:solidFill>
            </a:endParaRPr>
          </a:p>
        </p:txBody>
      </p:sp>
      <p:pic>
        <p:nvPicPr>
          <p:cNvPr id="5" name="Picture 4" descr="thinking bubbles with yes or no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821" y="1723632"/>
            <a:ext cx="2364486" cy="2364486"/>
          </a:xfrm>
          <a:prstGeom prst="rect">
            <a:avLst/>
          </a:prstGeom>
        </p:spPr>
      </p:pic>
      <p:pic>
        <p:nvPicPr>
          <p:cNvPr id="6" name="Picture 5" descr="person question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4181" y="1369991"/>
            <a:ext cx="2718127" cy="2718127"/>
          </a:xfrm>
          <a:prstGeom prst="rect">
            <a:avLst/>
          </a:prstGeom>
        </p:spPr>
      </p:pic>
    </p:spTree>
    <p:extLst>
      <p:ext uri="{BB962C8B-B14F-4D97-AF65-F5344CB8AC3E}">
        <p14:creationId xmlns:p14="http://schemas.microsoft.com/office/powerpoint/2010/main" val="3860491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8" y="256019"/>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Learning Objectives</a:t>
            </a:r>
            <a:endParaRPr lang="en-CA" b="1" dirty="0">
              <a:solidFill>
                <a:schemeClr val="tx1"/>
              </a:solidFill>
              <a:latin typeface="+mj-lt"/>
            </a:endParaRPr>
          </a:p>
        </p:txBody>
      </p:sp>
      <p:sp>
        <p:nvSpPr>
          <p:cNvPr id="3" name="TextBox 2"/>
          <p:cNvSpPr txBox="1"/>
          <p:nvPr/>
        </p:nvSpPr>
        <p:spPr>
          <a:xfrm>
            <a:off x="311699" y="1216812"/>
            <a:ext cx="8520599" cy="2862322"/>
          </a:xfrm>
          <a:prstGeom prst="rect">
            <a:avLst/>
          </a:prstGeom>
          <a:noFill/>
        </p:spPr>
        <p:txBody>
          <a:bodyPr wrap="square" rtlCol="0">
            <a:spAutoFit/>
          </a:bodyPr>
          <a:lstStyle/>
          <a:p>
            <a:pPr lvl="1"/>
            <a:r>
              <a:rPr lang="en-US" sz="2000" dirty="0" smtClean="0"/>
              <a:t>At the end of this presentation, you will understand factors that might affect decisions related to sexual health. You will also:</a:t>
            </a:r>
          </a:p>
          <a:p>
            <a:pPr lvl="1"/>
            <a:endParaRPr lang="en-US" sz="2000" dirty="0"/>
          </a:p>
          <a:p>
            <a:pPr marL="342900" lvl="1" indent="-342900">
              <a:buFont typeface="Arial" panose="020B0604020202020204" pitchFamily="34" charset="0"/>
              <a:buChar char="•"/>
            </a:pPr>
            <a:r>
              <a:rPr lang="en-US" sz="2000" dirty="0" smtClean="0"/>
              <a:t>Understand the importance of abstinence and delaying sexual activity until you are older</a:t>
            </a:r>
          </a:p>
          <a:p>
            <a:pPr marL="342900" lvl="1" indent="-342900">
              <a:buFont typeface="Arial" panose="020B0604020202020204" pitchFamily="34" charset="0"/>
              <a:buChar char="•"/>
            </a:pPr>
            <a:r>
              <a:rPr lang="en-US" sz="2000" dirty="0" smtClean="0"/>
              <a:t>Learn the skills needed to make safe and healthy decisions</a:t>
            </a:r>
          </a:p>
          <a:p>
            <a:pPr marL="342900" lvl="1" indent="-342900">
              <a:buFont typeface="Arial" panose="020B0604020202020204" pitchFamily="34" charset="0"/>
              <a:buChar char="•"/>
            </a:pPr>
            <a:r>
              <a:rPr lang="en-US" sz="2000" dirty="0"/>
              <a:t>Understand that everyone is on their own journey. The decisions you make about your sexual health may be different from your peers and occur at different times and that is okay! </a:t>
            </a:r>
          </a:p>
        </p:txBody>
      </p:sp>
    </p:spTree>
    <p:extLst>
      <p:ext uri="{BB962C8B-B14F-4D97-AF65-F5344CB8AC3E}">
        <p14:creationId xmlns:p14="http://schemas.microsoft.com/office/powerpoint/2010/main" val="1718815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409945"/>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Making Decisions About Your Health</a:t>
            </a:r>
            <a:endParaRPr lang="en-CA" b="1" dirty="0">
              <a:solidFill>
                <a:schemeClr val="tx1"/>
              </a:solidFill>
              <a:latin typeface="+mj-lt"/>
            </a:endParaRPr>
          </a:p>
        </p:txBody>
      </p:sp>
      <p:pic>
        <p:nvPicPr>
          <p:cNvPr id="3" name="Picture 2" descr="making informed decisions about your health" title="making informed decisions"/>
          <p:cNvPicPr>
            <a:picLocks noChangeAspect="1"/>
          </p:cNvPicPr>
          <p:nvPr/>
        </p:nvPicPr>
        <p:blipFill rotWithShape="1">
          <a:blip r:embed="rId3">
            <a:extLst>
              <a:ext uri="{28A0092B-C50C-407E-A947-70E740481C1C}">
                <a14:useLocalDpi xmlns:a14="http://schemas.microsoft.com/office/drawing/2010/main" val="0"/>
              </a:ext>
            </a:extLst>
          </a:blip>
          <a:srcRect t="7868" b="12543"/>
          <a:stretch/>
        </p:blipFill>
        <p:spPr>
          <a:xfrm>
            <a:off x="1017231" y="1429789"/>
            <a:ext cx="3204837" cy="255069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421" y="1617552"/>
            <a:ext cx="2175167" cy="2175167"/>
          </a:xfrm>
          <a:prstGeom prst="rect">
            <a:avLst/>
          </a:prstGeom>
        </p:spPr>
      </p:pic>
    </p:spTree>
    <p:extLst>
      <p:ext uri="{BB962C8B-B14F-4D97-AF65-F5344CB8AC3E}">
        <p14:creationId xmlns:p14="http://schemas.microsoft.com/office/powerpoint/2010/main" val="1261727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011081" y="336612"/>
            <a:ext cx="7454263" cy="92576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Feelings about Sexual Health</a:t>
            </a:r>
            <a:endParaRPr lang="en-CA" sz="2800" b="1" dirty="0">
              <a:latin typeface="+mj-lt"/>
            </a:endParaRPr>
          </a:p>
        </p:txBody>
      </p:sp>
      <p:sp>
        <p:nvSpPr>
          <p:cNvPr id="11" name="Text Placeholder 2"/>
          <p:cNvSpPr txBox="1">
            <a:spLocks/>
          </p:cNvSpPr>
          <p:nvPr/>
        </p:nvSpPr>
        <p:spPr>
          <a:xfrm>
            <a:off x="1011081" y="1703021"/>
            <a:ext cx="5321222" cy="229019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buClr>
                <a:schemeClr val="tx1"/>
              </a:buClr>
            </a:pPr>
            <a:r>
              <a:rPr lang="en-CA" sz="2000" b="1" dirty="0" smtClean="0">
                <a:solidFill>
                  <a:schemeClr val="tx1"/>
                </a:solidFill>
                <a:latin typeface="+mn-lt"/>
              </a:rPr>
              <a:t>It’s Okay… </a:t>
            </a:r>
          </a:p>
          <a:p>
            <a:pPr marL="342900" indent="-342900">
              <a:buClr>
                <a:schemeClr val="tx1"/>
              </a:buClr>
              <a:buFont typeface="Wingdings" panose="05000000000000000000" pitchFamily="2" charset="2"/>
              <a:buChar char="ü"/>
            </a:pPr>
            <a:r>
              <a:rPr lang="en-CA" sz="2000" dirty="0" smtClean="0">
                <a:solidFill>
                  <a:schemeClr val="tx1"/>
                </a:solidFill>
                <a:latin typeface="+mn-lt"/>
              </a:rPr>
              <a:t>To feel embarrassed or uncomfortable</a:t>
            </a:r>
          </a:p>
          <a:p>
            <a:pPr marL="342900" indent="-342900">
              <a:buClr>
                <a:schemeClr val="tx1"/>
              </a:buClr>
              <a:buFont typeface="Wingdings" panose="05000000000000000000" pitchFamily="2" charset="2"/>
              <a:buChar char="ü"/>
            </a:pPr>
            <a:r>
              <a:rPr lang="en-CA" sz="2000" dirty="0" smtClean="0">
                <a:solidFill>
                  <a:schemeClr val="tx1"/>
                </a:solidFill>
                <a:latin typeface="+mn-lt"/>
              </a:rPr>
              <a:t>To ask questions</a:t>
            </a:r>
          </a:p>
          <a:p>
            <a:pPr marL="342900" indent="-342900">
              <a:buClr>
                <a:schemeClr val="tx1"/>
              </a:buClr>
              <a:buFont typeface="Wingdings" panose="05000000000000000000" pitchFamily="2" charset="2"/>
              <a:buChar char="ü"/>
            </a:pPr>
            <a:r>
              <a:rPr lang="en-CA" sz="2000" dirty="0" smtClean="0">
                <a:solidFill>
                  <a:schemeClr val="tx1"/>
                </a:solidFill>
                <a:latin typeface="+mn-lt"/>
              </a:rPr>
              <a:t>To not already know about this</a:t>
            </a:r>
          </a:p>
          <a:p>
            <a:pPr marL="342900" indent="-342900">
              <a:buClr>
                <a:schemeClr val="tx1"/>
              </a:buClr>
              <a:buFont typeface="Wingdings" panose="05000000000000000000" pitchFamily="2" charset="2"/>
              <a:buChar char="ü"/>
            </a:pPr>
            <a:r>
              <a:rPr lang="en-CA" sz="2000" dirty="0" smtClean="0">
                <a:solidFill>
                  <a:schemeClr val="tx1"/>
                </a:solidFill>
                <a:latin typeface="+mn-lt"/>
              </a:rPr>
              <a:t>For us to learn about sexual health</a:t>
            </a:r>
            <a:endParaRPr lang="en-CA" sz="2000" dirty="0">
              <a:solidFill>
                <a:schemeClr val="tx1"/>
              </a:solidFill>
              <a:latin typeface="+mn-lt"/>
            </a:endParaRPr>
          </a:p>
        </p:txBody>
      </p:sp>
      <p:pic>
        <p:nvPicPr>
          <p:cNvPr id="12" name="Picture 11" descr="ok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9040">
            <a:off x="5948622" y="596116"/>
            <a:ext cx="2857143" cy="2857143"/>
          </a:xfrm>
          <a:prstGeom prst="rect">
            <a:avLst/>
          </a:prstGeom>
        </p:spPr>
      </p:pic>
      <p:pic>
        <p:nvPicPr>
          <p:cNvPr id="13" name="Picture 12" descr="blue circle with a black thumbs up insi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4083" y="2786996"/>
            <a:ext cx="1206219" cy="1206219"/>
          </a:xfrm>
          <a:prstGeom prst="rect">
            <a:avLst/>
          </a:prstGeom>
        </p:spPr>
      </p:pic>
    </p:spTree>
    <p:extLst>
      <p:ext uri="{BB962C8B-B14F-4D97-AF65-F5344CB8AC3E}">
        <p14:creationId xmlns:p14="http://schemas.microsoft.com/office/powerpoint/2010/main" val="1769034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46401</TotalTime>
  <Words>14307</Words>
  <Application>Microsoft Office PowerPoint</Application>
  <PresentationFormat>On-screen Show (16:9)</PresentationFormat>
  <Paragraphs>1204</Paragraphs>
  <Slides>45</Slides>
  <Notes>45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Wingdings</vt:lpstr>
      <vt:lpstr>Simple Light</vt:lpstr>
      <vt:lpstr>Making Decisions About Sexual Health</vt:lpstr>
      <vt:lpstr>Land Acknowledgement</vt:lpstr>
      <vt:lpstr>Presentation Format</vt:lpstr>
      <vt:lpstr>Presentation Format</vt:lpstr>
      <vt:lpstr>Curriculum Expectations – Grade 8</vt:lpstr>
      <vt:lpstr>Making Decisions About Sexual Health</vt:lpstr>
      <vt:lpstr>Learning Objectives</vt:lpstr>
      <vt:lpstr>Making Decisions About Your Health</vt:lpstr>
      <vt:lpstr>Feelings about Sexual Health</vt:lpstr>
      <vt:lpstr>Before We Begin…</vt:lpstr>
      <vt:lpstr>Guiding Question #1</vt:lpstr>
      <vt:lpstr>What is Abstinence?</vt:lpstr>
      <vt:lpstr>Why do people abstain?</vt:lpstr>
      <vt:lpstr>Why someone might choose not to abstain </vt:lpstr>
      <vt:lpstr>Ways To Show Someone You Care</vt:lpstr>
      <vt:lpstr>Think, Pair, Share</vt:lpstr>
      <vt:lpstr>Factors that Influence Sexual Decision Making</vt:lpstr>
      <vt:lpstr>External Factors that Influence Sexual Decisions</vt:lpstr>
      <vt:lpstr>Sexually Explicit Materials in Media</vt:lpstr>
      <vt:lpstr>Making Informed Decisions about Sexually Explicit Media</vt:lpstr>
      <vt:lpstr>Guiding Question #2</vt:lpstr>
      <vt:lpstr>Video: Understanding Consent</vt:lpstr>
      <vt:lpstr>Review of Consent</vt:lpstr>
      <vt:lpstr>Sexual Decision Making</vt:lpstr>
      <vt:lpstr>Potential Risks of Sexual Activity</vt:lpstr>
      <vt:lpstr>Ways to Reduce your Risks</vt:lpstr>
      <vt:lpstr>Guiding Question #3</vt:lpstr>
      <vt:lpstr>Contraception</vt:lpstr>
      <vt:lpstr>Important Questions to Ask</vt:lpstr>
      <vt:lpstr>Contraception Methods</vt:lpstr>
      <vt:lpstr>Hormonal Contraception Option: Birth Control Pill</vt:lpstr>
      <vt:lpstr>Non-Hormonal Contraceptive Option: Barrier Method</vt:lpstr>
      <vt:lpstr>Emergency Contraceptive Options</vt:lpstr>
      <vt:lpstr>Withdrawal Method</vt:lpstr>
      <vt:lpstr>Natural Methods</vt:lpstr>
      <vt:lpstr>What is Sexual Harassment?</vt:lpstr>
      <vt:lpstr>Sexual Harassment</vt:lpstr>
      <vt:lpstr>What is Sexual Assault?</vt:lpstr>
      <vt:lpstr>Sources of Support</vt:lpstr>
      <vt:lpstr>Sexual Health Centre Information</vt:lpstr>
      <vt:lpstr>Kids Help Phone</vt:lpstr>
      <vt:lpstr>Final Activity: Making Decisions About Sexual Health</vt:lpstr>
      <vt:lpstr>Final Thoughts</vt:lpstr>
      <vt:lpstr>More Questions? Talk to Someone: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Decisions about Sexual Health</dc:title>
  <dc:creator>Robinson, Mackenzie</dc:creator>
  <cp:lastModifiedBy>Ratskos, Emillea</cp:lastModifiedBy>
  <cp:revision>547</cp:revision>
  <dcterms:modified xsi:type="dcterms:W3CDTF">2023-02-24T21:04:26Z</dcterms:modified>
</cp:coreProperties>
</file>