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303" r:id="rId3"/>
    <p:sldId id="304" r:id="rId4"/>
    <p:sldId id="305" r:id="rId5"/>
    <p:sldId id="307"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 id="321" r:id="rId20"/>
    <p:sldId id="322" r:id="rId21"/>
    <p:sldId id="323" r:id="rId22"/>
    <p:sldId id="324"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inson, Mackenzie" initials="RM" lastIdx="2" clrIdx="0">
    <p:extLst>
      <p:ext uri="{19B8F6BF-5375-455C-9EA6-DF929625EA0E}">
        <p15:presenceInfo xmlns:p15="http://schemas.microsoft.com/office/powerpoint/2012/main" userId="S-1-5-21-494292953-1948397803-1850952788-872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030" autoAdjust="0"/>
  </p:normalViewPr>
  <p:slideViewPr>
    <p:cSldViewPr snapToGrid="0">
      <p:cViewPr varScale="1">
        <p:scale>
          <a:sx n="93" d="100"/>
          <a:sy n="93" d="100"/>
        </p:scale>
        <p:origin x="518" y="6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f6cf7e69c9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f6cf7e69c9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sz="1200" b="0" i="0" u="none" strike="noStrike" kern="1200" cap="none" dirty="0" smtClean="0">
              <a:solidFill>
                <a:schemeClr val="tx1"/>
              </a:solidFill>
              <a:effectLst/>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dirty="0" smtClean="0"/>
              <a:t>Note: Sometimes symptoms of an</a:t>
            </a:r>
            <a:r>
              <a:rPr lang="en-US" baseline="0" dirty="0" smtClean="0"/>
              <a:t> </a:t>
            </a:r>
            <a:r>
              <a:rPr lang="en-US" baseline="0" dirty="0" err="1" smtClean="0"/>
              <a:t>STI</a:t>
            </a:r>
            <a:r>
              <a:rPr lang="en-US" baseline="0" dirty="0" smtClean="0"/>
              <a:t> can be similar to other infections. </a:t>
            </a:r>
          </a:p>
          <a:p>
            <a:r>
              <a:rPr lang="en-US" baseline="0" dirty="0" smtClean="0"/>
              <a:t>Remember that if symptoms disappear it does not mean that the virus/bacteria is gone as well and that person can still pass that infection on to their sexual partners. Remember sometimes there can be no symptoms (asymptomatic)</a:t>
            </a:r>
            <a:endParaRPr lang="en-US" dirty="0" smtClean="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599806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b="1" dirty="0" smtClean="0"/>
              <a:t>BRIEFLY REVIEW</a:t>
            </a:r>
            <a:r>
              <a:rPr lang="en-US" b="1" baseline="0" dirty="0" smtClean="0"/>
              <a:t> ALL POINTS</a:t>
            </a:r>
          </a:p>
          <a:p>
            <a:r>
              <a:rPr lang="en-US" b="1" baseline="0" dirty="0" smtClean="0"/>
              <a:t>Vaccines for:  </a:t>
            </a:r>
            <a:r>
              <a:rPr lang="en-US" b="1" baseline="0" dirty="0" err="1" smtClean="0"/>
              <a:t>HPV</a:t>
            </a:r>
            <a:r>
              <a:rPr lang="en-US" b="1" baseline="0" dirty="0" smtClean="0"/>
              <a:t> (types 6, 11, 16, 18, 31, 33, 45, 52, 58), </a:t>
            </a:r>
            <a:r>
              <a:rPr lang="en-US" b="1" baseline="0" dirty="0" err="1" smtClean="0"/>
              <a:t>Hep</a:t>
            </a:r>
            <a:r>
              <a:rPr lang="en-US" b="1" baseline="0" dirty="0" smtClean="0"/>
              <a:t> B</a:t>
            </a: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2273256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t>Additional</a:t>
            </a:r>
            <a:r>
              <a:rPr lang="en-US" b="1" baseline="0" dirty="0" smtClean="0"/>
              <a:t> Answers:</a:t>
            </a:r>
          </a:p>
          <a:p>
            <a:pPr marL="457200" indent="-457200">
              <a:buFont typeface="Arial" pitchFamily="34" charset="0"/>
              <a:buChar char="•"/>
            </a:pPr>
            <a:r>
              <a:rPr lang="en-US" sz="1100" dirty="0" smtClean="0"/>
              <a:t>Knowledge to make informed choices.</a:t>
            </a:r>
          </a:p>
          <a:p>
            <a:pPr marL="457200" indent="-457200">
              <a:buFont typeface="Arial" pitchFamily="34" charset="0"/>
              <a:buChar char="•"/>
            </a:pPr>
            <a:r>
              <a:rPr lang="en-US" sz="1100" dirty="0" smtClean="0"/>
              <a:t>It helps us to recognize stereotypes &amp; myths.</a:t>
            </a:r>
          </a:p>
          <a:p>
            <a:pPr marL="0" lvl="0" indent="0" algn="l" rtl="0">
              <a:spcBef>
                <a:spcPts val="0"/>
              </a:spcBef>
              <a:spcAft>
                <a:spcPts val="0"/>
              </a:spcAft>
              <a:buNone/>
            </a:pP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Myths: It helps us recognize myths like “It’s easy to tell if a person has a </a:t>
            </a:r>
            <a:r>
              <a:rPr lang="en-US" dirty="0" err="1" smtClean="0"/>
              <a:t>STI</a:t>
            </a:r>
            <a:r>
              <a:rPr lang="en-US" dirty="0" smtClean="0"/>
              <a:t>/HIV because he/she will look sick” that could prevent a person from using effective prevention methods or seeking needed treatments</a:t>
            </a:r>
          </a:p>
        </p:txBody>
      </p:sp>
    </p:spTree>
    <p:extLst>
      <p:ext uri="{BB962C8B-B14F-4D97-AF65-F5344CB8AC3E}">
        <p14:creationId xmlns:p14="http://schemas.microsoft.com/office/powerpoint/2010/main" val="6141679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smtClean="0"/>
              <a:t>Review the</a:t>
            </a:r>
            <a:r>
              <a:rPr lang="en-US" baseline="0" dirty="0" smtClean="0"/>
              <a:t> importance of open communication between partners.</a:t>
            </a:r>
            <a:endParaRPr lang="en-US" dirty="0" smtClean="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40034919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smtClean="0"/>
              <a:t>Condoms are free at sexual health centres.</a:t>
            </a: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672790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buFont typeface="Arial" pitchFamily="34" charset="0"/>
              <a:buNone/>
            </a:pPr>
            <a:r>
              <a:rPr lang="en-US" baseline="0" dirty="0" smtClean="0"/>
              <a:t> Practice of Abstinence needs to be followed consistently to guarantee 100% protection. Condoms are effective against preventing pregnancy and </a:t>
            </a:r>
            <a:r>
              <a:rPr lang="en-US" baseline="0" dirty="0" err="1" smtClean="0"/>
              <a:t>STI’s</a:t>
            </a:r>
            <a:r>
              <a:rPr lang="en-US" baseline="0" dirty="0" smtClean="0"/>
              <a:t> but are not 100% effective.</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100" dirty="0" smtClean="0"/>
          </a:p>
          <a:p>
            <a:pPr marL="0" indent="0">
              <a:buFont typeface="Arial" pitchFamily="34" charset="0"/>
              <a:buNone/>
            </a:pPr>
            <a:endParaRPr lang="en-US" baseline="0" dirty="0" smtClean="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5661540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dirty="0" smtClean="0"/>
              <a:t>Depending on time, may need to briefly explain withdrawal and safe days.</a:t>
            </a:r>
          </a:p>
          <a:p>
            <a:endParaRPr lang="en-US" dirty="0" smtClean="0"/>
          </a:p>
          <a:p>
            <a:pPr marL="158750" indent="0">
              <a:buNone/>
            </a:pPr>
            <a:r>
              <a:rPr lang="en-US" sz="1100" b="1" dirty="0" smtClean="0"/>
              <a:t>Withdrawal </a:t>
            </a:r>
            <a:r>
              <a:rPr lang="en-US" sz="1100" dirty="0" smtClean="0"/>
              <a:t>(Pulling Out In Time/ Pulling out Before Ejaculation) </a:t>
            </a:r>
          </a:p>
          <a:p>
            <a:pPr marL="171450" indent="-171450">
              <a:buFont typeface="Arial" pitchFamily="34" charset="0"/>
              <a:buChar char="•"/>
            </a:pPr>
            <a:r>
              <a:rPr lang="en-US" sz="1100" dirty="0" smtClean="0"/>
              <a:t>Once the penis becomes erect, it gives off a small amount of semen which contains many sperm. It only takes 1 sperm + 1 ovum (egg) = baby.  </a:t>
            </a:r>
          </a:p>
          <a:p>
            <a:pPr marL="171450" indent="-171450">
              <a:buFont typeface="Arial" pitchFamily="34" charset="0"/>
              <a:buChar char="•"/>
            </a:pPr>
            <a:r>
              <a:rPr lang="en-US" sz="1100" dirty="0" smtClean="0"/>
              <a:t>Not always able to pull out before ejaculation occurs as this method requires a lot of self-control.</a:t>
            </a:r>
          </a:p>
          <a:p>
            <a:pPr marL="171450" indent="-171450">
              <a:buFont typeface="Arial" pitchFamily="34" charset="0"/>
              <a:buChar char="•"/>
            </a:pPr>
            <a:r>
              <a:rPr lang="en-US" sz="1100" dirty="0" smtClean="0"/>
              <a:t>Ejaculation near vaginal opening is risky as sperm can travel into the vagina.</a:t>
            </a:r>
          </a:p>
          <a:p>
            <a:endParaRPr lang="en-US" sz="1100" b="1" dirty="0" smtClean="0"/>
          </a:p>
          <a:p>
            <a:pPr marL="158750" indent="0">
              <a:buNone/>
            </a:pPr>
            <a:r>
              <a:rPr lang="en-US" sz="1100" b="1" dirty="0" smtClean="0"/>
              <a:t>Rhythm Method </a:t>
            </a:r>
            <a:r>
              <a:rPr lang="en-US" sz="1100" b="0" dirty="0" smtClean="0"/>
              <a:t>(Safe</a:t>
            </a:r>
            <a:r>
              <a:rPr lang="en-US" sz="1100" b="0" baseline="0" dirty="0" smtClean="0"/>
              <a:t> days during the cycle)</a:t>
            </a:r>
            <a:endParaRPr lang="en-US" sz="1100" b="1" dirty="0" smtClean="0"/>
          </a:p>
          <a:p>
            <a:pPr marL="171450" indent="-171450">
              <a:buFont typeface="Arial" pitchFamily="34" charset="0"/>
              <a:buChar char="•"/>
            </a:pPr>
            <a:r>
              <a:rPr lang="en-US" sz="1100" dirty="0" smtClean="0"/>
              <a:t>The belief is that sexual activity can occur on “SAFE” days.</a:t>
            </a:r>
          </a:p>
          <a:p>
            <a:pPr marL="171450" indent="-171450">
              <a:buFont typeface="Arial" pitchFamily="34" charset="0"/>
              <a:buChar char="•"/>
            </a:pPr>
            <a:r>
              <a:rPr lang="en-US" sz="1100" dirty="0" smtClean="0"/>
              <a:t>Not a good method as most young women do not have a dependable cycle. </a:t>
            </a:r>
            <a:endParaRPr lang="en-US" dirty="0" smtClean="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105097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3096609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1471703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buNone/>
            </a:pPr>
            <a:r>
              <a:rPr lang="en-US" sz="1100" b="1" dirty="0" smtClean="0"/>
              <a:t>Set limits…</a:t>
            </a:r>
          </a:p>
          <a:p>
            <a:r>
              <a:rPr lang="en-US" sz="1100" dirty="0" smtClean="0"/>
              <a:t>Decide what you want. Set limits for physical involvement before you are in a pressure situation.</a:t>
            </a:r>
          </a:p>
          <a:p>
            <a:pPr marL="0" indent="0">
              <a:buNone/>
            </a:pPr>
            <a:r>
              <a:rPr lang="en-US" sz="1100" b="1" dirty="0" smtClean="0"/>
              <a:t>Talk with your date…</a:t>
            </a:r>
          </a:p>
          <a:p>
            <a:r>
              <a:rPr lang="en-US" sz="1100" dirty="0" smtClean="0"/>
              <a:t>Explain your limits; make your position clear.</a:t>
            </a:r>
          </a:p>
          <a:p>
            <a:r>
              <a:rPr lang="en-US" sz="1100" dirty="0" smtClean="0"/>
              <a:t>Use a strong, firm voice, no hinting.</a:t>
            </a:r>
          </a:p>
          <a:p>
            <a:r>
              <a:rPr lang="en-US" sz="1100" dirty="0" smtClean="0"/>
              <a:t>Remember your date may take your silence as a sign you want to go further…so talk!</a:t>
            </a:r>
          </a:p>
          <a:p>
            <a:pPr marL="0" indent="0">
              <a:buNone/>
            </a:pPr>
            <a:r>
              <a:rPr lang="en-US" sz="1100" b="1" dirty="0" smtClean="0"/>
              <a:t>Listen to your date…</a:t>
            </a:r>
          </a:p>
          <a:p>
            <a:r>
              <a:rPr lang="en-US" sz="1100" dirty="0" smtClean="0"/>
              <a:t>Know each other’s limits.</a:t>
            </a:r>
          </a:p>
          <a:p>
            <a:pPr marL="0" indent="0">
              <a:buNone/>
            </a:pPr>
            <a:r>
              <a:rPr lang="en-US" sz="1100" b="1" dirty="0" smtClean="0"/>
              <a:t>Be assertive…</a:t>
            </a:r>
          </a:p>
          <a:p>
            <a:r>
              <a:rPr lang="en-US" sz="1100" dirty="0" smtClean="0"/>
              <a:t>Say what you mean; mean what you say.</a:t>
            </a:r>
          </a:p>
          <a:p>
            <a:r>
              <a:rPr lang="en-US" sz="1100" dirty="0" smtClean="0"/>
              <a:t>Act on your decisions; move away if necessary.</a:t>
            </a:r>
          </a:p>
          <a:p>
            <a:pPr marL="0" indent="0">
              <a:buNone/>
            </a:pPr>
            <a:r>
              <a:rPr lang="en-US" sz="1100" b="1" dirty="0" smtClean="0"/>
              <a:t>Trust your feelings…</a:t>
            </a:r>
          </a:p>
          <a:p>
            <a:r>
              <a:rPr lang="en-US" sz="1100" dirty="0" smtClean="0"/>
              <a:t>Don’t let yourself be pressured.</a:t>
            </a:r>
          </a:p>
          <a:p>
            <a:pPr marL="0" indent="0">
              <a:buNone/>
            </a:pPr>
            <a:r>
              <a:rPr lang="en-US" sz="1100" b="1" dirty="0" smtClean="0"/>
              <a:t>Be aware of your date’s actions…</a:t>
            </a:r>
          </a:p>
          <a:p>
            <a:r>
              <a:rPr lang="en-US" sz="1100" dirty="0" smtClean="0"/>
              <a:t>Listen to what is being said; pay attention to body language.</a:t>
            </a:r>
          </a:p>
        </p:txBody>
      </p:sp>
    </p:spTree>
    <p:extLst>
      <p:ext uri="{BB962C8B-B14F-4D97-AF65-F5344CB8AC3E}">
        <p14:creationId xmlns:p14="http://schemas.microsoft.com/office/powerpoint/2010/main" val="3288589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smtClean="0"/>
              <a:t>IMPORTANT:</a:t>
            </a:r>
            <a:r>
              <a:rPr lang="en-US" sz="1100" b="1" baseline="0" dirty="0" smtClean="0"/>
              <a:t>  IN ORDER FOR THE GAME TO WORK PROPERLY, YOU MUST CLICK ON THE </a:t>
            </a:r>
            <a:r>
              <a:rPr lang="en-US" sz="1100" b="1" baseline="0" dirty="0" err="1" smtClean="0"/>
              <a:t>COLOUR</a:t>
            </a:r>
            <a:r>
              <a:rPr lang="en-US" sz="1100" b="1" baseline="0" dirty="0" smtClean="0"/>
              <a:t> WHEN THE “HAND” SHOWS, NOT THE ARROW (AROUND THE PERIMETER OF THE </a:t>
            </a:r>
            <a:r>
              <a:rPr lang="en-US" sz="1100" b="1" baseline="0" dirty="0" err="1" smtClean="0"/>
              <a:t>COLOURED</a:t>
            </a:r>
            <a:r>
              <a:rPr lang="en-US" sz="1100" b="1" baseline="0" dirty="0" smtClean="0"/>
              <a:t> SQUARE)</a:t>
            </a:r>
            <a:endParaRPr lang="en-US" sz="1100" b="1" dirty="0" smtClean="0"/>
          </a:p>
        </p:txBody>
      </p:sp>
    </p:spTree>
    <p:extLst>
      <p:ext uri="{BB962C8B-B14F-4D97-AF65-F5344CB8AC3E}">
        <p14:creationId xmlns:p14="http://schemas.microsoft.com/office/powerpoint/2010/main" val="34888113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18562471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indent="-171450">
              <a:buFont typeface="Arial" pitchFamily="34" charset="0"/>
              <a:buChar char="•"/>
            </a:pPr>
            <a:r>
              <a:rPr lang="en-US" sz="1100" baseline="0" dirty="0" smtClean="0"/>
              <a:t>Social (friends, family)</a:t>
            </a:r>
          </a:p>
          <a:p>
            <a:pPr marL="171450" indent="-171450">
              <a:buFont typeface="Arial" pitchFamily="34" charset="0"/>
              <a:buChar char="•"/>
            </a:pPr>
            <a:r>
              <a:rPr lang="en-US" sz="1100" baseline="0" dirty="0" smtClean="0"/>
              <a:t>Emotional (Self-Respect/Self-Esteem, mental wellness/depression)</a:t>
            </a:r>
          </a:p>
          <a:p>
            <a:pPr marL="171450" indent="-171450">
              <a:buFont typeface="Arial" pitchFamily="34" charset="0"/>
              <a:buChar char="•"/>
            </a:pPr>
            <a:r>
              <a:rPr lang="en-US" sz="1100" baseline="0" dirty="0" smtClean="0"/>
              <a:t>Personal consequences (personal goals affected- education, sports </a:t>
            </a:r>
            <a:r>
              <a:rPr lang="en-US" sz="1100" baseline="0" dirty="0" err="1" smtClean="0"/>
              <a:t>etc</a:t>
            </a:r>
            <a:r>
              <a:rPr lang="en-US" sz="1100" baseline="0" dirty="0" smtClean="0"/>
              <a:t>) </a:t>
            </a:r>
          </a:p>
          <a:p>
            <a:pPr marL="0" lvl="0" indent="0" algn="l" rtl="0">
              <a:spcBef>
                <a:spcPts val="0"/>
              </a:spcBef>
              <a:spcAft>
                <a:spcPts val="0"/>
              </a:spcAft>
              <a:buNone/>
            </a:pPr>
            <a:endParaRPr lang="en-US" sz="1100" b="1" dirty="0" smtClean="0"/>
          </a:p>
        </p:txBody>
      </p:sp>
    </p:spTree>
    <p:extLst>
      <p:ext uri="{BB962C8B-B14F-4D97-AF65-F5344CB8AC3E}">
        <p14:creationId xmlns:p14="http://schemas.microsoft.com/office/powerpoint/2010/main" val="18880587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sz="1100" b="0" i="0" u="none" strike="noStrike" kern="1200" cap="none" dirty="0" smtClean="0">
                <a:solidFill>
                  <a:schemeClr val="tx1"/>
                </a:solidFill>
                <a:effectLst/>
                <a:latin typeface="Arial"/>
                <a:ea typeface="Arial"/>
                <a:cs typeface="Arial"/>
                <a:sym typeface="Arial"/>
              </a:rPr>
              <a:t>Consent for any sexual activity must be freely given. Consent cannot be given by someone who is intoxicated, unconscious, or otherwise considered incapable of giving their consent. As well, consent is not considered to be freely given if it follows from threats to personal safety, or threats to harm others. Once sexual activity has begun, consent can be withdrawn at any time, and this can be indicated with either words or actions.  No always means no, even if you have initially agreed to sexual activity.</a:t>
            </a:r>
          </a:p>
          <a:p>
            <a:endParaRPr lang="en-CA" sz="1100" b="0" i="0" u="none" strike="noStrike" kern="1200" cap="none" dirty="0" smtClean="0">
              <a:solidFill>
                <a:schemeClr val="tx1"/>
              </a:solidFill>
              <a:effectLst/>
              <a:latin typeface="Arial"/>
              <a:ea typeface="Arial"/>
              <a:cs typeface="Arial"/>
              <a:sym typeface="Arial"/>
            </a:endParaRPr>
          </a:p>
          <a:p>
            <a:r>
              <a:rPr lang="en-US" sz="1100" b="0" i="0" u="none" strike="noStrike" kern="1200" cap="none" dirty="0" smtClean="0">
                <a:solidFill>
                  <a:schemeClr val="tx1"/>
                </a:solidFill>
                <a:effectLst/>
                <a:latin typeface="Arial"/>
                <a:ea typeface="Arial"/>
                <a:cs typeface="Arial"/>
                <a:sym typeface="Arial"/>
              </a:rPr>
              <a:t>Under the Criminal Code of Canada, consent is defined "as a voluntary agreement to engage in sexual activity with another person." The consent must be clearly expressed in words.</a:t>
            </a:r>
          </a:p>
          <a:p>
            <a:endParaRPr lang="en-CA" sz="1100" b="0" i="0" u="none" strike="noStrike" kern="1200" cap="none" dirty="0" smtClean="0">
              <a:solidFill>
                <a:schemeClr val="tx1"/>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100" b="0" i="0" u="none" strike="noStrike" kern="1200" cap="none" dirty="0" smtClean="0">
                <a:solidFill>
                  <a:schemeClr val="tx1"/>
                </a:solidFill>
                <a:effectLst/>
                <a:latin typeface="Arial"/>
                <a:ea typeface="Arial"/>
                <a:cs typeface="Arial"/>
                <a:sym typeface="Arial"/>
              </a:rPr>
              <a:t>Consent has not/cannot be obtained</a:t>
            </a:r>
            <a:r>
              <a:rPr lang="en-CA" sz="1100" b="0" i="0" u="none" strike="noStrike" kern="1200" cap="none" baseline="0" dirty="0" smtClean="0">
                <a:solidFill>
                  <a:schemeClr val="tx1"/>
                </a:solidFill>
                <a:effectLst/>
                <a:latin typeface="Arial"/>
                <a:ea typeface="Arial"/>
                <a:cs typeface="Arial"/>
                <a:sym typeface="Arial"/>
              </a:rPr>
              <a:t> if:</a:t>
            </a:r>
            <a:endParaRPr lang="en-CA" sz="1100" b="0" i="0" u="none" strike="noStrike" kern="1200" cap="none" dirty="0" smtClean="0">
              <a:solidFill>
                <a:schemeClr val="tx1"/>
              </a:solidFill>
              <a:effectLst/>
              <a:latin typeface="Arial"/>
              <a:ea typeface="Arial"/>
              <a:cs typeface="Arial"/>
              <a:sym typeface="Arial"/>
            </a:endParaRPr>
          </a:p>
          <a:p>
            <a:pPr marL="171450" lvl="0" indent="-171450">
              <a:buFont typeface="Arial" panose="020B0604020202020204" pitchFamily="34" charset="0"/>
              <a:buChar char="•"/>
            </a:pPr>
            <a:r>
              <a:rPr lang="en-US" sz="1100" b="0" i="0" u="none" strike="noStrike" kern="1200" cap="none" dirty="0" smtClean="0">
                <a:solidFill>
                  <a:schemeClr val="tx1"/>
                </a:solidFill>
                <a:effectLst/>
                <a:latin typeface="Arial"/>
                <a:ea typeface="Arial"/>
                <a:cs typeface="Arial"/>
                <a:sym typeface="Arial"/>
              </a:rPr>
              <a:t>the individual</a:t>
            </a:r>
            <a:r>
              <a:rPr lang="en-US" sz="1100" b="0" i="0" u="none" strike="noStrike" kern="1200" cap="none" baseline="0" dirty="0" smtClean="0">
                <a:solidFill>
                  <a:schemeClr val="tx1"/>
                </a:solidFill>
                <a:effectLst/>
                <a:latin typeface="Arial"/>
                <a:ea typeface="Arial"/>
                <a:cs typeface="Arial"/>
                <a:sym typeface="Arial"/>
              </a:rPr>
              <a:t> </a:t>
            </a:r>
            <a:r>
              <a:rPr lang="en-US" sz="1100" b="0" i="0" u="none" strike="noStrike" kern="1200" cap="none" dirty="0" smtClean="0">
                <a:solidFill>
                  <a:schemeClr val="tx1"/>
                </a:solidFill>
                <a:effectLst/>
                <a:latin typeface="Arial"/>
                <a:ea typeface="Arial"/>
                <a:cs typeface="Arial"/>
                <a:sym typeface="Arial"/>
              </a:rPr>
              <a:t>is impaired by alcohol or drugs</a:t>
            </a:r>
            <a:endParaRPr lang="en-CA" sz="1100" b="0" i="0" u="none" strike="noStrike" kern="1200" cap="none" dirty="0" smtClean="0">
              <a:solidFill>
                <a:schemeClr val="tx1"/>
              </a:solidFill>
              <a:effectLst/>
              <a:latin typeface="Arial"/>
              <a:ea typeface="Arial"/>
              <a:cs typeface="Arial"/>
              <a:sym typeface="Arial"/>
            </a:endParaRPr>
          </a:p>
          <a:p>
            <a:pPr marL="171450" lvl="0" indent="-171450">
              <a:buFont typeface="Arial" panose="020B0604020202020204" pitchFamily="34" charset="0"/>
              <a:buChar char="•"/>
            </a:pPr>
            <a:r>
              <a:rPr lang="en-US" sz="1100" b="0" i="0" u="none" strike="noStrike" kern="1200" cap="none" dirty="0" smtClean="0">
                <a:solidFill>
                  <a:schemeClr val="tx1"/>
                </a:solidFill>
                <a:effectLst/>
                <a:latin typeface="Arial"/>
                <a:ea typeface="Arial"/>
                <a:cs typeface="Arial"/>
                <a:sym typeface="Arial"/>
              </a:rPr>
              <a:t>the individual</a:t>
            </a:r>
            <a:r>
              <a:rPr lang="en-US" sz="1100" b="0" i="0" u="none" strike="noStrike" kern="1200" cap="none" baseline="0" dirty="0" smtClean="0">
                <a:solidFill>
                  <a:schemeClr val="tx1"/>
                </a:solidFill>
                <a:effectLst/>
                <a:latin typeface="Arial"/>
                <a:ea typeface="Arial"/>
                <a:cs typeface="Arial"/>
                <a:sym typeface="Arial"/>
              </a:rPr>
              <a:t> </a:t>
            </a:r>
            <a:r>
              <a:rPr lang="en-US" sz="1100" b="0" i="0" u="none" strike="noStrike" kern="1200" cap="none" dirty="0" smtClean="0">
                <a:solidFill>
                  <a:schemeClr val="tx1"/>
                </a:solidFill>
                <a:effectLst/>
                <a:latin typeface="Arial"/>
                <a:ea typeface="Arial"/>
                <a:cs typeface="Arial"/>
                <a:sym typeface="Arial"/>
              </a:rPr>
              <a:t>is unconscious or sleeping</a:t>
            </a:r>
            <a:endParaRPr lang="en-CA" sz="1100" b="0" i="0" u="none" strike="noStrike" kern="1200" cap="none" dirty="0" smtClean="0">
              <a:solidFill>
                <a:schemeClr val="tx1"/>
              </a:solidFill>
              <a:effectLst/>
              <a:latin typeface="Arial"/>
              <a:ea typeface="Arial"/>
              <a:cs typeface="Arial"/>
              <a:sym typeface="Arial"/>
            </a:endParaRPr>
          </a:p>
          <a:p>
            <a:pPr marL="171450" lvl="0" indent="-171450">
              <a:buFont typeface="Arial" panose="020B0604020202020204" pitchFamily="34" charset="0"/>
              <a:buChar char="•"/>
            </a:pPr>
            <a:r>
              <a:rPr lang="en-US" sz="1100" b="0" i="0" u="none" strike="noStrike" kern="1200" cap="none" dirty="0" smtClean="0">
                <a:solidFill>
                  <a:schemeClr val="tx1"/>
                </a:solidFill>
                <a:effectLst/>
                <a:latin typeface="Arial"/>
                <a:ea typeface="Arial"/>
                <a:cs typeface="Arial"/>
                <a:sym typeface="Arial"/>
              </a:rPr>
              <a:t>The "accused" is in a position of trust or authority (teacher, coach, employer)</a:t>
            </a:r>
            <a:endParaRPr lang="en-CA" sz="1100" b="0" i="0" u="none" strike="noStrike" kern="1200" cap="none" dirty="0" smtClean="0">
              <a:solidFill>
                <a:schemeClr val="tx1"/>
              </a:solidFill>
              <a:effectLst/>
              <a:latin typeface="Arial"/>
              <a:ea typeface="Arial"/>
              <a:cs typeface="Arial"/>
              <a:sym typeface="Arial"/>
            </a:endParaRPr>
          </a:p>
          <a:p>
            <a:pPr marL="171450" lvl="0" indent="-171450">
              <a:buFont typeface="Arial" panose="020B0604020202020204" pitchFamily="34" charset="0"/>
              <a:buChar char="•"/>
            </a:pPr>
            <a:r>
              <a:rPr lang="en-US" sz="1100" b="0" i="0" u="none" strike="noStrike" kern="1200" cap="none" dirty="0" smtClean="0">
                <a:solidFill>
                  <a:schemeClr val="tx1"/>
                </a:solidFill>
                <a:effectLst/>
                <a:latin typeface="Arial"/>
                <a:ea typeface="Arial"/>
                <a:cs typeface="Arial"/>
                <a:sym typeface="Arial"/>
              </a:rPr>
              <a:t>The "accused" uses intimidation or threats to coerce a person into sexual activity</a:t>
            </a:r>
            <a:endParaRPr lang="en-CA" sz="1100" b="0" i="0" u="none" strike="noStrike" kern="1200" cap="none" dirty="0" smtClean="0">
              <a:solidFill>
                <a:schemeClr val="tx1"/>
              </a:solidFill>
              <a:effectLst/>
              <a:latin typeface="Arial"/>
              <a:ea typeface="Arial"/>
              <a:cs typeface="Arial"/>
              <a:sym typeface="Arial"/>
            </a:endParaRPr>
          </a:p>
          <a:p>
            <a:pPr marL="171450" lvl="0" indent="-171450">
              <a:buFont typeface="Arial" panose="020B0604020202020204" pitchFamily="34" charset="0"/>
              <a:buChar char="•"/>
            </a:pPr>
            <a:r>
              <a:rPr lang="en-US" sz="1100" b="0" i="0" u="none" strike="noStrike" kern="1200" cap="none" dirty="0" smtClean="0">
                <a:solidFill>
                  <a:schemeClr val="tx1"/>
                </a:solidFill>
                <a:effectLst/>
                <a:latin typeface="Arial"/>
                <a:ea typeface="Arial"/>
                <a:cs typeface="Arial"/>
                <a:sym typeface="Arial"/>
              </a:rPr>
              <a:t>An individual changes his or her mind and says no –and the action continues</a:t>
            </a:r>
            <a:endParaRPr lang="en-CA" sz="1100" b="0" i="0" u="none" strike="noStrike" kern="1200" cap="none" dirty="0" smtClean="0">
              <a:solidFill>
                <a:schemeClr val="tx1"/>
              </a:solidFill>
              <a:effectLst/>
              <a:latin typeface="Arial"/>
              <a:ea typeface="Arial"/>
              <a:cs typeface="Arial"/>
              <a:sym typeface="Arial"/>
            </a:endParaRPr>
          </a:p>
          <a:p>
            <a:pPr marL="0" lvl="0" indent="0">
              <a:buFont typeface="Arial" panose="020B0604020202020204" pitchFamily="34" charset="0"/>
              <a:buNone/>
            </a:pPr>
            <a:endParaRPr lang="en-CA" sz="1100" b="0" i="0" u="none" strike="noStrike" kern="1200" cap="none" dirty="0" smtClean="0">
              <a:solidFill>
                <a:schemeClr val="tx1"/>
              </a:solidFill>
              <a:effectLst/>
              <a:latin typeface="Arial"/>
              <a:ea typeface="Arial"/>
              <a:cs typeface="Arial"/>
              <a:sym typeface="Arial"/>
            </a:endParaRPr>
          </a:p>
          <a:p>
            <a:pPr marL="0" lvl="0" indent="0">
              <a:buFont typeface="Arial" panose="020B0604020202020204" pitchFamily="34" charset="0"/>
              <a:buNone/>
            </a:pPr>
            <a:r>
              <a:rPr lang="en-US" sz="1100" b="0" i="0" u="none" strike="noStrike" kern="1200" cap="none" dirty="0" smtClean="0">
                <a:solidFill>
                  <a:schemeClr val="tx1"/>
                </a:solidFill>
                <a:effectLst/>
                <a:latin typeface="Arial"/>
                <a:ea typeface="Arial"/>
                <a:cs typeface="Arial"/>
                <a:sym typeface="Arial"/>
              </a:rPr>
              <a:t>Criminal code also states that consent can only be given within certain ages</a:t>
            </a:r>
            <a:endParaRPr lang="en-CA" sz="1100" b="0" i="0" u="none" strike="noStrike" kern="1200" cap="none" dirty="0" smtClean="0">
              <a:solidFill>
                <a:schemeClr val="tx1"/>
              </a:solidFill>
              <a:effectLst/>
              <a:latin typeface="Arial"/>
              <a:ea typeface="Arial"/>
              <a:cs typeface="Arial"/>
              <a:sym typeface="Arial"/>
            </a:endParaRPr>
          </a:p>
          <a:p>
            <a:pPr marL="158750" indent="0">
              <a:buNone/>
            </a:pPr>
            <a:endParaRPr lang="en-US" dirty="0" smtClean="0"/>
          </a:p>
        </p:txBody>
      </p:sp>
    </p:spTree>
    <p:extLst>
      <p:ext uri="{BB962C8B-B14F-4D97-AF65-F5344CB8AC3E}">
        <p14:creationId xmlns:p14="http://schemas.microsoft.com/office/powerpoint/2010/main" val="4108728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smtClean="0"/>
              <a:t>It is quite common during puberty to experience many mood swings. Sometimes those moods can make living with you difficult. However, you do have the maturity to have some control over those emotions.</a:t>
            </a: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2168205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smtClean="0"/>
              <a:t>Everyone</a:t>
            </a:r>
            <a:r>
              <a:rPr lang="en-US" baseline="0" dirty="0" smtClean="0"/>
              <a:t> has questions about growing up.  It is important that you go to the right people to get the facts.</a:t>
            </a:r>
            <a:endParaRPr lang="en-US" dirty="0" smtClean="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2884935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smtClean="0"/>
              <a:t>This occurs more frequently during puberty.</a:t>
            </a:r>
            <a:r>
              <a:rPr lang="en-US" baseline="0" dirty="0" smtClean="0"/>
              <a:t>  There is no normal or abnormal number of wet dreams.</a:t>
            </a:r>
            <a:endParaRPr lang="en-US" dirty="0" smtClean="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3810455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smtClean="0"/>
              <a:t>The uterus is about the size and shape of a pear.  It is a muscular organ that is able to expand and accommodate</a:t>
            </a:r>
            <a:r>
              <a:rPr lang="en-US" baseline="0" dirty="0" smtClean="0"/>
              <a:t> a growing fetus.</a:t>
            </a:r>
            <a:endParaRPr lang="en-US" dirty="0" smtClean="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4041692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baseline="0" dirty="0" smtClean="0"/>
              <a:t>It is about the size of a cherry pit/pea in the middle base area of your brain. </a:t>
            </a:r>
            <a:r>
              <a:rPr lang="en-US" dirty="0" smtClean="0"/>
              <a:t>Alarm clock that tells your body when you are ready to start puberty.  It releases chemical messages called hormones that</a:t>
            </a:r>
            <a:r>
              <a:rPr lang="en-US" baseline="0" dirty="0" smtClean="0"/>
              <a:t> cause changes in the male and female body.  </a:t>
            </a:r>
            <a:endParaRPr lang="en-US" dirty="0" smtClean="0"/>
          </a:p>
        </p:txBody>
      </p:sp>
    </p:spTree>
    <p:extLst>
      <p:ext uri="{BB962C8B-B14F-4D97-AF65-F5344CB8AC3E}">
        <p14:creationId xmlns:p14="http://schemas.microsoft.com/office/powerpoint/2010/main" val="3817387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smtClean="0">
                <a:ea typeface="Tahoma" pitchFamily="34" charset="0"/>
                <a:cs typeface="Tahoma" pitchFamily="34" charset="0"/>
              </a:rPr>
              <a:t>A contagious or infectious condition passed from one person to another during the exchange of body fluid. Some of you might hear or see the term STD.  In Canada it</a:t>
            </a:r>
            <a:r>
              <a:rPr lang="en-US" sz="1100" baseline="0" dirty="0" smtClean="0">
                <a:ea typeface="Tahoma" pitchFamily="34" charset="0"/>
                <a:cs typeface="Tahoma" pitchFamily="34" charset="0"/>
              </a:rPr>
              <a:t> is labelled</a:t>
            </a:r>
            <a:r>
              <a:rPr lang="en-US" sz="1100" dirty="0" smtClean="0">
                <a:ea typeface="Tahoma" pitchFamily="34" charset="0"/>
                <a:cs typeface="Tahoma" pitchFamily="34" charset="0"/>
              </a:rPr>
              <a:t> as </a:t>
            </a:r>
            <a:r>
              <a:rPr lang="en-US" sz="1100" dirty="0" err="1" smtClean="0">
                <a:ea typeface="Tahoma" pitchFamily="34" charset="0"/>
                <a:cs typeface="Tahoma" pitchFamily="34" charset="0"/>
              </a:rPr>
              <a:t>STI</a:t>
            </a:r>
            <a:r>
              <a:rPr lang="en-US" sz="1100" dirty="0" smtClean="0">
                <a:ea typeface="Tahoma" pitchFamily="34" charset="0"/>
                <a:cs typeface="Tahoma" pitchFamily="34" charset="0"/>
              </a:rPr>
              <a:t> but both terms are referring to the same thing.</a:t>
            </a:r>
            <a:endParaRPr lang="en-US" dirty="0" smtClean="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994884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b0795de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b0795de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indent="-171450">
              <a:buFont typeface="Arial" pitchFamily="34" charset="0"/>
              <a:buChar char="•"/>
            </a:pPr>
            <a:r>
              <a:rPr lang="en-US" dirty="0" smtClean="0"/>
              <a:t>Reinforce that some </a:t>
            </a:r>
            <a:r>
              <a:rPr lang="en-US" dirty="0" err="1" smtClean="0"/>
              <a:t>STIs</a:t>
            </a:r>
            <a:r>
              <a:rPr lang="en-US" dirty="0" smtClean="0"/>
              <a:t> are passed when infected body fluids of one person enter another person’s body </a:t>
            </a:r>
          </a:p>
          <a:p>
            <a:pPr marL="171450" indent="-171450">
              <a:buFont typeface="Arial" pitchFamily="34" charset="0"/>
              <a:buChar char="•"/>
            </a:pPr>
            <a:r>
              <a:rPr lang="en-US" dirty="0" smtClean="0"/>
              <a:t>Comment that transmission can also happen through skin to skin intimate genital</a:t>
            </a:r>
            <a:r>
              <a:rPr lang="en-US" baseline="0" dirty="0" smtClean="0"/>
              <a:t> </a:t>
            </a:r>
            <a:r>
              <a:rPr lang="en-US" dirty="0" smtClean="0"/>
              <a:t>touching </a:t>
            </a:r>
          </a:p>
          <a:p>
            <a:endParaRPr lang="en-US" dirty="0" smtClean="0"/>
          </a:p>
          <a:p>
            <a:pPr marL="158750" indent="0">
              <a:buNone/>
            </a:pPr>
            <a:r>
              <a:rPr lang="en-US" b="1" dirty="0" smtClean="0"/>
              <a:t>FYI:</a:t>
            </a:r>
          </a:p>
          <a:p>
            <a:pPr marL="171450" indent="-171450">
              <a:buFont typeface="Arial" pitchFamily="34" charset="0"/>
              <a:buChar char="•"/>
            </a:pPr>
            <a:r>
              <a:rPr lang="en-US" dirty="0" smtClean="0"/>
              <a:t>Some transmission has happened through receiving blood transfusions (before 1985)</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smtClean="0"/>
              <a:t>Please note, sharing personal care articles is a very low risk for transmission for certain </a:t>
            </a:r>
            <a:r>
              <a:rPr lang="en-US" dirty="0" err="1" smtClean="0"/>
              <a:t>STI’s</a:t>
            </a:r>
            <a:endParaRPr lang="en-US" dirty="0" smtClean="0"/>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smtClean="0"/>
              <a:t>Chlamydia</a:t>
            </a:r>
            <a:r>
              <a:rPr lang="en-US" baseline="0" dirty="0" smtClean="0"/>
              <a:t>, Gonorrhea, Syphilis, </a:t>
            </a:r>
            <a:r>
              <a:rPr lang="en-US" baseline="0" dirty="0" err="1" smtClean="0"/>
              <a:t>HSV</a:t>
            </a:r>
            <a:r>
              <a:rPr lang="en-US" baseline="0" dirty="0" smtClean="0"/>
              <a:t>, </a:t>
            </a:r>
            <a:r>
              <a:rPr lang="en-US" baseline="0" dirty="0" err="1" smtClean="0"/>
              <a:t>HPV</a:t>
            </a:r>
            <a:r>
              <a:rPr lang="en-US" baseline="0" dirty="0" smtClean="0"/>
              <a:t>, HIV-can all be passed to infant during childbirth</a:t>
            </a:r>
            <a:endParaRPr lang="en-US" dirty="0" smtClean="0"/>
          </a:p>
          <a:p>
            <a:endParaRPr lang="en-US" dirty="0" smtClean="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2376251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8" name="Google Shape;48;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1" name="Google Shape;4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4" name="Google Shape;4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pic>
        <p:nvPicPr>
          <p:cNvPr id="9" name="Google Shape;9;p1"/>
          <p:cNvPicPr preferRelativeResize="0"/>
          <p:nvPr/>
        </p:nvPicPr>
        <p:blipFill rotWithShape="1">
          <a:blip r:embed="rId12">
            <a:alphaModFix/>
          </a:blip>
          <a:srcRect t="79688"/>
          <a:stretch/>
        </p:blipFill>
        <p:spPr>
          <a:xfrm>
            <a:off x="0" y="3750475"/>
            <a:ext cx="9144000" cy="1393024"/>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4"/>
        <p:cNvGrpSpPr/>
        <p:nvPr/>
      </p:nvGrpSpPr>
      <p:grpSpPr>
        <a:xfrm>
          <a:off x="0" y="0"/>
          <a:ext cx="0" cy="0"/>
          <a:chOff x="0" y="0"/>
          <a:chExt cx="0" cy="0"/>
        </a:xfrm>
      </p:grpSpPr>
      <p:sp>
        <p:nvSpPr>
          <p:cNvPr id="55" name="Google Shape;55;p13"/>
          <p:cNvSpPr txBox="1">
            <a:spLocks noGrp="1"/>
          </p:cNvSpPr>
          <p:nvPr>
            <p:ph type="ctrTitle"/>
          </p:nvPr>
        </p:nvSpPr>
        <p:spPr>
          <a:xfrm>
            <a:off x="1493369" y="228098"/>
            <a:ext cx="6157262" cy="114564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000" dirty="0" smtClean="0"/>
              <a:t>Sexual Health Trivia</a:t>
            </a:r>
            <a:endParaRPr sz="4000" dirty="0"/>
          </a:p>
        </p:txBody>
      </p:sp>
      <p:sp>
        <p:nvSpPr>
          <p:cNvPr id="56" name="Google Shape;56;p13"/>
          <p:cNvSpPr txBox="1">
            <a:spLocks noGrp="1"/>
          </p:cNvSpPr>
          <p:nvPr>
            <p:ph type="subTitle" idx="1"/>
          </p:nvPr>
        </p:nvSpPr>
        <p:spPr>
          <a:xfrm>
            <a:off x="311708" y="3552872"/>
            <a:ext cx="8520600" cy="564743"/>
          </a:xfrm>
          <a:prstGeom prst="rect">
            <a:avLst/>
          </a:prstGeom>
        </p:spPr>
        <p:txBody>
          <a:bodyPr spcFirstLastPara="1" wrap="square" lIns="91425" tIns="91425" rIns="91425" bIns="91425" anchor="t" anchorCtr="0">
            <a:normAutofit fontScale="92500" lnSpcReduction="10000"/>
          </a:bodyPr>
          <a:lstStyle/>
          <a:p>
            <a:pPr marL="0" lvl="0" indent="0" algn="ctr" rtl="0">
              <a:spcBef>
                <a:spcPts val="0"/>
              </a:spcBef>
              <a:spcAft>
                <a:spcPts val="0"/>
              </a:spcAft>
              <a:buNone/>
            </a:pPr>
            <a:r>
              <a:rPr lang="en" dirty="0" smtClean="0">
                <a:solidFill>
                  <a:schemeClr val="dk1"/>
                </a:solidFill>
              </a:rPr>
              <a:t>Grade 7</a:t>
            </a:r>
            <a:endParaRPr dirty="0">
              <a:solidFill>
                <a:schemeClr val="dk1"/>
              </a:solidFill>
            </a:endParaRPr>
          </a:p>
        </p:txBody>
      </p:sp>
      <p:pic>
        <p:nvPicPr>
          <p:cNvPr id="6" name="Picture 5" descr="two people in love"/>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18545" y="1156012"/>
            <a:ext cx="2306910" cy="230691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Face the Facts!: </a:t>
            </a:r>
            <a:r>
              <a:rPr lang="en" sz="2820" b="1" dirty="0" smtClean="0"/>
              <a:t>30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Name 3 signs or symptoms of having a Sexually Transmitted Infection (STI).</a:t>
            </a:r>
            <a:endParaRPr sz="2000" dirty="0">
              <a:solidFill>
                <a:schemeClr val="dk1"/>
              </a:solidFill>
            </a:endParaRPr>
          </a:p>
        </p:txBody>
      </p:sp>
      <p:sp>
        <p:nvSpPr>
          <p:cNvPr id="4" name="Rectangle 3"/>
          <p:cNvSpPr/>
          <p:nvPr/>
        </p:nvSpPr>
        <p:spPr>
          <a:xfrm>
            <a:off x="519946" y="2403764"/>
            <a:ext cx="8132618" cy="1384995"/>
          </a:xfrm>
          <a:prstGeom prst="rect">
            <a:avLst/>
          </a:prstGeom>
        </p:spPr>
        <p:txBody>
          <a:bodyPr wrap="square">
            <a:spAutoFit/>
          </a:bodyPr>
          <a:lstStyle/>
          <a:p>
            <a:pPr marL="609600" indent="-609600" algn="ctr" fontAlgn="auto">
              <a:spcAft>
                <a:spcPts val="0"/>
              </a:spcAft>
              <a:buFontTx/>
              <a:buNone/>
              <a:defRPr/>
            </a:pPr>
            <a:r>
              <a:rPr lang="en-US" sz="2800" b="1" dirty="0" smtClean="0">
                <a:solidFill>
                  <a:srgbClr val="A0CF67"/>
                </a:solidFill>
                <a:latin typeface="+mj-lt"/>
              </a:rPr>
              <a:t>Unusual discharge, deep abdominal pain, itching, rash, bumps, sores, unusual bleeding, pain during/after intercourse</a:t>
            </a:r>
            <a:endParaRPr lang="en-US" sz="2800" b="1" dirty="0">
              <a:solidFill>
                <a:srgbClr val="A0CF67"/>
              </a:solidFill>
              <a:latin typeface="+mj-lt"/>
            </a:endParaRPr>
          </a:p>
        </p:txBody>
      </p:sp>
    </p:spTree>
    <p:extLst>
      <p:ext uri="{BB962C8B-B14F-4D97-AF65-F5344CB8AC3E}">
        <p14:creationId xmlns:p14="http://schemas.microsoft.com/office/powerpoint/2010/main" val="211144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Face the Facts!: </a:t>
            </a:r>
            <a:r>
              <a:rPr lang="en" sz="2820" b="1" dirty="0" smtClean="0"/>
              <a:t>40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How do you prevent a Sexually Transmitted Infection (STI)?</a:t>
            </a:r>
            <a:endParaRPr sz="2000" dirty="0">
              <a:solidFill>
                <a:schemeClr val="dk1"/>
              </a:solidFill>
            </a:endParaRPr>
          </a:p>
        </p:txBody>
      </p:sp>
      <p:sp>
        <p:nvSpPr>
          <p:cNvPr id="4" name="Rectangle 3"/>
          <p:cNvSpPr/>
          <p:nvPr/>
        </p:nvSpPr>
        <p:spPr>
          <a:xfrm>
            <a:off x="189284" y="2403764"/>
            <a:ext cx="8793942" cy="1384995"/>
          </a:xfrm>
          <a:prstGeom prst="rect">
            <a:avLst/>
          </a:prstGeom>
        </p:spPr>
        <p:txBody>
          <a:bodyPr wrap="square">
            <a:spAutoFit/>
          </a:bodyPr>
          <a:lstStyle/>
          <a:p>
            <a:pPr marL="609600" indent="-609600" algn="ctr" fontAlgn="auto">
              <a:spcAft>
                <a:spcPts val="0"/>
              </a:spcAft>
              <a:buFontTx/>
              <a:buNone/>
              <a:defRPr/>
            </a:pPr>
            <a:r>
              <a:rPr lang="en-US" sz="2800" b="1" dirty="0" smtClean="0">
                <a:solidFill>
                  <a:srgbClr val="00496C"/>
                </a:solidFill>
                <a:latin typeface="+mj-lt"/>
              </a:rPr>
              <a:t>Abstain, always use condoms correctly, both partners get a health check first, reduce the number of sexual partners, and get vaccinated</a:t>
            </a:r>
            <a:endParaRPr lang="en-US" sz="5400" b="1" dirty="0">
              <a:solidFill>
                <a:srgbClr val="00496C"/>
              </a:solidFill>
              <a:latin typeface="+mj-lt"/>
            </a:endParaRPr>
          </a:p>
        </p:txBody>
      </p:sp>
    </p:spTree>
    <p:extLst>
      <p:ext uri="{BB962C8B-B14F-4D97-AF65-F5344CB8AC3E}">
        <p14:creationId xmlns:p14="http://schemas.microsoft.com/office/powerpoint/2010/main" val="1527039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Face the Facts!: </a:t>
            </a:r>
            <a:r>
              <a:rPr lang="en" sz="2820" b="1" dirty="0" smtClean="0"/>
              <a:t>50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Why is it important to learn about Sexually Transmitted Infections (STIs)?</a:t>
            </a:r>
            <a:endParaRPr sz="2000" dirty="0">
              <a:solidFill>
                <a:schemeClr val="dk1"/>
              </a:solidFill>
            </a:endParaRPr>
          </a:p>
        </p:txBody>
      </p:sp>
      <p:sp>
        <p:nvSpPr>
          <p:cNvPr id="4" name="Rectangle 3"/>
          <p:cNvSpPr/>
          <p:nvPr/>
        </p:nvSpPr>
        <p:spPr>
          <a:xfrm>
            <a:off x="348556" y="2500746"/>
            <a:ext cx="8475397" cy="1384995"/>
          </a:xfrm>
          <a:prstGeom prst="rect">
            <a:avLst/>
          </a:prstGeom>
        </p:spPr>
        <p:txBody>
          <a:bodyPr wrap="none">
            <a:spAutoFit/>
          </a:bodyPr>
          <a:lstStyle/>
          <a:p>
            <a:pPr marL="609600" indent="-609600" algn="ctr" fontAlgn="auto">
              <a:spcAft>
                <a:spcPts val="0"/>
              </a:spcAft>
              <a:buFontTx/>
              <a:buNone/>
              <a:defRPr/>
            </a:pPr>
            <a:r>
              <a:rPr lang="en-US" sz="2800" b="1" dirty="0" smtClean="0">
                <a:solidFill>
                  <a:srgbClr val="00496C"/>
                </a:solidFill>
                <a:latin typeface="+mj-lt"/>
              </a:rPr>
              <a:t>To be able to take care of one’s own body</a:t>
            </a:r>
          </a:p>
          <a:p>
            <a:pPr marL="609600" indent="-609600" algn="ctr" fontAlgn="auto">
              <a:spcAft>
                <a:spcPts val="0"/>
              </a:spcAft>
              <a:buFontTx/>
              <a:buNone/>
              <a:defRPr/>
            </a:pPr>
            <a:r>
              <a:rPr lang="en-US" sz="2800" b="1" dirty="0" smtClean="0">
                <a:solidFill>
                  <a:srgbClr val="00496C"/>
                </a:solidFill>
                <a:latin typeface="+mj-lt"/>
              </a:rPr>
              <a:t>Untreated </a:t>
            </a:r>
            <a:r>
              <a:rPr lang="en-US" sz="2800" b="1" dirty="0" err="1" smtClean="0">
                <a:solidFill>
                  <a:srgbClr val="00496C"/>
                </a:solidFill>
                <a:latin typeface="+mj-lt"/>
              </a:rPr>
              <a:t>STIs</a:t>
            </a:r>
            <a:r>
              <a:rPr lang="en-US" sz="2800" b="1" dirty="0" smtClean="0">
                <a:solidFill>
                  <a:srgbClr val="00496C"/>
                </a:solidFill>
                <a:latin typeface="+mj-lt"/>
              </a:rPr>
              <a:t> may jeopardize a person’s health</a:t>
            </a:r>
          </a:p>
          <a:p>
            <a:pPr marL="609600" indent="-609600" algn="ctr" fontAlgn="auto">
              <a:spcAft>
                <a:spcPts val="0"/>
              </a:spcAft>
              <a:buFontTx/>
              <a:buNone/>
              <a:defRPr/>
            </a:pPr>
            <a:r>
              <a:rPr lang="en-US" sz="2800" b="1" dirty="0" smtClean="0">
                <a:solidFill>
                  <a:srgbClr val="00496C"/>
                </a:solidFill>
                <a:latin typeface="+mj-lt"/>
              </a:rPr>
              <a:t>Untreated </a:t>
            </a:r>
            <a:r>
              <a:rPr lang="en-US" sz="2800" b="1" dirty="0" err="1" smtClean="0">
                <a:solidFill>
                  <a:srgbClr val="00496C"/>
                </a:solidFill>
                <a:latin typeface="+mj-lt"/>
              </a:rPr>
              <a:t>STIs</a:t>
            </a:r>
            <a:r>
              <a:rPr lang="en-US" sz="2800" b="1" dirty="0" smtClean="0">
                <a:solidFill>
                  <a:srgbClr val="00496C"/>
                </a:solidFill>
                <a:latin typeface="+mj-lt"/>
              </a:rPr>
              <a:t> may affect fertility</a:t>
            </a:r>
            <a:endParaRPr lang="en-US" sz="2800" b="1" dirty="0">
              <a:solidFill>
                <a:srgbClr val="00496C"/>
              </a:solidFill>
              <a:latin typeface="+mj-lt"/>
            </a:endParaRPr>
          </a:p>
        </p:txBody>
      </p:sp>
    </p:spTree>
    <p:extLst>
      <p:ext uri="{BB962C8B-B14F-4D97-AF65-F5344CB8AC3E}">
        <p14:creationId xmlns:p14="http://schemas.microsoft.com/office/powerpoint/2010/main" val="264617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3200" b="1" dirty="0"/>
              <a:t>Choose Wisely!: 10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What are some factors to consider before making the decision to be sexually active?</a:t>
            </a:r>
            <a:endParaRPr sz="2000" dirty="0">
              <a:solidFill>
                <a:schemeClr val="dk1"/>
              </a:solidFill>
            </a:endParaRPr>
          </a:p>
        </p:txBody>
      </p:sp>
      <p:sp>
        <p:nvSpPr>
          <p:cNvPr id="4" name="Rectangle 3"/>
          <p:cNvSpPr/>
          <p:nvPr/>
        </p:nvSpPr>
        <p:spPr>
          <a:xfrm>
            <a:off x="537121" y="2519666"/>
            <a:ext cx="8098267" cy="1077218"/>
          </a:xfrm>
          <a:prstGeom prst="rect">
            <a:avLst/>
          </a:prstGeom>
        </p:spPr>
        <p:txBody>
          <a:bodyPr wrap="square">
            <a:spAutoFit/>
          </a:bodyPr>
          <a:lstStyle/>
          <a:p>
            <a:pPr marL="609600" indent="-609600" fontAlgn="auto">
              <a:spcAft>
                <a:spcPts val="0"/>
              </a:spcAft>
              <a:buFontTx/>
              <a:buNone/>
              <a:defRPr/>
            </a:pPr>
            <a:r>
              <a:rPr lang="en-US" sz="3200" b="1" dirty="0" smtClean="0">
                <a:solidFill>
                  <a:srgbClr val="A0CF67"/>
                </a:solidFill>
                <a:latin typeface="+mj-lt"/>
              </a:rPr>
              <a:t>Readiness, discussed with partner, cost, choices, personal goals, faith/belief</a:t>
            </a:r>
            <a:endParaRPr lang="en-US" sz="3200" b="1" dirty="0">
              <a:solidFill>
                <a:srgbClr val="A0CF67"/>
              </a:solidFill>
              <a:latin typeface="+mj-lt"/>
            </a:endParaRPr>
          </a:p>
        </p:txBody>
      </p:sp>
    </p:spTree>
    <p:extLst>
      <p:ext uri="{BB962C8B-B14F-4D97-AF65-F5344CB8AC3E}">
        <p14:creationId xmlns:p14="http://schemas.microsoft.com/office/powerpoint/2010/main" val="256119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b="1" dirty="0"/>
              <a:t>Choose Wisely!: 2</a:t>
            </a:r>
            <a:r>
              <a:rPr lang="en" b="1" dirty="0" smtClean="0"/>
              <a:t>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Why would someone choose to use condoms? </a:t>
            </a:r>
            <a:endParaRPr sz="2000" dirty="0">
              <a:solidFill>
                <a:schemeClr val="dk1"/>
              </a:solidFill>
            </a:endParaRPr>
          </a:p>
        </p:txBody>
      </p:sp>
      <p:sp>
        <p:nvSpPr>
          <p:cNvPr id="4" name="Rectangle 3"/>
          <p:cNvSpPr/>
          <p:nvPr/>
        </p:nvSpPr>
        <p:spPr>
          <a:xfrm>
            <a:off x="746714" y="2394528"/>
            <a:ext cx="7679081" cy="1384995"/>
          </a:xfrm>
          <a:prstGeom prst="rect">
            <a:avLst/>
          </a:prstGeom>
        </p:spPr>
        <p:txBody>
          <a:bodyPr wrap="square">
            <a:spAutoFit/>
          </a:bodyPr>
          <a:lstStyle/>
          <a:p>
            <a:pPr marL="609600" indent="-609600" algn="ctr" fontAlgn="auto">
              <a:spcAft>
                <a:spcPts val="0"/>
              </a:spcAft>
              <a:buFontTx/>
              <a:buNone/>
              <a:defRPr/>
            </a:pPr>
            <a:r>
              <a:rPr lang="en-US" sz="2800" b="1" dirty="0" smtClean="0">
                <a:solidFill>
                  <a:srgbClr val="00496C"/>
                </a:solidFill>
                <a:latin typeface="+mj-lt"/>
              </a:rPr>
              <a:t>Easy to get, inexpensive, offer protection against pregnancy and </a:t>
            </a:r>
            <a:r>
              <a:rPr lang="en-US" sz="2800" b="1" dirty="0" err="1" smtClean="0">
                <a:solidFill>
                  <a:srgbClr val="00496C"/>
                </a:solidFill>
                <a:latin typeface="+mj-lt"/>
              </a:rPr>
              <a:t>STIs</a:t>
            </a:r>
            <a:r>
              <a:rPr lang="en-US" sz="2800" b="1" dirty="0" smtClean="0">
                <a:solidFill>
                  <a:srgbClr val="00496C"/>
                </a:solidFill>
                <a:latin typeface="+mj-lt"/>
              </a:rPr>
              <a:t>, and side effects are very rare</a:t>
            </a:r>
            <a:endParaRPr lang="en-US" sz="2800" b="1" dirty="0">
              <a:solidFill>
                <a:srgbClr val="00496C"/>
              </a:solidFill>
              <a:latin typeface="+mj-lt"/>
            </a:endParaRPr>
          </a:p>
        </p:txBody>
      </p:sp>
    </p:spTree>
    <p:extLst>
      <p:ext uri="{BB962C8B-B14F-4D97-AF65-F5344CB8AC3E}">
        <p14:creationId xmlns:p14="http://schemas.microsoft.com/office/powerpoint/2010/main" val="3603922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b="1" dirty="0"/>
              <a:t>Choose Wisely!: </a:t>
            </a:r>
            <a:r>
              <a:rPr lang="en" b="1" dirty="0" smtClean="0"/>
              <a:t>30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What is the only safe and effective method to prevent pregnancy and STIs from all sexual activities?</a:t>
            </a:r>
            <a:endParaRPr sz="2000" dirty="0">
              <a:solidFill>
                <a:schemeClr val="dk1"/>
              </a:solidFill>
            </a:endParaRPr>
          </a:p>
        </p:txBody>
      </p:sp>
      <p:sp>
        <p:nvSpPr>
          <p:cNvPr id="4" name="Rectangle 3"/>
          <p:cNvSpPr/>
          <p:nvPr/>
        </p:nvSpPr>
        <p:spPr>
          <a:xfrm>
            <a:off x="2210444" y="2739030"/>
            <a:ext cx="4751622"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A0CF67"/>
                </a:solidFill>
                <a:latin typeface="+mj-lt"/>
              </a:rPr>
              <a:t>Abstinence</a:t>
            </a:r>
            <a:endParaRPr lang="en-US" sz="6600" b="1" dirty="0">
              <a:solidFill>
                <a:srgbClr val="A0CF67"/>
              </a:solidFill>
              <a:latin typeface="+mj-lt"/>
            </a:endParaRPr>
          </a:p>
        </p:txBody>
      </p:sp>
    </p:spTree>
    <p:extLst>
      <p:ext uri="{BB962C8B-B14F-4D97-AF65-F5344CB8AC3E}">
        <p14:creationId xmlns:p14="http://schemas.microsoft.com/office/powerpoint/2010/main" val="3723778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b="1" dirty="0"/>
              <a:t>Choose Wisely!: </a:t>
            </a:r>
            <a:r>
              <a:rPr lang="en" b="1" dirty="0" smtClean="0"/>
              <a:t>40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Name an unreliable method that some people may use to prevent pregnancy?</a:t>
            </a:r>
            <a:endParaRPr sz="2000" dirty="0">
              <a:solidFill>
                <a:schemeClr val="dk1"/>
              </a:solidFill>
            </a:endParaRPr>
          </a:p>
        </p:txBody>
      </p:sp>
      <p:sp>
        <p:nvSpPr>
          <p:cNvPr id="4" name="Rectangle 3"/>
          <p:cNvSpPr/>
          <p:nvPr/>
        </p:nvSpPr>
        <p:spPr>
          <a:xfrm>
            <a:off x="686408" y="2403764"/>
            <a:ext cx="7799694" cy="1384995"/>
          </a:xfrm>
          <a:prstGeom prst="rect">
            <a:avLst/>
          </a:prstGeom>
        </p:spPr>
        <p:txBody>
          <a:bodyPr wrap="square">
            <a:spAutoFit/>
          </a:bodyPr>
          <a:lstStyle/>
          <a:p>
            <a:pPr marL="609600" indent="-609600" algn="ctr" fontAlgn="auto">
              <a:spcAft>
                <a:spcPts val="0"/>
              </a:spcAft>
              <a:buFontTx/>
              <a:buNone/>
              <a:defRPr/>
            </a:pPr>
            <a:r>
              <a:rPr lang="en-US" sz="2800" b="1" dirty="0" smtClean="0">
                <a:solidFill>
                  <a:srgbClr val="A0CF67"/>
                </a:solidFill>
                <a:latin typeface="+mj-lt"/>
              </a:rPr>
              <a:t>Withdrawal, safe days during cycle, unprotected intercourse, and not using birth control methods correctly </a:t>
            </a:r>
            <a:endParaRPr lang="en-US" sz="2800" b="1" dirty="0">
              <a:solidFill>
                <a:srgbClr val="A0CF67"/>
              </a:solidFill>
              <a:latin typeface="+mj-lt"/>
            </a:endParaRPr>
          </a:p>
        </p:txBody>
      </p:sp>
    </p:spTree>
    <p:extLst>
      <p:ext uri="{BB962C8B-B14F-4D97-AF65-F5344CB8AC3E}">
        <p14:creationId xmlns:p14="http://schemas.microsoft.com/office/powerpoint/2010/main" val="1891053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b="1" dirty="0"/>
              <a:t>Choose Wisely!: </a:t>
            </a:r>
            <a:r>
              <a:rPr lang="en" b="1" dirty="0" smtClean="0"/>
              <a:t>50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Besides preventing pregnancy, what is another reason a female would choose to go on the birth control pill? </a:t>
            </a:r>
            <a:endParaRPr sz="2000" dirty="0">
              <a:solidFill>
                <a:schemeClr val="dk1"/>
              </a:solidFill>
            </a:endParaRPr>
          </a:p>
        </p:txBody>
      </p:sp>
      <p:sp>
        <p:nvSpPr>
          <p:cNvPr id="4" name="Rectangle 3"/>
          <p:cNvSpPr/>
          <p:nvPr/>
        </p:nvSpPr>
        <p:spPr>
          <a:xfrm>
            <a:off x="-26458" y="2739030"/>
            <a:ext cx="9225426" cy="954107"/>
          </a:xfrm>
          <a:prstGeom prst="rect">
            <a:avLst/>
          </a:prstGeom>
        </p:spPr>
        <p:txBody>
          <a:bodyPr wrap="square">
            <a:spAutoFit/>
          </a:bodyPr>
          <a:lstStyle/>
          <a:p>
            <a:pPr marL="609600" indent="-609600" algn="ctr" fontAlgn="auto">
              <a:spcAft>
                <a:spcPts val="0"/>
              </a:spcAft>
              <a:buFontTx/>
              <a:buNone/>
              <a:defRPr/>
            </a:pPr>
            <a:r>
              <a:rPr lang="en-US" sz="2800" b="1" dirty="0" smtClean="0">
                <a:solidFill>
                  <a:srgbClr val="00496C"/>
                </a:solidFill>
                <a:latin typeface="+mj-lt"/>
              </a:rPr>
              <a:t>Regulation of menstrual periods, decreased menstrual cramps, or treatment for acne </a:t>
            </a:r>
            <a:endParaRPr lang="en-US" sz="2800" b="1" dirty="0">
              <a:solidFill>
                <a:srgbClr val="00496C"/>
              </a:solidFill>
              <a:latin typeface="+mj-lt"/>
            </a:endParaRPr>
          </a:p>
        </p:txBody>
      </p:sp>
    </p:spTree>
    <p:extLst>
      <p:ext uri="{BB962C8B-B14F-4D97-AF65-F5344CB8AC3E}">
        <p14:creationId xmlns:p14="http://schemas.microsoft.com/office/powerpoint/2010/main" val="211628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3200" b="1" dirty="0"/>
              <a:t>What they said…: 10</a:t>
            </a:r>
            <a:endParaRPr sz="2820" b="1" dirty="0"/>
          </a:p>
        </p:txBody>
      </p:sp>
      <p:sp>
        <p:nvSpPr>
          <p:cNvPr id="101" name="Google Shape;101;p19"/>
          <p:cNvSpPr txBox="1">
            <a:spLocks noGrp="1"/>
          </p:cNvSpPr>
          <p:nvPr>
            <p:ph type="body" idx="1"/>
          </p:nvPr>
        </p:nvSpPr>
        <p:spPr>
          <a:xfrm>
            <a:off x="1372817" y="1445182"/>
            <a:ext cx="6426877" cy="1180254"/>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Name some qualities of a healthy relationship.</a:t>
            </a:r>
            <a:endParaRPr sz="2000" dirty="0">
              <a:solidFill>
                <a:schemeClr val="dk1"/>
              </a:solidFill>
            </a:endParaRPr>
          </a:p>
        </p:txBody>
      </p:sp>
      <p:sp>
        <p:nvSpPr>
          <p:cNvPr id="4" name="Rectangle 3"/>
          <p:cNvSpPr/>
          <p:nvPr/>
        </p:nvSpPr>
        <p:spPr>
          <a:xfrm>
            <a:off x="505812" y="2175872"/>
            <a:ext cx="8160886" cy="1569660"/>
          </a:xfrm>
          <a:prstGeom prst="rect">
            <a:avLst/>
          </a:prstGeom>
        </p:spPr>
        <p:txBody>
          <a:bodyPr wrap="square">
            <a:spAutoFit/>
          </a:bodyPr>
          <a:lstStyle/>
          <a:p>
            <a:pPr marL="609600" indent="-609600" fontAlgn="auto">
              <a:spcAft>
                <a:spcPts val="0"/>
              </a:spcAft>
              <a:buFontTx/>
              <a:buNone/>
              <a:defRPr/>
            </a:pPr>
            <a:r>
              <a:rPr lang="en-US" sz="2400" b="1" dirty="0" smtClean="0">
                <a:solidFill>
                  <a:srgbClr val="A0CF67"/>
                </a:solidFill>
                <a:latin typeface="+mj-lt"/>
              </a:rPr>
              <a:t>Trust, honesty, reliable, respectful, considerate, a good friend, easy to talk to, same interests/values, accepts you for who you are, able to discuss sexual limits, respects abstinence as a choice</a:t>
            </a:r>
            <a:endParaRPr lang="en-US" sz="4800" b="1" dirty="0">
              <a:solidFill>
                <a:srgbClr val="A0CF67"/>
              </a:solidFill>
              <a:latin typeface="+mj-lt"/>
            </a:endParaRPr>
          </a:p>
        </p:txBody>
      </p:sp>
    </p:spTree>
    <p:extLst>
      <p:ext uri="{BB962C8B-B14F-4D97-AF65-F5344CB8AC3E}">
        <p14:creationId xmlns:p14="http://schemas.microsoft.com/office/powerpoint/2010/main" val="2787263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3200" b="1" dirty="0"/>
              <a:t>What they said…: </a:t>
            </a:r>
            <a:r>
              <a:rPr lang="en" sz="3200" b="1" dirty="0" smtClean="0"/>
              <a:t>20</a:t>
            </a:r>
            <a:endParaRPr sz="2820" b="1" dirty="0"/>
          </a:p>
        </p:txBody>
      </p:sp>
      <p:sp>
        <p:nvSpPr>
          <p:cNvPr id="101" name="Google Shape;101;p19"/>
          <p:cNvSpPr txBox="1">
            <a:spLocks noGrp="1"/>
          </p:cNvSpPr>
          <p:nvPr>
            <p:ph type="body" idx="1"/>
          </p:nvPr>
        </p:nvSpPr>
        <p:spPr>
          <a:xfrm>
            <a:off x="940407" y="1302948"/>
            <a:ext cx="7291694" cy="114815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The dating scene is a confusing place. If no one is talking clearly, how is anyone to know what the other person really wants? What are some steps to consider?</a:t>
            </a:r>
            <a:endParaRPr sz="2000" dirty="0">
              <a:solidFill>
                <a:schemeClr val="dk1"/>
              </a:solidFill>
            </a:endParaRPr>
          </a:p>
        </p:txBody>
      </p:sp>
      <p:sp>
        <p:nvSpPr>
          <p:cNvPr id="4" name="Rectangle 3"/>
          <p:cNvSpPr/>
          <p:nvPr/>
        </p:nvSpPr>
        <p:spPr>
          <a:xfrm>
            <a:off x="414304" y="2644132"/>
            <a:ext cx="8343900" cy="1384995"/>
          </a:xfrm>
          <a:prstGeom prst="rect">
            <a:avLst/>
          </a:prstGeom>
        </p:spPr>
        <p:txBody>
          <a:bodyPr wrap="square">
            <a:spAutoFit/>
          </a:bodyPr>
          <a:lstStyle/>
          <a:p>
            <a:pPr marL="609600" indent="-609600" algn="ctr" fontAlgn="auto">
              <a:spcAft>
                <a:spcPts val="0"/>
              </a:spcAft>
              <a:buFontTx/>
              <a:buNone/>
              <a:defRPr/>
            </a:pPr>
            <a:r>
              <a:rPr lang="en-US" sz="2800" b="1" dirty="0" smtClean="0">
                <a:solidFill>
                  <a:srgbClr val="00496C"/>
                </a:solidFill>
                <a:latin typeface="+mj-lt"/>
              </a:rPr>
              <a:t>Set limits, talk with your date, listen to your date, be assertive, trust your feelings, be aware of your date’s actions</a:t>
            </a:r>
            <a:endParaRPr lang="en-US" sz="2800" b="1" dirty="0">
              <a:solidFill>
                <a:srgbClr val="00496C"/>
              </a:solidFill>
              <a:latin typeface="+mj-lt"/>
            </a:endParaRPr>
          </a:p>
        </p:txBody>
      </p:sp>
    </p:spTree>
    <p:extLst>
      <p:ext uri="{BB962C8B-B14F-4D97-AF65-F5344CB8AC3E}">
        <p14:creationId xmlns:p14="http://schemas.microsoft.com/office/powerpoint/2010/main" val="626163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2820" b="1" dirty="0" smtClean="0"/>
              <a:t>Sexual Health Trivia Categories</a:t>
            </a:r>
            <a:endParaRPr sz="2820" b="1" dirty="0"/>
          </a:p>
        </p:txBody>
      </p:sp>
      <p:sp>
        <p:nvSpPr>
          <p:cNvPr id="2" name="Text Placeholder 1"/>
          <p:cNvSpPr>
            <a:spLocks noGrp="1"/>
          </p:cNvSpPr>
          <p:nvPr>
            <p:ph type="body" idx="1"/>
          </p:nvPr>
        </p:nvSpPr>
        <p:spPr>
          <a:xfrm>
            <a:off x="2506905" y="1355675"/>
            <a:ext cx="4158700" cy="2390825"/>
          </a:xfrm>
        </p:spPr>
        <p:txBody>
          <a:bodyPr>
            <a:normAutofit/>
          </a:bodyPr>
          <a:lstStyle/>
          <a:p>
            <a:pPr>
              <a:buClrTx/>
            </a:pPr>
            <a:r>
              <a:rPr lang="en-CA" sz="2800" dirty="0" smtClean="0">
                <a:solidFill>
                  <a:schemeClr val="tx1"/>
                </a:solidFill>
              </a:rPr>
              <a:t>What’s </a:t>
            </a:r>
            <a:r>
              <a:rPr lang="en-CA" sz="2800" dirty="0" err="1" smtClean="0">
                <a:solidFill>
                  <a:schemeClr val="tx1"/>
                </a:solidFill>
              </a:rPr>
              <a:t>Happenin</a:t>
            </a:r>
            <a:r>
              <a:rPr lang="en-CA" sz="2800" dirty="0" smtClean="0">
                <a:solidFill>
                  <a:schemeClr val="tx1"/>
                </a:solidFill>
              </a:rPr>
              <a:t>’?</a:t>
            </a:r>
          </a:p>
          <a:p>
            <a:pPr>
              <a:buClrTx/>
            </a:pPr>
            <a:r>
              <a:rPr lang="en-CA" sz="2800" dirty="0" smtClean="0">
                <a:solidFill>
                  <a:schemeClr val="tx1"/>
                </a:solidFill>
              </a:rPr>
              <a:t>Face the Facts! </a:t>
            </a:r>
          </a:p>
          <a:p>
            <a:pPr>
              <a:buClrTx/>
            </a:pPr>
            <a:r>
              <a:rPr lang="en-CA" sz="2800" dirty="0" smtClean="0">
                <a:solidFill>
                  <a:schemeClr val="tx1"/>
                </a:solidFill>
              </a:rPr>
              <a:t>Choose Wisely</a:t>
            </a:r>
          </a:p>
          <a:p>
            <a:pPr>
              <a:buClrTx/>
            </a:pPr>
            <a:r>
              <a:rPr lang="en-CA" sz="2800" dirty="0" smtClean="0">
                <a:solidFill>
                  <a:schemeClr val="tx1"/>
                </a:solidFill>
              </a:rPr>
              <a:t>What they said…</a:t>
            </a:r>
            <a:endParaRPr lang="en-CA" sz="2800" dirty="0">
              <a:solidFill>
                <a:schemeClr val="tx1"/>
              </a:solidFill>
            </a:endParaRPr>
          </a:p>
        </p:txBody>
      </p:sp>
    </p:spTree>
    <p:extLst>
      <p:ext uri="{BB962C8B-B14F-4D97-AF65-F5344CB8AC3E}">
        <p14:creationId xmlns:p14="http://schemas.microsoft.com/office/powerpoint/2010/main" val="14016563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3200" b="1" dirty="0"/>
              <a:t>What they said…: </a:t>
            </a:r>
            <a:r>
              <a:rPr lang="en" sz="3200" b="1" dirty="0" smtClean="0"/>
              <a:t>30</a:t>
            </a:r>
            <a:endParaRPr sz="2820" b="1" dirty="0"/>
          </a:p>
        </p:txBody>
      </p:sp>
      <p:sp>
        <p:nvSpPr>
          <p:cNvPr id="101" name="Google Shape;101;p19"/>
          <p:cNvSpPr txBox="1">
            <a:spLocks noGrp="1"/>
          </p:cNvSpPr>
          <p:nvPr>
            <p:ph type="body" idx="1"/>
          </p:nvPr>
        </p:nvSpPr>
        <p:spPr>
          <a:xfrm>
            <a:off x="948312" y="1330882"/>
            <a:ext cx="7275883"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Teens are faced with a lot of pressure to become sexually active. What are some ways to deal with this pressure? </a:t>
            </a:r>
            <a:endParaRPr sz="2000" dirty="0">
              <a:solidFill>
                <a:schemeClr val="dk1"/>
              </a:solidFill>
            </a:endParaRPr>
          </a:p>
        </p:txBody>
      </p:sp>
      <p:sp>
        <p:nvSpPr>
          <p:cNvPr id="4" name="Rectangle 3"/>
          <p:cNvSpPr/>
          <p:nvPr/>
        </p:nvSpPr>
        <p:spPr>
          <a:xfrm>
            <a:off x="287303" y="2510430"/>
            <a:ext cx="8597900" cy="1384995"/>
          </a:xfrm>
          <a:prstGeom prst="rect">
            <a:avLst/>
          </a:prstGeom>
        </p:spPr>
        <p:txBody>
          <a:bodyPr wrap="square">
            <a:spAutoFit/>
          </a:bodyPr>
          <a:lstStyle/>
          <a:p>
            <a:pPr marL="609600" indent="-609600" algn="ctr" fontAlgn="auto">
              <a:spcAft>
                <a:spcPts val="0"/>
              </a:spcAft>
              <a:buFontTx/>
              <a:buNone/>
              <a:defRPr/>
            </a:pPr>
            <a:r>
              <a:rPr lang="en-US" sz="2800" b="1" dirty="0" smtClean="0">
                <a:solidFill>
                  <a:srgbClr val="00496C"/>
                </a:solidFill>
                <a:latin typeface="+mj-lt"/>
              </a:rPr>
              <a:t>Abstinence, limit setting, religious beliefs, cultural beliefs, focus on personal goals, sports, open communication, and self-worth</a:t>
            </a:r>
            <a:endParaRPr lang="en-US" sz="2800" b="1" dirty="0">
              <a:solidFill>
                <a:srgbClr val="00496C"/>
              </a:solidFill>
              <a:latin typeface="+mj-lt"/>
            </a:endParaRPr>
          </a:p>
        </p:txBody>
      </p:sp>
    </p:spTree>
    <p:extLst>
      <p:ext uri="{BB962C8B-B14F-4D97-AF65-F5344CB8AC3E}">
        <p14:creationId xmlns:p14="http://schemas.microsoft.com/office/powerpoint/2010/main" val="177555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3200" b="1" dirty="0"/>
              <a:t>What they said…: </a:t>
            </a:r>
            <a:r>
              <a:rPr lang="en" sz="3200" b="1" dirty="0" smtClean="0"/>
              <a:t>40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What could be some unwanted outcomes when a teen becomes sexually active? </a:t>
            </a:r>
            <a:endParaRPr sz="2000" dirty="0">
              <a:solidFill>
                <a:schemeClr val="dk1"/>
              </a:solidFill>
            </a:endParaRPr>
          </a:p>
        </p:txBody>
      </p:sp>
      <p:sp>
        <p:nvSpPr>
          <p:cNvPr id="4" name="Rectangle 3"/>
          <p:cNvSpPr/>
          <p:nvPr/>
        </p:nvSpPr>
        <p:spPr>
          <a:xfrm>
            <a:off x="1183805" y="2561230"/>
            <a:ext cx="6804899" cy="1200329"/>
          </a:xfrm>
          <a:prstGeom prst="rect">
            <a:avLst/>
          </a:prstGeom>
        </p:spPr>
        <p:txBody>
          <a:bodyPr wrap="square">
            <a:spAutoFit/>
          </a:bodyPr>
          <a:lstStyle/>
          <a:p>
            <a:pPr marL="609600" indent="-609600" algn="ctr" fontAlgn="auto">
              <a:spcAft>
                <a:spcPts val="0"/>
              </a:spcAft>
              <a:buFontTx/>
              <a:buNone/>
              <a:defRPr/>
            </a:pPr>
            <a:r>
              <a:rPr lang="en-US" sz="3600" b="1" dirty="0" smtClean="0">
                <a:solidFill>
                  <a:srgbClr val="A0CF67"/>
                </a:solidFill>
                <a:latin typeface="+mj-lt"/>
              </a:rPr>
              <a:t>Pregnancy, </a:t>
            </a:r>
            <a:r>
              <a:rPr lang="en-US" sz="3600" b="1" dirty="0" err="1" smtClean="0">
                <a:solidFill>
                  <a:srgbClr val="A0CF67"/>
                </a:solidFill>
                <a:latin typeface="+mj-lt"/>
              </a:rPr>
              <a:t>STI</a:t>
            </a:r>
            <a:r>
              <a:rPr lang="en-US" sz="3600" b="1" dirty="0" smtClean="0">
                <a:solidFill>
                  <a:srgbClr val="A0CF67"/>
                </a:solidFill>
                <a:latin typeface="+mj-lt"/>
              </a:rPr>
              <a:t>, Social, Emotional, Personal</a:t>
            </a:r>
            <a:endParaRPr lang="en-US" sz="3600" b="1" dirty="0">
              <a:solidFill>
                <a:srgbClr val="A0CF67"/>
              </a:solidFill>
              <a:latin typeface="+mj-lt"/>
            </a:endParaRPr>
          </a:p>
        </p:txBody>
      </p:sp>
    </p:spTree>
    <p:extLst>
      <p:ext uri="{BB962C8B-B14F-4D97-AF65-F5344CB8AC3E}">
        <p14:creationId xmlns:p14="http://schemas.microsoft.com/office/powerpoint/2010/main" val="3481004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3200" b="1" dirty="0"/>
              <a:t>What they said…: </a:t>
            </a:r>
            <a:r>
              <a:rPr lang="en" sz="3200" b="1" dirty="0" smtClean="0"/>
              <a:t>50</a:t>
            </a:r>
            <a:endParaRPr sz="2820" b="1" dirty="0"/>
          </a:p>
        </p:txBody>
      </p:sp>
      <p:sp>
        <p:nvSpPr>
          <p:cNvPr id="101" name="Google Shape;101;p19"/>
          <p:cNvSpPr txBox="1">
            <a:spLocks noGrp="1"/>
          </p:cNvSpPr>
          <p:nvPr>
            <p:ph type="body" idx="1"/>
          </p:nvPr>
        </p:nvSpPr>
        <p:spPr>
          <a:xfrm>
            <a:off x="401604" y="1292782"/>
            <a:ext cx="8369300"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Name 2 situations where someone is unable to give their consent. </a:t>
            </a:r>
            <a:endParaRPr sz="2000" dirty="0">
              <a:solidFill>
                <a:schemeClr val="dk1"/>
              </a:solidFill>
            </a:endParaRPr>
          </a:p>
        </p:txBody>
      </p:sp>
      <p:sp>
        <p:nvSpPr>
          <p:cNvPr id="4" name="Rectangle 3"/>
          <p:cNvSpPr/>
          <p:nvPr/>
        </p:nvSpPr>
        <p:spPr>
          <a:xfrm>
            <a:off x="276818" y="2098964"/>
            <a:ext cx="8618871" cy="1815882"/>
          </a:xfrm>
          <a:prstGeom prst="rect">
            <a:avLst/>
          </a:prstGeom>
        </p:spPr>
        <p:txBody>
          <a:bodyPr wrap="square">
            <a:spAutoFit/>
          </a:bodyPr>
          <a:lstStyle/>
          <a:p>
            <a:pPr marL="609600" indent="-609600" algn="ctr" fontAlgn="auto">
              <a:spcAft>
                <a:spcPts val="0"/>
              </a:spcAft>
              <a:buFontTx/>
              <a:buNone/>
              <a:defRPr/>
            </a:pPr>
            <a:r>
              <a:rPr lang="en-US" sz="2800" b="1" dirty="0" smtClean="0">
                <a:solidFill>
                  <a:srgbClr val="A0CF67"/>
                </a:solidFill>
                <a:latin typeface="+mj-lt"/>
              </a:rPr>
              <a:t>Under the influence of alcohol and/or other drugs, unconscious or sleeping, threats and intimidation were used, or pressured by an authority figure</a:t>
            </a:r>
          </a:p>
        </p:txBody>
      </p:sp>
    </p:spTree>
    <p:extLst>
      <p:ext uri="{BB962C8B-B14F-4D97-AF65-F5344CB8AC3E}">
        <p14:creationId xmlns:p14="http://schemas.microsoft.com/office/powerpoint/2010/main" val="210951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smtClean="0"/>
              <a:t>What’s Happen’?: 10</a:t>
            </a:r>
            <a:endParaRPr sz="2820" b="1" dirty="0"/>
          </a:p>
        </p:txBody>
      </p:sp>
      <p:sp>
        <p:nvSpPr>
          <p:cNvPr id="101" name="Google Shape;101;p19"/>
          <p:cNvSpPr txBox="1">
            <a:spLocks noGrp="1"/>
          </p:cNvSpPr>
          <p:nvPr>
            <p:ph type="body" idx="1"/>
          </p:nvPr>
        </p:nvSpPr>
        <p:spPr>
          <a:xfrm>
            <a:off x="1372817" y="1445182"/>
            <a:ext cx="6426877" cy="1069418"/>
          </a:xfrm>
          <a:prstGeom prst="rect">
            <a:avLst/>
          </a:prstGeom>
        </p:spPr>
        <p:txBody>
          <a:bodyPr spcFirstLastPara="1" wrap="square" lIns="91425" tIns="91425" rIns="91425" bIns="91425" anchor="t" anchorCtr="0">
            <a:normAutofit/>
          </a:bodyPr>
          <a:lstStyle/>
          <a:p>
            <a:pPr marL="0" indent="0" algn="ctr">
              <a:spcAft>
                <a:spcPts val="1200"/>
              </a:spcAft>
              <a:buClrTx/>
              <a:buNone/>
            </a:pPr>
            <a:r>
              <a:rPr lang="en" sz="2000" b="1" dirty="0" smtClean="0">
                <a:solidFill>
                  <a:schemeClr val="dk1"/>
                </a:solidFill>
              </a:rPr>
              <a:t>Feeling like you are on a roller coaster – happy one minute and sad the next. </a:t>
            </a:r>
            <a:endParaRPr sz="2000" dirty="0">
              <a:solidFill>
                <a:schemeClr val="dk1"/>
              </a:solidFill>
            </a:endParaRPr>
          </a:p>
        </p:txBody>
      </p:sp>
      <p:sp>
        <p:nvSpPr>
          <p:cNvPr id="4" name="Rectangle 3"/>
          <p:cNvSpPr/>
          <p:nvPr/>
        </p:nvSpPr>
        <p:spPr>
          <a:xfrm>
            <a:off x="544131" y="2849866"/>
            <a:ext cx="8084264" cy="646331"/>
          </a:xfrm>
          <a:prstGeom prst="rect">
            <a:avLst/>
          </a:prstGeom>
        </p:spPr>
        <p:txBody>
          <a:bodyPr wrap="none">
            <a:spAutoFit/>
          </a:bodyPr>
          <a:lstStyle/>
          <a:p>
            <a:pPr marL="609600" indent="-609600" algn="ctr" fontAlgn="auto">
              <a:spcAft>
                <a:spcPts val="0"/>
              </a:spcAft>
              <a:buFontTx/>
              <a:buNone/>
              <a:defRPr/>
            </a:pPr>
            <a:r>
              <a:rPr lang="en-US" sz="3600" b="1" dirty="0" smtClean="0">
                <a:solidFill>
                  <a:srgbClr val="A0CF67"/>
                </a:solidFill>
                <a:latin typeface="+mj-lt"/>
              </a:rPr>
              <a:t>Emotional changes or mood swings</a:t>
            </a:r>
            <a:endParaRPr lang="en-US" sz="3600" b="1" dirty="0">
              <a:solidFill>
                <a:srgbClr val="A0CF67"/>
              </a:solidFill>
              <a:latin typeface="+mj-lt"/>
            </a:endParaRPr>
          </a:p>
        </p:txBody>
      </p:sp>
    </p:spTree>
    <p:extLst>
      <p:ext uri="{BB962C8B-B14F-4D97-AF65-F5344CB8AC3E}">
        <p14:creationId xmlns:p14="http://schemas.microsoft.com/office/powerpoint/2010/main" val="3309070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What’s Happen’?: </a:t>
            </a:r>
            <a:r>
              <a:rPr lang="en" sz="2820" b="1" dirty="0" smtClean="0"/>
              <a:t>20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Name someone you can go to who can explain all the changes that are occurring, or if you have questions. </a:t>
            </a:r>
            <a:endParaRPr sz="2000" dirty="0">
              <a:solidFill>
                <a:schemeClr val="dk1"/>
              </a:solidFill>
            </a:endParaRPr>
          </a:p>
        </p:txBody>
      </p:sp>
      <p:sp>
        <p:nvSpPr>
          <p:cNvPr id="4" name="Rectangle 3"/>
          <p:cNvSpPr/>
          <p:nvPr/>
        </p:nvSpPr>
        <p:spPr>
          <a:xfrm>
            <a:off x="270122" y="2739030"/>
            <a:ext cx="8632266" cy="1200329"/>
          </a:xfrm>
          <a:prstGeom prst="rect">
            <a:avLst/>
          </a:prstGeom>
        </p:spPr>
        <p:txBody>
          <a:bodyPr wrap="square">
            <a:spAutoFit/>
          </a:bodyPr>
          <a:lstStyle/>
          <a:p>
            <a:pPr marL="609600" indent="-609600" algn="ctr" fontAlgn="auto">
              <a:spcAft>
                <a:spcPts val="0"/>
              </a:spcAft>
              <a:buFontTx/>
              <a:buNone/>
              <a:defRPr/>
            </a:pPr>
            <a:r>
              <a:rPr lang="en-US" sz="3600" b="1" dirty="0" smtClean="0">
                <a:solidFill>
                  <a:srgbClr val="A0CF67"/>
                </a:solidFill>
                <a:latin typeface="+mj-lt"/>
              </a:rPr>
              <a:t>Parents, Trusted Adult, Teachers, School Nurse, Health Care Provider</a:t>
            </a:r>
            <a:endParaRPr lang="en-US" sz="3600" b="1" dirty="0">
              <a:solidFill>
                <a:srgbClr val="A0CF67"/>
              </a:solidFill>
              <a:latin typeface="+mj-lt"/>
            </a:endParaRPr>
          </a:p>
        </p:txBody>
      </p:sp>
    </p:spTree>
    <p:extLst>
      <p:ext uri="{BB962C8B-B14F-4D97-AF65-F5344CB8AC3E}">
        <p14:creationId xmlns:p14="http://schemas.microsoft.com/office/powerpoint/2010/main" val="274551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What’s Happen’?: </a:t>
            </a:r>
            <a:r>
              <a:rPr lang="en" sz="2820" b="1" dirty="0" smtClean="0"/>
              <a:t>30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CA" sz="2000" b="1" dirty="0" smtClean="0">
                <a:solidFill>
                  <a:schemeClr val="dk1"/>
                </a:solidFill>
              </a:rPr>
              <a:t>A male releases some fluid through the penis during the night while he is asleep. </a:t>
            </a:r>
            <a:endParaRPr sz="2000" b="1" dirty="0">
              <a:solidFill>
                <a:schemeClr val="dk1"/>
              </a:solidFill>
            </a:endParaRPr>
          </a:p>
        </p:txBody>
      </p:sp>
      <p:sp>
        <p:nvSpPr>
          <p:cNvPr id="4" name="Rectangle 3"/>
          <p:cNvSpPr/>
          <p:nvPr/>
        </p:nvSpPr>
        <p:spPr>
          <a:xfrm>
            <a:off x="787779" y="2867890"/>
            <a:ext cx="7596951" cy="646331"/>
          </a:xfrm>
          <a:prstGeom prst="rect">
            <a:avLst/>
          </a:prstGeom>
        </p:spPr>
        <p:txBody>
          <a:bodyPr wrap="none">
            <a:spAutoFit/>
          </a:bodyPr>
          <a:lstStyle/>
          <a:p>
            <a:pPr marL="609600" indent="-609600" algn="ctr" fontAlgn="auto">
              <a:spcAft>
                <a:spcPts val="0"/>
              </a:spcAft>
              <a:buFontTx/>
              <a:buNone/>
              <a:defRPr/>
            </a:pPr>
            <a:r>
              <a:rPr lang="en-US" sz="3600" b="1" dirty="0" smtClean="0">
                <a:solidFill>
                  <a:srgbClr val="00496C"/>
                </a:solidFill>
                <a:latin typeface="+mj-lt"/>
              </a:rPr>
              <a:t>Wet dream or Nocturnal Emission</a:t>
            </a:r>
            <a:endParaRPr lang="en-US" sz="3600" b="1" dirty="0">
              <a:solidFill>
                <a:srgbClr val="00496C"/>
              </a:solidFill>
              <a:latin typeface="+mj-lt"/>
            </a:endParaRPr>
          </a:p>
        </p:txBody>
      </p:sp>
    </p:spTree>
    <p:extLst>
      <p:ext uri="{BB962C8B-B14F-4D97-AF65-F5344CB8AC3E}">
        <p14:creationId xmlns:p14="http://schemas.microsoft.com/office/powerpoint/2010/main" val="103694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What’s Happen’?: </a:t>
            </a:r>
            <a:r>
              <a:rPr lang="en" sz="2820" b="1" dirty="0" smtClean="0"/>
              <a:t>40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CA" sz="2000" b="1" dirty="0" smtClean="0">
                <a:solidFill>
                  <a:schemeClr val="dk1"/>
                </a:solidFill>
              </a:rPr>
              <a:t>The place where a fetus grows inside a biologically female’s body. </a:t>
            </a:r>
            <a:endParaRPr sz="2000" b="1" dirty="0">
              <a:solidFill>
                <a:schemeClr val="dk1"/>
              </a:solidFill>
            </a:endParaRPr>
          </a:p>
        </p:txBody>
      </p:sp>
      <p:sp>
        <p:nvSpPr>
          <p:cNvPr id="4" name="Rectangle 3"/>
          <p:cNvSpPr/>
          <p:nvPr/>
        </p:nvSpPr>
        <p:spPr>
          <a:xfrm>
            <a:off x="3153010" y="2739030"/>
            <a:ext cx="2866490"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00496C"/>
                </a:solidFill>
                <a:latin typeface="+mj-lt"/>
              </a:rPr>
              <a:t>Uterus</a:t>
            </a:r>
            <a:endParaRPr lang="en-US" sz="6600" b="1" dirty="0">
              <a:solidFill>
                <a:srgbClr val="00496C"/>
              </a:solidFill>
              <a:latin typeface="+mj-lt"/>
            </a:endParaRPr>
          </a:p>
        </p:txBody>
      </p:sp>
    </p:spTree>
    <p:extLst>
      <p:ext uri="{BB962C8B-B14F-4D97-AF65-F5344CB8AC3E}">
        <p14:creationId xmlns:p14="http://schemas.microsoft.com/office/powerpoint/2010/main" val="150498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What’s Happen’?: </a:t>
            </a:r>
            <a:r>
              <a:rPr lang="en" sz="2820" b="1" dirty="0" smtClean="0"/>
              <a:t>50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The gland that causes puberty to begin. </a:t>
            </a:r>
            <a:endParaRPr sz="2000" dirty="0">
              <a:solidFill>
                <a:schemeClr val="dk1"/>
              </a:solidFill>
            </a:endParaRPr>
          </a:p>
        </p:txBody>
      </p:sp>
      <p:sp>
        <p:nvSpPr>
          <p:cNvPr id="4" name="Rectangle 3"/>
          <p:cNvSpPr/>
          <p:nvPr/>
        </p:nvSpPr>
        <p:spPr>
          <a:xfrm>
            <a:off x="1481078" y="2739030"/>
            <a:ext cx="6210354" cy="1107996"/>
          </a:xfrm>
          <a:prstGeom prst="rect">
            <a:avLst/>
          </a:prstGeom>
        </p:spPr>
        <p:txBody>
          <a:bodyPr wrap="none">
            <a:spAutoFit/>
          </a:bodyPr>
          <a:lstStyle/>
          <a:p>
            <a:pPr marL="609600" indent="-609600" algn="ctr" fontAlgn="auto">
              <a:spcAft>
                <a:spcPts val="0"/>
              </a:spcAft>
              <a:buFontTx/>
              <a:buNone/>
              <a:defRPr/>
            </a:pPr>
            <a:r>
              <a:rPr lang="en-US" sz="6600" b="1" dirty="0" smtClean="0">
                <a:solidFill>
                  <a:srgbClr val="A0CF67"/>
                </a:solidFill>
                <a:latin typeface="+mj-lt"/>
              </a:rPr>
              <a:t>Pituitary Gland</a:t>
            </a:r>
            <a:endParaRPr lang="en-US" sz="6600" b="1" dirty="0">
              <a:solidFill>
                <a:srgbClr val="A0CF67"/>
              </a:solidFill>
              <a:latin typeface="+mj-lt"/>
            </a:endParaRPr>
          </a:p>
        </p:txBody>
      </p:sp>
    </p:spTree>
    <p:extLst>
      <p:ext uri="{BB962C8B-B14F-4D97-AF65-F5344CB8AC3E}">
        <p14:creationId xmlns:p14="http://schemas.microsoft.com/office/powerpoint/2010/main" val="3677431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smtClean="0"/>
              <a:t>Face the Facts!: 10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A group of infections you can get from a sexual act or sexual activity. </a:t>
            </a:r>
            <a:endParaRPr sz="2000" dirty="0">
              <a:solidFill>
                <a:schemeClr val="dk1"/>
              </a:solidFill>
            </a:endParaRPr>
          </a:p>
        </p:txBody>
      </p:sp>
      <p:sp>
        <p:nvSpPr>
          <p:cNvPr id="4" name="Rectangle 3"/>
          <p:cNvSpPr/>
          <p:nvPr/>
        </p:nvSpPr>
        <p:spPr>
          <a:xfrm>
            <a:off x="441530" y="2739030"/>
            <a:ext cx="8289449" cy="646331"/>
          </a:xfrm>
          <a:prstGeom prst="rect">
            <a:avLst/>
          </a:prstGeom>
        </p:spPr>
        <p:txBody>
          <a:bodyPr wrap="none">
            <a:spAutoFit/>
          </a:bodyPr>
          <a:lstStyle/>
          <a:p>
            <a:pPr marL="609600" indent="-609600" algn="ctr" fontAlgn="auto">
              <a:spcAft>
                <a:spcPts val="0"/>
              </a:spcAft>
              <a:buFontTx/>
              <a:buNone/>
              <a:defRPr/>
            </a:pPr>
            <a:r>
              <a:rPr lang="en-US" sz="3600" b="1" dirty="0" smtClean="0">
                <a:solidFill>
                  <a:srgbClr val="00496C"/>
                </a:solidFill>
                <a:latin typeface="+mj-lt"/>
              </a:rPr>
              <a:t>Sexually Transmitted Infections (</a:t>
            </a:r>
            <a:r>
              <a:rPr lang="en-US" sz="3600" b="1" dirty="0" err="1" smtClean="0">
                <a:solidFill>
                  <a:srgbClr val="00496C"/>
                </a:solidFill>
                <a:latin typeface="+mj-lt"/>
              </a:rPr>
              <a:t>STI</a:t>
            </a:r>
            <a:r>
              <a:rPr lang="en-US" sz="3600" b="1" dirty="0" smtClean="0">
                <a:solidFill>
                  <a:srgbClr val="00496C"/>
                </a:solidFill>
                <a:latin typeface="+mj-lt"/>
              </a:rPr>
              <a:t>)</a:t>
            </a:r>
            <a:endParaRPr lang="en-US" sz="3600" b="1" dirty="0">
              <a:solidFill>
                <a:srgbClr val="00496C"/>
              </a:solidFill>
              <a:latin typeface="+mj-lt"/>
            </a:endParaRPr>
          </a:p>
        </p:txBody>
      </p:sp>
    </p:spTree>
    <p:extLst>
      <p:ext uri="{BB962C8B-B14F-4D97-AF65-F5344CB8AC3E}">
        <p14:creationId xmlns:p14="http://schemas.microsoft.com/office/powerpoint/2010/main" val="584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1372817" y="259994"/>
            <a:ext cx="6426877" cy="849922"/>
          </a:xfrm>
          <a:prstGeom prst="rect">
            <a:avLst/>
          </a:prstGeom>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lvl="0" algn="ctr">
              <a:buSzPts val="990"/>
            </a:pPr>
            <a:r>
              <a:rPr lang="en" sz="2820" b="1" dirty="0"/>
              <a:t>Face the Facts!: </a:t>
            </a:r>
            <a:r>
              <a:rPr lang="en" sz="2820" b="1" dirty="0" smtClean="0"/>
              <a:t>20</a:t>
            </a:r>
            <a:endParaRPr sz="2820" b="1" dirty="0"/>
          </a:p>
        </p:txBody>
      </p:sp>
      <p:sp>
        <p:nvSpPr>
          <p:cNvPr id="101" name="Google Shape;101;p19"/>
          <p:cNvSpPr txBox="1">
            <a:spLocks noGrp="1"/>
          </p:cNvSpPr>
          <p:nvPr>
            <p:ph type="body" idx="1"/>
          </p:nvPr>
        </p:nvSpPr>
        <p:spPr>
          <a:xfrm>
            <a:off x="1372817" y="1445182"/>
            <a:ext cx="6426877" cy="958582"/>
          </a:xfrm>
          <a:prstGeom prst="rect">
            <a:avLst/>
          </a:prstGeom>
        </p:spPr>
        <p:txBody>
          <a:bodyPr spcFirstLastPara="1" wrap="square" lIns="91425" tIns="91425" rIns="91425" bIns="91425" anchor="t" anchorCtr="0">
            <a:noAutofit/>
          </a:bodyPr>
          <a:lstStyle/>
          <a:p>
            <a:pPr marL="0" indent="0" algn="ctr">
              <a:spcAft>
                <a:spcPts val="1200"/>
              </a:spcAft>
              <a:buClrTx/>
              <a:buNone/>
            </a:pPr>
            <a:r>
              <a:rPr lang="en" sz="2000" b="1" dirty="0" smtClean="0">
                <a:solidFill>
                  <a:schemeClr val="dk1"/>
                </a:solidFill>
              </a:rPr>
              <a:t>How is a Sexuall Transmitted Infection (STI) spread from person to person?</a:t>
            </a:r>
            <a:endParaRPr sz="2000" dirty="0">
              <a:solidFill>
                <a:schemeClr val="dk1"/>
              </a:solidFill>
            </a:endParaRPr>
          </a:p>
        </p:txBody>
      </p:sp>
      <p:sp>
        <p:nvSpPr>
          <p:cNvPr id="4" name="Rectangle 3"/>
          <p:cNvSpPr/>
          <p:nvPr/>
        </p:nvSpPr>
        <p:spPr>
          <a:xfrm>
            <a:off x="204916" y="2563090"/>
            <a:ext cx="8762678" cy="1200329"/>
          </a:xfrm>
          <a:prstGeom prst="rect">
            <a:avLst/>
          </a:prstGeom>
        </p:spPr>
        <p:txBody>
          <a:bodyPr wrap="square">
            <a:spAutoFit/>
          </a:bodyPr>
          <a:lstStyle/>
          <a:p>
            <a:pPr marL="609600" indent="-609600" algn="ctr" fontAlgn="auto">
              <a:spcAft>
                <a:spcPts val="0"/>
              </a:spcAft>
              <a:buFontTx/>
              <a:buNone/>
              <a:defRPr/>
            </a:pPr>
            <a:r>
              <a:rPr lang="en-US" sz="3600" b="1" dirty="0" smtClean="0">
                <a:solidFill>
                  <a:srgbClr val="00496C"/>
                </a:solidFill>
                <a:latin typeface="+mj-lt"/>
              </a:rPr>
              <a:t>Through blood and/or bodily fluid, as well as intimate skin to skin contact. </a:t>
            </a:r>
            <a:endParaRPr lang="en-US" sz="3600" b="1" dirty="0">
              <a:solidFill>
                <a:srgbClr val="00496C"/>
              </a:solidFill>
              <a:latin typeface="+mj-lt"/>
            </a:endParaRPr>
          </a:p>
        </p:txBody>
      </p:sp>
    </p:spTree>
    <p:extLst>
      <p:ext uri="{BB962C8B-B14F-4D97-AF65-F5344CB8AC3E}">
        <p14:creationId xmlns:p14="http://schemas.microsoft.com/office/powerpoint/2010/main" val="31753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TotalTime>
  <Words>1716</Words>
  <Application>Microsoft Office PowerPoint</Application>
  <PresentationFormat>On-screen Show (16:9)</PresentationFormat>
  <Paragraphs>136</Paragraphs>
  <Slides>22</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Tahoma</vt:lpstr>
      <vt:lpstr>Simple Light</vt:lpstr>
      <vt:lpstr>Sexual Health Trivia</vt:lpstr>
      <vt:lpstr>Sexual Health Trivia Categories</vt:lpstr>
      <vt:lpstr>What’s Happen’?: 10</vt:lpstr>
      <vt:lpstr>What’s Happen’?: 20</vt:lpstr>
      <vt:lpstr>What’s Happen’?: 30</vt:lpstr>
      <vt:lpstr>What’s Happen’?: 40</vt:lpstr>
      <vt:lpstr>What’s Happen’?: 50</vt:lpstr>
      <vt:lpstr>Face the Facts!: 10</vt:lpstr>
      <vt:lpstr>Face the Facts!: 20</vt:lpstr>
      <vt:lpstr>Face the Facts!: 30</vt:lpstr>
      <vt:lpstr>Face the Facts!: 40</vt:lpstr>
      <vt:lpstr>Face the Facts!: 50</vt:lpstr>
      <vt:lpstr>Choose Wisely!: 10</vt:lpstr>
      <vt:lpstr>Choose Wisely!: 20</vt:lpstr>
      <vt:lpstr>Choose Wisely!: 30</vt:lpstr>
      <vt:lpstr>Choose Wisely!: 40</vt:lpstr>
      <vt:lpstr>Choose Wisely!: 50</vt:lpstr>
      <vt:lpstr>What they said…: 10</vt:lpstr>
      <vt:lpstr>What they said…: 20</vt:lpstr>
      <vt:lpstr>What they said…: 30</vt:lpstr>
      <vt:lpstr>What they said…: 40</vt:lpstr>
      <vt:lpstr>What they said…: 50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Decisions about Sexual Health</dc:title>
  <dc:creator>Robinson, Mackenzie</dc:creator>
  <cp:lastModifiedBy>Ratskos, Emillea</cp:lastModifiedBy>
  <cp:revision>71</cp:revision>
  <dcterms:modified xsi:type="dcterms:W3CDTF">2023-02-23T14:52:04Z</dcterms:modified>
</cp:coreProperties>
</file>