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4"/>
  </p:notesMasterIdLst>
  <p:sldIdLst>
    <p:sldId id="256" r:id="rId2"/>
    <p:sldId id="327" r:id="rId3"/>
    <p:sldId id="257" r:id="rId4"/>
    <p:sldId id="258" r:id="rId5"/>
    <p:sldId id="259" r:id="rId6"/>
    <p:sldId id="278" r:id="rId7"/>
    <p:sldId id="321" r:id="rId8"/>
    <p:sldId id="334" r:id="rId9"/>
    <p:sldId id="335" r:id="rId10"/>
    <p:sldId id="323" r:id="rId11"/>
    <p:sldId id="316" r:id="rId12"/>
    <p:sldId id="260" r:id="rId13"/>
    <p:sldId id="329" r:id="rId14"/>
    <p:sldId id="309" r:id="rId15"/>
    <p:sldId id="307" r:id="rId16"/>
    <p:sldId id="308" r:id="rId17"/>
    <p:sldId id="306" r:id="rId18"/>
    <p:sldId id="328" r:id="rId19"/>
    <p:sldId id="293" r:id="rId20"/>
    <p:sldId id="336" r:id="rId21"/>
    <p:sldId id="324" r:id="rId22"/>
    <p:sldId id="330" r:id="rId23"/>
    <p:sldId id="292" r:id="rId24"/>
    <p:sldId id="300" r:id="rId25"/>
    <p:sldId id="296" r:id="rId26"/>
    <p:sldId id="302" r:id="rId27"/>
    <p:sldId id="261" r:id="rId28"/>
    <p:sldId id="297" r:id="rId29"/>
    <p:sldId id="305" r:id="rId30"/>
    <p:sldId id="331" r:id="rId31"/>
    <p:sldId id="310" r:id="rId32"/>
    <p:sldId id="311" r:id="rId33"/>
    <p:sldId id="298" r:id="rId34"/>
    <p:sldId id="317" r:id="rId35"/>
    <p:sldId id="325" r:id="rId36"/>
    <p:sldId id="312" r:id="rId37"/>
    <p:sldId id="313" r:id="rId38"/>
    <p:sldId id="263" r:id="rId39"/>
    <p:sldId id="332" r:id="rId40"/>
    <p:sldId id="333" r:id="rId41"/>
    <p:sldId id="265" r:id="rId42"/>
    <p:sldId id="315"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108" clrIdx="0">
    <p:extLst>
      <p:ext uri="{19B8F6BF-5375-455C-9EA6-DF929625EA0E}">
        <p15:presenceInfo xmlns:p15="http://schemas.microsoft.com/office/powerpoint/2012/main" userId="S-1-5-21-494292953-1948397803-1850952788-87215" providerId="AD"/>
      </p:ext>
    </p:extLst>
  </p:cmAuthor>
  <p:cmAuthor id="2" name="Risteen, Helen" initials="RH" lastIdx="12" clrIdx="1">
    <p:extLst>
      <p:ext uri="{19B8F6BF-5375-455C-9EA6-DF929625EA0E}">
        <p15:presenceInfo xmlns:p15="http://schemas.microsoft.com/office/powerpoint/2012/main" userId="S-1-5-21-494292953-1948397803-1850952788-76967" providerId="AD"/>
      </p:ext>
    </p:extLst>
  </p:cmAuthor>
  <p:cmAuthor id="3" name="Opala, Sonia" initials="OS" lastIdx="8" clrIdx="2">
    <p:extLst>
      <p:ext uri="{19B8F6BF-5375-455C-9EA6-DF929625EA0E}">
        <p15:presenceInfo xmlns:p15="http://schemas.microsoft.com/office/powerpoint/2012/main" userId="S-1-5-21-494292953-1948397803-1850952788-88554" providerId="AD"/>
      </p:ext>
    </p:extLst>
  </p:cmAuthor>
  <p:cmAuthor id="4" name="Oszczypek, Christina" initials="OC" lastIdx="8" clrIdx="3">
    <p:extLst>
      <p:ext uri="{19B8F6BF-5375-455C-9EA6-DF929625EA0E}">
        <p15:presenceInfo xmlns:p15="http://schemas.microsoft.com/office/powerpoint/2012/main" userId="S-1-5-21-494292953-1948397803-1850952788-837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2" autoAdjust="0"/>
    <p:restoredTop sz="66471" autoAdjust="0"/>
  </p:normalViewPr>
  <p:slideViewPr>
    <p:cSldViewPr snapToGrid="0">
      <p:cViewPr varScale="1">
        <p:scale>
          <a:sx n="73" d="100"/>
          <a:sy n="73" d="100"/>
        </p:scale>
        <p:origin x="1190" y="6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exandu.ca/sti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youtu.be/-JwlKjRaUaw"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youtu.be/fGoWLWS4-kU"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teachingsexualhealth.ca/parents/information-by-topic/understanding-consent/"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teachingsexualhealth.ca/wp-content/uploads/sites/4/Condom_Male_Final-1.pdf"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niagararegion.ca/living/health_wellness/sexualhealth/sexual-health-centres.aspx"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niagararegion.ca/living/health_wellness/sexualhealth/sti.aspx"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dirty="0" smtClean="0"/>
              <a:t>**The following slides (1-6)</a:t>
            </a:r>
            <a:r>
              <a:rPr lang="en-CA" b="1" baseline="0" dirty="0" smtClean="0"/>
              <a:t> are for teacher use only**</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i="1" dirty="0" smtClean="0"/>
              <a:t>The speaker’s notes</a:t>
            </a:r>
            <a:r>
              <a:rPr lang="en-CA" b="1" i="1" baseline="0" dirty="0" smtClean="0"/>
              <a:t> are also intended for teacher use only. The notes include general information, background knowledge, questions and/or prompts.  The information included in these notes should not be read word for word. Teacher’s should review the notes before using the presentation to become familiar with the content, as it is to supplement what is on the slide. </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baseline="0" dirty="0" smtClean="0">
                <a:solidFill>
                  <a:srgbClr val="000000"/>
                </a:solidFill>
                <a:latin typeface="Arial"/>
                <a:cs typeface="Arial"/>
                <a:sym typeface="Arial"/>
              </a:rPr>
              <a:t>Last Updated: January 2023</a:t>
            </a:r>
            <a:endParaRPr lang="en-US" b="1" i="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sng" strike="noStrike" cap="none" dirty="0" smtClean="0">
                <a:solidFill>
                  <a:srgbClr val="000000"/>
                </a:solidFill>
                <a:effectLst/>
                <a:latin typeface="Arial"/>
                <a:cs typeface="Arial"/>
                <a:sym typeface="Arial"/>
              </a:rPr>
              <a:t>General Information</a:t>
            </a: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none" strike="noStrike" kern="1200" cap="none" baseline="0" dirty="0" smtClean="0">
                <a:solidFill>
                  <a:schemeClr val="tx1"/>
                </a:solidFill>
                <a:effectLst/>
                <a:latin typeface="Arial"/>
                <a:ea typeface="Arial"/>
                <a:cs typeface="Arial"/>
                <a:sym typeface="Arial"/>
              </a:rPr>
              <a:t>Things to remember…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100" b="1" i="0" u="none" strike="noStrike" cap="none" baseline="0" dirty="0" smtClean="0">
                <a:solidFill>
                  <a:srgbClr val="000000"/>
                </a:solidFill>
                <a:latin typeface="Arial"/>
                <a:ea typeface="Arial"/>
                <a:cs typeface="Arial"/>
                <a:sym typeface="Arial"/>
              </a:rPr>
              <a:t>4 Okay’s </a:t>
            </a:r>
            <a:endParaRPr lang="en-CA"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none" strike="noStrike" cap="none" baseline="0" dirty="0" smtClean="0">
                <a:solidFill>
                  <a:srgbClr val="000000"/>
                </a:solidFill>
                <a:latin typeface="Arial"/>
                <a:ea typeface="Arial"/>
                <a:cs typeface="Arial"/>
                <a:sym typeface="Arial"/>
              </a:rPr>
              <a:t>Today we’re going to be talking about what makes us different, and what makes us the same. We understand that for some of you, this may be the first time you’re learning about this topic, and for others this may be something you know a lot about. It may feel uncomfortable to talk about sexual health with your parents or friends, but it’s important we all understand sexual health so we can make safe decisions.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So let’s review the 4 OK’s. It is perfectly OK: </a:t>
            </a:r>
          </a:p>
          <a:p>
            <a:pPr marL="457200" indent="-298450"/>
            <a:r>
              <a:rPr lang="en-US" sz="1100" b="0" i="0" u="none" strike="noStrike" cap="none" baseline="0" dirty="0" smtClean="0">
                <a:solidFill>
                  <a:srgbClr val="000000"/>
                </a:solidFill>
                <a:latin typeface="Arial"/>
                <a:ea typeface="Arial"/>
                <a:cs typeface="Arial"/>
                <a:sym typeface="Arial"/>
              </a:rPr>
              <a:t>It’s okay if you feel embarrassed or uncomfortable. The only way for us to overcome this uncomfortable feeling is to learn and grow. We can often feel uncomfortable about things we don’t fully understand. But if we take the time to learn about a topic and understand it, we become more educated and comfortable, which creates a supportive environment for everyone! </a:t>
            </a:r>
          </a:p>
          <a:p>
            <a:pPr marL="457200" indent="-298450"/>
            <a:r>
              <a:rPr lang="en-US" sz="1100" b="0" i="0" u="none" strike="noStrike" cap="none" baseline="0" dirty="0" smtClean="0">
                <a:solidFill>
                  <a:srgbClr val="000000"/>
                </a:solidFill>
                <a:latin typeface="Arial"/>
                <a:ea typeface="Arial"/>
                <a:cs typeface="Arial"/>
                <a:sym typeface="Arial"/>
              </a:rPr>
              <a:t>It’s okay to be curious and to ask questions. </a:t>
            </a:r>
          </a:p>
          <a:p>
            <a:pPr marL="457200" indent="-298450"/>
            <a:r>
              <a:rPr lang="en-US" sz="1100" b="0" i="0" u="none" strike="noStrike" cap="none" baseline="0" dirty="0" smtClean="0">
                <a:solidFill>
                  <a:srgbClr val="000000"/>
                </a:solidFill>
                <a:latin typeface="Arial"/>
                <a:ea typeface="Arial"/>
                <a:cs typeface="Arial"/>
                <a:sym typeface="Arial"/>
              </a:rPr>
              <a:t>It’s okay if you don’t know this information already. We’re all going to learn this together. </a:t>
            </a:r>
          </a:p>
          <a:p>
            <a:pPr marL="457200" indent="-298450"/>
            <a:r>
              <a:rPr lang="en-US" sz="1100" b="0" i="0" u="none" strike="noStrike" cap="none" baseline="0" dirty="0" smtClean="0">
                <a:solidFill>
                  <a:srgbClr val="000000"/>
                </a:solidFill>
                <a:latin typeface="Arial"/>
                <a:ea typeface="Arial"/>
                <a:cs typeface="Arial"/>
                <a:sym typeface="Arial"/>
              </a:rPr>
              <a:t>And… It is okay for us to know about sexual health and each other’s experiences.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cap="none" dirty="0" smtClean="0">
                <a:solidFill>
                  <a:schemeClr val="tx1"/>
                </a:solidFill>
                <a:effectLst/>
                <a:latin typeface="Arial"/>
                <a:ea typeface="Arial"/>
                <a:cs typeface="Arial"/>
                <a:sym typeface="Arial"/>
              </a:rPr>
              <a:t>Images from </a:t>
            </a:r>
            <a:r>
              <a:rPr lang="en-US" sz="1100" b="1" i="0" u="none" strike="noStrike" kern="1200" cap="none" dirty="0" err="1" smtClean="0">
                <a:solidFill>
                  <a:schemeClr val="tx1"/>
                </a:solidFill>
                <a:effectLst/>
                <a:latin typeface="Arial"/>
                <a:ea typeface="Arial"/>
                <a:cs typeface="Arial"/>
                <a:sym typeface="Arial"/>
              </a:rPr>
              <a:t>Canva</a:t>
            </a:r>
            <a:endParaRPr lang="en-US" sz="1100" b="1"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709511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Background Knowledge</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a:t>
            </a:r>
            <a:r>
              <a:rPr lang="en-US" sz="1100" b="1" i="0" u="none" strike="noStrike" cap="none" baseline="0" dirty="0" smtClean="0">
                <a:solidFill>
                  <a:srgbClr val="000000"/>
                </a:solidFill>
                <a:latin typeface="Arial"/>
                <a:ea typeface="Arial"/>
                <a:cs typeface="Arial"/>
                <a:sym typeface="Arial"/>
              </a:rPr>
              <a:t>Important</a:t>
            </a:r>
            <a:r>
              <a:rPr lang="en-US" sz="1100" b="0" i="0" u="none" strike="noStrike" cap="none" baseline="0" dirty="0" smtClean="0">
                <a:solidFill>
                  <a:srgbClr val="000000"/>
                </a:solidFill>
                <a:latin typeface="Arial"/>
                <a:ea typeface="Arial"/>
                <a:cs typeface="Arial"/>
                <a:sym typeface="Arial"/>
              </a:rPr>
              <a:t>** The language of “boys” and “girls” or “male” and “female” is gender interpreted and often assigned based on a person’s biological sex at birth. It excludes individuals who are intersexed and/or whose gender identity does not align with their assigned biological sex. It is more accurate to talk about anatomy rather than gender and use “bodies with” or “people with” language when referring to developments and changes in puberty. Using this language supports an inclusive classroom in which diversity is recognized and provides a strong model to help students understand that bodies are unique, come in all shapes, sizes, types, and all bodies are good bodies. </a:t>
            </a:r>
            <a:endParaRPr lang="en-CA" b="1" baseline="0" dirty="0" smtClean="0"/>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664232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c8e8eaf2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c8e8eaf27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Teacher</a:t>
            </a:r>
            <a:r>
              <a:rPr lang="en-US" sz="1100" b="1" i="0" u="sng" strike="noStrike" cap="none" baseline="0" dirty="0" smtClean="0">
                <a:solidFill>
                  <a:srgbClr val="000000"/>
                </a:solidFill>
                <a:effectLst/>
                <a:latin typeface="Arial"/>
                <a:ea typeface="Arial"/>
                <a:cs typeface="Arial"/>
                <a:sym typeface="Arial"/>
              </a:rPr>
              <a:t> prompts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effectLst/>
                <a:latin typeface="Arial"/>
                <a:ea typeface="Arial"/>
                <a:cs typeface="Arial"/>
                <a:sym typeface="Arial"/>
              </a:rPr>
              <a:t>“What does the term health mean to you? What does being healthy mean to you?”</a:t>
            </a:r>
            <a:endParaRPr lang="en-US" sz="1100" b="1"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ea typeface="Arial"/>
                <a:cs typeface="Arial"/>
                <a:sym typeface="Arial"/>
              </a:rPr>
              <a:t>Ask students to write their own definitions of health and then turn to their elbow part to share. After a few minutes, bring students back and ask for them to share their definition with the larger group.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smtClean="0">
              <a:solidFill>
                <a:srgbClr val="000000"/>
              </a:solidFill>
              <a:effectLst/>
              <a:latin typeface="Arial"/>
              <a:ea typeface="Arial"/>
              <a:cs typeface="Arial"/>
              <a:sym typeface="Arial"/>
            </a:endParaRP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1" i="0" u="none" strike="noStrike" cap="none" dirty="0" smtClean="0">
              <a:solidFill>
                <a:srgbClr val="000000"/>
              </a:solidFill>
              <a:effectLst/>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Health</a:t>
            </a:r>
            <a:r>
              <a:rPr lang="en-CA" sz="1100" b="0" i="0" u="none" strike="noStrike" cap="none" baseline="0" dirty="0" smtClean="0">
                <a:solidFill>
                  <a:srgbClr val="000000"/>
                </a:solidFill>
                <a:effectLst/>
                <a:latin typeface="Arial"/>
                <a:ea typeface="Arial"/>
                <a:cs typeface="Arial"/>
                <a:sym typeface="Arial"/>
              </a:rPr>
              <a:t> is a state of physical, mental, intellectual, social and emotional well-being and not merely the absence of disease or infirmity.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baseline="0" dirty="0" smtClean="0">
                <a:solidFill>
                  <a:srgbClr val="000000"/>
                </a:solidFill>
                <a:effectLst/>
                <a:latin typeface="Arial"/>
                <a:ea typeface="Arial"/>
                <a:cs typeface="Arial"/>
                <a:sym typeface="Arial"/>
              </a:rPr>
              <a:t>In order for the body to function properly, it needs nutrients. Nutrients are provided by food in the form of proteins, carbohydrates, fats, minerals, vitamins, and water. For more information about food and nutrient recommendations, check out Canada’s food guide: https://food-guide.canada.ca/en/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baseline="0" dirty="0" smtClean="0">
                <a:solidFill>
                  <a:srgbClr val="000000"/>
                </a:solidFill>
                <a:effectLst/>
                <a:latin typeface="Arial"/>
                <a:ea typeface="Arial"/>
                <a:cs typeface="Arial"/>
                <a:sym typeface="Arial"/>
              </a:rPr>
              <a:t>Exercise/activity/physical fitness helps the body stay healthy by being active. Physical fitness strengthens the heart and other muscles. </a:t>
            </a:r>
            <a:r>
              <a:rPr lang="en-CA" sz="1100" b="1" i="0" u="none" strike="noStrike" cap="none" baseline="0" dirty="0" smtClean="0">
                <a:solidFill>
                  <a:srgbClr val="000000"/>
                </a:solidFill>
                <a:effectLst/>
                <a:latin typeface="Arial"/>
                <a:ea typeface="Arial"/>
                <a:cs typeface="Arial"/>
                <a:sym typeface="Arial"/>
              </a:rPr>
              <a:t>Remind students that being active involves many different types of physical activities, it doesn’t always have to be working out or high intensity training. </a:t>
            </a:r>
            <a:r>
              <a:rPr lang="en-CA" sz="1100" b="0" i="0" u="none" strike="noStrike" cap="none" baseline="0" dirty="0" smtClean="0">
                <a:solidFill>
                  <a:srgbClr val="000000"/>
                </a:solidFill>
                <a:effectLst/>
                <a:latin typeface="Arial"/>
                <a:ea typeface="Arial"/>
                <a:cs typeface="Arial"/>
                <a:sym typeface="Arial"/>
              </a:rPr>
              <a:t>It can be in the form of walking, biking or rolling to school, going for a hike, swimming, canoeing, kayaking, paddle boarding, etc. </a:t>
            </a: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effectLst/>
                <a:latin typeface="Arial"/>
                <a:ea typeface="Arial"/>
                <a:cs typeface="Arial"/>
                <a:sym typeface="Arial"/>
              </a:rPr>
              <a:t>Reference: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sz="1100" b="0" i="0" u="none" strike="noStrike" cap="none" dirty="0" smtClean="0">
                <a:solidFill>
                  <a:srgbClr val="000000"/>
                </a:solidFill>
                <a:effectLst/>
                <a:latin typeface="Arial"/>
                <a:ea typeface="Arial"/>
                <a:cs typeface="Arial"/>
                <a:sym typeface="Arial"/>
              </a:rPr>
              <a:t>Britannica</a:t>
            </a:r>
            <a:r>
              <a:rPr lang="en-CA" sz="1100" b="0" i="0" u="none" strike="noStrike" cap="none" baseline="0" dirty="0" smtClean="0">
                <a:solidFill>
                  <a:srgbClr val="000000"/>
                </a:solidFill>
                <a:effectLst/>
                <a:latin typeface="Arial"/>
                <a:ea typeface="Arial"/>
                <a:cs typeface="Arial"/>
                <a:sym typeface="Arial"/>
              </a:rPr>
              <a:t> Kids (</a:t>
            </a:r>
            <a:r>
              <a:rPr lang="en-CA" sz="1100" b="0" i="0" u="none" strike="noStrike" cap="none" baseline="0" dirty="0" err="1" smtClean="0">
                <a:solidFill>
                  <a:srgbClr val="000000"/>
                </a:solidFill>
                <a:effectLst/>
                <a:latin typeface="Arial"/>
                <a:ea typeface="Arial"/>
                <a:cs typeface="Arial"/>
                <a:sym typeface="Arial"/>
              </a:rPr>
              <a:t>n.d.</a:t>
            </a:r>
            <a:r>
              <a:rPr lang="en-CA" sz="1100" b="0" i="0" u="none" strike="noStrike" cap="none" baseline="0" dirty="0" smtClean="0">
                <a:solidFill>
                  <a:srgbClr val="000000"/>
                </a:solidFill>
                <a:effectLst/>
                <a:latin typeface="Arial"/>
                <a:ea typeface="Arial"/>
                <a:cs typeface="Arial"/>
                <a:sym typeface="Arial"/>
              </a:rPr>
              <a:t>). Healthy living. https://kids.britannica.com/kids/article/healthy-living/609707#:~:text=To%20be%20healthy%20means%20to,minerals%2C%20vitamins%2C%20and%20water.</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sz="1100" b="0" i="0" u="none" strike="noStrike" cap="none" baseline="0" dirty="0" err="1" smtClean="0">
                <a:solidFill>
                  <a:srgbClr val="000000"/>
                </a:solidFill>
                <a:effectLst/>
                <a:latin typeface="Arial"/>
                <a:ea typeface="Arial"/>
                <a:cs typeface="Arial"/>
                <a:sym typeface="Arial"/>
              </a:rPr>
              <a:t>Kiddle</a:t>
            </a:r>
            <a:r>
              <a:rPr lang="en-CA" sz="1100" b="0" i="0" u="none" strike="noStrike" cap="none" baseline="0" dirty="0" smtClean="0">
                <a:solidFill>
                  <a:srgbClr val="000000"/>
                </a:solidFill>
                <a:effectLst/>
                <a:latin typeface="Arial"/>
                <a:ea typeface="Arial"/>
                <a:cs typeface="Arial"/>
                <a:sym typeface="Arial"/>
              </a:rPr>
              <a:t> (</a:t>
            </a:r>
            <a:r>
              <a:rPr lang="en-CA" sz="1100" b="0" i="0" u="none" strike="noStrike" cap="none" baseline="0" dirty="0" err="1" smtClean="0">
                <a:solidFill>
                  <a:srgbClr val="000000"/>
                </a:solidFill>
                <a:effectLst/>
                <a:latin typeface="Arial"/>
                <a:ea typeface="Arial"/>
                <a:cs typeface="Arial"/>
                <a:sym typeface="Arial"/>
              </a:rPr>
              <a:t>n.d.</a:t>
            </a:r>
            <a:r>
              <a:rPr lang="en-CA" sz="1100" b="0" i="0" u="none" strike="noStrike" cap="none" baseline="0" dirty="0" smtClean="0">
                <a:solidFill>
                  <a:srgbClr val="000000"/>
                </a:solidFill>
                <a:effectLst/>
                <a:latin typeface="Arial"/>
                <a:ea typeface="Arial"/>
                <a:cs typeface="Arial"/>
                <a:sym typeface="Arial"/>
              </a:rPr>
              <a:t>). Kids Encyclopedia Facts: Health facts for kids. https://kids.kiddle.co/Health</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759149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sym typeface="Arial"/>
              </a:rPr>
              <a:t>Background Knowledge</a:t>
            </a:r>
            <a:endParaRPr lang="en-CA" sz="1100" b="1" i="0" u="sng" strike="noStrike" cap="none" dirty="0" smtClean="0">
              <a:solidFill>
                <a:srgbClr val="000000"/>
              </a:solidFill>
              <a:effectLst/>
              <a:sym typeface="Arial"/>
            </a:endParaRPr>
          </a:p>
          <a:p>
            <a:pPr marL="158750" indent="0">
              <a:buNone/>
            </a:pPr>
            <a:r>
              <a:rPr lang="en-CA" sz="1100" b="0" i="0" u="none" strike="noStrike" cap="none" dirty="0" smtClean="0">
                <a:solidFill>
                  <a:srgbClr val="000000"/>
                </a:solidFill>
                <a:effectLst/>
                <a:sym typeface="Arial"/>
              </a:rPr>
              <a:t>Students</a:t>
            </a:r>
            <a:r>
              <a:rPr lang="en-CA" sz="1100" b="0" i="0" u="none" strike="noStrike" cap="none" baseline="0" dirty="0" smtClean="0">
                <a:solidFill>
                  <a:srgbClr val="000000"/>
                </a:solidFill>
                <a:effectLst/>
                <a:sym typeface="Arial"/>
              </a:rPr>
              <a:t> will experience physical changes while growing up and going through puberty (already discussed in Grade 4 and 5). </a:t>
            </a:r>
          </a:p>
          <a:p>
            <a:pPr marL="158750" indent="0">
              <a:buNone/>
            </a:pPr>
            <a:endParaRPr lang="en-CA" sz="1100" b="0" i="0" u="none" strike="noStrike" cap="none" dirty="0" smtClean="0">
              <a:solidFill>
                <a:srgbClr val="000000"/>
              </a:solidFill>
              <a:effectLst/>
              <a:sym typeface="Arial"/>
            </a:endParaRPr>
          </a:p>
          <a:p>
            <a:pPr marL="158750" indent="0">
              <a:buNone/>
            </a:pPr>
            <a:r>
              <a:rPr lang="en-CA" sz="1100" b="1" i="0" u="none" strike="noStrike" cap="none" dirty="0" smtClean="0">
                <a:solidFill>
                  <a:srgbClr val="000000"/>
                </a:solidFill>
                <a:effectLst/>
                <a:sym typeface="Arial"/>
              </a:rPr>
              <a:t>Sexually,</a:t>
            </a:r>
            <a:r>
              <a:rPr lang="en-CA" sz="1100" b="1" i="0" u="none" strike="noStrike" cap="none" baseline="0" dirty="0" smtClean="0">
                <a:solidFill>
                  <a:srgbClr val="000000"/>
                </a:solidFill>
                <a:effectLst/>
                <a:sym typeface="Arial"/>
              </a:rPr>
              <a:t> </a:t>
            </a:r>
            <a:r>
              <a:rPr lang="en-CA" sz="1100" b="0" i="0" u="none" strike="noStrike" cap="none" baseline="0" dirty="0" smtClean="0">
                <a:solidFill>
                  <a:srgbClr val="000000"/>
                </a:solidFill>
                <a:effectLst/>
                <a:sym typeface="Arial"/>
              </a:rPr>
              <a:t>students main attachments are still often with those of the same sex (friends/peers); however, they may begin developing feelings and emotions for others. Also, they may masturbate, sometimes for pleasure (i.e., to orgasm). </a:t>
            </a:r>
          </a:p>
          <a:p>
            <a:pPr marL="158750" indent="0">
              <a:buNone/>
            </a:pPr>
            <a:endParaRPr lang="en-CA" sz="1100" b="1" i="0" u="none" strike="noStrike" cap="none" dirty="0" smtClean="0">
              <a:solidFill>
                <a:srgbClr val="000000"/>
              </a:solidFill>
              <a:effectLst/>
              <a:sym typeface="Arial"/>
            </a:endParaRPr>
          </a:p>
          <a:p>
            <a:pPr marL="158750" indent="0">
              <a:buNone/>
            </a:pPr>
            <a:r>
              <a:rPr lang="en-CA" sz="1100" b="1" i="0" u="none" strike="noStrike" cap="none" dirty="0" smtClean="0">
                <a:solidFill>
                  <a:srgbClr val="000000"/>
                </a:solidFill>
                <a:effectLst/>
                <a:sym typeface="Arial"/>
              </a:rPr>
              <a:t>Physical</a:t>
            </a:r>
          </a:p>
          <a:p>
            <a:r>
              <a:rPr lang="en-CA" sz="1100" b="0" i="0" u="none" strike="noStrike" cap="none" dirty="0" smtClean="0">
                <a:solidFill>
                  <a:srgbClr val="000000"/>
                </a:solidFill>
                <a:effectLst/>
                <a:sym typeface="Arial"/>
              </a:rPr>
              <a:t>Become more aware of their body as they enter puberty.</a:t>
            </a:r>
          </a:p>
          <a:p>
            <a:r>
              <a:rPr lang="en-CA" sz="1100" b="0" i="0" u="none" strike="noStrike" cap="none" dirty="0" smtClean="0">
                <a:solidFill>
                  <a:srgbClr val="000000"/>
                </a:solidFill>
                <a:effectLst/>
                <a:sym typeface="Arial"/>
              </a:rPr>
              <a:t>Begin to notice the physical changes of puberty (e.g., the penis grows, breasts develop, and pubic hair appears).</a:t>
            </a:r>
          </a:p>
          <a:p>
            <a:pPr lvl="1"/>
            <a:r>
              <a:rPr lang="en-CA" sz="1100" b="0" i="0" u="none" strike="noStrike" cap="none" dirty="0" smtClean="0">
                <a:solidFill>
                  <a:srgbClr val="000000"/>
                </a:solidFill>
                <a:effectLst/>
                <a:sym typeface="Arial"/>
              </a:rPr>
              <a:t>For example, some people might</a:t>
            </a:r>
            <a:r>
              <a:rPr lang="en-CA" sz="1100" b="0" i="0" u="none" strike="noStrike" cap="none" baseline="0" dirty="0" smtClean="0">
                <a:solidFill>
                  <a:srgbClr val="000000"/>
                </a:solidFill>
                <a:effectLst/>
                <a:sym typeface="Arial"/>
              </a:rPr>
              <a:t> have </a:t>
            </a:r>
            <a:r>
              <a:rPr lang="en-CA" sz="1100" b="0" i="0" u="none" strike="noStrike" cap="none" dirty="0" smtClean="0">
                <a:solidFill>
                  <a:srgbClr val="000000"/>
                </a:solidFill>
                <a:effectLst/>
                <a:sym typeface="Arial"/>
              </a:rPr>
              <a:t>nocturnal</a:t>
            </a:r>
            <a:r>
              <a:rPr lang="en-CA" sz="1100" b="0" i="0" u="none" strike="noStrike" cap="none" baseline="0" dirty="0" smtClean="0">
                <a:solidFill>
                  <a:srgbClr val="000000"/>
                </a:solidFill>
                <a:effectLst/>
                <a:sym typeface="Arial"/>
              </a:rPr>
              <a:t> emissions (wet dreams)</a:t>
            </a:r>
            <a:endParaRPr lang="en-CA" sz="1100" b="0" i="0" u="none" strike="noStrike" cap="none" dirty="0" smtClean="0">
              <a:solidFill>
                <a:srgbClr val="000000"/>
              </a:solidFill>
              <a:effectLst/>
              <a:sym typeface="Arial"/>
            </a:endParaRPr>
          </a:p>
          <a:p>
            <a:r>
              <a:rPr lang="en-CA" sz="1100" b="0" i="0" u="none" strike="noStrike" cap="none" dirty="0" smtClean="0">
                <a:solidFill>
                  <a:srgbClr val="000000"/>
                </a:solidFill>
                <a:effectLst/>
                <a:sym typeface="Arial"/>
              </a:rPr>
              <a:t>May gain weight before they start to grow taller.</a:t>
            </a:r>
          </a:p>
          <a:p>
            <a:r>
              <a:rPr lang="en-CA" sz="1100" b="0" i="0" u="none" strike="noStrike" cap="none" dirty="0" smtClean="0">
                <a:solidFill>
                  <a:srgbClr val="000000"/>
                </a:solidFill>
                <a:effectLst/>
                <a:sym typeface="Arial"/>
              </a:rPr>
              <a:t>May have a growth spurt (starting at about 11 years in females and about 13 years in males). This period of fast growth usually starts just before or during puberty.</a:t>
            </a:r>
          </a:p>
          <a:p>
            <a:r>
              <a:rPr lang="en-CA" sz="1100" b="0" i="0" u="none" strike="noStrike" cap="none" dirty="0" smtClean="0">
                <a:solidFill>
                  <a:srgbClr val="000000"/>
                </a:solidFill>
                <a:effectLst/>
                <a:sym typeface="Arial"/>
              </a:rPr>
              <a:t>May begin to menstruate (usually 2 to 2½ years after the breasts begin to grow). Menstruation is a sign a pregnancy can happen.</a:t>
            </a:r>
          </a:p>
          <a:p>
            <a:r>
              <a:rPr lang="en-CA" sz="1100" b="0" i="0" u="none" strike="noStrike" cap="none" dirty="0" smtClean="0">
                <a:solidFill>
                  <a:srgbClr val="000000"/>
                </a:solidFill>
                <a:effectLst/>
                <a:sym typeface="Arial"/>
              </a:rPr>
              <a:t>Begin to sweat more so may have body odour.</a:t>
            </a:r>
          </a:p>
          <a:p>
            <a:pPr marL="0" lvl="0" indent="0" algn="l" rtl="0">
              <a:spcBef>
                <a:spcPts val="0"/>
              </a:spcBef>
              <a:spcAft>
                <a:spcPts val="0"/>
              </a:spcAft>
              <a:buNone/>
            </a:pPr>
            <a:endParaRPr lang="en-CA" sz="1100" b="1" dirty="0" smtClean="0"/>
          </a:p>
          <a:p>
            <a:pPr marL="0" lvl="0" indent="0" algn="l" rtl="0">
              <a:spcBef>
                <a:spcPts val="0"/>
              </a:spcBef>
              <a:spcAft>
                <a:spcPts val="0"/>
              </a:spcAft>
              <a:buNone/>
            </a:pPr>
            <a:r>
              <a:rPr lang="en-CA" sz="1100" b="1" dirty="0" smtClean="0"/>
              <a:t>Reference: </a:t>
            </a:r>
          </a:p>
          <a:p>
            <a:pPr marL="171450" lvl="0" indent="-171450" algn="l" rtl="0">
              <a:spcBef>
                <a:spcPts val="0"/>
              </a:spcBef>
              <a:spcAft>
                <a:spcPts val="0"/>
              </a:spcAft>
            </a:pPr>
            <a:r>
              <a:rPr lang="en-CA" sz="1100" b="0" dirty="0" smtClean="0"/>
              <a:t>Teaching Sexual Health</a:t>
            </a:r>
            <a:r>
              <a:rPr lang="en-CA" sz="1100" b="0" baseline="0" dirty="0" smtClean="0"/>
              <a:t> (</a:t>
            </a:r>
            <a:r>
              <a:rPr lang="en-CA" sz="1100" b="0" baseline="0" dirty="0" err="1" smtClean="0"/>
              <a:t>n.d.</a:t>
            </a:r>
            <a:r>
              <a:rPr lang="en-CA" sz="1100" b="0" baseline="0" dirty="0" smtClean="0"/>
              <a:t>). 10, 11 and 12 Year Olds - </a:t>
            </a:r>
            <a:r>
              <a:rPr lang="en-CA" sz="1100" b="1" dirty="0" smtClean="0"/>
              <a:t> </a:t>
            </a:r>
            <a:r>
              <a:rPr lang="en-CA" sz="1100" b="0" dirty="0" smtClean="0"/>
              <a:t>Understanding</a:t>
            </a:r>
            <a:r>
              <a:rPr lang="en-CA" sz="1100" b="0" baseline="0" dirty="0" smtClean="0"/>
              <a:t> Your Child’s Development. https://teachingsexualhealth.ca/parents/information-by-age/10-11-and-12-year-olds/ </a:t>
            </a:r>
          </a:p>
          <a:p>
            <a:pPr marL="0" lvl="0" indent="0" algn="l" rtl="0">
              <a:spcBef>
                <a:spcPts val="0"/>
              </a:spcBef>
              <a:spcAft>
                <a:spcPts val="0"/>
              </a:spcAft>
              <a:buNone/>
            </a:pPr>
            <a:endParaRPr lang="en-CA" sz="1100"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dirty="0" smtClean="0"/>
              <a:t>Image</a:t>
            </a:r>
            <a:r>
              <a:rPr lang="en-CA" sz="1100" b="1" baseline="0" dirty="0" smtClean="0"/>
              <a:t> from </a:t>
            </a:r>
            <a:r>
              <a:rPr lang="en-CA" sz="1100" b="1" baseline="0" dirty="0" err="1" smtClean="0"/>
              <a:t>Canva</a:t>
            </a:r>
            <a:endParaRPr lang="en-CA" sz="1100" b="1" dirty="0" smtClean="0"/>
          </a:p>
          <a:p>
            <a:pPr marL="0" lvl="0" indent="0" algn="l" rtl="0">
              <a:spcBef>
                <a:spcPts val="0"/>
              </a:spcBef>
              <a:spcAft>
                <a:spcPts val="0"/>
              </a:spcAft>
              <a:buNone/>
            </a:pPr>
            <a:endParaRPr lang="en-CA" sz="1100" b="0" dirty="0" smtClean="0"/>
          </a:p>
        </p:txBody>
      </p:sp>
    </p:spTree>
    <p:extLst>
      <p:ext uri="{BB962C8B-B14F-4D97-AF65-F5344CB8AC3E}">
        <p14:creationId xmlns:p14="http://schemas.microsoft.com/office/powerpoint/2010/main" val="188213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sym typeface="Arial"/>
              </a:rPr>
              <a:t>Background Knowledge</a:t>
            </a:r>
            <a:endParaRPr lang="en-CA" sz="1100" b="1" i="0" u="sng" strike="noStrike" cap="none" dirty="0" smtClean="0">
              <a:solidFill>
                <a:srgbClr val="000000"/>
              </a:solidFill>
              <a:effectLst/>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sym typeface="Arial"/>
              </a:rPr>
              <a:t>Students</a:t>
            </a:r>
            <a:r>
              <a:rPr lang="en-CA" sz="1100" b="0" i="0" u="none" strike="noStrike" cap="none" baseline="0" dirty="0" smtClean="0">
                <a:solidFill>
                  <a:srgbClr val="000000"/>
                </a:solidFill>
                <a:effectLst/>
                <a:sym typeface="Arial"/>
              </a:rPr>
              <a:t> will experience changes to their brain while growing up and going through puberty (already discussed in Grade 4 and 5). </a:t>
            </a:r>
          </a:p>
          <a:p>
            <a:pPr marL="158750" indent="0">
              <a:buNone/>
            </a:pPr>
            <a:endParaRPr lang="en-US" sz="1100" b="1"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Learning &amp; Thinking (Cognitive/ Mental)</a:t>
            </a:r>
          </a:p>
          <a:p>
            <a:r>
              <a:rPr lang="en-US" sz="1100" b="0" i="0" u="none" strike="noStrike" cap="none" dirty="0" smtClean="0">
                <a:solidFill>
                  <a:srgbClr val="000000"/>
                </a:solidFill>
                <a:effectLst/>
                <a:latin typeface="Arial"/>
                <a:ea typeface="Arial"/>
                <a:cs typeface="Arial"/>
                <a:sym typeface="Arial"/>
              </a:rPr>
              <a:t>Students</a:t>
            </a:r>
            <a:r>
              <a:rPr lang="en-US" sz="1100" b="0" i="0" u="none" strike="noStrike" cap="none" baseline="0" dirty="0" smtClean="0">
                <a:solidFill>
                  <a:srgbClr val="000000"/>
                </a:solidFill>
                <a:effectLst/>
                <a:latin typeface="Arial"/>
                <a:ea typeface="Arial"/>
                <a:cs typeface="Arial"/>
                <a:sym typeface="Arial"/>
              </a:rPr>
              <a:t> need to u</a:t>
            </a:r>
            <a:r>
              <a:rPr lang="en-US" sz="1100" b="0" i="0" u="none" strike="noStrike" cap="none" dirty="0" smtClean="0">
                <a:solidFill>
                  <a:srgbClr val="000000"/>
                </a:solidFill>
                <a:effectLst/>
                <a:latin typeface="Arial"/>
                <a:ea typeface="Arial"/>
                <a:cs typeface="Arial"/>
                <a:sym typeface="Arial"/>
              </a:rPr>
              <a:t>nderstand that their actions may have consequences related to sexual health</a:t>
            </a:r>
          </a:p>
          <a:p>
            <a:r>
              <a:rPr lang="en-US" sz="1100" b="0" i="0" u="none" strike="noStrike" cap="none" dirty="0" smtClean="0">
                <a:solidFill>
                  <a:srgbClr val="000000"/>
                </a:solidFill>
                <a:effectLst/>
                <a:latin typeface="Arial"/>
                <a:ea typeface="Arial"/>
                <a:cs typeface="Arial"/>
                <a:sym typeface="Arial"/>
              </a:rPr>
              <a:t>Students</a:t>
            </a:r>
            <a:r>
              <a:rPr lang="en-US" sz="1100" b="0" i="0" u="none" strike="noStrike" cap="none" baseline="0" dirty="0" smtClean="0">
                <a:solidFill>
                  <a:srgbClr val="000000"/>
                </a:solidFill>
                <a:effectLst/>
                <a:latin typeface="Arial"/>
                <a:ea typeface="Arial"/>
                <a:cs typeface="Arial"/>
                <a:sym typeface="Arial"/>
              </a:rPr>
              <a:t> might</a:t>
            </a:r>
            <a:r>
              <a:rPr lang="en-US" sz="1100" b="0" i="0" u="none" strike="noStrike" cap="none" dirty="0" smtClean="0">
                <a:solidFill>
                  <a:srgbClr val="000000"/>
                </a:solidFill>
                <a:effectLst/>
                <a:latin typeface="Arial"/>
                <a:ea typeface="Arial"/>
                <a:cs typeface="Arial"/>
                <a:sym typeface="Arial"/>
              </a:rPr>
              <a:t> feel guilty, confused or embarrassed about changes during puberty. They may talk less, which can mean they don’t get the support they need</a:t>
            </a:r>
          </a:p>
          <a:p>
            <a:pPr lvl="1"/>
            <a:r>
              <a:rPr lang="en-US" sz="1100" b="0" i="0" u="none" strike="noStrike" cap="none" dirty="0" smtClean="0">
                <a:solidFill>
                  <a:srgbClr val="000000"/>
                </a:solidFill>
                <a:effectLst/>
                <a:latin typeface="Arial"/>
                <a:ea typeface="Arial"/>
                <a:cs typeface="Arial"/>
                <a:sym typeface="Arial"/>
              </a:rPr>
              <a:t>Kids will have a variety of feelings when this is</a:t>
            </a:r>
            <a:r>
              <a:rPr lang="en-US" sz="1100" b="0" i="0" u="none" strike="noStrike" cap="none" baseline="0" dirty="0" smtClean="0">
                <a:solidFill>
                  <a:srgbClr val="000000"/>
                </a:solidFill>
                <a:effectLst/>
                <a:latin typeface="Arial"/>
                <a:ea typeface="Arial"/>
                <a:cs typeface="Arial"/>
                <a:sym typeface="Arial"/>
              </a:rPr>
              <a:t> happening, and some might be positive, while others might experience negative feelings during these changes.</a:t>
            </a:r>
          </a:p>
          <a:p>
            <a:pPr lvl="0"/>
            <a:r>
              <a:rPr lang="en-US" sz="1100" b="0" i="0" u="none" strike="noStrike" cap="none" baseline="0" dirty="0" smtClean="0">
                <a:solidFill>
                  <a:srgbClr val="000000"/>
                </a:solidFill>
                <a:effectLst/>
                <a:latin typeface="Arial"/>
                <a:ea typeface="Arial"/>
                <a:cs typeface="Arial"/>
                <a:sym typeface="Arial"/>
              </a:rPr>
              <a:t>Kids will have lots of questions and often need to understand the rationale and reasoning behind the answers more than when they were younger</a:t>
            </a:r>
          </a:p>
          <a:p>
            <a:pPr lvl="0"/>
            <a:r>
              <a:rPr lang="en-US" sz="1100" b="0" i="0" u="none" strike="noStrike" cap="none" baseline="0" dirty="0" smtClean="0">
                <a:solidFill>
                  <a:srgbClr val="000000"/>
                </a:solidFill>
                <a:effectLst/>
                <a:latin typeface="Arial"/>
                <a:ea typeface="Arial"/>
                <a:cs typeface="Arial"/>
                <a:sym typeface="Arial"/>
              </a:rPr>
              <a:t>Kids will start to question why and how things are happening to them:</a:t>
            </a:r>
          </a:p>
          <a:p>
            <a:pPr lvl="1"/>
            <a:r>
              <a:rPr lang="en-US" sz="1100" b="0" i="0" u="none" strike="noStrike" cap="none" baseline="0" dirty="0" smtClean="0">
                <a:solidFill>
                  <a:srgbClr val="000000"/>
                </a:solidFill>
                <a:effectLst/>
                <a:latin typeface="Arial"/>
                <a:ea typeface="Arial"/>
                <a:cs typeface="Arial"/>
                <a:sym typeface="Arial"/>
              </a:rPr>
              <a:t>For example: Parents may ask you to shower more and when you were younger you usually asked “well why”. Parents would usually tell you “because I said so”. Now, parents will usually explain that it is for hygiene purposes and being clean as you go through the changes during puberty.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t>Reference: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dirty="0" smtClean="0"/>
              <a:t>Teaching Sexual Health</a:t>
            </a:r>
            <a:r>
              <a:rPr lang="en-US" sz="1100" b="0" baseline="0" dirty="0" smtClean="0"/>
              <a:t> (</a:t>
            </a:r>
            <a:r>
              <a:rPr lang="en-US" sz="1100" b="0" baseline="0" dirty="0" err="1" smtClean="0"/>
              <a:t>n.d.</a:t>
            </a:r>
            <a:r>
              <a:rPr lang="en-US" sz="1100" b="0" baseline="0" dirty="0" smtClean="0"/>
              <a:t>). 10, 11 and 12 Year Olds - </a:t>
            </a:r>
            <a:r>
              <a:rPr lang="en-US" sz="1100" b="1" dirty="0" smtClean="0"/>
              <a:t> </a:t>
            </a:r>
            <a:r>
              <a:rPr lang="en-US" sz="1100" b="0" dirty="0" smtClean="0"/>
              <a:t>Understanding</a:t>
            </a:r>
            <a:r>
              <a:rPr lang="en-US" sz="1100" b="0" baseline="0" dirty="0" smtClean="0"/>
              <a:t> Your Child’s Development. https://teachingsexualhealth.ca/parents/information-by-age/10-11-and-12-year-olds/ </a:t>
            </a:r>
            <a:endParaRPr lang="en-US" sz="1100" b="0" dirty="0" smtClean="0"/>
          </a:p>
          <a:p>
            <a:pPr marL="0" lvl="0" indent="0" algn="l" rtl="0">
              <a:spcBef>
                <a:spcPts val="0"/>
              </a:spcBef>
              <a:spcAft>
                <a:spcPts val="0"/>
              </a:spcAft>
              <a:buNone/>
            </a:pPr>
            <a:endParaRPr lang="en-US" sz="1100"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t>Image</a:t>
            </a:r>
            <a:r>
              <a:rPr lang="en-US" sz="1100" b="1" baseline="0" dirty="0" smtClean="0"/>
              <a:t> from </a:t>
            </a:r>
            <a:r>
              <a:rPr lang="en-US" sz="1100" b="1" baseline="0" dirty="0" err="1" smtClean="0"/>
              <a:t>Canva</a:t>
            </a:r>
            <a:endParaRPr lang="en-US" sz="1100" b="1" dirty="0" smtClean="0"/>
          </a:p>
          <a:p>
            <a:pPr marL="0" lvl="0" indent="0" algn="l" rtl="0">
              <a:spcBef>
                <a:spcPts val="0"/>
              </a:spcBef>
              <a:spcAft>
                <a:spcPts val="0"/>
              </a:spcAft>
              <a:buNone/>
            </a:pPr>
            <a:endParaRPr lang="en-US" sz="1100" b="1" dirty="0" smtClean="0"/>
          </a:p>
        </p:txBody>
      </p:sp>
    </p:spTree>
    <p:extLst>
      <p:ext uri="{BB962C8B-B14F-4D97-AF65-F5344CB8AC3E}">
        <p14:creationId xmlns:p14="http://schemas.microsoft.com/office/powerpoint/2010/main" val="2343076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sym typeface="Arial"/>
              </a:rPr>
              <a:t>Background Knowledge</a:t>
            </a:r>
            <a:endParaRPr lang="en-CA" sz="1100" b="1" i="0" u="sng" strike="noStrike" cap="none" dirty="0" smtClean="0">
              <a:solidFill>
                <a:srgbClr val="000000"/>
              </a:solidFill>
              <a:effectLst/>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sym typeface="Arial"/>
              </a:rPr>
              <a:t>Students</a:t>
            </a:r>
            <a:r>
              <a:rPr lang="en-CA" sz="1100" b="0" i="0" u="none" strike="noStrike" cap="none" baseline="0" dirty="0" smtClean="0">
                <a:solidFill>
                  <a:srgbClr val="000000"/>
                </a:solidFill>
                <a:effectLst/>
                <a:sym typeface="Arial"/>
              </a:rPr>
              <a:t> will experience emotional changes while growing up and going through puberty (already discussed in Grade 4 and 5).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You</a:t>
            </a:r>
            <a:r>
              <a:rPr lang="en-US" sz="1100" b="0" i="0" u="none" strike="noStrike" cap="none" baseline="0" dirty="0" smtClean="0">
                <a:solidFill>
                  <a:srgbClr val="000000"/>
                </a:solidFill>
                <a:effectLst/>
                <a:latin typeface="Arial"/>
                <a:ea typeface="Arial"/>
                <a:cs typeface="Arial"/>
                <a:sym typeface="Arial"/>
              </a:rPr>
              <a:t> might have deeper connections and more feelings because of continual brain development and the hormones that are being activated during puberty. </a:t>
            </a:r>
          </a:p>
          <a:p>
            <a:pPr marL="158750" indent="0">
              <a:buNone/>
            </a:pPr>
            <a:r>
              <a:rPr lang="en-US" sz="1100" b="0" i="0" u="none" strike="noStrike" cap="none" dirty="0" smtClean="0">
                <a:solidFill>
                  <a:srgbClr val="000000"/>
                </a:solidFill>
                <a:effectLst/>
                <a:latin typeface="Arial"/>
                <a:ea typeface="Arial"/>
                <a:cs typeface="Arial"/>
                <a:sym typeface="Arial"/>
              </a:rPr>
              <a:t>Your brain is learning how to better express and control emotions</a:t>
            </a:r>
            <a:r>
              <a:rPr lang="en-US" sz="1100" b="0" i="0" u="none" strike="noStrike" cap="none" baseline="0" dirty="0" smtClean="0">
                <a:solidFill>
                  <a:srgbClr val="000000"/>
                </a:solidFill>
                <a:effectLst/>
                <a:latin typeface="Arial"/>
                <a:ea typeface="Arial"/>
                <a:cs typeface="Arial"/>
                <a:sym typeface="Arial"/>
              </a:rPr>
              <a:t> while you are a teen, so there may be times when you may feel more self conscious. </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Emotional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Continue to develop their personal values, and leadership skills.</a:t>
            </a:r>
          </a:p>
          <a:p>
            <a:r>
              <a:rPr lang="en-US" sz="1100" b="0" i="0" u="none" strike="noStrike" cap="none" dirty="0" smtClean="0">
                <a:solidFill>
                  <a:srgbClr val="000000"/>
                </a:solidFill>
                <a:effectLst/>
                <a:latin typeface="Arial"/>
                <a:ea typeface="Arial"/>
                <a:cs typeface="Arial"/>
                <a:sym typeface="Arial"/>
              </a:rPr>
              <a:t>Show that they understand how others feel (empathy).</a:t>
            </a:r>
          </a:p>
          <a:p>
            <a:r>
              <a:rPr lang="en-US" sz="1100" b="0" i="0" u="none" strike="noStrike" cap="none" dirty="0" smtClean="0">
                <a:solidFill>
                  <a:srgbClr val="000000"/>
                </a:solidFill>
                <a:effectLst/>
                <a:latin typeface="Arial"/>
                <a:ea typeface="Arial"/>
                <a:cs typeface="Arial"/>
                <a:sym typeface="Arial"/>
              </a:rPr>
              <a:t>Learn to express their ideas and thoughts in a better way – starting to handle emotions like fear, frustration and rejection better.</a:t>
            </a:r>
          </a:p>
          <a:p>
            <a:r>
              <a:rPr lang="en-US" sz="1100" b="0" i="0" u="none" strike="noStrike" cap="none" dirty="0" smtClean="0">
                <a:solidFill>
                  <a:srgbClr val="000000"/>
                </a:solidFill>
                <a:effectLst/>
                <a:latin typeface="Arial"/>
                <a:ea typeface="Arial"/>
                <a:cs typeface="Arial"/>
                <a:sym typeface="Arial"/>
              </a:rPr>
              <a:t>Start to define themselves through things like their environment, friends, clothes, culture, and TV.</a:t>
            </a:r>
          </a:p>
          <a:p>
            <a:r>
              <a:rPr lang="en-US" sz="1100" b="0" i="0" u="none" strike="noStrike" cap="none" dirty="0" smtClean="0">
                <a:solidFill>
                  <a:srgbClr val="000000"/>
                </a:solidFill>
                <a:effectLst/>
                <a:latin typeface="Arial"/>
                <a:ea typeface="Arial"/>
                <a:cs typeface="Arial"/>
                <a:sym typeface="Arial"/>
              </a:rPr>
              <a:t>Learning to accept and value other points of view.</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Continue to become more independent, such as often given more responsibility around the home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t>Reference: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dirty="0" smtClean="0"/>
              <a:t>Teaching Sexual Health</a:t>
            </a:r>
            <a:r>
              <a:rPr lang="en-US" sz="1100" b="0" baseline="0" dirty="0" smtClean="0"/>
              <a:t> (</a:t>
            </a:r>
            <a:r>
              <a:rPr lang="en-US" sz="1100" b="0" baseline="0" dirty="0" err="1" smtClean="0"/>
              <a:t>n.d.</a:t>
            </a:r>
            <a:r>
              <a:rPr lang="en-US" sz="1100" b="0" baseline="0" dirty="0" smtClean="0"/>
              <a:t>). 10, 11 and 12 Year Olds - </a:t>
            </a:r>
            <a:r>
              <a:rPr lang="en-US" sz="1100" b="1" dirty="0" smtClean="0"/>
              <a:t> </a:t>
            </a:r>
            <a:r>
              <a:rPr lang="en-US" sz="1100" b="0" dirty="0" smtClean="0"/>
              <a:t>Understanding</a:t>
            </a:r>
            <a:r>
              <a:rPr lang="en-US" sz="1100" b="0" baseline="0" dirty="0" smtClean="0"/>
              <a:t> Your Child’s Development. https://teachingsexualhealth.ca/parents/information-by-age/10-11-and-12-year-olds/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t>Image</a:t>
            </a:r>
            <a:r>
              <a:rPr lang="en-US" sz="1100" b="1" baseline="0" dirty="0" smtClean="0"/>
              <a:t> from </a:t>
            </a:r>
            <a:r>
              <a:rPr lang="en-US" sz="1100" b="1" baseline="0" dirty="0" err="1" smtClean="0"/>
              <a:t>Canva</a:t>
            </a:r>
            <a:endParaRPr lang="en-US" sz="1100"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dirty="0" smtClean="0"/>
          </a:p>
          <a:p>
            <a:pPr marL="0" lvl="0" indent="0" algn="l" rtl="0">
              <a:spcBef>
                <a:spcPts val="0"/>
              </a:spcBef>
              <a:spcAft>
                <a:spcPts val="0"/>
              </a:spcAft>
              <a:buNone/>
            </a:pPr>
            <a:endParaRPr lang="en-US" sz="1100" b="1" dirty="0" smtClean="0"/>
          </a:p>
        </p:txBody>
      </p:sp>
    </p:spTree>
    <p:extLst>
      <p:ext uri="{BB962C8B-B14F-4D97-AF65-F5344CB8AC3E}">
        <p14:creationId xmlns:p14="http://schemas.microsoft.com/office/powerpoint/2010/main" val="191392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sym typeface="Arial"/>
              </a:rPr>
              <a:t>Background Knowledge</a:t>
            </a:r>
            <a:endParaRPr lang="en-CA" sz="1100" b="1" i="0" u="sng" strike="noStrike" cap="none" dirty="0" smtClean="0">
              <a:solidFill>
                <a:srgbClr val="000000"/>
              </a:solidFill>
              <a:effectLst/>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sym typeface="Arial"/>
              </a:rPr>
              <a:t>Students</a:t>
            </a:r>
            <a:r>
              <a:rPr lang="en-CA" sz="1100" b="0" i="0" u="none" strike="noStrike" cap="none" baseline="0" dirty="0" smtClean="0">
                <a:solidFill>
                  <a:srgbClr val="000000"/>
                </a:solidFill>
                <a:effectLst/>
                <a:sym typeface="Arial"/>
              </a:rPr>
              <a:t> will experience social changes while growing up and going through puberty (already discussed in Grade 4 and 5). </a:t>
            </a:r>
          </a:p>
          <a:p>
            <a:pPr marL="158750" indent="0">
              <a:buNone/>
            </a:pPr>
            <a:endParaRPr lang="en-US" sz="1100" b="1"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Social</a:t>
            </a:r>
          </a:p>
          <a:p>
            <a:r>
              <a:rPr lang="en-US" sz="1100" b="0" i="0" u="none" strike="noStrike" cap="none" dirty="0" smtClean="0">
                <a:solidFill>
                  <a:srgbClr val="000000"/>
                </a:solidFill>
                <a:effectLst/>
                <a:latin typeface="Arial"/>
                <a:ea typeface="Arial"/>
                <a:cs typeface="Arial"/>
                <a:sym typeface="Arial"/>
              </a:rPr>
              <a:t>Kids will start to form stronger and more complex friendships and peer relationships</a:t>
            </a:r>
          </a:p>
          <a:p>
            <a:r>
              <a:rPr lang="en-US" sz="1100" b="0" i="0" u="none" strike="noStrike" cap="none" dirty="0" smtClean="0">
                <a:solidFill>
                  <a:srgbClr val="000000"/>
                </a:solidFill>
                <a:effectLst/>
                <a:latin typeface="Arial"/>
                <a:ea typeface="Arial"/>
                <a:cs typeface="Arial"/>
                <a:sym typeface="Arial"/>
              </a:rPr>
              <a:t>Kids are starting to feel more peer pressures and will likely be influenced by their friends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Kids will learn that friends can have different ideas, practices and beliefs and still be their friend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Friends and children around them have more influence on their self-image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You will search out new experiences, but be careful, as you are developing better impulse control as you grow up</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You will </a:t>
            </a:r>
            <a:r>
              <a:rPr lang="en-US" sz="1100" b="0" i="0" u="none" strike="noStrike" cap="none" baseline="0" dirty="0" smtClean="0">
                <a:solidFill>
                  <a:srgbClr val="000000"/>
                </a:solidFill>
                <a:effectLst/>
                <a:latin typeface="Arial"/>
                <a:ea typeface="Arial"/>
                <a:cs typeface="Arial"/>
                <a:sym typeface="Arial"/>
              </a:rPr>
              <a:t>likely want to be more independent, which may affect your decisions and change some relationships</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t>Reference: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dirty="0" smtClean="0"/>
              <a:t>Teaching Sexual Health</a:t>
            </a:r>
            <a:r>
              <a:rPr lang="en-US" sz="1100" b="0" baseline="0" dirty="0" smtClean="0"/>
              <a:t> (</a:t>
            </a:r>
            <a:r>
              <a:rPr lang="en-US" sz="1100" b="0" baseline="0" dirty="0" err="1" smtClean="0"/>
              <a:t>n.d.</a:t>
            </a:r>
            <a:r>
              <a:rPr lang="en-US" sz="1100" b="0" baseline="0" dirty="0" smtClean="0"/>
              <a:t>). 10, 11 and 12 Year Olds - </a:t>
            </a:r>
            <a:r>
              <a:rPr lang="en-US" sz="1100" b="1" dirty="0" smtClean="0"/>
              <a:t> </a:t>
            </a:r>
            <a:r>
              <a:rPr lang="en-US" sz="1100" b="0" dirty="0" smtClean="0"/>
              <a:t>Understanding</a:t>
            </a:r>
            <a:r>
              <a:rPr lang="en-US" sz="1100" b="0" baseline="0" dirty="0" smtClean="0"/>
              <a:t> Your Child’s Development. https://teachingsexualhealth.ca/parents/information-by-age/10-11-and-12-year-olds/ </a:t>
            </a:r>
            <a:endParaRPr lang="en-US" sz="1100" b="0" dirty="0" smtClean="0"/>
          </a:p>
          <a:p>
            <a:pPr marL="0" lvl="0" indent="0" algn="l" rtl="0">
              <a:spcBef>
                <a:spcPts val="0"/>
              </a:spcBef>
              <a:spcAft>
                <a:spcPts val="0"/>
              </a:spcAft>
              <a:buNone/>
            </a:pPr>
            <a:endParaRPr lang="en-US" sz="1100" b="1" dirty="0" smtClean="0"/>
          </a:p>
          <a:p>
            <a:pPr marL="0" lvl="0" indent="0" algn="l" rtl="0">
              <a:spcBef>
                <a:spcPts val="0"/>
              </a:spcBef>
              <a:spcAft>
                <a:spcPts val="0"/>
              </a:spcAft>
              <a:buNone/>
            </a:pPr>
            <a:r>
              <a:rPr lang="en-US" sz="1100" b="1" dirty="0" smtClean="0"/>
              <a:t>Image</a:t>
            </a:r>
            <a:r>
              <a:rPr lang="en-US" sz="1100" b="1" baseline="0" dirty="0" smtClean="0"/>
              <a:t> from </a:t>
            </a:r>
            <a:r>
              <a:rPr lang="en-US" sz="1100" b="1" baseline="0" dirty="0" err="1" smtClean="0"/>
              <a:t>Canva</a:t>
            </a:r>
            <a:endParaRPr lang="en-US" sz="1100" b="1" dirty="0" smtClean="0"/>
          </a:p>
        </p:txBody>
      </p:sp>
    </p:spTree>
    <p:extLst>
      <p:ext uri="{BB962C8B-B14F-4D97-AF65-F5344CB8AC3E}">
        <p14:creationId xmlns:p14="http://schemas.microsoft.com/office/powerpoint/2010/main" val="501534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c8e8eaf2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c8e8eaf27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Over the next few classes we will be discussing sexual health, sexual activity,</a:t>
            </a:r>
            <a:r>
              <a:rPr lang="en-US" sz="1100" b="0" i="0" u="none" strike="noStrike" cap="none" baseline="0" dirty="0" smtClean="0">
                <a:solidFill>
                  <a:srgbClr val="000000"/>
                </a:solidFill>
                <a:effectLst/>
                <a:latin typeface="Arial"/>
                <a:ea typeface="Arial"/>
                <a:cs typeface="Arial"/>
                <a:sym typeface="Arial"/>
              </a:rPr>
              <a:t> and sexual</a:t>
            </a:r>
            <a:r>
              <a:rPr lang="en-US" sz="1100" b="0" i="0" u="none" strike="noStrike" cap="none" dirty="0" smtClean="0">
                <a:solidFill>
                  <a:srgbClr val="000000"/>
                </a:solidFill>
                <a:effectLst/>
                <a:latin typeface="Arial"/>
                <a:ea typeface="Arial"/>
                <a:cs typeface="Arial"/>
                <a:sym typeface="Arial"/>
              </a:rPr>
              <a:t> relationships.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Teacher</a:t>
            </a:r>
            <a:r>
              <a:rPr lang="en-US" sz="1100" b="1" i="0" u="sng" strike="noStrike" cap="none" baseline="0" dirty="0" smtClean="0">
                <a:solidFill>
                  <a:srgbClr val="000000"/>
                </a:solidFill>
                <a:effectLst/>
                <a:latin typeface="Arial"/>
                <a:ea typeface="Arial"/>
                <a:cs typeface="Arial"/>
                <a:sym typeface="Arial"/>
              </a:rPr>
              <a:t> prompts</a:t>
            </a:r>
            <a:r>
              <a:rPr lang="en-US" sz="1100" b="0" i="1" u="none" strike="noStrike" cap="none" baseline="0" dirty="0" smtClean="0">
                <a:solidFill>
                  <a:srgbClr val="000000"/>
                </a:solidFill>
                <a:effectLst/>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effectLst/>
                <a:latin typeface="Arial"/>
                <a:ea typeface="Arial"/>
                <a:cs typeface="Arial"/>
                <a:sym typeface="Arial"/>
              </a:rPr>
              <a:t>When we talk about sexual health, what does that mean? Why do you think it is important to talk about sexual health?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From healthy relationships to healthy behaviours and attitudes, understanding your sexual health is an important part of your overall well-being.</a:t>
            </a:r>
          </a:p>
          <a:p>
            <a:r>
              <a:rPr lang="en-US" sz="1100" b="0" i="0" u="none" strike="noStrike" cap="none" dirty="0" smtClean="0">
                <a:solidFill>
                  <a:srgbClr val="000000"/>
                </a:solidFill>
                <a:effectLst/>
                <a:latin typeface="Arial"/>
                <a:ea typeface="Arial"/>
                <a:cs typeface="Arial"/>
                <a:sym typeface="Arial"/>
              </a:rPr>
              <a:t>Sexual health isn’t just about preventing sexually transmitted infections. It’s about being aware of your body, and your overall health. It’s also about making the right decisions, and having respect for others.</a:t>
            </a:r>
          </a:p>
          <a:p>
            <a:r>
              <a:rPr lang="en-US" sz="1100" b="0" i="0" u="none" strike="noStrike" cap="none" dirty="0" smtClean="0">
                <a:solidFill>
                  <a:srgbClr val="000000"/>
                </a:solidFill>
                <a:effectLst/>
                <a:latin typeface="Arial"/>
                <a:ea typeface="Arial"/>
                <a:cs typeface="Arial"/>
                <a:sym typeface="Arial"/>
              </a:rPr>
              <a:t>Understanding your sexual health is an important part of your well-being. It also involves taking a positive and respectful approach to sexuality and sexual relationships. That includes being in control of your body, feeling empowered to make your own choices, and never being pressured - so you can have satisfying and safe sexual experiences.</a:t>
            </a:r>
          </a:p>
          <a:p>
            <a:r>
              <a:rPr lang="en-US" sz="1100" b="0" i="0" u="none" strike="noStrike" cap="none" baseline="0" dirty="0" smtClean="0">
                <a:solidFill>
                  <a:srgbClr val="000000"/>
                </a:solidFill>
                <a:effectLst/>
                <a:latin typeface="Arial"/>
                <a:ea typeface="Arial"/>
                <a:cs typeface="Arial"/>
                <a:sym typeface="Arial"/>
              </a:rPr>
              <a:t>Sexual health includes sexuality, sexual activity(</a:t>
            </a:r>
            <a:r>
              <a:rPr lang="en-US" sz="1100" b="0" i="0" u="none" strike="noStrike" cap="none" baseline="0" dirty="0" err="1" smtClean="0">
                <a:solidFill>
                  <a:srgbClr val="000000"/>
                </a:solidFill>
                <a:effectLst/>
                <a:latin typeface="Arial"/>
                <a:ea typeface="Arial"/>
                <a:cs typeface="Arial"/>
                <a:sym typeface="Arial"/>
              </a:rPr>
              <a:t>ies</a:t>
            </a:r>
            <a:r>
              <a:rPr lang="en-US" sz="1100" b="0" i="0" u="none" strike="noStrike" cap="none" baseline="0" dirty="0" smtClean="0">
                <a:solidFill>
                  <a:srgbClr val="000000"/>
                </a:solidFill>
                <a:effectLst/>
                <a:latin typeface="Arial"/>
                <a:ea typeface="Arial"/>
                <a:cs typeface="Arial"/>
                <a:sym typeface="Arial"/>
              </a:rPr>
              <a:t>), as we all physical, mental, and spiritual health.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Additional Activity (Optional):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Write the words “physical”, “emotional”, “social”, and “psychological” on the board. Share with students that when making decisions related to sexual health, they need to consider whether the factors they listed above affect their physical, emotional, social, and/or psychological well-being. Consider brainstorming definitions for each of these headers as a class, posting the definitions on chart paper for reference throughout the lesson.</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none" strike="noStrike" cap="none" dirty="0" smtClean="0">
                <a:solidFill>
                  <a:srgbClr val="000000"/>
                </a:solidFill>
                <a:effectLst/>
                <a:latin typeface="Arial"/>
                <a:ea typeface="Arial"/>
                <a:cs typeface="Arial"/>
                <a:sym typeface="Arial"/>
              </a:rPr>
              <a:t>Reference: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err="1" smtClean="0">
                <a:solidFill>
                  <a:srgbClr val="000000"/>
                </a:solidFill>
                <a:effectLst/>
                <a:latin typeface="Arial"/>
                <a:ea typeface="Arial"/>
                <a:cs typeface="Arial"/>
                <a:sym typeface="Arial"/>
              </a:rPr>
              <a:t>OPHEA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n.d.</a:t>
            </a:r>
            <a:r>
              <a:rPr lang="en-US" sz="1100" b="0" i="0" u="none" strike="noStrike" cap="none" dirty="0" smtClean="0">
                <a:solidFill>
                  <a:srgbClr val="000000"/>
                </a:solidFill>
                <a:effectLst/>
                <a:latin typeface="Arial"/>
                <a:ea typeface="Arial"/>
                <a:cs typeface="Arial"/>
                <a:sym typeface="Arial"/>
              </a:rPr>
              <a:t>).</a:t>
            </a:r>
            <a:r>
              <a:rPr lang="en-US" sz="1100" b="0" i="0" u="none" strike="noStrike" cap="none" baseline="0" dirty="0" smtClean="0">
                <a:solidFill>
                  <a:srgbClr val="000000"/>
                </a:solidFill>
                <a:effectLst/>
                <a:latin typeface="Arial"/>
                <a:ea typeface="Arial"/>
                <a:cs typeface="Arial"/>
                <a:sym typeface="Arial"/>
              </a:rPr>
              <a:t> Sexual Health and Safety. https://teachingtools.ophea.net/lesson-plans/hpe/grade-8/understanding-healthy-development/sexual-health-and-safety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Sexual Health Ontario (</a:t>
            </a:r>
            <a:r>
              <a:rPr lang="en-US" sz="1100" b="0" i="0" u="none" strike="noStrike" cap="none" baseline="0" dirty="0" err="1" smtClean="0">
                <a:solidFill>
                  <a:srgbClr val="000000"/>
                </a:solidFill>
                <a:effectLst/>
                <a:latin typeface="Arial"/>
                <a:ea typeface="Arial"/>
                <a:cs typeface="Arial"/>
                <a:sym typeface="Arial"/>
              </a:rPr>
              <a:t>n.d.</a:t>
            </a:r>
            <a:r>
              <a:rPr lang="en-US" sz="1100" b="0" i="0" u="none" strike="noStrike" cap="none" baseline="0" dirty="0" smtClean="0">
                <a:solidFill>
                  <a:srgbClr val="000000"/>
                </a:solidFill>
                <a:effectLst/>
                <a:latin typeface="Arial"/>
                <a:ea typeface="Arial"/>
                <a:cs typeface="Arial"/>
                <a:sym typeface="Arial"/>
              </a:rPr>
              <a:t>). Sexual health and you. https://sexualhealthontario.ca/en/sexual-health</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smtClean="0">
              <a:solidFill>
                <a:srgbClr val="000000"/>
              </a:solidFill>
              <a:effectLst/>
              <a:latin typeface="Arial"/>
              <a:ea typeface="Arial"/>
              <a:cs typeface="Arial"/>
              <a:sym typeface="Arial"/>
            </a:endParaRP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1"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936024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Sexual health</a:t>
            </a:r>
            <a:r>
              <a:rPr lang="en-US" sz="1100" b="0" i="0" u="none" strike="noStrike" cap="none" baseline="0" dirty="0" smtClean="0">
                <a:solidFill>
                  <a:srgbClr val="000000"/>
                </a:solidFill>
                <a:effectLst/>
                <a:latin typeface="Arial"/>
                <a:ea typeface="Arial"/>
                <a:cs typeface="Arial"/>
                <a:sym typeface="Arial"/>
              </a:rPr>
              <a:t> is influenced by many factors. </a:t>
            </a:r>
            <a:r>
              <a:rPr lang="en-US" sz="1100" b="0" i="0" u="none" strike="noStrike" cap="none" dirty="0" smtClean="0">
                <a:solidFill>
                  <a:srgbClr val="000000"/>
                </a:solidFill>
                <a:effectLst/>
                <a:latin typeface="Arial"/>
                <a:ea typeface="Arial"/>
                <a:cs typeface="Arial"/>
                <a:sym typeface="Arial"/>
              </a:rPr>
              <a:t>Sexual health includes your physical, mental, emotional,</a:t>
            </a:r>
            <a:r>
              <a:rPr lang="en-US" sz="1100" b="0" i="0" u="none" strike="noStrike" cap="none" baseline="0" dirty="0" smtClean="0">
                <a:solidFill>
                  <a:srgbClr val="000000"/>
                </a:solidFill>
                <a:effectLst/>
                <a:latin typeface="Arial"/>
                <a:ea typeface="Arial"/>
                <a:cs typeface="Arial"/>
                <a:sym typeface="Arial"/>
              </a:rPr>
              <a:t> social </a:t>
            </a:r>
            <a:r>
              <a:rPr lang="en-US" sz="1100" b="0" i="0" u="none" strike="noStrike" cap="none" dirty="0" smtClean="0">
                <a:solidFill>
                  <a:srgbClr val="000000"/>
                </a:solidFill>
                <a:effectLst/>
                <a:latin typeface="Arial"/>
                <a:ea typeface="Arial"/>
                <a:cs typeface="Arial"/>
                <a:sym typeface="Arial"/>
              </a:rPr>
              <a:t>and spiritual wellbeing. Traditional knowledge and values support healthy sexuality, healthy relationships, identity, adulthood, and rites of passage. These values and traditions also help keep people and communities healthy and strong.</a:t>
            </a: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Wingdings" panose="05000000000000000000" pitchFamily="2" charset="2"/>
              </a:rPr>
              <a:t>There are times when </a:t>
            </a:r>
            <a:r>
              <a:rPr lang="en-CA" sz="1100" dirty="0" smtClean="0"/>
              <a:t>relationships with others and sexual health may be affected by the physical and emotional changes associated with puberty. </a:t>
            </a:r>
            <a:r>
              <a:rPr lang="en-US" sz="1100" b="0" i="0" u="none" strike="noStrike" cap="none" dirty="0" smtClean="0">
                <a:solidFill>
                  <a:srgbClr val="000000"/>
                </a:solidFill>
                <a:effectLst/>
                <a:latin typeface="Arial"/>
                <a:ea typeface="Arial"/>
                <a:cs typeface="Arial"/>
                <a:sym typeface="Arial"/>
              </a:rPr>
              <a:t>Changes at puberty may include: physical changes (e.g., voice changes, body growth), emotional changes (e.g., increased intense feelings, new interest in relationships, confusion and questions about changes), and social changes (e.g., changing social relationships, increasing influence of peers).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Sexual health includes</a:t>
            </a:r>
            <a:r>
              <a:rPr lang="en-US" sz="1100" b="0" i="0" u="none" strike="noStrike" cap="none" baseline="0" dirty="0" smtClean="0">
                <a:solidFill>
                  <a:srgbClr val="000000"/>
                </a:solidFill>
                <a:effectLst/>
                <a:latin typeface="Arial"/>
                <a:ea typeface="Arial"/>
                <a:cs typeface="Arial"/>
                <a:sym typeface="Arial"/>
              </a:rPr>
              <a:t> having</a:t>
            </a:r>
            <a:r>
              <a:rPr lang="en-US" sz="1100" b="0" i="0" u="none" strike="noStrike" cap="none" dirty="0" smtClean="0">
                <a:solidFill>
                  <a:srgbClr val="000000"/>
                </a:solidFill>
                <a:effectLst/>
                <a:latin typeface="Arial"/>
                <a:ea typeface="Arial"/>
                <a:cs typeface="Arial"/>
                <a:sym typeface="Arial"/>
              </a:rPr>
              <a:t> a</a:t>
            </a:r>
            <a:r>
              <a:rPr lang="en-US" sz="1100" b="0" i="0" u="none" strike="noStrike" cap="none" baseline="0" dirty="0" smtClean="0">
                <a:solidFill>
                  <a:srgbClr val="000000"/>
                </a:solidFill>
                <a:effectLst/>
                <a:latin typeface="Arial"/>
                <a:ea typeface="Arial"/>
                <a:cs typeface="Arial"/>
                <a:sym typeface="Arial"/>
              </a:rPr>
              <a:t> positive approach to sexuality and sexual relationship. Sexual health is having safe sexual experiences with consent and without violence, coercion or discrimination. </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 Knowledge</a:t>
            </a:r>
            <a:r>
              <a:rPr lang="en-US" sz="1100" b="1" i="0" u="sng" strike="noStrike" cap="none" baseline="0" dirty="0" smtClean="0">
                <a:solidFill>
                  <a:srgbClr val="000000"/>
                </a:solidFill>
                <a:effectLst/>
                <a:latin typeface="Arial"/>
                <a:cs typeface="Arial"/>
                <a:sym typeface="Arial"/>
              </a:rPr>
              <a:t> (</a:t>
            </a:r>
            <a:r>
              <a:rPr lang="en-US" sz="1100" b="1" i="0" u="sng" strike="noStrike" cap="none" dirty="0" smtClean="0">
                <a:solidFill>
                  <a:srgbClr val="000000"/>
                </a:solidFill>
                <a:effectLst/>
                <a:latin typeface="Arial"/>
                <a:cs typeface="Arial"/>
                <a:sym typeface="Arial"/>
              </a:rPr>
              <a:t>Definition for Educator):</a:t>
            </a:r>
            <a:endParaRPr lang="en-US" b="1" dirty="0" smtClean="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Sexual Health </a:t>
            </a:r>
            <a:r>
              <a:rPr lang="en-US" sz="1100" b="0" i="0" u="none" strike="noStrike" cap="none" baseline="0" dirty="0" smtClean="0">
                <a:solidFill>
                  <a:srgbClr val="000000"/>
                </a:solidFill>
                <a:effectLst/>
                <a:latin typeface="Arial"/>
                <a:ea typeface="Arial"/>
                <a:cs typeface="Arial"/>
                <a:sym typeface="Wingdings" panose="05000000000000000000" pitchFamily="2" charset="2"/>
              </a:rPr>
              <a:t> </a:t>
            </a:r>
            <a:r>
              <a:rPr lang="en-US" sz="1100" b="0" i="1" u="none" strike="noStrike" cap="none" dirty="0" smtClean="0">
                <a:solidFill>
                  <a:srgbClr val="000000"/>
                </a:solidFill>
                <a:effectLst/>
                <a:latin typeface="Arial"/>
                <a:ea typeface="Arial"/>
                <a:cs typeface="Arial"/>
                <a:sym typeface="Arial"/>
              </a:rPr>
              <a:t>“</a:t>
            </a:r>
            <a:r>
              <a:rPr lang="en-US" sz="1100" b="0" i="0" u="none" strike="noStrike" cap="none" dirty="0" smtClean="0">
                <a:solidFill>
                  <a:srgbClr val="000000"/>
                </a:solidFill>
                <a:effectLst/>
                <a:latin typeface="Arial"/>
                <a:ea typeface="Arial"/>
                <a:cs typeface="Arial"/>
                <a:sym typeface="Arial"/>
              </a:rPr>
              <a:t>A state of physical, emotional, mental, and social well-being in relation to sexuality; it is not merely the absence of disease, dysfunction, or infirmity. Sexual health requires a positive and respectful approach to sexuality and sexual relationships, as well as the possibility of having pleasurable and safe sexual experiences, free of coercion, discrimination, and violence. For sexual health to be attained and maintained, the sexual rights of all persons must be respected, protected, and fulfilled. Sexual health is influenced by a complex web of factors ranging from sexual </a:t>
            </a:r>
            <a:r>
              <a:rPr lang="en-US" sz="1100" b="0" i="0" u="none" strike="noStrike" cap="none" dirty="0" err="1" smtClean="0">
                <a:solidFill>
                  <a:srgbClr val="000000"/>
                </a:solidFill>
                <a:effectLst/>
                <a:latin typeface="Arial"/>
                <a:ea typeface="Arial"/>
                <a:cs typeface="Arial"/>
                <a:sym typeface="Arial"/>
              </a:rPr>
              <a:t>behaviours</a:t>
            </a:r>
            <a:r>
              <a:rPr lang="en-US" sz="1100" b="0" i="0" u="none" strike="noStrike" cap="none" dirty="0" smtClean="0">
                <a:solidFill>
                  <a:srgbClr val="000000"/>
                </a:solidFill>
                <a:effectLst/>
                <a:latin typeface="Arial"/>
                <a:ea typeface="Arial"/>
                <a:cs typeface="Arial"/>
                <a:sym typeface="Arial"/>
              </a:rPr>
              <a:t>, attitudes, and societal factors to biological risk and genetic predispositions. (Health and Physical Education, 2019, p. 313).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effectLst/>
                <a:latin typeface="Arial"/>
                <a:ea typeface="Arial"/>
                <a:cs typeface="Arial"/>
                <a:sym typeface="Arial"/>
              </a:rPr>
              <a:t>Sexual health </a:t>
            </a:r>
            <a:r>
              <a:rPr lang="en-US" sz="1100" b="0" i="0" u="none" strike="noStrike" cap="none" baseline="0" dirty="0" smtClean="0">
                <a:solidFill>
                  <a:srgbClr val="000000"/>
                </a:solidFill>
                <a:effectLst/>
                <a:latin typeface="Arial"/>
                <a:ea typeface="Arial"/>
                <a:cs typeface="Arial"/>
                <a:sym typeface="Arial"/>
              </a:rPr>
              <a:t>is defined as </a:t>
            </a:r>
            <a:r>
              <a:rPr lang="en-US" sz="1100" b="0" i="0" u="none" strike="noStrike" cap="none" dirty="0" smtClean="0">
                <a:solidFill>
                  <a:srgbClr val="000000"/>
                </a:solidFill>
                <a:effectLst/>
                <a:latin typeface="Arial"/>
                <a:ea typeface="Arial"/>
                <a:cs typeface="Arial"/>
                <a:sym typeface="Arial"/>
              </a:rPr>
              <a:t>“…a state of physical, emotional, mental and social well-being in relation to sexuality; it is not merely the absence of disease, dysfunction or infirmity. Sexual health requires a positive and respectful approach to sexuality and sexual relationships, as well as the possibility of having pleasurable and safe sexual experiences, free of coercion, discrimination and violence. For sexual health to be attained and maintained, the sexual rights of all persons must be respected, protected and fulfilled.” </a:t>
            </a:r>
            <a:r>
              <a:rPr lang="en-US" sz="1100" b="0" i="1" u="none" strike="noStrike" cap="none" dirty="0" smtClean="0">
                <a:solidFill>
                  <a:srgbClr val="000000"/>
                </a:solidFill>
                <a:effectLst/>
                <a:latin typeface="Arial"/>
                <a:ea typeface="Arial"/>
                <a:cs typeface="Arial"/>
                <a:sym typeface="Arial"/>
              </a:rPr>
              <a:t>(WHO, 2006a)</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“Sexual activity” </a:t>
            </a:r>
            <a:r>
              <a:rPr lang="en-US" sz="1100" b="0" i="0" u="none" strike="noStrike" cap="none" dirty="0" smtClean="0">
                <a:solidFill>
                  <a:srgbClr val="000000"/>
                </a:solidFill>
                <a:effectLst/>
                <a:latin typeface="Arial"/>
                <a:ea typeface="Arial"/>
                <a:cs typeface="Arial"/>
                <a:sym typeface="Arial"/>
              </a:rPr>
              <a:t>refers to all types of sexual activity including genital-on-genital contact, vaginal and anal intercourse, and oral-genital contact.</a:t>
            </a:r>
          </a:p>
          <a:p>
            <a:pPr marL="171450" lvl="0" indent="-171450" algn="l" rtl="0">
              <a:spcBef>
                <a:spcPts val="0"/>
              </a:spcBef>
              <a:spcAft>
                <a:spcPts val="0"/>
              </a:spcAft>
              <a:buFont typeface="Wingdings" panose="05000000000000000000" pitchFamily="2" charset="2"/>
              <a:buChar char="à"/>
            </a:pPr>
            <a:r>
              <a:rPr lang="en-US" sz="1100" b="0" i="0" u="none" strike="noStrike" cap="none" dirty="0" smtClean="0">
                <a:solidFill>
                  <a:srgbClr val="000000"/>
                </a:solidFill>
                <a:effectLst/>
                <a:latin typeface="Arial"/>
                <a:ea typeface="Arial"/>
                <a:cs typeface="Arial"/>
                <a:sym typeface="Wingdings" panose="05000000000000000000" pitchFamily="2" charset="2"/>
              </a:rPr>
              <a:t>Could also include</a:t>
            </a:r>
            <a:r>
              <a:rPr lang="en-US" sz="1100" b="0" i="0" u="none" strike="noStrike" cap="none" baseline="0" dirty="0" smtClean="0">
                <a:solidFill>
                  <a:srgbClr val="000000"/>
                </a:solidFill>
                <a:effectLst/>
                <a:latin typeface="Arial"/>
                <a:ea typeface="Arial"/>
                <a:cs typeface="Arial"/>
                <a:sym typeface="Wingdings" panose="05000000000000000000" pitchFamily="2" charset="2"/>
              </a:rPr>
              <a:t> sexual petting, body on body contact, and/or physical sexual contact.</a:t>
            </a: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1" i="0" u="none" strike="noStrike" cap="none" dirty="0" smtClean="0">
                <a:solidFill>
                  <a:srgbClr val="000000"/>
                </a:solidFill>
                <a:effectLst/>
                <a:latin typeface="Arial"/>
                <a:ea typeface="Arial"/>
                <a:cs typeface="Arial"/>
                <a:sym typeface="Arial"/>
              </a:rPr>
              <a:t>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Family Doctors - </a:t>
            </a:r>
            <a:r>
              <a:rPr lang="en-US" sz="1100" b="0" i="0" u="none" strike="noStrike" cap="none" dirty="0" smtClean="0">
                <a:solidFill>
                  <a:srgbClr val="000000"/>
                </a:solidFill>
                <a:effectLst/>
                <a:latin typeface="Arial"/>
                <a:ea typeface="Arial"/>
                <a:cs typeface="Arial"/>
                <a:sym typeface="Arial"/>
              </a:rPr>
              <a:t>American Academy of Family Physicians </a:t>
            </a:r>
            <a:r>
              <a:rPr lang="en-US" sz="1100" b="0" i="0" u="none" strike="noStrike" cap="none" baseline="0" dirty="0" smtClean="0">
                <a:solidFill>
                  <a:srgbClr val="000000"/>
                </a:solidFill>
                <a:effectLst/>
                <a:latin typeface="Arial"/>
                <a:ea typeface="Arial"/>
                <a:cs typeface="Arial"/>
                <a:sym typeface="Arial"/>
              </a:rPr>
              <a:t>(2020, June 17). Importance of Sexual Health. https://familydoctor.org/importance-of-sexual-health/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First Nations Health Authority (</a:t>
            </a:r>
            <a:r>
              <a:rPr lang="en-US" sz="1100" b="0" i="0" u="none" strike="noStrike" cap="none" baseline="0" dirty="0" err="1" smtClean="0">
                <a:solidFill>
                  <a:srgbClr val="000000"/>
                </a:solidFill>
                <a:effectLst/>
                <a:latin typeface="Arial"/>
                <a:ea typeface="Arial"/>
                <a:cs typeface="Arial"/>
                <a:sym typeface="Arial"/>
              </a:rPr>
              <a:t>FNHA</a:t>
            </a:r>
            <a:r>
              <a:rPr lang="en-US" sz="1100" b="0" i="0" u="none" strike="noStrike" cap="none" baseline="0" dirty="0" smtClean="0">
                <a:solidFill>
                  <a:srgbClr val="000000"/>
                </a:solidFill>
                <a:effectLst/>
                <a:latin typeface="Arial"/>
                <a:ea typeface="Arial"/>
                <a:cs typeface="Arial"/>
                <a:sym typeface="Arial"/>
              </a:rPr>
              <a:t>). (2021, Feb 08). Youth-friendly sexual health care: know your rights! https://www.fnha.ca/about/news-and-events/news/youth-friendly-sexual-health-care-know-your-rights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World Health Organization (WHO). (</a:t>
            </a:r>
            <a:r>
              <a:rPr lang="en-CA" sz="1100" b="0" i="0" u="none" strike="noStrike" cap="none" baseline="0" noProof="0" dirty="0" err="1" smtClean="0">
                <a:solidFill>
                  <a:srgbClr val="000000"/>
                </a:solidFill>
                <a:effectLst/>
                <a:latin typeface="Arial"/>
                <a:ea typeface="Arial"/>
                <a:cs typeface="Arial"/>
                <a:sym typeface="Arial"/>
              </a:rPr>
              <a:t>n.d.</a:t>
            </a:r>
            <a:r>
              <a:rPr lang="en-US" sz="1100" b="0" i="0" u="none" strike="noStrike" cap="none" baseline="0" dirty="0" smtClean="0">
                <a:solidFill>
                  <a:srgbClr val="000000"/>
                </a:solidFill>
                <a:effectLst/>
                <a:latin typeface="Arial"/>
                <a:ea typeface="Arial"/>
                <a:cs typeface="Arial"/>
                <a:sym typeface="Arial"/>
              </a:rPr>
              <a:t>). Health topics: Sexual health. https://www.who.int/health-topics/sexual-health#tab=tab_2</a:t>
            </a:r>
            <a:endParaRPr lang="en-US" sz="1100" b="1"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93877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Niagara Region is situated on treaty land.  This land is steeped in the rich history of the First Nations such as the </a:t>
            </a:r>
            <a:r>
              <a:rPr lang="en-CA" sz="1100" b="0" i="0" u="none" strike="noStrike" cap="none" dirty="0" err="1" smtClean="0">
                <a:solidFill>
                  <a:srgbClr val="000000"/>
                </a:solidFill>
                <a:effectLst/>
                <a:latin typeface="Arial"/>
                <a:ea typeface="Arial"/>
                <a:cs typeface="Arial"/>
                <a:sym typeface="Arial"/>
              </a:rPr>
              <a:t>Hatiwendaronk</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Hat-</a:t>
            </a:r>
            <a:r>
              <a:rPr lang="en-CA" sz="1100" b="1" i="0" u="none" strike="noStrike" cap="none" dirty="0" err="1" smtClean="0">
                <a:solidFill>
                  <a:srgbClr val="000000"/>
                </a:solidFill>
                <a:effectLst/>
                <a:latin typeface="Arial"/>
                <a:ea typeface="Arial"/>
                <a:cs typeface="Arial"/>
                <a:sym typeface="Arial"/>
              </a:rPr>
              <a:t>i</a:t>
            </a:r>
            <a:r>
              <a:rPr lang="en-CA" sz="1100" b="1" i="0" u="none" strike="noStrike" cap="none" dirty="0" smtClean="0">
                <a:solidFill>
                  <a:srgbClr val="000000"/>
                </a:solidFill>
                <a:effectLst/>
                <a:latin typeface="Arial"/>
                <a:ea typeface="Arial"/>
                <a:cs typeface="Arial"/>
                <a:sym typeface="Arial"/>
              </a:rPr>
              <a:t>-wen-DA-</a:t>
            </a:r>
            <a:r>
              <a:rPr lang="en-CA" sz="1100" b="1" i="0" u="none" strike="noStrike" cap="none" dirty="0" err="1" smtClean="0">
                <a:solidFill>
                  <a:srgbClr val="000000"/>
                </a:solidFill>
                <a:effectLst/>
                <a:latin typeface="Arial"/>
                <a:ea typeface="Arial"/>
                <a:cs typeface="Arial"/>
                <a:sym typeface="Arial"/>
              </a:rPr>
              <a:t>ronk</a:t>
            </a:r>
            <a:r>
              <a:rPr lang="en-CA" sz="1100" b="0" i="0" u="none" strike="noStrike" cap="none" dirty="0" smtClean="0">
                <a:solidFill>
                  <a:srgbClr val="000000"/>
                </a:solidFill>
                <a:effectLst/>
                <a:latin typeface="Arial"/>
                <a:ea typeface="Arial"/>
                <a:cs typeface="Arial"/>
                <a:sym typeface="Arial"/>
              </a:rPr>
              <a:t>), the Haudenosaunee (</a:t>
            </a:r>
            <a:r>
              <a:rPr lang="en-CA" sz="1100" b="1" i="0" u="none" strike="noStrike" cap="none" dirty="0" smtClean="0">
                <a:solidFill>
                  <a:srgbClr val="000000"/>
                </a:solidFill>
                <a:effectLst/>
                <a:latin typeface="Arial"/>
                <a:ea typeface="Arial"/>
                <a:cs typeface="Arial"/>
                <a:sym typeface="Arial"/>
              </a:rPr>
              <a:t>Hoe-den-</a:t>
            </a:r>
            <a:r>
              <a:rPr lang="en-CA" sz="1100" b="1" i="0" u="none" strike="noStrike" cap="none" dirty="0" err="1" smtClean="0">
                <a:solidFill>
                  <a:srgbClr val="000000"/>
                </a:solidFill>
                <a:effectLst/>
                <a:latin typeface="Arial"/>
                <a:ea typeface="Arial"/>
                <a:cs typeface="Arial"/>
                <a:sym typeface="Arial"/>
              </a:rPr>
              <a:t>no-SHOW</a:t>
            </a:r>
            <a:r>
              <a:rPr lang="en-CA" sz="1100" b="1" i="0" u="none" strike="noStrike" cap="none" dirty="0" smtClean="0">
                <a:solidFill>
                  <a:srgbClr val="000000"/>
                </a:solidFill>
                <a:effectLst/>
                <a:latin typeface="Arial"/>
                <a:ea typeface="Arial"/>
                <a:cs typeface="Arial"/>
                <a:sym typeface="Arial"/>
              </a:rPr>
              <a:t>-nee</a:t>
            </a:r>
            <a:r>
              <a:rPr lang="en-CA" sz="1100" b="0" i="0" u="none" strike="noStrike" cap="none" dirty="0" smtClean="0">
                <a:solidFill>
                  <a:srgbClr val="000000"/>
                </a:solidFill>
                <a:effectLst/>
                <a:latin typeface="Arial"/>
                <a:ea typeface="Arial"/>
                <a:cs typeface="Arial"/>
                <a:sym typeface="Arial"/>
              </a:rPr>
              <a:t>), and the </a:t>
            </a:r>
            <a:r>
              <a:rPr lang="en-CA" sz="1100" b="0" i="0" u="none" strike="noStrike" cap="none" dirty="0" err="1" smtClean="0">
                <a:solidFill>
                  <a:srgbClr val="000000"/>
                </a:solidFill>
                <a:effectLst/>
                <a:latin typeface="Arial"/>
                <a:ea typeface="Arial"/>
                <a:cs typeface="Arial"/>
                <a:sym typeface="Arial"/>
              </a:rPr>
              <a:t>Anishinaabe</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Ah-</a:t>
            </a:r>
            <a:r>
              <a:rPr lang="en-CA" sz="1100" b="1" i="0" u="none" strike="noStrike" cap="none" dirty="0" err="1" smtClean="0">
                <a:solidFill>
                  <a:srgbClr val="000000"/>
                </a:solidFill>
                <a:effectLst/>
                <a:latin typeface="Arial"/>
                <a:ea typeface="Arial"/>
                <a:cs typeface="Arial"/>
                <a:sym typeface="Arial"/>
              </a:rPr>
              <a:t>nish</a:t>
            </a:r>
            <a:r>
              <a:rPr lang="en-CA" sz="1100" b="1" i="0" u="none" strike="noStrike" cap="none" dirty="0" smtClean="0">
                <a:solidFill>
                  <a:srgbClr val="000000"/>
                </a:solidFill>
                <a:effectLst/>
                <a:latin typeface="Arial"/>
                <a:ea typeface="Arial"/>
                <a:cs typeface="Arial"/>
                <a:sym typeface="Arial"/>
              </a:rPr>
              <a:t>-</a:t>
            </a:r>
            <a:r>
              <a:rPr lang="en-CA" sz="1100" b="1" i="0" u="none" strike="noStrike" cap="none" dirty="0" err="1" smtClean="0">
                <a:solidFill>
                  <a:srgbClr val="000000"/>
                </a:solidFill>
                <a:effectLst/>
                <a:latin typeface="Arial"/>
                <a:ea typeface="Arial"/>
                <a:cs typeface="Arial"/>
                <a:sym typeface="Arial"/>
              </a:rPr>
              <a:t>ih</a:t>
            </a:r>
            <a:r>
              <a:rPr lang="en-CA" sz="1100" b="1" i="0" u="none" strike="noStrike" cap="none" dirty="0" smtClean="0">
                <a:solidFill>
                  <a:srgbClr val="000000"/>
                </a:solidFill>
                <a:effectLst/>
                <a:latin typeface="Arial"/>
                <a:ea typeface="Arial"/>
                <a:cs typeface="Arial"/>
                <a:sym typeface="Arial"/>
              </a:rPr>
              <a:t>-NAH-</a:t>
            </a:r>
            <a:r>
              <a:rPr lang="en-CA" sz="1100" b="1" i="0" u="none" strike="noStrike" cap="none" dirty="0" err="1" smtClean="0">
                <a:solidFill>
                  <a:srgbClr val="000000"/>
                </a:solidFill>
                <a:effectLst/>
                <a:latin typeface="Arial"/>
                <a:ea typeface="Arial"/>
                <a:cs typeface="Arial"/>
                <a:sym typeface="Arial"/>
              </a:rPr>
              <a:t>bey</a:t>
            </a:r>
            <a:r>
              <a:rPr lang="en-CA" sz="1100" b="0" i="0" u="none" strike="noStrike" cap="none" dirty="0" smtClean="0">
                <a:solidFill>
                  <a:srgbClr val="000000"/>
                </a:solidFill>
                <a:effectLst/>
                <a:latin typeface="Arial"/>
                <a:ea typeface="Arial"/>
                <a:cs typeface="Arial"/>
                <a:sym typeface="Arial"/>
              </a:rPr>
              <a:t>), including the Mississauga's of the Credit First Nation. There are many First Nations, Métis, and Inuit peoples from across Turtle Island that live and work in Niagara today. The Regional Municipality of Niagara stands with all Indigenous peoples, past and present, in promoting the wise stewardship of the lands on which we live.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a:t>
            </a:r>
            <a:r>
              <a:rPr lang="en-US" sz="1100" b="1" i="1" u="none" strike="noStrike" cap="none" dirty="0" smtClean="0">
                <a:solidFill>
                  <a:srgbClr val="000000"/>
                </a:solidFill>
                <a:effectLst/>
                <a:latin typeface="Arial"/>
                <a:ea typeface="Arial"/>
                <a:cs typeface="Arial"/>
                <a:sym typeface="Arial"/>
              </a:rPr>
              <a:t>Disclaimer</a:t>
            </a:r>
            <a:r>
              <a:rPr lang="en-US" sz="1100" b="0" i="1" u="none" strike="noStrike" cap="none" dirty="0" smtClean="0">
                <a:solidFill>
                  <a:srgbClr val="000000"/>
                </a:solidFill>
                <a:effectLst/>
                <a:latin typeface="Arial"/>
                <a:ea typeface="Arial"/>
                <a:cs typeface="Arial"/>
                <a:sym typeface="Arial"/>
              </a:rPr>
              <a:t>: In the Spirit of Truth and Reconciliation, Niagara Region Public Health acknowledges that people are gathered on the customary and traditional lands of the Indigenous Peoples of this territory. We recognize that the land on which you are situated will vary depending on where you are located in Ontario. It is advised that you reach out to your school’s principal or school board for the school-specific treaty land. If you have already done a land acknowledgement on the same day you are presenting this lesson, you are welcome to skip this slide. However, it is always encouraged to complete a land acknowledgement before continuing on with this presentation.*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dirty="0" smtClean="0"/>
              <a:t>Information about the image on the left:</a:t>
            </a:r>
            <a:endParaRPr lang="en-CA" b="0"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There are seven objects that have been purposely selected and included in the design of the artwork: an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an eagle feather, two drums, a Métis sash, an embroidered flower, and wampum belt. Each object reflects the diversity of First Nations, Métis and Inuit in North America. The iconic stone monument, the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is used as a marker identifying important sites and as a navigational tool to communicate direction. The eagle feather is significant to the spiritual beliefs of some Métis and First Nations peoples. Its symbolism includes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wisdom, and courage among many others. It is considered an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to be given an eagle feather. The two drums include the Inuit drum and the Métis and First Nations drum. The drum is symbolic of the heartbeat of Mother Earth and is often played at various traditional gatherings and ceremonies. The embroidered flower is woven into many traditional garments and various objects through beadwork, painting, or etchings. It is also considered one of Canada’s first art forms. The Métis sash was once a tool of the voyageurs and fur traders. It is also a symbol of knowledge and the relationship between the Métis, the First Nations, and Europeans. At the top of the poster are four lines reminiscent of the traditional beaded wampum belt. There are many types of wampum belts with different significant meanings, including agreements made between two groups/nations, knowledge sharing, and storytelling. The four lines in this wampum belt represent the equality and diversity of the four peoples (First Nations, Metis, Inuit, and European settlers) and to acknowledge the journey of living together peacefully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ETFO</a:t>
            </a:r>
            <a:r>
              <a:rPr lang="en-US" sz="1100" b="0" i="0" u="none" strike="noStrike" cap="none" baseline="0" dirty="0" smtClean="0">
                <a:solidFill>
                  <a:srgbClr val="000000"/>
                </a:solidFill>
                <a:effectLst/>
                <a:latin typeface="Arial"/>
                <a:ea typeface="Arial"/>
                <a:cs typeface="Arial"/>
                <a:sym typeface="Arial"/>
              </a:rPr>
              <a:t>, 2022).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For more information on Indigenous Education and First Nations, Metis and Inuit (</a:t>
            </a:r>
            <a:r>
              <a:rPr lang="en-US" sz="1100" b="0" i="0" u="none" strike="noStrike" cap="none" baseline="0" dirty="0" err="1" smtClean="0">
                <a:solidFill>
                  <a:srgbClr val="000000"/>
                </a:solidFill>
                <a:effectLst/>
                <a:latin typeface="Arial"/>
                <a:cs typeface="Arial"/>
                <a:sym typeface="Arial"/>
              </a:rPr>
              <a:t>FNMI</a:t>
            </a:r>
            <a:r>
              <a:rPr lang="en-US" sz="1100" b="0" i="0" u="none" strike="noStrike" cap="none" baseline="0" dirty="0" smtClean="0">
                <a:solidFill>
                  <a:srgbClr val="000000"/>
                </a:solidFill>
                <a:effectLst/>
                <a:latin typeface="Arial"/>
                <a:cs typeface="Arial"/>
                <a:sym typeface="Arial"/>
              </a:rPr>
              <a:t>), check out the following resources: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https://www.otffeo.on.ca/en/learning/indigenous-education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https://www.etfo.ca/socialjusticeunion/first-nation,-metis-and-inuit-(fnmi)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dirty="0" smtClean="0"/>
              <a:t>Image</a:t>
            </a:r>
            <a:r>
              <a:rPr lang="en-CA" b="0" i="1" baseline="0" dirty="0" smtClean="0"/>
              <a:t> on the Left: </a:t>
            </a:r>
            <a:r>
              <a:rPr lang="en-CA" b="0" dirty="0" smtClean="0"/>
              <a:t>Elementary</a:t>
            </a:r>
            <a:r>
              <a:rPr lang="en-CA" b="0" baseline="0" dirty="0" smtClean="0"/>
              <a:t> Teacher Federation of Ontario (</a:t>
            </a:r>
            <a:r>
              <a:rPr lang="en-CA" b="0" baseline="0" dirty="0" err="1" smtClean="0"/>
              <a:t>ETFO</a:t>
            </a:r>
            <a:r>
              <a:rPr lang="en-CA" b="0" baseline="0" dirty="0" smtClean="0"/>
              <a:t>). (2022). </a:t>
            </a:r>
            <a:r>
              <a:rPr lang="en-CA" b="0" baseline="0" dirty="0" err="1" smtClean="0"/>
              <a:t>ETFO</a:t>
            </a:r>
            <a:r>
              <a:rPr lang="en-CA" b="0" baseline="0" dirty="0" smtClean="0"/>
              <a:t> Land </a:t>
            </a:r>
            <a:r>
              <a:rPr lang="en-CA" b="0" baseline="0" dirty="0" err="1" smtClean="0"/>
              <a:t>Acnowledgements</a:t>
            </a:r>
            <a:r>
              <a:rPr lang="en-CA" b="0" baseline="0" dirty="0" smtClean="0"/>
              <a:t>. https://www.etfo.ca/about-us/governance/etfo-land-acknowledgement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baseline="0" dirty="0" smtClean="0"/>
              <a:t>Image on the Right: </a:t>
            </a:r>
            <a:r>
              <a:rPr lang="en-US" sz="1100" b="1" i="0" u="none" strike="noStrike" cap="none" baseline="0" dirty="0" smtClean="0">
                <a:solidFill>
                  <a:srgbClr val="000000"/>
                </a:solidFill>
                <a:latin typeface="Arial"/>
                <a:ea typeface="Arial"/>
                <a:cs typeface="Arial"/>
                <a:sym typeface="Arial"/>
              </a:rPr>
              <a:t>Creating Our Way Forward: </a:t>
            </a:r>
            <a:r>
              <a:rPr lang="en-US" sz="1100" b="0" i="0" u="none" strike="noStrike" cap="none" baseline="0" dirty="0" smtClean="0">
                <a:solidFill>
                  <a:srgbClr val="000000"/>
                </a:solidFill>
                <a:latin typeface="Arial"/>
                <a:ea typeface="Arial"/>
                <a:cs typeface="Arial"/>
                <a:sym typeface="Arial"/>
              </a:rPr>
              <a:t>Recommendations for Improving Niagara Region Public Health &amp; Emergency Services’ Indigenous Engagement (2019). </a:t>
            </a:r>
            <a:r>
              <a:rPr lang="en-US" sz="1100" b="0" i="0" u="none" strike="noStrike" cap="none" dirty="0" smtClean="0">
                <a:solidFill>
                  <a:srgbClr val="000000"/>
                </a:solidFill>
                <a:effectLst/>
                <a:latin typeface="Arial"/>
                <a:ea typeface="Arial"/>
                <a:cs typeface="Arial"/>
                <a:sym typeface="Wingdings" panose="05000000000000000000" pitchFamily="2" charset="2"/>
              </a:rPr>
              <a:t>https://www.niagararegion.ca/health/equity/pdf/indigenous-engagement-report.pdf</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Mural of Turtle Island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Cover photo: Oneida nation artist, Sharon </a:t>
            </a:r>
            <a:r>
              <a:rPr lang="en-US" sz="1100" b="0" i="0" u="none" strike="noStrike" cap="none" dirty="0" err="1" smtClean="0">
                <a:solidFill>
                  <a:srgbClr val="000000"/>
                </a:solidFill>
                <a:effectLst/>
                <a:latin typeface="Arial"/>
                <a:ea typeface="Arial"/>
                <a:cs typeface="Arial"/>
                <a:sym typeface="Arial"/>
              </a:rPr>
              <a:t>Sarnowski</a:t>
            </a:r>
            <a:r>
              <a:rPr lang="en-US" sz="1100" b="0" i="0" u="none" strike="noStrike" cap="none" dirty="0" smtClean="0">
                <a:solidFill>
                  <a:srgbClr val="000000"/>
                </a:solidFill>
                <a:effectLst/>
                <a:latin typeface="Arial"/>
                <a:ea typeface="Arial"/>
                <a:cs typeface="Arial"/>
                <a:sym typeface="Arial"/>
              </a:rPr>
              <a:t> (deceased)</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This is a picture taken of the mural in the Boardroom of the Oneida Tribal Council office,</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Oneida, Wisconsin.</a:t>
            </a:r>
            <a:endParaRPr lang="en-CA" b="0" i="1" dirty="0" smtClean="0"/>
          </a:p>
        </p:txBody>
      </p:sp>
    </p:spTree>
    <p:extLst>
      <p:ext uri="{BB962C8B-B14F-4D97-AF65-F5344CB8AC3E}">
        <p14:creationId xmlns:p14="http://schemas.microsoft.com/office/powerpoint/2010/main" val="1553290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1" i="0" u="sng" strike="noStrike" cap="none" dirty="0" smtClean="0">
                <a:solidFill>
                  <a:srgbClr val="000000"/>
                </a:solidFill>
                <a:effectLst/>
                <a:latin typeface="Arial"/>
                <a:cs typeface="Arial"/>
                <a:sym typeface="Arial"/>
              </a:rPr>
              <a:t>General Information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0" i="0" u="none" strike="noStrike" cap="none" dirty="0" smtClean="0">
                <a:solidFill>
                  <a:srgbClr val="000000"/>
                </a:solidFill>
                <a:effectLst/>
                <a:latin typeface="Arial"/>
                <a:ea typeface="Arial"/>
                <a:cs typeface="Arial"/>
                <a:sym typeface="Arial"/>
              </a:rPr>
              <a:t>Sexual health should be maintained as you would any other aspect of your health. Consider the following:</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Educate yourself, ask questions and make informed decisions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Learn how to protect yourself against infections; Practice safer sex</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Respect yourself and respect the choices of others; don't judge;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Understand the importance of consent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Seek help if you are being forced into sexual activity</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Have regular medical check-ups and, if you're a woman, pap smears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Find out if you are at risk for sexually transmitted infections and get tested</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Stay current with new knowledge and research (for health professionals)</a:t>
            </a: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US" sz="1100" b="1"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1" i="0" u="none" strike="noStrike" cap="none" dirty="0" smtClean="0">
                <a:solidFill>
                  <a:srgbClr val="000000"/>
                </a:solidFill>
                <a:effectLst/>
                <a:latin typeface="Arial"/>
                <a:ea typeface="Arial"/>
                <a:cs typeface="Arial"/>
                <a:sym typeface="Arial"/>
              </a:rPr>
              <a:t>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World Health Organization (WHO). (</a:t>
            </a:r>
            <a:r>
              <a:rPr lang="en-CA" sz="1100" b="0" i="0" u="none" strike="noStrike" cap="none" baseline="0" noProof="0" dirty="0" err="1" smtClean="0">
                <a:solidFill>
                  <a:srgbClr val="000000"/>
                </a:solidFill>
                <a:effectLst/>
                <a:latin typeface="Arial"/>
                <a:ea typeface="Arial"/>
                <a:cs typeface="Arial"/>
                <a:sym typeface="Arial"/>
              </a:rPr>
              <a:t>n.d.</a:t>
            </a:r>
            <a:r>
              <a:rPr lang="en-US" sz="1100" b="0" i="0" u="none" strike="noStrike" cap="none" baseline="0" dirty="0" smtClean="0">
                <a:solidFill>
                  <a:srgbClr val="000000"/>
                </a:solidFill>
                <a:effectLst/>
                <a:latin typeface="Arial"/>
                <a:ea typeface="Arial"/>
                <a:cs typeface="Arial"/>
                <a:sym typeface="Arial"/>
              </a:rPr>
              <a:t>). Health topics: Sexual health. https://www.who.int/health-topics/sexual-health#tab=tab_2</a:t>
            </a:r>
            <a:endParaRPr lang="en-US" sz="1100" b="1"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752150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dirty="0" smtClean="0">
                <a:solidFill>
                  <a:srgbClr val="000000"/>
                </a:solidFill>
                <a:effectLst/>
                <a:latin typeface="Arial"/>
                <a:cs typeface="Arial"/>
                <a:sym typeface="Arial"/>
              </a:rPr>
              <a:t>General Information</a:t>
            </a:r>
            <a:endParaRPr lang="en-US" sz="1100" b="0" dirty="0" smtClean="0"/>
          </a:p>
          <a:p>
            <a:pPr marL="0" lvl="0" indent="0" algn="l" rtl="0">
              <a:spcBef>
                <a:spcPts val="0"/>
              </a:spcBef>
              <a:spcAft>
                <a:spcPts val="0"/>
              </a:spcAft>
              <a:buNone/>
            </a:pPr>
            <a:r>
              <a:rPr lang="en-US" sz="1100" b="0" dirty="0" smtClean="0"/>
              <a:t>People</a:t>
            </a:r>
            <a:r>
              <a:rPr lang="en-US" sz="1100" b="0" baseline="0" dirty="0" smtClean="0"/>
              <a:t> will define “sex” in different ways. The word ‘sex’ is used to distinguish between male and female biological sex, as described in the section </a:t>
            </a:r>
            <a:r>
              <a:rPr lang="en-US" sz="1100" b="0" u="sng" baseline="0" dirty="0" smtClean="0"/>
              <a:t>your body</a:t>
            </a:r>
            <a:r>
              <a:rPr lang="en-US" sz="1100" b="0" u="none" baseline="0" dirty="0" smtClean="0"/>
              <a:t> (http://www.sexandu.ca/your-body/), but also describes any type of sexual activity that you have with yourself or with other people. </a:t>
            </a:r>
          </a:p>
          <a:p>
            <a:pPr marL="0" lvl="0" indent="0" algn="l" rtl="0">
              <a:spcBef>
                <a:spcPts val="0"/>
              </a:spcBef>
              <a:spcAft>
                <a:spcPts val="0"/>
              </a:spcAft>
              <a:buNone/>
            </a:pPr>
            <a:endParaRPr lang="en-US" sz="1100" b="0" u="none" baseline="0" dirty="0" smtClean="0"/>
          </a:p>
          <a:p>
            <a:pPr marL="0" lvl="0" indent="0" algn="l" rtl="0">
              <a:spcBef>
                <a:spcPts val="0"/>
              </a:spcBef>
              <a:spcAft>
                <a:spcPts val="0"/>
              </a:spcAft>
              <a:buNone/>
            </a:pPr>
            <a:r>
              <a:rPr lang="en-US" sz="1100" b="0" u="none" baseline="0" dirty="0" smtClean="0"/>
              <a:t>Here are some types of sex and sexual activities:</a:t>
            </a:r>
          </a:p>
          <a:p>
            <a:r>
              <a:rPr lang="en-US" sz="1100" b="1" u="none" baseline="0" dirty="0" smtClean="0"/>
              <a:t>Touching: </a:t>
            </a:r>
            <a:r>
              <a:rPr lang="en-US" sz="1100" b="0" i="0" u="none" strike="noStrike" cap="none" dirty="0" smtClean="0">
                <a:solidFill>
                  <a:srgbClr val="000000"/>
                </a:solidFill>
                <a:effectLst/>
                <a:latin typeface="Arial"/>
                <a:ea typeface="Arial"/>
                <a:cs typeface="Arial"/>
                <a:sym typeface="Arial"/>
              </a:rPr>
              <a:t>Touching becomes a sexual activity if it involves touching or fondling the breasts, buttocks, anus, or genitals of another person. Touching yourself in any of these ways to arouse sexual feelings is called masturbation.</a:t>
            </a:r>
          </a:p>
          <a:p>
            <a:r>
              <a:rPr lang="en-US" sz="1100" b="1" u="none" baseline="0" dirty="0" smtClean="0"/>
              <a:t>Kissing: </a:t>
            </a:r>
            <a:r>
              <a:rPr lang="en-US" dirty="0" smtClean="0">
                <a:effectLst/>
              </a:rPr>
              <a:t>Small kisses on the cheek or hand and even pecks on the mouth may be normal to exchange between family and friends, and are not usually considered sexual. But longer kissing on the mouth and other intimate parts of the body, including the neck, chest, abdomen, and genitals is considered sexual activity.</a:t>
            </a:r>
          </a:p>
          <a:p>
            <a:r>
              <a:rPr lang="en-US" sz="1100" b="1" u="none" baseline="0" dirty="0" smtClean="0"/>
              <a:t>Masturbation: </a:t>
            </a:r>
            <a:r>
              <a:rPr lang="en-US" sz="1100" b="0" i="0" u="none" strike="noStrike" cap="none" dirty="0" smtClean="0">
                <a:solidFill>
                  <a:srgbClr val="000000"/>
                </a:solidFill>
                <a:effectLst/>
                <a:latin typeface="Arial"/>
                <a:ea typeface="Arial"/>
                <a:cs typeface="Arial"/>
                <a:sym typeface="Arial"/>
              </a:rPr>
              <a:t>For many people, masturbation</a:t>
            </a:r>
            <a:r>
              <a:rPr lang="en-US" sz="1100" b="0" i="0" u="none" strike="noStrike" cap="none" baseline="0" dirty="0" smtClean="0">
                <a:solidFill>
                  <a:srgbClr val="000000"/>
                </a:solidFill>
                <a:effectLst/>
                <a:latin typeface="Arial"/>
                <a:ea typeface="Arial"/>
                <a:cs typeface="Arial"/>
                <a:sym typeface="Arial"/>
              </a:rPr>
              <a:t> is </a:t>
            </a:r>
            <a:r>
              <a:rPr lang="en-US" sz="1100" b="0" i="0" u="none" strike="noStrike" cap="none" dirty="0" smtClean="0">
                <a:solidFill>
                  <a:srgbClr val="000000"/>
                </a:solidFill>
                <a:effectLst/>
                <a:latin typeface="Arial"/>
                <a:ea typeface="Arial"/>
                <a:cs typeface="Arial"/>
                <a:sym typeface="Arial"/>
              </a:rPr>
              <a:t>their first sexual activity. This involves touching yourself through stimulation of your breasts, buttocks, anus, or genitals. Sex toys are sometimes used to enhance masturbation.</a:t>
            </a:r>
          </a:p>
          <a:p>
            <a:r>
              <a:rPr lang="en-US" sz="1100" b="1" u="none" baseline="0" dirty="0" smtClean="0"/>
              <a:t>Sexual intercourse: </a:t>
            </a:r>
            <a:r>
              <a:rPr lang="en-US" sz="1100" b="0" i="0" u="none" strike="noStrike" cap="none" dirty="0" smtClean="0">
                <a:solidFill>
                  <a:srgbClr val="000000"/>
                </a:solidFill>
                <a:effectLst/>
                <a:latin typeface="Arial"/>
                <a:ea typeface="Arial"/>
                <a:cs typeface="Arial"/>
                <a:sym typeface="Arial"/>
              </a:rPr>
              <a:t>Sexual intercourse is the penetration of a penis into the vagina, also known as “vaginal sex” or “sex”. Fingers or sex toys can also be used to penetrate the vagina for sexual pleasure.</a:t>
            </a:r>
          </a:p>
          <a:p>
            <a:r>
              <a:rPr lang="en-US" sz="1100" b="1" u="none" baseline="0" dirty="0" smtClean="0"/>
              <a:t>Oral sex: </a:t>
            </a:r>
            <a:r>
              <a:rPr lang="en-US" sz="1100" b="0" i="0" u="none" strike="noStrike" cap="none" dirty="0" smtClean="0">
                <a:solidFill>
                  <a:srgbClr val="000000"/>
                </a:solidFill>
                <a:effectLst/>
                <a:latin typeface="Arial"/>
                <a:ea typeface="Arial"/>
                <a:cs typeface="Arial"/>
                <a:sym typeface="Arial"/>
              </a:rPr>
              <a:t>Using your mouth or tongue to stimulate another person’s genitals is considered sex.</a:t>
            </a:r>
          </a:p>
          <a:p>
            <a:pPr lvl="1"/>
            <a:r>
              <a:rPr lang="en-US" dirty="0" smtClean="0">
                <a:effectLst/>
              </a:rPr>
              <a:t>Oral sex does pose a risk of contracting </a:t>
            </a:r>
            <a:r>
              <a:rPr lang="en-US" b="1" u="sng" dirty="0" smtClean="0">
                <a:solidFill>
                  <a:srgbClr val="000000"/>
                </a:solidFill>
                <a:effectLst/>
                <a:hlinkClick r:id="rId3"/>
              </a:rPr>
              <a:t>sexually transmitted infections</a:t>
            </a:r>
            <a:r>
              <a:rPr lang="en-US" dirty="0" smtClean="0">
                <a:effectLst/>
              </a:rPr>
              <a:t>.</a:t>
            </a:r>
            <a:endParaRPr lang="en-US" sz="1100" b="0" i="0" u="none" strike="noStrike" cap="none" dirty="0" smtClean="0">
              <a:solidFill>
                <a:srgbClr val="000000"/>
              </a:solidFill>
              <a:effectLst/>
              <a:latin typeface="Arial"/>
              <a:ea typeface="Arial"/>
              <a:cs typeface="Arial"/>
              <a:sym typeface="Arial"/>
            </a:endParaRPr>
          </a:p>
          <a:p>
            <a:r>
              <a:rPr lang="en-US" sz="1100" b="1" u="none" baseline="0" dirty="0" smtClean="0"/>
              <a:t>Anal sex: </a:t>
            </a:r>
            <a:r>
              <a:rPr lang="en-US" sz="1100" b="0" i="0" u="none" strike="noStrike" cap="none" dirty="0" smtClean="0">
                <a:solidFill>
                  <a:srgbClr val="000000"/>
                </a:solidFill>
                <a:effectLst/>
                <a:latin typeface="Arial"/>
                <a:ea typeface="Arial"/>
                <a:cs typeface="Arial"/>
                <a:sym typeface="Arial"/>
              </a:rPr>
              <a:t>Anal sex involves penetration of the penis into the anus.</a:t>
            </a:r>
          </a:p>
          <a:p>
            <a:pPr lvl="1"/>
            <a:r>
              <a:rPr lang="en-US" sz="1100" b="0" i="0" u="none" strike="noStrike" cap="none" dirty="0" smtClean="0">
                <a:solidFill>
                  <a:srgbClr val="000000"/>
                </a:solidFill>
                <a:effectLst/>
                <a:latin typeface="Arial"/>
                <a:ea typeface="Arial"/>
                <a:cs typeface="Arial"/>
                <a:sym typeface="Arial"/>
              </a:rPr>
              <a:t>Anal sexual activity can also involve using the fingers or sex toys to penetrate the anus for sexual pleasure. Some people find anal sex very pleasurable, and some people do not enjoy it, maybe even finding it to be very painful. It’s important to communicate to your partner whether you feel comfortable with anal sex or not.</a:t>
            </a:r>
            <a:endParaRPr lang="en-US" sz="1100" b="0" u="none" baseline="0" dirty="0" smtClean="0"/>
          </a:p>
          <a:p>
            <a:pPr marL="0" lvl="0" indent="0" algn="l" rtl="0">
              <a:spcBef>
                <a:spcPts val="0"/>
              </a:spcBef>
              <a:spcAft>
                <a:spcPts val="0"/>
              </a:spcAft>
              <a:buNone/>
            </a:pPr>
            <a:endParaRPr lang="en-US" sz="1100" b="0" u="none" baseline="0" dirty="0" smtClean="0"/>
          </a:p>
          <a:p>
            <a:pPr marL="0" lvl="0" indent="0" algn="l" rtl="0">
              <a:spcBef>
                <a:spcPts val="0"/>
              </a:spcBef>
              <a:spcAft>
                <a:spcPts val="0"/>
              </a:spcAft>
              <a:buNone/>
            </a:pPr>
            <a:r>
              <a:rPr lang="en-US" sz="1100" b="0" u="none" baseline="0" dirty="0" smtClean="0"/>
              <a:t>When engaging in any of these activities, they can all take place with another individual. However, it is important to make sure both partners have consented to the activities before they take place. </a:t>
            </a:r>
          </a:p>
          <a:p>
            <a:pPr marL="0" lvl="0" indent="0" algn="l" rtl="0">
              <a:spcBef>
                <a:spcPts val="0"/>
              </a:spcBef>
              <a:spcAft>
                <a:spcPts val="0"/>
              </a:spcAft>
              <a:buNone/>
            </a:pPr>
            <a:endParaRPr lang="en-US" sz="1100" b="0" u="none" baseline="0" dirty="0" smtClean="0"/>
          </a:p>
          <a:p>
            <a:pPr marL="0" lvl="0" indent="0" algn="l" rtl="0">
              <a:spcBef>
                <a:spcPts val="0"/>
              </a:spcBef>
              <a:spcAft>
                <a:spcPts val="0"/>
              </a:spcAft>
              <a:buNone/>
            </a:pPr>
            <a:r>
              <a:rPr lang="en-CA" b="1" baseline="0" dirty="0" smtClean="0"/>
              <a:t>Just because there is no risk or low risk of pregnancy, it doesn’t mean it is not sex (Anal sex is still sex; Oral sex is still sex)</a:t>
            </a:r>
          </a:p>
          <a:p>
            <a:pPr marL="158750" indent="0">
              <a:buNone/>
            </a:pPr>
            <a:endParaRPr lang="en-CA" b="1" baseline="0" dirty="0" smtClean="0"/>
          </a:p>
          <a:p>
            <a:pPr marL="158750" indent="0">
              <a:buNone/>
            </a:pPr>
            <a:r>
              <a:rPr lang="en-CA" b="1" baseline="0" dirty="0" smtClean="0"/>
              <a:t>Reference:</a:t>
            </a:r>
          </a:p>
          <a:p>
            <a:pPr marL="457200" indent="-298450"/>
            <a:r>
              <a:rPr lang="en-CA" b="0" baseline="0" dirty="0" smtClean="0"/>
              <a:t>Sex &amp; U. (2022). STIs. https://www.sexandu.ca/stis/</a:t>
            </a:r>
          </a:p>
          <a:p>
            <a:pPr marL="457200" indent="-298450"/>
            <a:r>
              <a:rPr lang="en-CA" b="0" baseline="0" dirty="0" smtClean="0"/>
              <a:t>Sex &amp; U. (2022). Sexual Activity: What is Sex? https://www.sexandu.ca/sexual-activity/what-is-sex/ </a:t>
            </a:r>
          </a:p>
          <a:p>
            <a:pPr marL="0" lvl="0" indent="0" algn="l" rtl="0">
              <a:spcBef>
                <a:spcPts val="0"/>
              </a:spcBef>
              <a:spcAft>
                <a:spcPts val="0"/>
              </a:spcAft>
              <a:buNone/>
            </a:pPr>
            <a:endParaRPr lang="en-US" sz="1100" b="0" baseline="0" dirty="0" smtClean="0"/>
          </a:p>
        </p:txBody>
      </p:sp>
    </p:spTree>
    <p:extLst>
      <p:ext uri="{BB962C8B-B14F-4D97-AF65-F5344CB8AC3E}">
        <p14:creationId xmlns:p14="http://schemas.microsoft.com/office/powerpoint/2010/main" val="4099180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805ba594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805ba594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 </a:t>
            </a:r>
            <a:r>
              <a:rPr lang="en-US" sz="1100" b="1" i="0" u="sng" strike="noStrike" cap="none" dirty="0" smtClean="0">
                <a:solidFill>
                  <a:srgbClr val="000000"/>
                </a:solidFill>
                <a:effectLst/>
                <a:latin typeface="Arial"/>
                <a:ea typeface="Arial"/>
                <a:cs typeface="Arial"/>
                <a:sym typeface="Arial"/>
              </a:rPr>
              <a:t>Teacher prompt:</a:t>
            </a:r>
          </a:p>
          <a:p>
            <a:pPr marL="158750" indent="0">
              <a:buNone/>
            </a:pPr>
            <a:r>
              <a:rPr lang="en-US" sz="1100" b="1" i="0" u="none" strike="noStrike" cap="none" dirty="0" smtClean="0">
                <a:solidFill>
                  <a:srgbClr val="000000"/>
                </a:solidFill>
                <a:effectLst/>
                <a:latin typeface="Arial"/>
                <a:ea typeface="Arial"/>
                <a:cs typeface="Arial"/>
                <a:sym typeface="Arial"/>
              </a:rPr>
              <a:t>“Being in a committed relationship with someone and making decisions together includes having a good understanding of the concept of consent. Do</a:t>
            </a:r>
            <a:r>
              <a:rPr lang="en-US" sz="1100" b="1" i="0" u="none" strike="noStrike" cap="none" baseline="0" dirty="0" smtClean="0">
                <a:solidFill>
                  <a:srgbClr val="000000"/>
                </a:solidFill>
                <a:effectLst/>
                <a:latin typeface="Arial"/>
                <a:ea typeface="Arial"/>
                <a:cs typeface="Arial"/>
                <a:sym typeface="Arial"/>
              </a:rPr>
              <a:t> you know what consent means? </a:t>
            </a:r>
            <a:r>
              <a:rPr lang="en-US" sz="1100" b="1" i="0" u="none" strike="noStrike" cap="none" dirty="0" smtClean="0">
                <a:solidFill>
                  <a:srgbClr val="000000"/>
                </a:solidFill>
                <a:effectLst/>
                <a:latin typeface="Arial"/>
                <a:ea typeface="Arial"/>
                <a:cs typeface="Arial"/>
                <a:sym typeface="Arial"/>
              </a:rPr>
              <a:t>Why is consent so important? </a:t>
            </a:r>
            <a:r>
              <a:rPr lang="en-US" sz="1100" b="1" i="0" u="none" strike="noStrike" cap="none" baseline="0" dirty="0" smtClean="0">
                <a:solidFill>
                  <a:srgbClr val="000000"/>
                </a:solidFill>
                <a:effectLst/>
                <a:latin typeface="Arial"/>
                <a:ea typeface="Arial"/>
                <a:cs typeface="Arial"/>
                <a:sym typeface="Arial"/>
              </a:rPr>
              <a:t>What is </a:t>
            </a:r>
            <a:r>
              <a:rPr lang="en-US" sz="1100" b="1" i="0" u="none" strike="noStrike" cap="none" dirty="0" smtClean="0">
                <a:solidFill>
                  <a:srgbClr val="000000"/>
                </a:solidFill>
                <a:effectLst/>
                <a:latin typeface="Arial"/>
                <a:ea typeface="Arial"/>
                <a:cs typeface="Arial"/>
                <a:sym typeface="Arial"/>
              </a:rPr>
              <a:t>sexual consent?” </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CA" b="1" dirty="0" smtClean="0"/>
              <a:t>Definition:</a:t>
            </a:r>
            <a:r>
              <a:rPr lang="en-CA" b="1" baseline="0" dirty="0" smtClean="0"/>
              <a:t> </a:t>
            </a:r>
            <a:r>
              <a:rPr lang="en-CA" dirty="0" smtClean="0"/>
              <a:t>The voluntary agreement (to engage</a:t>
            </a:r>
            <a:r>
              <a:rPr lang="en-CA" baseline="0" dirty="0" smtClean="0"/>
              <a:t> in the sexual activity in question)</a:t>
            </a:r>
          </a:p>
          <a:p>
            <a:pPr marL="158750" indent="0">
              <a:buNone/>
            </a:pPr>
            <a:endParaRPr lang="en-US" sz="1100" b="0" i="0" u="none" strike="noStrike" cap="none" dirty="0" smtClean="0">
              <a:solidFill>
                <a:srgbClr val="000000"/>
              </a:solidFill>
              <a:effectLst/>
              <a:latin typeface="Arial"/>
              <a:cs typeface="Arial"/>
              <a:sym typeface="Arial"/>
            </a:endParaRPr>
          </a:p>
          <a:p>
            <a:pPr marL="457200" indent="-298450">
              <a:buFont typeface="Wingdings" panose="05000000000000000000" pitchFamily="2" charset="2"/>
              <a:buChar char="à"/>
            </a:pPr>
            <a:r>
              <a:rPr lang="en-US" sz="1100" b="0" i="0" u="none" strike="noStrike" cap="none" dirty="0" smtClean="0">
                <a:solidFill>
                  <a:srgbClr val="000000"/>
                </a:solidFill>
                <a:effectLst/>
                <a:latin typeface="Arial"/>
                <a:ea typeface="Arial"/>
                <a:cs typeface="Arial"/>
                <a:sym typeface="Arial"/>
              </a:rPr>
              <a:t>Highlight for students that consent is continuous. You can change your mind or stop at any time. Consenting at one place and time does not necessarily mean consent remains in another place or time. Consent is a “whole body” agreement that is verbal, physical, and emotional, and it only happens without manipulation or threats. More than just a verbal “yes” or “no”, consent involves paying attention to other individuals involved and checking in with physical and emotional cues. Only “yes” means yes – and yes should come from an engaged and enthusiastic partner. Emphasize explicitly that all partners have a role/responsibility.</a:t>
            </a:r>
          </a:p>
          <a:p>
            <a:pPr marL="457200" indent="-298450">
              <a:buFont typeface="Wingdings" panose="05000000000000000000" pitchFamily="2" charset="2"/>
              <a:buChar char="à"/>
            </a:pPr>
            <a:r>
              <a:rPr lang="en-US" sz="1100" b="0" i="0" u="none" strike="noStrike" cap="none" dirty="0" smtClean="0">
                <a:solidFill>
                  <a:srgbClr val="000000"/>
                </a:solidFill>
                <a:effectLst/>
                <a:latin typeface="Arial"/>
                <a:ea typeface="Arial"/>
                <a:cs typeface="Arial"/>
                <a:sym typeface="Arial"/>
              </a:rPr>
              <a:t>Sexual consent is defined in Canada’s Criminal Code in s. 273.1(1), as the voluntary agreement to engage in the sexual activity in question. Consent means partners agree to the sexual activity; everyone understands what they are engaging to; and all parties affirmatively communicate their enthusiasm, whether through words or conduct. Silence or passivity does not equal consent.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CA" baseline="0" dirty="0" smtClean="0"/>
              <a:t>Consent and respectful behaviour is an important part of relationship skills </a:t>
            </a:r>
            <a:endParaRPr lang="en-US" sz="1100" b="0" i="0" u="none" strike="noStrike" cap="none" dirty="0" smtClean="0">
              <a:solidFill>
                <a:srgbClr val="000000"/>
              </a:solidFill>
              <a:effectLst/>
              <a:latin typeface="Arial"/>
              <a:ea typeface="Arial"/>
              <a:cs typeface="Arial"/>
              <a:sym typeface="Arial"/>
            </a:endParaRPr>
          </a:p>
          <a:p>
            <a:pPr marL="158750" indent="0">
              <a:buFont typeface="Wingdings" panose="05000000000000000000" pitchFamily="2" charset="2"/>
              <a:buNone/>
            </a:pPr>
            <a:endParaRPr lang="en-US"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1" i="0" u="none" strike="noStrike" cap="none" dirty="0" smtClean="0">
                <a:solidFill>
                  <a:srgbClr val="000000"/>
                </a:solidFill>
                <a:effectLst/>
                <a:latin typeface="Arial"/>
                <a:ea typeface="Arial"/>
                <a:cs typeface="Arial"/>
                <a:sym typeface="Arial"/>
              </a:rPr>
              <a:t>Reference</a:t>
            </a:r>
            <a:r>
              <a:rPr lang="en-US" sz="1100" b="0" i="0" u="none" strike="noStrike" cap="none" dirty="0" smtClean="0">
                <a:solidFill>
                  <a:srgbClr val="000000"/>
                </a:solidFill>
                <a:effectLst/>
                <a:latin typeface="Arial"/>
                <a:ea typeface="Arial"/>
                <a:cs typeface="Arial"/>
                <a:sym typeface="Arial"/>
              </a:rPr>
              <a:t>: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OPHEA (</a:t>
            </a:r>
            <a:r>
              <a:rPr lang="en-US" sz="1100" b="0" i="0" u="none" strike="noStrike" cap="none" dirty="0" err="1" smtClean="0">
                <a:solidFill>
                  <a:srgbClr val="000000"/>
                </a:solidFill>
                <a:effectLst/>
                <a:latin typeface="Arial"/>
                <a:ea typeface="Arial"/>
                <a:cs typeface="Arial"/>
                <a:sym typeface="Arial"/>
              </a:rPr>
              <a:t>n.d.</a:t>
            </a:r>
            <a:r>
              <a:rPr lang="en-US" sz="1100" b="0" i="0" u="none" strike="noStrike" cap="none" dirty="0" smtClean="0">
                <a:solidFill>
                  <a:srgbClr val="000000"/>
                </a:solidFill>
                <a:effectLst/>
                <a:latin typeface="Arial"/>
                <a:ea typeface="Arial"/>
                <a:cs typeface="Arial"/>
                <a:sym typeface="Arial"/>
              </a:rPr>
              <a:t>).</a:t>
            </a:r>
            <a:r>
              <a:rPr lang="en-US" sz="1100" b="0" i="0" u="none" strike="noStrike" cap="none" baseline="0" dirty="0" smtClean="0">
                <a:solidFill>
                  <a:srgbClr val="000000"/>
                </a:solidFill>
                <a:effectLst/>
                <a:latin typeface="Arial"/>
                <a:ea typeface="Arial"/>
                <a:cs typeface="Arial"/>
                <a:sym typeface="Arial"/>
              </a:rPr>
              <a:t> Sexual Health and Safety. https://teachingtools.ophea.net/lesson-plans/hpe/grade-8/understanding-healthy-development/sexual-health-and-safety </a:t>
            </a:r>
          </a:p>
          <a:p>
            <a:pPr marL="15875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US" sz="1100" b="0" i="0" u="none" strike="noStrike" cap="none" baseline="0"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b="1" dirty="0" smtClean="0"/>
              <a:t>Image from </a:t>
            </a:r>
            <a:r>
              <a:rPr lang="en-CA" b="1" dirty="0" err="1" smtClean="0"/>
              <a:t>Canva</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88576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dirty="0" smtClean="0"/>
              <a:t>*Note: Reminder</a:t>
            </a:r>
            <a:r>
              <a:rPr lang="en-US" sz="1100" b="0" i="1" baseline="0" dirty="0" smtClean="0"/>
              <a:t> that this presentation is related to sexual health. So in this case, when talking about consent it is sexual consent. </a:t>
            </a:r>
          </a:p>
          <a:p>
            <a:pPr marL="0" lvl="0" indent="0" algn="l" rtl="0">
              <a:spcBef>
                <a:spcPts val="0"/>
              </a:spcBef>
              <a:spcAft>
                <a:spcPts val="0"/>
              </a:spcAft>
              <a:buNone/>
            </a:pPr>
            <a:endParaRPr lang="en-US" sz="1100" b="0" i="1"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sng" strike="noStrike" cap="none" dirty="0" smtClean="0">
                <a:solidFill>
                  <a:srgbClr val="000000"/>
                </a:solidFill>
                <a:effectLst/>
                <a:latin typeface="Arial"/>
                <a:cs typeface="Arial"/>
                <a:sym typeface="Arial"/>
              </a:rPr>
              <a:t>General Information</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Consent means giving permission for something to happen or entering into agreement to do something. The person initiating sexual activity needs to take reasonable steps to establish consent and seek it actively during sexual activity.</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Consent for any act, including kissing, sexual acts (intimacy</a:t>
            </a:r>
            <a:r>
              <a:rPr lang="en-US" sz="1100" b="0" i="0" u="none" strike="noStrike" cap="none" baseline="0" dirty="0" smtClean="0">
                <a:solidFill>
                  <a:srgbClr val="000000"/>
                </a:solidFill>
                <a:effectLst/>
                <a:latin typeface="Arial"/>
                <a:ea typeface="Arial"/>
                <a:cs typeface="Arial"/>
                <a:sym typeface="Arial"/>
              </a:rPr>
              <a:t> or sexual intercourse) must be freely given</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Consent cannot be given by someone who is intoxicated, unconscious or otherwise incapable of giving consent</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Consent cannot be given in advance and can be withdrawn at any time</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Consent is legally required for all sexual acts, including sexual touching, intercourse, etc. </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The absence of no does </a:t>
            </a:r>
            <a:r>
              <a:rPr lang="en-US" sz="1100" b="0" i="0" u="sng" strike="noStrike" cap="none" baseline="0" dirty="0" smtClean="0">
                <a:solidFill>
                  <a:srgbClr val="000000"/>
                </a:solidFill>
                <a:effectLst/>
                <a:latin typeface="Arial"/>
                <a:ea typeface="Arial"/>
                <a:cs typeface="Arial"/>
                <a:sym typeface="Arial"/>
              </a:rPr>
              <a:t>not</a:t>
            </a:r>
            <a:r>
              <a:rPr lang="en-US" sz="1100" b="0" i="0" u="none" strike="noStrike" cap="none" baseline="0" dirty="0" smtClean="0">
                <a:solidFill>
                  <a:srgbClr val="000000"/>
                </a:solidFill>
                <a:effectLst/>
                <a:latin typeface="Arial"/>
                <a:ea typeface="Arial"/>
                <a:cs typeface="Arial"/>
                <a:sym typeface="Arial"/>
              </a:rPr>
              <a:t> mean yes! </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baseline="0"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effectLst/>
                <a:latin typeface="Arial"/>
                <a:ea typeface="Arial"/>
                <a:cs typeface="Arial"/>
                <a:sym typeface="Arial"/>
              </a:rPr>
              <a:t>FRIES Acronym for Consent:</a:t>
            </a:r>
          </a:p>
          <a:p>
            <a:pPr marL="457200" marR="0" lvl="0" indent="-298450" algn="l" defTabSz="914400" rtl="0" eaLnBrk="1" fontAlgn="base"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F: freely given</a:t>
            </a:r>
          </a:p>
          <a:p>
            <a:pPr marL="914400" marR="0" lvl="1"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CA" baseline="0" dirty="0" smtClean="0"/>
              <a:t>All partners have the freedom to say yes or no without pressure, force, or manipulation</a:t>
            </a:r>
            <a:endParaRPr lang="en-US" sz="1100" b="0" i="0" u="none" strike="noStrike" cap="none" baseline="0" dirty="0" smtClean="0">
              <a:solidFill>
                <a:srgbClr val="000000"/>
              </a:solidFill>
              <a:effectLst/>
              <a:latin typeface="Arial"/>
              <a:ea typeface="Arial"/>
              <a:cs typeface="Arial"/>
              <a:sym typeface="Arial"/>
            </a:endParaRPr>
          </a:p>
          <a:p>
            <a:pPr marL="457200" marR="0" lvl="0" indent="-298450" algn="l" defTabSz="914400" rtl="0" eaLnBrk="1" fontAlgn="base"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R: reversible</a:t>
            </a:r>
          </a:p>
          <a:p>
            <a:pPr marL="914400" marR="0" lvl="1"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CA" baseline="0" dirty="0" smtClean="0"/>
              <a:t>Anyone can change their mind and ask to stop, even if in the middle of the sexual act </a:t>
            </a:r>
            <a:endParaRPr lang="en-US" sz="1100" b="0" i="0" u="none" strike="noStrike" cap="none" baseline="0" dirty="0" smtClean="0">
              <a:solidFill>
                <a:srgbClr val="000000"/>
              </a:solidFill>
              <a:effectLst/>
              <a:latin typeface="Arial"/>
              <a:ea typeface="Arial"/>
              <a:cs typeface="Arial"/>
              <a:sym typeface="Arial"/>
            </a:endParaRPr>
          </a:p>
          <a:p>
            <a:pPr marL="457200" marR="0" lvl="0" indent="-298450" algn="l" defTabSz="914400" rtl="0" eaLnBrk="1" fontAlgn="base"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I: informed</a:t>
            </a:r>
          </a:p>
          <a:p>
            <a:pPr marL="914400" marR="0" lvl="1"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CA" baseline="0" dirty="0" smtClean="0"/>
              <a:t>All partners need to know exactly what they are consenting to, every time</a:t>
            </a:r>
            <a:endParaRPr lang="en-US" sz="1100" b="0" i="0" u="none" strike="noStrike" cap="none" baseline="0" dirty="0" smtClean="0">
              <a:solidFill>
                <a:srgbClr val="000000"/>
              </a:solidFill>
              <a:effectLst/>
              <a:latin typeface="Arial"/>
              <a:ea typeface="Arial"/>
              <a:cs typeface="Arial"/>
              <a:sym typeface="Arial"/>
            </a:endParaRPr>
          </a:p>
          <a:p>
            <a:pPr marL="457200" marR="0" lvl="0" indent="-298450" algn="l" defTabSz="914400" rtl="0" eaLnBrk="1" fontAlgn="base"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E: enthusiastic</a:t>
            </a:r>
          </a:p>
          <a:p>
            <a:pPr marL="914400" marR="0" lvl="1" indent="-298450" algn="l" defTabSz="914400" rtl="0" eaLnBrk="1" fontAlgn="base" latinLnBrk="0" hangingPunct="1">
              <a:lnSpc>
                <a:spcPct val="100000"/>
              </a:lnSpc>
              <a:spcBef>
                <a:spcPts val="0"/>
              </a:spcBef>
              <a:spcAft>
                <a:spcPts val="0"/>
              </a:spcAft>
              <a:buClr>
                <a:srgbClr val="000000"/>
              </a:buClr>
              <a:buSzPts val="1100"/>
              <a:tabLst/>
              <a:defRPr/>
            </a:pPr>
            <a:r>
              <a:rPr lang="en-CA" baseline="0" dirty="0" smtClean="0"/>
              <a:t>All partners should be engaged an excited</a:t>
            </a:r>
          </a:p>
          <a:p>
            <a:pPr marL="914400" marR="0" lvl="1" indent="-298450" algn="l" defTabSz="914400" rtl="0" eaLnBrk="1" fontAlgn="base" latinLnBrk="0" hangingPunct="1">
              <a:lnSpc>
                <a:spcPct val="100000"/>
              </a:lnSpc>
              <a:spcBef>
                <a:spcPts val="0"/>
              </a:spcBef>
              <a:spcAft>
                <a:spcPts val="0"/>
              </a:spcAft>
              <a:buClr>
                <a:srgbClr val="000000"/>
              </a:buClr>
              <a:buSzPts val="1100"/>
              <a:tabLst/>
              <a:defRPr/>
            </a:pPr>
            <a:r>
              <a:rPr lang="en-CA" baseline="0" dirty="0" smtClean="0"/>
              <a:t>If not stop immediately </a:t>
            </a:r>
            <a:endParaRPr lang="en-US" sz="1100" b="0" i="0" u="none" strike="noStrike" cap="none" baseline="0" dirty="0" smtClean="0">
              <a:solidFill>
                <a:srgbClr val="000000"/>
              </a:solidFill>
              <a:effectLst/>
              <a:latin typeface="Arial"/>
              <a:ea typeface="Arial"/>
              <a:cs typeface="Arial"/>
              <a:sym typeface="Arial"/>
            </a:endParaRPr>
          </a:p>
          <a:p>
            <a:pPr marL="457200" marR="0" lvl="0" indent="-298450" algn="l" defTabSz="914400" rtl="0" eaLnBrk="1" fontAlgn="base"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 specific</a:t>
            </a:r>
          </a:p>
          <a:p>
            <a:pPr marL="914400" marR="0" lvl="1"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CA" baseline="0" dirty="0" smtClean="0"/>
              <a:t>Each act requires consent, even if it was done before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1" dirty="0" smtClean="0"/>
          </a:p>
          <a:p>
            <a:pPr marL="0" lvl="0" indent="0" algn="l" rtl="0">
              <a:spcBef>
                <a:spcPts val="0"/>
              </a:spcBef>
              <a:spcAft>
                <a:spcPts val="0"/>
              </a:spcAft>
              <a:buNone/>
            </a:pPr>
            <a:r>
              <a:rPr lang="en-US" sz="1100" b="1" dirty="0" smtClean="0"/>
              <a:t>References:</a:t>
            </a:r>
            <a:r>
              <a:rPr lang="en-US" sz="1100" b="1" baseline="0" dirty="0" smtClean="0"/>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baseline="0" dirty="0" smtClean="0"/>
              <a:t>Government of Alberta (</a:t>
            </a:r>
            <a:r>
              <a:rPr lang="en-US" sz="1100" b="0" baseline="0" dirty="0" err="1" smtClean="0"/>
              <a:t>n.d.</a:t>
            </a:r>
            <a:r>
              <a:rPr lang="en-US" sz="1100" b="0" baseline="0" dirty="0" smtClean="0"/>
              <a:t>). Sexual Violence prevention – Sexual consent. https://www.alberta.ca/sexual-violence-prevention-sexual-consent.aspx</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0" dirty="0" smtClean="0"/>
              <a:t>World Health Organization</a:t>
            </a:r>
            <a:r>
              <a:rPr lang="en-CA" b="0" baseline="0" dirty="0" smtClean="0"/>
              <a:t> (WHO). (2022, February 13). Multimedia item: Consent for sexual activity must be freely-given. https://www.who.int/multi-media/details/consent-for-sexual-activity-must-be-freely-given </a:t>
            </a:r>
            <a:endParaRPr lang="en-CA"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535254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dirty="0" smtClean="0"/>
              <a:t>Other</a:t>
            </a:r>
            <a:r>
              <a:rPr lang="en-US" sz="1100" b="1" baseline="0" dirty="0" smtClean="0"/>
              <a:t> P</a:t>
            </a:r>
            <a:r>
              <a:rPr lang="en-US" sz="1100" b="1" dirty="0" smtClean="0"/>
              <a:t>ossible</a:t>
            </a:r>
            <a:r>
              <a:rPr lang="en-US" sz="1100" b="1" baseline="0" dirty="0" smtClean="0"/>
              <a:t> Answers:</a:t>
            </a:r>
          </a:p>
          <a:p>
            <a:pPr marL="171450" lvl="0" indent="-171450" algn="l" rtl="0">
              <a:spcBef>
                <a:spcPts val="0"/>
              </a:spcBef>
              <a:spcAft>
                <a:spcPts val="0"/>
              </a:spcAft>
            </a:pPr>
            <a:r>
              <a:rPr lang="en-US" sz="1100" b="0" baseline="0" dirty="0" smtClean="0"/>
              <a:t>Sharing Secrets</a:t>
            </a:r>
          </a:p>
          <a:p>
            <a:pPr marL="0" lvl="0" indent="0" algn="l" rtl="0">
              <a:spcBef>
                <a:spcPts val="0"/>
              </a:spcBef>
              <a:spcAft>
                <a:spcPts val="0"/>
              </a:spcAft>
              <a:buNone/>
            </a:pPr>
            <a:endParaRPr lang="en-US" sz="1100" b="0" baseline="0" dirty="0" smtClean="0"/>
          </a:p>
          <a:p>
            <a:pPr marL="0" lvl="0" indent="0" algn="l" rtl="0">
              <a:spcBef>
                <a:spcPts val="0"/>
              </a:spcBef>
              <a:spcAft>
                <a:spcPts val="0"/>
              </a:spcAft>
              <a:buNone/>
            </a:pPr>
            <a:r>
              <a:rPr lang="en-US" sz="1100" b="1" baseline="0" dirty="0" smtClean="0"/>
              <a:t>Image from </a:t>
            </a:r>
            <a:r>
              <a:rPr lang="en-US" sz="1100" b="1" baseline="0" dirty="0" err="1" smtClean="0"/>
              <a:t>Canva</a:t>
            </a:r>
            <a:endParaRPr lang="en-US" sz="1100" b="1" baseline="0" dirty="0" smtClean="0"/>
          </a:p>
          <a:p>
            <a:pPr marL="0" lvl="0" indent="0" algn="l" rtl="0">
              <a:spcBef>
                <a:spcPts val="0"/>
              </a:spcBef>
              <a:spcAft>
                <a:spcPts val="0"/>
              </a:spcAft>
              <a:buNone/>
            </a:pPr>
            <a:endParaRPr lang="en-US" sz="1100" b="0" dirty="0" smtClean="0"/>
          </a:p>
        </p:txBody>
      </p:sp>
    </p:spTree>
    <p:extLst>
      <p:ext uri="{BB962C8B-B14F-4D97-AF65-F5344CB8AC3E}">
        <p14:creationId xmlns:p14="http://schemas.microsoft.com/office/powerpoint/2010/main" val="3416858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dirty="0" smtClean="0">
                <a:solidFill>
                  <a:srgbClr val="000000"/>
                </a:solidFill>
                <a:effectLst/>
                <a:latin typeface="Arial"/>
                <a:cs typeface="Arial"/>
                <a:sym typeface="Arial"/>
              </a:rPr>
              <a:t>General Information</a:t>
            </a:r>
            <a:endParaRPr lang="en-US" sz="1100" b="0" dirty="0" smtClean="0"/>
          </a:p>
          <a:p>
            <a:pPr marL="0" lvl="0" indent="0" algn="l" rtl="0">
              <a:spcBef>
                <a:spcPts val="0"/>
              </a:spcBef>
              <a:spcAft>
                <a:spcPts val="0"/>
              </a:spcAft>
              <a:buNone/>
            </a:pPr>
            <a:r>
              <a:rPr lang="en-US" sz="1100" b="0" dirty="0" smtClean="0"/>
              <a:t>When giving consent (permission),</a:t>
            </a:r>
            <a:r>
              <a:rPr lang="en-US" sz="1100" b="0" baseline="0" dirty="0" smtClean="0"/>
              <a:t> the answer should and m</a:t>
            </a:r>
            <a:r>
              <a:rPr lang="en-US" sz="1100" b="0" dirty="0" smtClean="0"/>
              <a:t>ust always sounds positive</a:t>
            </a:r>
            <a:r>
              <a:rPr lang="en-US" sz="1100" b="0" baseline="0" dirty="0" smtClean="0"/>
              <a:t> and enthusiastic. </a:t>
            </a:r>
          </a:p>
          <a:p>
            <a:pPr marL="0" lvl="0" indent="0" algn="l" rtl="0">
              <a:spcBef>
                <a:spcPts val="0"/>
              </a:spcBef>
              <a:spcAft>
                <a:spcPts val="0"/>
              </a:spcAft>
              <a:buNone/>
            </a:pPr>
            <a:endParaRPr lang="en-US" sz="1100" b="0" baseline="0" dirty="0" smtClean="0"/>
          </a:p>
          <a:p>
            <a:pPr marL="0" lvl="0" indent="0" algn="l" rtl="0">
              <a:spcBef>
                <a:spcPts val="0"/>
              </a:spcBef>
              <a:spcAft>
                <a:spcPts val="0"/>
              </a:spcAft>
              <a:buNone/>
            </a:pPr>
            <a:r>
              <a:rPr lang="en-US" sz="1100" b="0" baseline="0" dirty="0" smtClean="0"/>
              <a:t>Remember:</a:t>
            </a:r>
          </a:p>
          <a:p>
            <a:pPr marL="171450" lvl="0" indent="-171450" algn="l" rtl="0">
              <a:spcBef>
                <a:spcPts val="0"/>
              </a:spcBef>
              <a:spcAft>
                <a:spcPts val="0"/>
              </a:spcAft>
            </a:pPr>
            <a:r>
              <a:rPr lang="en-US" sz="1100" b="0" baseline="0" dirty="0" smtClean="0"/>
              <a:t>Consent must be freely-given</a:t>
            </a:r>
          </a:p>
          <a:p>
            <a:pPr marL="171450" lvl="0" indent="-171450" algn="l" rtl="0">
              <a:spcBef>
                <a:spcPts val="0"/>
              </a:spcBef>
              <a:spcAft>
                <a:spcPts val="0"/>
              </a:spcAft>
            </a:pPr>
            <a:r>
              <a:rPr lang="en-US" sz="1100" b="0" baseline="0" dirty="0" smtClean="0"/>
              <a:t>It must be explicit in words or in actions</a:t>
            </a:r>
          </a:p>
          <a:p>
            <a:pPr marL="171450" lvl="0" indent="-171450" algn="l" rtl="0">
              <a:spcBef>
                <a:spcPts val="0"/>
              </a:spcBef>
              <a:spcAft>
                <a:spcPts val="0"/>
              </a:spcAft>
            </a:pPr>
            <a:r>
              <a:rPr lang="en-US" sz="1100" b="0" baseline="0" dirty="0" smtClean="0"/>
              <a:t>It must be specific to each act</a:t>
            </a:r>
          </a:p>
          <a:p>
            <a:pPr marL="171450" lvl="0" indent="-171450" algn="l" rtl="0">
              <a:spcBef>
                <a:spcPts val="0"/>
              </a:spcBef>
              <a:spcAft>
                <a:spcPts val="0"/>
              </a:spcAft>
            </a:pPr>
            <a:r>
              <a:rPr lang="en-US" sz="1100" b="0" baseline="0" dirty="0" smtClean="0"/>
              <a:t>It can be withdrawn at any time</a:t>
            </a:r>
          </a:p>
          <a:p>
            <a:pPr marL="171450" lvl="0" indent="-171450" algn="l" rtl="0">
              <a:spcBef>
                <a:spcPts val="0"/>
              </a:spcBef>
              <a:spcAft>
                <a:spcPts val="0"/>
              </a:spcAft>
            </a:pPr>
            <a:endParaRPr lang="en-US" sz="1100" b="0" baseline="0" dirty="0" smtClean="0"/>
          </a:p>
          <a:p>
            <a:pPr marL="158750" indent="0">
              <a:buNone/>
            </a:pPr>
            <a:r>
              <a:rPr lang="en-US" sz="1100" b="1" i="0" u="none" strike="noStrike" cap="none" dirty="0" smtClean="0">
                <a:solidFill>
                  <a:srgbClr val="000000"/>
                </a:solidFill>
                <a:effectLst/>
                <a:latin typeface="Arial"/>
                <a:ea typeface="Arial"/>
                <a:cs typeface="Arial"/>
                <a:sym typeface="Arial"/>
              </a:rPr>
              <a:t>Consent is feeling…</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Willing</a:t>
            </a:r>
          </a:p>
          <a:p>
            <a:r>
              <a:rPr lang="en-US" sz="1100" b="0" i="0" u="none" strike="noStrike" cap="none" dirty="0" smtClean="0">
                <a:solidFill>
                  <a:srgbClr val="000000"/>
                </a:solidFill>
                <a:effectLst/>
                <a:latin typeface="Arial"/>
                <a:ea typeface="Arial"/>
                <a:cs typeface="Arial"/>
                <a:sym typeface="Arial"/>
              </a:rPr>
              <a:t>Certain</a:t>
            </a:r>
          </a:p>
          <a:p>
            <a:r>
              <a:rPr lang="en-US" sz="1100" b="0" i="0" u="none" strike="noStrike" cap="none" dirty="0" smtClean="0">
                <a:solidFill>
                  <a:srgbClr val="000000"/>
                </a:solidFill>
                <a:effectLst/>
                <a:latin typeface="Arial"/>
                <a:ea typeface="Arial"/>
                <a:cs typeface="Arial"/>
                <a:sym typeface="Arial"/>
              </a:rPr>
              <a:t>Comfortable</a:t>
            </a:r>
          </a:p>
          <a:p>
            <a:r>
              <a:rPr lang="en-US" sz="1100" b="0" i="0" u="none" strike="noStrike" cap="none" dirty="0" smtClean="0">
                <a:solidFill>
                  <a:srgbClr val="000000"/>
                </a:solidFill>
                <a:effectLst/>
                <a:latin typeface="Arial"/>
                <a:ea typeface="Arial"/>
                <a:cs typeface="Arial"/>
                <a:sym typeface="Arial"/>
              </a:rPr>
              <a:t>Sober</a:t>
            </a:r>
          </a:p>
          <a:p>
            <a:r>
              <a:rPr lang="en-US" sz="1100" b="0" i="0" u="none" strike="noStrike" cap="none" dirty="0" smtClean="0">
                <a:solidFill>
                  <a:srgbClr val="000000"/>
                </a:solidFill>
                <a:effectLst/>
                <a:latin typeface="Arial"/>
                <a:ea typeface="Arial"/>
                <a:cs typeface="Arial"/>
                <a:sym typeface="Arial"/>
              </a:rPr>
              <a:t>Informed</a:t>
            </a:r>
          </a:p>
          <a:p>
            <a:r>
              <a:rPr lang="en-US" sz="1100" b="0" i="0" u="none" strike="noStrike" cap="none" dirty="0" smtClean="0">
                <a:solidFill>
                  <a:srgbClr val="000000"/>
                </a:solidFill>
                <a:effectLst/>
                <a:latin typeface="Arial"/>
                <a:ea typeface="Arial"/>
                <a:cs typeface="Arial"/>
                <a:sym typeface="Arial"/>
              </a:rPr>
              <a:t>Respected</a:t>
            </a:r>
          </a:p>
          <a:p>
            <a:pPr marL="0" lvl="0" indent="0" algn="l" rtl="0">
              <a:spcBef>
                <a:spcPts val="0"/>
              </a:spcBef>
              <a:spcAft>
                <a:spcPts val="0"/>
              </a:spcAft>
              <a:buNone/>
            </a:pPr>
            <a:endParaRPr lang="en-US" sz="1100" b="0" baseline="0" dirty="0" smtClean="0"/>
          </a:p>
          <a:p>
            <a:pPr marL="158750" indent="0">
              <a:buNone/>
            </a:pPr>
            <a:r>
              <a:rPr lang="en-US" sz="1100" b="1" i="0" u="none" strike="noStrike" cap="none" dirty="0" smtClean="0">
                <a:solidFill>
                  <a:srgbClr val="000000"/>
                </a:solidFill>
                <a:effectLst/>
                <a:latin typeface="Arial"/>
                <a:ea typeface="Arial"/>
                <a:cs typeface="Arial"/>
                <a:sym typeface="Arial"/>
              </a:rPr>
              <a:t>Consent is not feeling…</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Pressured</a:t>
            </a:r>
          </a:p>
          <a:p>
            <a:r>
              <a:rPr lang="en-US" sz="1100" b="0" i="0" u="none" strike="noStrike" cap="none" dirty="0" smtClean="0">
                <a:solidFill>
                  <a:srgbClr val="000000"/>
                </a:solidFill>
                <a:effectLst/>
                <a:latin typeface="Arial"/>
                <a:ea typeface="Arial"/>
                <a:cs typeface="Arial"/>
                <a:sym typeface="Arial"/>
              </a:rPr>
              <a:t>Confused</a:t>
            </a:r>
          </a:p>
          <a:p>
            <a:r>
              <a:rPr lang="en-US" sz="1100" b="0" i="0" u="none" strike="noStrike" cap="none" dirty="0" smtClean="0">
                <a:solidFill>
                  <a:srgbClr val="000000"/>
                </a:solidFill>
                <a:effectLst/>
                <a:latin typeface="Arial"/>
                <a:ea typeface="Arial"/>
                <a:cs typeface="Arial"/>
                <a:sym typeface="Arial"/>
              </a:rPr>
              <a:t>Scared</a:t>
            </a:r>
          </a:p>
          <a:p>
            <a:r>
              <a:rPr lang="en-US" sz="1100" b="0" i="0" u="none" strike="noStrike" cap="none" dirty="0" smtClean="0">
                <a:solidFill>
                  <a:srgbClr val="000000"/>
                </a:solidFill>
                <a:effectLst/>
                <a:latin typeface="Arial"/>
                <a:ea typeface="Arial"/>
                <a:cs typeface="Arial"/>
                <a:sym typeface="Arial"/>
              </a:rPr>
              <a:t>Drunk or High</a:t>
            </a:r>
          </a:p>
          <a:p>
            <a:r>
              <a:rPr lang="en-US" sz="1100" b="0" i="0" u="none" strike="noStrike" cap="none" dirty="0" smtClean="0">
                <a:solidFill>
                  <a:srgbClr val="000000"/>
                </a:solidFill>
                <a:effectLst/>
                <a:latin typeface="Arial"/>
                <a:ea typeface="Arial"/>
                <a:cs typeface="Arial"/>
                <a:sym typeface="Arial"/>
              </a:rPr>
              <a:t>Ignored</a:t>
            </a:r>
          </a:p>
          <a:p>
            <a:r>
              <a:rPr lang="en-US" sz="1100" b="0" i="0" u="none" strike="noStrike" cap="none" dirty="0" smtClean="0">
                <a:solidFill>
                  <a:srgbClr val="000000"/>
                </a:solidFill>
                <a:effectLst/>
                <a:latin typeface="Arial"/>
                <a:ea typeface="Arial"/>
                <a:cs typeface="Arial"/>
                <a:sym typeface="Arial"/>
              </a:rPr>
              <a:t>Disrespected</a:t>
            </a:r>
            <a:endParaRPr lang="en-US" sz="1100" b="0" baseline="0" dirty="0" smtClean="0"/>
          </a:p>
          <a:p>
            <a:pPr marL="0" lvl="0" indent="0" algn="l" rtl="0">
              <a:spcBef>
                <a:spcPts val="0"/>
              </a:spcBef>
              <a:spcAft>
                <a:spcPts val="0"/>
              </a:spcAft>
              <a:buNone/>
            </a:pPr>
            <a:endParaRPr lang="en-US" sz="1100"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a:t>
            </a:r>
            <a:endParaRPr lang="en-CA"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baseline="0" dirty="0" smtClean="0"/>
              <a:t>Royal Canadian Mounted Police (2018, July 23). Brochure: Respect Sexual Consent. https://www.rcmp-grc.gc.ca/en/brochure-respect-sexual-consent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World Health Organization</a:t>
            </a:r>
            <a:r>
              <a:rPr lang="en-CA" b="0" baseline="0" dirty="0" smtClean="0"/>
              <a:t> (WHO). (2022, February 13). Multimedia item: Consent for sexual activity must be freely-given. https://www.who.int/multi-media/details/consent-for-sexual-activity-must-be-freely-given </a:t>
            </a:r>
            <a:endParaRPr lang="en-CA" b="0" dirty="0" smtClean="0"/>
          </a:p>
          <a:p>
            <a:pPr marL="0" lvl="0" indent="0" algn="l" rtl="0">
              <a:spcBef>
                <a:spcPts val="0"/>
              </a:spcBef>
              <a:spcAft>
                <a:spcPts val="0"/>
              </a:spcAft>
              <a:buNone/>
            </a:pPr>
            <a:endParaRPr lang="en-US" sz="1100" b="0" dirty="0" smtClean="0"/>
          </a:p>
        </p:txBody>
      </p:sp>
    </p:spTree>
    <p:extLst>
      <p:ext uri="{BB962C8B-B14F-4D97-AF65-F5344CB8AC3E}">
        <p14:creationId xmlns:p14="http://schemas.microsoft.com/office/powerpoint/2010/main" val="2100960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dirty="0" smtClean="0">
                <a:solidFill>
                  <a:srgbClr val="000000"/>
                </a:solidFill>
                <a:effectLst/>
                <a:latin typeface="Arial"/>
                <a:cs typeface="Arial"/>
                <a:sym typeface="Arial"/>
              </a:rPr>
              <a:t>General Information</a:t>
            </a:r>
            <a:endParaRPr lang="en-US" sz="1100" b="1" dirty="0" smtClean="0"/>
          </a:p>
          <a:p>
            <a:pPr marL="0" lvl="0" indent="0" algn="l" rtl="0">
              <a:spcBef>
                <a:spcPts val="0"/>
              </a:spcBef>
              <a:spcAft>
                <a:spcPts val="0"/>
              </a:spcAft>
              <a:buNone/>
            </a:pPr>
            <a:r>
              <a:rPr lang="en-US" sz="1100" b="1" dirty="0" smtClean="0"/>
              <a:t>Sometimes people will also</a:t>
            </a:r>
            <a:r>
              <a:rPr lang="en-US" sz="1100" b="1" baseline="0" dirty="0" smtClean="0"/>
              <a:t> say:</a:t>
            </a:r>
          </a:p>
          <a:p>
            <a:pPr marL="171450" lvl="0" indent="-171450" algn="l" rtl="0">
              <a:spcBef>
                <a:spcPts val="0"/>
              </a:spcBef>
              <a:spcAft>
                <a:spcPts val="0"/>
              </a:spcAft>
            </a:pPr>
            <a:r>
              <a:rPr lang="en-US" sz="1100" b="0" baseline="0" dirty="0" smtClean="0"/>
              <a:t>“Nah, I’m good right now”</a:t>
            </a:r>
          </a:p>
          <a:p>
            <a:pPr marL="171450" lvl="0" indent="-171450" algn="l" rtl="0">
              <a:spcBef>
                <a:spcPts val="0"/>
              </a:spcBef>
              <a:spcAft>
                <a:spcPts val="0"/>
              </a:spcAft>
            </a:pPr>
            <a:r>
              <a:rPr lang="en-US" sz="1100" b="0" baseline="0" dirty="0" smtClean="0"/>
              <a:t>“Maybe ask me again later”</a:t>
            </a:r>
          </a:p>
          <a:p>
            <a:pPr marL="0" lvl="0" indent="0" algn="l" rtl="0">
              <a:spcBef>
                <a:spcPts val="0"/>
              </a:spcBef>
              <a:spcAft>
                <a:spcPts val="0"/>
              </a:spcAft>
              <a:buNone/>
            </a:pPr>
            <a:endParaRPr lang="en-US" sz="1100"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US" sz="1100" b="0" dirty="0" smtClean="0"/>
          </a:p>
        </p:txBody>
      </p:sp>
    </p:spTree>
    <p:extLst>
      <p:ext uri="{BB962C8B-B14F-4D97-AF65-F5344CB8AC3E}">
        <p14:creationId xmlns:p14="http://schemas.microsoft.com/office/powerpoint/2010/main" val="2022727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c8e8eaf27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c8e8eaf27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smtClean="0">
                <a:ea typeface="Calibri"/>
                <a:cs typeface="Calibri"/>
                <a:sym typeface="Calibri"/>
              </a:rPr>
              <a:t>*Note: The teacher can decide which video they want to play for their</a:t>
            </a:r>
            <a:r>
              <a:rPr lang="en-US" sz="1100" i="1" baseline="0" dirty="0" smtClean="0">
                <a:ea typeface="Calibri"/>
                <a:cs typeface="Calibri"/>
                <a:sym typeface="Calibri"/>
              </a:rPr>
              <a:t> class. On the slide there is the cycling through consent. Depending on the class profile, the teacher might find one video more applicable and/or relevant, as well as appropriate compared to the other.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baseline="0" dirty="0" smtClean="0">
                <a:ea typeface="Calibri"/>
                <a:cs typeface="Calibri"/>
                <a:sym typeface="Calibri"/>
              </a:rPr>
              <a:t> </a:t>
            </a:r>
            <a:endParaRPr lang="en-US" sz="1100" i="1" dirty="0" smtClean="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hyperlink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Video links: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First Video</a:t>
            </a:r>
            <a:r>
              <a:rPr lang="en-US" sz="1100" b="0" i="0" u="none" strike="noStrike" cap="none" baseline="0" dirty="0" smtClean="0">
                <a:solidFill>
                  <a:srgbClr val="000000"/>
                </a:solidFill>
                <a:effectLst/>
                <a:latin typeface="Arial"/>
                <a:ea typeface="Arial"/>
                <a:cs typeface="Arial"/>
                <a:sym typeface="Arial"/>
              </a:rPr>
              <a:t>: Cycling Through Consent </a:t>
            </a:r>
            <a:r>
              <a:rPr lang="en-CA" dirty="0" smtClean="0">
                <a:hlinkClick r:id="rId3"/>
              </a:rPr>
              <a:t>https://youtu.be/-JwlKjRaUaw</a:t>
            </a:r>
            <a:r>
              <a:rPr lang="en-CA" dirty="0" smtClean="0"/>
              <a:t>  </a:t>
            </a:r>
            <a:endParaRPr lang="en-US" sz="1100" b="0" i="0" u="none" strike="noStrike" cap="none" baseline="0" dirty="0" smtClean="0">
              <a:solidFill>
                <a:srgbClr val="000000"/>
              </a:solidFill>
              <a:effectLst/>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Second Video: Tea – Consent </a:t>
            </a:r>
            <a:r>
              <a:rPr lang="en-CA" dirty="0" smtClean="0">
                <a:hlinkClick r:id="rId4"/>
              </a:rPr>
              <a:t>https://youtu.be/fGoWLWS4-kU</a:t>
            </a:r>
            <a:r>
              <a:rPr lang="en-CA" dirty="0" smtClean="0"/>
              <a:t> </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Also hyperlinked in the title.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The following videos will discuss the importance of consent</a:t>
            </a:r>
            <a:r>
              <a:rPr lang="en-CA" b="1" baseline="0" dirty="0" smtClean="0"/>
              <a:t> in relationships.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baseline="0" dirty="0" smtClean="0"/>
              <a:t>Background Knowledge</a:t>
            </a:r>
            <a:endParaRPr lang="en-CA" b="1" u="sng"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u="sng" baseline="0" dirty="0" smtClean="0"/>
              <a:t>First Video (on slide) – Cycling Through Consent: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"Only 1 in 3 Canadians fully understand what sexual consent is." So let's talk about it. This animated video takes on a fun and simple approach to looking at consent; exploring what consent is and what it does and does not look like. Everyone should understand consent, so share this video and start the conversation.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u="sng" baseline="0" dirty="0" smtClean="0"/>
              <a:t>Second Video (in speaker’s notes) – Consent is Tea: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baseline="0" dirty="0" smtClean="0"/>
              <a:t>The tea video has been popular and well received the past few years.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baseline="0" dirty="0" smtClean="0"/>
              <a:t>You can supplement the videos with the following </a:t>
            </a:r>
            <a:r>
              <a:rPr lang="en-CA" b="0" baseline="0" dirty="0" err="1" smtClean="0"/>
              <a:t>OPHEA</a:t>
            </a:r>
            <a:r>
              <a:rPr lang="en-CA" b="0" baseline="0" dirty="0" smtClean="0"/>
              <a:t> Activity: https://teachingtools.ophea.net/activities/ideas-action/consent-tea-party?parent=growth-and-development&amp;activities=&amp;connected-community</a:t>
            </a:r>
            <a:endParaRPr lang="en-CA"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The </a:t>
            </a:r>
            <a:r>
              <a:rPr lang="en-US" sz="1100" b="1" i="0" u="none" strike="noStrike" cap="none" dirty="0" smtClean="0">
                <a:solidFill>
                  <a:srgbClr val="000000"/>
                </a:solidFill>
                <a:effectLst/>
                <a:latin typeface="Arial"/>
                <a:ea typeface="Arial"/>
                <a:cs typeface="Arial"/>
                <a:sym typeface="Arial"/>
              </a:rPr>
              <a:t>legal age of consent in Canada is 16 years old</a:t>
            </a:r>
            <a:r>
              <a:rPr lang="en-US" sz="1100" b="0" i="0" u="none" strike="noStrike" cap="none" dirty="0" smtClean="0">
                <a:solidFill>
                  <a:srgbClr val="000000"/>
                </a:solidFill>
                <a:effectLst/>
                <a:latin typeface="Arial"/>
                <a:ea typeface="Arial"/>
                <a:cs typeface="Arial"/>
                <a:sym typeface="Arial"/>
              </a:rPr>
              <a:t>. </a:t>
            </a:r>
          </a:p>
          <a:p>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Exceptions</a:t>
            </a:r>
            <a:r>
              <a:rPr lang="en-US" sz="1100" b="0" i="0" u="none" strike="noStrike" cap="none" dirty="0" smtClean="0">
                <a:solidFill>
                  <a:srgbClr val="000000"/>
                </a:solidFill>
                <a:effectLst/>
                <a:latin typeface="Arial"/>
                <a:ea typeface="Arial"/>
                <a:cs typeface="Arial"/>
                <a:sym typeface="Arial"/>
              </a:rPr>
              <a:t>: Persons under 16 years can have consensual sex with someone close in age.</a:t>
            </a:r>
          </a:p>
          <a:p>
            <a:r>
              <a:rPr lang="en-US" sz="1100" b="0" i="0" u="none" strike="noStrike" cap="none" dirty="0" smtClean="0">
                <a:solidFill>
                  <a:srgbClr val="000000"/>
                </a:solidFill>
                <a:effectLst/>
                <a:latin typeface="Arial"/>
                <a:ea typeface="Arial"/>
                <a:cs typeface="Arial"/>
                <a:sym typeface="Arial"/>
              </a:rPr>
              <a:t>12-13 year olds (two-year age difference)</a:t>
            </a:r>
          </a:p>
          <a:p>
            <a:r>
              <a:rPr lang="en-US" sz="1100" b="0" i="0" u="none" strike="noStrike" cap="none" dirty="0" smtClean="0">
                <a:solidFill>
                  <a:srgbClr val="000000"/>
                </a:solidFill>
                <a:effectLst/>
                <a:latin typeface="Arial"/>
                <a:ea typeface="Arial"/>
                <a:cs typeface="Arial"/>
                <a:sym typeface="Arial"/>
              </a:rPr>
              <a:t>14-15 year olds (five-year age difference)</a:t>
            </a:r>
          </a:p>
          <a:p>
            <a:r>
              <a:rPr lang="en-US" sz="1100" b="0" i="0" u="none" strike="noStrike" cap="none" dirty="0" smtClean="0">
                <a:solidFill>
                  <a:srgbClr val="000000"/>
                </a:solidFill>
                <a:effectLst/>
                <a:latin typeface="Arial"/>
                <a:ea typeface="Arial"/>
                <a:cs typeface="Arial"/>
                <a:sym typeface="Arial"/>
              </a:rPr>
              <a:t>These exceptions only apply if the older person is </a:t>
            </a:r>
            <a:r>
              <a:rPr lang="en-US" sz="1100" b="1" i="0" u="none" strike="noStrike" cap="none" dirty="0" smtClean="0">
                <a:solidFill>
                  <a:srgbClr val="000000"/>
                </a:solidFill>
                <a:effectLst/>
                <a:latin typeface="Arial"/>
                <a:ea typeface="Arial"/>
                <a:cs typeface="Arial"/>
                <a:sym typeface="Arial"/>
              </a:rPr>
              <a:t>not</a:t>
            </a:r>
            <a:r>
              <a:rPr lang="en-US" sz="1100" b="0" i="0" u="none" strike="noStrike" cap="none" dirty="0" smtClean="0">
                <a:solidFill>
                  <a:srgbClr val="000000"/>
                </a:solidFill>
                <a:effectLst/>
                <a:latin typeface="Arial"/>
                <a:ea typeface="Arial"/>
                <a:cs typeface="Arial"/>
                <a:sym typeface="Arial"/>
              </a:rPr>
              <a:t> in a position of authority or trust and there is no exploitation or dependency.</a:t>
            </a:r>
          </a:p>
          <a:p>
            <a:pPr lvl="1"/>
            <a:r>
              <a:rPr lang="en-US" sz="1100" b="0" i="0" u="none" strike="noStrike" cap="none" dirty="0" smtClean="0">
                <a:solidFill>
                  <a:srgbClr val="000000"/>
                </a:solidFill>
                <a:effectLst/>
                <a:latin typeface="Arial"/>
                <a:ea typeface="Arial"/>
                <a:cs typeface="Arial"/>
                <a:sym typeface="Arial"/>
              </a:rPr>
              <a:t>Examples of people in</a:t>
            </a:r>
            <a:r>
              <a:rPr lang="en-US" sz="1100" b="0" i="0" u="none" strike="noStrike" cap="none" baseline="0" dirty="0" smtClean="0">
                <a:solidFill>
                  <a:srgbClr val="000000"/>
                </a:solidFill>
                <a:effectLst/>
                <a:latin typeface="Arial"/>
                <a:ea typeface="Arial"/>
                <a:cs typeface="Arial"/>
                <a:sym typeface="Arial"/>
              </a:rPr>
              <a:t> a position of authority or trust:</a:t>
            </a:r>
          </a:p>
          <a:p>
            <a:pPr lvl="2"/>
            <a:r>
              <a:rPr lang="en-US" sz="1100" b="0" i="0" u="none" strike="noStrike" cap="none" baseline="0" dirty="0" smtClean="0">
                <a:solidFill>
                  <a:srgbClr val="000000"/>
                </a:solidFill>
                <a:effectLst/>
                <a:latin typeface="Arial"/>
                <a:ea typeface="Arial"/>
                <a:cs typeface="Arial"/>
                <a:sym typeface="Arial"/>
              </a:rPr>
              <a:t>Coach/ Athletic Trainers</a:t>
            </a:r>
          </a:p>
          <a:p>
            <a:pPr lvl="2"/>
            <a:r>
              <a:rPr lang="en-US" sz="1100" b="0" i="0" u="none" strike="noStrike" cap="none" baseline="0" dirty="0" smtClean="0">
                <a:solidFill>
                  <a:srgbClr val="000000"/>
                </a:solidFill>
                <a:effectLst/>
                <a:latin typeface="Arial"/>
                <a:ea typeface="Arial"/>
                <a:cs typeface="Arial"/>
                <a:sym typeface="Arial"/>
              </a:rPr>
              <a:t>Teacher</a:t>
            </a:r>
          </a:p>
          <a:p>
            <a:pPr lvl="2"/>
            <a:r>
              <a:rPr lang="en-US" sz="1100" b="0" i="0" u="none" strike="noStrike" cap="none" baseline="0" dirty="0" smtClean="0">
                <a:solidFill>
                  <a:srgbClr val="000000"/>
                </a:solidFill>
                <a:effectLst/>
                <a:latin typeface="Arial"/>
                <a:ea typeface="Arial"/>
                <a:cs typeface="Arial"/>
                <a:sym typeface="Arial"/>
              </a:rPr>
              <a:t>Pastors/Minister</a:t>
            </a:r>
          </a:p>
          <a:p>
            <a:pPr lvl="2"/>
            <a:r>
              <a:rPr lang="en-US" sz="1100" b="0" i="0" u="none" strike="noStrike" cap="none" baseline="0" dirty="0" smtClean="0">
                <a:solidFill>
                  <a:srgbClr val="000000"/>
                </a:solidFill>
                <a:effectLst/>
                <a:latin typeface="Arial"/>
                <a:ea typeface="Arial"/>
                <a:cs typeface="Arial"/>
                <a:sym typeface="Arial"/>
              </a:rPr>
              <a:t>Friends parents</a:t>
            </a:r>
          </a:p>
          <a:p>
            <a:pPr lvl="2"/>
            <a:r>
              <a:rPr lang="en-US" sz="1100" b="0" i="0" u="none" strike="noStrike" cap="none" baseline="0" dirty="0" smtClean="0">
                <a:solidFill>
                  <a:srgbClr val="000000"/>
                </a:solidFill>
                <a:effectLst/>
                <a:latin typeface="Arial"/>
                <a:ea typeface="Arial"/>
                <a:cs typeface="Arial"/>
                <a:sym typeface="Arial"/>
              </a:rPr>
              <a:t>Friends older siblings</a:t>
            </a:r>
          </a:p>
          <a:p>
            <a:pPr lvl="2"/>
            <a:r>
              <a:rPr lang="en-US" sz="1100" b="0" i="0" u="none" strike="noStrike" cap="none" baseline="0" dirty="0" smtClean="0">
                <a:solidFill>
                  <a:srgbClr val="000000"/>
                </a:solidFill>
                <a:effectLst/>
                <a:latin typeface="Arial"/>
                <a:ea typeface="Arial"/>
                <a:cs typeface="Arial"/>
                <a:sym typeface="Arial"/>
              </a:rPr>
              <a:t>Older cousins</a:t>
            </a:r>
          </a:p>
          <a:p>
            <a:pPr lvl="2"/>
            <a:r>
              <a:rPr lang="en-US" sz="1100" b="0" i="0" u="none" strike="noStrike" cap="none" baseline="0" dirty="0" smtClean="0">
                <a:solidFill>
                  <a:srgbClr val="000000"/>
                </a:solidFill>
                <a:effectLst/>
                <a:latin typeface="Arial"/>
                <a:ea typeface="Arial"/>
                <a:cs typeface="Arial"/>
                <a:sym typeface="Arial"/>
              </a:rPr>
              <a:t>Aunts/uncles </a:t>
            </a:r>
            <a:endParaRPr lang="en-US" sz="1100" b="0" i="0" u="none" strike="noStrike" cap="none" dirty="0" smtClean="0">
              <a:solidFill>
                <a:srgbClr val="000000"/>
              </a:solidFill>
              <a:effectLst/>
              <a:latin typeface="Arial"/>
              <a:ea typeface="Arial"/>
              <a:cs typeface="Arial"/>
              <a:sym typeface="Arial"/>
            </a:endParaRPr>
          </a:p>
          <a:p>
            <a:pPr marL="158750" indent="0">
              <a:buNone/>
            </a:pPr>
            <a:endParaRPr lang="en-US" sz="1100" b="1"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t>Although these</a:t>
            </a:r>
            <a:r>
              <a:rPr lang="en-US" sz="1100" b="1" baseline="0" dirty="0" smtClean="0"/>
              <a:t> are</a:t>
            </a:r>
            <a:r>
              <a:rPr lang="en-US" sz="1100" b="1" dirty="0" smtClean="0"/>
              <a:t> the legal ages</a:t>
            </a:r>
            <a:r>
              <a:rPr lang="en-US" sz="1100" b="1" baseline="0" dirty="0" smtClean="0"/>
              <a:t> of consent, it is important to delay sexual activity until you are older, and feel physically and emotionally ready and mature, as well as understand the risks associated with sexual activity (i.e., </a:t>
            </a:r>
            <a:r>
              <a:rPr lang="en-US" sz="1100" b="1" baseline="0" dirty="0" err="1" smtClean="0"/>
              <a:t>STIs</a:t>
            </a:r>
            <a:r>
              <a:rPr lang="en-US" sz="1100" b="1" baseline="0" dirty="0" smtClean="0"/>
              <a:t>, unplanned pregnancy)</a:t>
            </a:r>
            <a:endParaRPr lang="en-US" sz="1100" b="1" i="0" u="none" strike="noStrike" cap="none" dirty="0" smtClean="0">
              <a:solidFill>
                <a:srgbClr val="000000"/>
              </a:solidFill>
              <a:effectLst/>
              <a:latin typeface="Arial"/>
              <a:ea typeface="Arial"/>
              <a:cs typeface="Arial"/>
              <a:sym typeface="Arial"/>
            </a:endParaRPr>
          </a:p>
          <a:p>
            <a:pPr marL="158750" indent="0">
              <a:buNone/>
            </a:pPr>
            <a:endParaRPr lang="en-US" sz="1100" b="1" i="0" u="sng" strike="noStrike" cap="none" dirty="0" smtClean="0">
              <a:solidFill>
                <a:srgbClr val="000000"/>
              </a:solidFill>
              <a:effectLst/>
              <a:latin typeface="Arial"/>
              <a:ea typeface="Arial"/>
              <a:cs typeface="Arial"/>
              <a:sym typeface="Arial"/>
            </a:endParaRPr>
          </a:p>
          <a:p>
            <a:pPr marL="158750" indent="0">
              <a:buNone/>
            </a:pPr>
            <a:r>
              <a:rPr lang="en-US" sz="1100" b="1" i="0" u="sng" strike="noStrike" cap="none" dirty="0" smtClean="0">
                <a:solidFill>
                  <a:srgbClr val="000000"/>
                </a:solidFill>
                <a:effectLst/>
                <a:latin typeface="Arial"/>
                <a:ea typeface="Arial"/>
                <a:cs typeface="Arial"/>
                <a:sym typeface="Arial"/>
              </a:rPr>
              <a:t>Background</a:t>
            </a:r>
            <a:r>
              <a:rPr lang="en-US" sz="1100" b="1" i="0" u="sng" strike="noStrike" cap="none" baseline="0" dirty="0" smtClean="0">
                <a:solidFill>
                  <a:srgbClr val="000000"/>
                </a:solidFill>
                <a:effectLst/>
                <a:latin typeface="Arial"/>
                <a:ea typeface="Arial"/>
                <a:cs typeface="Arial"/>
                <a:sym typeface="Arial"/>
              </a:rPr>
              <a:t> Knowledge</a:t>
            </a:r>
            <a:endParaRPr lang="en-US" sz="1100" b="1" i="0" u="sng"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Close in age exceptions (More detailed)</a:t>
            </a:r>
          </a:p>
          <a:p>
            <a:r>
              <a:rPr lang="en-US" sz="1100" b="0" i="0" u="none" strike="noStrike" cap="none" dirty="0" smtClean="0">
                <a:solidFill>
                  <a:srgbClr val="000000"/>
                </a:solidFill>
                <a:effectLst/>
                <a:latin typeface="Arial"/>
                <a:ea typeface="Arial"/>
                <a:cs typeface="Arial"/>
                <a:sym typeface="Arial"/>
              </a:rPr>
              <a:t>A 14 or 15 year old can consent to sexual activity as long as the partner is </a:t>
            </a:r>
            <a:r>
              <a:rPr lang="en-US" sz="1100" b="1" i="0" u="none" strike="noStrike" cap="none" dirty="0" smtClean="0">
                <a:solidFill>
                  <a:srgbClr val="000000"/>
                </a:solidFill>
                <a:effectLst/>
                <a:latin typeface="Arial"/>
                <a:ea typeface="Arial"/>
                <a:cs typeface="Arial"/>
                <a:sym typeface="Arial"/>
              </a:rPr>
              <a:t>less than five years older</a:t>
            </a:r>
            <a:r>
              <a:rPr lang="en-US" sz="1100" b="0" i="0" u="none" strike="noStrike" cap="none" dirty="0" smtClean="0">
                <a:solidFill>
                  <a:srgbClr val="000000"/>
                </a:solidFill>
                <a:effectLst/>
                <a:latin typeface="Arial"/>
                <a:ea typeface="Arial"/>
                <a:cs typeface="Arial"/>
                <a:sym typeface="Arial"/>
              </a:rPr>
              <a:t> and there is no relationship of trust, authority or dependency or any other exploitation of the young person. This means that if the partner is 5 years or older than the 14 or 15 year old, any sexual activity is a criminal offence.</a:t>
            </a:r>
          </a:p>
          <a:p>
            <a:r>
              <a:rPr lang="en-US" sz="1100" b="0" i="0" u="none" strike="noStrike" cap="none" dirty="0" smtClean="0">
                <a:solidFill>
                  <a:srgbClr val="000000"/>
                </a:solidFill>
                <a:effectLst/>
                <a:latin typeface="Arial"/>
                <a:ea typeface="Arial"/>
                <a:cs typeface="Arial"/>
                <a:sym typeface="Arial"/>
              </a:rPr>
              <a:t>There is also a "close in age" exception for 12 and 13 year olds. A 12 or 13 year old can consent to sexual activity with a partner as long as the partner is </a:t>
            </a:r>
            <a:r>
              <a:rPr lang="en-US" sz="1100" b="1" i="0" u="none" strike="noStrike" cap="none" dirty="0" smtClean="0">
                <a:solidFill>
                  <a:srgbClr val="000000"/>
                </a:solidFill>
                <a:effectLst/>
                <a:latin typeface="Arial"/>
                <a:ea typeface="Arial"/>
                <a:cs typeface="Arial"/>
                <a:sym typeface="Arial"/>
              </a:rPr>
              <a:t>less than two years older</a:t>
            </a:r>
            <a:r>
              <a:rPr lang="en-US" sz="1100" b="0" i="0" u="none" strike="noStrike" cap="none" dirty="0" smtClean="0">
                <a:solidFill>
                  <a:srgbClr val="000000"/>
                </a:solidFill>
                <a:effectLst/>
                <a:latin typeface="Arial"/>
                <a:ea typeface="Arial"/>
                <a:cs typeface="Arial"/>
                <a:sym typeface="Arial"/>
              </a:rPr>
              <a:t> and there is no relationship of trust, authority or dependency or any other exploitation of the young person. This means that if the partner is 2 years or older than the 12 or 13 year old, any sexual activity is a criminal offence.</a:t>
            </a:r>
          </a:p>
          <a:p>
            <a:pPr marL="0" lvl="0" indent="0" algn="l" rtl="0">
              <a:spcBef>
                <a:spcPts val="0"/>
              </a:spcBef>
              <a:spcAft>
                <a:spcPts val="0"/>
              </a:spcAft>
              <a:buNone/>
            </a:pPr>
            <a:endParaRPr lang="en-US" sz="1100" b="1" dirty="0" smtClean="0"/>
          </a:p>
          <a:p>
            <a:pPr marL="0" lvl="0" indent="0" algn="l" rtl="0">
              <a:spcBef>
                <a:spcPts val="0"/>
              </a:spcBef>
              <a:spcAft>
                <a:spcPts val="0"/>
              </a:spcAft>
              <a:buNone/>
            </a:pPr>
            <a:r>
              <a:rPr lang="en-US" sz="1100" b="1" dirty="0" smtClean="0"/>
              <a:t>References:</a:t>
            </a:r>
            <a:r>
              <a:rPr lang="en-US" sz="1100" b="1" baseline="0" dirty="0" smtClean="0"/>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baseline="0" dirty="0" smtClean="0"/>
              <a:t>Government of Alberta (</a:t>
            </a:r>
            <a:r>
              <a:rPr lang="en-US" sz="1100" b="0" baseline="0" dirty="0" err="1" smtClean="0"/>
              <a:t>n.d.</a:t>
            </a:r>
            <a:r>
              <a:rPr lang="en-US" sz="1100" b="0" baseline="0" dirty="0" smtClean="0"/>
              <a:t>). Sexual Violence prevention – Sexual consent. https://www.alberta.ca/sexual-violence-prevention-sexual-consent.aspx </a:t>
            </a:r>
          </a:p>
          <a:p>
            <a:pPr marL="171450" lvl="0" indent="-171450" algn="l" rtl="0">
              <a:spcBef>
                <a:spcPts val="0"/>
              </a:spcBef>
              <a:spcAft>
                <a:spcPts val="0"/>
              </a:spcAft>
            </a:pPr>
            <a:r>
              <a:rPr lang="en-US" sz="1100" b="0" baseline="0" dirty="0" smtClean="0"/>
              <a:t>Government of Ontario (2017, August 08). Age of Consent to Sexual Activity. https://www.justice.gc.ca/eng/rp-pr/other-autre/clp/faq.html </a:t>
            </a:r>
          </a:p>
          <a:p>
            <a:pPr marL="171450" lvl="0" indent="-171450" algn="l" rtl="0">
              <a:spcBef>
                <a:spcPts val="0"/>
              </a:spcBef>
              <a:spcAft>
                <a:spcPts val="0"/>
              </a:spcAft>
            </a:pPr>
            <a:r>
              <a:rPr lang="en-US" sz="1100" b="0" baseline="0" dirty="0" smtClean="0"/>
              <a:t>Royal Canadian Mounted Police (2018, July 23). Brochure: Respect Sexual Consent. https://www.rcmp-grc.gc.ca/en/brochure-respect-sexual-consent </a:t>
            </a:r>
          </a:p>
        </p:txBody>
      </p:sp>
    </p:spTree>
    <p:extLst>
      <p:ext uri="{BB962C8B-B14F-4D97-AF65-F5344CB8AC3E}">
        <p14:creationId xmlns:p14="http://schemas.microsoft.com/office/powerpoint/2010/main" val="528792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base">
              <a:buNone/>
            </a:pPr>
            <a:r>
              <a:rPr lang="en-US" sz="1100" b="1" i="0" u="sng" strike="noStrike" cap="none" dirty="0" smtClean="0">
                <a:solidFill>
                  <a:srgbClr val="000000"/>
                </a:solidFill>
                <a:effectLst/>
                <a:latin typeface="Arial"/>
                <a:ea typeface="Arial"/>
                <a:cs typeface="Arial"/>
                <a:sym typeface="Arial"/>
              </a:rPr>
              <a:t>Teacher Prompt</a:t>
            </a:r>
          </a:p>
          <a:p>
            <a:pPr marL="158750" indent="0" fontAlgn="base">
              <a:buNone/>
            </a:pPr>
            <a:r>
              <a:rPr lang="en-US" sz="1100" b="0" i="0" u="sng" strike="noStrike" cap="none" dirty="0" smtClean="0">
                <a:solidFill>
                  <a:srgbClr val="000000"/>
                </a:solidFill>
                <a:effectLst/>
                <a:latin typeface="Arial"/>
                <a:ea typeface="Arial"/>
                <a:cs typeface="Arial"/>
                <a:sym typeface="Arial"/>
              </a:rPr>
              <a:t>Refer</a:t>
            </a:r>
            <a:r>
              <a:rPr lang="en-US" sz="1100" b="0" i="0" u="sng" strike="noStrike" cap="none" baseline="0" dirty="0" smtClean="0">
                <a:solidFill>
                  <a:srgbClr val="000000"/>
                </a:solidFill>
                <a:effectLst/>
                <a:latin typeface="Arial"/>
                <a:ea typeface="Arial"/>
                <a:cs typeface="Arial"/>
                <a:sym typeface="Arial"/>
              </a:rPr>
              <a:t> to the following additional questions to also ask your students:</a:t>
            </a:r>
            <a:endParaRPr lang="en-US" sz="1100" b="0" i="0" u="sng" strike="noStrike" cap="none" dirty="0" smtClean="0">
              <a:solidFill>
                <a:srgbClr val="000000"/>
              </a:solidFill>
              <a:effectLst/>
              <a:latin typeface="Arial"/>
              <a:ea typeface="Arial"/>
              <a:cs typeface="Arial"/>
              <a:sym typeface="Arial"/>
            </a:endParaRP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You need to learn about sexual health before engaging in sexual activity</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Family values or</a:t>
            </a:r>
            <a:r>
              <a:rPr lang="en-US" sz="1100" b="0" i="0" u="none" strike="noStrike" cap="none" baseline="0" dirty="0" smtClean="0">
                <a:solidFill>
                  <a:srgbClr val="000000"/>
                </a:solidFill>
                <a:effectLst/>
                <a:latin typeface="Arial"/>
                <a:ea typeface="Arial"/>
                <a:cs typeface="Arial"/>
                <a:sym typeface="Arial"/>
              </a:rPr>
              <a:t> religious beliefs might</a:t>
            </a:r>
            <a:r>
              <a:rPr lang="en-US" sz="1100" b="0" i="0" u="none" strike="noStrike" cap="none" dirty="0" smtClean="0">
                <a:solidFill>
                  <a:srgbClr val="000000"/>
                </a:solidFill>
                <a:effectLst/>
                <a:latin typeface="Arial"/>
                <a:ea typeface="Arial"/>
                <a:cs typeface="Arial"/>
                <a:sym typeface="Arial"/>
              </a:rPr>
              <a:t> influence how you think about sexual activity/</a:t>
            </a:r>
            <a:r>
              <a:rPr lang="en-US" sz="1100" b="0" i="0" u="none" strike="noStrike" cap="none" baseline="0" dirty="0" smtClean="0">
                <a:solidFill>
                  <a:srgbClr val="000000"/>
                </a:solidFill>
                <a:effectLst/>
                <a:latin typeface="Arial"/>
                <a:ea typeface="Arial"/>
                <a:cs typeface="Arial"/>
                <a:sym typeface="Arial"/>
              </a:rPr>
              <a:t> sexual health</a:t>
            </a:r>
            <a:endParaRPr lang="en-US" sz="1100" b="0" i="0" u="none" strike="noStrike" cap="none" dirty="0" smtClean="0">
              <a:solidFill>
                <a:srgbClr val="000000"/>
              </a:solidFill>
              <a:effectLst/>
              <a:latin typeface="Arial"/>
              <a:ea typeface="Arial"/>
              <a:cs typeface="Arial"/>
              <a:sym typeface="Arial"/>
            </a:endParaRP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Some types of sexual activity have more risks than other types.</a:t>
            </a:r>
          </a:p>
          <a:p>
            <a:pPr fontAlgn="base"/>
            <a:r>
              <a:rPr lang="en-US" sz="1100" b="0" i="0" u="none" strike="noStrike" cap="none" dirty="0" smtClean="0">
                <a:solidFill>
                  <a:srgbClr val="000000"/>
                </a:solidFill>
                <a:effectLst/>
                <a:latin typeface="Arial"/>
                <a:ea typeface="Arial"/>
                <a:cs typeface="Arial"/>
                <a:sym typeface="Arial"/>
              </a:rPr>
              <a:t>Grade 7 is the right age to start dating.</a:t>
            </a:r>
          </a:p>
          <a:p>
            <a:pPr fontAlgn="base"/>
            <a:r>
              <a:rPr lang="en-US" sz="1100" b="0" i="0" u="none" strike="noStrike" cap="none" dirty="0" smtClean="0">
                <a:solidFill>
                  <a:srgbClr val="000000"/>
                </a:solidFill>
                <a:effectLst/>
                <a:latin typeface="Arial"/>
                <a:ea typeface="Arial"/>
                <a:cs typeface="Arial"/>
                <a:sym typeface="Arial"/>
              </a:rPr>
              <a:t>If someone doesn’t like you, there are things you can do to make them change their mind and you should persist until they feel the same way.</a:t>
            </a:r>
          </a:p>
          <a:p>
            <a:pPr fontAlgn="base"/>
            <a:r>
              <a:rPr lang="en-US" sz="1100" b="0" i="0" u="none" strike="noStrike" cap="none" dirty="0" smtClean="0">
                <a:solidFill>
                  <a:srgbClr val="000000"/>
                </a:solidFill>
                <a:effectLst/>
                <a:latin typeface="Arial"/>
                <a:ea typeface="Arial"/>
                <a:cs typeface="Arial"/>
                <a:sym typeface="Arial"/>
              </a:rPr>
              <a:t>A person should not have sex if their partner is unsure.</a:t>
            </a:r>
          </a:p>
          <a:p>
            <a:pPr fontAlgn="base"/>
            <a:r>
              <a:rPr lang="en-US" sz="1100" b="0" i="0" u="none" strike="noStrike" cap="none" dirty="0" smtClean="0">
                <a:solidFill>
                  <a:srgbClr val="000000"/>
                </a:solidFill>
                <a:effectLst/>
                <a:latin typeface="Arial"/>
                <a:ea typeface="Arial"/>
                <a:cs typeface="Arial"/>
                <a:sym typeface="Arial"/>
              </a:rPr>
              <a:t>Oral-genital contact is not “having sex”.</a:t>
            </a:r>
          </a:p>
          <a:p>
            <a:pPr fontAlgn="base"/>
            <a:r>
              <a:rPr lang="en-US" sz="1100" b="0" i="0" u="none" strike="noStrike" cap="none" dirty="0" smtClean="0">
                <a:solidFill>
                  <a:srgbClr val="000000"/>
                </a:solidFill>
                <a:effectLst/>
                <a:latin typeface="Arial"/>
                <a:ea typeface="Arial"/>
                <a:cs typeface="Arial"/>
                <a:sym typeface="Arial"/>
              </a:rPr>
              <a:t>If someone agrees to engage in sexual activity, but passes out, it is OK to still engage in sexual activity with them.</a:t>
            </a:r>
          </a:p>
          <a:p>
            <a:pPr fontAlgn="base"/>
            <a:r>
              <a:rPr lang="en-US" sz="1100" b="0" i="0" u="none" strike="noStrike" cap="none" dirty="0" smtClean="0">
                <a:solidFill>
                  <a:srgbClr val="000000"/>
                </a:solidFill>
                <a:effectLst/>
                <a:latin typeface="Arial"/>
                <a:ea typeface="Arial"/>
                <a:cs typeface="Arial"/>
                <a:sym typeface="Arial"/>
              </a:rPr>
              <a:t>Religious beliefs should influence how you think about sexual activity.</a:t>
            </a:r>
          </a:p>
          <a:p>
            <a:pPr fontAlgn="base"/>
            <a:r>
              <a:rPr lang="en-US" sz="1100" b="0" i="0" u="none" strike="noStrike" cap="none" dirty="0" smtClean="0">
                <a:solidFill>
                  <a:srgbClr val="000000"/>
                </a:solidFill>
                <a:effectLst/>
                <a:latin typeface="Arial"/>
                <a:ea typeface="Arial"/>
                <a:cs typeface="Arial"/>
                <a:sym typeface="Arial"/>
              </a:rPr>
              <a:t>People don’t need a vaccination for </a:t>
            </a:r>
            <a:r>
              <a:rPr lang="en-US" sz="1100" b="0" i="0" u="none" strike="noStrike" cap="none" dirty="0" err="1" smtClean="0">
                <a:solidFill>
                  <a:srgbClr val="000000"/>
                </a:solidFill>
                <a:effectLst/>
                <a:latin typeface="Arial"/>
                <a:ea typeface="Arial"/>
                <a:cs typeface="Arial"/>
                <a:sym typeface="Arial"/>
              </a:rPr>
              <a:t>HPV</a:t>
            </a:r>
            <a:r>
              <a:rPr lang="en-US" sz="1100" b="0" i="0" u="none" strike="noStrike" cap="none" dirty="0" smtClean="0">
                <a:solidFill>
                  <a:srgbClr val="000000"/>
                </a:solidFill>
                <a:effectLst/>
                <a:latin typeface="Arial"/>
                <a:ea typeface="Arial"/>
                <a:cs typeface="Arial"/>
                <a:sym typeface="Arial"/>
              </a:rPr>
              <a:t> if they are not sexually active.</a:t>
            </a:r>
          </a:p>
          <a:p>
            <a:pPr fontAlgn="base"/>
            <a:r>
              <a:rPr lang="en-US" sz="1100" b="0" i="0" u="none" strike="noStrike" cap="none" dirty="0" smtClean="0">
                <a:solidFill>
                  <a:srgbClr val="000000"/>
                </a:solidFill>
                <a:effectLst/>
                <a:latin typeface="Arial"/>
                <a:ea typeface="Arial"/>
                <a:cs typeface="Arial"/>
                <a:sym typeface="Arial"/>
              </a:rPr>
              <a:t>People of all gender identities and sexual orientations need to learn how to stay safe and healthy in relationships.</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dirty="0" smtClean="0"/>
              <a:t>Activity adapted from: </a:t>
            </a:r>
            <a:r>
              <a:rPr lang="en-CA" b="0" dirty="0" err="1" smtClean="0"/>
              <a:t>OPHEA</a:t>
            </a:r>
            <a:r>
              <a:rPr lang="en-CA" b="0" baseline="0" dirty="0" smtClean="0"/>
              <a:t> (</a:t>
            </a:r>
            <a:r>
              <a:rPr lang="en-CA" b="0" baseline="0" dirty="0" err="1" smtClean="0"/>
              <a:t>n.d.</a:t>
            </a:r>
            <a:r>
              <a:rPr lang="en-CA" b="0" baseline="0" dirty="0" smtClean="0"/>
              <a:t>). Making Informed Choices about Sexual Health. https://teachingtools.ophea.net/lesson-plans/hpe/grade-7/understanding-sexual-health-and-decision-making/making-informed-choices-about-sexual-health </a:t>
            </a:r>
          </a:p>
          <a:p>
            <a:pPr marL="0" lvl="0" indent="0" algn="l" rtl="0">
              <a:spcBef>
                <a:spcPts val="0"/>
              </a:spcBef>
              <a:spcAft>
                <a:spcPts val="0"/>
              </a:spcAft>
              <a:buNone/>
            </a:pPr>
            <a:endParaRPr lang="en-CA"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408224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c8e8eaf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c8e8eaf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u="sng" baseline="0" dirty="0" smtClean="0"/>
              <a:t>General Information</a:t>
            </a:r>
            <a:r>
              <a:rPr lang="en-US" sz="1100" b="1" u="none" baseline="0" dirty="0" smtClean="0"/>
              <a:t> </a:t>
            </a:r>
          </a:p>
          <a:p>
            <a:pPr marL="0" lvl="0" indent="0" algn="l" rtl="0">
              <a:spcBef>
                <a:spcPts val="0"/>
              </a:spcBef>
              <a:spcAft>
                <a:spcPts val="0"/>
              </a:spcAft>
              <a:buNone/>
            </a:pPr>
            <a:r>
              <a:rPr lang="en-US" sz="1100" b="1" u="none" baseline="0" dirty="0" smtClean="0"/>
              <a:t>Pressures Around Sexual Activity:</a:t>
            </a:r>
          </a:p>
          <a:p>
            <a:pPr marL="0" lvl="0" indent="0" algn="l" rtl="0">
              <a:spcBef>
                <a:spcPts val="0"/>
              </a:spcBef>
              <a:spcAft>
                <a:spcPts val="0"/>
              </a:spcAft>
              <a:buNone/>
            </a:pPr>
            <a:r>
              <a:rPr lang="en-US" sz="1100" b="1" baseline="0" dirty="0" smtClean="0"/>
              <a:t>Remind Students: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“People should not feel that they need to engage in sexual acts in order to please their partner or to gain social acceptance. A person should not have sex if they are feeling pressured, if they are unsure, if they are under the influence of drugs or alcohol, or if their partner is not ready or has not given consent. It is also important to remember that a person is free to change their mind about any type of activity at any time, and that their boundaries must be respected.”</a:t>
            </a:r>
            <a:endParaRPr lang="en-US" sz="1100" b="0" baseline="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baseline="0" dirty="0" smtClean="0"/>
              <a:t>There are times when pressures will exist for some people who are not engaging in sexual activity, but their friends are because there is this fear of missing out (I.e., FOMO)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baseline="0" dirty="0" smtClean="0"/>
              <a:t>Not wanting to engage in sexual activity because of the risks of STIs or pregnancy is alright, it’s okay and allowed, and </a:t>
            </a:r>
            <a:r>
              <a:rPr lang="en-US" sz="1100" b="1" baseline="0" dirty="0" smtClean="0"/>
              <a:t>normal</a:t>
            </a:r>
            <a:r>
              <a:rPr lang="en-US" sz="1100" b="0" baseline="0" dirty="0" smtClean="0"/>
              <a:t>. Most of your peers around you are not engaging in sex, even if it might seem like they are. </a:t>
            </a:r>
          </a:p>
        </p:txBody>
      </p:sp>
    </p:spTree>
    <p:extLst>
      <p:ext uri="{BB962C8B-B14F-4D97-AF65-F5344CB8AC3E}">
        <p14:creationId xmlns:p14="http://schemas.microsoft.com/office/powerpoint/2010/main" val="497934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u="sng" baseline="0" dirty="0" smtClean="0"/>
              <a:t>General Information</a:t>
            </a:r>
            <a:endParaRPr lang="en-US" sz="1100" b="1"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Relationship with Self:</a:t>
            </a:r>
          </a:p>
          <a:p>
            <a:r>
              <a:rPr lang="en-US" sz="1100" b="0" i="1" u="none" strike="noStrike" cap="none" dirty="0" smtClean="0">
                <a:solidFill>
                  <a:srgbClr val="000000"/>
                </a:solidFill>
                <a:effectLst/>
                <a:latin typeface="Arial"/>
                <a:ea typeface="Arial"/>
                <a:cs typeface="Arial"/>
                <a:sym typeface="Arial"/>
              </a:rPr>
              <a:t>Appreciates your own body:</a:t>
            </a:r>
          </a:p>
          <a:p>
            <a:pPr lvl="1"/>
            <a:r>
              <a:rPr lang="en-US" sz="1100" b="0" i="0" u="none" strike="noStrike" cap="none" dirty="0" smtClean="0">
                <a:solidFill>
                  <a:srgbClr val="000000"/>
                </a:solidFill>
                <a:effectLst/>
                <a:latin typeface="Arial"/>
                <a:ea typeface="Arial"/>
                <a:cs typeface="Arial"/>
                <a:sym typeface="Arial"/>
              </a:rPr>
              <a:t>understands changes that happen during puberty, and views them as normal</a:t>
            </a:r>
          </a:p>
          <a:p>
            <a:pPr lvl="1"/>
            <a:r>
              <a:rPr lang="en-US" sz="1100" b="0" i="0" u="none" strike="noStrike" cap="none" dirty="0" smtClean="0">
                <a:solidFill>
                  <a:srgbClr val="000000"/>
                </a:solidFill>
                <a:effectLst/>
                <a:latin typeface="Arial"/>
                <a:ea typeface="Arial"/>
                <a:cs typeface="Arial"/>
                <a:sym typeface="Arial"/>
              </a:rPr>
              <a:t>practices positive health-promoting behaviors, such as abstinence from alcohol and other drugs, and getting regular check-ups</a:t>
            </a:r>
          </a:p>
          <a:p>
            <a:r>
              <a:rPr lang="en-US" sz="1100" b="0" i="1" u="none" strike="noStrike" cap="none" dirty="0" smtClean="0">
                <a:solidFill>
                  <a:srgbClr val="000000"/>
                </a:solidFill>
                <a:effectLst/>
                <a:latin typeface="Arial"/>
                <a:ea typeface="Arial"/>
                <a:cs typeface="Arial"/>
                <a:sym typeface="Arial"/>
              </a:rPr>
              <a:t>Takes responsibility for their own actions/behaviours:</a:t>
            </a:r>
          </a:p>
          <a:p>
            <a:pPr lvl="1"/>
            <a:r>
              <a:rPr lang="en-US" sz="1100" b="0" i="0" u="none" strike="noStrike" cap="none" dirty="0" smtClean="0">
                <a:solidFill>
                  <a:srgbClr val="000000"/>
                </a:solidFill>
                <a:effectLst/>
                <a:latin typeface="Arial"/>
                <a:ea typeface="Arial"/>
                <a:cs typeface="Arial"/>
                <a:sym typeface="Arial"/>
              </a:rPr>
              <a:t>accept</a:t>
            </a:r>
            <a:r>
              <a:rPr lang="en-US" sz="1100" b="0" i="0" u="none" strike="noStrike" cap="none" baseline="0" dirty="0" smtClean="0">
                <a:solidFill>
                  <a:srgbClr val="000000"/>
                </a:solidFill>
                <a:effectLst/>
                <a:latin typeface="Arial"/>
                <a:ea typeface="Arial"/>
                <a:cs typeface="Arial"/>
                <a:sym typeface="Arial"/>
              </a:rPr>
              <a:t> the choices that they make regarding sexual health</a:t>
            </a:r>
            <a:endParaRPr lang="en-US" sz="1100" b="0" i="0" u="none" strike="noStrike" cap="none" dirty="0" smtClean="0">
              <a:solidFill>
                <a:srgbClr val="000000"/>
              </a:solidFill>
              <a:effectLst/>
              <a:latin typeface="Arial"/>
              <a:ea typeface="Arial"/>
              <a:cs typeface="Arial"/>
              <a:sym typeface="Arial"/>
            </a:endParaRPr>
          </a:p>
          <a:p>
            <a:pPr lvl="1"/>
            <a:r>
              <a:rPr lang="en-US" sz="1100" b="0" i="0" u="none" strike="noStrike" cap="none" dirty="0" smtClean="0">
                <a:solidFill>
                  <a:srgbClr val="000000"/>
                </a:solidFill>
                <a:effectLst/>
                <a:latin typeface="Arial"/>
                <a:ea typeface="Arial"/>
                <a:cs typeface="Arial"/>
                <a:sym typeface="Arial"/>
              </a:rPr>
              <a:t>identifies own values and acts on those values</a:t>
            </a:r>
          </a:p>
          <a:p>
            <a:pPr lvl="1"/>
            <a:r>
              <a:rPr lang="en-US" sz="1100" b="0" i="0" u="none" strike="noStrike" cap="none" dirty="0" smtClean="0">
                <a:solidFill>
                  <a:srgbClr val="000000"/>
                </a:solidFill>
                <a:effectLst/>
                <a:latin typeface="Arial"/>
                <a:ea typeface="Arial"/>
                <a:cs typeface="Arial"/>
                <a:sym typeface="Arial"/>
              </a:rPr>
              <a:t>understands the consequences of their actions</a:t>
            </a:r>
          </a:p>
          <a:p>
            <a:pPr lvl="1"/>
            <a:r>
              <a:rPr lang="en-US" sz="1100" b="0" i="0" u="none" strike="noStrike" cap="none" dirty="0" smtClean="0">
                <a:solidFill>
                  <a:srgbClr val="000000"/>
                </a:solidFill>
                <a:effectLst/>
                <a:latin typeface="Arial"/>
                <a:ea typeface="Arial"/>
                <a:cs typeface="Arial"/>
                <a:sym typeface="Arial"/>
              </a:rPr>
              <a:t>understands that media messages can create unrealistic expectations related to sexuality and intimate relationships</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1" u="none" strike="noStrike" cap="none" dirty="0" smtClean="0">
                <a:solidFill>
                  <a:srgbClr val="000000"/>
                </a:solidFill>
                <a:effectLst/>
                <a:latin typeface="Arial"/>
                <a:ea typeface="Arial"/>
                <a:cs typeface="Arial"/>
                <a:sym typeface="Arial"/>
              </a:rPr>
              <a:t>This</a:t>
            </a:r>
            <a:r>
              <a:rPr lang="en-US" sz="1100" b="0" i="1" u="none" strike="noStrike" cap="none" baseline="0" dirty="0" smtClean="0">
                <a:solidFill>
                  <a:srgbClr val="000000"/>
                </a:solidFill>
                <a:effectLst/>
                <a:latin typeface="Arial"/>
                <a:ea typeface="Arial"/>
                <a:cs typeface="Arial"/>
                <a:sym typeface="Arial"/>
              </a:rPr>
              <a:t> could be a good place to discuss sexually explicit media and/or portrayals of relationships in the media and of casual sexual relationships/encounters. However, sexually explicit media should have been covered in Grade 6. Overall this is up to the teacher’s discretion.</a:t>
            </a:r>
            <a:endParaRPr lang="en-US" sz="1100" b="0" i="1" u="none" strike="noStrike" cap="none" dirty="0" smtClean="0">
              <a:solidFill>
                <a:srgbClr val="000000"/>
              </a:solidFill>
              <a:effectLst/>
              <a:latin typeface="Arial"/>
              <a:ea typeface="Arial"/>
              <a:cs typeface="Arial"/>
              <a:sym typeface="Arial"/>
            </a:endParaRPr>
          </a:p>
          <a:p>
            <a:pPr lvl="1"/>
            <a:r>
              <a:rPr lang="en-US" sz="1100" b="0" i="0" u="none" strike="noStrike" cap="none" dirty="0" smtClean="0">
                <a:solidFill>
                  <a:srgbClr val="000000"/>
                </a:solidFill>
                <a:effectLst/>
                <a:latin typeface="Arial"/>
                <a:ea typeface="Arial"/>
                <a:cs typeface="Arial"/>
                <a:sym typeface="Arial"/>
              </a:rPr>
              <a:t>is able to tell the difference between personal desires from that of their peer group</a:t>
            </a:r>
          </a:p>
          <a:p>
            <a:pPr lvl="1"/>
            <a:r>
              <a:rPr lang="en-US" sz="1100" b="0" i="0" u="none" strike="noStrike" cap="none" dirty="0" smtClean="0">
                <a:solidFill>
                  <a:srgbClr val="000000"/>
                </a:solidFill>
                <a:effectLst/>
                <a:latin typeface="Arial"/>
                <a:ea typeface="Arial"/>
                <a:cs typeface="Arial"/>
                <a:sym typeface="Arial"/>
              </a:rPr>
              <a:t>understands how alcohol and drugs can affect making decisions</a:t>
            </a:r>
            <a:r>
              <a:rPr lang="en-US" sz="1100" b="1" i="0" u="none" strike="noStrike" cap="none" dirty="0" smtClean="0">
                <a:solidFill>
                  <a:srgbClr val="000000"/>
                </a:solidFill>
                <a:effectLst/>
                <a:latin typeface="Arial"/>
                <a:ea typeface="Arial"/>
                <a:cs typeface="Arial"/>
                <a:sym typeface="Arial"/>
              </a:rPr>
              <a:t> </a:t>
            </a:r>
            <a:endParaRPr lang="en-US" sz="1100" b="0" i="0" u="none" strike="noStrike" cap="none" dirty="0" smtClean="0">
              <a:solidFill>
                <a:srgbClr val="000000"/>
              </a:solidFill>
              <a:effectLst/>
              <a:latin typeface="Arial"/>
              <a:ea typeface="Arial"/>
              <a:cs typeface="Arial"/>
              <a:sym typeface="Arial"/>
            </a:endParaRPr>
          </a:p>
          <a:p>
            <a:r>
              <a:rPr lang="en-US" sz="1100" b="0" i="1" u="none" strike="noStrike" cap="none" dirty="0" smtClean="0">
                <a:solidFill>
                  <a:srgbClr val="000000"/>
                </a:solidFill>
                <a:effectLst/>
                <a:latin typeface="Arial"/>
                <a:ea typeface="Arial"/>
                <a:cs typeface="Arial"/>
                <a:sym typeface="Arial"/>
              </a:rPr>
              <a:t>Knows about sexual health issues:</a:t>
            </a:r>
          </a:p>
          <a:p>
            <a:pPr lvl="1"/>
            <a:r>
              <a:rPr lang="en-US" sz="1100" b="0" i="0" u="none" strike="noStrike" cap="none" dirty="0" smtClean="0">
                <a:solidFill>
                  <a:srgbClr val="000000"/>
                </a:solidFill>
                <a:effectLst/>
                <a:latin typeface="Arial"/>
                <a:ea typeface="Arial"/>
                <a:cs typeface="Arial"/>
                <a:sym typeface="Arial"/>
              </a:rPr>
              <a:t>understands the consequences of sexual behaviors/ sexual decisions</a:t>
            </a:r>
          </a:p>
          <a:p>
            <a:pPr lvl="1"/>
            <a:r>
              <a:rPr lang="en-US" sz="1100" b="0" i="0" u="none" strike="noStrike" cap="none" dirty="0" smtClean="0">
                <a:solidFill>
                  <a:srgbClr val="000000"/>
                </a:solidFill>
                <a:effectLst/>
                <a:latin typeface="Arial"/>
                <a:ea typeface="Arial"/>
                <a:cs typeface="Arial"/>
                <a:sym typeface="Arial"/>
              </a:rPr>
              <a:t>makes decisions about masturbation that fits with personal values</a:t>
            </a:r>
          </a:p>
          <a:p>
            <a:pPr lvl="1"/>
            <a:r>
              <a:rPr lang="en-US" sz="1100" b="0" i="0" u="none" strike="noStrike" cap="none" dirty="0" smtClean="0">
                <a:solidFill>
                  <a:srgbClr val="000000"/>
                </a:solidFill>
                <a:effectLst/>
                <a:latin typeface="Arial"/>
                <a:ea typeface="Arial"/>
                <a:cs typeface="Arial"/>
                <a:sym typeface="Arial"/>
              </a:rPr>
              <a:t>makes decisions about sexual behaviors with a partner that fits with personal values</a:t>
            </a:r>
          </a:p>
          <a:p>
            <a:pPr lvl="1"/>
            <a:r>
              <a:rPr lang="en-US" sz="1100" b="0" i="0" u="none" strike="noStrike" cap="none" dirty="0" smtClean="0">
                <a:solidFill>
                  <a:srgbClr val="000000"/>
                </a:solidFill>
                <a:effectLst/>
                <a:latin typeface="Arial"/>
                <a:ea typeface="Arial"/>
                <a:cs typeface="Arial"/>
                <a:sym typeface="Arial"/>
              </a:rPr>
              <a:t>understands their own gender identity and sexual orientation</a:t>
            </a:r>
          </a:p>
          <a:p>
            <a:pPr lvl="1"/>
            <a:r>
              <a:rPr lang="en-US" sz="1100" b="0" i="0" u="none" strike="noStrike" cap="none" dirty="0" smtClean="0">
                <a:solidFill>
                  <a:srgbClr val="000000"/>
                </a:solidFill>
                <a:effectLst/>
                <a:latin typeface="Arial"/>
                <a:ea typeface="Arial"/>
                <a:cs typeface="Arial"/>
                <a:sym typeface="Arial"/>
              </a:rPr>
              <a:t>understands the effect of gender role stereotypes and makes choices about the best roles for themselves</a:t>
            </a:r>
          </a:p>
          <a:p>
            <a:pPr lvl="1"/>
            <a:r>
              <a:rPr lang="en-US" sz="1100" b="0" i="0" u="none" strike="noStrike" cap="none" dirty="0" smtClean="0">
                <a:solidFill>
                  <a:srgbClr val="000000"/>
                </a:solidFill>
                <a:effectLst/>
                <a:latin typeface="Arial"/>
                <a:ea typeface="Arial"/>
                <a:cs typeface="Arial"/>
                <a:sym typeface="Arial"/>
              </a:rPr>
              <a:t>understands peer and cultural pressure to become sexually involved</a:t>
            </a:r>
          </a:p>
          <a:p>
            <a:pPr lvl="1"/>
            <a:r>
              <a:rPr lang="en-US" sz="1100" b="0" i="0" u="none" strike="noStrike" cap="none" dirty="0" smtClean="0">
                <a:solidFill>
                  <a:srgbClr val="000000"/>
                </a:solidFill>
                <a:effectLst/>
                <a:latin typeface="Arial"/>
                <a:ea typeface="Arial"/>
                <a:cs typeface="Arial"/>
                <a:sym typeface="Arial"/>
              </a:rPr>
              <a:t>accepts people with different values and experiences</a:t>
            </a:r>
          </a:p>
          <a:p>
            <a:pPr marL="158750" indent="0">
              <a:buNone/>
            </a:pPr>
            <a:endParaRPr lang="en-US" sz="1100" b="1" i="1" u="none" strike="noStrike" cap="none" baseline="0" dirty="0" smtClean="0">
              <a:solidFill>
                <a:srgbClr val="000000"/>
              </a:solidFill>
              <a:latin typeface="Arial"/>
              <a:ea typeface="Arial"/>
              <a:cs typeface="Arial"/>
              <a:sym typeface="Arial"/>
            </a:endParaRPr>
          </a:p>
          <a:p>
            <a:pPr marL="158750" indent="0">
              <a:buNone/>
            </a:pPr>
            <a:r>
              <a:rPr lang="en-US" sz="1100" b="1" i="0" u="sng" strike="noStrike" cap="none" baseline="0" dirty="0" smtClean="0">
                <a:solidFill>
                  <a:srgbClr val="000000"/>
                </a:solidFill>
                <a:latin typeface="Arial"/>
                <a:ea typeface="Arial"/>
                <a:cs typeface="Arial"/>
                <a:sym typeface="Arial"/>
              </a:rPr>
              <a:t>Teacher Prompt</a:t>
            </a:r>
          </a:p>
          <a:p>
            <a:pPr marL="158750" indent="0">
              <a:buNone/>
            </a:pPr>
            <a:r>
              <a:rPr lang="en-US" sz="1100" b="0" i="0" u="none" strike="noStrike" cap="none" baseline="0" dirty="0" smtClean="0">
                <a:solidFill>
                  <a:srgbClr val="000000"/>
                </a:solidFill>
                <a:latin typeface="Arial"/>
                <a:ea typeface="Arial"/>
                <a:cs typeface="Arial"/>
                <a:sym typeface="Arial"/>
              </a:rPr>
              <a:t>“Thinking about your sexual health is important. It’s important to have a good understanding of yourself before you get involved with someone else. It’s not just about making a decision to have sex or waiting until you are older. It’s also about things like your physical and emotional readiness; having safer sex and avoiding consequences such as becoming a parent before you want to or contracting an </a:t>
            </a:r>
            <a:r>
              <a:rPr lang="en-US" sz="1100" b="0" i="0" u="none" strike="noStrike" cap="none" baseline="0" dirty="0" err="1" smtClean="0">
                <a:solidFill>
                  <a:srgbClr val="000000"/>
                </a:solidFill>
                <a:latin typeface="Arial"/>
                <a:ea typeface="Arial"/>
                <a:cs typeface="Arial"/>
                <a:sym typeface="Arial"/>
              </a:rPr>
              <a:t>STBBI</a:t>
            </a:r>
            <a:r>
              <a:rPr lang="en-US" sz="1100" b="0" i="0" u="none" strike="noStrike" cap="none" baseline="0" dirty="0" smtClean="0">
                <a:solidFill>
                  <a:srgbClr val="000000"/>
                </a:solidFill>
                <a:latin typeface="Arial"/>
                <a:ea typeface="Arial"/>
                <a:cs typeface="Arial"/>
                <a:sym typeface="Arial"/>
              </a:rPr>
              <a:t>; your sexual orientation and gender identity; your understanding of your own body, including what gives you pleasure; and the emotional implications of sexual intimacy or being in a relationship. Some people can experience anxiety and a range of other emotions after the breakup of a relationship that has had strong physical and emotional components. People can seek help or counselling if they feel that they are caught in a cycle of unhealthy relationships. Thinking about your sexual health can also include thinking about religious, cultural, or spiritual beliefs. Moral and ethical considerations are involved as well, including the need to respect the rights of other people. </a:t>
            </a:r>
            <a:r>
              <a:rPr lang="en-US" sz="1100" b="1" i="0" u="none" strike="noStrike" cap="none" baseline="0" dirty="0" smtClean="0">
                <a:solidFill>
                  <a:srgbClr val="000000"/>
                </a:solidFill>
                <a:latin typeface="Arial"/>
                <a:ea typeface="Arial"/>
                <a:cs typeface="Arial"/>
                <a:sym typeface="Arial"/>
              </a:rPr>
              <a:t>Can you explain what is meant by a moral consideration?” </a:t>
            </a:r>
          </a:p>
          <a:p>
            <a:pPr marL="158750" indent="0">
              <a:buNone/>
            </a:pPr>
            <a:endParaRPr lang="en-US" sz="1100" b="1"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baseline="0" dirty="0" smtClean="0">
                <a:solidFill>
                  <a:srgbClr val="000000"/>
                </a:solidFill>
                <a:latin typeface="Arial"/>
                <a:ea typeface="Arial"/>
                <a:cs typeface="Arial"/>
                <a:sym typeface="Arial"/>
              </a:rPr>
              <a:t>Student: </a:t>
            </a:r>
            <a:r>
              <a:rPr lang="en-US" sz="1100" b="0" i="0" u="none" strike="noStrike" cap="none" baseline="0" dirty="0" smtClean="0">
                <a:solidFill>
                  <a:srgbClr val="000000"/>
                </a:solidFill>
                <a:latin typeface="Arial"/>
                <a:ea typeface="Arial"/>
                <a:cs typeface="Arial"/>
                <a:sym typeface="Arial"/>
              </a:rPr>
              <a:t>“A moral consideration is what you believe is right or wrong. It can be influenced by your personal, family, religious, cultural, or spiritual values. Every person in our society should treat other people fairly and with respect. It is important to take this into account when we think about our relationships, sexual </a:t>
            </a:r>
            <a:r>
              <a:rPr lang="en-US" sz="1100" b="0" i="0" u="none" strike="noStrike" cap="none" baseline="0" dirty="0" err="1" smtClean="0">
                <a:solidFill>
                  <a:srgbClr val="000000"/>
                </a:solidFill>
                <a:latin typeface="Arial"/>
                <a:ea typeface="Arial"/>
                <a:cs typeface="Arial"/>
                <a:sym typeface="Arial"/>
              </a:rPr>
              <a:t>behaviour</a:t>
            </a:r>
            <a:r>
              <a:rPr lang="en-US" sz="1100" b="0" i="0" u="none" strike="noStrike" cap="none" baseline="0" dirty="0" smtClean="0">
                <a:solidFill>
                  <a:srgbClr val="000000"/>
                </a:solidFill>
                <a:latin typeface="Arial"/>
                <a:ea typeface="Arial"/>
                <a:cs typeface="Arial"/>
                <a:sym typeface="Arial"/>
              </a:rPr>
              <a:t>, and activities.” </a:t>
            </a:r>
          </a:p>
          <a:p>
            <a:pPr marL="158750" indent="0">
              <a:buNone/>
            </a:pPr>
            <a:endParaRPr lang="en-CA" b="1" dirty="0" smtClean="0"/>
          </a:p>
          <a:p>
            <a:pPr marL="158750" indent="0">
              <a:buNone/>
            </a:pPr>
            <a:r>
              <a:rPr lang="en-CA" b="1" dirty="0" smtClean="0"/>
              <a:t>Reference:</a:t>
            </a:r>
            <a:r>
              <a:rPr lang="en-CA" b="1" baseline="0" dirty="0" smtClean="0"/>
              <a:t> </a:t>
            </a:r>
          </a:p>
          <a:p>
            <a:pPr marL="457200" indent="-298450"/>
            <a:r>
              <a:rPr lang="en-CA" b="0" baseline="0" dirty="0" smtClean="0"/>
              <a:t>Teaching Sexual Health (</a:t>
            </a:r>
            <a:r>
              <a:rPr lang="en-CA" b="0" baseline="0" dirty="0" err="1" smtClean="0"/>
              <a:t>n.d.</a:t>
            </a:r>
            <a:r>
              <a:rPr lang="en-CA" b="0" baseline="0" dirty="0" smtClean="0"/>
              <a:t>). Sexual Decision Making – Relationship with Self. https://teachingsexualhealth.ca/parents/information-by-topic/sexual-decision-making/</a:t>
            </a:r>
          </a:p>
          <a:p>
            <a:pPr marL="158750" indent="0">
              <a:buNone/>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b="1" dirty="0"/>
          </a:p>
        </p:txBody>
      </p:sp>
    </p:spTree>
    <p:extLst>
      <p:ext uri="{BB962C8B-B14F-4D97-AF65-F5344CB8AC3E}">
        <p14:creationId xmlns:p14="http://schemas.microsoft.com/office/powerpoint/2010/main" val="3609478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1" u="sng" strike="noStrike" cap="none" dirty="0" smtClean="0">
                <a:solidFill>
                  <a:srgbClr val="000000"/>
                </a:solidFill>
                <a:effectLst/>
                <a:latin typeface="Arial"/>
                <a:ea typeface="Arial"/>
                <a:cs typeface="Arial"/>
                <a:sym typeface="Arial"/>
              </a:rPr>
              <a:t>Possible</a:t>
            </a:r>
            <a:r>
              <a:rPr lang="en-US" sz="1100" b="1" i="1" u="sng" strike="noStrike" cap="none" baseline="0" dirty="0" smtClean="0">
                <a:solidFill>
                  <a:srgbClr val="000000"/>
                </a:solidFill>
                <a:effectLst/>
                <a:latin typeface="Arial"/>
                <a:ea typeface="Arial"/>
                <a:cs typeface="Arial"/>
                <a:sym typeface="Arial"/>
              </a:rPr>
              <a:t> t</a:t>
            </a:r>
            <a:r>
              <a:rPr lang="en-US" sz="1100" b="1" i="1" u="sng" strike="noStrike" cap="none" dirty="0" smtClean="0">
                <a:solidFill>
                  <a:srgbClr val="000000"/>
                </a:solidFill>
                <a:effectLst/>
                <a:latin typeface="Arial"/>
                <a:ea typeface="Arial"/>
                <a:cs typeface="Arial"/>
                <a:sym typeface="Arial"/>
              </a:rPr>
              <a:t>eacher prompts</a:t>
            </a:r>
            <a:r>
              <a:rPr lang="en-US" sz="1100" b="0" i="0" u="none" strike="noStrike" cap="none" dirty="0" smtClean="0">
                <a:solidFill>
                  <a:srgbClr val="000000"/>
                </a:solidFill>
                <a:effectLst/>
                <a:latin typeface="Arial"/>
                <a:ea typeface="Arial"/>
                <a:cs typeface="Arial"/>
                <a:sym typeface="Arial"/>
              </a:rPr>
              <a:t>:</a:t>
            </a:r>
          </a:p>
          <a:p>
            <a:pPr fontAlgn="base"/>
            <a:r>
              <a:rPr lang="en-US" sz="1100" b="0" i="0" u="none" strike="noStrike" cap="none" dirty="0" smtClean="0">
                <a:solidFill>
                  <a:srgbClr val="000000"/>
                </a:solidFill>
                <a:effectLst/>
                <a:latin typeface="Arial"/>
                <a:ea typeface="Arial"/>
                <a:cs typeface="Arial"/>
                <a:sym typeface="Arial"/>
              </a:rPr>
              <a:t>“When/How do you know if you are ready for a</a:t>
            </a:r>
            <a:r>
              <a:rPr lang="en-US" sz="1100" b="0" i="0" u="none" strike="noStrike" cap="none" baseline="0" dirty="0" smtClean="0">
                <a:solidFill>
                  <a:srgbClr val="000000"/>
                </a:solidFill>
                <a:effectLst/>
                <a:latin typeface="Arial"/>
                <a:ea typeface="Arial"/>
                <a:cs typeface="Arial"/>
                <a:sym typeface="Arial"/>
              </a:rPr>
              <a:t>n relationship?”</a:t>
            </a: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“When considering the level of intimacy that is appropriate in a relationship, what does a person need to think about?”</a:t>
            </a:r>
          </a:p>
          <a:p>
            <a:pPr fontAlgn="base"/>
            <a:r>
              <a:rPr lang="en-US" sz="1100" b="0" i="0" u="none" strike="noStrike" cap="none" dirty="0" smtClean="0">
                <a:solidFill>
                  <a:srgbClr val="000000"/>
                </a:solidFill>
                <a:effectLst/>
                <a:latin typeface="Arial"/>
                <a:ea typeface="Arial"/>
                <a:cs typeface="Arial"/>
                <a:sym typeface="Arial"/>
              </a:rPr>
              <a:t>“How could a person begin a discussion about intimacy in a relationship and talk about what’s comfortable, safe, and — most importantly — consensual?”</a:t>
            </a: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indent="0" fontAlgn="base">
              <a:buNone/>
            </a:pPr>
            <a:r>
              <a:rPr lang="en-US" sz="1100" b="0" i="0" u="none" strike="noStrike" cap="none" dirty="0" smtClean="0">
                <a:solidFill>
                  <a:srgbClr val="000000"/>
                </a:solidFill>
                <a:effectLst/>
                <a:latin typeface="Arial"/>
                <a:ea typeface="Arial"/>
                <a:cs typeface="Arial"/>
                <a:sym typeface="Arial"/>
              </a:rPr>
              <a:t>Intimacy</a:t>
            </a:r>
            <a:r>
              <a:rPr lang="en-US" sz="1100" b="0" i="0" u="none" strike="noStrike" cap="none" baseline="0" dirty="0" smtClean="0">
                <a:solidFill>
                  <a:srgbClr val="000000"/>
                </a:solidFill>
                <a:effectLst/>
                <a:latin typeface="Arial"/>
                <a:ea typeface="Arial"/>
                <a:cs typeface="Arial"/>
                <a:sym typeface="Arial"/>
              </a:rPr>
              <a:t> doesn’t always have to be in sexual relationships or romantic relationships. A person can have a feeling of closeness with a friend/friends, which can also a form of intimacy. </a:t>
            </a:r>
            <a:endParaRPr lang="en-US" sz="1100" b="0" i="0" u="none" strike="noStrike" cap="none" dirty="0" smtClean="0">
              <a:solidFill>
                <a:srgbClr val="000000"/>
              </a:solidFill>
              <a:effectLst/>
              <a:latin typeface="Arial"/>
              <a:ea typeface="Arial"/>
              <a:cs typeface="Arial"/>
              <a:sym typeface="Arial"/>
            </a:endParaRPr>
          </a:p>
          <a:p>
            <a:pPr marL="158750" indent="0">
              <a:buNone/>
            </a:pPr>
            <a:endParaRPr lang="en-US" sz="1100" b="1" i="0" u="none" strike="noStrike" cap="none" dirty="0" smtClean="0">
              <a:solidFill>
                <a:srgbClr val="000000"/>
              </a:solidFill>
              <a:effectLst/>
              <a:latin typeface="Arial"/>
              <a:ea typeface="Arial"/>
              <a:cs typeface="Arial"/>
              <a:sym typeface="Arial"/>
            </a:endParaRPr>
          </a:p>
          <a:p>
            <a:pPr marL="158750" indent="0">
              <a:buNone/>
            </a:pPr>
            <a:r>
              <a:rPr lang="en-US" sz="1100" b="1" u="sng" baseline="0" dirty="0" smtClean="0"/>
              <a:t>General Information</a:t>
            </a:r>
            <a:endParaRPr lang="en-US" sz="1100" b="1"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Relationships with Intimate Partners</a:t>
            </a:r>
          </a:p>
          <a:p>
            <a:r>
              <a:rPr lang="en-US" sz="1100" b="0" i="0" u="none" strike="noStrike" cap="none" dirty="0" smtClean="0">
                <a:solidFill>
                  <a:srgbClr val="000000"/>
                </a:solidFill>
                <a:effectLst/>
                <a:latin typeface="Arial"/>
                <a:ea typeface="Arial"/>
                <a:cs typeface="Arial"/>
                <a:sym typeface="Arial"/>
              </a:rPr>
              <a:t>Shows love and intimacy in a way that’s appropriate for their age:</a:t>
            </a:r>
          </a:p>
          <a:p>
            <a:pPr lvl="1"/>
            <a:r>
              <a:rPr lang="en-US" sz="1100" b="0" i="0" u="none" strike="noStrike" cap="none" dirty="0" smtClean="0">
                <a:solidFill>
                  <a:srgbClr val="000000"/>
                </a:solidFill>
                <a:effectLst/>
                <a:latin typeface="Arial"/>
                <a:ea typeface="Arial"/>
                <a:cs typeface="Arial"/>
                <a:sym typeface="Arial"/>
              </a:rPr>
              <a:t>believes that everyone has equal rights and responsibilities for love and sexual relationships</a:t>
            </a:r>
          </a:p>
          <a:p>
            <a:pPr lvl="1"/>
            <a:r>
              <a:rPr lang="en-US" sz="1100" b="0" i="0" u="none" strike="noStrike" cap="none" dirty="0" smtClean="0">
                <a:solidFill>
                  <a:srgbClr val="000000"/>
                </a:solidFill>
                <a:effectLst/>
                <a:latin typeface="Arial"/>
                <a:ea typeface="Arial"/>
                <a:cs typeface="Arial"/>
                <a:sym typeface="Arial"/>
              </a:rPr>
              <a:t>can say ‘no’ and accepts when a partner says ‘no’</a:t>
            </a:r>
          </a:p>
          <a:p>
            <a:pPr lvl="1"/>
            <a:r>
              <a:rPr lang="en-US" sz="1100" b="0" i="0" u="none" strike="noStrike" cap="none" dirty="0" smtClean="0">
                <a:solidFill>
                  <a:srgbClr val="000000"/>
                </a:solidFill>
                <a:effectLst/>
                <a:latin typeface="Arial"/>
                <a:ea typeface="Arial"/>
                <a:cs typeface="Arial"/>
                <a:sym typeface="Arial"/>
              </a:rPr>
              <a:t>tries to understand (empathize) how a partner feels</a:t>
            </a:r>
          </a:p>
          <a:p>
            <a:r>
              <a:rPr lang="en-US" sz="1100" b="0" i="0" u="none" strike="noStrike" cap="none" dirty="0" smtClean="0">
                <a:solidFill>
                  <a:srgbClr val="000000"/>
                </a:solidFill>
                <a:effectLst/>
                <a:latin typeface="Arial"/>
                <a:ea typeface="Arial"/>
                <a:cs typeface="Arial"/>
                <a:sym typeface="Arial"/>
              </a:rPr>
              <a:t>Has the skills to decide how ready they are for mature sexual relationships:</a:t>
            </a:r>
          </a:p>
          <a:p>
            <a:pPr lvl="1"/>
            <a:r>
              <a:rPr lang="en-US" sz="1100" b="0" i="0" u="none" strike="noStrike" cap="none" dirty="0" smtClean="0">
                <a:solidFill>
                  <a:srgbClr val="000000"/>
                </a:solidFill>
                <a:effectLst/>
                <a:latin typeface="Arial"/>
                <a:ea typeface="Arial"/>
                <a:cs typeface="Arial"/>
                <a:sym typeface="Arial"/>
              </a:rPr>
              <a:t>talks with a partner about sexual behaviours before they happen</a:t>
            </a:r>
          </a:p>
          <a:p>
            <a:pPr lvl="1"/>
            <a:r>
              <a:rPr lang="en-US" sz="1100" b="0" i="0" u="none" strike="noStrike" cap="none" dirty="0" smtClean="0">
                <a:solidFill>
                  <a:srgbClr val="000000"/>
                </a:solidFill>
                <a:effectLst/>
                <a:latin typeface="Arial"/>
                <a:ea typeface="Arial"/>
                <a:cs typeface="Arial"/>
                <a:sym typeface="Arial"/>
              </a:rPr>
              <a:t>is able to communicate and negotiate sexual behaviors</a:t>
            </a:r>
          </a:p>
          <a:p>
            <a:pPr lvl="1"/>
            <a:r>
              <a:rPr lang="en-US" sz="1100" b="0" i="0" u="none" strike="noStrike" cap="none" dirty="0" smtClean="0">
                <a:solidFill>
                  <a:srgbClr val="000000"/>
                </a:solidFill>
                <a:effectLst/>
                <a:latin typeface="Arial"/>
                <a:ea typeface="Arial"/>
                <a:cs typeface="Arial"/>
                <a:sym typeface="Arial"/>
              </a:rPr>
              <a:t>if they choose to have sex, protects self and partner from unplanned pregnancy and sexually transmitted infections (STIs) by using birth control, condoms, and other safer sex practices</a:t>
            </a:r>
          </a:p>
          <a:p>
            <a:pPr marL="158750" indent="0">
              <a:buNone/>
            </a:pPr>
            <a:endParaRPr lang="en-US" sz="1100" b="0" i="0" u="none" strike="noStrike" cap="none" dirty="0" smtClean="0">
              <a:solidFill>
                <a:srgbClr val="000000"/>
              </a:solidFill>
              <a:effectLst/>
              <a:latin typeface="Arial"/>
              <a:cs typeface="Arial"/>
              <a:sym typeface="Arial"/>
            </a:endParaRPr>
          </a:p>
          <a:p>
            <a:pPr marL="158750" indent="0">
              <a:buNone/>
            </a:pPr>
            <a:r>
              <a:rPr lang="en-US" sz="1100" b="0" i="0" u="sng" strike="noStrike" cap="none" dirty="0" smtClean="0">
                <a:solidFill>
                  <a:srgbClr val="000000"/>
                </a:solidFill>
                <a:effectLst/>
                <a:latin typeface="Arial"/>
                <a:cs typeface="Arial"/>
                <a:sym typeface="Arial"/>
              </a:rPr>
              <a:t>How</a:t>
            </a:r>
            <a:r>
              <a:rPr lang="en-US" sz="1100" b="0" i="0" u="sng" strike="noStrike" cap="none" baseline="0" dirty="0" smtClean="0">
                <a:solidFill>
                  <a:srgbClr val="000000"/>
                </a:solidFill>
                <a:effectLst/>
                <a:latin typeface="Arial"/>
                <a:cs typeface="Arial"/>
                <a:sym typeface="Arial"/>
              </a:rPr>
              <a:t> do you know you’re ready for a romantic relationship:</a:t>
            </a:r>
          </a:p>
          <a:p>
            <a:pPr marL="457200" indent="-298450"/>
            <a:r>
              <a:rPr lang="en-US" sz="1100" b="0" i="0" u="none" strike="noStrike" cap="none" dirty="0" smtClean="0">
                <a:solidFill>
                  <a:srgbClr val="000000"/>
                </a:solidFill>
                <a:effectLst/>
                <a:latin typeface="Arial"/>
                <a:cs typeface="Arial"/>
                <a:sym typeface="Arial"/>
              </a:rPr>
              <a:t>You</a:t>
            </a:r>
            <a:r>
              <a:rPr lang="en-US" sz="1100" b="0" i="0" u="none" strike="noStrike" cap="none" baseline="0" dirty="0" smtClean="0">
                <a:solidFill>
                  <a:srgbClr val="000000"/>
                </a:solidFill>
                <a:effectLst/>
                <a:latin typeface="Arial"/>
                <a:cs typeface="Arial"/>
                <a:sym typeface="Arial"/>
              </a:rPr>
              <a:t> can communicate openly and honestly with the person</a:t>
            </a:r>
          </a:p>
          <a:p>
            <a:pPr marL="457200" indent="-298450"/>
            <a:r>
              <a:rPr lang="en-US" sz="1100" b="0" i="0" u="none" strike="noStrike" cap="none" baseline="0" dirty="0" smtClean="0">
                <a:solidFill>
                  <a:srgbClr val="000000"/>
                </a:solidFill>
                <a:effectLst/>
                <a:latin typeface="Arial"/>
                <a:cs typeface="Arial"/>
                <a:sym typeface="Arial"/>
              </a:rPr>
              <a:t>You can talk about boundaries</a:t>
            </a:r>
          </a:p>
          <a:p>
            <a:pPr marL="457200" indent="-298450"/>
            <a:r>
              <a:rPr lang="en-US" sz="1100" b="0" i="0" u="none" strike="noStrike" cap="none" baseline="0" dirty="0" smtClean="0">
                <a:solidFill>
                  <a:srgbClr val="000000"/>
                </a:solidFill>
                <a:effectLst/>
                <a:latin typeface="Arial"/>
                <a:cs typeface="Arial"/>
                <a:sym typeface="Arial"/>
              </a:rPr>
              <a:t>You feel ready emotionally</a:t>
            </a:r>
          </a:p>
          <a:p>
            <a:pPr marL="914400" lvl="1" indent="-298450"/>
            <a:r>
              <a:rPr lang="en-US" sz="1100" b="0" i="0" u="none" strike="noStrike" cap="none" baseline="0" dirty="0" smtClean="0">
                <a:solidFill>
                  <a:srgbClr val="000000"/>
                </a:solidFill>
                <a:effectLst/>
                <a:latin typeface="Arial"/>
                <a:cs typeface="Arial"/>
                <a:sym typeface="Arial"/>
              </a:rPr>
              <a:t>Can you handle if a person breaks up with you?</a:t>
            </a:r>
          </a:p>
          <a:p>
            <a:pPr marL="914400" lvl="1" indent="-298450"/>
            <a:r>
              <a:rPr lang="en-US" sz="1100" b="0" i="0" u="none" strike="noStrike" cap="none" baseline="0" dirty="0" smtClean="0">
                <a:solidFill>
                  <a:srgbClr val="000000"/>
                </a:solidFill>
                <a:effectLst/>
                <a:latin typeface="Arial"/>
                <a:cs typeface="Arial"/>
                <a:sym typeface="Arial"/>
              </a:rPr>
              <a:t>Can you appropriately break up with the person and feel emotionally okay?</a:t>
            </a:r>
          </a:p>
          <a:p>
            <a:pPr marL="457200" lvl="0" indent="-298450"/>
            <a:r>
              <a:rPr lang="en-US" sz="1100" b="0" i="0" u="none" strike="noStrike" cap="none" baseline="0" dirty="0" smtClean="0">
                <a:solidFill>
                  <a:srgbClr val="000000"/>
                </a:solidFill>
                <a:effectLst/>
                <a:latin typeface="Arial"/>
                <a:cs typeface="Arial"/>
                <a:sym typeface="Arial"/>
              </a:rPr>
              <a:t>You make mature decisions together (with your partner), as well as individually</a:t>
            </a:r>
          </a:p>
          <a:p>
            <a:pPr marL="457200" lvl="0" indent="-298450"/>
            <a:r>
              <a:rPr lang="en-US" sz="1100" b="0" i="0" u="none" strike="noStrike" cap="none" baseline="0" dirty="0" smtClean="0">
                <a:solidFill>
                  <a:srgbClr val="000000"/>
                </a:solidFill>
                <a:effectLst/>
                <a:latin typeface="Arial"/>
                <a:cs typeface="Arial"/>
                <a:sym typeface="Arial"/>
              </a:rPr>
              <a:t>You determine if the relationship is healthy and is successful </a:t>
            </a:r>
            <a:endParaRPr lang="en-US" sz="1100" b="0" i="0" u="none" strike="noStrike" cap="none" dirty="0" smtClean="0">
              <a:solidFill>
                <a:srgbClr val="000000"/>
              </a:solidFill>
              <a:effectLst/>
              <a:latin typeface="Arial"/>
              <a:cs typeface="Arial"/>
              <a:sym typeface="Arial"/>
            </a:endParaRPr>
          </a:p>
          <a:p>
            <a:pPr marL="158750" indent="0">
              <a:buNone/>
            </a:pPr>
            <a:endParaRPr lang="en-CA" b="1" dirty="0" smtClean="0"/>
          </a:p>
          <a:p>
            <a:pPr marL="158750" indent="0">
              <a:buNone/>
            </a:pPr>
            <a:r>
              <a:rPr lang="en-CA" b="1" dirty="0" smtClean="0"/>
              <a:t>Reference:</a:t>
            </a:r>
            <a:r>
              <a:rPr lang="en-CA" b="1" baseline="0" dirty="0" smtClean="0"/>
              <a:t> </a:t>
            </a:r>
          </a:p>
          <a:p>
            <a:pPr marL="457200" indent="-298450"/>
            <a:r>
              <a:rPr lang="en-CA" b="0" baseline="0" dirty="0" smtClean="0"/>
              <a:t>Teaching Sexual Health (</a:t>
            </a:r>
            <a:r>
              <a:rPr lang="en-CA" b="0" baseline="0" dirty="0" err="1" smtClean="0"/>
              <a:t>n.d.</a:t>
            </a:r>
            <a:r>
              <a:rPr lang="en-CA" b="0" baseline="0" dirty="0" smtClean="0"/>
              <a:t>). Sexual Decision Making – Relationship with Intimate Partners. https://teachingsexualhealth.ca/parents/information-by-topic/sexual-decision-making/</a:t>
            </a:r>
            <a:endParaRPr lang="en-CA" b="1" dirty="0"/>
          </a:p>
        </p:txBody>
      </p:sp>
    </p:spTree>
    <p:extLst>
      <p:ext uri="{BB962C8B-B14F-4D97-AF65-F5344CB8AC3E}">
        <p14:creationId xmlns:p14="http://schemas.microsoft.com/office/powerpoint/2010/main" val="3204547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Teacher prompt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“What communication skills can help you send information, receive information, and interpret information in an effective way in a relationship?”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Possible Student Responses or Answers: </a:t>
            </a:r>
            <a:r>
              <a:rPr lang="en-US" sz="1100" b="0" i="0" u="none" strike="noStrike" cap="none" baseline="0" dirty="0" smtClean="0">
                <a:solidFill>
                  <a:srgbClr val="000000"/>
                </a:solidFill>
                <a:latin typeface="Arial"/>
                <a:ea typeface="Arial"/>
                <a:cs typeface="Arial"/>
                <a:sym typeface="Arial"/>
              </a:rPr>
              <a:t>“Being respectful but clear about your ideas and feelings; listening actively; interpreting body language, tone of voice, and facial expressions; respecting signals of agreement or disagreement and consent or lack of consent – all these are important skills. A clear, specific, and enthusiastic ‘yes’ that is ongoing and given freely is a signal of consent. A response of ‘no’, an uncertain response, or silence needs to be understood as no consent. It is important to remember that a person can change their mind and say no at any time to something that they said yes to before.” </a:t>
            </a:r>
            <a:endParaRPr lang="en-US"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solidFill>
                  <a:schemeClr val="dk1"/>
                </a:solidFill>
              </a:rPr>
              <a:t>The need to communicate clearly with each other when making decisions about sexual activity in a healthy loving, relationship</a:t>
            </a:r>
            <a:r>
              <a:rPr lang="en-US" sz="1100" baseline="0" dirty="0" smtClean="0">
                <a:solidFill>
                  <a:schemeClr val="dk1"/>
                </a:solidFill>
              </a:rPr>
              <a:t> is necessary and needed.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baseline="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baseline="0" dirty="0" smtClean="0">
                <a:solidFill>
                  <a:schemeClr val="dk1"/>
                </a:solidFill>
              </a:rPr>
              <a:t>Even if someone is in a strong, healthy and loving relationship, two consenting partners still need to discuss their boundaries, prior to engaging in any sexual activities/behaviours. </a:t>
            </a:r>
            <a:endParaRPr lang="en-US" sz="1100" b="1" dirty="0" smtClean="0">
              <a:solidFill>
                <a:schemeClr val="dk1"/>
              </a:solidFill>
            </a:endParaRPr>
          </a:p>
          <a:p>
            <a:pPr marL="0" lvl="0" indent="0" algn="l" rtl="0">
              <a:spcBef>
                <a:spcPts val="0"/>
              </a:spcBef>
              <a:spcAft>
                <a:spcPts val="0"/>
              </a:spcAft>
              <a:buNone/>
            </a:pPr>
            <a:endParaRPr lang="en-US" sz="1100" b="1" dirty="0" smtClean="0"/>
          </a:p>
          <a:p>
            <a:pPr marL="0" lvl="0" indent="0" algn="l" rtl="0">
              <a:spcBef>
                <a:spcPts val="0"/>
              </a:spcBef>
              <a:spcAft>
                <a:spcPts val="0"/>
              </a:spcAft>
              <a:buNone/>
            </a:pPr>
            <a:r>
              <a:rPr lang="en-US" sz="1100" b="0" dirty="0" smtClean="0"/>
              <a:t>A consent conversation includes </a:t>
            </a:r>
            <a:r>
              <a:rPr lang="en-US" sz="1100" b="1" dirty="0" smtClean="0"/>
              <a:t>asking, answering and negotiating your boundaries and limits. </a:t>
            </a:r>
          </a:p>
          <a:p>
            <a:pPr marL="0" lvl="0" indent="0" algn="l" rtl="0">
              <a:spcBef>
                <a:spcPts val="0"/>
              </a:spcBef>
              <a:spcAft>
                <a:spcPts val="0"/>
              </a:spcAft>
              <a:buNone/>
            </a:pPr>
            <a:endParaRPr lang="en-US" sz="1100" b="0" dirty="0" smtClean="0"/>
          </a:p>
          <a:p>
            <a:pPr marL="0" lvl="0" indent="0" algn="l" rtl="0">
              <a:spcBef>
                <a:spcPts val="0"/>
              </a:spcBef>
              <a:spcAft>
                <a:spcPts val="0"/>
              </a:spcAft>
              <a:buNone/>
            </a:pPr>
            <a:r>
              <a:rPr lang="en-US" sz="1100" b="1" dirty="0" smtClean="0"/>
              <a:t>Consent is agreed</a:t>
            </a:r>
            <a:r>
              <a:rPr lang="en-US" sz="1100" b="1" baseline="0" dirty="0" smtClean="0"/>
              <a:t> upon by both partners, and with a clear understanding of what they’re agreeing to. </a:t>
            </a:r>
          </a:p>
          <a:p>
            <a:pPr marL="0" lvl="0" indent="0" algn="l" rtl="0">
              <a:spcBef>
                <a:spcPts val="0"/>
              </a:spcBef>
              <a:spcAft>
                <a:spcPts val="0"/>
              </a:spcAft>
              <a:buNone/>
            </a:pPr>
            <a:endParaRPr lang="en-US" sz="1100"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US" sz="1100" b="1" dirty="0" smtClean="0"/>
          </a:p>
        </p:txBody>
      </p:sp>
    </p:spTree>
    <p:extLst>
      <p:ext uri="{BB962C8B-B14F-4D97-AF65-F5344CB8AC3E}">
        <p14:creationId xmlns:p14="http://schemas.microsoft.com/office/powerpoint/2010/main" val="656454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100" b="1" u="sng" baseline="0" dirty="0" smtClean="0"/>
              <a:t>General Information</a:t>
            </a:r>
            <a:endParaRPr lang="en-CA" b="1" dirty="0" smtClean="0"/>
          </a:p>
          <a:p>
            <a:pPr marL="158750" indent="0" rtl="0">
              <a:buNone/>
            </a:pPr>
            <a:r>
              <a:rPr lang="en-CA" b="1" dirty="0" smtClean="0"/>
              <a:t>Communication plays an important role in relationships,</a:t>
            </a:r>
            <a:r>
              <a:rPr lang="en-CA" b="1" baseline="0" dirty="0" smtClean="0"/>
              <a:t> including sexual relationships. Communication is essential when giving consent. </a:t>
            </a:r>
          </a:p>
          <a:p>
            <a:pPr marL="158750" indent="0" rtl="0">
              <a:buNone/>
            </a:pPr>
            <a:endParaRPr lang="en-CA" baseline="0" dirty="0" smtClean="0"/>
          </a:p>
          <a:p>
            <a:pPr marL="158750" indent="0" rtl="0">
              <a:buNone/>
            </a:pPr>
            <a:r>
              <a:rPr lang="en-CA" baseline="0" dirty="0" smtClean="0"/>
              <a:t>The image on the slide provides a brief idea of healthy, unhealthy and abusive communication in relationships.</a:t>
            </a:r>
          </a:p>
          <a:p>
            <a:pPr marL="158750" indent="0" rtl="0">
              <a:buNone/>
            </a:pPr>
            <a:endParaRPr lang="en-CA" baseline="0" dirty="0" smtClean="0"/>
          </a:p>
          <a:p>
            <a:pPr marL="158750" indent="0" rtl="0">
              <a:buNone/>
            </a:pPr>
            <a:r>
              <a:rPr lang="en-CA" baseline="0" dirty="0" smtClean="0"/>
              <a:t>These are signs when a person can determine if a relationship is working for them, or is not healthy. </a:t>
            </a:r>
          </a:p>
          <a:p>
            <a:pPr marL="158750" indent="0" rtl="0">
              <a:buNone/>
            </a:pPr>
            <a:endParaRPr lang="en-CA" dirty="0" smtClean="0"/>
          </a:p>
          <a:p>
            <a:pPr marL="158750" indent="0" rtl="0">
              <a:buNone/>
            </a:pPr>
            <a:r>
              <a:rPr lang="en-CA" dirty="0" smtClean="0"/>
              <a:t>Examples of healthy, unhealthy</a:t>
            </a:r>
            <a:r>
              <a:rPr lang="en-CA" baseline="0" dirty="0" smtClean="0"/>
              <a:t> &amp; abusive relationships… Refer to: </a:t>
            </a:r>
            <a:r>
              <a:rPr lang="en-US" b="0" baseline="0" dirty="0" smtClean="0"/>
              <a:t>Teaching Sexual Health. (</a:t>
            </a:r>
            <a:r>
              <a:rPr lang="en-US" b="0" baseline="0" dirty="0" err="1" smtClean="0"/>
              <a:t>n.d.</a:t>
            </a:r>
            <a:r>
              <a:rPr lang="en-US" b="0" baseline="0" dirty="0" smtClean="0"/>
              <a:t>). Relationships – Healthy, Unhealthy &amp; Abusive Relationships. https://teachingsexualhealth.ca/parents/information-by-topic/relationships/ </a:t>
            </a:r>
            <a:endParaRPr lang="en-US" b="1" baseline="0" dirty="0" smtClean="0"/>
          </a:p>
          <a:p>
            <a:pPr marL="158750" indent="0" rtl="0">
              <a:buNone/>
            </a:pPr>
            <a:endParaRPr lang="en-US" b="1" baseline="0" dirty="0" smtClean="0"/>
          </a:p>
          <a:p>
            <a:pPr marL="158750" indent="0" rtl="0">
              <a:buNone/>
            </a:pPr>
            <a:r>
              <a:rPr lang="en-US" b="1" baseline="0" dirty="0" smtClean="0"/>
              <a:t>**As noted on the resource, </a:t>
            </a:r>
            <a:r>
              <a:rPr lang="en-CA" sz="1100" b="0" i="0" u="none" strike="noStrike" cap="none" dirty="0" smtClean="0">
                <a:solidFill>
                  <a:srgbClr val="000000"/>
                </a:solidFill>
                <a:effectLst/>
                <a:latin typeface="Arial"/>
                <a:ea typeface="Arial"/>
                <a:cs typeface="Arial"/>
                <a:sym typeface="Arial"/>
              </a:rPr>
              <a:t>*Adapted from myhealth.alberta.ca*</a:t>
            </a:r>
            <a:endParaRPr lang="en-CA" baseline="0" dirty="0" smtClean="0"/>
          </a:p>
          <a:p>
            <a:pPr marL="158750" indent="0">
              <a:buNone/>
            </a:pPr>
            <a:endParaRPr lang="en-CA" b="1" dirty="0"/>
          </a:p>
        </p:txBody>
      </p:sp>
    </p:spTree>
    <p:extLst>
      <p:ext uri="{BB962C8B-B14F-4D97-AF65-F5344CB8AC3E}">
        <p14:creationId xmlns:p14="http://schemas.microsoft.com/office/powerpoint/2010/main" val="4112046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u="sng" baseline="0" dirty="0" smtClean="0"/>
              <a:t>General Information</a:t>
            </a:r>
            <a:endParaRPr lang="en-US" sz="1100" b="1"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Abstinence:</a:t>
            </a:r>
          </a:p>
          <a:p>
            <a:r>
              <a:rPr lang="en-US" sz="1100" b="0" i="0" u="none" strike="noStrike" cap="none" dirty="0" smtClean="0">
                <a:solidFill>
                  <a:srgbClr val="000000"/>
                </a:solidFill>
                <a:effectLst/>
                <a:latin typeface="Arial"/>
                <a:ea typeface="Arial"/>
                <a:cs typeface="Arial"/>
                <a:sym typeface="Arial"/>
              </a:rPr>
              <a:t>Abstinence from all sexual activities is the only safe and effective practice in preventing pregnancy or an STI</a:t>
            </a:r>
          </a:p>
          <a:p>
            <a:r>
              <a:rPr lang="en-US" sz="1100" b="0" i="0" u="none" strike="noStrike" cap="none" dirty="0" smtClean="0">
                <a:solidFill>
                  <a:srgbClr val="000000"/>
                </a:solidFill>
                <a:effectLst/>
                <a:latin typeface="Arial"/>
                <a:ea typeface="Arial"/>
                <a:cs typeface="Arial"/>
                <a:sym typeface="Arial"/>
              </a:rPr>
              <a:t>It</a:t>
            </a:r>
            <a:r>
              <a:rPr lang="en-US" sz="1100" b="0" i="0" u="none" strike="noStrike" cap="none" baseline="0" dirty="0" smtClean="0">
                <a:solidFill>
                  <a:srgbClr val="000000"/>
                </a:solidFill>
                <a:effectLst/>
                <a:latin typeface="Arial"/>
                <a:ea typeface="Arial"/>
                <a:cs typeface="Arial"/>
                <a:sym typeface="Arial"/>
              </a:rPr>
              <a:t> is best to wait until you are old enough to engage in any form of sexual activity because you need to be emotionally ready</a:t>
            </a:r>
          </a:p>
          <a:p>
            <a:pPr lvl="1"/>
            <a:r>
              <a:rPr lang="en-US" sz="1100" b="0" i="0" u="none" strike="noStrike" cap="none" baseline="0" dirty="0" smtClean="0">
                <a:solidFill>
                  <a:srgbClr val="000000"/>
                </a:solidFill>
                <a:effectLst/>
                <a:latin typeface="Arial"/>
                <a:ea typeface="Arial"/>
                <a:cs typeface="Arial"/>
                <a:sym typeface="Arial"/>
              </a:rPr>
              <a:t>If decisions about having sex are made quickly and without thinking about the risks, you need to be ready (emotionally) to deal with and/or respond to any consequences</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For some people, abstinence might mean making the choice </a:t>
            </a:r>
            <a:r>
              <a:rPr lang="en-US" sz="1100" b="1" i="0" u="none" strike="noStrike" cap="none" dirty="0" smtClean="0">
                <a:solidFill>
                  <a:srgbClr val="000000"/>
                </a:solidFill>
                <a:effectLst/>
                <a:latin typeface="Arial"/>
                <a:ea typeface="Arial"/>
                <a:cs typeface="Arial"/>
                <a:sym typeface="Arial"/>
              </a:rPr>
              <a:t>not</a:t>
            </a:r>
            <a:r>
              <a:rPr lang="en-US" sz="1100" b="0" i="0" u="none" strike="noStrike" cap="none" dirty="0" smtClean="0">
                <a:solidFill>
                  <a:srgbClr val="000000"/>
                </a:solidFill>
                <a:effectLst/>
                <a:latin typeface="Arial"/>
                <a:ea typeface="Arial"/>
                <a:cs typeface="Arial"/>
                <a:sym typeface="Arial"/>
              </a:rPr>
              <a:t> to have any sexual contact including:</a:t>
            </a:r>
          </a:p>
          <a:p>
            <a:pPr lvl="1"/>
            <a:r>
              <a:rPr lang="en-US" sz="1100" b="0" i="0" u="none" strike="noStrike" cap="none" dirty="0" smtClean="0">
                <a:solidFill>
                  <a:srgbClr val="000000"/>
                </a:solidFill>
                <a:effectLst/>
                <a:latin typeface="Arial"/>
                <a:ea typeface="Arial"/>
                <a:cs typeface="Arial"/>
                <a:sym typeface="Arial"/>
              </a:rPr>
              <a:t>self-touch (masturbation)</a:t>
            </a:r>
          </a:p>
          <a:p>
            <a:pPr lvl="1"/>
            <a:r>
              <a:rPr lang="en-US" sz="1100" b="0" i="0" u="none" strike="noStrike" cap="none" dirty="0" smtClean="0">
                <a:solidFill>
                  <a:srgbClr val="000000"/>
                </a:solidFill>
                <a:effectLst/>
                <a:latin typeface="Arial"/>
                <a:ea typeface="Arial"/>
                <a:cs typeface="Arial"/>
                <a:sym typeface="Arial"/>
              </a:rPr>
              <a:t>direct touching of your partner’s genitals (i.e., sexual touching)</a:t>
            </a:r>
          </a:p>
          <a:p>
            <a:pPr lvl="1"/>
            <a:r>
              <a:rPr lang="en-US" sz="1100" b="0" i="0" u="none" strike="noStrike" cap="none" dirty="0" smtClean="0">
                <a:solidFill>
                  <a:srgbClr val="000000"/>
                </a:solidFill>
                <a:effectLst/>
                <a:latin typeface="Arial"/>
                <a:ea typeface="Arial"/>
                <a:cs typeface="Arial"/>
                <a:sym typeface="Arial"/>
              </a:rPr>
              <a:t>vaginal sex (penis to vagina)</a:t>
            </a:r>
          </a:p>
          <a:p>
            <a:pPr lvl="1"/>
            <a:r>
              <a:rPr lang="en-US" sz="1100" b="0" i="0" u="none" strike="noStrike" cap="none" dirty="0" smtClean="0">
                <a:solidFill>
                  <a:srgbClr val="000000"/>
                </a:solidFill>
                <a:effectLst/>
                <a:latin typeface="Arial"/>
                <a:ea typeface="Arial"/>
                <a:cs typeface="Arial"/>
                <a:sym typeface="Arial"/>
              </a:rPr>
              <a:t>anal sex (penis to anus)</a:t>
            </a:r>
          </a:p>
          <a:p>
            <a:pPr lvl="1"/>
            <a:r>
              <a:rPr lang="en-US" sz="1100" b="0" i="0" u="none" strike="noStrike" cap="none" dirty="0" smtClean="0">
                <a:solidFill>
                  <a:srgbClr val="000000"/>
                </a:solidFill>
                <a:effectLst/>
                <a:latin typeface="Arial"/>
                <a:ea typeface="Arial"/>
                <a:cs typeface="Arial"/>
                <a:sym typeface="Arial"/>
              </a:rPr>
              <a:t>oral sex (mouth to penis or mouth to vagina)</a:t>
            </a:r>
          </a:p>
          <a:p>
            <a:pPr lvl="1"/>
            <a:r>
              <a:rPr lang="en-US" sz="1100" b="0" i="0" u="none" strike="noStrike" cap="none" dirty="0" smtClean="0">
                <a:solidFill>
                  <a:srgbClr val="000000"/>
                </a:solidFill>
                <a:effectLst/>
                <a:latin typeface="Arial"/>
                <a:ea typeface="Arial"/>
                <a:cs typeface="Arial"/>
                <a:sym typeface="Arial"/>
              </a:rPr>
              <a:t>kissing</a:t>
            </a:r>
          </a:p>
          <a:p>
            <a:r>
              <a:rPr lang="en-US" sz="1100" b="0" i="0" u="none" strike="noStrike" cap="none" dirty="0" smtClean="0">
                <a:solidFill>
                  <a:srgbClr val="000000"/>
                </a:solidFill>
                <a:effectLst/>
                <a:latin typeface="Arial"/>
                <a:ea typeface="Arial"/>
                <a:cs typeface="Arial"/>
                <a:sym typeface="Arial"/>
              </a:rPr>
              <a:t>For some people, abstinence may include certain types of sexual contact. Abstinence (from all sexual activities, including</a:t>
            </a:r>
            <a:r>
              <a:rPr lang="en-US" sz="1100" b="0" i="0" u="none" strike="noStrike" cap="none" baseline="0" dirty="0" smtClean="0">
                <a:solidFill>
                  <a:srgbClr val="000000"/>
                </a:solidFill>
                <a:effectLst/>
                <a:latin typeface="Arial"/>
                <a:ea typeface="Arial"/>
                <a:cs typeface="Arial"/>
                <a:sym typeface="Arial"/>
              </a:rPr>
              <a:t> sexual touching) </a:t>
            </a:r>
            <a:r>
              <a:rPr lang="en-US" sz="1100" b="0" i="0" u="none" strike="noStrike" cap="none" dirty="0" smtClean="0">
                <a:solidFill>
                  <a:srgbClr val="000000"/>
                </a:solidFill>
                <a:effectLst/>
                <a:latin typeface="Arial"/>
                <a:ea typeface="Arial"/>
                <a:cs typeface="Arial"/>
                <a:sym typeface="Arial"/>
              </a:rPr>
              <a:t>prevents pregnancy and the spread of sexually transmitted infections (STIs) and HIV. If a person chooses not to partake in any of the sexual activity listed above, it means they’re protected from STIs, pregnancy and HIV and don’t need to use birth control.</a:t>
            </a:r>
          </a:p>
          <a:p>
            <a:r>
              <a:rPr lang="en-US" sz="1100" b="0" i="0" u="none" strike="noStrike" cap="none" dirty="0" smtClean="0">
                <a:solidFill>
                  <a:srgbClr val="000000"/>
                </a:solidFill>
                <a:effectLst/>
                <a:latin typeface="Arial"/>
                <a:ea typeface="Arial"/>
                <a:cs typeface="Arial"/>
                <a:sym typeface="Arial"/>
              </a:rPr>
              <a:t>Some people choose to or</a:t>
            </a:r>
            <a:r>
              <a:rPr lang="en-US" sz="1100" b="0" i="0" u="none" strike="noStrike" cap="none" baseline="0" dirty="0" smtClean="0">
                <a:solidFill>
                  <a:srgbClr val="000000"/>
                </a:solidFill>
                <a:effectLst/>
                <a:latin typeface="Arial"/>
                <a:ea typeface="Arial"/>
                <a:cs typeface="Arial"/>
                <a:sym typeface="Arial"/>
              </a:rPr>
              <a:t> are encouraged to wait to be sexually active for personal, cultural or religious reasons</a:t>
            </a:r>
          </a:p>
          <a:p>
            <a:r>
              <a:rPr lang="en-US" sz="1100" b="0" i="0" u="none" strike="noStrike" cap="none" baseline="0" dirty="0" smtClean="0">
                <a:solidFill>
                  <a:srgbClr val="000000"/>
                </a:solidFill>
                <a:effectLst/>
                <a:latin typeface="Arial"/>
                <a:ea typeface="Arial"/>
                <a:cs typeface="Arial"/>
                <a:sym typeface="Arial"/>
              </a:rPr>
              <a:t>The benefit from abstaining from sex is that you don’t have to worry about STIs or pregnancy</a:t>
            </a:r>
            <a:endParaRPr lang="en-US" sz="1100" b="0" i="0" u="none" strike="noStrike" cap="none" dirty="0" smtClean="0">
              <a:solidFill>
                <a:srgbClr val="000000"/>
              </a:solidFill>
              <a:effectLst/>
              <a:latin typeface="Arial"/>
              <a:ea typeface="Arial"/>
              <a:cs typeface="Arial"/>
              <a:sym typeface="Arial"/>
            </a:endParaRP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sng" strike="noStrike" cap="none" dirty="0" smtClean="0">
                <a:solidFill>
                  <a:srgbClr val="000000"/>
                </a:solidFill>
                <a:effectLst/>
                <a:latin typeface="Arial"/>
                <a:ea typeface="Arial"/>
                <a:cs typeface="Arial"/>
                <a:sym typeface="Arial"/>
              </a:rPr>
              <a:t>Sexual Decision Making</a:t>
            </a:r>
          </a:p>
          <a:p>
            <a:r>
              <a:rPr lang="en-US" sz="1100" b="1" i="0" u="sng" strike="noStrike" cap="none" baseline="0" dirty="0" smtClean="0">
                <a:solidFill>
                  <a:srgbClr val="000000"/>
                </a:solidFill>
                <a:latin typeface="Arial"/>
                <a:ea typeface="Arial"/>
                <a:cs typeface="Arial"/>
                <a:sym typeface="Arial"/>
              </a:rPr>
              <a:t>Teacher prompt</a:t>
            </a:r>
            <a:r>
              <a:rPr lang="en-US" sz="1100" b="1" i="1" u="none" strike="noStrike" cap="none" baseline="0" dirty="0" smtClean="0">
                <a:solidFill>
                  <a:srgbClr val="000000"/>
                </a:solidFill>
                <a:latin typeface="Arial"/>
                <a:ea typeface="Arial"/>
                <a:cs typeface="Arial"/>
                <a:sym typeface="Arial"/>
              </a:rPr>
              <a:t>: </a:t>
            </a:r>
            <a:r>
              <a:rPr lang="en-US" sz="1100" b="0" i="0" u="none" strike="noStrike" cap="none" baseline="0" dirty="0" smtClean="0">
                <a:solidFill>
                  <a:srgbClr val="000000"/>
                </a:solidFill>
                <a:latin typeface="Arial"/>
                <a:ea typeface="Arial"/>
                <a:cs typeface="Arial"/>
                <a:sym typeface="Arial"/>
              </a:rPr>
              <a:t>“The term </a:t>
            </a:r>
            <a:r>
              <a:rPr lang="en-US" sz="1100" b="0" i="1" u="none" strike="noStrike" cap="none" baseline="0" dirty="0" smtClean="0">
                <a:solidFill>
                  <a:srgbClr val="000000"/>
                </a:solidFill>
                <a:latin typeface="Arial"/>
                <a:ea typeface="Arial"/>
                <a:cs typeface="Arial"/>
                <a:sym typeface="Arial"/>
              </a:rPr>
              <a:t>abstinence </a:t>
            </a:r>
            <a:r>
              <a:rPr lang="en-US" sz="1100" b="0" i="0" u="none" strike="noStrike" cap="none" baseline="0" dirty="0" smtClean="0">
                <a:solidFill>
                  <a:srgbClr val="000000"/>
                </a:solidFill>
                <a:latin typeface="Arial"/>
                <a:ea typeface="Arial"/>
                <a:cs typeface="Arial"/>
                <a:sym typeface="Arial"/>
              </a:rPr>
              <a:t>can mean different things to different people. People can also have different understandings of what is meant by having or not having sex.” </a:t>
            </a:r>
          </a:p>
          <a:p>
            <a:pPr lvl="1"/>
            <a:r>
              <a:rPr lang="en-US" sz="1100" b="0" i="0" u="none" strike="noStrike" cap="none" baseline="0" dirty="0" smtClean="0">
                <a:solidFill>
                  <a:srgbClr val="000000"/>
                </a:solidFill>
                <a:latin typeface="Arial"/>
                <a:ea typeface="Arial"/>
                <a:cs typeface="Arial"/>
                <a:sym typeface="Arial"/>
              </a:rPr>
              <a:t>Be clear in your own mind about what you are comfortable or uncomfortable with. </a:t>
            </a:r>
          </a:p>
          <a:p>
            <a:pPr lvl="1"/>
            <a:r>
              <a:rPr lang="en-US" sz="1100" b="0" i="0" u="none" strike="noStrike" cap="none" baseline="0" dirty="0" smtClean="0">
                <a:solidFill>
                  <a:srgbClr val="000000"/>
                </a:solidFill>
                <a:latin typeface="Arial"/>
                <a:ea typeface="Arial"/>
                <a:cs typeface="Arial"/>
                <a:sym typeface="Arial"/>
              </a:rPr>
              <a:t>Being able to talk about these boundaries with a partner is an important part of sexual health. </a:t>
            </a:r>
          </a:p>
          <a:p>
            <a:pPr lvl="1"/>
            <a:r>
              <a:rPr lang="en-US" sz="1100" b="0" i="0" u="none" strike="noStrike" cap="none" baseline="0" dirty="0" smtClean="0">
                <a:solidFill>
                  <a:srgbClr val="000000"/>
                </a:solidFill>
                <a:latin typeface="Arial"/>
                <a:ea typeface="Arial"/>
                <a:cs typeface="Arial"/>
                <a:sym typeface="Arial"/>
              </a:rPr>
              <a:t>Having sex can be an enjoyable experience. It can also be an important part of a close, loving, and committed relationship, such as marriage or a long-term, healthy relationship, when you are older. </a:t>
            </a:r>
          </a:p>
          <a:p>
            <a:pPr lvl="1"/>
            <a:r>
              <a:rPr lang="en-US" sz="1100" b="0" i="0" u="none" strike="noStrike" cap="none" baseline="0" dirty="0" smtClean="0">
                <a:solidFill>
                  <a:srgbClr val="000000"/>
                </a:solidFill>
                <a:latin typeface="Arial"/>
                <a:ea typeface="Arial"/>
                <a:cs typeface="Arial"/>
                <a:sym typeface="Arial"/>
              </a:rPr>
              <a:t>Some people may think that sex is the best way to express love, but there are many other important and meaningful ways in which it can be expressed. </a:t>
            </a:r>
          </a:p>
          <a:p>
            <a:pPr lvl="1"/>
            <a:r>
              <a:rPr lang="en-US" sz="1100" b="0" i="0" u="none" strike="noStrike" cap="none" baseline="0" dirty="0" smtClean="0">
                <a:solidFill>
                  <a:srgbClr val="000000"/>
                </a:solidFill>
                <a:latin typeface="Arial"/>
                <a:ea typeface="Arial"/>
                <a:cs typeface="Arial"/>
                <a:sym typeface="Arial"/>
              </a:rPr>
              <a:t>Having sex has risks too, including the possibility of getting sexually transmitted and blood-borne infections (STBBIs) or becoming a parent when you don’t want to. </a:t>
            </a:r>
          </a:p>
          <a:p>
            <a:pPr lvl="1"/>
            <a:r>
              <a:rPr lang="en-US" sz="1100" b="0" i="0" u="none" strike="noStrike" cap="none" baseline="0" dirty="0" smtClean="0">
                <a:solidFill>
                  <a:srgbClr val="000000"/>
                </a:solidFill>
                <a:latin typeface="Arial"/>
                <a:ea typeface="Arial"/>
                <a:cs typeface="Arial"/>
                <a:sym typeface="Arial"/>
              </a:rPr>
              <a:t>There are also emotional and other considerations to think about. </a:t>
            </a:r>
          </a:p>
          <a:p>
            <a:pPr marL="615950" lvl="1" indent="0">
              <a:buNone/>
            </a:pPr>
            <a:endParaRPr lang="en-US" sz="1100" b="1" i="1" u="none" strike="noStrike" cap="none" baseline="0" dirty="0" smtClean="0">
              <a:solidFill>
                <a:srgbClr val="000000"/>
              </a:solidFill>
              <a:latin typeface="Arial"/>
              <a:ea typeface="Arial"/>
              <a:cs typeface="Arial"/>
              <a:sym typeface="Arial"/>
            </a:endParaRPr>
          </a:p>
          <a:p>
            <a:r>
              <a:rPr lang="en-US" sz="1100" b="1" i="1" u="none" strike="noStrike" cap="none" baseline="0" dirty="0" smtClean="0">
                <a:solidFill>
                  <a:srgbClr val="000000"/>
                </a:solidFill>
                <a:latin typeface="Arial"/>
                <a:ea typeface="Arial"/>
                <a:cs typeface="Arial"/>
                <a:sym typeface="Arial"/>
              </a:rPr>
              <a:t>Remind Students: </a:t>
            </a:r>
          </a:p>
          <a:p>
            <a:pPr lvl="1"/>
            <a:r>
              <a:rPr lang="en-US" sz="1100" b="0" i="0" u="none" strike="noStrike" cap="none" baseline="0" dirty="0" smtClean="0">
                <a:solidFill>
                  <a:srgbClr val="000000"/>
                </a:solidFill>
                <a:latin typeface="Arial"/>
                <a:ea typeface="Arial"/>
                <a:cs typeface="Arial"/>
                <a:sym typeface="Arial"/>
              </a:rPr>
              <a:t>“It’s best to wait until you are older to have sex because you need to be emotionally ready, which includes being able to talk with your partner about how you feel, being prepared to talk about and use protection against STBBIs or pregnancy, and being prepared to handle the emotional ups and downs of a relationship, including the ending of a relationship.</a:t>
            </a:r>
          </a:p>
          <a:p>
            <a:pPr lvl="1"/>
            <a:r>
              <a:rPr lang="en-US" sz="1100" b="0" i="0" u="none" strike="noStrike" cap="none" baseline="0" dirty="0" smtClean="0">
                <a:solidFill>
                  <a:srgbClr val="000000"/>
                </a:solidFill>
                <a:latin typeface="Arial"/>
                <a:ea typeface="Arial"/>
                <a:cs typeface="Arial"/>
                <a:sym typeface="Arial"/>
              </a:rPr>
              <a:t> “Some people see sex as little more than a physical act and do not realize the emotional impact it can have. Engaging in any type of sexual activity with a partner can make the relationship more emotional or more complicated.” </a:t>
            </a:r>
          </a:p>
          <a:p>
            <a:pPr lvl="1"/>
            <a:r>
              <a:rPr lang="en-US" sz="1100" b="0" i="0" u="none" strike="noStrike" cap="none" baseline="0" dirty="0" smtClean="0">
                <a:solidFill>
                  <a:srgbClr val="000000"/>
                </a:solidFill>
                <a:latin typeface="Arial"/>
                <a:ea typeface="Arial"/>
                <a:cs typeface="Arial"/>
                <a:sym typeface="Arial"/>
              </a:rPr>
              <a:t>“Some people choose to or are encouraged to wait to be sexually active for personal, cultural, or religious reasons.” </a:t>
            </a:r>
          </a:p>
        </p:txBody>
      </p:sp>
    </p:spTree>
    <p:extLst>
      <p:ext uri="{BB962C8B-B14F-4D97-AF65-F5344CB8AC3E}">
        <p14:creationId xmlns:p14="http://schemas.microsoft.com/office/powerpoint/2010/main" val="1251442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u="sng" baseline="0" dirty="0" smtClean="0"/>
              <a:t>Teacher Prompts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baseline="0" dirty="0" smtClean="0"/>
              <a:t>“</a:t>
            </a:r>
            <a:r>
              <a:rPr lang="en-CA" sz="1100" b="1" i="1" dirty="0" smtClean="0">
                <a:solidFill>
                  <a:schemeClr val="tx1"/>
                </a:solidFill>
              </a:rPr>
              <a:t>It is important to know that there are risks when making decisions related to sexual activity.</a:t>
            </a:r>
            <a:r>
              <a:rPr lang="en-CA" sz="1100" b="1" i="1" baseline="0" dirty="0" smtClean="0">
                <a:solidFill>
                  <a:schemeClr val="tx1"/>
                </a:solidFill>
              </a:rPr>
              <a:t> </a:t>
            </a:r>
            <a:r>
              <a:rPr lang="en-US" sz="1100" b="1" i="1" u="none" strike="noStrike" cap="none" baseline="0" dirty="0" smtClean="0">
                <a:solidFill>
                  <a:srgbClr val="000000"/>
                </a:solidFill>
                <a:latin typeface="Arial"/>
                <a:ea typeface="Arial"/>
                <a:cs typeface="Arial"/>
                <a:sym typeface="Arial"/>
              </a:rPr>
              <a:t>You need to consider the pros and cons of any decision you are making, and how those decisions will affect both you and others”.</a:t>
            </a:r>
            <a:endParaRPr lang="en-CA" b="1" i="1"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i="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baseline="0" dirty="0" smtClean="0"/>
              <a:t>The teacher could ask students: </a:t>
            </a:r>
            <a:endParaRPr lang="en-CA" b="0" i="0" baseline="0" dirty="0" smtClean="0"/>
          </a:p>
          <a:p>
            <a:pPr>
              <a:buClrTx/>
            </a:pPr>
            <a:r>
              <a:rPr lang="en-CA" sz="1100" dirty="0" smtClean="0">
                <a:solidFill>
                  <a:schemeClr val="tx1"/>
                </a:solidFill>
              </a:rPr>
              <a:t>Do you feel pressured to become engaged sexually? What</a:t>
            </a:r>
            <a:r>
              <a:rPr lang="en-CA" sz="1100" baseline="0" dirty="0" smtClean="0">
                <a:solidFill>
                  <a:schemeClr val="tx1"/>
                </a:solidFill>
              </a:rPr>
              <a:t> </a:t>
            </a:r>
            <a:r>
              <a:rPr lang="en-CA" sz="1100" dirty="0" smtClean="0">
                <a:solidFill>
                  <a:schemeClr val="tx1"/>
                </a:solidFill>
              </a:rPr>
              <a:t>would you do if you feel pressured? Where might this pressure be coming from?</a:t>
            </a:r>
          </a:p>
          <a:p>
            <a:pPr>
              <a:buClrTx/>
            </a:pPr>
            <a:r>
              <a:rPr lang="en-CA" sz="1100" dirty="0" smtClean="0">
                <a:solidFill>
                  <a:schemeClr val="tx1"/>
                </a:solidFill>
              </a:rPr>
              <a:t>Why would you want to become sexually active? Why might your partner want to be sexually active? </a:t>
            </a:r>
          </a:p>
          <a:p>
            <a:pPr>
              <a:buClrTx/>
            </a:pPr>
            <a:r>
              <a:rPr lang="en-CA" sz="1100" dirty="0" smtClean="0">
                <a:solidFill>
                  <a:schemeClr val="tx1"/>
                </a:solidFill>
              </a:rPr>
              <a:t>Would you feel comfortable talking to your partner about sexually transmitted infections (STIs) and contraceptives, such as birth control,</a:t>
            </a:r>
            <a:r>
              <a:rPr lang="en-CA" sz="1100" baseline="0" dirty="0" smtClean="0">
                <a:solidFill>
                  <a:schemeClr val="tx1"/>
                </a:solidFill>
              </a:rPr>
              <a:t> </a:t>
            </a:r>
            <a:r>
              <a:rPr lang="en-CA" sz="1100" dirty="0" smtClean="0">
                <a:solidFill>
                  <a:schemeClr val="tx1"/>
                </a:solidFill>
              </a:rPr>
              <a:t>condoms, and/or</a:t>
            </a:r>
            <a:r>
              <a:rPr lang="en-CA" sz="1100" baseline="0" dirty="0" smtClean="0">
                <a:solidFill>
                  <a:schemeClr val="tx1"/>
                </a:solidFill>
              </a:rPr>
              <a:t> other methods of protection</a:t>
            </a:r>
            <a:r>
              <a:rPr lang="en-CA" sz="1100" dirty="0" smtClean="0">
                <a:solidFill>
                  <a:schemeClr val="tx1"/>
                </a:solidFill>
              </a:rPr>
              <a:t>?</a:t>
            </a:r>
            <a:endParaRPr lang="en-CA"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Discuss</a:t>
            </a:r>
            <a:r>
              <a:rPr lang="en-CA" baseline="0" dirty="0" smtClean="0"/>
              <a:t> the importance of sexual-decision making and the emotional maturity that is needed by both consenting partners, if they plan on becoming or being sexually active. Emphasize how students should delay sexual activity until they are older and more mature.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Risks of becoming sexually active: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Any type of sexual contact or activity involves some risk. These risks could be physical, social or emotional. Practicing safer sex can reduce the chance of getting an STI or unplanned pregnancy. </a:t>
            </a:r>
          </a:p>
          <a:p>
            <a:r>
              <a:rPr lang="en-US" sz="1100" b="0" i="0" u="none" strike="noStrike" cap="none" dirty="0" smtClean="0">
                <a:solidFill>
                  <a:srgbClr val="000000"/>
                </a:solidFill>
                <a:effectLst/>
                <a:latin typeface="Arial"/>
                <a:ea typeface="Arial"/>
                <a:cs typeface="Arial"/>
                <a:sym typeface="Arial"/>
              </a:rPr>
              <a:t>Physical</a:t>
            </a:r>
          </a:p>
          <a:p>
            <a:pPr lvl="1"/>
            <a:r>
              <a:rPr lang="en-US" sz="1100" b="0" i="0" u="none" strike="noStrike" cap="none" dirty="0" smtClean="0">
                <a:solidFill>
                  <a:srgbClr val="000000"/>
                </a:solidFill>
                <a:effectLst/>
                <a:latin typeface="Arial"/>
                <a:ea typeface="Arial"/>
                <a:cs typeface="Arial"/>
                <a:sym typeface="Arial"/>
              </a:rPr>
              <a:t>STIs</a:t>
            </a:r>
          </a:p>
          <a:p>
            <a:pPr lvl="1"/>
            <a:r>
              <a:rPr lang="en-US" sz="1100" b="0" i="0" u="none" strike="noStrike" cap="none" dirty="0" smtClean="0">
                <a:solidFill>
                  <a:srgbClr val="000000"/>
                </a:solidFill>
                <a:effectLst/>
                <a:latin typeface="Arial"/>
                <a:ea typeface="Arial"/>
                <a:cs typeface="Arial"/>
                <a:sym typeface="Arial"/>
              </a:rPr>
              <a:t>Pregnancy</a:t>
            </a:r>
          </a:p>
          <a:p>
            <a:pPr lvl="0"/>
            <a:r>
              <a:rPr lang="en-US" sz="1100" b="0" i="0" u="none" strike="noStrike" cap="none" dirty="0" smtClean="0">
                <a:solidFill>
                  <a:srgbClr val="000000"/>
                </a:solidFill>
                <a:effectLst/>
                <a:latin typeface="Arial"/>
                <a:ea typeface="Arial"/>
                <a:cs typeface="Arial"/>
                <a:sym typeface="Arial"/>
              </a:rPr>
              <a:t>Social:</a:t>
            </a:r>
          </a:p>
          <a:p>
            <a:pPr lvl="1"/>
            <a:r>
              <a:rPr lang="en-US" sz="1100" b="0" i="0" u="none" strike="noStrike" cap="none" dirty="0" smtClean="0">
                <a:solidFill>
                  <a:srgbClr val="000000"/>
                </a:solidFill>
                <a:effectLst/>
                <a:latin typeface="Arial"/>
                <a:ea typeface="Arial"/>
                <a:cs typeface="Arial"/>
                <a:sym typeface="Arial"/>
              </a:rPr>
              <a:t>Regret</a:t>
            </a:r>
          </a:p>
          <a:p>
            <a:pPr lvl="1"/>
            <a:r>
              <a:rPr lang="en-US" sz="1100" b="0" i="0" u="none" strike="noStrike" cap="none" dirty="0" smtClean="0">
                <a:solidFill>
                  <a:srgbClr val="000000"/>
                </a:solidFill>
                <a:effectLst/>
                <a:latin typeface="Arial"/>
                <a:ea typeface="Arial"/>
                <a:cs typeface="Arial"/>
                <a:sym typeface="Arial"/>
              </a:rPr>
              <a:t>Exclusion</a:t>
            </a:r>
            <a:r>
              <a:rPr lang="en-US" sz="1100" b="0" i="0" u="none" strike="noStrike" cap="none" baseline="0" dirty="0" smtClean="0">
                <a:solidFill>
                  <a:srgbClr val="000000"/>
                </a:solidFill>
                <a:effectLst/>
                <a:latin typeface="Arial"/>
                <a:ea typeface="Arial"/>
                <a:cs typeface="Arial"/>
                <a:sym typeface="Arial"/>
              </a:rPr>
              <a:t> from a friend group if they find out</a:t>
            </a:r>
          </a:p>
          <a:p>
            <a:pPr lvl="1"/>
            <a:r>
              <a:rPr lang="en-US" sz="1100" b="0" i="0" u="none" strike="noStrike" cap="none" baseline="0" dirty="0" smtClean="0">
                <a:solidFill>
                  <a:srgbClr val="000000"/>
                </a:solidFill>
                <a:effectLst/>
                <a:latin typeface="Arial"/>
                <a:ea typeface="Arial"/>
                <a:cs typeface="Arial"/>
                <a:sym typeface="Arial"/>
              </a:rPr>
              <a:t>Pressure from other people to engage in sexual activity with them</a:t>
            </a:r>
          </a:p>
          <a:p>
            <a:pPr lvl="1"/>
            <a:r>
              <a:rPr lang="en-US" sz="1100" b="0" i="0" u="none" strike="noStrike" cap="none" baseline="0" dirty="0" smtClean="0">
                <a:solidFill>
                  <a:srgbClr val="000000"/>
                </a:solidFill>
                <a:effectLst/>
                <a:latin typeface="Arial"/>
                <a:ea typeface="Arial"/>
                <a:cs typeface="Arial"/>
                <a:sym typeface="Arial"/>
              </a:rPr>
              <a:t>Pressure if peer group is engaging in sexual activity and you are not (fear of missing out “</a:t>
            </a:r>
            <a:r>
              <a:rPr lang="en-US" sz="1100" b="0" i="0" u="none" strike="noStrike" cap="none" baseline="0" dirty="0" err="1" smtClean="0">
                <a:solidFill>
                  <a:srgbClr val="000000"/>
                </a:solidFill>
                <a:effectLst/>
                <a:latin typeface="Arial"/>
                <a:ea typeface="Arial"/>
                <a:cs typeface="Arial"/>
                <a:sym typeface="Arial"/>
              </a:rPr>
              <a:t>fomo</a:t>
            </a:r>
            <a:r>
              <a:rPr lang="en-US" sz="1100" b="0" i="0" u="none" strike="noStrike" cap="none" baseline="0" dirty="0" smtClean="0">
                <a:solidFill>
                  <a:srgbClr val="000000"/>
                </a:solidFill>
                <a:effectLst/>
                <a:latin typeface="Arial"/>
                <a:ea typeface="Arial"/>
                <a:cs typeface="Arial"/>
                <a:sym typeface="Arial"/>
              </a:rPr>
              <a:t>”)</a:t>
            </a:r>
          </a:p>
          <a:p>
            <a:pPr lvl="1"/>
            <a:r>
              <a:rPr lang="en-US" sz="1100" b="0" i="0" u="none" strike="noStrike" cap="none" baseline="0" dirty="0" smtClean="0">
                <a:solidFill>
                  <a:srgbClr val="000000"/>
                </a:solidFill>
                <a:effectLst/>
                <a:latin typeface="Arial"/>
                <a:ea typeface="Arial"/>
                <a:cs typeface="Arial"/>
                <a:sym typeface="Arial"/>
              </a:rPr>
              <a:t>If people find out, they might expose them on social media</a:t>
            </a:r>
            <a:endParaRPr lang="en-US" sz="1100" b="0" i="0" u="none" strike="noStrike" cap="none" dirty="0" smtClean="0">
              <a:solidFill>
                <a:srgbClr val="000000"/>
              </a:solidFill>
              <a:effectLst/>
              <a:latin typeface="Arial"/>
              <a:ea typeface="Arial"/>
              <a:cs typeface="Arial"/>
              <a:sym typeface="Arial"/>
            </a:endParaRPr>
          </a:p>
          <a:p>
            <a:pPr lvl="0"/>
            <a:r>
              <a:rPr lang="en-US" sz="1100" b="0" i="0" u="none" strike="noStrike" cap="none" dirty="0" smtClean="0">
                <a:solidFill>
                  <a:srgbClr val="000000"/>
                </a:solidFill>
                <a:effectLst/>
                <a:latin typeface="Arial"/>
                <a:ea typeface="Arial"/>
                <a:cs typeface="Arial"/>
                <a:sym typeface="Arial"/>
              </a:rPr>
              <a:t>Emotional:</a:t>
            </a:r>
          </a:p>
          <a:p>
            <a:pPr lvl="1"/>
            <a:r>
              <a:rPr lang="en-US" sz="1100" b="0" i="0" u="none" strike="noStrike" cap="none" dirty="0" smtClean="0">
                <a:solidFill>
                  <a:srgbClr val="000000"/>
                </a:solidFill>
                <a:effectLst/>
                <a:latin typeface="Arial"/>
                <a:ea typeface="Arial"/>
                <a:cs typeface="Arial"/>
                <a:sym typeface="Arial"/>
              </a:rPr>
              <a:t>Feeling</a:t>
            </a:r>
            <a:r>
              <a:rPr lang="en-US" sz="1100" b="0" i="0" u="none" strike="noStrike" cap="none" baseline="0" dirty="0" smtClean="0">
                <a:solidFill>
                  <a:srgbClr val="000000"/>
                </a:solidFill>
                <a:effectLst/>
                <a:latin typeface="Arial"/>
                <a:ea typeface="Arial"/>
                <a:cs typeface="Arial"/>
                <a:sym typeface="Arial"/>
              </a:rPr>
              <a:t> regretful that you participated in sexual activity</a:t>
            </a:r>
          </a:p>
          <a:p>
            <a:pPr lvl="1"/>
            <a:r>
              <a:rPr lang="en-US" sz="1100" b="0" i="0" u="none" strike="noStrike" cap="none" baseline="0" dirty="0" smtClean="0">
                <a:solidFill>
                  <a:srgbClr val="000000"/>
                </a:solidFill>
                <a:effectLst/>
                <a:latin typeface="Arial"/>
                <a:ea typeface="Arial"/>
                <a:cs typeface="Arial"/>
                <a:sym typeface="Arial"/>
              </a:rPr>
              <a:t>Feeling physically unready afterwards</a:t>
            </a:r>
          </a:p>
          <a:p>
            <a:pPr lvl="1"/>
            <a:r>
              <a:rPr lang="en-US" sz="1100" b="0" i="0" u="none" strike="noStrike" cap="none" baseline="0" dirty="0" smtClean="0">
                <a:solidFill>
                  <a:srgbClr val="000000"/>
                </a:solidFill>
                <a:effectLst/>
                <a:latin typeface="Arial"/>
                <a:ea typeface="Arial"/>
                <a:cs typeface="Arial"/>
                <a:sym typeface="Arial"/>
              </a:rPr>
              <a:t>Turmoil and psychological distress</a:t>
            </a:r>
            <a:endParaRPr lang="en-US" sz="1100" b="0" i="0" u="none" strike="noStrike" cap="none" dirty="0" smtClean="0">
              <a:solidFill>
                <a:srgbClr val="000000"/>
              </a:solidFill>
              <a:effectLst/>
              <a:latin typeface="Arial"/>
              <a:ea typeface="Arial"/>
              <a:cs typeface="Arial"/>
              <a:sym typeface="Arial"/>
            </a:endParaRP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Abstinence—no sexual contact of</a:t>
            </a:r>
            <a:r>
              <a:rPr lang="en-US" sz="1100" b="0" i="0" u="none" strike="noStrike" cap="none" baseline="0" dirty="0" smtClean="0">
                <a:solidFill>
                  <a:srgbClr val="000000"/>
                </a:solidFill>
                <a:effectLst/>
                <a:latin typeface="Arial"/>
                <a:ea typeface="Arial"/>
                <a:cs typeface="Arial"/>
                <a:sym typeface="Arial"/>
              </a:rPr>
              <a:t> any kind and at anytime</a:t>
            </a:r>
            <a:r>
              <a:rPr lang="en-US" sz="1100" b="0" i="0" u="none" strike="noStrike" cap="none" dirty="0" smtClean="0">
                <a:solidFill>
                  <a:srgbClr val="000000"/>
                </a:solidFill>
                <a:effectLst/>
                <a:latin typeface="Arial"/>
                <a:ea typeface="Arial"/>
                <a:cs typeface="Arial"/>
                <a:sym typeface="Arial"/>
              </a:rPr>
              <a:t>, including intercourse or oral sex, skin-to-skin contact, sexual</a:t>
            </a:r>
            <a:r>
              <a:rPr lang="en-US" sz="1100" b="0" i="0" u="none" strike="noStrike" cap="none" baseline="0" dirty="0" smtClean="0">
                <a:solidFill>
                  <a:srgbClr val="000000"/>
                </a:solidFill>
                <a:effectLst/>
                <a:latin typeface="Arial"/>
                <a:ea typeface="Arial"/>
                <a:cs typeface="Arial"/>
                <a:sym typeface="Arial"/>
              </a:rPr>
              <a:t> touching</a:t>
            </a:r>
            <a:r>
              <a:rPr lang="en-US" sz="1100" b="0" i="0" u="none" strike="noStrike" cap="none" dirty="0" smtClean="0">
                <a:solidFill>
                  <a:srgbClr val="000000"/>
                </a:solidFill>
                <a:effectLst/>
                <a:latin typeface="Arial"/>
                <a:ea typeface="Arial"/>
                <a:cs typeface="Arial"/>
                <a:sym typeface="Arial"/>
              </a:rPr>
              <a:t>—is the only 100% effective and safe way to prevent an STI or pregnancy. </a:t>
            </a:r>
          </a:p>
          <a:p>
            <a:pPr lvl="1"/>
            <a:r>
              <a:rPr lang="en-US" sz="1100" b="1" i="0" u="none" strike="noStrike" cap="none" dirty="0" smtClean="0">
                <a:solidFill>
                  <a:srgbClr val="000000"/>
                </a:solidFill>
                <a:effectLst/>
                <a:latin typeface="Arial"/>
                <a:ea typeface="Arial"/>
                <a:cs typeface="Arial"/>
                <a:sym typeface="Arial"/>
              </a:rPr>
              <a:t>Remind students that you</a:t>
            </a:r>
            <a:r>
              <a:rPr lang="en-US" sz="1100" b="1" i="0" u="none" strike="noStrike" cap="none" baseline="0" dirty="0" smtClean="0">
                <a:solidFill>
                  <a:srgbClr val="000000"/>
                </a:solidFill>
                <a:effectLst/>
                <a:latin typeface="Arial"/>
                <a:ea typeface="Arial"/>
                <a:cs typeface="Arial"/>
                <a:sym typeface="Arial"/>
              </a:rPr>
              <a:t> can still get an </a:t>
            </a:r>
            <a:r>
              <a:rPr lang="en-US" sz="1100" b="1" i="0" u="none" strike="noStrike" cap="none" baseline="0" dirty="0" err="1" smtClean="0">
                <a:solidFill>
                  <a:srgbClr val="000000"/>
                </a:solidFill>
                <a:effectLst/>
                <a:latin typeface="Arial"/>
                <a:ea typeface="Arial"/>
                <a:cs typeface="Arial"/>
                <a:sym typeface="Arial"/>
              </a:rPr>
              <a:t>STBBI</a:t>
            </a:r>
            <a:r>
              <a:rPr lang="en-US" sz="1100" b="1" i="0" u="none" strike="noStrike" cap="none" baseline="0" dirty="0" smtClean="0">
                <a:solidFill>
                  <a:srgbClr val="000000"/>
                </a:solidFill>
                <a:effectLst/>
                <a:latin typeface="Arial"/>
                <a:ea typeface="Arial"/>
                <a:cs typeface="Arial"/>
                <a:sym typeface="Arial"/>
              </a:rPr>
              <a:t> from blood. This will be discussed further in the STI presentation. </a:t>
            </a:r>
            <a:endParaRPr lang="en-US" sz="1100" b="1" i="0" u="none" strike="noStrike" cap="none" dirty="0" smtClean="0">
              <a:solidFill>
                <a:srgbClr val="000000"/>
              </a:solidFill>
              <a:effectLst/>
              <a:latin typeface="Arial"/>
              <a:ea typeface="Arial"/>
              <a:cs typeface="Arial"/>
              <a:sym typeface="Arial"/>
            </a:endParaRPr>
          </a:p>
          <a:p>
            <a:pPr lvl="1"/>
            <a:r>
              <a:rPr lang="en-US" sz="1100" b="0" i="0" u="none" strike="noStrike" cap="none" dirty="0" smtClean="0">
                <a:solidFill>
                  <a:srgbClr val="000000"/>
                </a:solidFill>
                <a:effectLst/>
                <a:latin typeface="Arial"/>
                <a:ea typeface="Arial"/>
                <a:cs typeface="Arial"/>
                <a:sym typeface="Arial"/>
              </a:rPr>
              <a:t>Abstinence might look different depending on your personal and/or religious values and beliefs.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**Talking to your students about sexual health, safer sex practices,</a:t>
            </a:r>
            <a:r>
              <a:rPr lang="en-US" sz="1100" b="0" i="1" u="none" strike="noStrike" cap="none" baseline="0" dirty="0" smtClean="0">
                <a:solidFill>
                  <a:srgbClr val="000000"/>
                </a:solidFill>
                <a:effectLst/>
                <a:latin typeface="Arial"/>
                <a:ea typeface="Arial"/>
                <a:cs typeface="Arial"/>
                <a:sym typeface="Arial"/>
              </a:rPr>
              <a:t> and sexual decision-making </a:t>
            </a:r>
            <a:r>
              <a:rPr lang="en-US" sz="1100" b="0" i="1" u="none" strike="noStrike" cap="none" dirty="0" smtClean="0">
                <a:solidFill>
                  <a:srgbClr val="000000"/>
                </a:solidFill>
                <a:effectLst/>
                <a:latin typeface="Arial"/>
                <a:ea typeface="Arial"/>
                <a:cs typeface="Arial"/>
                <a:sym typeface="Arial"/>
              </a:rPr>
              <a:t>will help them make healthy decisions so they don’t take part in any sexual activity that may put them and their health at risk.**</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a:t>
            </a:r>
            <a:r>
              <a:rPr lang="en-CA" b="1" baseline="0" dirty="0" smtClean="0"/>
              <a:t>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Teaching Sexual Health (</a:t>
            </a:r>
            <a:r>
              <a:rPr lang="en-CA" b="0" baseline="0" dirty="0" err="1" smtClean="0"/>
              <a:t>n.d.</a:t>
            </a:r>
            <a:r>
              <a:rPr lang="en-CA" b="0" baseline="0" dirty="0" smtClean="0"/>
              <a:t>). Sexual Decision Making – Safer Sex Practices. https://teachingsexualhealth.ca/parents/information-by-topic/sexual-decision-making/</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dirty="0" smtClean="0"/>
              <a:t>Shutterstock_103686428</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indent="0">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711890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cap="none" dirty="0" smtClean="0">
                <a:solidFill>
                  <a:srgbClr val="000000"/>
                </a:solidFill>
                <a:effectLst/>
                <a:latin typeface="Arial"/>
                <a:ea typeface="Arial"/>
                <a:cs typeface="Arial"/>
                <a:sym typeface="Arial"/>
              </a:rPr>
              <a:t>Background Knowledge</a:t>
            </a:r>
          </a:p>
          <a:p>
            <a:pPr marL="158750" indent="0">
              <a:buNone/>
            </a:pPr>
            <a:r>
              <a:rPr lang="en-US" sz="1100" b="1" i="0" u="none" strike="noStrike" cap="none" dirty="0" smtClean="0">
                <a:solidFill>
                  <a:srgbClr val="000000"/>
                </a:solidFill>
                <a:effectLst/>
                <a:latin typeface="Arial"/>
                <a:ea typeface="Arial"/>
                <a:cs typeface="Arial"/>
                <a:sym typeface="Arial"/>
              </a:rPr>
              <a:t>To make sexual activity as safe as possible, make sure students</a:t>
            </a:r>
            <a:r>
              <a:rPr lang="en-US" sz="1100" b="1" i="0" u="none" strike="noStrike" cap="none" baseline="0" dirty="0" smtClean="0">
                <a:solidFill>
                  <a:srgbClr val="000000"/>
                </a:solidFill>
                <a:effectLst/>
                <a:latin typeface="Arial"/>
                <a:ea typeface="Arial"/>
                <a:cs typeface="Arial"/>
                <a:sym typeface="Arial"/>
              </a:rPr>
              <a:t> know and have a plan</a:t>
            </a:r>
            <a:r>
              <a:rPr lang="en-US" sz="1100" b="1" i="0" u="none" strike="noStrike" cap="none" dirty="0" smtClean="0">
                <a:solidFill>
                  <a:srgbClr val="000000"/>
                </a:solidFill>
                <a:effectLst/>
                <a:latin typeface="Arial"/>
                <a:ea typeface="Arial"/>
                <a:cs typeface="Arial"/>
                <a:sym typeface="Arial"/>
              </a:rPr>
              <a:t>:</a:t>
            </a:r>
          </a:p>
          <a:p>
            <a:r>
              <a:rPr lang="en-US" sz="1100" b="0" i="0" u="none" strike="noStrike" cap="none" dirty="0" smtClean="0">
                <a:solidFill>
                  <a:srgbClr val="000000"/>
                </a:solidFill>
                <a:effectLst/>
                <a:latin typeface="Arial"/>
                <a:ea typeface="Arial"/>
                <a:cs typeface="Arial"/>
                <a:sym typeface="Arial"/>
              </a:rPr>
              <a:t>Making sure that they talk about and understand each other’s limits around sexual activity</a:t>
            </a:r>
            <a:r>
              <a:rPr lang="en-US" sz="1100" b="0" i="0" u="none" strike="noStrike" cap="none" baseline="0" dirty="0" smtClean="0">
                <a:solidFill>
                  <a:srgbClr val="000000"/>
                </a:solidFill>
                <a:effectLst/>
                <a:latin typeface="Arial"/>
                <a:ea typeface="Arial"/>
                <a:cs typeface="Arial"/>
                <a:sym typeface="Arial"/>
              </a:rPr>
              <a:t> and discuss what you are both comfortable with doing</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Getting and giving </a:t>
            </a:r>
            <a:r>
              <a:rPr lang="en-US" sz="1100" b="1" i="0" u="none" strike="noStrike" cap="none" dirty="0" smtClean="0">
                <a:solidFill>
                  <a:srgbClr val="000000"/>
                </a:solidFill>
                <a:effectLst/>
                <a:latin typeface="Arial"/>
                <a:ea typeface="Arial"/>
                <a:cs typeface="Arial"/>
                <a:sym typeface="Arial"/>
                <a:hlinkClick r:id="rId3"/>
              </a:rPr>
              <a:t>consent for every sexual activity</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Using condoms and dental dams</a:t>
            </a:r>
          </a:p>
          <a:p>
            <a:pPr lvl="1"/>
            <a:r>
              <a:rPr lang="en-US" sz="1100" b="0" i="0" u="none" strike="noStrike" cap="none" dirty="0" smtClean="0">
                <a:solidFill>
                  <a:srgbClr val="000000"/>
                </a:solidFill>
                <a:effectLst/>
                <a:latin typeface="Arial"/>
                <a:ea typeface="Arial"/>
                <a:cs typeface="Arial"/>
                <a:sym typeface="Arial"/>
              </a:rPr>
              <a:t>Using a </a:t>
            </a:r>
            <a:r>
              <a:rPr lang="en-US" sz="1100" b="1" i="0" u="none" strike="noStrike" cap="none" dirty="0" smtClean="0">
                <a:solidFill>
                  <a:srgbClr val="000000"/>
                </a:solidFill>
                <a:effectLst/>
                <a:latin typeface="Arial"/>
                <a:ea typeface="Arial"/>
                <a:cs typeface="Arial"/>
                <a:sym typeface="Arial"/>
                <a:hlinkClick r:id="rId4"/>
              </a:rPr>
              <a:t>condom</a:t>
            </a:r>
            <a:r>
              <a:rPr lang="en-US" sz="1100" b="0" i="0" u="none" strike="noStrike" cap="none" dirty="0" smtClean="0">
                <a:solidFill>
                  <a:srgbClr val="000000"/>
                </a:solidFill>
                <a:effectLst/>
                <a:latin typeface="Arial"/>
                <a:ea typeface="Arial"/>
                <a:cs typeface="Arial"/>
                <a:sym typeface="Arial"/>
              </a:rPr>
              <a:t> to prevent STIs and as a backup form of birth control</a:t>
            </a:r>
          </a:p>
          <a:p>
            <a:r>
              <a:rPr lang="en-US" sz="1100" b="0" i="0" u="none" strike="noStrike" cap="none" dirty="0" smtClean="0">
                <a:solidFill>
                  <a:srgbClr val="000000"/>
                </a:solidFill>
                <a:effectLst/>
                <a:latin typeface="Arial"/>
                <a:ea typeface="Arial"/>
                <a:cs typeface="Arial"/>
                <a:sym typeface="Arial"/>
              </a:rPr>
              <a:t>Getting regularly tested and treated for STIs</a:t>
            </a:r>
          </a:p>
          <a:p>
            <a:r>
              <a:rPr lang="en-US" sz="1100" b="0" i="0" u="none" strike="noStrike" cap="none" dirty="0" smtClean="0">
                <a:solidFill>
                  <a:srgbClr val="000000"/>
                </a:solidFill>
                <a:effectLst/>
                <a:latin typeface="Arial"/>
                <a:ea typeface="Arial"/>
                <a:cs typeface="Arial"/>
                <a:sym typeface="Arial"/>
              </a:rPr>
              <a:t>Talking to their partner about their past sexual relationships and their history of STI testing and treatment</a:t>
            </a:r>
          </a:p>
          <a:p>
            <a:r>
              <a:rPr lang="en-US" sz="1100" b="0" i="0" u="none" strike="noStrike" cap="none" dirty="0" smtClean="0">
                <a:solidFill>
                  <a:srgbClr val="000000"/>
                </a:solidFill>
                <a:effectLst/>
                <a:latin typeface="Arial"/>
                <a:ea typeface="Arial"/>
                <a:cs typeface="Arial"/>
                <a:sym typeface="Arial"/>
              </a:rPr>
              <a:t>Reducing the chance of getting an STI by limiting sexual partners and using contraception methods</a:t>
            </a:r>
          </a:p>
          <a:p>
            <a:r>
              <a:rPr lang="en-US" sz="1100" b="0" i="0" u="none" strike="noStrike" cap="none" dirty="0" smtClean="0">
                <a:solidFill>
                  <a:srgbClr val="000000"/>
                </a:solidFill>
                <a:effectLst/>
                <a:latin typeface="Arial"/>
                <a:ea typeface="Arial"/>
                <a:cs typeface="Arial"/>
                <a:sym typeface="Arial"/>
              </a:rPr>
              <a:t>Understanding how drugs and alcohol make a person less inhibited, which makes them less likely to make good decisions</a:t>
            </a:r>
          </a:p>
          <a:p>
            <a:pPr lvl="1"/>
            <a:r>
              <a:rPr lang="en-US" sz="1100" b="0" i="0" u="none" strike="noStrike" cap="none" dirty="0" smtClean="0">
                <a:solidFill>
                  <a:srgbClr val="000000"/>
                </a:solidFill>
                <a:effectLst/>
                <a:latin typeface="Arial"/>
                <a:ea typeface="Arial"/>
                <a:cs typeface="Arial"/>
                <a:sym typeface="Arial"/>
              </a:rPr>
              <a:t>People who have sex while using alcohol or drugs are less likely to use condoms.</a:t>
            </a:r>
          </a:p>
          <a:p>
            <a:pPr lvl="0"/>
            <a:r>
              <a:rPr lang="en-US" sz="1100" b="0" i="0" u="none" strike="noStrike" cap="none" dirty="0" smtClean="0">
                <a:solidFill>
                  <a:srgbClr val="000000"/>
                </a:solidFill>
                <a:effectLst/>
                <a:latin typeface="Arial"/>
                <a:ea typeface="Arial"/>
                <a:cs typeface="Arial"/>
                <a:sym typeface="Arial"/>
              </a:rPr>
              <a:t>If you have questions… reach out to a trusted adult for help or advice, such as trusted adults, parents/guardians/caregivers,</a:t>
            </a:r>
            <a:r>
              <a:rPr lang="en-US" sz="1100" b="0" i="0" u="none" strike="noStrike" cap="none" baseline="0" dirty="0" smtClean="0">
                <a:solidFill>
                  <a:srgbClr val="000000"/>
                </a:solidFill>
                <a:effectLst/>
                <a:latin typeface="Arial"/>
                <a:ea typeface="Arial"/>
                <a:cs typeface="Arial"/>
                <a:sym typeface="Arial"/>
              </a:rPr>
              <a:t> school health nurse, health care professionals</a:t>
            </a:r>
            <a:endParaRPr lang="en-US" sz="1100" b="0" i="0" u="none" strike="noStrike" cap="none" dirty="0" smtClean="0">
              <a:solidFill>
                <a:srgbClr val="000000"/>
              </a:solidFill>
              <a:effectLst/>
              <a:latin typeface="Arial"/>
              <a:ea typeface="Arial"/>
              <a:cs typeface="Arial"/>
              <a:sym typeface="Arial"/>
            </a:endParaRP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Important Safer Practices:</a:t>
            </a:r>
            <a:r>
              <a:rPr lang="en-US" sz="1100" b="1" i="0" u="none" strike="noStrike" cap="none" baseline="0" dirty="0" smtClean="0">
                <a:solidFill>
                  <a:srgbClr val="000000"/>
                </a:solidFill>
                <a:effectLst/>
                <a:latin typeface="Arial"/>
                <a:ea typeface="Arial"/>
                <a:cs typeface="Arial"/>
                <a:sym typeface="Arial"/>
              </a:rPr>
              <a:t> </a:t>
            </a:r>
          </a:p>
          <a:p>
            <a:pPr>
              <a:buClrTx/>
            </a:pPr>
            <a:r>
              <a:rPr lang="en-CA" sz="1100" dirty="0" smtClean="0">
                <a:solidFill>
                  <a:schemeClr val="tx1"/>
                </a:solidFill>
              </a:rPr>
              <a:t>There are methods of protection (i.e., contraceptives) that can be used if a person plans on engaging in sexual activity. </a:t>
            </a:r>
          </a:p>
          <a:p>
            <a:pPr>
              <a:buClrTx/>
            </a:pPr>
            <a:r>
              <a:rPr lang="en-CA" sz="1100" dirty="0" smtClean="0">
                <a:solidFill>
                  <a:schemeClr val="tx1"/>
                </a:solidFill>
              </a:rPr>
              <a:t>If a person becomes sexually active, they should get tested for sexually transmitted infections (</a:t>
            </a:r>
            <a:r>
              <a:rPr lang="en-CA" sz="1100" dirty="0" err="1" smtClean="0">
                <a:solidFill>
                  <a:schemeClr val="tx1"/>
                </a:solidFill>
              </a:rPr>
              <a:t>STIs</a:t>
            </a:r>
            <a:r>
              <a:rPr lang="en-CA" sz="1100" dirty="0" smtClean="0">
                <a:solidFill>
                  <a:schemeClr val="tx1"/>
                </a:solidFill>
              </a:rPr>
              <a:t>). </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a:t>
            </a:r>
            <a:r>
              <a:rPr lang="en-CA" b="1" baseline="0" dirty="0" smtClean="0"/>
              <a:t> </a:t>
            </a:r>
            <a:r>
              <a:rPr lang="en-CA" b="0" baseline="0" dirty="0" smtClean="0"/>
              <a:t>Teaching Sexual Health (</a:t>
            </a:r>
            <a:r>
              <a:rPr lang="en-CA" b="0" baseline="0" dirty="0" err="1" smtClean="0"/>
              <a:t>n.d.</a:t>
            </a:r>
            <a:r>
              <a:rPr lang="en-CA" b="0" baseline="0" dirty="0" smtClean="0"/>
              <a:t>). Sexual Decision Making – Safer Sex Practices. https://teachingsexualhealth.ca/parents/information-by-topic/sexual-decision-making/</a:t>
            </a:r>
            <a:endParaRPr lang="en-CA" b="1" dirty="0" smtClean="0"/>
          </a:p>
          <a:p>
            <a:pPr marL="158750" indent="0">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383716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0b0795de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0b0795de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base">
              <a:buNone/>
            </a:pPr>
            <a:r>
              <a:rPr lang="en-US" sz="1100" b="1" i="0" u="sng" strike="noStrike" cap="none" dirty="0" smtClean="0">
                <a:solidFill>
                  <a:srgbClr val="000000"/>
                </a:solidFill>
                <a:effectLst/>
                <a:latin typeface="Arial"/>
                <a:ea typeface="Arial"/>
                <a:cs typeface="Arial"/>
                <a:sym typeface="Arial"/>
              </a:rPr>
              <a:t>General Information </a:t>
            </a:r>
          </a:p>
          <a:p>
            <a:pPr marL="158750" indent="0" fontAlgn="base">
              <a:buNone/>
            </a:pPr>
            <a:r>
              <a:rPr lang="en-US" sz="1100" b="1" i="0" u="none" strike="noStrike" cap="none" dirty="0" smtClean="0">
                <a:solidFill>
                  <a:srgbClr val="000000"/>
                </a:solidFill>
                <a:effectLst/>
                <a:latin typeface="Arial"/>
                <a:ea typeface="Arial"/>
                <a:cs typeface="Arial"/>
                <a:sym typeface="Arial"/>
              </a:rPr>
              <a:t>Emphasize</a:t>
            </a:r>
            <a:r>
              <a:rPr lang="en-US" sz="1100" b="1" i="0" u="none" strike="noStrike" cap="none" baseline="0" dirty="0" smtClean="0">
                <a:solidFill>
                  <a:srgbClr val="000000"/>
                </a:solidFill>
                <a:effectLst/>
                <a:latin typeface="Arial"/>
                <a:ea typeface="Arial"/>
                <a:cs typeface="Arial"/>
                <a:sym typeface="Arial"/>
              </a:rPr>
              <a:t> the concept of consent!! </a:t>
            </a: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indent="0" fontAlgn="base">
              <a:buNone/>
            </a:pPr>
            <a:r>
              <a:rPr lang="en-US" sz="1100" b="0" i="1" u="none" strike="noStrike" cap="none" dirty="0" smtClean="0">
                <a:solidFill>
                  <a:srgbClr val="000000"/>
                </a:solidFill>
                <a:effectLst/>
                <a:latin typeface="Arial"/>
                <a:ea typeface="Arial"/>
                <a:cs typeface="Arial"/>
                <a:sym typeface="Arial"/>
              </a:rPr>
              <a:t>Possible Scenarios</a:t>
            </a:r>
            <a:r>
              <a:rPr lang="en-US" sz="1100" b="0" i="1" u="none" strike="noStrike" cap="none" baseline="0" dirty="0" smtClean="0">
                <a:solidFill>
                  <a:srgbClr val="000000"/>
                </a:solidFill>
                <a:effectLst/>
                <a:latin typeface="Arial"/>
                <a:ea typeface="Arial"/>
                <a:cs typeface="Arial"/>
                <a:sym typeface="Arial"/>
              </a:rPr>
              <a:t> - </a:t>
            </a:r>
            <a:r>
              <a:rPr lang="en-US" sz="1100" b="1" i="0" u="none" strike="noStrike" cap="none" baseline="0" dirty="0" smtClean="0">
                <a:solidFill>
                  <a:srgbClr val="000000"/>
                </a:solidFill>
                <a:effectLst/>
                <a:latin typeface="Arial"/>
                <a:ea typeface="Arial"/>
                <a:cs typeface="Arial"/>
                <a:sym typeface="Arial"/>
              </a:rPr>
              <a:t>*adapt according to class profiles and maturity level*</a:t>
            </a:r>
            <a:endParaRPr lang="en-US" sz="1100" b="0" i="1"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Student A has been dating someone for a few months. Their partner wants to have sex, but they don’t feel emotionally ready. How do they talk to their partner about this?</a:t>
            </a:r>
          </a:p>
          <a:p>
            <a:pPr fontAlgn="base"/>
            <a:r>
              <a:rPr lang="en-US" sz="1100" b="0" i="0" u="none" strike="noStrike" cap="none" dirty="0" smtClean="0">
                <a:solidFill>
                  <a:srgbClr val="000000"/>
                </a:solidFill>
                <a:effectLst/>
                <a:latin typeface="Arial"/>
                <a:ea typeface="Arial"/>
                <a:cs typeface="Arial"/>
                <a:sym typeface="Arial"/>
              </a:rPr>
              <a:t>Student A wants to wait until marriage to engage in any form of sexual activity with a partner, but Student A’s friends are pressuring them to experiment. How does Student A stand up for their beliefs?</a:t>
            </a:r>
          </a:p>
          <a:p>
            <a:pPr fontAlgn="base"/>
            <a:r>
              <a:rPr lang="en-US" sz="1100" b="0" i="0" u="none" strike="noStrike" cap="none" dirty="0" smtClean="0">
                <a:solidFill>
                  <a:srgbClr val="000000"/>
                </a:solidFill>
                <a:effectLst/>
                <a:latin typeface="Arial"/>
                <a:ea typeface="Arial"/>
                <a:cs typeface="Arial"/>
                <a:sym typeface="Arial"/>
              </a:rPr>
              <a:t>Student A and Student B are sexually active together, but today Student A isn’t feeling up to it. How does Student A say no to their partner?</a:t>
            </a:r>
          </a:p>
          <a:p>
            <a:pPr fontAlgn="base"/>
            <a:r>
              <a:rPr lang="en-US" sz="1100" b="0" i="0" u="none" strike="noStrike" cap="none" dirty="0" smtClean="0">
                <a:solidFill>
                  <a:srgbClr val="000000"/>
                </a:solidFill>
                <a:effectLst/>
                <a:latin typeface="Arial"/>
                <a:ea typeface="Arial"/>
                <a:cs typeface="Arial"/>
                <a:sym typeface="Arial"/>
              </a:rPr>
              <a:t>Student A and Student B have been engaging in sexual activity, when suddenly Student A gets nervous. How does Student A communicate that they want things to stop?</a:t>
            </a:r>
          </a:p>
          <a:p>
            <a:pPr marL="158750" indent="0" fontAlgn="base">
              <a:buNone/>
            </a:pPr>
            <a:endParaRPr lang="en-US" sz="1100" b="0" i="0" u="none" strike="noStrike" cap="none" dirty="0" smtClean="0">
              <a:solidFill>
                <a:srgbClr val="000000"/>
              </a:solidFill>
              <a:effectLst/>
              <a:latin typeface="Arial"/>
              <a:cs typeface="Arial"/>
              <a:sym typeface="Arial"/>
            </a:endParaRPr>
          </a:p>
          <a:p>
            <a:pPr marL="158750" indent="0" fontAlgn="base">
              <a:buNone/>
            </a:pPr>
            <a:r>
              <a:rPr lang="en-US" b="1" dirty="0" smtClean="0"/>
              <a:t>Scenarios adapted</a:t>
            </a:r>
            <a:r>
              <a:rPr lang="en-US" b="1" baseline="0" dirty="0" smtClean="0"/>
              <a:t> from: </a:t>
            </a:r>
            <a:r>
              <a:rPr lang="en-US" b="0" baseline="0" dirty="0" err="1" smtClean="0"/>
              <a:t>OPHEA</a:t>
            </a:r>
            <a:r>
              <a:rPr lang="en-US" b="0" baseline="0" dirty="0" smtClean="0"/>
              <a:t> (</a:t>
            </a:r>
            <a:r>
              <a:rPr lang="en-US" b="0" baseline="0" dirty="0" err="1" smtClean="0"/>
              <a:t>n.d.</a:t>
            </a:r>
            <a:r>
              <a:rPr lang="en-US" b="0" baseline="0" dirty="0" smtClean="0"/>
              <a:t>). Communicating Clearly. https://teachingtools.ophea.net/lesson-plans/hpe/grade-7/understanding-sexual-health-and-decision-making/communicating-clearly </a:t>
            </a:r>
          </a:p>
          <a:p>
            <a:pPr marL="158750" indent="0" fontAlgn="base">
              <a:buNone/>
            </a:pPr>
            <a:endParaRPr lang="en-US" b="0" baseline="0" dirty="0" smtClean="0"/>
          </a:p>
          <a:p>
            <a:pPr marL="158750" indent="0" fontAlgn="base">
              <a:buNone/>
            </a:pPr>
            <a:r>
              <a:rPr lang="en-US" b="0" i="1" baseline="0" dirty="0" smtClean="0"/>
              <a:t>Optional Activity: </a:t>
            </a:r>
            <a:r>
              <a:rPr lang="en-US" sz="1100" b="0" i="0" u="none" strike="noStrike" cap="none" baseline="0" dirty="0" smtClean="0">
                <a:solidFill>
                  <a:srgbClr val="000000"/>
                </a:solidFill>
                <a:effectLst/>
                <a:latin typeface="Arial"/>
                <a:cs typeface="Arial"/>
                <a:sym typeface="Arial"/>
              </a:rPr>
              <a:t>Have </a:t>
            </a:r>
            <a:r>
              <a:rPr lang="en-US" sz="1100" b="0" i="0" u="none" strike="noStrike" cap="none" dirty="0" smtClean="0">
                <a:solidFill>
                  <a:srgbClr val="000000"/>
                </a:solidFill>
                <a:effectLst/>
                <a:latin typeface="Arial"/>
                <a:ea typeface="Arial"/>
                <a:cs typeface="Arial"/>
                <a:sym typeface="Arial"/>
              </a:rPr>
              <a:t>students complete a 3, 2, 1 Exit Card about consent, communication, and sexual health decision making.</a:t>
            </a:r>
            <a:r>
              <a:rPr lang="en-US" b="1" dirty="0" smtClean="0"/>
              <a:t/>
            </a:r>
            <a:br>
              <a:rPr lang="en-US" b="1" dirty="0" smtClean="0"/>
            </a:br>
            <a:endParaRPr lang="en-US" b="1" dirty="0" smtClean="0"/>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fontAlgn="base">
              <a:buNone/>
            </a:pPr>
            <a:endParaRPr b="1"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0b0795de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0b0795de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General Information </a:t>
            </a:r>
            <a:endParaRPr lang="en-US" sz="1100" b="0" dirty="0" smtClean="0">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smtClean="0">
                <a:effectLst/>
              </a:rPr>
              <a:t>There </a:t>
            </a:r>
            <a:r>
              <a:rPr lang="en-US" sz="1100" b="0" baseline="0" dirty="0" smtClean="0">
                <a:effectLst/>
              </a:rPr>
              <a:t>are many people and places that you can reach out to in order to get help or ask questions about relationships and sexual health. </a:t>
            </a:r>
            <a:r>
              <a:rPr lang="en-US" sz="11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t>
            </a:r>
            <a:endParaRPr lang="en-US" sz="1100" b="0"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baseline="0" dirty="0" smtClean="0">
                <a:effectLst/>
              </a:rPr>
              <a:t>Among these are:</a:t>
            </a:r>
          </a:p>
          <a:p>
            <a:pPr marL="171450" indent="-171450">
              <a:buFont typeface="Arial" panose="020B0604020202020204" pitchFamily="34" charset="0"/>
              <a:buChar char="•"/>
            </a:pPr>
            <a:r>
              <a:rPr lang="en-US" sz="1100" b="0" baseline="0" dirty="0" smtClean="0">
                <a:effectLst/>
              </a:rPr>
              <a:t>A trusted adult (such as a parent or teacher)</a:t>
            </a:r>
          </a:p>
          <a:p>
            <a:pPr marL="171450" indent="-171450">
              <a:buFont typeface="Arial" panose="020B0604020202020204" pitchFamily="34" charset="0"/>
              <a:buChar char="•"/>
            </a:pPr>
            <a:r>
              <a:rPr lang="en-US" sz="1100" b="0" baseline="0" dirty="0" smtClean="0">
                <a:effectLst/>
              </a:rPr>
              <a:t>A health care provider (such as a doctor or nurse)</a:t>
            </a:r>
          </a:p>
          <a:p>
            <a:pPr marL="171450" indent="-171450">
              <a:buFont typeface="Arial" panose="020B0604020202020204" pitchFamily="34" charset="0"/>
              <a:buChar char="•"/>
            </a:pPr>
            <a:r>
              <a:rPr lang="en-US" sz="1100" b="0" baseline="0" dirty="0" smtClean="0">
                <a:effectLst/>
              </a:rPr>
              <a:t>A child and youth worker</a:t>
            </a:r>
          </a:p>
          <a:p>
            <a:pPr marL="171450" indent="-171450">
              <a:buFont typeface="Arial" panose="020B0604020202020204" pitchFamily="34" charset="0"/>
              <a:buChar char="•"/>
            </a:pPr>
            <a:r>
              <a:rPr lang="en-US" sz="1100" b="0" baseline="0" dirty="0" smtClean="0">
                <a:effectLst/>
              </a:rPr>
              <a:t>The school health nurse</a:t>
            </a:r>
          </a:p>
          <a:p>
            <a:pPr marL="171450" indent="-171450">
              <a:buFont typeface="Arial" panose="020B0604020202020204" pitchFamily="34" charset="0"/>
              <a:buChar char="•"/>
            </a:pPr>
            <a:r>
              <a:rPr lang="en-US" sz="1100" b="0" baseline="0" dirty="0" smtClean="0">
                <a:effectLst/>
              </a:rPr>
              <a:t>The school social worker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smtClean="0">
                <a:effectLst/>
              </a:rPr>
              <a:t>Any of the Niagara Region Sexual Health Centres</a:t>
            </a:r>
          </a:p>
          <a:p>
            <a:pPr marL="171450" indent="-171450">
              <a:buFont typeface="Arial" panose="020B0604020202020204" pitchFamily="34" charset="0"/>
              <a:buChar char="•"/>
            </a:pPr>
            <a:r>
              <a:rPr lang="en-US" sz="1100" b="0" baseline="0" dirty="0" smtClean="0">
                <a:effectLst/>
              </a:rPr>
              <a:t>Kids Help Phone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Services </a:t>
            </a:r>
            <a:r>
              <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for Youth - Niagara Region, </a:t>
            </a:r>
            <a:r>
              <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Ontario</a:t>
            </a:r>
            <a:r>
              <a:rPr lang="en-US" sz="1100" u="none" dirty="0" smtClean="0">
                <a:solidFill>
                  <a:srgbClr val="0097A7"/>
                </a:solidFill>
                <a:latin typeface="Calibri"/>
                <a:ea typeface="Calibri"/>
                <a:cs typeface="Calibri"/>
                <a:sym typeface="Calibri"/>
              </a:rPr>
              <a:t> </a:t>
            </a:r>
            <a:r>
              <a:rPr lang="en-US" sz="1100" u="none" dirty="0" smtClean="0">
                <a:solidFill>
                  <a:srgbClr val="0097A7"/>
                </a:solidFill>
                <a:latin typeface="Calibri"/>
                <a:ea typeface="Calibri"/>
                <a:cs typeface="Calibri"/>
                <a:sym typeface="Wingdings" panose="05000000000000000000" pitchFamily="2" charset="2"/>
              </a:rPr>
              <a:t> </a:t>
            </a:r>
            <a:r>
              <a:rPr lang="en-US" sz="1100" dirty="0" smtClean="0">
                <a:hlinkClick r:id="rId3"/>
              </a:rPr>
              <a:t>https://www.niagararegion.ca/health/schools/youth-services.aspx</a:t>
            </a:r>
            <a:r>
              <a:rPr lang="en-US" sz="1100" dirty="0" smtClean="0"/>
              <a:t>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Other</a:t>
            </a:r>
            <a:r>
              <a:rPr lang="en-US" b="1" baseline="0" dirty="0" smtClean="0"/>
              <a:t> community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Kids Help Phone: Call 1-800-668-6868 or </a:t>
            </a:r>
            <a:r>
              <a:rPr lang="en-US" sz="1100" b="0" i="0" u="none" strike="noStrike" cap="none" baseline="0" dirty="0" smtClean="0">
                <a:solidFill>
                  <a:srgbClr val="000000"/>
                </a:solidFill>
                <a:latin typeface="Arial"/>
                <a:cs typeface="Arial"/>
                <a:sym typeface="Arial"/>
              </a:rPr>
              <a:t>https://kidshelpphone.ca/ </a:t>
            </a:r>
            <a:r>
              <a:rPr lang="en-US" b="0" baseline="0" dirty="0" smtClean="0">
                <a:sym typeface="Wingdings" panose="05000000000000000000" pitchFamily="2" charset="2"/>
              </a:rPr>
              <a:t> </a:t>
            </a:r>
            <a:endParaRPr lang="en-US" b="1" i="1" baseline="0" dirty="0" smtClean="0">
              <a:sym typeface="Arial"/>
            </a:endParaRPr>
          </a:p>
          <a:p>
            <a:pPr marL="171450" lvl="0" indent="-171450" algn="l" rtl="0">
              <a:spcBef>
                <a:spcPts val="0"/>
              </a:spcBef>
              <a:spcAft>
                <a:spcPts val="0"/>
              </a:spcAft>
              <a:buFont typeface="Wingdings" panose="05000000000000000000" pitchFamily="2" charset="2"/>
              <a:buChar char="à"/>
            </a:pPr>
            <a:r>
              <a:rPr lang="en-US" dirty="0" smtClean="0"/>
              <a:t>Niagara Sexual Assault Centre</a:t>
            </a:r>
            <a:r>
              <a:rPr lang="en-US" baseline="0" dirty="0" smtClean="0"/>
              <a:t> (</a:t>
            </a:r>
            <a:r>
              <a:rPr lang="en-US" baseline="0" dirty="0" err="1" smtClean="0"/>
              <a:t>CARSA</a:t>
            </a:r>
            <a:r>
              <a:rPr lang="en-US" baseline="0" dirty="0" smtClean="0"/>
              <a:t>) </a:t>
            </a:r>
            <a:r>
              <a:rPr lang="en-US" dirty="0" smtClean="0"/>
              <a:t>(http://niagarasexualassaultcentre.com/) </a:t>
            </a:r>
          </a:p>
          <a:p>
            <a:pPr marL="628650" lvl="1" indent="-171450" algn="l" rtl="0">
              <a:spcBef>
                <a:spcPts val="0"/>
              </a:spcBef>
              <a:spcAft>
                <a:spcPts val="0"/>
              </a:spcAft>
              <a:buFont typeface="Wingdings" panose="05000000000000000000" pitchFamily="2" charset="2"/>
              <a:buChar char="à"/>
            </a:pPr>
            <a:r>
              <a:rPr lang="en-US" sz="1100" b="0" i="0" u="none" strike="noStrike" cap="all" dirty="0" smtClean="0">
                <a:solidFill>
                  <a:srgbClr val="000000"/>
                </a:solidFill>
                <a:effectLst/>
                <a:latin typeface="Arial"/>
                <a:ea typeface="Arial"/>
                <a:cs typeface="Arial"/>
                <a:sym typeface="Arial"/>
              </a:rPr>
              <a:t>24 HOUR CRISIS &amp; INFORMATION LINE: </a:t>
            </a:r>
            <a:r>
              <a:rPr lang="en-US" sz="1100" b="1" i="0" u="none" strike="noStrike" cap="all" dirty="0" smtClean="0">
                <a:solidFill>
                  <a:srgbClr val="000000"/>
                </a:solidFill>
                <a:effectLst/>
                <a:latin typeface="Arial"/>
                <a:ea typeface="Arial"/>
                <a:cs typeface="Arial"/>
                <a:sym typeface="Arial"/>
              </a:rPr>
              <a:t>905-682-4584</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Niagara Region Public Health – Sexual Health Live Chat</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https://vue.comm100.com/chatWindow.aspx?siteId=232657&amp;planId=0066c5f6-364e-4017-9799-c08a1ef44d6b</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Niagara Sexual Health Centre (https://www.niagararegion.ca/living/health_wellness/sexualhealth/sexual-health-centres.aspx)</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100" b="1" i="0" u="none" strike="noStrike" cap="all" dirty="0" smtClean="0">
                <a:solidFill>
                  <a:srgbClr val="000000"/>
                </a:solidFill>
                <a:effectLst/>
                <a:latin typeface="Arial"/>
                <a:ea typeface="Arial"/>
                <a:cs typeface="Arial"/>
                <a:sym typeface="Arial"/>
              </a:rPr>
              <a:t>905-688-3817</a:t>
            </a:r>
            <a:endParaRPr lang="en-US" b="0" baseline="0" dirty="0" smtClean="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Sexual Heath Ontario – Live Chat: https://sexualhealthontario.ca/en/chat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CA" sz="1100" b="0" dirty="0" smtClean="0"/>
              <a:t>Teaching Sexual Health</a:t>
            </a:r>
            <a:r>
              <a:rPr lang="en-CA" sz="1100" b="0" baseline="0" dirty="0" smtClean="0"/>
              <a:t> (</a:t>
            </a:r>
            <a:r>
              <a:rPr lang="en-CA" sz="1100" b="0" baseline="0" dirty="0" err="1" smtClean="0"/>
              <a:t>n.d.</a:t>
            </a:r>
            <a:r>
              <a:rPr lang="en-CA" sz="1100" b="0" baseline="0" dirty="0" smtClean="0"/>
              <a:t>). 10, 11 and 12 Year Olds - </a:t>
            </a:r>
            <a:r>
              <a:rPr lang="en-CA" sz="1100" b="1" dirty="0" smtClean="0"/>
              <a:t> </a:t>
            </a:r>
            <a:r>
              <a:rPr lang="en-CA" sz="1100" b="0" dirty="0" smtClean="0"/>
              <a:t>Understanding</a:t>
            </a:r>
            <a:r>
              <a:rPr lang="en-CA" sz="1100" b="0" baseline="0" dirty="0" smtClean="0"/>
              <a:t> Your Child’s Development. https://teachingsexualhealth.ca/parents/information-by-age/10-11-and-12-year-olds/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100" b="0" i="0" u="none" strike="noStrike" cap="none" dirty="0" smtClean="0">
                <a:solidFill>
                  <a:srgbClr val="000000"/>
                </a:solidFill>
                <a:effectLst/>
                <a:latin typeface="Arial"/>
                <a:ea typeface="Arial"/>
                <a:cs typeface="Arial"/>
                <a:sym typeface="Arial"/>
              </a:rPr>
              <a:t>Kids Health: https://kidshealth.org/en/teens/sexual-health/</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9975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0b0795de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0b0795de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Niagara Sexual Health Centre: </a:t>
            </a:r>
            <a:r>
              <a:rPr lang="en-US" sz="1100" b="1" i="0" u="none" strike="noStrike" cap="all" dirty="0" smtClean="0">
                <a:solidFill>
                  <a:srgbClr val="000000"/>
                </a:solidFill>
                <a:effectLst/>
                <a:latin typeface="Arial"/>
                <a:ea typeface="Arial"/>
                <a:cs typeface="Arial"/>
                <a:sym typeface="Arial"/>
              </a:rPr>
              <a:t>905-688-3817</a:t>
            </a:r>
            <a:endParaRPr lang="en-US" sz="1100" b="0" i="0" u="none" strike="noStrike" cap="none" baseline="0" dirty="0" smtClean="0">
              <a:solidFill>
                <a:srgbClr val="000000"/>
              </a:solidFill>
              <a:effectLst/>
              <a:latin typeface="Arial"/>
              <a:ea typeface="Arial"/>
              <a:cs typeface="Aria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US" sz="1100" b="0" i="0" u="none" strike="noStrike" cap="none" baseline="0" dirty="0" smtClean="0">
              <a:solidFill>
                <a:srgbClr val="000000"/>
              </a:solidFill>
              <a:effectLst/>
              <a:latin typeface="Arial"/>
              <a:cs typeface="Aria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dirty="0" smtClean="0"/>
              <a:t>The hours for each of the sexual health centres are</a:t>
            </a:r>
            <a:r>
              <a:rPr lang="en-CA" baseline="0" dirty="0" smtClean="0"/>
              <a:t> different and change depending on the times of the year. It is recommended that students call to inquire about the services offered and what they need so they can be directed to the closest and most appropriate centre. </a:t>
            </a: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dirty="0" smtClean="0"/>
              <a:t>For</a:t>
            </a:r>
            <a:r>
              <a:rPr lang="en-CA" baseline="0" dirty="0" smtClean="0"/>
              <a:t> more information about the sexual health centres in the Niagara Region, use the following link: </a:t>
            </a:r>
            <a:r>
              <a:rPr lang="en-CA" dirty="0" smtClean="0">
                <a:hlinkClick r:id="rId3"/>
              </a:rPr>
              <a:t>Sexual Health Centres - Niagara Region, Ontario</a:t>
            </a:r>
            <a:r>
              <a:rPr lang="en-CA" dirty="0" smtClean="0"/>
              <a:t> </a:t>
            </a:r>
            <a:r>
              <a:rPr lang="en-CA" dirty="0" smtClean="0">
                <a:sym typeface="Wingdings" panose="05000000000000000000" pitchFamily="2" charset="2"/>
              </a:rPr>
              <a:t> </a:t>
            </a:r>
            <a:r>
              <a:rPr lang="en-CA" dirty="0" smtClean="0"/>
              <a:t>https://www.niagararegion.ca/living/health_wellness/sexualhealth/sexual-health-centres.aspx </a:t>
            </a: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CA" sz="1100" dirty="0" smtClean="0">
              <a:hlinkClick r:id="rId4"/>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sz="1100" dirty="0" smtClean="0">
                <a:hlinkClick r:id="rId4"/>
              </a:rPr>
              <a:t>https://www.niagararegion.ca/living/health_wellness/sexualhealth/sti.aspx</a:t>
            </a:r>
            <a:endParaRPr lang="en-CA" sz="1100" dirty="0" smtClean="0"/>
          </a:p>
        </p:txBody>
      </p:sp>
    </p:spTree>
    <p:extLst>
      <p:ext uri="{BB962C8B-B14F-4D97-AF65-F5344CB8AC3E}">
        <p14:creationId xmlns:p14="http://schemas.microsoft.com/office/powerpoint/2010/main" val="1747762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General Information </a:t>
            </a:r>
            <a:endParaRPr lang="en-US"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solidFill>
                  <a:schemeClr val="dk1"/>
                </a:solidFill>
              </a:rPr>
              <a:t>Sexual</a:t>
            </a:r>
            <a:r>
              <a:rPr lang="en-US" sz="1100" baseline="0" dirty="0" smtClean="0">
                <a:solidFill>
                  <a:schemeClr val="dk1"/>
                </a:solidFill>
              </a:rPr>
              <a:t> health is affected by physical and emotional changes that happen during puberty.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solidFill>
                  <a:schemeClr val="dk1"/>
                </a:solidFill>
              </a:rPr>
              <a:t>Abstinence is the only method that is 100% effective and</a:t>
            </a:r>
            <a:r>
              <a:rPr lang="en-US" sz="1100" baseline="0" dirty="0" smtClean="0">
                <a:solidFill>
                  <a:schemeClr val="dk1"/>
                </a:solidFill>
              </a:rPr>
              <a:t> safe, </a:t>
            </a:r>
            <a:r>
              <a:rPr lang="en-US" sz="1100" dirty="0" smtClean="0">
                <a:solidFill>
                  <a:schemeClr val="dk1"/>
                </a:solidFill>
              </a:rPr>
              <a:t>when they abstain from all forms of sexual activity</a:t>
            </a:r>
            <a:r>
              <a:rPr lang="en-US" sz="1100" baseline="0" dirty="0" smtClean="0">
                <a:solidFill>
                  <a:schemeClr val="dk1"/>
                </a:solidFill>
              </a:rPr>
              <a:t> (i.e., sexual touching, sexual intercourse, etc.), which helps </a:t>
            </a:r>
            <a:r>
              <a:rPr lang="en-US" sz="1100" dirty="0" smtClean="0">
                <a:solidFill>
                  <a:schemeClr val="dk1"/>
                </a:solidFill>
              </a:rPr>
              <a:t>to prevent pregnancy and sexually transmitted infections (STIs).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smtClean="0"/>
          </a:p>
          <a:p>
            <a:pPr marL="0" lvl="0" indent="0" algn="l" rtl="0">
              <a:spcBef>
                <a:spcPts val="0"/>
              </a:spcBef>
              <a:spcAft>
                <a:spcPts val="0"/>
              </a:spcAft>
              <a:buNone/>
            </a:pPr>
            <a:r>
              <a:rPr lang="en-CA" dirty="0" smtClean="0"/>
              <a:t>Consent is </a:t>
            </a:r>
            <a:r>
              <a:rPr lang="en-CA" b="1" dirty="0" smtClean="0"/>
              <a:t>always needed and required</a:t>
            </a:r>
            <a:r>
              <a:rPr lang="en-CA" b="0" dirty="0" smtClean="0"/>
              <a:t> when two partners are discussing and/or plan on engaging in sexual activity(s). Consent must be informed. One should always know exactly what</a:t>
            </a:r>
            <a:r>
              <a:rPr lang="en-CA" b="0" baseline="0" dirty="0" smtClean="0"/>
              <a:t> they are consenting to beforehand. </a:t>
            </a:r>
            <a:endParaRPr lang="en-CA" dirty="0" smtClean="0"/>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Students will learn more in grade 8 about what factors </a:t>
            </a:r>
            <a:r>
              <a:rPr lang="en-CA" baseline="0" dirty="0" smtClean="0"/>
              <a:t>may or may not affect them when making decisions about their sexual health </a:t>
            </a:r>
            <a:r>
              <a:rPr lang="en-CA" dirty="0" smtClean="0"/>
              <a:t>(internal and external factors)</a:t>
            </a:r>
            <a:r>
              <a:rPr lang="en-CA" baseline="0" dirty="0" smtClean="0"/>
              <a:t> .</a:t>
            </a:r>
          </a:p>
          <a:p>
            <a:pPr marL="0" lvl="0" indent="0" algn="l" rtl="0">
              <a:spcBef>
                <a:spcPts val="0"/>
              </a:spcBef>
              <a:spcAft>
                <a:spcPts val="0"/>
              </a:spcAft>
              <a:buNone/>
            </a:pPr>
            <a:endParaRPr lang="en-CA" baseline="0" dirty="0" smtClean="0"/>
          </a:p>
          <a:p>
            <a:pPr marL="0" lvl="0" indent="0" algn="l" rtl="0">
              <a:spcBef>
                <a:spcPts val="0"/>
              </a:spcBef>
              <a:spcAft>
                <a:spcPts val="0"/>
              </a:spcAft>
              <a:buNone/>
            </a:pPr>
            <a:r>
              <a:rPr lang="en-CA" b="1" baseline="0" dirty="0" smtClean="0"/>
              <a:t>Image from </a:t>
            </a:r>
            <a:r>
              <a:rPr lang="en-CA" b="1" baseline="0" dirty="0" err="1" smtClean="0"/>
              <a:t>Canva</a:t>
            </a:r>
            <a:endParaRPr b="1"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c8e8eaf5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c8e8eaf5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7484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54607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The presentation begins here. </a:t>
            </a:r>
            <a:endParaRPr lang="en-CA" b="1"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Disclaimer (Trigger Warning): </a:t>
            </a:r>
            <a:r>
              <a:rPr lang="en-US" sz="1100" b="0" i="0" u="none" strike="noStrike" cap="none" dirty="0" smtClean="0">
                <a:solidFill>
                  <a:srgbClr val="000000"/>
                </a:solidFill>
                <a:effectLst/>
                <a:latin typeface="Arial"/>
                <a:ea typeface="Arial"/>
                <a:cs typeface="Arial"/>
                <a:sym typeface="Arial"/>
              </a:rPr>
              <a:t>Before starting a classroom conversation, be aware that some students may have experienced situations related to the topic, either directly or indirectly, in the past or present. </a:t>
            </a:r>
          </a:p>
          <a:p>
            <a:pPr marL="0" lvl="0" indent="0" algn="l" rtl="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CA" b="1" dirty="0" smtClean="0"/>
              <a:t>Image from </a:t>
            </a:r>
            <a:r>
              <a:rPr lang="en-CA" b="1" dirty="0" err="1" smtClean="0"/>
              <a:t>Canva</a:t>
            </a:r>
            <a:endParaRPr lang="en-CA" b="1" dirty="0" smtClean="0"/>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14421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cs typeface="Arial"/>
                <a:sym typeface="Arial"/>
              </a:rPr>
              <a:t>The information</a:t>
            </a:r>
            <a:r>
              <a:rPr lang="en-US" sz="1100" b="0" i="0" u="none" strike="noStrike" cap="none" baseline="0" dirty="0" smtClean="0">
                <a:solidFill>
                  <a:srgbClr val="000000"/>
                </a:solidFill>
                <a:effectLst/>
                <a:latin typeface="Arial"/>
                <a:cs typeface="Arial"/>
                <a:sym typeface="Arial"/>
              </a:rPr>
              <a:t> we are going to talk about today is important for many reasons.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to ensure that you learn that everyone is unique and the things that make you unique is what makes you interesting and special.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you to feel good about your body, how it is changing, and how you approach different types of relationships you may have with people.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It is important that everyone feels safe, accepted and included at school and understand that differences are ok. This will help to reduce bullying and feelings of loneliness or isolation.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a:t>
            </a:r>
            <a:r>
              <a:rPr lang="en-US" sz="1100" b="1" i="0" u="sng" strike="noStrike" cap="none" baseline="0" dirty="0" smtClean="0">
                <a:solidFill>
                  <a:srgbClr val="000000"/>
                </a:solidFill>
                <a:effectLst/>
                <a:latin typeface="Arial"/>
                <a:cs typeface="Arial"/>
                <a:sym typeface="Arial"/>
              </a:rPr>
              <a:t> Knowledge</a:t>
            </a:r>
            <a:endParaRPr lang="en-US" sz="1100" b="1" i="0" u="none" strike="noStrike" cap="none" dirty="0" smtClean="0">
              <a:solidFill>
                <a:srgbClr val="000000"/>
              </a:solidFill>
              <a:effectLst/>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will learn and understand about themselves and their bodies as they grow and mature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need to understand that everyone has different qualities</a:t>
            </a:r>
            <a:r>
              <a:rPr lang="en-US" sz="2000" baseline="0" dirty="0" smtClean="0"/>
              <a:t> that make up their self-concept</a:t>
            </a:r>
            <a:r>
              <a:rPr lang="en-US" sz="2000" dirty="0" smtClean="0"/>
              <a:t>;</a:t>
            </a:r>
            <a:r>
              <a:rPr lang="en-US" sz="2000" baseline="0" dirty="0" smtClean="0"/>
              <a:t> this makes them unique</a:t>
            </a:r>
            <a:endParaRPr lang="en-US"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There needs to be an emphasis on feeling safe, included and accepted in the school community</a:t>
            </a:r>
            <a:endParaRPr lang="en-CA"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CA" sz="2000" dirty="0" smtClean="0"/>
              <a:t>Empathetic towards others… </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121629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cap="none" dirty="0" smtClean="0">
                <a:solidFill>
                  <a:srgbClr val="000000"/>
                </a:solidFill>
                <a:effectLst/>
                <a:latin typeface="Arial"/>
                <a:cs typeface="Arial"/>
                <a:sym typeface="Arial"/>
              </a:rPr>
              <a:t>General Information</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it comes to your health, there are many decisions you will have to make throughout your life as you mature and grow. Making decisions about your health is important</a:t>
            </a:r>
            <a:r>
              <a:rPr lang="en-US" sz="1100" b="0" i="0" u="none" strike="noStrike" cap="none" baseline="0" dirty="0" smtClean="0">
                <a:solidFill>
                  <a:srgbClr val="000000"/>
                </a:solidFill>
                <a:effectLst/>
                <a:latin typeface="Arial"/>
                <a:ea typeface="Arial"/>
                <a:cs typeface="Arial"/>
                <a:sym typeface="Arial"/>
              </a:rPr>
              <a:t> because </a:t>
            </a:r>
            <a:r>
              <a:rPr lang="en-US" sz="1100" b="0" i="0" u="none" strike="noStrike" cap="none" dirty="0" smtClean="0">
                <a:solidFill>
                  <a:srgbClr val="000000"/>
                </a:solidFill>
                <a:effectLst/>
                <a:latin typeface="Arial"/>
                <a:ea typeface="Arial"/>
                <a:cs typeface="Arial"/>
                <a:sym typeface="Arial"/>
              </a:rPr>
              <a:t>sexual health can impact </a:t>
            </a:r>
            <a:r>
              <a:rPr lang="en-US" sz="1100" b="0" i="0" u="none" strike="noStrike" cap="none" baseline="0" dirty="0" smtClean="0">
                <a:solidFill>
                  <a:srgbClr val="000000"/>
                </a:solidFill>
                <a:effectLst/>
                <a:latin typeface="Arial"/>
                <a:ea typeface="Arial"/>
                <a:cs typeface="Arial"/>
                <a:sym typeface="Arial"/>
              </a:rPr>
              <a:t>your well-being. </a:t>
            </a:r>
            <a:r>
              <a:rPr lang="en-US" sz="1100" b="0" i="0" u="none" strike="noStrike" cap="none" dirty="0" smtClean="0">
                <a:solidFill>
                  <a:srgbClr val="000000"/>
                </a:solidFill>
                <a:effectLst/>
                <a:latin typeface="Arial"/>
                <a:ea typeface="Arial"/>
                <a:cs typeface="Arial"/>
                <a:sym typeface="Arial"/>
              </a:rPr>
              <a:t>Also,</a:t>
            </a:r>
            <a:r>
              <a:rPr lang="en-US" sz="1100" b="0" i="0" u="none" strike="noStrike" cap="none" baseline="0" dirty="0" smtClean="0">
                <a:solidFill>
                  <a:srgbClr val="000000"/>
                </a:solidFill>
                <a:effectLst/>
                <a:latin typeface="Arial"/>
                <a:ea typeface="Arial"/>
                <a:cs typeface="Arial"/>
                <a:sym typeface="Arial"/>
              </a:rPr>
              <a:t> t</a:t>
            </a:r>
            <a:r>
              <a:rPr lang="en-US" sz="1100" b="0" i="0" u="none" strike="noStrike" cap="none" dirty="0" smtClean="0">
                <a:solidFill>
                  <a:srgbClr val="000000"/>
                </a:solidFill>
                <a:effectLst/>
                <a:latin typeface="Arial"/>
                <a:ea typeface="Arial"/>
                <a:cs typeface="Arial"/>
                <a:sym typeface="Arial"/>
              </a:rPr>
              <a:t>aking care of your sexual health today will be important for your overall health and wellness in the future. You have the right to access sexual health care services that are free of discrimination and are respectful to you as a young person. </a:t>
            </a: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deciding what is best for you and your health, you should understand and be well informed about the choices available. It is important that information comes from a trusted source that is current and accurate. </a:t>
            </a:r>
          </a:p>
          <a:p>
            <a:pPr marL="158750" indent="0" rtl="0">
              <a:buNone/>
            </a:pPr>
            <a:r>
              <a:rPr lang="en-US" b="0" dirty="0" smtClean="0">
                <a:effectLst/>
              </a:rPr>
              <a:t/>
            </a:r>
            <a:br>
              <a:rPr lang="en-US" b="0" dirty="0" smtClean="0">
                <a:effectLst/>
              </a:rPr>
            </a:br>
            <a:r>
              <a:rPr lang="en-US" sz="1100" b="0" i="0" u="none" strike="noStrike" cap="none" dirty="0" smtClean="0">
                <a:solidFill>
                  <a:srgbClr val="000000"/>
                </a:solidFill>
                <a:effectLst/>
                <a:latin typeface="Arial"/>
                <a:ea typeface="Arial"/>
                <a:cs typeface="Arial"/>
                <a:sym typeface="Arial"/>
              </a:rPr>
              <a:t>There is a lot of good information available on the internet and social media, but there can be misinformation as well.</a:t>
            </a:r>
            <a:r>
              <a:rPr lang="en-US" sz="1100" b="0" i="0" u="none" strike="noStrike" cap="none" baseline="0" dirty="0" smtClean="0">
                <a:solidFill>
                  <a:srgbClr val="000000"/>
                </a:solidFill>
                <a:effectLst/>
                <a:latin typeface="Arial"/>
                <a:ea typeface="Arial"/>
                <a:cs typeface="Arial"/>
                <a:sym typeface="Arial"/>
              </a:rPr>
              <a:t> T</a:t>
            </a:r>
            <a:r>
              <a:rPr lang="en-US" sz="1100" b="0" i="0" u="none" strike="noStrike" cap="none" dirty="0" smtClean="0">
                <a:solidFill>
                  <a:srgbClr val="000000"/>
                </a:solidFill>
                <a:effectLst/>
                <a:latin typeface="Arial"/>
                <a:ea typeface="Arial"/>
                <a:cs typeface="Arial"/>
                <a:sym typeface="Arial"/>
              </a:rPr>
              <a:t>his is why we recommend talking to a trusted adult, as they can offer information to help you make the best decisions for you and your health. </a:t>
            </a:r>
          </a:p>
          <a:p>
            <a:pPr marL="158750" indent="0" rtl="0">
              <a:buNone/>
            </a:pPr>
            <a:endParaRPr lang="en-US" sz="1100" b="0"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2173540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1">
            <a:alphaModFix/>
          </a:blip>
          <a:srcRect t="79688"/>
          <a:stretch/>
        </p:blipFill>
        <p:spPr>
          <a:xfrm>
            <a:off x="0" y="3750475"/>
            <a:ext cx="9144000" cy="13930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https://www.youtube.com/embed/-JwlKjRaUaw" TargetMode="External"/><Relationship Id="rId6" Type="http://schemas.openxmlformats.org/officeDocument/2006/relationships/image" Target="../media/image8.png"/><Relationship Id="rId5" Type="http://schemas.openxmlformats.org/officeDocument/2006/relationships/hyperlink" Target="https://youtu.be/-JwlKjRaUaw" TargetMode="Externa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998603" y="120793"/>
            <a:ext cx="7146793" cy="114564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t>Sexual Health</a:t>
            </a:r>
            <a:endParaRPr sz="4000" dirty="0"/>
          </a:p>
        </p:txBody>
      </p:sp>
      <p:sp>
        <p:nvSpPr>
          <p:cNvPr id="56" name="Google Shape;56;p13"/>
          <p:cNvSpPr txBox="1">
            <a:spLocks noGrp="1"/>
          </p:cNvSpPr>
          <p:nvPr>
            <p:ph type="subTitle" idx="1"/>
          </p:nvPr>
        </p:nvSpPr>
        <p:spPr>
          <a:xfrm>
            <a:off x="311708" y="3523375"/>
            <a:ext cx="8520600" cy="564743"/>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r>
              <a:rPr lang="en" dirty="0" smtClean="0">
                <a:solidFill>
                  <a:schemeClr val="dk1"/>
                </a:solidFill>
              </a:rPr>
              <a:t>Grade 7</a:t>
            </a:r>
            <a:endParaRPr dirty="0">
              <a:solidFill>
                <a:schemeClr val="dk1"/>
              </a:solidFill>
            </a:endParaRPr>
          </a:p>
        </p:txBody>
      </p:sp>
      <p:pic>
        <p:nvPicPr>
          <p:cNvPr id="7" name="Picture 6" descr="two people in lov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545" y="1156012"/>
            <a:ext cx="2306910" cy="23069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011081" y="302149"/>
            <a:ext cx="7454263" cy="9257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Feelings about Sexual Health</a:t>
            </a:r>
            <a:endParaRPr lang="en-CA" sz="2800" b="1" dirty="0">
              <a:latin typeface="+mj-lt"/>
            </a:endParaRPr>
          </a:p>
        </p:txBody>
      </p:sp>
      <p:sp>
        <p:nvSpPr>
          <p:cNvPr id="11" name="Text Placeholder 2"/>
          <p:cNvSpPr txBox="1">
            <a:spLocks/>
          </p:cNvSpPr>
          <p:nvPr/>
        </p:nvSpPr>
        <p:spPr>
          <a:xfrm>
            <a:off x="1011081" y="1703021"/>
            <a:ext cx="5321222" cy="229019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
                <a:schemeClr val="tx1"/>
              </a:buClr>
            </a:pPr>
            <a:r>
              <a:rPr lang="en-CA" sz="2000" b="1" dirty="0" smtClean="0">
                <a:solidFill>
                  <a:schemeClr val="tx1"/>
                </a:solidFill>
                <a:latin typeface="+mn-lt"/>
              </a:rPr>
              <a:t>It’s Okay… </a:t>
            </a:r>
          </a:p>
          <a:p>
            <a:pPr marL="342900" indent="-342900">
              <a:buClr>
                <a:schemeClr val="tx1"/>
              </a:buClr>
              <a:buFont typeface="Wingdings" panose="05000000000000000000" pitchFamily="2" charset="2"/>
              <a:buChar char="ü"/>
            </a:pPr>
            <a:r>
              <a:rPr lang="en-CA" sz="2000" dirty="0" smtClean="0">
                <a:solidFill>
                  <a:schemeClr val="tx1"/>
                </a:solidFill>
                <a:latin typeface="+mn-lt"/>
              </a:rPr>
              <a:t>To feel embarrassed or uncomfortable</a:t>
            </a:r>
          </a:p>
          <a:p>
            <a:pPr marL="342900" indent="-342900">
              <a:buClr>
                <a:schemeClr val="tx1"/>
              </a:buClr>
              <a:buFont typeface="Wingdings" panose="05000000000000000000" pitchFamily="2" charset="2"/>
              <a:buChar char="ü"/>
            </a:pPr>
            <a:r>
              <a:rPr lang="en-CA" sz="2000" dirty="0" smtClean="0">
                <a:solidFill>
                  <a:schemeClr val="tx1"/>
                </a:solidFill>
                <a:latin typeface="+mn-lt"/>
              </a:rPr>
              <a:t>To ask questions</a:t>
            </a:r>
          </a:p>
          <a:p>
            <a:pPr marL="342900" indent="-342900">
              <a:buClr>
                <a:schemeClr val="tx1"/>
              </a:buClr>
              <a:buFont typeface="Wingdings" panose="05000000000000000000" pitchFamily="2" charset="2"/>
              <a:buChar char="ü"/>
            </a:pPr>
            <a:r>
              <a:rPr lang="en-CA" sz="2000" dirty="0" smtClean="0">
                <a:solidFill>
                  <a:schemeClr val="tx1"/>
                </a:solidFill>
                <a:latin typeface="+mn-lt"/>
              </a:rPr>
              <a:t>To not already know about this</a:t>
            </a:r>
          </a:p>
          <a:p>
            <a:pPr marL="342900" indent="-342900">
              <a:buClr>
                <a:schemeClr val="tx1"/>
              </a:buClr>
              <a:buFont typeface="Wingdings" panose="05000000000000000000" pitchFamily="2" charset="2"/>
              <a:buChar char="ü"/>
            </a:pPr>
            <a:r>
              <a:rPr lang="en-CA" sz="2000" dirty="0" smtClean="0">
                <a:solidFill>
                  <a:schemeClr val="tx1"/>
                </a:solidFill>
                <a:latin typeface="+mn-lt"/>
              </a:rPr>
              <a:t>To learn about sexual health</a:t>
            </a:r>
            <a:endParaRPr lang="en-CA" sz="2000" dirty="0">
              <a:solidFill>
                <a:schemeClr val="tx1"/>
              </a:solidFill>
              <a:latin typeface="+mn-lt"/>
            </a:endParaRPr>
          </a:p>
        </p:txBody>
      </p:sp>
      <p:pic>
        <p:nvPicPr>
          <p:cNvPr id="12" name="Picture 11" descr="ok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9040">
            <a:off x="5948621" y="470333"/>
            <a:ext cx="2857143" cy="2857143"/>
          </a:xfrm>
          <a:prstGeom prst="rect">
            <a:avLst/>
          </a:prstGeom>
        </p:spPr>
      </p:pic>
      <p:pic>
        <p:nvPicPr>
          <p:cNvPr id="13" name="Picture 12" descr="blue circle with a black thumbs up ins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4082" y="2690177"/>
            <a:ext cx="1206219" cy="1206219"/>
          </a:xfrm>
          <a:prstGeom prst="rect">
            <a:avLst/>
          </a:prstGeom>
        </p:spPr>
      </p:pic>
    </p:spTree>
    <p:extLst>
      <p:ext uri="{BB962C8B-B14F-4D97-AF65-F5344CB8AC3E}">
        <p14:creationId xmlns:p14="http://schemas.microsoft.com/office/powerpoint/2010/main" val="2215030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dirty="0" smtClean="0"/>
              <a:t>Before We Begin…</a:t>
            </a:r>
            <a:endParaRPr lang="en-CA" dirty="0"/>
          </a:p>
        </p:txBody>
      </p:sp>
      <p:sp>
        <p:nvSpPr>
          <p:cNvPr id="3" name="Text Placeholder 2"/>
          <p:cNvSpPr>
            <a:spLocks noGrp="1"/>
          </p:cNvSpPr>
          <p:nvPr>
            <p:ph type="body" idx="1"/>
          </p:nvPr>
        </p:nvSpPr>
        <p:spPr>
          <a:xfrm>
            <a:off x="311700" y="1691004"/>
            <a:ext cx="5936700" cy="1849582"/>
          </a:xfrm>
        </p:spPr>
        <p:txBody>
          <a:bodyPr>
            <a:normAutofit lnSpcReduction="10000"/>
          </a:bodyPr>
          <a:lstStyle/>
          <a:p>
            <a:pPr marL="114300" indent="0">
              <a:buClrTx/>
              <a:buNone/>
            </a:pPr>
            <a:r>
              <a:rPr lang="en-CA" sz="2000" dirty="0" smtClean="0">
                <a:solidFill>
                  <a:schemeClr val="tx1"/>
                </a:solidFill>
              </a:rPr>
              <a:t>We need to remember to:</a:t>
            </a:r>
          </a:p>
          <a:p>
            <a:pPr>
              <a:buClrTx/>
            </a:pPr>
            <a:r>
              <a:rPr lang="en-CA" sz="2000" dirty="0" smtClean="0">
                <a:solidFill>
                  <a:schemeClr val="tx1"/>
                </a:solidFill>
              </a:rPr>
              <a:t>Respect each other</a:t>
            </a:r>
          </a:p>
          <a:p>
            <a:pPr>
              <a:buClrTx/>
            </a:pPr>
            <a:r>
              <a:rPr lang="en-CA" sz="2000" dirty="0" smtClean="0">
                <a:solidFill>
                  <a:schemeClr val="tx1"/>
                </a:solidFill>
              </a:rPr>
              <a:t>Use inclusive language</a:t>
            </a:r>
          </a:p>
          <a:p>
            <a:pPr>
              <a:buClrTx/>
            </a:pPr>
            <a:r>
              <a:rPr lang="en-CA" sz="2000" dirty="0" smtClean="0">
                <a:solidFill>
                  <a:schemeClr val="tx1"/>
                </a:solidFill>
              </a:rPr>
              <a:t>Use correct terms for sexual health</a:t>
            </a:r>
          </a:p>
          <a:p>
            <a:pPr>
              <a:buClrTx/>
            </a:pPr>
            <a:r>
              <a:rPr lang="en-CA" sz="2000" dirty="0" smtClean="0">
                <a:solidFill>
                  <a:schemeClr val="tx1"/>
                </a:solidFill>
              </a:rPr>
              <a:t>Respect personal boundaries</a:t>
            </a:r>
          </a:p>
        </p:txBody>
      </p:sp>
      <p:pic>
        <p:nvPicPr>
          <p:cNvPr id="4" name="Picture 3" descr="yellow check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575" y="1648691"/>
            <a:ext cx="1901179" cy="1901179"/>
          </a:xfrm>
          <a:prstGeom prst="rect">
            <a:avLst/>
          </a:prstGeom>
        </p:spPr>
      </p:pic>
    </p:spTree>
    <p:extLst>
      <p:ext uri="{BB962C8B-B14F-4D97-AF65-F5344CB8AC3E}">
        <p14:creationId xmlns:p14="http://schemas.microsoft.com/office/powerpoint/2010/main" val="2325493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7" name="Google Shape;87;p17"/>
          <p:cNvSpPr txBox="1">
            <a:spLocks noGrp="1"/>
          </p:cNvSpPr>
          <p:nvPr>
            <p:ph type="title"/>
          </p:nvPr>
        </p:nvSpPr>
        <p:spPr>
          <a:xfrm>
            <a:off x="1267042" y="535441"/>
            <a:ext cx="6266521" cy="774744"/>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smtClean="0"/>
              <a:t>Guiding Question #1</a:t>
            </a:r>
            <a:endParaRPr b="1" dirty="0"/>
          </a:p>
        </p:txBody>
      </p:sp>
      <p:sp>
        <p:nvSpPr>
          <p:cNvPr id="2" name="TextBox 1"/>
          <p:cNvSpPr txBox="1"/>
          <p:nvPr/>
        </p:nvSpPr>
        <p:spPr>
          <a:xfrm>
            <a:off x="1267042" y="1615968"/>
            <a:ext cx="6266521" cy="861774"/>
          </a:xfrm>
          <a:prstGeom prst="rect">
            <a:avLst/>
          </a:prstGeom>
          <a:noFill/>
        </p:spPr>
        <p:txBody>
          <a:bodyPr wrap="square" rtlCol="0">
            <a:spAutoFit/>
          </a:bodyPr>
          <a:lstStyle/>
          <a:p>
            <a:pPr lvl="0" algn="ctr">
              <a:spcAft>
                <a:spcPts val="1200"/>
              </a:spcAft>
            </a:pPr>
            <a:r>
              <a:rPr lang="en-US" sz="2000" dirty="0" smtClean="0">
                <a:solidFill>
                  <a:schemeClr val="dk1"/>
                </a:solidFill>
              </a:rPr>
              <a:t>What is health?</a:t>
            </a:r>
            <a:endParaRPr lang="en-US" sz="2000" dirty="0">
              <a:solidFill>
                <a:schemeClr val="dk1"/>
              </a:solidFill>
            </a:endParaRPr>
          </a:p>
          <a:p>
            <a:pPr lvl="0" algn="ctr">
              <a:spcAft>
                <a:spcPts val="1200"/>
              </a:spcAft>
            </a:pPr>
            <a:r>
              <a:rPr lang="en-US" sz="2000" dirty="0" smtClean="0">
                <a:solidFill>
                  <a:schemeClr val="dk1"/>
                </a:solidFill>
              </a:rPr>
              <a:t>What does being healthy mean to you?</a:t>
            </a:r>
          </a:p>
        </p:txBody>
      </p:sp>
      <p:pic>
        <p:nvPicPr>
          <p:cNvPr id="5" name="Google Shape;75;p15" descr="pink question mark"/>
          <p:cNvPicPr preferRelativeResize="0"/>
          <p:nvPr/>
        </p:nvPicPr>
        <p:blipFill>
          <a:blip r:embed="rId4">
            <a:alphaModFix/>
          </a:blip>
          <a:stretch>
            <a:fillRect/>
          </a:stretch>
        </p:blipFill>
        <p:spPr>
          <a:xfrm>
            <a:off x="3778477" y="2709076"/>
            <a:ext cx="1243650" cy="12436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840974" y="273007"/>
            <a:ext cx="7403909"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What is Health?</a:t>
            </a:r>
            <a:endParaRPr sz="2820" b="1" dirty="0"/>
          </a:p>
        </p:txBody>
      </p:sp>
      <p:sp>
        <p:nvSpPr>
          <p:cNvPr id="4" name="Text Placeholder 2"/>
          <p:cNvSpPr>
            <a:spLocks noGrp="1"/>
          </p:cNvSpPr>
          <p:nvPr>
            <p:ph type="body" idx="1"/>
          </p:nvPr>
        </p:nvSpPr>
        <p:spPr>
          <a:xfrm>
            <a:off x="840974" y="1268610"/>
            <a:ext cx="7403909" cy="2695426"/>
          </a:xfrm>
        </p:spPr>
        <p:txBody>
          <a:bodyPr>
            <a:noAutofit/>
          </a:bodyPr>
          <a:lstStyle/>
          <a:p>
            <a:pPr>
              <a:buClrTx/>
            </a:pPr>
            <a:r>
              <a:rPr lang="en-CA" sz="2000" dirty="0" smtClean="0">
                <a:solidFill>
                  <a:schemeClr val="dk1"/>
                </a:solidFill>
              </a:rPr>
              <a:t>Health </a:t>
            </a:r>
            <a:r>
              <a:rPr lang="en-CA" sz="2000" dirty="0">
                <a:solidFill>
                  <a:schemeClr val="dk1"/>
                </a:solidFill>
              </a:rPr>
              <a:t>includes your physical, mental and social well-being</a:t>
            </a:r>
          </a:p>
          <a:p>
            <a:pPr lvl="1">
              <a:buClrTx/>
            </a:pPr>
            <a:r>
              <a:rPr lang="en-CA" sz="2000" dirty="0" smtClean="0">
                <a:solidFill>
                  <a:schemeClr val="tx1"/>
                </a:solidFill>
              </a:rPr>
              <a:t>Physica</a:t>
            </a:r>
            <a:r>
              <a:rPr lang="en-CA" sz="2000" dirty="0">
                <a:solidFill>
                  <a:schemeClr val="tx1"/>
                </a:solidFill>
              </a:rPr>
              <a:t>l</a:t>
            </a:r>
            <a:r>
              <a:rPr lang="en-CA" sz="2000" dirty="0" smtClean="0">
                <a:solidFill>
                  <a:schemeClr val="tx1"/>
                </a:solidFill>
              </a:rPr>
              <a:t> is about the body</a:t>
            </a:r>
          </a:p>
          <a:p>
            <a:pPr lvl="1">
              <a:buClrTx/>
            </a:pPr>
            <a:r>
              <a:rPr lang="en-CA" sz="2000" dirty="0" smtClean="0">
                <a:solidFill>
                  <a:schemeClr val="tx1"/>
                </a:solidFill>
              </a:rPr>
              <a:t>Mental is about how people think and feel</a:t>
            </a:r>
          </a:p>
          <a:p>
            <a:pPr lvl="1">
              <a:buClrTx/>
            </a:pPr>
            <a:r>
              <a:rPr lang="en-CA" sz="2000" dirty="0" smtClean="0">
                <a:solidFill>
                  <a:schemeClr val="tx1"/>
                </a:solidFill>
              </a:rPr>
              <a:t>Social is how people interact with other people</a:t>
            </a:r>
            <a:endParaRPr lang="en-CA" sz="2000" dirty="0">
              <a:solidFill>
                <a:schemeClr val="tx1"/>
              </a:solidFill>
            </a:endParaRPr>
          </a:p>
          <a:p>
            <a:pPr>
              <a:buClrTx/>
            </a:pPr>
            <a:r>
              <a:rPr lang="en-CA" sz="2000" dirty="0" smtClean="0">
                <a:solidFill>
                  <a:schemeClr val="tx1"/>
                </a:solidFill>
              </a:rPr>
              <a:t>To be healthy, it is important to eat a variety of foods with nutrients and be active</a:t>
            </a:r>
          </a:p>
          <a:p>
            <a:pPr>
              <a:buClrTx/>
            </a:pPr>
            <a:r>
              <a:rPr lang="en-CA" sz="2000" dirty="0">
                <a:solidFill>
                  <a:schemeClr val="dk1"/>
                </a:solidFill>
              </a:rPr>
              <a:t>To be healthy </a:t>
            </a:r>
            <a:r>
              <a:rPr lang="en-CA" sz="2000" dirty="0" smtClean="0">
                <a:solidFill>
                  <a:schemeClr val="dk1"/>
                </a:solidFill>
              </a:rPr>
              <a:t>also means </a:t>
            </a:r>
            <a:r>
              <a:rPr lang="en-CA" sz="2000" dirty="0">
                <a:solidFill>
                  <a:schemeClr val="dk1"/>
                </a:solidFill>
              </a:rPr>
              <a:t>to not be sick</a:t>
            </a:r>
          </a:p>
          <a:p>
            <a:pPr>
              <a:buClrTx/>
            </a:pPr>
            <a:endParaRPr lang="en-CA" sz="2000" dirty="0" smtClean="0">
              <a:solidFill>
                <a:schemeClr val="tx1"/>
              </a:solidFill>
            </a:endParaRPr>
          </a:p>
        </p:txBody>
      </p:sp>
    </p:spTree>
    <p:extLst>
      <p:ext uri="{BB962C8B-B14F-4D97-AF65-F5344CB8AC3E}">
        <p14:creationId xmlns:p14="http://schemas.microsoft.com/office/powerpoint/2010/main" val="3689177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515985" y="275933"/>
            <a:ext cx="8036326"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Physical Changes</a:t>
            </a:r>
            <a:endParaRPr sz="2820" b="1" dirty="0"/>
          </a:p>
        </p:txBody>
      </p:sp>
      <p:pic>
        <p:nvPicPr>
          <p:cNvPr id="4" name="Picture 3" descr="person with body odour"/>
          <p:cNvPicPr>
            <a:picLocks noChangeAspect="1"/>
          </p:cNvPicPr>
          <p:nvPr/>
        </p:nvPicPr>
        <p:blipFill rotWithShape="1">
          <a:blip r:embed="rId4">
            <a:extLst>
              <a:ext uri="{28A0092B-C50C-407E-A947-70E740481C1C}">
                <a14:useLocalDpi xmlns:a14="http://schemas.microsoft.com/office/drawing/2010/main" val="0"/>
              </a:ext>
            </a:extLst>
          </a:blip>
          <a:srcRect l="15211" t="7251" r="14999" b="8760"/>
          <a:stretch/>
        </p:blipFill>
        <p:spPr>
          <a:xfrm flipH="1">
            <a:off x="7175936" y="2076125"/>
            <a:ext cx="1641987" cy="2052482"/>
          </a:xfrm>
          <a:prstGeom prst="rect">
            <a:avLst/>
          </a:prstGeom>
        </p:spPr>
      </p:pic>
      <p:sp>
        <p:nvSpPr>
          <p:cNvPr id="5" name="Text Placeholder 2"/>
          <p:cNvSpPr>
            <a:spLocks noGrp="1"/>
          </p:cNvSpPr>
          <p:nvPr>
            <p:ph type="body" idx="1"/>
          </p:nvPr>
        </p:nvSpPr>
        <p:spPr>
          <a:xfrm>
            <a:off x="515985" y="1220141"/>
            <a:ext cx="8036326" cy="2695426"/>
          </a:xfrm>
        </p:spPr>
        <p:txBody>
          <a:bodyPr>
            <a:noAutofit/>
          </a:bodyPr>
          <a:lstStyle/>
          <a:p>
            <a:pPr marL="114300" indent="0">
              <a:buClrTx/>
              <a:buNone/>
            </a:pPr>
            <a:r>
              <a:rPr lang="en-CA" sz="2000" b="1" dirty="0" smtClean="0">
                <a:solidFill>
                  <a:schemeClr val="dk1"/>
                </a:solidFill>
              </a:rPr>
              <a:t>Physical:</a:t>
            </a:r>
          </a:p>
          <a:p>
            <a:pPr marL="342900">
              <a:spcAft>
                <a:spcPts val="1200"/>
              </a:spcAft>
              <a:buClrTx/>
            </a:pPr>
            <a:r>
              <a:rPr lang="en-CA" sz="2000" dirty="0">
                <a:solidFill>
                  <a:schemeClr val="dk1"/>
                </a:solidFill>
              </a:rPr>
              <a:t>You may become more aware of your </a:t>
            </a:r>
            <a:r>
              <a:rPr lang="en-CA" sz="2000" dirty="0" smtClean="0">
                <a:solidFill>
                  <a:schemeClr val="dk1"/>
                </a:solidFill>
              </a:rPr>
              <a:t>body and how it changes </a:t>
            </a:r>
            <a:r>
              <a:rPr lang="en-CA" sz="2000" dirty="0">
                <a:solidFill>
                  <a:schemeClr val="dk1"/>
                </a:solidFill>
              </a:rPr>
              <a:t>as you </a:t>
            </a:r>
            <a:r>
              <a:rPr lang="en-CA" sz="2000" dirty="0" smtClean="0">
                <a:solidFill>
                  <a:schemeClr val="dk1"/>
                </a:solidFill>
              </a:rPr>
              <a:t>go through puberty</a:t>
            </a:r>
          </a:p>
          <a:p>
            <a:pPr marL="342900">
              <a:spcAft>
                <a:spcPts val="1200"/>
              </a:spcAft>
              <a:buClrTx/>
            </a:pPr>
            <a:r>
              <a:rPr lang="en-CA" sz="2000" dirty="0">
                <a:solidFill>
                  <a:schemeClr val="dk1"/>
                </a:solidFill>
              </a:rPr>
              <a:t>You may begin to notice physical changes</a:t>
            </a:r>
          </a:p>
          <a:p>
            <a:pPr marL="800100" lvl="1">
              <a:spcAft>
                <a:spcPts val="1200"/>
              </a:spcAft>
              <a:buClrTx/>
            </a:pPr>
            <a:r>
              <a:rPr lang="en-CA" sz="2000" dirty="0" smtClean="0">
                <a:solidFill>
                  <a:schemeClr val="dk1"/>
                </a:solidFill>
              </a:rPr>
              <a:t>Erections may happen</a:t>
            </a:r>
          </a:p>
          <a:p>
            <a:pPr marL="800100" lvl="1">
              <a:spcAft>
                <a:spcPts val="1200"/>
              </a:spcAft>
              <a:buClrTx/>
            </a:pPr>
            <a:r>
              <a:rPr lang="en-CA" sz="2000" dirty="0" smtClean="0">
                <a:solidFill>
                  <a:schemeClr val="dk1"/>
                </a:solidFill>
              </a:rPr>
              <a:t>Menstruation (periods) begins</a:t>
            </a:r>
          </a:p>
        </p:txBody>
      </p:sp>
    </p:spTree>
    <p:extLst>
      <p:ext uri="{BB962C8B-B14F-4D97-AF65-F5344CB8AC3E}">
        <p14:creationId xmlns:p14="http://schemas.microsoft.com/office/powerpoint/2010/main" val="3224090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71701" y="316295"/>
            <a:ext cx="8634793"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Changes of the Brain</a:t>
            </a:r>
            <a:endParaRPr sz="2820" b="1" dirty="0"/>
          </a:p>
        </p:txBody>
      </p:sp>
      <p:sp>
        <p:nvSpPr>
          <p:cNvPr id="2" name="TextBox 1"/>
          <p:cNvSpPr txBox="1"/>
          <p:nvPr/>
        </p:nvSpPr>
        <p:spPr>
          <a:xfrm>
            <a:off x="1867283" y="1332473"/>
            <a:ext cx="7039212" cy="2708434"/>
          </a:xfrm>
          <a:prstGeom prst="rect">
            <a:avLst/>
          </a:prstGeom>
          <a:noFill/>
        </p:spPr>
        <p:txBody>
          <a:bodyPr wrap="square" rtlCol="0">
            <a:spAutoFit/>
          </a:bodyPr>
          <a:lstStyle/>
          <a:p>
            <a:pPr marL="0" indent="0">
              <a:spcAft>
                <a:spcPts val="1200"/>
              </a:spcAft>
              <a:buClrTx/>
              <a:buNone/>
            </a:pPr>
            <a:r>
              <a:rPr lang="en-US" sz="2000" b="1" dirty="0" smtClean="0">
                <a:solidFill>
                  <a:schemeClr val="dk1"/>
                </a:solidFill>
              </a:rPr>
              <a:t>Mental (Thinking):</a:t>
            </a:r>
            <a:endParaRPr lang="en-US" sz="2000" b="1" dirty="0">
              <a:solidFill>
                <a:schemeClr val="dk1"/>
              </a:solidFill>
            </a:endParaRPr>
          </a:p>
          <a:p>
            <a:pPr marL="685800" indent="-342900">
              <a:spcAft>
                <a:spcPts val="1200"/>
              </a:spcAft>
              <a:buClrTx/>
              <a:buFont typeface="Arial" panose="020B0604020202020204" pitchFamily="34" charset="0"/>
              <a:buChar char="•"/>
            </a:pPr>
            <a:r>
              <a:rPr lang="en-US" sz="2000" dirty="0">
                <a:solidFill>
                  <a:schemeClr val="dk1"/>
                </a:solidFill>
              </a:rPr>
              <a:t>You </a:t>
            </a:r>
            <a:r>
              <a:rPr lang="en-US" sz="2000" dirty="0" smtClean="0">
                <a:solidFill>
                  <a:schemeClr val="dk1"/>
                </a:solidFill>
              </a:rPr>
              <a:t>might </a:t>
            </a:r>
            <a:r>
              <a:rPr lang="en-US" sz="2000" dirty="0">
                <a:solidFill>
                  <a:schemeClr val="dk1"/>
                </a:solidFill>
              </a:rPr>
              <a:t>have feelings about </a:t>
            </a:r>
            <a:r>
              <a:rPr lang="en-US" sz="2000" dirty="0" smtClean="0">
                <a:solidFill>
                  <a:schemeClr val="dk1"/>
                </a:solidFill>
              </a:rPr>
              <a:t>the changes </a:t>
            </a:r>
            <a:r>
              <a:rPr lang="en-US" sz="2000" dirty="0">
                <a:solidFill>
                  <a:schemeClr val="dk1"/>
                </a:solidFill>
              </a:rPr>
              <a:t>that are happening </a:t>
            </a:r>
            <a:r>
              <a:rPr lang="en-US" sz="2000" dirty="0" smtClean="0">
                <a:solidFill>
                  <a:schemeClr val="dk1"/>
                </a:solidFill>
              </a:rPr>
              <a:t>in </a:t>
            </a:r>
            <a:r>
              <a:rPr lang="en-US" sz="2000" dirty="0">
                <a:solidFill>
                  <a:schemeClr val="dk1"/>
                </a:solidFill>
              </a:rPr>
              <a:t>your body </a:t>
            </a:r>
            <a:endParaRPr lang="en-US" sz="2000" dirty="0" smtClean="0">
              <a:solidFill>
                <a:schemeClr val="dk1"/>
              </a:solidFill>
            </a:endParaRPr>
          </a:p>
          <a:p>
            <a:pPr marL="685800" indent="-342900">
              <a:spcAft>
                <a:spcPts val="1200"/>
              </a:spcAft>
              <a:buClrTx/>
              <a:buFont typeface="Arial" panose="020B0604020202020204" pitchFamily="34" charset="0"/>
              <a:buChar char="•"/>
            </a:pPr>
            <a:r>
              <a:rPr lang="en-US" sz="2000" dirty="0" smtClean="0">
                <a:solidFill>
                  <a:schemeClr val="dk1"/>
                </a:solidFill>
              </a:rPr>
              <a:t>As you get older, you will learn to understand how certain actions have consequences </a:t>
            </a:r>
          </a:p>
          <a:p>
            <a:pPr marL="685800" indent="-342900">
              <a:spcAft>
                <a:spcPts val="1200"/>
              </a:spcAft>
              <a:buClrTx/>
              <a:buFont typeface="Arial" panose="020B0604020202020204" pitchFamily="34" charset="0"/>
              <a:buChar char="•"/>
            </a:pPr>
            <a:r>
              <a:rPr lang="en-US" sz="2000" dirty="0" smtClean="0">
                <a:solidFill>
                  <a:schemeClr val="dk1"/>
                </a:solidFill>
              </a:rPr>
              <a:t>You may start to question why and how things are happening to you</a:t>
            </a:r>
            <a:endParaRPr lang="en-US" sz="2000" b="1" strike="sngStrike" dirty="0">
              <a:solidFill>
                <a:schemeClr val="dk1"/>
              </a:solidFill>
            </a:endParaRPr>
          </a:p>
        </p:txBody>
      </p:sp>
      <p:pic>
        <p:nvPicPr>
          <p:cNvPr id="4" name="Picture 3" descr="brain as a light bul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6" y="1801217"/>
            <a:ext cx="1770946" cy="1770946"/>
          </a:xfrm>
          <a:prstGeom prst="rect">
            <a:avLst/>
          </a:prstGeom>
        </p:spPr>
      </p:pic>
    </p:spTree>
    <p:extLst>
      <p:ext uri="{BB962C8B-B14F-4D97-AF65-F5344CB8AC3E}">
        <p14:creationId xmlns:p14="http://schemas.microsoft.com/office/powerpoint/2010/main" val="682028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28863" y="247609"/>
            <a:ext cx="8628130"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Emotional Growth</a:t>
            </a:r>
            <a:endParaRPr sz="2820" b="1" dirty="0"/>
          </a:p>
        </p:txBody>
      </p:sp>
      <p:sp>
        <p:nvSpPr>
          <p:cNvPr id="2" name="TextBox 1"/>
          <p:cNvSpPr txBox="1"/>
          <p:nvPr/>
        </p:nvSpPr>
        <p:spPr>
          <a:xfrm>
            <a:off x="228863" y="1215679"/>
            <a:ext cx="8628130" cy="2862322"/>
          </a:xfrm>
          <a:prstGeom prst="rect">
            <a:avLst/>
          </a:prstGeom>
          <a:noFill/>
        </p:spPr>
        <p:txBody>
          <a:bodyPr wrap="square" rtlCol="0">
            <a:spAutoFit/>
          </a:bodyPr>
          <a:lstStyle/>
          <a:p>
            <a:pPr marL="0" indent="0">
              <a:spcAft>
                <a:spcPts val="1200"/>
              </a:spcAft>
              <a:buClrTx/>
              <a:buNone/>
            </a:pPr>
            <a:r>
              <a:rPr lang="en-US" sz="2000" b="1" dirty="0">
                <a:solidFill>
                  <a:schemeClr val="dk1"/>
                </a:solidFill>
              </a:rPr>
              <a:t>Emotional:</a:t>
            </a:r>
            <a:endParaRPr lang="en-US" sz="2000" dirty="0">
              <a:solidFill>
                <a:schemeClr val="dk1"/>
              </a:solidFill>
            </a:endParaRPr>
          </a:p>
          <a:p>
            <a:pPr marL="685800" indent="-342900">
              <a:spcAft>
                <a:spcPts val="1200"/>
              </a:spcAft>
              <a:buClrTx/>
              <a:buFont typeface="Arial" panose="020B0604020202020204" pitchFamily="34" charset="0"/>
              <a:buChar char="•"/>
            </a:pPr>
            <a:r>
              <a:rPr lang="en-US" sz="2000" dirty="0" smtClean="0">
                <a:solidFill>
                  <a:schemeClr val="dk1"/>
                </a:solidFill>
              </a:rPr>
              <a:t>You may continue to develop </a:t>
            </a:r>
            <a:r>
              <a:rPr lang="en-US" sz="2000" dirty="0">
                <a:solidFill>
                  <a:schemeClr val="dk1"/>
                </a:solidFill>
              </a:rPr>
              <a:t>personal </a:t>
            </a:r>
            <a:r>
              <a:rPr lang="en-US" sz="2000" dirty="0" smtClean="0">
                <a:solidFill>
                  <a:schemeClr val="dk1"/>
                </a:solidFill>
              </a:rPr>
              <a:t>beliefs and values </a:t>
            </a:r>
          </a:p>
          <a:p>
            <a:pPr marL="685800" indent="-342900">
              <a:spcAft>
                <a:spcPts val="1200"/>
              </a:spcAft>
              <a:buClrTx/>
              <a:buFont typeface="Arial" panose="020B0604020202020204" pitchFamily="34" charset="0"/>
              <a:buChar char="•"/>
            </a:pPr>
            <a:r>
              <a:rPr lang="en-US" sz="2000" dirty="0">
                <a:solidFill>
                  <a:schemeClr val="dk1"/>
                </a:solidFill>
              </a:rPr>
              <a:t>You </a:t>
            </a:r>
            <a:r>
              <a:rPr lang="en-US" sz="2000" dirty="0" smtClean="0">
                <a:solidFill>
                  <a:schemeClr val="dk1"/>
                </a:solidFill>
              </a:rPr>
              <a:t>may become more sensitive to emotions and may understand emotions better</a:t>
            </a:r>
          </a:p>
          <a:p>
            <a:pPr marL="685800" indent="-342900">
              <a:spcAft>
                <a:spcPts val="1200"/>
              </a:spcAft>
              <a:buClrTx/>
              <a:buFont typeface="Arial" panose="020B0604020202020204" pitchFamily="34" charset="0"/>
              <a:buChar char="•"/>
            </a:pPr>
            <a:r>
              <a:rPr lang="en-US" sz="2000" dirty="0" smtClean="0">
                <a:solidFill>
                  <a:schemeClr val="dk1"/>
                </a:solidFill>
              </a:rPr>
              <a:t>You may feel intense, strong feelings like </a:t>
            </a:r>
            <a:r>
              <a:rPr lang="en-US" sz="2000" dirty="0">
                <a:solidFill>
                  <a:schemeClr val="dk1"/>
                </a:solidFill>
              </a:rPr>
              <a:t>fear, frustration and </a:t>
            </a:r>
            <a:r>
              <a:rPr lang="en-US" sz="2000" dirty="0" smtClean="0">
                <a:solidFill>
                  <a:schemeClr val="dk1"/>
                </a:solidFill>
              </a:rPr>
              <a:t>rejection</a:t>
            </a:r>
            <a:endParaRPr lang="en-US" sz="2000" dirty="0">
              <a:solidFill>
                <a:schemeClr val="dk1"/>
              </a:solidFill>
            </a:endParaRPr>
          </a:p>
          <a:p>
            <a:pPr marL="685800" indent="-342900">
              <a:spcAft>
                <a:spcPts val="1200"/>
              </a:spcAft>
              <a:buClrTx/>
              <a:buFont typeface="Arial" panose="020B0604020202020204" pitchFamily="34" charset="0"/>
              <a:buChar char="•"/>
            </a:pPr>
            <a:r>
              <a:rPr lang="en-US" sz="2000" dirty="0" smtClean="0">
                <a:solidFill>
                  <a:schemeClr val="dk1"/>
                </a:solidFill>
              </a:rPr>
              <a:t>You will learn how to respond to the feelings of people around you</a:t>
            </a:r>
            <a:endParaRPr lang="en-US" sz="2000" dirty="0">
              <a:solidFill>
                <a:schemeClr val="dk1"/>
              </a:solidFill>
            </a:endParaRPr>
          </a:p>
        </p:txBody>
      </p:sp>
      <p:pic>
        <p:nvPicPr>
          <p:cNvPr id="4" name="Picture 3" descr="person crying with broken hearts"/>
          <p:cNvPicPr>
            <a:picLocks noChangeAspect="1"/>
          </p:cNvPicPr>
          <p:nvPr/>
        </p:nvPicPr>
        <p:blipFill rotWithShape="1">
          <a:blip r:embed="rId4">
            <a:extLst>
              <a:ext uri="{28A0092B-C50C-407E-A947-70E740481C1C}">
                <a14:useLocalDpi xmlns:a14="http://schemas.microsoft.com/office/drawing/2010/main" val="0"/>
              </a:ext>
            </a:extLst>
          </a:blip>
          <a:srcRect l="10256" t="8434" r="8781" b="5205"/>
          <a:stretch/>
        </p:blipFill>
        <p:spPr>
          <a:xfrm>
            <a:off x="7337889" y="324221"/>
            <a:ext cx="1671483" cy="1782915"/>
          </a:xfrm>
          <a:prstGeom prst="rect">
            <a:avLst/>
          </a:prstGeom>
        </p:spPr>
      </p:pic>
    </p:spTree>
    <p:extLst>
      <p:ext uri="{BB962C8B-B14F-4D97-AF65-F5344CB8AC3E}">
        <p14:creationId xmlns:p14="http://schemas.microsoft.com/office/powerpoint/2010/main" val="968703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68135" y="238846"/>
            <a:ext cx="7671459"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Social Growth</a:t>
            </a:r>
            <a:endParaRPr sz="2820" b="1" dirty="0"/>
          </a:p>
        </p:txBody>
      </p:sp>
      <p:sp>
        <p:nvSpPr>
          <p:cNvPr id="2" name="TextBox 1"/>
          <p:cNvSpPr txBox="1"/>
          <p:nvPr/>
        </p:nvSpPr>
        <p:spPr>
          <a:xfrm>
            <a:off x="368135" y="1171896"/>
            <a:ext cx="7671459" cy="2862322"/>
          </a:xfrm>
          <a:prstGeom prst="rect">
            <a:avLst/>
          </a:prstGeom>
          <a:noFill/>
        </p:spPr>
        <p:txBody>
          <a:bodyPr wrap="square" rtlCol="0">
            <a:spAutoFit/>
          </a:bodyPr>
          <a:lstStyle/>
          <a:p>
            <a:pPr marL="0" indent="0">
              <a:spcAft>
                <a:spcPts val="1200"/>
              </a:spcAft>
              <a:buClrTx/>
              <a:buNone/>
            </a:pPr>
            <a:r>
              <a:rPr lang="en-CA" sz="2000" b="1" dirty="0">
                <a:solidFill>
                  <a:schemeClr val="dk1"/>
                </a:solidFill>
              </a:rPr>
              <a:t>Social:</a:t>
            </a:r>
            <a:endParaRPr lang="en-CA" sz="2000" dirty="0">
              <a:solidFill>
                <a:schemeClr val="dk1"/>
              </a:solidFill>
            </a:endParaRPr>
          </a:p>
          <a:p>
            <a:pPr marL="685800" indent="-342900">
              <a:spcAft>
                <a:spcPts val="1200"/>
              </a:spcAft>
              <a:buClrTx/>
              <a:buFont typeface="Arial" panose="020B0604020202020204" pitchFamily="34" charset="0"/>
              <a:buChar char="•"/>
            </a:pPr>
            <a:r>
              <a:rPr lang="en-CA" sz="2000" dirty="0" smtClean="0">
                <a:solidFill>
                  <a:schemeClr val="dk1"/>
                </a:solidFill>
              </a:rPr>
              <a:t>You may start to form stronger relationships and friendships</a:t>
            </a:r>
          </a:p>
          <a:p>
            <a:pPr marL="685800" indent="-342900">
              <a:spcAft>
                <a:spcPts val="1200"/>
              </a:spcAft>
              <a:buClrTx/>
              <a:buFont typeface="Arial" panose="020B0604020202020204" pitchFamily="34" charset="0"/>
              <a:buChar char="•"/>
            </a:pPr>
            <a:r>
              <a:rPr lang="en-CA" sz="2000" dirty="0" smtClean="0">
                <a:solidFill>
                  <a:schemeClr val="dk1"/>
                </a:solidFill>
              </a:rPr>
              <a:t>You might be influenced by friends and feel more peer pressures</a:t>
            </a:r>
          </a:p>
          <a:p>
            <a:pPr marL="685800" indent="-342900">
              <a:spcAft>
                <a:spcPts val="1200"/>
              </a:spcAft>
              <a:buClrTx/>
              <a:buFont typeface="Arial" panose="020B0604020202020204" pitchFamily="34" charset="0"/>
              <a:buChar char="•"/>
            </a:pPr>
            <a:r>
              <a:rPr lang="en-CA" sz="2000" dirty="0" smtClean="0">
                <a:solidFill>
                  <a:schemeClr val="dk1"/>
                </a:solidFill>
              </a:rPr>
              <a:t>You will learn to value differences in your friendships</a:t>
            </a:r>
          </a:p>
          <a:p>
            <a:pPr marL="685800" indent="-342900">
              <a:spcAft>
                <a:spcPts val="1200"/>
              </a:spcAft>
              <a:buClrTx/>
              <a:buFont typeface="Arial" panose="020B0604020202020204" pitchFamily="34" charset="0"/>
              <a:buChar char="•"/>
            </a:pPr>
            <a:r>
              <a:rPr lang="en-CA" sz="2000" dirty="0" smtClean="0">
                <a:solidFill>
                  <a:schemeClr val="dk1"/>
                </a:solidFill>
              </a:rPr>
              <a:t>You may look for new experiences and become more independent </a:t>
            </a:r>
          </a:p>
        </p:txBody>
      </p:sp>
      <p:pic>
        <p:nvPicPr>
          <p:cNvPr id="5" name="Google Shape;191;p31" descr="Diverse people in a circle" title="People in a circle"/>
          <p:cNvPicPr preferRelativeResize="0"/>
          <p:nvPr/>
        </p:nvPicPr>
        <p:blipFill rotWithShape="1">
          <a:blip r:embed="rId4">
            <a:alphaModFix/>
          </a:blip>
          <a:srcRect l="22036" t="20507" r="20109" b="23262"/>
          <a:stretch/>
        </p:blipFill>
        <p:spPr>
          <a:xfrm>
            <a:off x="7481455" y="2446316"/>
            <a:ext cx="1460666" cy="1386021"/>
          </a:xfrm>
          <a:prstGeom prst="rect">
            <a:avLst/>
          </a:prstGeom>
          <a:noFill/>
          <a:ln>
            <a:noFill/>
          </a:ln>
        </p:spPr>
      </p:pic>
    </p:spTree>
    <p:extLst>
      <p:ext uri="{BB962C8B-B14F-4D97-AF65-F5344CB8AC3E}">
        <p14:creationId xmlns:p14="http://schemas.microsoft.com/office/powerpoint/2010/main" val="2558220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7" name="Google Shape;87;p17"/>
          <p:cNvSpPr txBox="1">
            <a:spLocks noGrp="1"/>
          </p:cNvSpPr>
          <p:nvPr>
            <p:ph type="title"/>
          </p:nvPr>
        </p:nvSpPr>
        <p:spPr>
          <a:xfrm>
            <a:off x="1267042" y="535441"/>
            <a:ext cx="6266521" cy="774744"/>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smtClean="0"/>
              <a:t>Guiding Question #2</a:t>
            </a:r>
            <a:endParaRPr b="1" dirty="0"/>
          </a:p>
        </p:txBody>
      </p:sp>
      <p:sp>
        <p:nvSpPr>
          <p:cNvPr id="2" name="TextBox 1"/>
          <p:cNvSpPr txBox="1"/>
          <p:nvPr/>
        </p:nvSpPr>
        <p:spPr>
          <a:xfrm>
            <a:off x="1267042" y="1615968"/>
            <a:ext cx="6266521" cy="1169551"/>
          </a:xfrm>
          <a:prstGeom prst="rect">
            <a:avLst/>
          </a:prstGeom>
          <a:noFill/>
        </p:spPr>
        <p:txBody>
          <a:bodyPr wrap="square" rtlCol="0">
            <a:spAutoFit/>
          </a:bodyPr>
          <a:lstStyle/>
          <a:p>
            <a:pPr lvl="0" algn="ctr">
              <a:spcAft>
                <a:spcPts val="1200"/>
              </a:spcAft>
            </a:pPr>
            <a:r>
              <a:rPr lang="en-US" sz="2000" dirty="0">
                <a:solidFill>
                  <a:schemeClr val="dk1"/>
                </a:solidFill>
              </a:rPr>
              <a:t>What does the term sexual health </a:t>
            </a:r>
            <a:r>
              <a:rPr lang="en-US" sz="2000" dirty="0" smtClean="0">
                <a:solidFill>
                  <a:schemeClr val="dk1"/>
                </a:solidFill>
              </a:rPr>
              <a:t>mean to you?</a:t>
            </a:r>
            <a:endParaRPr lang="en-US" sz="2000" dirty="0">
              <a:solidFill>
                <a:schemeClr val="dk1"/>
              </a:solidFill>
            </a:endParaRPr>
          </a:p>
          <a:p>
            <a:pPr lvl="0" algn="ctr">
              <a:spcAft>
                <a:spcPts val="1200"/>
              </a:spcAft>
            </a:pPr>
            <a:r>
              <a:rPr lang="en-US" sz="2000" dirty="0">
                <a:solidFill>
                  <a:schemeClr val="dk1"/>
                </a:solidFill>
              </a:rPr>
              <a:t>Why </a:t>
            </a:r>
            <a:r>
              <a:rPr lang="en-US" sz="2000" dirty="0" smtClean="0">
                <a:solidFill>
                  <a:schemeClr val="dk1"/>
                </a:solidFill>
              </a:rPr>
              <a:t>do you think it important to talk </a:t>
            </a:r>
            <a:r>
              <a:rPr lang="en-US" sz="2000" dirty="0">
                <a:solidFill>
                  <a:schemeClr val="dk1"/>
                </a:solidFill>
              </a:rPr>
              <a:t>about sexual health</a:t>
            </a:r>
            <a:r>
              <a:rPr lang="en-US" sz="2000" dirty="0" smtClean="0">
                <a:solidFill>
                  <a:schemeClr val="dk1"/>
                </a:solidFill>
              </a:rPr>
              <a:t>?</a:t>
            </a:r>
            <a:endParaRPr lang="en-US" sz="2000" dirty="0">
              <a:solidFill>
                <a:schemeClr val="dk1"/>
              </a:solidFill>
            </a:endParaRPr>
          </a:p>
        </p:txBody>
      </p:sp>
      <p:pic>
        <p:nvPicPr>
          <p:cNvPr id="5" name="Google Shape;75;p15" descr="pink question mark"/>
          <p:cNvPicPr preferRelativeResize="0"/>
          <p:nvPr/>
        </p:nvPicPr>
        <p:blipFill>
          <a:blip r:embed="rId4">
            <a:alphaModFix/>
          </a:blip>
          <a:stretch>
            <a:fillRect/>
          </a:stretch>
        </p:blipFill>
        <p:spPr>
          <a:xfrm>
            <a:off x="3778477" y="2785519"/>
            <a:ext cx="1243650" cy="1243650"/>
          </a:xfrm>
          <a:prstGeom prst="rect">
            <a:avLst/>
          </a:prstGeom>
          <a:noFill/>
          <a:ln>
            <a:noFill/>
          </a:ln>
        </p:spPr>
      </p:pic>
    </p:spTree>
    <p:extLst>
      <p:ext uri="{BB962C8B-B14F-4D97-AF65-F5344CB8AC3E}">
        <p14:creationId xmlns:p14="http://schemas.microsoft.com/office/powerpoint/2010/main" val="4105500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840973" y="280244"/>
            <a:ext cx="7403909"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What is Sexual Health?</a:t>
            </a:r>
            <a:endParaRPr sz="2820" b="1" dirty="0"/>
          </a:p>
        </p:txBody>
      </p:sp>
      <p:sp>
        <p:nvSpPr>
          <p:cNvPr id="2" name="TextBox 1"/>
          <p:cNvSpPr txBox="1"/>
          <p:nvPr/>
        </p:nvSpPr>
        <p:spPr>
          <a:xfrm>
            <a:off x="316080" y="1298197"/>
            <a:ext cx="8645236" cy="2554545"/>
          </a:xfrm>
          <a:prstGeom prst="rect">
            <a:avLst/>
          </a:prstGeom>
          <a:noFill/>
        </p:spPr>
        <p:txBody>
          <a:bodyPr wrap="square" rtlCol="0">
            <a:spAutoFit/>
          </a:bodyPr>
          <a:lstStyle/>
          <a:p>
            <a:r>
              <a:rPr lang="en-US" sz="2000" dirty="0"/>
              <a:t>Sexual health is a big part of life. </a:t>
            </a:r>
            <a:r>
              <a:rPr lang="en-US" sz="2000" dirty="0" smtClean="0"/>
              <a:t>It </a:t>
            </a:r>
            <a:r>
              <a:rPr lang="en-US" sz="2000" dirty="0"/>
              <a:t>can affect and is affected by other aspects of health. This includes physical, mental, emotional, and social health. </a:t>
            </a:r>
            <a:endParaRPr lang="en-US" sz="2000" dirty="0" smtClean="0"/>
          </a:p>
          <a:p>
            <a:endParaRPr lang="en-US" sz="2000" dirty="0"/>
          </a:p>
          <a:p>
            <a:r>
              <a:rPr lang="en-US" sz="2000" dirty="0" smtClean="0"/>
              <a:t>To be </a:t>
            </a:r>
            <a:r>
              <a:rPr lang="en-US" sz="2000" dirty="0"/>
              <a:t>in good sexual health means you are well informed, careful, and respectful to yourself and others</a:t>
            </a:r>
            <a:r>
              <a:rPr lang="en-US" sz="2000" dirty="0" smtClean="0"/>
              <a:t>.</a:t>
            </a:r>
          </a:p>
          <a:p>
            <a:endParaRPr lang="en-US" sz="2000" dirty="0" smtClean="0"/>
          </a:p>
          <a:p>
            <a:r>
              <a:rPr lang="en-US" sz="2000" dirty="0" smtClean="0"/>
              <a:t>Embrace your sexuality in </a:t>
            </a:r>
            <a:r>
              <a:rPr lang="en-US" sz="2000" dirty="0"/>
              <a:t>a way </a:t>
            </a:r>
            <a:r>
              <a:rPr lang="en-US" sz="2000" dirty="0" smtClean="0"/>
              <a:t>that makes you feel safe and comfortable.</a:t>
            </a:r>
            <a:endParaRPr lang="en-US" sz="2000" dirty="0"/>
          </a:p>
        </p:txBody>
      </p:sp>
    </p:spTree>
    <p:extLst>
      <p:ext uri="{BB962C8B-B14F-4D97-AF65-F5344CB8AC3E}">
        <p14:creationId xmlns:p14="http://schemas.microsoft.com/office/powerpoint/2010/main" val="3236052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8" name="Picture 7" title="ETFO Land Acknowledgement "/>
          <p:cNvPicPr>
            <a:picLocks noChangeAspect="1"/>
          </p:cNvPicPr>
          <p:nvPr/>
        </p:nvPicPr>
        <p:blipFill rotWithShape="1">
          <a:blip r:embed="rId3">
            <a:extLst>
              <a:ext uri="{28A0092B-C50C-407E-A947-70E740481C1C}">
                <a14:useLocalDpi xmlns:a14="http://schemas.microsoft.com/office/drawing/2010/main" val="0"/>
              </a:ext>
            </a:extLst>
          </a:blip>
          <a:srcRect t="56083"/>
          <a:stretch/>
        </p:blipFill>
        <p:spPr>
          <a:xfrm>
            <a:off x="712099" y="1524302"/>
            <a:ext cx="3859901" cy="2258898"/>
          </a:xfrm>
          <a:prstGeom prst="rect">
            <a:avLst/>
          </a:prstGeom>
        </p:spPr>
      </p:pic>
      <p:pic>
        <p:nvPicPr>
          <p:cNvPr id="9" name="Picture 8" title="ETFO Land Acknowledgement"/>
          <p:cNvPicPr>
            <a:picLocks noChangeAspect="1"/>
          </p:cNvPicPr>
          <p:nvPr/>
        </p:nvPicPr>
        <p:blipFill>
          <a:blip r:embed="rId4"/>
          <a:stretch>
            <a:fillRect/>
          </a:stretch>
        </p:blipFill>
        <p:spPr>
          <a:xfrm>
            <a:off x="5245387" y="393582"/>
            <a:ext cx="3059369" cy="3536630"/>
          </a:xfrm>
          <a:prstGeom prst="rect">
            <a:avLst/>
          </a:prstGeom>
        </p:spPr>
      </p:pic>
      <p:sp>
        <p:nvSpPr>
          <p:cNvPr id="80" name="Google Shape;80;p16"/>
          <p:cNvSpPr txBox="1">
            <a:spLocks noGrp="1"/>
          </p:cNvSpPr>
          <p:nvPr>
            <p:ph type="title"/>
          </p:nvPr>
        </p:nvSpPr>
        <p:spPr>
          <a:xfrm>
            <a:off x="311700" y="359559"/>
            <a:ext cx="4748815"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Land Acknowledgement</a:t>
            </a:r>
            <a:endParaRPr b="1" dirty="0"/>
          </a:p>
        </p:txBody>
      </p:sp>
    </p:spTree>
    <p:extLst>
      <p:ext uri="{BB962C8B-B14F-4D97-AF65-F5344CB8AC3E}">
        <p14:creationId xmlns:p14="http://schemas.microsoft.com/office/powerpoint/2010/main" val="852636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88682" y="256493"/>
            <a:ext cx="8308494"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Positive and Safe Sexual Health Experiences</a:t>
            </a:r>
            <a:endParaRPr sz="2820" b="1" dirty="0"/>
          </a:p>
        </p:txBody>
      </p:sp>
      <p:sp>
        <p:nvSpPr>
          <p:cNvPr id="2" name="TextBox 1"/>
          <p:cNvSpPr txBox="1"/>
          <p:nvPr/>
        </p:nvSpPr>
        <p:spPr>
          <a:xfrm>
            <a:off x="388682" y="1225168"/>
            <a:ext cx="8308494" cy="2862322"/>
          </a:xfrm>
          <a:prstGeom prst="rect">
            <a:avLst/>
          </a:prstGeom>
          <a:noFill/>
        </p:spPr>
        <p:txBody>
          <a:bodyPr wrap="square" rtlCol="0">
            <a:spAutoFit/>
          </a:bodyPr>
          <a:lstStyle/>
          <a:p>
            <a:pPr marL="685800" indent="-342900">
              <a:spcAft>
                <a:spcPts val="1200"/>
              </a:spcAft>
              <a:buClrTx/>
              <a:buFont typeface="Arial" panose="020B0604020202020204" pitchFamily="34" charset="0"/>
              <a:buChar char="•"/>
            </a:pPr>
            <a:r>
              <a:rPr lang="en-CA" sz="2000" dirty="0" smtClean="0">
                <a:solidFill>
                  <a:schemeClr val="dk1"/>
                </a:solidFill>
              </a:rPr>
              <a:t>Educate yourself, ask questions and make informed decisions</a:t>
            </a:r>
          </a:p>
          <a:p>
            <a:pPr marL="685800" indent="-342900">
              <a:spcAft>
                <a:spcPts val="1200"/>
              </a:spcAft>
              <a:buClrTx/>
              <a:buFont typeface="Arial" panose="020B0604020202020204" pitchFamily="34" charset="0"/>
              <a:buChar char="•"/>
            </a:pPr>
            <a:r>
              <a:rPr lang="en-CA" sz="2000" dirty="0" smtClean="0">
                <a:solidFill>
                  <a:schemeClr val="dk1"/>
                </a:solidFill>
              </a:rPr>
              <a:t>Practice safe sex by learning how to protect yourself against STIs</a:t>
            </a:r>
          </a:p>
          <a:p>
            <a:pPr marL="685800" indent="-342900">
              <a:spcAft>
                <a:spcPts val="1200"/>
              </a:spcAft>
              <a:buClrTx/>
              <a:buFont typeface="Arial" panose="020B0604020202020204" pitchFamily="34" charset="0"/>
              <a:buChar char="•"/>
            </a:pPr>
            <a:r>
              <a:rPr lang="en-CA" sz="2000" dirty="0" smtClean="0">
                <a:solidFill>
                  <a:schemeClr val="dk1"/>
                </a:solidFill>
              </a:rPr>
              <a:t>Respect yourself and respect the choices of others; don’t judge</a:t>
            </a:r>
          </a:p>
          <a:p>
            <a:pPr marL="685800" indent="-342900">
              <a:spcAft>
                <a:spcPts val="1200"/>
              </a:spcAft>
              <a:buClrTx/>
              <a:buFont typeface="Arial" panose="020B0604020202020204" pitchFamily="34" charset="0"/>
              <a:buChar char="•"/>
            </a:pPr>
            <a:r>
              <a:rPr lang="en-CA" sz="2000" dirty="0" smtClean="0">
                <a:solidFill>
                  <a:schemeClr val="dk1"/>
                </a:solidFill>
              </a:rPr>
              <a:t>Understand the importance of consent and seek </a:t>
            </a:r>
            <a:r>
              <a:rPr lang="en-CA" sz="2000" dirty="0">
                <a:solidFill>
                  <a:schemeClr val="dk1"/>
                </a:solidFill>
              </a:rPr>
              <a:t>help if you are being forced into sexual </a:t>
            </a:r>
            <a:r>
              <a:rPr lang="en-CA" sz="2000" dirty="0" smtClean="0">
                <a:solidFill>
                  <a:schemeClr val="dk1"/>
                </a:solidFill>
              </a:rPr>
              <a:t>activity</a:t>
            </a:r>
          </a:p>
          <a:p>
            <a:pPr marL="685800" indent="-342900">
              <a:spcAft>
                <a:spcPts val="1200"/>
              </a:spcAft>
              <a:buClrTx/>
              <a:buFont typeface="Arial" panose="020B0604020202020204" pitchFamily="34" charset="0"/>
              <a:buChar char="•"/>
            </a:pPr>
            <a:r>
              <a:rPr lang="en-US" sz="2000" dirty="0" smtClean="0">
                <a:solidFill>
                  <a:schemeClr val="tx1"/>
                </a:solidFill>
              </a:rPr>
              <a:t>It </a:t>
            </a:r>
            <a:r>
              <a:rPr lang="en-US" sz="2000" dirty="0">
                <a:solidFill>
                  <a:schemeClr val="tx1"/>
                </a:solidFill>
              </a:rPr>
              <a:t>is important to talk to your partner </a:t>
            </a:r>
            <a:r>
              <a:rPr lang="en-US" sz="2000" dirty="0" smtClean="0">
                <a:solidFill>
                  <a:schemeClr val="tx1"/>
                </a:solidFill>
              </a:rPr>
              <a:t>about sexual limits and </a:t>
            </a:r>
            <a:r>
              <a:rPr lang="en-US" sz="2000" dirty="0">
                <a:solidFill>
                  <a:schemeClr val="tx1"/>
                </a:solidFill>
              </a:rPr>
              <a:t>boundaries </a:t>
            </a:r>
          </a:p>
        </p:txBody>
      </p:sp>
    </p:spTree>
    <p:extLst>
      <p:ext uri="{BB962C8B-B14F-4D97-AF65-F5344CB8AC3E}">
        <p14:creationId xmlns:p14="http://schemas.microsoft.com/office/powerpoint/2010/main" val="3376971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372817" y="370831"/>
            <a:ext cx="6426877"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Types of Sexual Activities</a:t>
            </a:r>
            <a:endParaRPr sz="2820" b="1" dirty="0"/>
          </a:p>
        </p:txBody>
      </p:sp>
      <p:sp>
        <p:nvSpPr>
          <p:cNvPr id="3" name="TextBox 2"/>
          <p:cNvSpPr txBox="1"/>
          <p:nvPr/>
        </p:nvSpPr>
        <p:spPr>
          <a:xfrm>
            <a:off x="430709" y="1622418"/>
            <a:ext cx="2785708" cy="1323439"/>
          </a:xfrm>
          <a:prstGeom prst="rect">
            <a:avLst/>
          </a:prstGeom>
          <a:noFill/>
        </p:spPr>
        <p:txBody>
          <a:bodyPr wrap="square" rtlCol="0">
            <a:spAutoFit/>
          </a:bodyPr>
          <a:lstStyle/>
          <a:p>
            <a:pPr marL="685800" indent="-342900">
              <a:spcAft>
                <a:spcPts val="1200"/>
              </a:spcAft>
              <a:buClrTx/>
              <a:buFont typeface="Arial" panose="020B0604020202020204" pitchFamily="34" charset="0"/>
              <a:buChar char="•"/>
            </a:pPr>
            <a:r>
              <a:rPr lang="en" sz="2000" dirty="0" smtClean="0">
                <a:solidFill>
                  <a:schemeClr val="dk1"/>
                </a:solidFill>
              </a:rPr>
              <a:t>Touching</a:t>
            </a:r>
          </a:p>
          <a:p>
            <a:pPr marL="685800" indent="-342900">
              <a:spcAft>
                <a:spcPts val="1200"/>
              </a:spcAft>
              <a:buClrTx/>
              <a:buFont typeface="Arial" panose="020B0604020202020204" pitchFamily="34" charset="0"/>
              <a:buChar char="•"/>
            </a:pPr>
            <a:r>
              <a:rPr lang="en" sz="2000" dirty="0" smtClean="0">
                <a:solidFill>
                  <a:schemeClr val="dk1"/>
                </a:solidFill>
              </a:rPr>
              <a:t>Kissing</a:t>
            </a:r>
          </a:p>
          <a:p>
            <a:pPr marL="685800" indent="-342900">
              <a:spcAft>
                <a:spcPts val="1200"/>
              </a:spcAft>
              <a:buClrTx/>
              <a:buFont typeface="Arial" panose="020B0604020202020204" pitchFamily="34" charset="0"/>
              <a:buChar char="•"/>
            </a:pPr>
            <a:r>
              <a:rPr lang="en" sz="2000" dirty="0" smtClean="0">
                <a:solidFill>
                  <a:schemeClr val="dk1"/>
                </a:solidFill>
              </a:rPr>
              <a:t>Masturbation</a:t>
            </a:r>
          </a:p>
        </p:txBody>
      </p:sp>
      <p:sp>
        <p:nvSpPr>
          <p:cNvPr id="6" name="TextBox 5"/>
          <p:cNvSpPr txBox="1"/>
          <p:nvPr/>
        </p:nvSpPr>
        <p:spPr>
          <a:xfrm>
            <a:off x="5657613" y="1622417"/>
            <a:ext cx="3015332" cy="1323439"/>
          </a:xfrm>
          <a:prstGeom prst="rect">
            <a:avLst/>
          </a:prstGeom>
          <a:noFill/>
        </p:spPr>
        <p:txBody>
          <a:bodyPr wrap="square" rtlCol="0">
            <a:spAutoFit/>
          </a:bodyPr>
          <a:lstStyle/>
          <a:p>
            <a:pPr marL="685800" indent="-342900">
              <a:spcAft>
                <a:spcPts val="1200"/>
              </a:spcAft>
              <a:buClrTx/>
              <a:buFont typeface="Arial" panose="020B0604020202020204" pitchFamily="34" charset="0"/>
              <a:buChar char="•"/>
            </a:pPr>
            <a:r>
              <a:rPr lang="en" sz="2000" dirty="0" smtClean="0">
                <a:solidFill>
                  <a:schemeClr val="dk1"/>
                </a:solidFill>
              </a:rPr>
              <a:t>Oral Sex</a:t>
            </a:r>
          </a:p>
          <a:p>
            <a:pPr marL="685800" indent="-342900">
              <a:spcAft>
                <a:spcPts val="1200"/>
              </a:spcAft>
              <a:buClrTx/>
              <a:buFont typeface="Arial" panose="020B0604020202020204" pitchFamily="34" charset="0"/>
              <a:buChar char="•"/>
            </a:pPr>
            <a:r>
              <a:rPr lang="en" sz="2000" dirty="0" smtClean="0">
                <a:solidFill>
                  <a:schemeClr val="dk1"/>
                </a:solidFill>
              </a:rPr>
              <a:t>Anal Sex</a:t>
            </a:r>
          </a:p>
          <a:p>
            <a:pPr marL="685800" indent="-342900">
              <a:spcAft>
                <a:spcPts val="1200"/>
              </a:spcAft>
              <a:buClrTx/>
              <a:buFont typeface="Arial" panose="020B0604020202020204" pitchFamily="34" charset="0"/>
              <a:buChar char="•"/>
            </a:pPr>
            <a:r>
              <a:rPr lang="en" sz="2000" dirty="0" smtClean="0">
                <a:solidFill>
                  <a:schemeClr val="dk1"/>
                </a:solidFill>
              </a:rPr>
              <a:t>Sexual Intercourse</a:t>
            </a:r>
            <a:endParaRPr lang="en" sz="2000" dirty="0">
              <a:solidFill>
                <a:schemeClr val="dk1"/>
              </a:solidFill>
            </a:endParaRPr>
          </a:p>
        </p:txBody>
      </p:sp>
      <p:pic>
        <p:nvPicPr>
          <p:cNvPr id="5" name="Picture 4" descr="two people in love"/>
          <p:cNvPicPr>
            <a:picLocks noChangeAspect="1"/>
          </p:cNvPicPr>
          <p:nvPr/>
        </p:nvPicPr>
        <p:blipFill rotWithShape="1">
          <a:blip r:embed="rId4">
            <a:extLst>
              <a:ext uri="{28A0092B-C50C-407E-A947-70E740481C1C}">
                <a14:useLocalDpi xmlns:a14="http://schemas.microsoft.com/office/drawing/2010/main" val="0"/>
              </a:ext>
            </a:extLst>
          </a:blip>
          <a:srcRect l="5958" t="14307" r="8600" b="14051"/>
          <a:stretch/>
        </p:blipFill>
        <p:spPr>
          <a:xfrm>
            <a:off x="3216416" y="2102391"/>
            <a:ext cx="2441197" cy="2046913"/>
          </a:xfrm>
          <a:prstGeom prst="rect">
            <a:avLst/>
          </a:prstGeom>
        </p:spPr>
      </p:pic>
    </p:spTree>
    <p:extLst>
      <p:ext uri="{BB962C8B-B14F-4D97-AF65-F5344CB8AC3E}">
        <p14:creationId xmlns:p14="http://schemas.microsoft.com/office/powerpoint/2010/main" val="2300405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Title 1"/>
          <p:cNvSpPr>
            <a:spLocks noGrp="1"/>
          </p:cNvSpPr>
          <p:nvPr>
            <p:ph type="title"/>
          </p:nvPr>
        </p:nvSpPr>
        <p:spPr>
          <a:xfrm>
            <a:off x="2569849" y="388311"/>
            <a:ext cx="3939489" cy="97275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3200" b="1" dirty="0" smtClean="0">
                <a:latin typeface="+mj-lt"/>
              </a:rPr>
              <a:t>Think, Pair, Share</a:t>
            </a:r>
            <a:endParaRPr lang="en-CA" sz="3200" b="1" dirty="0">
              <a:latin typeface="+mj-lt"/>
            </a:endParaRPr>
          </a:p>
        </p:txBody>
      </p:sp>
      <p:pic>
        <p:nvPicPr>
          <p:cNvPr id="7" name="Google Shape;74;p15" descr="Talking bubbles"/>
          <p:cNvPicPr preferRelativeResize="0"/>
          <p:nvPr/>
        </p:nvPicPr>
        <p:blipFill>
          <a:blip r:embed="rId3">
            <a:alphaModFix/>
          </a:blip>
          <a:stretch>
            <a:fillRect/>
          </a:stretch>
        </p:blipFill>
        <p:spPr>
          <a:xfrm>
            <a:off x="132348" y="2443115"/>
            <a:ext cx="1649907" cy="1762870"/>
          </a:xfrm>
          <a:prstGeom prst="rect">
            <a:avLst/>
          </a:prstGeom>
          <a:noFill/>
          <a:ln>
            <a:noFill/>
          </a:ln>
        </p:spPr>
      </p:pic>
      <p:sp>
        <p:nvSpPr>
          <p:cNvPr id="182" name="Google Shape;182;p30"/>
          <p:cNvSpPr txBox="1"/>
          <p:nvPr/>
        </p:nvSpPr>
        <p:spPr>
          <a:xfrm>
            <a:off x="595615" y="1690638"/>
            <a:ext cx="7887956" cy="1107965"/>
          </a:xfrm>
          <a:prstGeom prst="rect">
            <a:avLst/>
          </a:prstGeom>
          <a:noFill/>
          <a:ln>
            <a:noFill/>
          </a:ln>
        </p:spPr>
        <p:txBody>
          <a:bodyPr spcFirstLastPara="1" wrap="square" lIns="91425" tIns="91425" rIns="91425" bIns="91425" anchor="t" anchorCtr="0">
            <a:spAutoFit/>
          </a:bodyPr>
          <a:lstStyle/>
          <a:p>
            <a:pPr algn="ctr"/>
            <a:r>
              <a:rPr lang="en-US" sz="2000" dirty="0">
                <a:solidFill>
                  <a:schemeClr val="dk1"/>
                </a:solidFill>
              </a:rPr>
              <a:t>What does the term consent mean to you? </a:t>
            </a:r>
          </a:p>
          <a:p>
            <a:pPr algn="ctr"/>
            <a:endParaRPr lang="en-US" sz="2000" dirty="0">
              <a:solidFill>
                <a:schemeClr val="dk1"/>
              </a:solidFill>
            </a:endParaRPr>
          </a:p>
          <a:p>
            <a:pPr algn="ctr"/>
            <a:r>
              <a:rPr lang="en-US" sz="2000" dirty="0">
                <a:solidFill>
                  <a:schemeClr val="dk1"/>
                </a:solidFill>
              </a:rPr>
              <a:t>Why do you think consent is important? </a:t>
            </a:r>
          </a:p>
        </p:txBody>
      </p:sp>
      <p:pic>
        <p:nvPicPr>
          <p:cNvPr id="6" name="Picture 5" descr="no means no"/>
          <p:cNvPicPr>
            <a:picLocks noChangeAspect="1"/>
          </p:cNvPicPr>
          <p:nvPr/>
        </p:nvPicPr>
        <p:blipFill rotWithShape="1">
          <a:blip r:embed="rId4">
            <a:extLst>
              <a:ext uri="{28A0092B-C50C-407E-A947-70E740481C1C}">
                <a14:useLocalDpi xmlns:a14="http://schemas.microsoft.com/office/drawing/2010/main" val="0"/>
              </a:ext>
            </a:extLst>
          </a:blip>
          <a:srcRect t="34522" b="40789"/>
          <a:stretch/>
        </p:blipFill>
        <p:spPr>
          <a:xfrm>
            <a:off x="5254291" y="3128176"/>
            <a:ext cx="3682036" cy="909050"/>
          </a:xfrm>
          <a:prstGeom prst="rect">
            <a:avLst/>
          </a:prstGeom>
        </p:spPr>
      </p:pic>
    </p:spTree>
    <p:extLst>
      <p:ext uri="{BB962C8B-B14F-4D97-AF65-F5344CB8AC3E}">
        <p14:creationId xmlns:p14="http://schemas.microsoft.com/office/powerpoint/2010/main" val="1488028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20420" y="230455"/>
            <a:ext cx="4689784"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What is Consent?</a:t>
            </a:r>
            <a:endParaRPr sz="2820" b="1" dirty="0"/>
          </a:p>
        </p:txBody>
      </p:sp>
      <p:sp>
        <p:nvSpPr>
          <p:cNvPr id="3" name="TextBox 2"/>
          <p:cNvSpPr txBox="1"/>
          <p:nvPr/>
        </p:nvSpPr>
        <p:spPr>
          <a:xfrm>
            <a:off x="220420" y="1260959"/>
            <a:ext cx="4689784" cy="2554545"/>
          </a:xfrm>
          <a:prstGeom prst="rect">
            <a:avLst/>
          </a:prstGeom>
          <a:noFill/>
        </p:spPr>
        <p:txBody>
          <a:bodyPr wrap="square" rtlCol="0">
            <a:spAutoFit/>
          </a:bodyPr>
          <a:lstStyle/>
          <a:p>
            <a:pPr>
              <a:buClrTx/>
            </a:pPr>
            <a:r>
              <a:rPr lang="en-CA" sz="2000" b="1" dirty="0" smtClean="0">
                <a:solidFill>
                  <a:schemeClr val="tx1"/>
                </a:solidFill>
              </a:rPr>
              <a:t>Consent…</a:t>
            </a:r>
          </a:p>
          <a:p>
            <a:pPr marL="285750" indent="-285750">
              <a:buClrTx/>
              <a:buFont typeface="Arial" panose="020B0604020202020204" pitchFamily="34" charset="0"/>
              <a:buChar char="•"/>
            </a:pPr>
            <a:r>
              <a:rPr lang="en-CA" sz="2000" dirty="0" smtClean="0">
                <a:solidFill>
                  <a:schemeClr val="tx1"/>
                </a:solidFill>
              </a:rPr>
              <a:t>Is giving permission to another person </a:t>
            </a:r>
            <a:endParaRPr lang="en" sz="2000" strike="sngStrike" dirty="0">
              <a:solidFill>
                <a:schemeClr val="dk1"/>
              </a:solidFill>
            </a:endParaRPr>
          </a:p>
          <a:p>
            <a:pPr marL="285750" indent="-285750">
              <a:buClrTx/>
              <a:buFont typeface="Arial" panose="020B0604020202020204" pitchFamily="34" charset="0"/>
              <a:buChar char="•"/>
            </a:pPr>
            <a:r>
              <a:rPr lang="en" sz="2000" dirty="0" smtClean="0">
                <a:solidFill>
                  <a:schemeClr val="dk1"/>
                </a:solidFill>
              </a:rPr>
              <a:t>Is given verbally and freely, never forced</a:t>
            </a:r>
          </a:p>
          <a:p>
            <a:pPr marL="285750" indent="-285750">
              <a:buClrTx/>
              <a:buFont typeface="Arial" panose="020B0604020202020204" pitchFamily="34" charset="0"/>
              <a:buChar char="•"/>
            </a:pPr>
            <a:r>
              <a:rPr lang="en" sz="2000" dirty="0" smtClean="0">
                <a:solidFill>
                  <a:schemeClr val="dk1"/>
                </a:solidFill>
              </a:rPr>
              <a:t>Cannot be given in advance </a:t>
            </a:r>
          </a:p>
          <a:p>
            <a:pPr marL="285750" indent="-285750">
              <a:buClrTx/>
              <a:buFont typeface="Arial" panose="020B0604020202020204" pitchFamily="34" charset="0"/>
              <a:buChar char="•"/>
            </a:pPr>
            <a:r>
              <a:rPr lang="en" sz="2000" dirty="0" smtClean="0">
                <a:solidFill>
                  <a:schemeClr val="dk1"/>
                </a:solidFill>
              </a:rPr>
              <a:t>Is required for all types of sexual activities </a:t>
            </a:r>
            <a:endParaRPr lang="en-CA" sz="2000" dirty="0" smtClean="0">
              <a:solidFill>
                <a:schemeClr val="tx1"/>
              </a:solidFill>
            </a:endParaRPr>
          </a:p>
        </p:txBody>
      </p:sp>
      <p:pic>
        <p:nvPicPr>
          <p:cNvPr id="7" name="Picture 2" descr="Infographic: Consent for sexual activity must be freely-gi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4349" y="230455"/>
            <a:ext cx="3817670" cy="381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500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372817" y="259994"/>
            <a:ext cx="6426877"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All About Consent</a:t>
            </a:r>
            <a:endParaRPr sz="2820" b="1" dirty="0"/>
          </a:p>
        </p:txBody>
      </p:sp>
      <p:sp>
        <p:nvSpPr>
          <p:cNvPr id="3" name="TextBox 2"/>
          <p:cNvSpPr txBox="1"/>
          <p:nvPr/>
        </p:nvSpPr>
        <p:spPr>
          <a:xfrm>
            <a:off x="1372817" y="1387737"/>
            <a:ext cx="4483920" cy="2246769"/>
          </a:xfrm>
          <a:prstGeom prst="rect">
            <a:avLst/>
          </a:prstGeom>
          <a:noFill/>
        </p:spPr>
        <p:txBody>
          <a:bodyPr wrap="none" rtlCol="0">
            <a:spAutoFit/>
          </a:bodyPr>
          <a:lstStyle/>
          <a:p>
            <a:pPr marL="0" indent="0">
              <a:spcAft>
                <a:spcPts val="1200"/>
              </a:spcAft>
              <a:buClrTx/>
              <a:buNone/>
            </a:pPr>
            <a:r>
              <a:rPr lang="en" sz="2000" dirty="0" smtClean="0">
                <a:solidFill>
                  <a:schemeClr val="dk1"/>
                </a:solidFill>
              </a:rPr>
              <a:t>When do we need to ask for consent?</a:t>
            </a:r>
            <a:endParaRPr lang="en" sz="2000" dirty="0">
              <a:solidFill>
                <a:schemeClr val="dk1"/>
              </a:solidFill>
            </a:endParaRPr>
          </a:p>
          <a:p>
            <a:pPr marL="685800" indent="-342900">
              <a:spcAft>
                <a:spcPts val="1200"/>
              </a:spcAft>
              <a:buClrTx/>
              <a:buFont typeface="Arial" panose="020B0604020202020204" pitchFamily="34" charset="0"/>
              <a:buChar char="•"/>
            </a:pPr>
            <a:r>
              <a:rPr lang="en" sz="2000" dirty="0">
                <a:solidFill>
                  <a:schemeClr val="dk1"/>
                </a:solidFill>
              </a:rPr>
              <a:t>Borrowing </a:t>
            </a:r>
            <a:r>
              <a:rPr lang="en" sz="2000" dirty="0" smtClean="0">
                <a:solidFill>
                  <a:schemeClr val="dk1"/>
                </a:solidFill>
              </a:rPr>
              <a:t>items/objects</a:t>
            </a:r>
            <a:endParaRPr lang="en" sz="2000" dirty="0">
              <a:solidFill>
                <a:schemeClr val="dk1"/>
              </a:solidFill>
            </a:endParaRPr>
          </a:p>
          <a:p>
            <a:pPr marL="685800" indent="-342900">
              <a:spcAft>
                <a:spcPts val="1200"/>
              </a:spcAft>
              <a:buClrTx/>
              <a:buFont typeface="Arial" panose="020B0604020202020204" pitchFamily="34" charset="0"/>
              <a:buChar char="•"/>
            </a:pPr>
            <a:r>
              <a:rPr lang="en" sz="2000" dirty="0" smtClean="0">
                <a:solidFill>
                  <a:schemeClr val="dk1"/>
                </a:solidFill>
              </a:rPr>
              <a:t>Giving </a:t>
            </a:r>
            <a:r>
              <a:rPr lang="en" sz="2000" dirty="0">
                <a:solidFill>
                  <a:schemeClr val="dk1"/>
                </a:solidFill>
              </a:rPr>
              <a:t>hugs</a:t>
            </a:r>
          </a:p>
          <a:p>
            <a:pPr marL="685800" indent="-342900">
              <a:spcAft>
                <a:spcPts val="1200"/>
              </a:spcAft>
              <a:buClrTx/>
              <a:buFont typeface="Arial" panose="020B0604020202020204" pitchFamily="34" charset="0"/>
              <a:buChar char="•"/>
            </a:pPr>
            <a:r>
              <a:rPr lang="en" sz="2000" dirty="0">
                <a:solidFill>
                  <a:schemeClr val="dk1"/>
                </a:solidFill>
              </a:rPr>
              <a:t>Kissing</a:t>
            </a:r>
          </a:p>
          <a:p>
            <a:pPr marL="685800" indent="-342900">
              <a:spcAft>
                <a:spcPts val="1200"/>
              </a:spcAft>
              <a:buClrTx/>
              <a:buFont typeface="Arial" panose="020B0604020202020204" pitchFamily="34" charset="0"/>
              <a:buChar char="•"/>
            </a:pPr>
            <a:r>
              <a:rPr lang="en" sz="2000" dirty="0" smtClean="0">
                <a:solidFill>
                  <a:schemeClr val="dk1"/>
                </a:solidFill>
              </a:rPr>
              <a:t>Touching </a:t>
            </a:r>
            <a:r>
              <a:rPr lang="en" sz="2000" dirty="0">
                <a:solidFill>
                  <a:schemeClr val="dk1"/>
                </a:solidFill>
              </a:rPr>
              <a:t>another </a:t>
            </a:r>
            <a:r>
              <a:rPr lang="en" sz="2000" dirty="0" smtClean="0">
                <a:solidFill>
                  <a:schemeClr val="dk1"/>
                </a:solidFill>
              </a:rPr>
              <a:t>person</a:t>
            </a:r>
            <a:endParaRPr lang="en" sz="2000" dirty="0">
              <a:solidFill>
                <a:schemeClr val="dk1"/>
              </a:solidFill>
            </a:endParaRPr>
          </a:p>
        </p:txBody>
      </p:sp>
      <p:pic>
        <p:nvPicPr>
          <p:cNvPr id="4" name="Picture 3" descr="couple hugging"/>
          <p:cNvPicPr>
            <a:picLocks noChangeAspect="1"/>
          </p:cNvPicPr>
          <p:nvPr/>
        </p:nvPicPr>
        <p:blipFill rotWithShape="1">
          <a:blip r:embed="rId4">
            <a:extLst>
              <a:ext uri="{28A0092B-C50C-407E-A947-70E740481C1C}">
                <a14:useLocalDpi xmlns:a14="http://schemas.microsoft.com/office/drawing/2010/main" val="0"/>
              </a:ext>
            </a:extLst>
          </a:blip>
          <a:srcRect l="14911" r="16454"/>
          <a:stretch/>
        </p:blipFill>
        <p:spPr>
          <a:xfrm>
            <a:off x="6319495" y="1387737"/>
            <a:ext cx="1684657" cy="2454514"/>
          </a:xfrm>
          <a:prstGeom prst="rect">
            <a:avLst/>
          </a:prstGeom>
        </p:spPr>
      </p:pic>
    </p:spTree>
    <p:extLst>
      <p:ext uri="{BB962C8B-B14F-4D97-AF65-F5344CB8AC3E}">
        <p14:creationId xmlns:p14="http://schemas.microsoft.com/office/powerpoint/2010/main" val="572394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309049" y="300624"/>
            <a:ext cx="4651490"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Communicating Consent</a:t>
            </a:r>
            <a:endParaRPr sz="2820" b="1" dirty="0"/>
          </a:p>
        </p:txBody>
      </p:sp>
      <p:pic>
        <p:nvPicPr>
          <p:cNvPr id="8" name="Picture 7" descr="yes and no bubbles "/>
          <p:cNvPicPr>
            <a:picLocks noChangeAspect="1"/>
          </p:cNvPicPr>
          <p:nvPr/>
        </p:nvPicPr>
        <p:blipFill rotWithShape="1">
          <a:blip r:embed="rId4">
            <a:extLst>
              <a:ext uri="{28A0092B-C50C-407E-A947-70E740481C1C}">
                <a14:useLocalDpi xmlns:a14="http://schemas.microsoft.com/office/drawing/2010/main" val="0"/>
              </a:ext>
            </a:extLst>
          </a:blip>
          <a:srcRect t="14815" b="6510"/>
          <a:stretch/>
        </p:blipFill>
        <p:spPr>
          <a:xfrm>
            <a:off x="6534654" y="1343940"/>
            <a:ext cx="1622485" cy="1276500"/>
          </a:xfrm>
          <a:prstGeom prst="rect">
            <a:avLst/>
          </a:prstGeom>
        </p:spPr>
      </p:pic>
      <p:sp>
        <p:nvSpPr>
          <p:cNvPr id="10" name="TextBox 9"/>
          <p:cNvSpPr txBox="1"/>
          <p:nvPr/>
        </p:nvSpPr>
        <p:spPr>
          <a:xfrm>
            <a:off x="1233977" y="1497056"/>
            <a:ext cx="6801633" cy="2246769"/>
          </a:xfrm>
          <a:prstGeom prst="rect">
            <a:avLst/>
          </a:prstGeom>
          <a:noFill/>
        </p:spPr>
        <p:txBody>
          <a:bodyPr wrap="square" rtlCol="0">
            <a:spAutoFit/>
          </a:bodyPr>
          <a:lstStyle/>
          <a:p>
            <a:pPr>
              <a:buClrTx/>
            </a:pPr>
            <a:r>
              <a:rPr lang="en" sz="2000" b="1" dirty="0" smtClean="0">
                <a:solidFill>
                  <a:schemeClr val="dk1"/>
                </a:solidFill>
              </a:rPr>
              <a:t>What does consent sound like? </a:t>
            </a:r>
          </a:p>
          <a:p>
            <a:pPr marL="342900" indent="-342900">
              <a:buClrTx/>
              <a:buFont typeface="Arial" panose="020B0604020202020204" pitchFamily="34" charset="0"/>
              <a:buChar char="•"/>
            </a:pPr>
            <a:r>
              <a:rPr lang="en" sz="2000" dirty="0" smtClean="0">
                <a:solidFill>
                  <a:schemeClr val="dk1"/>
                </a:solidFill>
              </a:rPr>
              <a:t>“Yes”</a:t>
            </a:r>
          </a:p>
          <a:p>
            <a:pPr marL="342900" indent="-342900">
              <a:buClrTx/>
              <a:buFont typeface="Arial" panose="020B0604020202020204" pitchFamily="34" charset="0"/>
              <a:buChar char="•"/>
            </a:pPr>
            <a:r>
              <a:rPr lang="en" sz="2000" dirty="0" smtClean="0">
                <a:solidFill>
                  <a:schemeClr val="dk1"/>
                </a:solidFill>
              </a:rPr>
              <a:t>“Sure!”</a:t>
            </a:r>
          </a:p>
          <a:p>
            <a:pPr marL="342900" indent="-342900">
              <a:buClrTx/>
              <a:buFont typeface="Arial" panose="020B0604020202020204" pitchFamily="34" charset="0"/>
              <a:buChar char="•"/>
            </a:pPr>
            <a:r>
              <a:rPr lang="en" sz="2000" dirty="0" smtClean="0">
                <a:solidFill>
                  <a:schemeClr val="dk1"/>
                </a:solidFill>
              </a:rPr>
              <a:t>“Yes please”</a:t>
            </a:r>
          </a:p>
          <a:p>
            <a:pPr>
              <a:buClrTx/>
            </a:pPr>
            <a:endParaRPr lang="en" sz="2000" dirty="0">
              <a:solidFill>
                <a:schemeClr val="dk1"/>
              </a:solidFill>
            </a:endParaRPr>
          </a:p>
          <a:p>
            <a:pPr>
              <a:buClrTx/>
            </a:pPr>
            <a:r>
              <a:rPr lang="en" sz="2000" dirty="0" smtClean="0">
                <a:solidFill>
                  <a:schemeClr val="dk1"/>
                </a:solidFill>
              </a:rPr>
              <a:t>Just because someone doesn’t say no, doesn’t mean they are saying yes! </a:t>
            </a:r>
          </a:p>
        </p:txBody>
      </p:sp>
    </p:spTree>
    <p:extLst>
      <p:ext uri="{BB962C8B-B14F-4D97-AF65-F5344CB8AC3E}">
        <p14:creationId xmlns:p14="http://schemas.microsoft.com/office/powerpoint/2010/main" val="2583169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365889" y="259832"/>
            <a:ext cx="6426877"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What to Say…</a:t>
            </a:r>
            <a:endParaRPr sz="2820" b="1" dirty="0"/>
          </a:p>
        </p:txBody>
      </p:sp>
      <p:sp>
        <p:nvSpPr>
          <p:cNvPr id="2" name="TextBox 1"/>
          <p:cNvSpPr txBox="1"/>
          <p:nvPr/>
        </p:nvSpPr>
        <p:spPr>
          <a:xfrm>
            <a:off x="1365889" y="1366221"/>
            <a:ext cx="6562848" cy="2246769"/>
          </a:xfrm>
          <a:prstGeom prst="rect">
            <a:avLst/>
          </a:prstGeom>
          <a:noFill/>
        </p:spPr>
        <p:txBody>
          <a:bodyPr wrap="square" rtlCol="0">
            <a:spAutoFit/>
          </a:bodyPr>
          <a:lstStyle/>
          <a:p>
            <a:pPr marL="0" indent="0">
              <a:spcAft>
                <a:spcPts val="1200"/>
              </a:spcAft>
              <a:buClrTx/>
              <a:buNone/>
            </a:pPr>
            <a:r>
              <a:rPr lang="en" sz="2000" dirty="0">
                <a:solidFill>
                  <a:schemeClr val="dk1"/>
                </a:solidFill>
              </a:rPr>
              <a:t>Here are ways </a:t>
            </a:r>
            <a:r>
              <a:rPr lang="en" sz="2000" dirty="0" smtClean="0">
                <a:solidFill>
                  <a:schemeClr val="dk1"/>
                </a:solidFill>
              </a:rPr>
              <a:t>to say that </a:t>
            </a:r>
            <a:r>
              <a:rPr lang="en" sz="2000" dirty="0">
                <a:solidFill>
                  <a:schemeClr val="dk1"/>
                </a:solidFill>
              </a:rPr>
              <a:t>you do not give consent:</a:t>
            </a:r>
          </a:p>
          <a:p>
            <a:pPr marL="685800" indent="-342900">
              <a:spcAft>
                <a:spcPts val="1200"/>
              </a:spcAft>
              <a:buClrTx/>
              <a:buFont typeface="Arial" panose="020B0604020202020204" pitchFamily="34" charset="0"/>
              <a:buChar char="•"/>
            </a:pPr>
            <a:r>
              <a:rPr lang="en-CA" sz="2000" dirty="0">
                <a:solidFill>
                  <a:schemeClr val="dk1"/>
                </a:solidFill>
              </a:rPr>
              <a:t>“No” or “No thank you”</a:t>
            </a:r>
          </a:p>
          <a:p>
            <a:pPr marL="685800" indent="-342900">
              <a:spcAft>
                <a:spcPts val="1200"/>
              </a:spcAft>
              <a:buClrTx/>
              <a:buFont typeface="Arial" panose="020B0604020202020204" pitchFamily="34" charset="0"/>
              <a:buChar char="•"/>
            </a:pPr>
            <a:r>
              <a:rPr lang="en-CA" sz="2000" dirty="0">
                <a:solidFill>
                  <a:schemeClr val="dk1"/>
                </a:solidFill>
              </a:rPr>
              <a:t>“I don’t feel like it right now”</a:t>
            </a:r>
          </a:p>
          <a:p>
            <a:pPr marL="685800" indent="-342900">
              <a:spcAft>
                <a:spcPts val="1200"/>
              </a:spcAft>
              <a:buClrTx/>
              <a:buFont typeface="Arial" panose="020B0604020202020204" pitchFamily="34" charset="0"/>
              <a:buChar char="•"/>
            </a:pPr>
            <a:r>
              <a:rPr lang="en-CA" sz="2000" dirty="0">
                <a:solidFill>
                  <a:schemeClr val="dk1"/>
                </a:solidFill>
              </a:rPr>
              <a:t>“Maybe another time”</a:t>
            </a:r>
          </a:p>
          <a:p>
            <a:pPr marL="685800" indent="-342900">
              <a:spcAft>
                <a:spcPts val="1200"/>
              </a:spcAft>
              <a:buClrTx/>
              <a:buFont typeface="Arial" panose="020B0604020202020204" pitchFamily="34" charset="0"/>
              <a:buChar char="•"/>
            </a:pPr>
            <a:r>
              <a:rPr lang="en-CA" sz="2000" dirty="0">
                <a:solidFill>
                  <a:schemeClr val="dk1"/>
                </a:solidFill>
              </a:rPr>
              <a:t>“I don’t like that” or “I don’t want that</a:t>
            </a:r>
            <a:r>
              <a:rPr lang="en-CA" sz="2000" dirty="0" smtClean="0">
                <a:solidFill>
                  <a:schemeClr val="dk1"/>
                </a:solidFill>
              </a:rPr>
              <a:t>”</a:t>
            </a:r>
            <a:endParaRPr lang="en-CA" sz="2000" dirty="0">
              <a:solidFill>
                <a:schemeClr val="dk1"/>
              </a:solidFill>
            </a:endParaRPr>
          </a:p>
        </p:txBody>
      </p:sp>
      <p:pic>
        <p:nvPicPr>
          <p:cNvPr id="4" name="Google Shape;237;p37" descr="red circle with a line crossing through someone's hand stating no" title="Red circle with line through a hand"/>
          <p:cNvPicPr preferRelativeResize="0"/>
          <p:nvPr/>
        </p:nvPicPr>
        <p:blipFill>
          <a:blip r:embed="rId4">
            <a:alphaModFix/>
          </a:blip>
          <a:stretch>
            <a:fillRect/>
          </a:stretch>
        </p:blipFill>
        <p:spPr>
          <a:xfrm>
            <a:off x="6694113" y="1885244"/>
            <a:ext cx="1885443" cy="1891945"/>
          </a:xfrm>
          <a:prstGeom prst="rect">
            <a:avLst/>
          </a:prstGeom>
          <a:noFill/>
          <a:ln>
            <a:noFill/>
          </a:ln>
        </p:spPr>
      </p:pic>
    </p:spTree>
    <p:extLst>
      <p:ext uri="{BB962C8B-B14F-4D97-AF65-F5344CB8AC3E}">
        <p14:creationId xmlns:p14="http://schemas.microsoft.com/office/powerpoint/2010/main" val="549398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2"/>
        <p:cNvGrpSpPr/>
        <p:nvPr/>
      </p:nvGrpSpPr>
      <p:grpSpPr>
        <a:xfrm>
          <a:off x="0" y="0"/>
          <a:ext cx="0" cy="0"/>
          <a:chOff x="0" y="0"/>
          <a:chExt cx="0" cy="0"/>
        </a:xfrm>
      </p:grpSpPr>
      <p:sp>
        <p:nvSpPr>
          <p:cNvPr id="94" name="Google Shape;94;p18"/>
          <p:cNvSpPr txBox="1">
            <a:spLocks noGrp="1"/>
          </p:cNvSpPr>
          <p:nvPr>
            <p:ph type="title"/>
          </p:nvPr>
        </p:nvSpPr>
        <p:spPr>
          <a:xfrm>
            <a:off x="453607" y="278952"/>
            <a:ext cx="8419126" cy="943368"/>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lvl="0" algn="ctr">
              <a:buSzPts val="990"/>
            </a:pPr>
            <a:r>
              <a:rPr lang="en" b="1" dirty="0" smtClean="0"/>
              <a:t>Videos: </a:t>
            </a:r>
            <a:r>
              <a:rPr lang="en" b="1" dirty="0">
                <a:hlinkClick r:id="rId5"/>
              </a:rPr>
              <a:t>Cycling Through </a:t>
            </a:r>
            <a:r>
              <a:rPr lang="en" b="1" dirty="0" smtClean="0">
                <a:hlinkClick r:id="rId5"/>
              </a:rPr>
              <a:t>Consent</a:t>
            </a:r>
            <a:r>
              <a:rPr lang="en" b="1" dirty="0" smtClean="0"/>
              <a:t> </a:t>
            </a:r>
            <a:endParaRPr b="1" dirty="0"/>
          </a:p>
        </p:txBody>
      </p:sp>
      <p:sp>
        <p:nvSpPr>
          <p:cNvPr id="5" name="TextBox 4"/>
          <p:cNvSpPr txBox="1"/>
          <p:nvPr/>
        </p:nvSpPr>
        <p:spPr>
          <a:xfrm>
            <a:off x="453607" y="1420855"/>
            <a:ext cx="3793540" cy="2554545"/>
          </a:xfrm>
          <a:prstGeom prst="rect">
            <a:avLst/>
          </a:prstGeom>
          <a:noFill/>
        </p:spPr>
        <p:txBody>
          <a:bodyPr wrap="square" rtlCol="0">
            <a:spAutoFit/>
          </a:bodyPr>
          <a:lstStyle/>
          <a:p>
            <a:r>
              <a:rPr lang="en-CA" sz="2000" dirty="0">
                <a:solidFill>
                  <a:schemeClr val="tx1"/>
                </a:solidFill>
              </a:rPr>
              <a:t>Questions to keep in mind while watching: </a:t>
            </a:r>
          </a:p>
          <a:p>
            <a:pPr marL="342900" indent="-342900">
              <a:buFont typeface="Arial" panose="020B0604020202020204" pitchFamily="34" charset="0"/>
              <a:buChar char="•"/>
            </a:pPr>
            <a:r>
              <a:rPr lang="en-US" sz="2000" dirty="0">
                <a:solidFill>
                  <a:schemeClr val="dk1"/>
                </a:solidFill>
              </a:rPr>
              <a:t>What does consent sound like?</a:t>
            </a:r>
          </a:p>
          <a:p>
            <a:pPr marL="342900" indent="-342900">
              <a:buFont typeface="Arial" panose="020B0604020202020204" pitchFamily="34" charset="0"/>
              <a:buChar char="•"/>
            </a:pPr>
            <a:r>
              <a:rPr lang="en-US" sz="2000" dirty="0" smtClean="0">
                <a:solidFill>
                  <a:schemeClr val="dk1"/>
                </a:solidFill>
              </a:rPr>
              <a:t>What does consent look like? </a:t>
            </a:r>
          </a:p>
          <a:p>
            <a:pPr marL="342900" indent="-342900">
              <a:buFont typeface="Arial" panose="020B0604020202020204" pitchFamily="34" charset="0"/>
              <a:buChar char="•"/>
            </a:pPr>
            <a:r>
              <a:rPr lang="en-US" sz="2000" dirty="0" smtClean="0">
                <a:solidFill>
                  <a:schemeClr val="dk1"/>
                </a:solidFill>
              </a:rPr>
              <a:t>What does consent not look like?</a:t>
            </a:r>
          </a:p>
        </p:txBody>
      </p:sp>
      <p:pic>
        <p:nvPicPr>
          <p:cNvPr id="10" name="Google Shape;85;p16" descr="video icon"/>
          <p:cNvPicPr preferRelativeResize="0"/>
          <p:nvPr/>
        </p:nvPicPr>
        <p:blipFill>
          <a:blip r:embed="rId6">
            <a:alphaModFix/>
          </a:blip>
          <a:stretch>
            <a:fillRect/>
          </a:stretch>
        </p:blipFill>
        <p:spPr>
          <a:xfrm>
            <a:off x="7737197" y="317497"/>
            <a:ext cx="907606" cy="866277"/>
          </a:xfrm>
          <a:prstGeom prst="rect">
            <a:avLst/>
          </a:prstGeom>
          <a:noFill/>
          <a:ln>
            <a:noFill/>
          </a:ln>
        </p:spPr>
      </p:pic>
      <p:pic>
        <p:nvPicPr>
          <p:cNvPr id="3" name="-JwlKjRaUaw"/>
          <p:cNvPicPr>
            <a:picLocks noRot="1" noChangeAspect="1"/>
          </p:cNvPicPr>
          <p:nvPr>
            <a:videoFile r:link="rId1"/>
          </p:nvPr>
        </p:nvPicPr>
        <p:blipFill>
          <a:blip r:embed="rId7"/>
          <a:stretch>
            <a:fillRect/>
          </a:stretch>
        </p:blipFill>
        <p:spPr>
          <a:xfrm>
            <a:off x="4644189" y="1374091"/>
            <a:ext cx="4228544" cy="260130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372810" y="322938"/>
            <a:ext cx="6426877"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Age of Sexual Consent</a:t>
            </a:r>
            <a:endParaRPr sz="2820" b="1" dirty="0"/>
          </a:p>
        </p:txBody>
      </p:sp>
      <p:sp>
        <p:nvSpPr>
          <p:cNvPr id="2" name="TextBox 1"/>
          <p:cNvSpPr txBox="1"/>
          <p:nvPr/>
        </p:nvSpPr>
        <p:spPr>
          <a:xfrm>
            <a:off x="663286" y="1415137"/>
            <a:ext cx="7845927" cy="2246769"/>
          </a:xfrm>
          <a:prstGeom prst="rect">
            <a:avLst/>
          </a:prstGeom>
          <a:noFill/>
        </p:spPr>
        <p:txBody>
          <a:bodyPr wrap="square" rtlCol="0">
            <a:spAutoFit/>
          </a:bodyPr>
          <a:lstStyle/>
          <a:p>
            <a:pPr marL="342900" indent="-342900">
              <a:buClrTx/>
              <a:buFont typeface="Arial" panose="020B0604020202020204" pitchFamily="34" charset="0"/>
              <a:buChar char="•"/>
            </a:pPr>
            <a:r>
              <a:rPr lang="en" sz="2000" dirty="0">
                <a:solidFill>
                  <a:schemeClr val="dk1"/>
                </a:solidFill>
              </a:rPr>
              <a:t>In Canada, the legal age of consent is </a:t>
            </a:r>
            <a:r>
              <a:rPr lang="en" sz="2000" b="1" dirty="0">
                <a:solidFill>
                  <a:schemeClr val="dk1"/>
                </a:solidFill>
              </a:rPr>
              <a:t>16 years of </a:t>
            </a:r>
            <a:r>
              <a:rPr lang="en" sz="2000" b="1" dirty="0" smtClean="0">
                <a:solidFill>
                  <a:schemeClr val="dk1"/>
                </a:solidFill>
              </a:rPr>
              <a:t>age</a:t>
            </a:r>
            <a:endParaRPr lang="en" sz="2000" dirty="0">
              <a:solidFill>
                <a:schemeClr val="dk1"/>
              </a:solidFill>
            </a:endParaRPr>
          </a:p>
          <a:p>
            <a:pPr>
              <a:buClrTx/>
            </a:pPr>
            <a:endParaRPr lang="en" sz="2000" dirty="0">
              <a:solidFill>
                <a:schemeClr val="dk1"/>
              </a:solidFill>
            </a:endParaRPr>
          </a:p>
          <a:p>
            <a:pPr>
              <a:buClrTx/>
            </a:pPr>
            <a:r>
              <a:rPr lang="en" sz="2000" b="1" dirty="0" smtClean="0">
                <a:solidFill>
                  <a:schemeClr val="dk1"/>
                </a:solidFill>
              </a:rPr>
              <a:t>Exceptions:</a:t>
            </a:r>
          </a:p>
          <a:p>
            <a:pPr marL="342900" indent="-342900">
              <a:buClrTx/>
              <a:buFont typeface="Arial" panose="020B0604020202020204" pitchFamily="34" charset="0"/>
              <a:buChar char="•"/>
            </a:pPr>
            <a:r>
              <a:rPr lang="en" sz="2000" dirty="0" smtClean="0">
                <a:solidFill>
                  <a:schemeClr val="dk1"/>
                </a:solidFill>
              </a:rPr>
              <a:t>A 12 or 13 year old can consent with a partner </a:t>
            </a:r>
            <a:r>
              <a:rPr lang="en" sz="2000" b="1" dirty="0" smtClean="0">
                <a:solidFill>
                  <a:schemeClr val="dk1"/>
                </a:solidFill>
              </a:rPr>
              <a:t>only</a:t>
            </a:r>
            <a:r>
              <a:rPr lang="en" sz="2000" dirty="0" smtClean="0">
                <a:solidFill>
                  <a:schemeClr val="dk1"/>
                </a:solidFill>
              </a:rPr>
              <a:t> if the partner is less than 2 years older</a:t>
            </a:r>
          </a:p>
          <a:p>
            <a:pPr marL="342900" indent="-342900">
              <a:buClrTx/>
              <a:buFont typeface="Arial" panose="020B0604020202020204" pitchFamily="34" charset="0"/>
              <a:buChar char="•"/>
            </a:pPr>
            <a:r>
              <a:rPr lang="en" sz="2000" dirty="0" smtClean="0">
                <a:solidFill>
                  <a:schemeClr val="dk1"/>
                </a:solidFill>
              </a:rPr>
              <a:t>A 14 or 15 year old can consent with a partner </a:t>
            </a:r>
            <a:r>
              <a:rPr lang="en" sz="2000" b="1" dirty="0" smtClean="0">
                <a:solidFill>
                  <a:schemeClr val="dk1"/>
                </a:solidFill>
              </a:rPr>
              <a:t>only</a:t>
            </a:r>
            <a:r>
              <a:rPr lang="en" sz="2000" dirty="0" smtClean="0">
                <a:solidFill>
                  <a:schemeClr val="dk1"/>
                </a:solidFill>
              </a:rPr>
              <a:t> if the partner is less than 5 years older</a:t>
            </a:r>
          </a:p>
        </p:txBody>
      </p:sp>
    </p:spTree>
    <p:extLst>
      <p:ext uri="{BB962C8B-B14F-4D97-AF65-F5344CB8AC3E}">
        <p14:creationId xmlns:p14="http://schemas.microsoft.com/office/powerpoint/2010/main" val="1974497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716268" y="253133"/>
            <a:ext cx="3689948" cy="729969"/>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a:t>Think, Pair, Share</a:t>
            </a:r>
            <a:endParaRPr sz="2820" b="1" dirty="0"/>
          </a:p>
        </p:txBody>
      </p:sp>
      <p:sp>
        <p:nvSpPr>
          <p:cNvPr id="2" name="TextBox 1"/>
          <p:cNvSpPr txBox="1"/>
          <p:nvPr/>
        </p:nvSpPr>
        <p:spPr>
          <a:xfrm>
            <a:off x="71395" y="1270146"/>
            <a:ext cx="8979694" cy="2554545"/>
          </a:xfrm>
          <a:prstGeom prst="rect">
            <a:avLst/>
          </a:prstGeom>
          <a:noFill/>
        </p:spPr>
        <p:txBody>
          <a:bodyPr wrap="square" rtlCol="0">
            <a:spAutoFit/>
          </a:bodyPr>
          <a:lstStyle/>
          <a:p>
            <a:pPr lvl="0" algn="ctr">
              <a:spcAft>
                <a:spcPts val="1200"/>
              </a:spcAft>
            </a:pPr>
            <a:r>
              <a:rPr lang="en" sz="2000" dirty="0">
                <a:solidFill>
                  <a:schemeClr val="dk1"/>
                </a:solidFill>
              </a:rPr>
              <a:t>With a partner, do you </a:t>
            </a:r>
            <a:r>
              <a:rPr lang="en" sz="2000" b="1" dirty="0">
                <a:solidFill>
                  <a:schemeClr val="dk1"/>
                </a:solidFill>
              </a:rPr>
              <a:t>agree</a:t>
            </a:r>
            <a:r>
              <a:rPr lang="en" sz="2000" dirty="0">
                <a:solidFill>
                  <a:schemeClr val="dk1"/>
                </a:solidFill>
              </a:rPr>
              <a:t>, </a:t>
            </a:r>
            <a:r>
              <a:rPr lang="en" sz="2000" b="1" dirty="0">
                <a:solidFill>
                  <a:schemeClr val="dk1"/>
                </a:solidFill>
              </a:rPr>
              <a:t>disagree</a:t>
            </a:r>
            <a:r>
              <a:rPr lang="en" sz="2000" dirty="0">
                <a:solidFill>
                  <a:schemeClr val="dk1"/>
                </a:solidFill>
              </a:rPr>
              <a:t> or </a:t>
            </a:r>
            <a:r>
              <a:rPr lang="en" sz="2000" dirty="0" smtClean="0">
                <a:solidFill>
                  <a:schemeClr val="dk1"/>
                </a:solidFill>
              </a:rPr>
              <a:t>are you </a:t>
            </a:r>
            <a:r>
              <a:rPr lang="en" sz="2000" b="1" dirty="0" smtClean="0">
                <a:solidFill>
                  <a:schemeClr val="dk1"/>
                </a:solidFill>
              </a:rPr>
              <a:t>unsure</a:t>
            </a:r>
            <a:r>
              <a:rPr lang="en" sz="2000" dirty="0" smtClean="0">
                <a:solidFill>
                  <a:schemeClr val="dk1"/>
                </a:solidFill>
              </a:rPr>
              <a:t> </a:t>
            </a:r>
            <a:r>
              <a:rPr lang="en" sz="2000" dirty="0">
                <a:solidFill>
                  <a:schemeClr val="dk1"/>
                </a:solidFill>
              </a:rPr>
              <a:t>with the following </a:t>
            </a:r>
            <a:r>
              <a:rPr lang="en" sz="2000" dirty="0" smtClean="0">
                <a:solidFill>
                  <a:schemeClr val="dk1"/>
                </a:solidFill>
              </a:rPr>
              <a:t>statements?</a:t>
            </a:r>
          </a:p>
          <a:p>
            <a:pPr marL="685800" indent="-342900">
              <a:spcAft>
                <a:spcPts val="1200"/>
              </a:spcAft>
              <a:buClrTx/>
              <a:buFont typeface="Arial" panose="020B0604020202020204" pitchFamily="34" charset="0"/>
              <a:buChar char="•"/>
            </a:pPr>
            <a:r>
              <a:rPr lang="en-CA" sz="2000" dirty="0">
                <a:solidFill>
                  <a:schemeClr val="dk1"/>
                </a:solidFill>
              </a:rPr>
              <a:t>You need to learn about sexual health before engaging in sexual activity</a:t>
            </a:r>
          </a:p>
          <a:p>
            <a:pPr marL="685800" indent="-342900">
              <a:spcAft>
                <a:spcPts val="1200"/>
              </a:spcAft>
              <a:buClrTx/>
              <a:buFont typeface="Arial" panose="020B0604020202020204" pitchFamily="34" charset="0"/>
              <a:buChar char="•"/>
            </a:pPr>
            <a:r>
              <a:rPr lang="en-CA" sz="2000" dirty="0" smtClean="0">
                <a:solidFill>
                  <a:schemeClr val="dk1"/>
                </a:solidFill>
              </a:rPr>
              <a:t>Family or religion can change how you think about sexual health</a:t>
            </a:r>
          </a:p>
          <a:p>
            <a:pPr marL="685800" indent="-342900">
              <a:spcAft>
                <a:spcPts val="1200"/>
              </a:spcAft>
              <a:buClrTx/>
              <a:buFont typeface="Arial" panose="020B0604020202020204" pitchFamily="34" charset="0"/>
              <a:buChar char="•"/>
            </a:pPr>
            <a:r>
              <a:rPr lang="en-CA" sz="2000" dirty="0" smtClean="0">
                <a:solidFill>
                  <a:schemeClr val="dk1"/>
                </a:solidFill>
              </a:rPr>
              <a:t>Some types of sexual activity have more risks than others</a:t>
            </a:r>
          </a:p>
          <a:p>
            <a:pPr marL="685800" indent="-342900">
              <a:spcAft>
                <a:spcPts val="1200"/>
              </a:spcAft>
              <a:buClrTx/>
              <a:buFont typeface="Arial" panose="020B0604020202020204" pitchFamily="34" charset="0"/>
              <a:buChar char="•"/>
            </a:pPr>
            <a:r>
              <a:rPr lang="en-CA" sz="2000" dirty="0" smtClean="0">
                <a:solidFill>
                  <a:schemeClr val="dk1"/>
                </a:solidFill>
              </a:rPr>
              <a:t>Grade </a:t>
            </a:r>
            <a:r>
              <a:rPr lang="en-CA" sz="2000" dirty="0">
                <a:solidFill>
                  <a:schemeClr val="dk1"/>
                </a:solidFill>
              </a:rPr>
              <a:t>7 is the right age to start </a:t>
            </a:r>
            <a:r>
              <a:rPr lang="en-CA" sz="2000" dirty="0" smtClean="0">
                <a:solidFill>
                  <a:schemeClr val="dk1"/>
                </a:solidFill>
              </a:rPr>
              <a:t>dating</a:t>
            </a:r>
            <a:endParaRPr lang="en-CA" sz="2000" dirty="0">
              <a:solidFill>
                <a:schemeClr val="dk1"/>
              </a:solidFill>
            </a:endParaRPr>
          </a:p>
        </p:txBody>
      </p:sp>
      <p:pic>
        <p:nvPicPr>
          <p:cNvPr id="5" name="Google Shape;74;p15" descr="Talking bubbles"/>
          <p:cNvPicPr preferRelativeResize="0"/>
          <p:nvPr/>
        </p:nvPicPr>
        <p:blipFill>
          <a:blip r:embed="rId3">
            <a:alphaModFix/>
          </a:blip>
          <a:stretch>
            <a:fillRect/>
          </a:stretch>
        </p:blipFill>
        <p:spPr>
          <a:xfrm>
            <a:off x="7497632" y="2842507"/>
            <a:ext cx="1312881" cy="1376979"/>
          </a:xfrm>
          <a:prstGeom prst="rect">
            <a:avLst/>
          </a:prstGeom>
          <a:noFill/>
          <a:ln>
            <a:noFill/>
          </a:ln>
        </p:spPr>
      </p:pic>
    </p:spTree>
    <p:extLst>
      <p:ext uri="{BB962C8B-B14F-4D97-AF65-F5344CB8AC3E}">
        <p14:creationId xmlns:p14="http://schemas.microsoft.com/office/powerpoint/2010/main" val="201826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3" name="Google Shape;63;p14"/>
          <p:cNvSpPr txBox="1">
            <a:spLocks noGrp="1"/>
          </p:cNvSpPr>
          <p:nvPr>
            <p:ph type="title"/>
          </p:nvPr>
        </p:nvSpPr>
        <p:spPr>
          <a:xfrm>
            <a:off x="311700" y="571175"/>
            <a:ext cx="8520600" cy="8553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a:t>Presentation Format</a:t>
            </a:r>
            <a:endParaRPr sz="2820" b="1"/>
          </a:p>
        </p:txBody>
      </p:sp>
      <p:pic>
        <p:nvPicPr>
          <p:cNvPr id="7" name="Google Shape;75;p15" descr="pink question mark"/>
          <p:cNvPicPr preferRelativeResize="0"/>
          <p:nvPr/>
        </p:nvPicPr>
        <p:blipFill>
          <a:blip r:embed="rId4">
            <a:alphaModFix/>
          </a:blip>
          <a:stretch>
            <a:fillRect/>
          </a:stretch>
        </p:blipFill>
        <p:spPr>
          <a:xfrm>
            <a:off x="578300" y="1752635"/>
            <a:ext cx="832250" cy="832250"/>
          </a:xfrm>
          <a:prstGeom prst="rect">
            <a:avLst/>
          </a:prstGeom>
          <a:noFill/>
          <a:ln>
            <a:noFill/>
          </a:ln>
        </p:spPr>
      </p:pic>
      <p:sp>
        <p:nvSpPr>
          <p:cNvPr id="2" name="TextBox 1"/>
          <p:cNvSpPr txBox="1"/>
          <p:nvPr/>
        </p:nvSpPr>
        <p:spPr>
          <a:xfrm>
            <a:off x="1687975" y="1726357"/>
            <a:ext cx="7144325" cy="1015663"/>
          </a:xfrm>
          <a:prstGeom prst="rect">
            <a:avLst/>
          </a:prstGeom>
          <a:noFill/>
        </p:spPr>
        <p:txBody>
          <a:bodyPr wrap="square" rtlCol="0">
            <a:spAutoFit/>
          </a:bodyPr>
          <a:lstStyle/>
          <a:p>
            <a:r>
              <a:rPr lang="en-US" sz="2000" b="1" dirty="0">
                <a:solidFill>
                  <a:schemeClr val="dk1"/>
                </a:solidFill>
              </a:rPr>
              <a:t>Guiding Questions: </a:t>
            </a:r>
            <a:r>
              <a:rPr lang="en-US" sz="2000" dirty="0">
                <a:solidFill>
                  <a:schemeClr val="dk1"/>
                </a:solidFill>
              </a:rPr>
              <a:t>Big idea questions that students can brainstorm and share previous knowledge or new information with. </a:t>
            </a:r>
          </a:p>
        </p:txBody>
      </p:sp>
      <p:pic>
        <p:nvPicPr>
          <p:cNvPr id="8" name="Google Shape;74;p15" descr="Talking bubbles"/>
          <p:cNvPicPr preferRelativeResize="0"/>
          <p:nvPr/>
        </p:nvPicPr>
        <p:blipFill>
          <a:blip r:embed="rId5">
            <a:alphaModFix/>
          </a:blip>
          <a:stretch>
            <a:fillRect/>
          </a:stretch>
        </p:blipFill>
        <p:spPr>
          <a:xfrm>
            <a:off x="509625" y="2911045"/>
            <a:ext cx="969600" cy="969600"/>
          </a:xfrm>
          <a:prstGeom prst="rect">
            <a:avLst/>
          </a:prstGeom>
          <a:noFill/>
          <a:ln>
            <a:noFill/>
          </a:ln>
        </p:spPr>
      </p:pic>
      <p:sp>
        <p:nvSpPr>
          <p:cNvPr id="4" name="TextBox 3"/>
          <p:cNvSpPr txBox="1"/>
          <p:nvPr/>
        </p:nvSpPr>
        <p:spPr>
          <a:xfrm>
            <a:off x="1687975" y="3041902"/>
            <a:ext cx="7144325" cy="707886"/>
          </a:xfrm>
          <a:prstGeom prst="rect">
            <a:avLst/>
          </a:prstGeom>
          <a:noFill/>
        </p:spPr>
        <p:txBody>
          <a:bodyPr wrap="square" rtlCol="0">
            <a:spAutoFit/>
          </a:bodyPr>
          <a:lstStyle/>
          <a:p>
            <a:r>
              <a:rPr lang="en-US" sz="2000" b="1" dirty="0">
                <a:solidFill>
                  <a:schemeClr val="dk1"/>
                </a:solidFill>
              </a:rPr>
              <a:t>Think, Pair, Share: </a:t>
            </a:r>
            <a:r>
              <a:rPr lang="en-US" sz="2000" dirty="0">
                <a:solidFill>
                  <a:schemeClr val="dk1"/>
                </a:solidFill>
              </a:rPr>
              <a:t>Opportunity for students to work with partner or group and share ideas based on a prompt. </a:t>
            </a:r>
            <a:endParaRPr lang="en-US" sz="2000" b="1" dirty="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462583" y="303010"/>
            <a:ext cx="6426877"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Pressures Around Sexual Activity</a:t>
            </a:r>
            <a:endParaRPr sz="2820" b="1" dirty="0"/>
          </a:p>
        </p:txBody>
      </p:sp>
      <p:sp>
        <p:nvSpPr>
          <p:cNvPr id="2" name="TextBox 1"/>
          <p:cNvSpPr txBox="1"/>
          <p:nvPr/>
        </p:nvSpPr>
        <p:spPr>
          <a:xfrm>
            <a:off x="889164" y="1404867"/>
            <a:ext cx="7573716" cy="2400657"/>
          </a:xfrm>
          <a:prstGeom prst="rect">
            <a:avLst/>
          </a:prstGeom>
          <a:noFill/>
        </p:spPr>
        <p:txBody>
          <a:bodyPr wrap="square" rtlCol="0">
            <a:spAutoFit/>
          </a:bodyPr>
          <a:lstStyle/>
          <a:p>
            <a:pPr marL="0" indent="0">
              <a:spcAft>
                <a:spcPts val="1200"/>
              </a:spcAft>
              <a:buClrTx/>
              <a:buNone/>
            </a:pPr>
            <a:r>
              <a:rPr lang="en" sz="2000" b="1" dirty="0" smtClean="0">
                <a:solidFill>
                  <a:schemeClr val="dk1"/>
                </a:solidFill>
              </a:rPr>
              <a:t>People might feel pressures around sexual activity. </a:t>
            </a:r>
            <a:endParaRPr lang="en" sz="2000" b="1" dirty="0">
              <a:solidFill>
                <a:schemeClr val="dk1"/>
              </a:solidFill>
            </a:endParaRPr>
          </a:p>
          <a:p>
            <a:pPr marL="685800" indent="-342900">
              <a:spcAft>
                <a:spcPts val="1200"/>
              </a:spcAft>
              <a:buClrTx/>
              <a:buFont typeface="Arial" panose="020B0604020202020204" pitchFamily="34" charset="0"/>
              <a:buChar char="•"/>
            </a:pPr>
            <a:r>
              <a:rPr lang="en-CA" sz="2000" dirty="0" smtClean="0">
                <a:solidFill>
                  <a:schemeClr val="tx1"/>
                </a:solidFill>
              </a:rPr>
              <a:t>A person </a:t>
            </a:r>
            <a:r>
              <a:rPr lang="en-CA" sz="2000" dirty="0">
                <a:solidFill>
                  <a:schemeClr val="tx1"/>
                </a:solidFill>
              </a:rPr>
              <a:t>should not feel </a:t>
            </a:r>
            <a:r>
              <a:rPr lang="en-CA" sz="2000" dirty="0" smtClean="0">
                <a:solidFill>
                  <a:schemeClr val="tx1"/>
                </a:solidFill>
              </a:rPr>
              <a:t>they </a:t>
            </a:r>
            <a:r>
              <a:rPr lang="en-CA" sz="2000" dirty="0">
                <a:solidFill>
                  <a:schemeClr val="tx1"/>
                </a:solidFill>
              </a:rPr>
              <a:t>need </a:t>
            </a:r>
            <a:r>
              <a:rPr lang="en-CA" sz="2000" dirty="0" smtClean="0">
                <a:solidFill>
                  <a:schemeClr val="tx1"/>
                </a:solidFill>
              </a:rPr>
              <a:t>to have sex to </a:t>
            </a:r>
            <a:r>
              <a:rPr lang="en-CA" sz="2000" dirty="0">
                <a:solidFill>
                  <a:schemeClr val="tx1"/>
                </a:solidFill>
              </a:rPr>
              <a:t>please their partner or be </a:t>
            </a:r>
            <a:r>
              <a:rPr lang="en-CA" sz="2000" dirty="0" smtClean="0">
                <a:solidFill>
                  <a:schemeClr val="tx1"/>
                </a:solidFill>
              </a:rPr>
              <a:t>accepted </a:t>
            </a:r>
            <a:r>
              <a:rPr lang="en-CA" sz="2000" dirty="0">
                <a:solidFill>
                  <a:schemeClr val="tx1"/>
                </a:solidFill>
              </a:rPr>
              <a:t>by peers</a:t>
            </a:r>
          </a:p>
          <a:p>
            <a:pPr marL="685800" indent="-342900">
              <a:spcAft>
                <a:spcPts val="1200"/>
              </a:spcAft>
              <a:buClrTx/>
              <a:buFont typeface="Arial" panose="020B0604020202020204" pitchFamily="34" charset="0"/>
              <a:buChar char="•"/>
            </a:pPr>
            <a:r>
              <a:rPr lang="en-US" sz="2000" dirty="0" smtClean="0">
                <a:solidFill>
                  <a:schemeClr val="dk1"/>
                </a:solidFill>
              </a:rPr>
              <a:t>A person might feel pressure when peers are engaging in sexual activity </a:t>
            </a:r>
          </a:p>
          <a:p>
            <a:pPr marL="685800" indent="-342900">
              <a:spcAft>
                <a:spcPts val="1200"/>
              </a:spcAft>
              <a:buClrTx/>
              <a:buFont typeface="Arial" panose="020B0604020202020204" pitchFamily="34" charset="0"/>
              <a:buChar char="•"/>
            </a:pPr>
            <a:r>
              <a:rPr lang="en-CA" sz="2000" dirty="0" smtClean="0">
                <a:solidFill>
                  <a:schemeClr val="dk1"/>
                </a:solidFill>
              </a:rPr>
              <a:t>Not </a:t>
            </a:r>
            <a:r>
              <a:rPr lang="en-CA" sz="2000" dirty="0">
                <a:solidFill>
                  <a:schemeClr val="dk1"/>
                </a:solidFill>
              </a:rPr>
              <a:t>wanting to engage in sexual activity is okay and </a:t>
            </a:r>
            <a:r>
              <a:rPr lang="en-CA" sz="2000" dirty="0" smtClean="0">
                <a:solidFill>
                  <a:schemeClr val="dk1"/>
                </a:solidFill>
              </a:rPr>
              <a:t>normal</a:t>
            </a:r>
            <a:endParaRPr lang="en-CA" sz="2000" dirty="0">
              <a:solidFill>
                <a:schemeClr val="dk1"/>
              </a:solidFill>
            </a:endParaRPr>
          </a:p>
        </p:txBody>
      </p:sp>
    </p:spTree>
    <p:extLst>
      <p:ext uri="{BB962C8B-B14F-4D97-AF65-F5344CB8AC3E}">
        <p14:creationId xmlns:p14="http://schemas.microsoft.com/office/powerpoint/2010/main" val="464795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77" y="307765"/>
            <a:ext cx="8386833" cy="86061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Relationship with Self</a:t>
            </a:r>
            <a:endParaRPr lang="en-CA" b="1" dirty="0"/>
          </a:p>
        </p:txBody>
      </p:sp>
      <p:sp>
        <p:nvSpPr>
          <p:cNvPr id="3" name="Text Placeholder 2"/>
          <p:cNvSpPr>
            <a:spLocks noGrp="1"/>
          </p:cNvSpPr>
          <p:nvPr>
            <p:ph type="body" idx="1"/>
          </p:nvPr>
        </p:nvSpPr>
        <p:spPr>
          <a:xfrm>
            <a:off x="423777" y="1340046"/>
            <a:ext cx="8386833" cy="2695426"/>
          </a:xfrm>
        </p:spPr>
        <p:txBody>
          <a:bodyPr>
            <a:noAutofit/>
          </a:bodyPr>
          <a:lstStyle/>
          <a:p>
            <a:pPr marL="114300" indent="0">
              <a:buClrTx/>
              <a:buNone/>
            </a:pPr>
            <a:r>
              <a:rPr lang="en-CA" sz="2000" b="1" dirty="0" smtClean="0">
                <a:solidFill>
                  <a:schemeClr val="tx1"/>
                </a:solidFill>
              </a:rPr>
              <a:t>Before entering into a relationship with others, it is important to…</a:t>
            </a:r>
          </a:p>
          <a:p>
            <a:pPr>
              <a:buClrTx/>
            </a:pPr>
            <a:r>
              <a:rPr lang="en-CA" sz="2000" dirty="0">
                <a:solidFill>
                  <a:schemeClr val="tx1"/>
                </a:solidFill>
              </a:rPr>
              <a:t>Take responsibility for your own </a:t>
            </a:r>
            <a:r>
              <a:rPr lang="en-CA" sz="2000" dirty="0" smtClean="0">
                <a:solidFill>
                  <a:schemeClr val="tx1"/>
                </a:solidFill>
              </a:rPr>
              <a:t>actions </a:t>
            </a:r>
            <a:endParaRPr lang="en-CA" sz="2000" dirty="0">
              <a:solidFill>
                <a:schemeClr val="tx1"/>
              </a:solidFill>
            </a:endParaRPr>
          </a:p>
          <a:p>
            <a:pPr>
              <a:buClrTx/>
            </a:pPr>
            <a:r>
              <a:rPr lang="en-CA" sz="2000" dirty="0">
                <a:solidFill>
                  <a:schemeClr val="tx1"/>
                </a:solidFill>
              </a:rPr>
              <a:t>A</a:t>
            </a:r>
            <a:r>
              <a:rPr lang="en-CA" sz="2000" dirty="0" smtClean="0">
                <a:solidFill>
                  <a:schemeClr val="tx1"/>
                </a:solidFill>
              </a:rPr>
              <a:t>ccept </a:t>
            </a:r>
            <a:r>
              <a:rPr lang="en-CA" sz="2000" dirty="0">
                <a:solidFill>
                  <a:schemeClr val="tx1"/>
                </a:solidFill>
              </a:rPr>
              <a:t>the choices you make</a:t>
            </a:r>
          </a:p>
          <a:p>
            <a:pPr>
              <a:buClrTx/>
            </a:pPr>
            <a:r>
              <a:rPr lang="en-CA" sz="2000" dirty="0" smtClean="0">
                <a:solidFill>
                  <a:schemeClr val="tx1"/>
                </a:solidFill>
              </a:rPr>
              <a:t>Practice positive sexual health</a:t>
            </a:r>
          </a:p>
          <a:p>
            <a:pPr>
              <a:buClrTx/>
            </a:pPr>
            <a:r>
              <a:rPr lang="en-CA" sz="2000" dirty="0" smtClean="0">
                <a:solidFill>
                  <a:schemeClr val="tx1"/>
                </a:solidFill>
              </a:rPr>
              <a:t>Know the risks when engaging in sexual activity</a:t>
            </a:r>
          </a:p>
          <a:p>
            <a:pPr>
              <a:buClrTx/>
            </a:pPr>
            <a:r>
              <a:rPr lang="en-CA" sz="2000" dirty="0" smtClean="0">
                <a:solidFill>
                  <a:schemeClr val="tx1"/>
                </a:solidFill>
              </a:rPr>
              <a:t>Understand the consequences of your actions</a:t>
            </a:r>
          </a:p>
          <a:p>
            <a:pPr>
              <a:buClrTx/>
            </a:pPr>
            <a:r>
              <a:rPr lang="en-CA" sz="2000" dirty="0" smtClean="0">
                <a:solidFill>
                  <a:schemeClr val="tx1"/>
                </a:solidFill>
              </a:rPr>
              <a:t>Recognize feelings of peer pressure to become sexually active</a:t>
            </a:r>
          </a:p>
        </p:txBody>
      </p:sp>
      <p:pic>
        <p:nvPicPr>
          <p:cNvPr id="6" name="Picture 5" descr="white check mark in green flower circ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201" y="2085782"/>
            <a:ext cx="1203953" cy="1203953"/>
          </a:xfrm>
          <a:prstGeom prst="rect">
            <a:avLst/>
          </a:prstGeom>
        </p:spPr>
      </p:pic>
    </p:spTree>
    <p:extLst>
      <p:ext uri="{BB962C8B-B14F-4D97-AF65-F5344CB8AC3E}">
        <p14:creationId xmlns:p14="http://schemas.microsoft.com/office/powerpoint/2010/main" val="3315165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22728"/>
            <a:ext cx="8520600" cy="84985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Considerations for a Romantic Relationship</a:t>
            </a:r>
            <a:endParaRPr lang="en-CA" b="1" dirty="0"/>
          </a:p>
        </p:txBody>
      </p:sp>
      <p:sp>
        <p:nvSpPr>
          <p:cNvPr id="3" name="Text Placeholder 2"/>
          <p:cNvSpPr>
            <a:spLocks noGrp="1"/>
          </p:cNvSpPr>
          <p:nvPr>
            <p:ph type="body" idx="1"/>
          </p:nvPr>
        </p:nvSpPr>
        <p:spPr>
          <a:xfrm>
            <a:off x="311700" y="1365337"/>
            <a:ext cx="8520600" cy="2624772"/>
          </a:xfrm>
        </p:spPr>
        <p:txBody>
          <a:bodyPr>
            <a:noAutofit/>
          </a:bodyPr>
          <a:lstStyle/>
          <a:p>
            <a:pPr marL="114300" indent="0">
              <a:buClrTx/>
              <a:buNone/>
            </a:pPr>
            <a:r>
              <a:rPr lang="en-CA" sz="2000" b="1" dirty="0" smtClean="0">
                <a:solidFill>
                  <a:schemeClr val="tx1"/>
                </a:solidFill>
              </a:rPr>
              <a:t>When becoming involved in a healthy relationship…</a:t>
            </a:r>
          </a:p>
          <a:p>
            <a:pPr>
              <a:buClrTx/>
            </a:pPr>
            <a:r>
              <a:rPr lang="en-CA" sz="2000" dirty="0" smtClean="0">
                <a:solidFill>
                  <a:schemeClr val="tx1"/>
                </a:solidFill>
              </a:rPr>
              <a:t>You are with someone who respects you and your values and beliefs </a:t>
            </a:r>
          </a:p>
          <a:p>
            <a:pPr>
              <a:buClrTx/>
            </a:pPr>
            <a:r>
              <a:rPr lang="en-CA" sz="2000" dirty="0" smtClean="0">
                <a:solidFill>
                  <a:schemeClr val="tx1"/>
                </a:solidFill>
              </a:rPr>
              <a:t>You </a:t>
            </a:r>
            <a:r>
              <a:rPr lang="en-CA" sz="2000" dirty="0">
                <a:solidFill>
                  <a:schemeClr val="tx1"/>
                </a:solidFill>
              </a:rPr>
              <a:t>decide when </a:t>
            </a:r>
            <a:r>
              <a:rPr lang="en-CA" sz="2000" dirty="0" smtClean="0">
                <a:solidFill>
                  <a:schemeClr val="tx1"/>
                </a:solidFill>
              </a:rPr>
              <a:t>and if you are ready for </a:t>
            </a:r>
            <a:r>
              <a:rPr lang="en-CA" sz="2000" dirty="0">
                <a:solidFill>
                  <a:schemeClr val="tx1"/>
                </a:solidFill>
              </a:rPr>
              <a:t>a </a:t>
            </a:r>
            <a:r>
              <a:rPr lang="en-CA" sz="2000" dirty="0" smtClean="0">
                <a:solidFill>
                  <a:schemeClr val="tx1"/>
                </a:solidFill>
              </a:rPr>
              <a:t>sexual </a:t>
            </a:r>
            <a:r>
              <a:rPr lang="en-CA" sz="2000" dirty="0">
                <a:solidFill>
                  <a:schemeClr val="tx1"/>
                </a:solidFill>
              </a:rPr>
              <a:t>relationship</a:t>
            </a:r>
          </a:p>
          <a:p>
            <a:pPr>
              <a:buClrTx/>
            </a:pPr>
            <a:r>
              <a:rPr lang="en-CA" sz="2000" dirty="0">
                <a:solidFill>
                  <a:schemeClr val="tx1"/>
                </a:solidFill>
              </a:rPr>
              <a:t>You </a:t>
            </a:r>
            <a:r>
              <a:rPr lang="en-CA" sz="2000" dirty="0" smtClean="0">
                <a:solidFill>
                  <a:schemeClr val="tx1"/>
                </a:solidFill>
              </a:rPr>
              <a:t>both understand </a:t>
            </a:r>
            <a:r>
              <a:rPr lang="en-CA" sz="2000" dirty="0">
                <a:solidFill>
                  <a:schemeClr val="tx1"/>
                </a:solidFill>
              </a:rPr>
              <a:t>the concept of </a:t>
            </a:r>
            <a:r>
              <a:rPr lang="en-CA" sz="2000" dirty="0" smtClean="0">
                <a:solidFill>
                  <a:schemeClr val="tx1"/>
                </a:solidFill>
              </a:rPr>
              <a:t>consent</a:t>
            </a:r>
            <a:endParaRPr lang="en-CA" sz="2000" dirty="0">
              <a:solidFill>
                <a:schemeClr val="tx1"/>
              </a:solidFill>
            </a:endParaRPr>
          </a:p>
          <a:p>
            <a:pPr>
              <a:buClrTx/>
            </a:pPr>
            <a:r>
              <a:rPr lang="en-CA" sz="2000" dirty="0" smtClean="0">
                <a:solidFill>
                  <a:schemeClr val="tx1"/>
                </a:solidFill>
              </a:rPr>
              <a:t>You openly discuss sexual limits and boundaries with your partner</a:t>
            </a:r>
          </a:p>
          <a:p>
            <a:pPr>
              <a:buClrTx/>
            </a:pPr>
            <a:r>
              <a:rPr lang="en-CA" sz="2000" dirty="0" smtClean="0">
                <a:solidFill>
                  <a:schemeClr val="tx1"/>
                </a:solidFill>
              </a:rPr>
              <a:t>You might choose to show love and intimacy in different ways</a:t>
            </a:r>
          </a:p>
        </p:txBody>
      </p:sp>
    </p:spTree>
    <p:extLst>
      <p:ext uri="{BB962C8B-B14F-4D97-AF65-F5344CB8AC3E}">
        <p14:creationId xmlns:p14="http://schemas.microsoft.com/office/powerpoint/2010/main" val="2341748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004325" y="494929"/>
            <a:ext cx="7163860"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Communication</a:t>
            </a:r>
            <a:endParaRPr sz="2820" b="1" dirty="0"/>
          </a:p>
        </p:txBody>
      </p:sp>
      <p:sp>
        <p:nvSpPr>
          <p:cNvPr id="2" name="TextBox 1"/>
          <p:cNvSpPr txBox="1"/>
          <p:nvPr/>
        </p:nvSpPr>
        <p:spPr>
          <a:xfrm>
            <a:off x="1004325" y="1574000"/>
            <a:ext cx="5096672" cy="2092881"/>
          </a:xfrm>
          <a:prstGeom prst="rect">
            <a:avLst/>
          </a:prstGeom>
          <a:noFill/>
        </p:spPr>
        <p:txBody>
          <a:bodyPr wrap="square" rtlCol="0">
            <a:spAutoFit/>
          </a:bodyPr>
          <a:lstStyle/>
          <a:p>
            <a:pPr marL="342900">
              <a:spcAft>
                <a:spcPts val="1200"/>
              </a:spcAft>
              <a:buClrTx/>
            </a:pPr>
            <a:r>
              <a:rPr lang="en-US" sz="2000" dirty="0">
                <a:solidFill>
                  <a:schemeClr val="dk1"/>
                </a:solidFill>
              </a:rPr>
              <a:t>I</a:t>
            </a:r>
            <a:r>
              <a:rPr lang="en-US" sz="2000" dirty="0" smtClean="0">
                <a:solidFill>
                  <a:schemeClr val="dk1"/>
                </a:solidFill>
              </a:rPr>
              <a:t>n a healthy relationship… </a:t>
            </a:r>
          </a:p>
          <a:p>
            <a:pPr marL="685800" indent="-342900">
              <a:spcAft>
                <a:spcPts val="1200"/>
              </a:spcAft>
              <a:buClrTx/>
              <a:buFont typeface="Arial" panose="020B0604020202020204" pitchFamily="34" charset="0"/>
              <a:buChar char="•"/>
            </a:pPr>
            <a:r>
              <a:rPr lang="en-US" sz="2000" dirty="0" smtClean="0">
                <a:solidFill>
                  <a:schemeClr val="dk1"/>
                </a:solidFill>
              </a:rPr>
              <a:t>Communication is important</a:t>
            </a:r>
          </a:p>
          <a:p>
            <a:pPr marL="685800" indent="-342900">
              <a:spcAft>
                <a:spcPts val="1200"/>
              </a:spcAft>
              <a:buClrTx/>
              <a:buFont typeface="Arial" panose="020B0604020202020204" pitchFamily="34" charset="0"/>
              <a:buChar char="•"/>
            </a:pPr>
            <a:r>
              <a:rPr lang="en-US" sz="2000" dirty="0" smtClean="0">
                <a:solidFill>
                  <a:schemeClr val="dk1"/>
                </a:solidFill>
              </a:rPr>
              <a:t>Partners should talk about boundaries and limits</a:t>
            </a:r>
          </a:p>
          <a:p>
            <a:pPr marL="685800" indent="-342900">
              <a:spcAft>
                <a:spcPts val="1200"/>
              </a:spcAft>
              <a:buClrTx/>
              <a:buFont typeface="Arial" panose="020B0604020202020204" pitchFamily="34" charset="0"/>
              <a:buChar char="•"/>
            </a:pPr>
            <a:r>
              <a:rPr lang="en-US" sz="2000" dirty="0" smtClean="0">
                <a:solidFill>
                  <a:schemeClr val="dk1"/>
                </a:solidFill>
              </a:rPr>
              <a:t>Consent is needed </a:t>
            </a:r>
            <a:endParaRPr lang="en-US" sz="2000" dirty="0">
              <a:solidFill>
                <a:schemeClr val="dk1"/>
              </a:solidFill>
            </a:endParaRPr>
          </a:p>
        </p:txBody>
      </p:sp>
      <p:pic>
        <p:nvPicPr>
          <p:cNvPr id="5" name="Picture 4" descr="speech bubble"/>
          <p:cNvPicPr>
            <a:picLocks noChangeAspect="1"/>
          </p:cNvPicPr>
          <p:nvPr/>
        </p:nvPicPr>
        <p:blipFill rotWithShape="1">
          <a:blip r:embed="rId4">
            <a:extLst>
              <a:ext uri="{28A0092B-C50C-407E-A947-70E740481C1C}">
                <a14:useLocalDpi xmlns:a14="http://schemas.microsoft.com/office/drawing/2010/main" val="0"/>
              </a:ext>
            </a:extLst>
          </a:blip>
          <a:srcRect l="6346" t="19431" r="7098" b="18743"/>
          <a:stretch/>
        </p:blipFill>
        <p:spPr>
          <a:xfrm>
            <a:off x="6653238" y="919890"/>
            <a:ext cx="1764935" cy="1260667"/>
          </a:xfrm>
          <a:prstGeom prst="rect">
            <a:avLst/>
          </a:prstGeom>
        </p:spPr>
      </p:pic>
      <p:pic>
        <p:nvPicPr>
          <p:cNvPr id="6" name="Picture 5" descr="two people wth their back turned having a conversation"/>
          <p:cNvPicPr>
            <a:picLocks noChangeAspect="1"/>
          </p:cNvPicPr>
          <p:nvPr/>
        </p:nvPicPr>
        <p:blipFill rotWithShape="1">
          <a:blip r:embed="rId5">
            <a:extLst>
              <a:ext uri="{28A0092B-C50C-407E-A947-70E740481C1C}">
                <a14:useLocalDpi xmlns:a14="http://schemas.microsoft.com/office/drawing/2010/main" val="0"/>
              </a:ext>
            </a:extLst>
          </a:blip>
          <a:srcRect l="9456" t="8321" r="9807" b="9487"/>
          <a:stretch/>
        </p:blipFill>
        <p:spPr>
          <a:xfrm>
            <a:off x="6466411" y="1990363"/>
            <a:ext cx="2108174" cy="2146160"/>
          </a:xfrm>
          <a:prstGeom prst="rect">
            <a:avLst/>
          </a:prstGeom>
        </p:spPr>
      </p:pic>
    </p:spTree>
    <p:extLst>
      <p:ext uri="{BB962C8B-B14F-4D97-AF65-F5344CB8AC3E}">
        <p14:creationId xmlns:p14="http://schemas.microsoft.com/office/powerpoint/2010/main" val="2743045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1" y="369721"/>
            <a:ext cx="8520600" cy="78134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Healthy, Unhealthy and Abusive Relationships</a:t>
            </a:r>
            <a:endParaRPr lang="en-CA" b="1" dirty="0"/>
          </a:p>
        </p:txBody>
      </p:sp>
      <p:pic>
        <p:nvPicPr>
          <p:cNvPr id="7" name="Picture 6" descr="Healthy: both partners listen to and respect each other's point of view. They make decisions together.&#10;Unhealthy: one person ignores the other and does not respect their opinions.&#10;Abusive: one person treats the other with disrespect. One person ignores the other's ideas and feelings or makes fun of them. " title="Communicating"/>
          <p:cNvPicPr>
            <a:picLocks noChangeAspect="1"/>
          </p:cNvPicPr>
          <p:nvPr/>
        </p:nvPicPr>
        <p:blipFill>
          <a:blip r:embed="rId3"/>
          <a:stretch>
            <a:fillRect/>
          </a:stretch>
        </p:blipFill>
        <p:spPr>
          <a:xfrm>
            <a:off x="305379" y="1347786"/>
            <a:ext cx="8526922" cy="2664815"/>
          </a:xfrm>
          <a:prstGeom prst="rect">
            <a:avLst/>
          </a:prstGeom>
        </p:spPr>
      </p:pic>
    </p:spTree>
    <p:extLst>
      <p:ext uri="{BB962C8B-B14F-4D97-AF65-F5344CB8AC3E}">
        <p14:creationId xmlns:p14="http://schemas.microsoft.com/office/powerpoint/2010/main" val="3377559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48102"/>
            <a:ext cx="8520600" cy="90011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Sexual Decision Making</a:t>
            </a:r>
            <a:endParaRPr lang="en-CA" b="1" dirty="0"/>
          </a:p>
        </p:txBody>
      </p:sp>
      <p:sp>
        <p:nvSpPr>
          <p:cNvPr id="3" name="Text Placeholder 2"/>
          <p:cNvSpPr>
            <a:spLocks noGrp="1"/>
          </p:cNvSpPr>
          <p:nvPr>
            <p:ph type="body" idx="1"/>
          </p:nvPr>
        </p:nvSpPr>
        <p:spPr>
          <a:xfrm>
            <a:off x="2354894" y="1465860"/>
            <a:ext cx="6477406" cy="2330475"/>
          </a:xfrm>
        </p:spPr>
        <p:txBody>
          <a:bodyPr>
            <a:noAutofit/>
          </a:bodyPr>
          <a:lstStyle/>
          <a:p>
            <a:pPr>
              <a:buClrTx/>
            </a:pPr>
            <a:r>
              <a:rPr lang="en-CA" sz="2000" dirty="0" smtClean="0">
                <a:solidFill>
                  <a:schemeClr val="tx1"/>
                </a:solidFill>
              </a:rPr>
              <a:t>Abstinence generally means making the choice not to engage in sexual activities</a:t>
            </a:r>
            <a:endParaRPr lang="en-CA" sz="2000" dirty="0">
              <a:solidFill>
                <a:schemeClr val="tx1"/>
              </a:solidFill>
            </a:endParaRPr>
          </a:p>
          <a:p>
            <a:pPr>
              <a:buClrTx/>
            </a:pPr>
            <a:r>
              <a:rPr lang="en-CA" sz="2000" dirty="0" smtClean="0">
                <a:solidFill>
                  <a:schemeClr val="tx1"/>
                </a:solidFill>
              </a:rPr>
              <a:t>Some </a:t>
            </a:r>
            <a:r>
              <a:rPr lang="en-CA" sz="2000" dirty="0">
                <a:solidFill>
                  <a:schemeClr val="tx1"/>
                </a:solidFill>
              </a:rPr>
              <a:t>people choose to wait to be sexually active for personal </a:t>
            </a:r>
            <a:r>
              <a:rPr lang="en-CA" sz="2000" dirty="0" smtClean="0">
                <a:solidFill>
                  <a:schemeClr val="tx1"/>
                </a:solidFill>
              </a:rPr>
              <a:t>reasons</a:t>
            </a:r>
          </a:p>
          <a:p>
            <a:pPr>
              <a:buClrTx/>
            </a:pPr>
            <a:r>
              <a:rPr lang="en-CA" sz="2000" dirty="0" smtClean="0">
                <a:solidFill>
                  <a:schemeClr val="tx1"/>
                </a:solidFill>
              </a:rPr>
              <a:t>If you do not engage in any type of sexual activity, there is no risk of an STI or pregnancy</a:t>
            </a:r>
          </a:p>
        </p:txBody>
      </p:sp>
      <p:pic>
        <p:nvPicPr>
          <p:cNvPr id="4" name="Picture 3" descr="person questioning"/>
          <p:cNvPicPr>
            <a:picLocks noChangeAspect="1"/>
          </p:cNvPicPr>
          <p:nvPr/>
        </p:nvPicPr>
        <p:blipFill rotWithShape="1">
          <a:blip r:embed="rId3">
            <a:extLst>
              <a:ext uri="{28A0092B-C50C-407E-A947-70E740481C1C}">
                <a14:useLocalDpi xmlns:a14="http://schemas.microsoft.com/office/drawing/2010/main" val="0"/>
              </a:ext>
            </a:extLst>
          </a:blip>
          <a:srcRect l="6768" r="10637"/>
          <a:stretch/>
        </p:blipFill>
        <p:spPr>
          <a:xfrm>
            <a:off x="526092" y="1523999"/>
            <a:ext cx="1828801" cy="2214199"/>
          </a:xfrm>
          <a:prstGeom prst="rect">
            <a:avLst/>
          </a:prstGeom>
        </p:spPr>
      </p:pic>
    </p:spTree>
    <p:extLst>
      <p:ext uri="{BB962C8B-B14F-4D97-AF65-F5344CB8AC3E}">
        <p14:creationId xmlns:p14="http://schemas.microsoft.com/office/powerpoint/2010/main" val="828496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22730"/>
            <a:ext cx="8520600" cy="90917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Potential Risks and Consequences</a:t>
            </a:r>
            <a:endParaRPr lang="en-CA" b="1" dirty="0"/>
          </a:p>
        </p:txBody>
      </p:sp>
      <p:sp>
        <p:nvSpPr>
          <p:cNvPr id="3" name="Text Placeholder 2"/>
          <p:cNvSpPr>
            <a:spLocks noGrp="1"/>
          </p:cNvSpPr>
          <p:nvPr>
            <p:ph type="body" idx="1"/>
          </p:nvPr>
        </p:nvSpPr>
        <p:spPr>
          <a:xfrm>
            <a:off x="311700" y="1372586"/>
            <a:ext cx="8520600" cy="2284324"/>
          </a:xfrm>
        </p:spPr>
        <p:txBody>
          <a:bodyPr>
            <a:noAutofit/>
          </a:bodyPr>
          <a:lstStyle/>
          <a:p>
            <a:pPr marL="114300" indent="0">
              <a:buClrTx/>
              <a:buNone/>
            </a:pPr>
            <a:r>
              <a:rPr lang="en-CA" sz="2000" b="1" dirty="0" smtClean="0">
                <a:solidFill>
                  <a:schemeClr val="tx1"/>
                </a:solidFill>
              </a:rPr>
              <a:t>Potential risks related to engaging in sexual activities:</a:t>
            </a:r>
            <a:endParaRPr lang="en-CA" sz="2000" dirty="0" smtClean="0">
              <a:solidFill>
                <a:schemeClr val="tx1"/>
              </a:solidFill>
            </a:endParaRPr>
          </a:p>
          <a:p>
            <a:pPr>
              <a:buClrTx/>
            </a:pPr>
            <a:r>
              <a:rPr lang="en-CA" sz="2000" dirty="0" smtClean="0">
                <a:solidFill>
                  <a:schemeClr val="tx1"/>
                </a:solidFill>
              </a:rPr>
              <a:t>Regrets </a:t>
            </a:r>
          </a:p>
          <a:p>
            <a:pPr lvl="1">
              <a:buClrTx/>
            </a:pPr>
            <a:r>
              <a:rPr lang="en-CA" sz="2000" dirty="0" smtClean="0">
                <a:solidFill>
                  <a:schemeClr val="tx1"/>
                </a:solidFill>
              </a:rPr>
              <a:t>Engaged in sex before you were ready</a:t>
            </a:r>
          </a:p>
          <a:p>
            <a:pPr lvl="1">
              <a:buClrTx/>
            </a:pPr>
            <a:r>
              <a:rPr lang="en-CA" sz="2000" dirty="0" smtClean="0">
                <a:solidFill>
                  <a:schemeClr val="tx1"/>
                </a:solidFill>
              </a:rPr>
              <a:t>Pressure from peers or partner</a:t>
            </a:r>
            <a:endParaRPr lang="en-CA" sz="2000" dirty="0">
              <a:solidFill>
                <a:schemeClr val="tx1"/>
              </a:solidFill>
            </a:endParaRPr>
          </a:p>
          <a:p>
            <a:pPr>
              <a:buClrTx/>
            </a:pPr>
            <a:r>
              <a:rPr lang="en-CA" sz="2000" dirty="0" smtClean="0">
                <a:solidFill>
                  <a:schemeClr val="tx1"/>
                </a:solidFill>
              </a:rPr>
              <a:t>Sexually transmitted infections </a:t>
            </a:r>
          </a:p>
          <a:p>
            <a:pPr>
              <a:buClrTx/>
            </a:pPr>
            <a:r>
              <a:rPr lang="en-CA" sz="2000" dirty="0">
                <a:solidFill>
                  <a:schemeClr val="tx1"/>
                </a:solidFill>
              </a:rPr>
              <a:t>P</a:t>
            </a:r>
            <a:r>
              <a:rPr lang="en-CA" sz="2000" dirty="0" smtClean="0">
                <a:solidFill>
                  <a:schemeClr val="tx1"/>
                </a:solidFill>
              </a:rPr>
              <a:t>regnancy</a:t>
            </a:r>
          </a:p>
        </p:txBody>
      </p:sp>
      <p:pic>
        <p:nvPicPr>
          <p:cNvPr id="7" name="Picture 6" title="risk"/>
          <p:cNvPicPr>
            <a:picLocks noChangeAspect="1"/>
          </p:cNvPicPr>
          <p:nvPr/>
        </p:nvPicPr>
        <p:blipFill rotWithShape="1">
          <a:blip r:embed="rId3">
            <a:extLst>
              <a:ext uri="{28A0092B-C50C-407E-A947-70E740481C1C}">
                <a14:useLocalDpi xmlns:a14="http://schemas.microsoft.com/office/drawing/2010/main" val="0"/>
              </a:ext>
            </a:extLst>
          </a:blip>
          <a:srcRect t="9064" b="20313"/>
          <a:stretch/>
        </p:blipFill>
        <p:spPr>
          <a:xfrm>
            <a:off x="5692140" y="2418496"/>
            <a:ext cx="3140160" cy="1499173"/>
          </a:xfrm>
          <a:prstGeom prst="rect">
            <a:avLst/>
          </a:prstGeom>
        </p:spPr>
      </p:pic>
    </p:spTree>
    <p:extLst>
      <p:ext uri="{BB962C8B-B14F-4D97-AF65-F5344CB8AC3E}">
        <p14:creationId xmlns:p14="http://schemas.microsoft.com/office/powerpoint/2010/main" val="3997915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01320"/>
            <a:ext cx="8520600" cy="7960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Safe Practices – Be Prepared</a:t>
            </a:r>
            <a:endParaRPr lang="en-CA" b="1" dirty="0"/>
          </a:p>
        </p:txBody>
      </p:sp>
      <p:sp>
        <p:nvSpPr>
          <p:cNvPr id="3" name="Text Placeholder 2"/>
          <p:cNvSpPr>
            <a:spLocks noGrp="1"/>
          </p:cNvSpPr>
          <p:nvPr>
            <p:ph type="body" idx="1"/>
          </p:nvPr>
        </p:nvSpPr>
        <p:spPr>
          <a:xfrm>
            <a:off x="311700" y="1264735"/>
            <a:ext cx="8520600" cy="2681623"/>
          </a:xfrm>
        </p:spPr>
        <p:txBody>
          <a:bodyPr>
            <a:noAutofit/>
          </a:bodyPr>
          <a:lstStyle/>
          <a:p>
            <a:pPr>
              <a:buClrTx/>
            </a:pPr>
            <a:r>
              <a:rPr lang="en-US" sz="2000" dirty="0" smtClean="0">
                <a:solidFill>
                  <a:schemeClr val="tx1"/>
                </a:solidFill>
              </a:rPr>
              <a:t>If </a:t>
            </a:r>
            <a:r>
              <a:rPr lang="en-US" sz="2000" dirty="0">
                <a:solidFill>
                  <a:schemeClr val="tx1"/>
                </a:solidFill>
              </a:rPr>
              <a:t>you have questions about sexual health, </a:t>
            </a:r>
            <a:r>
              <a:rPr lang="en-US" sz="2000" dirty="0" smtClean="0">
                <a:solidFill>
                  <a:schemeClr val="tx1"/>
                </a:solidFill>
              </a:rPr>
              <a:t>talk to a trusted </a:t>
            </a:r>
            <a:r>
              <a:rPr lang="en-US" sz="2000" dirty="0">
                <a:solidFill>
                  <a:schemeClr val="tx1"/>
                </a:solidFill>
              </a:rPr>
              <a:t>adult</a:t>
            </a:r>
          </a:p>
          <a:p>
            <a:pPr>
              <a:buClrTx/>
            </a:pPr>
            <a:r>
              <a:rPr lang="en-US" sz="2000" dirty="0" smtClean="0">
                <a:solidFill>
                  <a:schemeClr val="tx1"/>
                </a:solidFill>
              </a:rPr>
              <a:t>Learn </a:t>
            </a:r>
            <a:r>
              <a:rPr lang="en-US" sz="2000" dirty="0">
                <a:solidFill>
                  <a:schemeClr val="tx1"/>
                </a:solidFill>
              </a:rPr>
              <a:t>about the risks of sexual activity before engaging in it</a:t>
            </a:r>
          </a:p>
          <a:p>
            <a:pPr>
              <a:buClrTx/>
            </a:pPr>
            <a:r>
              <a:rPr lang="en-US" sz="2000" dirty="0" smtClean="0">
                <a:solidFill>
                  <a:schemeClr val="tx1"/>
                </a:solidFill>
              </a:rPr>
              <a:t>Discuss </a:t>
            </a:r>
            <a:r>
              <a:rPr lang="en-US" sz="2000" dirty="0">
                <a:solidFill>
                  <a:schemeClr val="tx1"/>
                </a:solidFill>
              </a:rPr>
              <a:t>sexual history with your partner to identify any risk of </a:t>
            </a:r>
            <a:r>
              <a:rPr lang="en-US" sz="2000" dirty="0" smtClean="0">
                <a:solidFill>
                  <a:schemeClr val="tx1"/>
                </a:solidFill>
              </a:rPr>
              <a:t>STIs</a:t>
            </a:r>
          </a:p>
          <a:p>
            <a:pPr>
              <a:buClrTx/>
            </a:pPr>
            <a:r>
              <a:rPr lang="en-CA" sz="2000" dirty="0" smtClean="0">
                <a:solidFill>
                  <a:schemeClr val="dk1"/>
                </a:solidFill>
              </a:rPr>
              <a:t>Have </a:t>
            </a:r>
            <a:r>
              <a:rPr lang="en-CA" sz="2000" dirty="0">
                <a:solidFill>
                  <a:schemeClr val="dk1"/>
                </a:solidFill>
              </a:rPr>
              <a:t>regular medical check-ups and get tested for STIs if you are sexually active </a:t>
            </a:r>
            <a:endParaRPr lang="en-CA" sz="2000" dirty="0" smtClean="0">
              <a:solidFill>
                <a:schemeClr val="dk1"/>
              </a:solidFill>
            </a:endParaRPr>
          </a:p>
          <a:p>
            <a:pPr>
              <a:buClrTx/>
            </a:pPr>
            <a:r>
              <a:rPr lang="en-US" sz="2000" dirty="0" smtClean="0">
                <a:solidFill>
                  <a:schemeClr val="tx1"/>
                </a:solidFill>
              </a:rPr>
              <a:t>Access </a:t>
            </a:r>
            <a:r>
              <a:rPr lang="en-US" sz="2000" dirty="0">
                <a:solidFill>
                  <a:schemeClr val="tx1"/>
                </a:solidFill>
              </a:rPr>
              <a:t>the sexual health </a:t>
            </a:r>
            <a:r>
              <a:rPr lang="en-US" sz="2000" dirty="0" err="1">
                <a:solidFill>
                  <a:schemeClr val="tx1"/>
                </a:solidFill>
              </a:rPr>
              <a:t>centre</a:t>
            </a:r>
            <a:r>
              <a:rPr lang="en-US" sz="2000" dirty="0">
                <a:solidFill>
                  <a:schemeClr val="tx1"/>
                </a:solidFill>
              </a:rPr>
              <a:t> </a:t>
            </a:r>
            <a:r>
              <a:rPr lang="en-US" sz="2000" dirty="0" smtClean="0">
                <a:solidFill>
                  <a:schemeClr val="tx1"/>
                </a:solidFill>
              </a:rPr>
              <a:t>for information, contraceptives and </a:t>
            </a:r>
            <a:r>
              <a:rPr lang="en-US" sz="2000" dirty="0">
                <a:solidFill>
                  <a:schemeClr val="tx1"/>
                </a:solidFill>
              </a:rPr>
              <a:t>testing, when </a:t>
            </a:r>
            <a:r>
              <a:rPr lang="en-US" sz="2000" dirty="0" smtClean="0">
                <a:solidFill>
                  <a:schemeClr val="tx1"/>
                </a:solidFill>
              </a:rPr>
              <a:t>needed</a:t>
            </a:r>
            <a:endParaRPr lang="en-US" sz="2000" dirty="0">
              <a:solidFill>
                <a:schemeClr val="tx1"/>
              </a:solidFill>
            </a:endParaRPr>
          </a:p>
        </p:txBody>
      </p:sp>
    </p:spTree>
    <p:extLst>
      <p:ext uri="{BB962C8B-B14F-4D97-AF65-F5344CB8AC3E}">
        <p14:creationId xmlns:p14="http://schemas.microsoft.com/office/powerpoint/2010/main" val="8574748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840667" y="277555"/>
            <a:ext cx="7442722" cy="8022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a:t>Final Activity: </a:t>
            </a:r>
            <a:r>
              <a:rPr lang="en" sz="2820" b="1" dirty="0" smtClean="0"/>
              <a:t>Standing up for your Beliefs</a:t>
            </a:r>
            <a:endParaRPr sz="2820" b="1" dirty="0"/>
          </a:p>
        </p:txBody>
      </p:sp>
      <p:sp>
        <p:nvSpPr>
          <p:cNvPr id="3" name="TextBox 2"/>
          <p:cNvSpPr txBox="1"/>
          <p:nvPr/>
        </p:nvSpPr>
        <p:spPr>
          <a:xfrm>
            <a:off x="840667" y="1290918"/>
            <a:ext cx="7442722" cy="2400657"/>
          </a:xfrm>
          <a:prstGeom prst="rect">
            <a:avLst/>
          </a:prstGeom>
          <a:noFill/>
        </p:spPr>
        <p:txBody>
          <a:bodyPr wrap="square" rtlCol="0">
            <a:spAutoFit/>
          </a:bodyPr>
          <a:lstStyle/>
          <a:p>
            <a:pPr marL="0" indent="0">
              <a:spcAft>
                <a:spcPts val="1200"/>
              </a:spcAft>
              <a:buClrTx/>
              <a:buNone/>
            </a:pPr>
            <a:r>
              <a:rPr lang="en-US" sz="2000" dirty="0">
                <a:solidFill>
                  <a:schemeClr val="dk1"/>
                </a:solidFill>
              </a:rPr>
              <a:t>Student A wants to wait </a:t>
            </a:r>
            <a:r>
              <a:rPr lang="en-US" sz="2000" dirty="0" smtClean="0">
                <a:solidFill>
                  <a:schemeClr val="dk1"/>
                </a:solidFill>
              </a:rPr>
              <a:t>to </a:t>
            </a:r>
            <a:r>
              <a:rPr lang="en-US" sz="2000" dirty="0">
                <a:solidFill>
                  <a:schemeClr val="dk1"/>
                </a:solidFill>
              </a:rPr>
              <a:t>engage in any form of sexual activity with </a:t>
            </a:r>
            <a:r>
              <a:rPr lang="en-US" sz="2000" dirty="0" smtClean="0">
                <a:solidFill>
                  <a:schemeClr val="dk1"/>
                </a:solidFill>
              </a:rPr>
              <a:t>their </a:t>
            </a:r>
            <a:r>
              <a:rPr lang="en-US" sz="2000" dirty="0">
                <a:solidFill>
                  <a:schemeClr val="dk1"/>
                </a:solidFill>
              </a:rPr>
              <a:t>partner, but Student A’s friends are pressuring them to experiment. </a:t>
            </a:r>
          </a:p>
          <a:p>
            <a:pPr marL="685800" indent="-342900">
              <a:spcAft>
                <a:spcPts val="1200"/>
              </a:spcAft>
              <a:buClrTx/>
              <a:buFont typeface="Arial" panose="020B0604020202020204" pitchFamily="34" charset="0"/>
              <a:buChar char="•"/>
            </a:pPr>
            <a:r>
              <a:rPr lang="en-US" sz="2000" dirty="0">
                <a:solidFill>
                  <a:schemeClr val="dk1"/>
                </a:solidFill>
              </a:rPr>
              <a:t>What could Student A </a:t>
            </a:r>
            <a:r>
              <a:rPr lang="en-US" sz="2000" dirty="0" smtClean="0">
                <a:solidFill>
                  <a:schemeClr val="dk1"/>
                </a:solidFill>
              </a:rPr>
              <a:t>say</a:t>
            </a:r>
            <a:r>
              <a:rPr lang="en-US" sz="2000" dirty="0">
                <a:solidFill>
                  <a:schemeClr val="dk1"/>
                </a:solidFill>
              </a:rPr>
              <a:t>? </a:t>
            </a:r>
            <a:endParaRPr lang="en-US" sz="2000" dirty="0" smtClean="0">
              <a:solidFill>
                <a:schemeClr val="dk1"/>
              </a:solidFill>
            </a:endParaRPr>
          </a:p>
          <a:p>
            <a:pPr marL="685800" indent="-342900">
              <a:spcAft>
                <a:spcPts val="1200"/>
              </a:spcAft>
              <a:buClrTx/>
              <a:buFont typeface="Arial" panose="020B0604020202020204" pitchFamily="34" charset="0"/>
              <a:buChar char="•"/>
            </a:pPr>
            <a:r>
              <a:rPr lang="en-US" sz="2000" dirty="0" smtClean="0">
                <a:solidFill>
                  <a:schemeClr val="dk1"/>
                </a:solidFill>
              </a:rPr>
              <a:t>How could </a:t>
            </a:r>
            <a:r>
              <a:rPr lang="en-US" sz="2000" dirty="0">
                <a:solidFill>
                  <a:schemeClr val="dk1"/>
                </a:solidFill>
              </a:rPr>
              <a:t>Student A stand up for their own </a:t>
            </a:r>
            <a:r>
              <a:rPr lang="en-US" sz="2000" dirty="0" smtClean="0">
                <a:solidFill>
                  <a:schemeClr val="dk1"/>
                </a:solidFill>
              </a:rPr>
              <a:t>beliefs? </a:t>
            </a:r>
            <a:endParaRPr lang="en-US" sz="2000" dirty="0">
              <a:solidFill>
                <a:schemeClr val="dk1"/>
              </a:solidFill>
            </a:endParaRPr>
          </a:p>
          <a:p>
            <a:pPr marL="685800" indent="-342900">
              <a:spcAft>
                <a:spcPts val="1200"/>
              </a:spcAft>
              <a:buClrTx/>
              <a:buFont typeface="Arial" panose="020B0604020202020204" pitchFamily="34" charset="0"/>
              <a:buChar char="•"/>
            </a:pPr>
            <a:r>
              <a:rPr lang="en-US" sz="2000" dirty="0" smtClean="0">
                <a:solidFill>
                  <a:schemeClr val="dk1"/>
                </a:solidFill>
              </a:rPr>
              <a:t>What would you do if you were Student A?</a:t>
            </a:r>
            <a:endParaRPr lang="en-US" sz="2000" dirty="0">
              <a:solidFill>
                <a:schemeClr val="dk1"/>
              </a:solidFill>
            </a:endParaRPr>
          </a:p>
        </p:txBody>
      </p:sp>
      <p:pic>
        <p:nvPicPr>
          <p:cNvPr id="5" name="Google Shape;86;p16" descr="checklist"/>
          <p:cNvPicPr preferRelativeResize="0"/>
          <p:nvPr/>
        </p:nvPicPr>
        <p:blipFill>
          <a:blip r:embed="rId4">
            <a:alphaModFix/>
          </a:blip>
          <a:stretch>
            <a:fillRect/>
          </a:stretch>
        </p:blipFill>
        <p:spPr>
          <a:xfrm>
            <a:off x="7580247" y="2647063"/>
            <a:ext cx="1255675" cy="1255675"/>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1108650" y="289111"/>
            <a:ext cx="6926700" cy="8022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a:t>More Questions? Talk to Someone:</a:t>
            </a:r>
            <a:endParaRPr sz="2820" b="1" dirty="0"/>
          </a:p>
        </p:txBody>
      </p:sp>
      <p:sp>
        <p:nvSpPr>
          <p:cNvPr id="2" name="TextBox 1"/>
          <p:cNvSpPr txBox="1"/>
          <p:nvPr/>
        </p:nvSpPr>
        <p:spPr>
          <a:xfrm>
            <a:off x="851208" y="1359646"/>
            <a:ext cx="7441584" cy="2554545"/>
          </a:xfrm>
          <a:prstGeom prst="rect">
            <a:avLst/>
          </a:prstGeom>
          <a:noFill/>
        </p:spPr>
        <p:txBody>
          <a:bodyPr wrap="square" rtlCol="0">
            <a:spAutoFit/>
          </a:bodyPr>
          <a:lstStyle/>
          <a:p>
            <a:pPr marL="571500" indent="-444500">
              <a:buClr>
                <a:schemeClr val="dk1"/>
              </a:buClr>
              <a:buSzPts val="2000"/>
              <a:buFont typeface="Arial"/>
              <a:buChar char="•"/>
            </a:pPr>
            <a:r>
              <a:rPr lang="en-US" sz="2000" dirty="0">
                <a:solidFill>
                  <a:schemeClr val="tx1"/>
                </a:solidFill>
              </a:rPr>
              <a:t>Parents/ Guardian</a:t>
            </a:r>
          </a:p>
          <a:p>
            <a:pPr marL="571500" lvl="0" indent="-444500">
              <a:buClr>
                <a:schemeClr val="dk1"/>
              </a:buClr>
              <a:buSzPts val="2000"/>
              <a:buChar char="•"/>
            </a:pPr>
            <a:r>
              <a:rPr lang="en-US" sz="2000" dirty="0" smtClean="0">
                <a:solidFill>
                  <a:schemeClr val="tx1"/>
                </a:solidFill>
              </a:rPr>
              <a:t>Teacher/ Principal</a:t>
            </a:r>
            <a:endParaRPr lang="en-US" sz="2000" dirty="0">
              <a:solidFill>
                <a:schemeClr val="tx1"/>
              </a:solidFill>
            </a:endParaRPr>
          </a:p>
          <a:p>
            <a:pPr marL="571500" lvl="0" indent="-444500">
              <a:buClr>
                <a:schemeClr val="dk1"/>
              </a:buClr>
              <a:buSzPts val="2000"/>
              <a:buChar char="•"/>
            </a:pPr>
            <a:r>
              <a:rPr lang="en-US" sz="2000" dirty="0" smtClean="0">
                <a:solidFill>
                  <a:schemeClr val="tx1"/>
                </a:solidFill>
              </a:rPr>
              <a:t>Doctor </a:t>
            </a:r>
            <a:r>
              <a:rPr lang="en-US" sz="2000" dirty="0">
                <a:solidFill>
                  <a:schemeClr val="tx1"/>
                </a:solidFill>
              </a:rPr>
              <a:t>or Health Care Professional</a:t>
            </a:r>
          </a:p>
          <a:p>
            <a:pPr marL="571500" lvl="0" indent="-444500">
              <a:buClr>
                <a:schemeClr val="dk1"/>
              </a:buClr>
              <a:buSzPts val="2000"/>
              <a:buChar char="•"/>
            </a:pPr>
            <a:r>
              <a:rPr lang="en-US" sz="2000" dirty="0" smtClean="0">
                <a:solidFill>
                  <a:schemeClr val="tx1"/>
                </a:solidFill>
              </a:rPr>
              <a:t>School </a:t>
            </a:r>
            <a:r>
              <a:rPr lang="en-US" sz="2000" dirty="0">
                <a:solidFill>
                  <a:schemeClr val="tx1"/>
                </a:solidFill>
              </a:rPr>
              <a:t>Health </a:t>
            </a:r>
            <a:r>
              <a:rPr lang="en-US" sz="2000" dirty="0" smtClean="0">
                <a:solidFill>
                  <a:schemeClr val="tx1"/>
                </a:solidFill>
              </a:rPr>
              <a:t>Nurse</a:t>
            </a:r>
          </a:p>
          <a:p>
            <a:pPr marL="571500" lvl="0" indent="-444500">
              <a:buClr>
                <a:schemeClr val="dk1"/>
              </a:buClr>
              <a:buSzPts val="2000"/>
              <a:buChar char="•"/>
            </a:pPr>
            <a:r>
              <a:rPr lang="en-US" sz="2000" dirty="0" smtClean="0">
                <a:solidFill>
                  <a:schemeClr val="tx1"/>
                </a:solidFill>
              </a:rPr>
              <a:t>Child and Youth Worker</a:t>
            </a:r>
          </a:p>
          <a:p>
            <a:pPr marL="571500" indent="-444500">
              <a:buClr>
                <a:schemeClr val="dk1"/>
              </a:buClr>
              <a:buSzPts val="2000"/>
              <a:buFont typeface="Arial"/>
              <a:buChar char="•"/>
            </a:pPr>
            <a:r>
              <a:rPr lang="en-US" sz="2000" dirty="0" smtClean="0">
                <a:solidFill>
                  <a:schemeClr val="tx1"/>
                </a:solidFill>
              </a:rPr>
              <a:t>Niagara Sexual Assault Centres (905-682-4584)</a:t>
            </a:r>
          </a:p>
          <a:p>
            <a:pPr marL="571500" indent="-444500">
              <a:buClr>
                <a:schemeClr val="dk1"/>
              </a:buClr>
              <a:buSzPts val="2000"/>
              <a:buFont typeface="Arial"/>
              <a:buChar char="•"/>
            </a:pPr>
            <a:r>
              <a:rPr lang="en-US" sz="2000" dirty="0">
                <a:solidFill>
                  <a:schemeClr val="tx1"/>
                </a:solidFill>
              </a:rPr>
              <a:t>Niagara Region Public Health – Sexual Health Live </a:t>
            </a:r>
            <a:r>
              <a:rPr lang="en-US" sz="2000" dirty="0" smtClean="0">
                <a:solidFill>
                  <a:schemeClr val="tx1"/>
                </a:solidFill>
              </a:rPr>
              <a:t>Chat (Ask questions anonymously)</a:t>
            </a:r>
            <a:endParaRPr lang="en-US" sz="2000" dirty="0">
              <a:solidFill>
                <a:schemeClr val="tx1"/>
              </a:solidFill>
            </a:endParaRPr>
          </a:p>
        </p:txBody>
      </p:sp>
      <p:pic>
        <p:nvPicPr>
          <p:cNvPr id="5" name="Google Shape;302;p44" descr="grey phone call icon"/>
          <p:cNvPicPr preferRelativeResize="0"/>
          <p:nvPr/>
        </p:nvPicPr>
        <p:blipFill>
          <a:blip r:embed="rId3">
            <a:alphaModFix/>
          </a:blip>
          <a:stretch>
            <a:fillRect/>
          </a:stretch>
        </p:blipFill>
        <p:spPr>
          <a:xfrm>
            <a:off x="6393355" y="1091311"/>
            <a:ext cx="1641995" cy="1679597"/>
          </a:xfrm>
          <a:prstGeom prst="rect">
            <a:avLst/>
          </a:prstGeom>
          <a:noFill/>
          <a:ln>
            <a:noFill/>
          </a:ln>
        </p:spPr>
      </p:pic>
    </p:spTree>
    <p:extLst>
      <p:ext uri="{BB962C8B-B14F-4D97-AF65-F5344CB8AC3E}">
        <p14:creationId xmlns:p14="http://schemas.microsoft.com/office/powerpoint/2010/main" val="2830014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2" name="Google Shape;72;p15"/>
          <p:cNvSpPr txBox="1">
            <a:spLocks noGrp="1"/>
          </p:cNvSpPr>
          <p:nvPr>
            <p:ph type="title"/>
          </p:nvPr>
        </p:nvSpPr>
        <p:spPr>
          <a:xfrm>
            <a:off x="311700" y="571125"/>
            <a:ext cx="8520600" cy="8226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a:t>Presentation Format</a:t>
            </a:r>
            <a:endParaRPr sz="2820" b="1"/>
          </a:p>
        </p:txBody>
      </p:sp>
      <p:pic>
        <p:nvPicPr>
          <p:cNvPr id="8" name="Google Shape;85;p16" descr="video icon"/>
          <p:cNvPicPr preferRelativeResize="0"/>
          <p:nvPr/>
        </p:nvPicPr>
        <p:blipFill>
          <a:blip r:embed="rId4">
            <a:alphaModFix/>
          </a:blip>
          <a:stretch>
            <a:fillRect/>
          </a:stretch>
        </p:blipFill>
        <p:spPr>
          <a:xfrm>
            <a:off x="498087" y="1755114"/>
            <a:ext cx="969622" cy="969600"/>
          </a:xfrm>
          <a:prstGeom prst="rect">
            <a:avLst/>
          </a:prstGeom>
          <a:noFill/>
          <a:ln>
            <a:noFill/>
          </a:ln>
        </p:spPr>
      </p:pic>
      <p:sp>
        <p:nvSpPr>
          <p:cNvPr id="2" name="TextBox 1"/>
          <p:cNvSpPr txBox="1"/>
          <p:nvPr/>
        </p:nvSpPr>
        <p:spPr>
          <a:xfrm>
            <a:off x="1687976" y="1885971"/>
            <a:ext cx="7144324" cy="707886"/>
          </a:xfrm>
          <a:prstGeom prst="rect">
            <a:avLst/>
          </a:prstGeom>
          <a:noFill/>
        </p:spPr>
        <p:txBody>
          <a:bodyPr wrap="square" rtlCol="0">
            <a:spAutoFit/>
          </a:bodyPr>
          <a:lstStyle/>
          <a:p>
            <a:r>
              <a:rPr lang="en-US" sz="2000" b="1" dirty="0">
                <a:solidFill>
                  <a:schemeClr val="dk1"/>
                </a:solidFill>
              </a:rPr>
              <a:t>Videos: </a:t>
            </a:r>
            <a:r>
              <a:rPr lang="en-US" sz="2000" dirty="0">
                <a:solidFill>
                  <a:schemeClr val="dk1"/>
                </a:solidFill>
              </a:rPr>
              <a:t>Students can watch a short video clip that connects with topic.  Discussion can follow before or after videos</a:t>
            </a:r>
            <a:r>
              <a:rPr lang="en-US" sz="2000" dirty="0" smtClean="0">
                <a:solidFill>
                  <a:schemeClr val="dk1"/>
                </a:solidFill>
              </a:rPr>
              <a:t>.</a:t>
            </a:r>
            <a:endParaRPr lang="en-US" sz="2000" b="1" dirty="0">
              <a:solidFill>
                <a:schemeClr val="dk1"/>
              </a:solidFill>
            </a:endParaRPr>
          </a:p>
        </p:txBody>
      </p:sp>
      <p:pic>
        <p:nvPicPr>
          <p:cNvPr id="9" name="Google Shape;86;p16" descr="checklist"/>
          <p:cNvPicPr preferRelativeResize="0"/>
          <p:nvPr/>
        </p:nvPicPr>
        <p:blipFill>
          <a:blip r:embed="rId5">
            <a:alphaModFix/>
          </a:blip>
          <a:stretch>
            <a:fillRect/>
          </a:stretch>
        </p:blipFill>
        <p:spPr>
          <a:xfrm>
            <a:off x="562260" y="2865520"/>
            <a:ext cx="841275" cy="841275"/>
          </a:xfrm>
          <a:prstGeom prst="rect">
            <a:avLst/>
          </a:prstGeom>
          <a:noFill/>
          <a:ln>
            <a:noFill/>
          </a:ln>
        </p:spPr>
      </p:pic>
      <p:sp>
        <p:nvSpPr>
          <p:cNvPr id="4" name="TextBox 3"/>
          <p:cNvSpPr txBox="1"/>
          <p:nvPr/>
        </p:nvSpPr>
        <p:spPr>
          <a:xfrm>
            <a:off x="1687976" y="3086103"/>
            <a:ext cx="6518131" cy="400110"/>
          </a:xfrm>
          <a:prstGeom prst="rect">
            <a:avLst/>
          </a:prstGeom>
          <a:noFill/>
        </p:spPr>
        <p:txBody>
          <a:bodyPr wrap="none" rtlCol="0">
            <a:spAutoFit/>
          </a:bodyPr>
          <a:lstStyle/>
          <a:p>
            <a:r>
              <a:rPr lang="en-US" sz="2000" b="1" dirty="0">
                <a:solidFill>
                  <a:schemeClr val="dk1"/>
                </a:solidFill>
              </a:rPr>
              <a:t>Final Activity: </a:t>
            </a:r>
            <a:r>
              <a:rPr lang="en-US" sz="2000" dirty="0">
                <a:solidFill>
                  <a:schemeClr val="dk1"/>
                </a:solidFill>
              </a:rPr>
              <a:t>Activity that concludes the presentation. </a:t>
            </a:r>
            <a:endParaRPr lang="en-US" sz="2000" b="1" dirty="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93376"/>
            <a:ext cx="8520600" cy="6455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Sexual Health Centre Information</a:t>
            </a:r>
            <a:endParaRPr lang="en-CA" b="1" dirty="0"/>
          </a:p>
        </p:txBody>
      </p:sp>
      <p:pic>
        <p:nvPicPr>
          <p:cNvPr id="3" name="Picture 7" descr="Sexual health centre"/>
          <p:cNvPicPr>
            <a:picLocks noChangeAspect="1"/>
          </p:cNvPicPr>
          <p:nvPr/>
        </p:nvPicPr>
        <p:blipFill rotWithShape="1">
          <a:blip r:embed="rId3">
            <a:extLst>
              <a:ext uri="{28A0092B-C50C-407E-A947-70E740481C1C}">
                <a14:useLocalDpi xmlns:a14="http://schemas.microsoft.com/office/drawing/2010/main" val="0"/>
              </a:ext>
            </a:extLst>
          </a:blip>
          <a:srcRect l="22045" t="9188" r="56850" b="76445"/>
          <a:stretch/>
        </p:blipFill>
        <p:spPr bwMode="auto">
          <a:xfrm>
            <a:off x="968608" y="958402"/>
            <a:ext cx="1148936" cy="101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42613" y="1971011"/>
            <a:ext cx="2209800" cy="2031325"/>
          </a:xfrm>
          <a:prstGeom prst="rect">
            <a:avLst/>
          </a:prstGeom>
          <a:noFill/>
        </p:spPr>
        <p:txBody>
          <a:bodyPr wrap="square" rtlCol="0">
            <a:spAutoFit/>
          </a:bodyPr>
          <a:lstStyle/>
          <a:p>
            <a:pPr marL="285750" indent="-285750">
              <a:buFont typeface="Arial" pitchFamily="34" charset="0"/>
              <a:buChar char="•"/>
            </a:pPr>
            <a:r>
              <a:rPr lang="en-US" dirty="0" smtClean="0">
                <a:solidFill>
                  <a:srgbClr val="00496C"/>
                </a:solidFill>
                <a:latin typeface="+mj-lt"/>
              </a:rPr>
              <a:t>Three Sexual Health Centres in the Niagara Region</a:t>
            </a:r>
          </a:p>
          <a:p>
            <a:pPr marL="285750" indent="-285750">
              <a:buFont typeface="Arial" pitchFamily="34" charset="0"/>
              <a:buChar char="•"/>
            </a:pPr>
            <a:r>
              <a:rPr lang="en-US" dirty="0" smtClean="0">
                <a:solidFill>
                  <a:srgbClr val="00496C"/>
                </a:solidFill>
                <a:latin typeface="+mj-lt"/>
              </a:rPr>
              <a:t>Provide free, non-judgmental, and confidential services</a:t>
            </a:r>
          </a:p>
          <a:p>
            <a:pPr marL="285750" indent="-285750">
              <a:buFont typeface="Arial" pitchFamily="34" charset="0"/>
              <a:buChar char="•"/>
            </a:pPr>
            <a:r>
              <a:rPr lang="en-US" dirty="0" smtClean="0">
                <a:solidFill>
                  <a:srgbClr val="00496C"/>
                </a:solidFill>
                <a:latin typeface="+mj-lt"/>
              </a:rPr>
              <a:t>Aim to enhance the sexual health of our community</a:t>
            </a:r>
            <a:endParaRPr lang="en-CA" dirty="0">
              <a:solidFill>
                <a:srgbClr val="00496C"/>
              </a:solidFill>
              <a:latin typeface="+mj-lt"/>
            </a:endParaRPr>
          </a:p>
        </p:txBody>
      </p:sp>
      <p:sp>
        <p:nvSpPr>
          <p:cNvPr id="6" name="TextBox 5"/>
          <p:cNvSpPr txBox="1"/>
          <p:nvPr/>
        </p:nvSpPr>
        <p:spPr>
          <a:xfrm>
            <a:off x="2731610" y="958402"/>
            <a:ext cx="3140110" cy="2739211"/>
          </a:xfrm>
          <a:prstGeom prst="rect">
            <a:avLst/>
          </a:prstGeom>
          <a:gradFill flip="none" rotWithShape="1">
            <a:gsLst>
              <a:gs pos="0">
                <a:srgbClr val="A0CF67">
                  <a:tint val="66000"/>
                  <a:satMod val="160000"/>
                </a:srgbClr>
              </a:gs>
              <a:gs pos="50000">
                <a:srgbClr val="A0CF67">
                  <a:tint val="44500"/>
                  <a:satMod val="160000"/>
                </a:srgbClr>
              </a:gs>
              <a:gs pos="100000">
                <a:srgbClr val="A0CF67">
                  <a:tint val="23500"/>
                  <a:satMod val="160000"/>
                </a:srgbClr>
              </a:gs>
            </a:gsLst>
            <a:lin ang="5400000" scaled="1"/>
            <a:tileRect/>
          </a:gra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00496C"/>
                </a:solidFill>
                <a:latin typeface="+mj-lt"/>
              </a:rPr>
              <a:t>Our Locations</a:t>
            </a:r>
          </a:p>
          <a:p>
            <a:r>
              <a:rPr lang="en-US" sz="1200" dirty="0">
                <a:solidFill>
                  <a:srgbClr val="00496C"/>
                </a:solidFill>
                <a:latin typeface="+mj-lt"/>
              </a:rPr>
              <a:t>Phone: 905-688-3817</a:t>
            </a:r>
          </a:p>
          <a:p>
            <a:r>
              <a:rPr lang="en-US" sz="1200" dirty="0" smtClean="0">
                <a:solidFill>
                  <a:srgbClr val="00496C"/>
                </a:solidFill>
                <a:latin typeface="+mj-lt"/>
              </a:rPr>
              <a:t>Or </a:t>
            </a:r>
            <a:r>
              <a:rPr lang="en-US" sz="1200" dirty="0">
                <a:solidFill>
                  <a:srgbClr val="00496C"/>
                </a:solidFill>
                <a:latin typeface="+mj-lt"/>
              </a:rPr>
              <a:t>call toll free: </a:t>
            </a:r>
            <a:r>
              <a:rPr lang="en-US" sz="1200" dirty="0" smtClean="0">
                <a:solidFill>
                  <a:srgbClr val="00496C"/>
                </a:solidFill>
                <a:latin typeface="+mj-lt"/>
              </a:rPr>
              <a:t>1-800-263-5757</a:t>
            </a:r>
            <a:endParaRPr lang="en-CA" sz="1200" dirty="0">
              <a:solidFill>
                <a:srgbClr val="00496C"/>
              </a:solidFill>
              <a:latin typeface="+mj-lt"/>
            </a:endParaRPr>
          </a:p>
          <a:p>
            <a:endParaRPr lang="en-US" sz="1200" b="1" dirty="0" smtClean="0">
              <a:solidFill>
                <a:srgbClr val="00496C"/>
              </a:solidFill>
              <a:latin typeface="+mj-lt"/>
            </a:endParaRPr>
          </a:p>
          <a:p>
            <a:r>
              <a:rPr lang="en-US" sz="1200" b="1" dirty="0">
                <a:solidFill>
                  <a:srgbClr val="00496C"/>
                </a:solidFill>
              </a:rPr>
              <a:t>Niagara Falls Sexual Health Centre</a:t>
            </a:r>
          </a:p>
          <a:p>
            <a:r>
              <a:rPr lang="en-US" sz="1200" dirty="0" smtClean="0">
                <a:solidFill>
                  <a:srgbClr val="00496C"/>
                </a:solidFill>
              </a:rPr>
              <a:t>7835 McLeod Road, </a:t>
            </a:r>
            <a:r>
              <a:rPr lang="en-US" sz="1200" dirty="0">
                <a:solidFill>
                  <a:srgbClr val="00496C"/>
                </a:solidFill>
              </a:rPr>
              <a:t>Niagara </a:t>
            </a:r>
            <a:r>
              <a:rPr lang="en-US" sz="1200" dirty="0" smtClean="0">
                <a:solidFill>
                  <a:srgbClr val="00496C"/>
                </a:solidFill>
              </a:rPr>
              <a:t>Falls</a:t>
            </a:r>
          </a:p>
          <a:p>
            <a:endParaRPr lang="en-US" sz="1200" b="1" dirty="0" smtClean="0">
              <a:solidFill>
                <a:srgbClr val="00496C"/>
              </a:solidFill>
              <a:latin typeface="+mj-lt"/>
            </a:endParaRPr>
          </a:p>
          <a:p>
            <a:r>
              <a:rPr lang="en-US" sz="1200" b="1" dirty="0" smtClean="0">
                <a:solidFill>
                  <a:srgbClr val="00496C"/>
                </a:solidFill>
                <a:latin typeface="+mj-lt"/>
              </a:rPr>
              <a:t>St. Catharines Sexual Health Centre</a:t>
            </a:r>
          </a:p>
          <a:p>
            <a:r>
              <a:rPr lang="en-US" sz="1200" dirty="0" smtClean="0">
                <a:solidFill>
                  <a:srgbClr val="00496C"/>
                </a:solidFill>
                <a:latin typeface="+mj-lt"/>
              </a:rPr>
              <a:t>277 Welland Avenue, St. </a:t>
            </a:r>
            <a:r>
              <a:rPr lang="en-US" sz="1200" dirty="0" err="1" smtClean="0">
                <a:solidFill>
                  <a:srgbClr val="00496C"/>
                </a:solidFill>
                <a:latin typeface="+mj-lt"/>
              </a:rPr>
              <a:t>Catharines</a:t>
            </a:r>
            <a:endParaRPr lang="en-US" sz="1200" dirty="0" smtClean="0">
              <a:solidFill>
                <a:srgbClr val="00496C"/>
              </a:solidFill>
              <a:latin typeface="+mj-lt"/>
            </a:endParaRPr>
          </a:p>
          <a:p>
            <a:endParaRPr lang="en-US" sz="1200" dirty="0" smtClean="0">
              <a:solidFill>
                <a:srgbClr val="00496C"/>
              </a:solidFill>
              <a:latin typeface="+mj-lt"/>
              <a:sym typeface="Wingdings"/>
            </a:endParaRPr>
          </a:p>
          <a:p>
            <a:r>
              <a:rPr lang="en-US" sz="1200" b="1" dirty="0" smtClean="0">
                <a:solidFill>
                  <a:srgbClr val="00496C"/>
                </a:solidFill>
                <a:latin typeface="+mj-lt"/>
              </a:rPr>
              <a:t>Welland Sexual Health Centre</a:t>
            </a:r>
            <a:endParaRPr lang="en-US" sz="1200" b="1" dirty="0">
              <a:solidFill>
                <a:srgbClr val="00496C"/>
              </a:solidFill>
              <a:latin typeface="+mj-lt"/>
            </a:endParaRPr>
          </a:p>
          <a:p>
            <a:r>
              <a:rPr lang="en-US" sz="1200" dirty="0" smtClean="0">
                <a:solidFill>
                  <a:srgbClr val="00496C"/>
                </a:solidFill>
                <a:latin typeface="+mj-lt"/>
              </a:rPr>
              <a:t>200 Division Street, Welland</a:t>
            </a:r>
          </a:p>
          <a:p>
            <a:endParaRPr lang="en-US" sz="1200" strike="sngStrike" dirty="0">
              <a:solidFill>
                <a:srgbClr val="00496C"/>
              </a:solidFill>
              <a:latin typeface="+mj-lt"/>
            </a:endParaRPr>
          </a:p>
          <a:p>
            <a:r>
              <a:rPr lang="en-US" sz="1200" b="1" i="1" dirty="0" smtClean="0">
                <a:solidFill>
                  <a:srgbClr val="00496C"/>
                </a:solidFill>
                <a:latin typeface="+mj-lt"/>
              </a:rPr>
              <a:t>Hours of Sexual Health Centres vary.</a:t>
            </a:r>
            <a:endParaRPr lang="en-US" sz="1200" b="1" i="1" dirty="0">
              <a:solidFill>
                <a:srgbClr val="00496C"/>
              </a:solidFill>
              <a:latin typeface="+mj-lt"/>
            </a:endParaRPr>
          </a:p>
        </p:txBody>
      </p:sp>
      <p:sp>
        <p:nvSpPr>
          <p:cNvPr id="7" name="TextBox 6"/>
          <p:cNvSpPr txBox="1"/>
          <p:nvPr/>
        </p:nvSpPr>
        <p:spPr>
          <a:xfrm>
            <a:off x="5950917" y="958402"/>
            <a:ext cx="2881383" cy="2462213"/>
          </a:xfrm>
          <a:prstGeom prst="rect">
            <a:avLst/>
          </a:prstGeom>
          <a:solidFill>
            <a:srgbClr val="00206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rPr>
              <a:t>Some of the confidential services offered are:</a:t>
            </a:r>
          </a:p>
          <a:p>
            <a:endParaRPr lang="en-US" sz="1400" dirty="0">
              <a:solidFill>
                <a:schemeClr val="bg1"/>
              </a:solidFill>
            </a:endParaRPr>
          </a:p>
          <a:p>
            <a:pPr marL="285750" indent="-285750">
              <a:buClr>
                <a:schemeClr val="bg1"/>
              </a:buClr>
              <a:buFont typeface="Arial" pitchFamily="34" charset="0"/>
              <a:buChar char="•"/>
            </a:pPr>
            <a:r>
              <a:rPr lang="en-US" sz="1400" dirty="0">
                <a:solidFill>
                  <a:schemeClr val="bg1"/>
                </a:solidFill>
              </a:rPr>
              <a:t>Birth </a:t>
            </a:r>
            <a:r>
              <a:rPr lang="en-US" sz="1400" dirty="0" smtClean="0">
                <a:solidFill>
                  <a:schemeClr val="bg1"/>
                </a:solidFill>
              </a:rPr>
              <a:t>control information</a:t>
            </a:r>
            <a:endParaRPr lang="en-US" sz="1400" dirty="0">
              <a:solidFill>
                <a:schemeClr val="bg1"/>
              </a:solidFill>
            </a:endParaRPr>
          </a:p>
          <a:p>
            <a:pPr marL="285750" indent="-285750">
              <a:buClr>
                <a:schemeClr val="bg1"/>
              </a:buClr>
              <a:buFont typeface="Arial" pitchFamily="34" charset="0"/>
              <a:buChar char="•"/>
            </a:pPr>
            <a:r>
              <a:rPr lang="en-US" sz="1400" dirty="0" err="1">
                <a:solidFill>
                  <a:schemeClr val="bg1"/>
                </a:solidFill>
              </a:rPr>
              <a:t>STI</a:t>
            </a:r>
            <a:r>
              <a:rPr lang="en-US" sz="1400" dirty="0">
                <a:solidFill>
                  <a:schemeClr val="bg1"/>
                </a:solidFill>
              </a:rPr>
              <a:t> testing and treatment</a:t>
            </a:r>
          </a:p>
          <a:p>
            <a:pPr marL="285750" indent="-285750">
              <a:buClr>
                <a:schemeClr val="bg1"/>
              </a:buClr>
              <a:buFont typeface="Arial" pitchFamily="34" charset="0"/>
              <a:buChar char="•"/>
            </a:pPr>
            <a:r>
              <a:rPr lang="en-US" sz="1400" dirty="0">
                <a:solidFill>
                  <a:schemeClr val="bg1"/>
                </a:solidFill>
              </a:rPr>
              <a:t>Pregnancy testing</a:t>
            </a:r>
          </a:p>
          <a:p>
            <a:pPr marL="285750" indent="-285750">
              <a:buClr>
                <a:schemeClr val="bg1"/>
              </a:buClr>
              <a:buFont typeface="Arial" pitchFamily="34" charset="0"/>
              <a:buChar char="•"/>
            </a:pPr>
            <a:r>
              <a:rPr lang="en-US" sz="1400" dirty="0">
                <a:solidFill>
                  <a:schemeClr val="bg1"/>
                </a:solidFill>
              </a:rPr>
              <a:t>Birth Control at a lower cost (with doctor’s prescription)</a:t>
            </a:r>
          </a:p>
          <a:p>
            <a:pPr marL="285750" indent="-285750">
              <a:buClr>
                <a:schemeClr val="bg1"/>
              </a:buClr>
              <a:buFont typeface="Arial" pitchFamily="34" charset="0"/>
              <a:buChar char="•"/>
            </a:pPr>
            <a:r>
              <a:rPr lang="en-US" sz="1400" dirty="0" smtClean="0">
                <a:solidFill>
                  <a:schemeClr val="bg1"/>
                </a:solidFill>
              </a:rPr>
              <a:t>Plan </a:t>
            </a:r>
            <a:r>
              <a:rPr lang="en-US" sz="1400" dirty="0">
                <a:solidFill>
                  <a:schemeClr val="bg1"/>
                </a:solidFill>
              </a:rPr>
              <a:t>B (emergency contraceptive pills)</a:t>
            </a:r>
          </a:p>
          <a:p>
            <a:pPr marL="285750" indent="-285750">
              <a:buClr>
                <a:schemeClr val="bg1"/>
              </a:buClr>
              <a:buFont typeface="Arial" pitchFamily="34" charset="0"/>
              <a:buChar char="•"/>
            </a:pPr>
            <a:r>
              <a:rPr lang="en-US" sz="1400" dirty="0">
                <a:solidFill>
                  <a:schemeClr val="bg1"/>
                </a:solidFill>
              </a:rPr>
              <a:t>Free Condoms</a:t>
            </a:r>
            <a:endParaRPr lang="en-CA" sz="1400" dirty="0">
              <a:solidFill>
                <a:schemeClr val="bg1"/>
              </a:solidFill>
            </a:endParaRPr>
          </a:p>
        </p:txBody>
      </p:sp>
    </p:spTree>
    <p:extLst>
      <p:ext uri="{BB962C8B-B14F-4D97-AF65-F5344CB8AC3E}">
        <p14:creationId xmlns:p14="http://schemas.microsoft.com/office/powerpoint/2010/main" val="2649716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348206"/>
            <a:ext cx="8520600" cy="7074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 b="1" dirty="0"/>
              <a:t>Final Thoughts</a:t>
            </a:r>
            <a:endParaRPr b="1" dirty="0"/>
          </a:p>
        </p:txBody>
      </p:sp>
      <p:sp>
        <p:nvSpPr>
          <p:cNvPr id="3" name="TextBox 2"/>
          <p:cNvSpPr txBox="1"/>
          <p:nvPr/>
        </p:nvSpPr>
        <p:spPr>
          <a:xfrm>
            <a:off x="311700" y="1111156"/>
            <a:ext cx="8520600" cy="2862322"/>
          </a:xfrm>
          <a:prstGeom prst="rect">
            <a:avLst/>
          </a:prstGeom>
          <a:noFill/>
        </p:spPr>
        <p:txBody>
          <a:bodyPr wrap="square" rtlCol="0">
            <a:spAutoFit/>
          </a:bodyPr>
          <a:lstStyle/>
          <a:p>
            <a:pPr marL="342900" indent="-342900">
              <a:lnSpc>
                <a:spcPct val="150000"/>
              </a:lnSpc>
              <a:buClr>
                <a:schemeClr val="dk1"/>
              </a:buClr>
              <a:buSzPts val="2000"/>
              <a:buFont typeface="Arial" panose="020B0604020202020204" pitchFamily="34" charset="0"/>
              <a:buChar char="•"/>
            </a:pPr>
            <a:r>
              <a:rPr lang="en-US" sz="2000" dirty="0" smtClean="0">
                <a:solidFill>
                  <a:schemeClr val="dk1"/>
                </a:solidFill>
              </a:rPr>
              <a:t>Sexual health can be affected by physical and emotional changes </a:t>
            </a:r>
          </a:p>
          <a:p>
            <a:pPr marL="342900" indent="-342900">
              <a:lnSpc>
                <a:spcPct val="150000"/>
              </a:lnSpc>
              <a:buClr>
                <a:schemeClr val="dk1"/>
              </a:buClr>
              <a:buSzPts val="2000"/>
              <a:buFont typeface="Arial" panose="020B0604020202020204" pitchFamily="34" charset="0"/>
              <a:buChar char="•"/>
            </a:pPr>
            <a:r>
              <a:rPr lang="en-US" sz="2000" dirty="0" smtClean="0">
                <a:solidFill>
                  <a:schemeClr val="dk1"/>
                </a:solidFill>
              </a:rPr>
              <a:t>Communication </a:t>
            </a:r>
            <a:r>
              <a:rPr lang="en-US" sz="2000" dirty="0">
                <a:solidFill>
                  <a:schemeClr val="dk1"/>
                </a:solidFill>
              </a:rPr>
              <a:t>is </a:t>
            </a:r>
            <a:r>
              <a:rPr lang="en-US" sz="2000" dirty="0" smtClean="0">
                <a:solidFill>
                  <a:schemeClr val="dk1"/>
                </a:solidFill>
              </a:rPr>
              <a:t>needed in all types of relationships</a:t>
            </a:r>
            <a:endParaRPr lang="en-US" sz="2000" dirty="0">
              <a:solidFill>
                <a:schemeClr val="dk1"/>
              </a:solidFill>
            </a:endParaRPr>
          </a:p>
          <a:p>
            <a:pPr indent="-355600">
              <a:lnSpc>
                <a:spcPct val="150000"/>
              </a:lnSpc>
              <a:buClr>
                <a:schemeClr val="dk1"/>
              </a:buClr>
              <a:buSzPts val="2000"/>
              <a:buFont typeface="Arial" panose="020B0604020202020204" pitchFamily="34" charset="0"/>
              <a:buChar char="•"/>
            </a:pPr>
            <a:r>
              <a:rPr lang="en-US" sz="2000" dirty="0">
                <a:solidFill>
                  <a:schemeClr val="dk1"/>
                </a:solidFill>
              </a:rPr>
              <a:t>Abstinence </a:t>
            </a:r>
            <a:r>
              <a:rPr lang="en-US" sz="2000" dirty="0" smtClean="0">
                <a:solidFill>
                  <a:schemeClr val="dk1"/>
                </a:solidFill>
              </a:rPr>
              <a:t>generally means </a:t>
            </a:r>
            <a:r>
              <a:rPr lang="en-US" sz="2000" dirty="0">
                <a:solidFill>
                  <a:schemeClr val="dk1"/>
                </a:solidFill>
              </a:rPr>
              <a:t>you decide not to have sex</a:t>
            </a:r>
          </a:p>
          <a:p>
            <a:pPr indent="-355600">
              <a:lnSpc>
                <a:spcPct val="150000"/>
              </a:lnSpc>
              <a:buClr>
                <a:schemeClr val="dk1"/>
              </a:buClr>
              <a:buSzPts val="2000"/>
              <a:buFont typeface="Arial" panose="020B0604020202020204" pitchFamily="34" charset="0"/>
              <a:buChar char="•"/>
            </a:pPr>
            <a:r>
              <a:rPr lang="en-CA" sz="2000" dirty="0" smtClean="0">
                <a:solidFill>
                  <a:schemeClr val="tx1"/>
                </a:solidFill>
              </a:rPr>
              <a:t>Getting </a:t>
            </a:r>
            <a:r>
              <a:rPr lang="en-CA" sz="2000" dirty="0">
                <a:solidFill>
                  <a:schemeClr val="tx1"/>
                </a:solidFill>
              </a:rPr>
              <a:t>and giving consent is always required </a:t>
            </a:r>
          </a:p>
          <a:p>
            <a:pPr indent="-355600">
              <a:lnSpc>
                <a:spcPct val="150000"/>
              </a:lnSpc>
              <a:buClr>
                <a:schemeClr val="dk1"/>
              </a:buClr>
              <a:buSzPts val="2000"/>
              <a:buFont typeface="Arial" panose="020B0604020202020204" pitchFamily="34" charset="0"/>
              <a:buChar char="•"/>
            </a:pPr>
            <a:r>
              <a:rPr lang="en-US" sz="2000" dirty="0" smtClean="0">
                <a:solidFill>
                  <a:schemeClr val="dk1"/>
                </a:solidFill>
              </a:rPr>
              <a:t>Consent </a:t>
            </a:r>
            <a:r>
              <a:rPr lang="en-US" sz="2000" dirty="0">
                <a:solidFill>
                  <a:schemeClr val="dk1"/>
                </a:solidFill>
              </a:rPr>
              <a:t>is the act of giving permission </a:t>
            </a:r>
            <a:r>
              <a:rPr lang="en-US" sz="2000" dirty="0" smtClean="0">
                <a:solidFill>
                  <a:schemeClr val="dk1"/>
                </a:solidFill>
              </a:rPr>
              <a:t>and must be freely given</a:t>
            </a:r>
            <a:endParaRPr lang="en-US" sz="2000" dirty="0">
              <a:solidFill>
                <a:schemeClr val="dk1"/>
              </a:solidFill>
            </a:endParaRPr>
          </a:p>
          <a:p>
            <a:pPr indent="-355600">
              <a:lnSpc>
                <a:spcPct val="150000"/>
              </a:lnSpc>
              <a:buClr>
                <a:schemeClr val="dk1"/>
              </a:buClr>
              <a:buSzPts val="2000"/>
              <a:buFont typeface="Arial" panose="020B0604020202020204" pitchFamily="34" charset="0"/>
              <a:buChar char="•"/>
            </a:pPr>
            <a:r>
              <a:rPr lang="en-US" sz="2000" dirty="0" smtClean="0">
                <a:solidFill>
                  <a:schemeClr val="dk1"/>
                </a:solidFill>
              </a:rPr>
              <a:t>When you do engage in sexual activity, it should be enjoyable and safe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p:cNvSpPr>
            <a:spLocks noGrp="1"/>
          </p:cNvSpPr>
          <p:nvPr>
            <p:ph type="title"/>
          </p:nvPr>
        </p:nvSpPr>
        <p:spPr>
          <a:xfrm>
            <a:off x="570155" y="450150"/>
            <a:ext cx="5902564" cy="3495126"/>
          </a:xfrm>
        </p:spPr>
        <p:txBody>
          <a:bodyPr>
            <a:normAutofit/>
          </a:bodyPr>
          <a:lstStyle/>
          <a:p>
            <a:r>
              <a:rPr lang="en-CA" sz="6600" b="1" dirty="0" smtClean="0"/>
              <a:t>Questions?</a:t>
            </a:r>
            <a:endParaRPr lang="en-CA" sz="6600" b="1" dirty="0"/>
          </a:p>
        </p:txBody>
      </p:sp>
      <p:pic>
        <p:nvPicPr>
          <p:cNvPr id="3" name="Picture 2" descr="questio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26" y="240008"/>
            <a:ext cx="3915410" cy="3915410"/>
          </a:xfrm>
          <a:prstGeom prst="rect">
            <a:avLst/>
          </a:prstGeom>
        </p:spPr>
      </p:pic>
    </p:spTree>
    <p:extLst>
      <p:ext uri="{BB962C8B-B14F-4D97-AF65-F5344CB8AC3E}">
        <p14:creationId xmlns:p14="http://schemas.microsoft.com/office/powerpoint/2010/main" val="107806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27221"/>
            <a:ext cx="8520600"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a:t>Curriculum Expectations</a:t>
            </a:r>
            <a:r>
              <a:rPr lang="en" dirty="0"/>
              <a:t> </a:t>
            </a:r>
            <a:r>
              <a:rPr lang="en" dirty="0" smtClean="0"/>
              <a:t>– Grade 7</a:t>
            </a:r>
            <a:endParaRPr b="1" dirty="0"/>
          </a:p>
        </p:txBody>
      </p:sp>
      <p:sp>
        <p:nvSpPr>
          <p:cNvPr id="3" name="TextBox 2"/>
          <p:cNvSpPr txBox="1"/>
          <p:nvPr/>
        </p:nvSpPr>
        <p:spPr>
          <a:xfrm>
            <a:off x="311700" y="1359530"/>
            <a:ext cx="8520600" cy="1938992"/>
          </a:xfrm>
          <a:prstGeom prst="rect">
            <a:avLst/>
          </a:prstGeom>
          <a:noFill/>
        </p:spPr>
        <p:txBody>
          <a:bodyPr wrap="square" rtlCol="0">
            <a:spAutoFit/>
          </a:bodyPr>
          <a:lstStyle/>
          <a:p>
            <a:r>
              <a:rPr lang="en-US" sz="2000" b="1" dirty="0">
                <a:solidFill>
                  <a:schemeClr val="dk1"/>
                </a:solidFill>
              </a:rPr>
              <a:t>D1.3 </a:t>
            </a:r>
            <a:r>
              <a:rPr lang="en-US" sz="2000" dirty="0">
                <a:solidFill>
                  <a:schemeClr val="dk1"/>
                </a:solidFill>
              </a:rPr>
              <a:t>explain the importance of having a shared understanding with a partner about the following: delaying sexual activity until they are older; the reasons for not engaging in sexual activity; the concept of consent; the legal age of consent, and how consent is </a:t>
            </a:r>
            <a:r>
              <a:rPr lang="en-US" sz="2000" dirty="0" smtClean="0">
                <a:solidFill>
                  <a:schemeClr val="dk1"/>
                </a:solidFill>
              </a:rPr>
              <a:t>communicated; </a:t>
            </a:r>
            <a:r>
              <a:rPr lang="en-US" sz="2000" dirty="0">
                <a:solidFill>
                  <a:schemeClr val="dk1"/>
                </a:solidFill>
              </a:rPr>
              <a:t>and in general, the need to communicate clearly with each other when making decisions about sexual activity in a </a:t>
            </a:r>
            <a:r>
              <a:rPr lang="en-US" sz="2000" dirty="0" smtClean="0">
                <a:solidFill>
                  <a:schemeClr val="dk1"/>
                </a:solidFill>
              </a:rPr>
              <a:t>healthy, loving </a:t>
            </a:r>
            <a:r>
              <a:rPr lang="en-US" sz="2000" dirty="0">
                <a:solidFill>
                  <a:schemeClr val="dk1"/>
                </a:solidFill>
              </a:rPr>
              <a:t>relationship. </a:t>
            </a:r>
            <a:endParaRPr lang="en-US" sz="2000" b="1" dirty="0">
              <a:solidFill>
                <a:schemeClr val="dk1"/>
              </a:solidFill>
            </a:endParaRPr>
          </a:p>
        </p:txBody>
      </p:sp>
      <p:pic>
        <p:nvPicPr>
          <p:cNvPr id="5" name="Google Shape;93;p17" descr="check mark"/>
          <p:cNvPicPr preferRelativeResize="0"/>
          <p:nvPr/>
        </p:nvPicPr>
        <p:blipFill>
          <a:blip r:embed="rId4">
            <a:alphaModFix/>
          </a:blip>
          <a:stretch>
            <a:fillRect/>
          </a:stretch>
        </p:blipFill>
        <p:spPr>
          <a:xfrm>
            <a:off x="7839825" y="3143182"/>
            <a:ext cx="992475" cy="919907"/>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a:t>Curriculum </a:t>
            </a:r>
            <a:r>
              <a:rPr lang="en" b="1" dirty="0" smtClean="0"/>
              <a:t>Expectations Continued</a:t>
            </a:r>
            <a:r>
              <a:rPr lang="en" dirty="0" smtClean="0"/>
              <a:t> – Grade 7</a:t>
            </a:r>
            <a:endParaRPr b="1" dirty="0"/>
          </a:p>
        </p:txBody>
      </p:sp>
      <p:sp>
        <p:nvSpPr>
          <p:cNvPr id="3" name="TextBox 2"/>
          <p:cNvSpPr txBox="1"/>
          <p:nvPr/>
        </p:nvSpPr>
        <p:spPr>
          <a:xfrm>
            <a:off x="311700" y="1486844"/>
            <a:ext cx="8520600" cy="1015663"/>
          </a:xfrm>
          <a:prstGeom prst="rect">
            <a:avLst/>
          </a:prstGeom>
          <a:noFill/>
        </p:spPr>
        <p:txBody>
          <a:bodyPr wrap="square" rtlCol="0">
            <a:spAutoFit/>
          </a:bodyPr>
          <a:lstStyle/>
          <a:p>
            <a:r>
              <a:rPr lang="en-US" sz="2000" b="1" dirty="0">
                <a:solidFill>
                  <a:schemeClr val="dk1"/>
                </a:solidFill>
              </a:rPr>
              <a:t>D2.4</a:t>
            </a:r>
            <a:r>
              <a:rPr lang="en-US" sz="2000" dirty="0">
                <a:solidFill>
                  <a:schemeClr val="dk1"/>
                </a:solidFill>
              </a:rPr>
              <a:t> demonstrate an understanding of physical, emotional, </a:t>
            </a:r>
            <a:r>
              <a:rPr lang="en-US" sz="2000" dirty="0" smtClean="0">
                <a:solidFill>
                  <a:schemeClr val="dk1"/>
                </a:solidFill>
              </a:rPr>
              <a:t>social </a:t>
            </a:r>
            <a:r>
              <a:rPr lang="en-US" sz="2000" dirty="0">
                <a:solidFill>
                  <a:schemeClr val="dk1"/>
                </a:solidFill>
              </a:rPr>
              <a:t>and cognitive factors that need to be considered when making decisions related to sexual health. </a:t>
            </a:r>
            <a:endParaRPr lang="en-US" sz="2000" b="1" dirty="0">
              <a:solidFill>
                <a:schemeClr val="dk1"/>
              </a:solidFill>
            </a:endParaRPr>
          </a:p>
        </p:txBody>
      </p:sp>
      <p:sp>
        <p:nvSpPr>
          <p:cNvPr id="5" name="TextBox 4"/>
          <p:cNvSpPr txBox="1"/>
          <p:nvPr/>
        </p:nvSpPr>
        <p:spPr>
          <a:xfrm>
            <a:off x="311700" y="2707626"/>
            <a:ext cx="7528125" cy="1015663"/>
          </a:xfrm>
          <a:prstGeom prst="rect">
            <a:avLst/>
          </a:prstGeom>
          <a:noFill/>
        </p:spPr>
        <p:txBody>
          <a:bodyPr wrap="square" rtlCol="0">
            <a:spAutoFit/>
          </a:bodyPr>
          <a:lstStyle/>
          <a:p>
            <a:r>
              <a:rPr lang="en-CA" sz="2000" b="1" dirty="0"/>
              <a:t>D3.3</a:t>
            </a:r>
            <a:r>
              <a:rPr lang="en-CA" sz="2000" dirty="0"/>
              <a:t> explain how relationships with others and sexual health may be affected by the physical and emotional changes associated with puberty. </a:t>
            </a:r>
            <a:endParaRPr lang="en-CA" sz="2000" b="1" dirty="0"/>
          </a:p>
        </p:txBody>
      </p:sp>
      <p:pic>
        <p:nvPicPr>
          <p:cNvPr id="6" name="Google Shape;93;p17" descr="check mark"/>
          <p:cNvPicPr preferRelativeResize="0"/>
          <p:nvPr/>
        </p:nvPicPr>
        <p:blipFill>
          <a:blip r:embed="rId4">
            <a:alphaModFix/>
          </a:blip>
          <a:stretch>
            <a:fillRect/>
          </a:stretch>
        </p:blipFill>
        <p:spPr>
          <a:xfrm>
            <a:off x="7839825" y="3001007"/>
            <a:ext cx="992475" cy="919907"/>
          </a:xfrm>
          <a:prstGeom prst="rect">
            <a:avLst/>
          </a:prstGeom>
          <a:noFill/>
          <a:ln>
            <a:noFill/>
          </a:ln>
        </p:spPr>
      </p:pic>
    </p:spTree>
    <p:extLst>
      <p:ext uri="{BB962C8B-B14F-4D97-AF65-F5344CB8AC3E}">
        <p14:creationId xmlns:p14="http://schemas.microsoft.com/office/powerpoint/2010/main" val="871506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998603" y="120793"/>
            <a:ext cx="7146793" cy="114564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t>Sexual Health</a:t>
            </a:r>
            <a:endParaRPr sz="4000" dirty="0"/>
          </a:p>
        </p:txBody>
      </p:sp>
      <p:sp>
        <p:nvSpPr>
          <p:cNvPr id="56" name="Google Shape;56;p13"/>
          <p:cNvSpPr txBox="1">
            <a:spLocks noGrp="1"/>
          </p:cNvSpPr>
          <p:nvPr>
            <p:ph type="subTitle" idx="1"/>
          </p:nvPr>
        </p:nvSpPr>
        <p:spPr>
          <a:xfrm>
            <a:off x="311708" y="3523375"/>
            <a:ext cx="8520600" cy="564743"/>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r>
              <a:rPr lang="en" dirty="0" smtClean="0">
                <a:solidFill>
                  <a:schemeClr val="dk1"/>
                </a:solidFill>
              </a:rPr>
              <a:t>Grade 7</a:t>
            </a:r>
            <a:endParaRPr dirty="0">
              <a:solidFill>
                <a:schemeClr val="dk1"/>
              </a:solidFill>
            </a:endParaRPr>
          </a:p>
        </p:txBody>
      </p:sp>
      <p:pic>
        <p:nvPicPr>
          <p:cNvPr id="7" name="Picture 6" descr="two people in lov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545" y="1156012"/>
            <a:ext cx="2306910" cy="2306910"/>
          </a:xfrm>
          <a:prstGeom prst="rect">
            <a:avLst/>
          </a:prstGeom>
        </p:spPr>
      </p:pic>
    </p:spTree>
    <p:extLst>
      <p:ext uri="{BB962C8B-B14F-4D97-AF65-F5344CB8AC3E}">
        <p14:creationId xmlns:p14="http://schemas.microsoft.com/office/powerpoint/2010/main" val="1541199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8" y="279382"/>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Learning Objectives</a:t>
            </a:r>
            <a:endParaRPr lang="en-CA" b="1" dirty="0">
              <a:solidFill>
                <a:schemeClr val="tx1"/>
              </a:solidFill>
              <a:latin typeface="+mj-lt"/>
            </a:endParaRPr>
          </a:p>
        </p:txBody>
      </p:sp>
      <p:sp>
        <p:nvSpPr>
          <p:cNvPr id="3" name="TextBox 2"/>
          <p:cNvSpPr txBox="1"/>
          <p:nvPr/>
        </p:nvSpPr>
        <p:spPr>
          <a:xfrm>
            <a:off x="311699" y="1216812"/>
            <a:ext cx="8520599" cy="2862322"/>
          </a:xfrm>
          <a:prstGeom prst="rect">
            <a:avLst/>
          </a:prstGeom>
          <a:noFill/>
        </p:spPr>
        <p:txBody>
          <a:bodyPr wrap="square" rtlCol="0">
            <a:spAutoFit/>
          </a:bodyPr>
          <a:lstStyle/>
          <a:p>
            <a:pPr lvl="1"/>
            <a:r>
              <a:rPr lang="en-US" sz="2000" dirty="0" smtClean="0"/>
              <a:t>At the end of this presentation, you will understand factors needed to make decisions related to sexual health. You will also:</a:t>
            </a:r>
          </a:p>
          <a:p>
            <a:pPr lvl="1"/>
            <a:endParaRPr lang="en-US" sz="2000" dirty="0"/>
          </a:p>
          <a:p>
            <a:pPr marL="342900" lvl="1" indent="-342900">
              <a:buFont typeface="Arial" panose="020B0604020202020204" pitchFamily="34" charset="0"/>
              <a:buChar char="•"/>
            </a:pPr>
            <a:r>
              <a:rPr lang="en-US" sz="2000" dirty="0" smtClean="0"/>
              <a:t>Understand how changes that happen during puberty might affect your relationships with others</a:t>
            </a:r>
          </a:p>
          <a:p>
            <a:pPr marL="342900" lvl="1" indent="-342900">
              <a:buFont typeface="Arial" panose="020B0604020202020204" pitchFamily="34" charset="0"/>
              <a:buChar char="•"/>
            </a:pPr>
            <a:r>
              <a:rPr lang="en-US" sz="2000" dirty="0" smtClean="0"/>
              <a:t>Learn the importance of delaying sexual activity until you are older</a:t>
            </a:r>
          </a:p>
          <a:p>
            <a:pPr marL="342900" lvl="1" indent="-342900">
              <a:buFont typeface="Arial" panose="020B0604020202020204" pitchFamily="34" charset="0"/>
              <a:buChar char="•"/>
            </a:pPr>
            <a:r>
              <a:rPr lang="en-US" sz="2000" dirty="0" smtClean="0"/>
              <a:t>Understand that everyone is on their own journey. </a:t>
            </a:r>
            <a:r>
              <a:rPr lang="en-US" sz="2000" dirty="0"/>
              <a:t>T</a:t>
            </a:r>
            <a:r>
              <a:rPr lang="en-US" sz="2000" dirty="0" smtClean="0"/>
              <a:t>he decisions you make about your sexual health may be different from your peers and occur at different times and that is okay! </a:t>
            </a:r>
            <a:endParaRPr lang="en-US" sz="2000" dirty="0"/>
          </a:p>
        </p:txBody>
      </p:sp>
    </p:spTree>
    <p:extLst>
      <p:ext uri="{BB962C8B-B14F-4D97-AF65-F5344CB8AC3E}">
        <p14:creationId xmlns:p14="http://schemas.microsoft.com/office/powerpoint/2010/main" val="1691641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409945"/>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Making Decisions About Your Health</a:t>
            </a:r>
            <a:endParaRPr lang="en-CA" b="1" dirty="0">
              <a:solidFill>
                <a:schemeClr val="tx1"/>
              </a:solidFill>
              <a:latin typeface="+mj-lt"/>
            </a:endParaRPr>
          </a:p>
        </p:txBody>
      </p:sp>
      <p:pic>
        <p:nvPicPr>
          <p:cNvPr id="3" name="Picture 2" descr="making informed decisions about your health" title="making informed decisions"/>
          <p:cNvPicPr>
            <a:picLocks noChangeAspect="1"/>
          </p:cNvPicPr>
          <p:nvPr/>
        </p:nvPicPr>
        <p:blipFill rotWithShape="1">
          <a:blip r:embed="rId3">
            <a:extLst>
              <a:ext uri="{28A0092B-C50C-407E-A947-70E740481C1C}">
                <a14:useLocalDpi xmlns:a14="http://schemas.microsoft.com/office/drawing/2010/main" val="0"/>
              </a:ext>
            </a:extLst>
          </a:blip>
          <a:srcRect t="7868" b="12543"/>
          <a:stretch/>
        </p:blipFill>
        <p:spPr>
          <a:xfrm>
            <a:off x="1017231" y="1429789"/>
            <a:ext cx="3204837" cy="2550694"/>
          </a:xfrm>
          <a:prstGeom prst="rect">
            <a:avLst/>
          </a:prstGeom>
        </p:spPr>
      </p:pic>
      <p:pic>
        <p:nvPicPr>
          <p:cNvPr id="5" name="Picture 4" descr="two people holding each other lovingly "/>
          <p:cNvPicPr>
            <a:picLocks noChangeAspect="1"/>
          </p:cNvPicPr>
          <p:nvPr/>
        </p:nvPicPr>
        <p:blipFill rotWithShape="1">
          <a:blip r:embed="rId4">
            <a:extLst>
              <a:ext uri="{28A0092B-C50C-407E-A947-70E740481C1C}">
                <a14:useLocalDpi xmlns:a14="http://schemas.microsoft.com/office/drawing/2010/main" val="0"/>
              </a:ext>
            </a:extLst>
          </a:blip>
          <a:srcRect l="6358" r="11762"/>
          <a:stretch/>
        </p:blipFill>
        <p:spPr>
          <a:xfrm>
            <a:off x="5543207" y="1484560"/>
            <a:ext cx="1998825" cy="2441152"/>
          </a:xfrm>
          <a:prstGeom prst="rect">
            <a:avLst/>
          </a:prstGeom>
        </p:spPr>
      </p:pic>
    </p:spTree>
    <p:extLst>
      <p:ext uri="{BB962C8B-B14F-4D97-AF65-F5344CB8AC3E}">
        <p14:creationId xmlns:p14="http://schemas.microsoft.com/office/powerpoint/2010/main" val="3619737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38764</TotalTime>
  <Words>10509</Words>
  <Application>Microsoft Office PowerPoint</Application>
  <PresentationFormat>On-screen Show (16:9)</PresentationFormat>
  <Paragraphs>819</Paragraphs>
  <Slides>42</Slides>
  <Notes>42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Wingdings</vt:lpstr>
      <vt:lpstr>Simple Light</vt:lpstr>
      <vt:lpstr>Sexual Health</vt:lpstr>
      <vt:lpstr>Land Acknowledgement</vt:lpstr>
      <vt:lpstr>Presentation Format</vt:lpstr>
      <vt:lpstr>Presentation Format</vt:lpstr>
      <vt:lpstr>Curriculum Expectations – Grade 7</vt:lpstr>
      <vt:lpstr>Curriculum Expectations Continued – Grade 7</vt:lpstr>
      <vt:lpstr>Sexual Health</vt:lpstr>
      <vt:lpstr>Learning Objectives</vt:lpstr>
      <vt:lpstr>Making Decisions About Your Health</vt:lpstr>
      <vt:lpstr>Feelings about Sexual Health</vt:lpstr>
      <vt:lpstr>Before We Begin…</vt:lpstr>
      <vt:lpstr>Guiding Question #1</vt:lpstr>
      <vt:lpstr>What is Health?</vt:lpstr>
      <vt:lpstr>Physical Changes</vt:lpstr>
      <vt:lpstr>Changes of the Brain</vt:lpstr>
      <vt:lpstr>Emotional Growth</vt:lpstr>
      <vt:lpstr>Social Growth</vt:lpstr>
      <vt:lpstr>Guiding Question #2</vt:lpstr>
      <vt:lpstr>What is Sexual Health?</vt:lpstr>
      <vt:lpstr>Positive and Safe Sexual Health Experiences</vt:lpstr>
      <vt:lpstr>Types of Sexual Activities</vt:lpstr>
      <vt:lpstr>Think, Pair, Share</vt:lpstr>
      <vt:lpstr>What is Consent?</vt:lpstr>
      <vt:lpstr>All About Consent</vt:lpstr>
      <vt:lpstr>Communicating Consent</vt:lpstr>
      <vt:lpstr>What to Say…</vt:lpstr>
      <vt:lpstr>Videos: Cycling Through Consent </vt:lpstr>
      <vt:lpstr>Age of Sexual Consent</vt:lpstr>
      <vt:lpstr>Think, Pair, Share</vt:lpstr>
      <vt:lpstr>Pressures Around Sexual Activity</vt:lpstr>
      <vt:lpstr>Relationship with Self</vt:lpstr>
      <vt:lpstr>Considerations for a Romantic Relationship</vt:lpstr>
      <vt:lpstr>Communication</vt:lpstr>
      <vt:lpstr>Healthy, Unhealthy and Abusive Relationships</vt:lpstr>
      <vt:lpstr>Sexual Decision Making</vt:lpstr>
      <vt:lpstr>Potential Risks and Consequences</vt:lpstr>
      <vt:lpstr>Safe Practices – Be Prepared</vt:lpstr>
      <vt:lpstr>Final Activity: Standing up for your Beliefs</vt:lpstr>
      <vt:lpstr>More Questions? Talk to Someone:</vt:lpstr>
      <vt:lpstr>Sexual Health Centre Information</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Decisions about Sexual Health</dc:title>
  <dc:creator>Robinson, Mackenzie</dc:creator>
  <cp:lastModifiedBy>Ratskos, Emillea</cp:lastModifiedBy>
  <cp:revision>469</cp:revision>
  <dcterms:modified xsi:type="dcterms:W3CDTF">2023-02-22T20:53:31Z</dcterms:modified>
</cp:coreProperties>
</file>