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8"/>
  </p:notesMasterIdLst>
  <p:sldIdLst>
    <p:sldId id="257" r:id="rId2"/>
    <p:sldId id="294" r:id="rId3"/>
    <p:sldId id="280" r:id="rId4"/>
    <p:sldId id="281" r:id="rId5"/>
    <p:sldId id="282" r:id="rId6"/>
    <p:sldId id="279" r:id="rId7"/>
    <p:sldId id="295" r:id="rId8"/>
    <p:sldId id="297" r:id="rId9"/>
    <p:sldId id="289" r:id="rId10"/>
    <p:sldId id="283" r:id="rId11"/>
    <p:sldId id="277" r:id="rId12"/>
    <p:sldId id="271" r:id="rId13"/>
    <p:sldId id="269" r:id="rId14"/>
    <p:sldId id="284" r:id="rId15"/>
    <p:sldId id="267" r:id="rId16"/>
    <p:sldId id="285" r:id="rId17"/>
    <p:sldId id="278" r:id="rId18"/>
    <p:sldId id="291" r:id="rId19"/>
    <p:sldId id="272" r:id="rId20"/>
    <p:sldId id="262" r:id="rId21"/>
    <p:sldId id="270" r:id="rId22"/>
    <p:sldId id="275" r:id="rId23"/>
    <p:sldId id="288" r:id="rId24"/>
    <p:sldId id="286" r:id="rId25"/>
    <p:sldId id="287" r:id="rId26"/>
    <p:sldId id="296" r:id="rId27"/>
  </p:sldIdLst>
  <p:sldSz cx="9144000" cy="5143500" type="screen16x9"/>
  <p:notesSz cx="6858000" cy="9144000"/>
  <p:embeddedFontLst>
    <p:embeddedFont>
      <p:font typeface="Calibri" panose="020F0502020204030204" pitchFamily="34" charset="0"/>
      <p:regular r:id="rId29"/>
      <p:bold r:id="rId30"/>
      <p:italic r:id="rId31"/>
      <p:boldItalic r:id="rId32"/>
    </p:embeddedFont>
    <p:embeddedFont>
      <p:font typeface="Gill Sans" panose="020B0604020202020204" charset="0"/>
      <p:regular r:id="rId33"/>
      <p:bold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binson, Mackenzie" initials="RM" lastIdx="56" clrIdx="0">
    <p:extLst>
      <p:ext uri="{19B8F6BF-5375-455C-9EA6-DF929625EA0E}">
        <p15:presenceInfo xmlns:p15="http://schemas.microsoft.com/office/powerpoint/2012/main" userId="S-1-5-21-494292953-1948397803-1850952788-87215" providerId="AD"/>
      </p:ext>
    </p:extLst>
  </p:cmAuthor>
  <p:cmAuthor id="2" name="Gault, Tesha" initials="GT" lastIdx="17" clrIdx="1">
    <p:extLst>
      <p:ext uri="{19B8F6BF-5375-455C-9EA6-DF929625EA0E}">
        <p15:presenceInfo xmlns:p15="http://schemas.microsoft.com/office/powerpoint/2012/main" userId="S-1-5-21-494292953-1948397803-1850952788-88556" providerId="AD"/>
      </p:ext>
    </p:extLst>
  </p:cmAuthor>
  <p:cmAuthor id="3" name="Brown, Jacqui" initials="BJ" lastIdx="6" clrIdx="2">
    <p:extLst>
      <p:ext uri="{19B8F6BF-5375-455C-9EA6-DF929625EA0E}">
        <p15:presenceInfo xmlns:p15="http://schemas.microsoft.com/office/powerpoint/2012/main" userId="S-1-5-21-494292953-1948397803-1850952788-77226" providerId="AD"/>
      </p:ext>
    </p:extLst>
  </p:cmAuthor>
  <p:cmAuthor id="4" name="Butchey, Nadia" initials="BN" lastIdx="2" clrIdx="3">
    <p:extLst>
      <p:ext uri="{19B8F6BF-5375-455C-9EA6-DF929625EA0E}">
        <p15:presenceInfo xmlns:p15="http://schemas.microsoft.com/office/powerpoint/2012/main" userId="S-1-5-21-494292953-1948397803-1850952788-80771" providerId="AD"/>
      </p:ext>
    </p:extLst>
  </p:cmAuthor>
  <p:cmAuthor id="5" name="Wiebe, Chastine" initials="WC" lastIdx="1" clrIdx="4">
    <p:extLst>
      <p:ext uri="{19B8F6BF-5375-455C-9EA6-DF929625EA0E}">
        <p15:presenceInfo xmlns:p15="http://schemas.microsoft.com/office/powerpoint/2012/main" userId="S-1-5-21-494292953-1948397803-1850952788-7598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488" autoAdjust="0"/>
    <p:restoredTop sz="65441" autoAdjust="0"/>
  </p:normalViewPr>
  <p:slideViewPr>
    <p:cSldViewPr snapToGrid="0">
      <p:cViewPr varScale="1">
        <p:scale>
          <a:sx n="68" d="100"/>
          <a:sy n="68" d="100"/>
        </p:scale>
        <p:origin x="60" y="17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6A89359-B821-4D8C-86BB-99DB90F9E75C}" type="doc">
      <dgm:prSet loTypeId="urn:diagrams.loki3.com/VaryingWidthList+Icon" loCatId="list" qsTypeId="urn:microsoft.com/office/officeart/2005/8/quickstyle/simple1" qsCatId="simple" csTypeId="urn:microsoft.com/office/officeart/2005/8/colors/accent1_2" csCatId="accent1" phldr="1"/>
      <dgm:spPr/>
    </dgm:pt>
    <dgm:pt modelId="{DABCCAE8-A910-462A-8EEE-4421F785D8D3}">
      <dgm:prSet phldrT="[Text]" custT="1"/>
      <dgm:spPr>
        <a:solidFill>
          <a:srgbClr val="00496C"/>
        </a:solidFill>
      </dgm:spPr>
      <dgm:t>
        <a:bodyPr/>
        <a:lstStyle/>
        <a:p>
          <a:r>
            <a:rPr lang="en-US" sz="4400" dirty="0" smtClean="0">
              <a:latin typeface="+mj-lt"/>
            </a:rPr>
            <a:t>S</a:t>
          </a:r>
          <a:endParaRPr lang="en-CA" sz="4400" dirty="0">
            <a:latin typeface="+mj-lt"/>
          </a:endParaRPr>
        </a:p>
      </dgm:t>
    </dgm:pt>
    <dgm:pt modelId="{AD226B77-C282-411D-AC1B-4565275EC1EA}" type="parTrans" cxnId="{CA541262-3FA5-463E-BE8F-8C83E2269D54}">
      <dgm:prSet/>
      <dgm:spPr/>
      <dgm:t>
        <a:bodyPr/>
        <a:lstStyle/>
        <a:p>
          <a:endParaRPr lang="en-CA" sz="1050"/>
        </a:p>
      </dgm:t>
    </dgm:pt>
    <dgm:pt modelId="{1D2548A5-47DD-43B1-8E4B-D8D058F7CAF3}" type="sibTrans" cxnId="{CA541262-3FA5-463E-BE8F-8C83E2269D54}">
      <dgm:prSet/>
      <dgm:spPr/>
      <dgm:t>
        <a:bodyPr/>
        <a:lstStyle/>
        <a:p>
          <a:endParaRPr lang="en-CA" sz="1050"/>
        </a:p>
      </dgm:t>
    </dgm:pt>
    <dgm:pt modelId="{4CCCDA27-8004-466E-94D8-B0BC49C7D64A}">
      <dgm:prSet phldrT="[Text]" custT="1"/>
      <dgm:spPr>
        <a:solidFill>
          <a:srgbClr val="00496C"/>
        </a:solidFill>
      </dgm:spPr>
      <dgm:t>
        <a:bodyPr/>
        <a:lstStyle/>
        <a:p>
          <a:r>
            <a:rPr lang="en-US" sz="4400" dirty="0" smtClean="0">
              <a:latin typeface="+mj-lt"/>
            </a:rPr>
            <a:t>H</a:t>
          </a:r>
          <a:endParaRPr lang="en-CA" sz="4400" dirty="0">
            <a:latin typeface="+mj-lt"/>
          </a:endParaRPr>
        </a:p>
      </dgm:t>
    </dgm:pt>
    <dgm:pt modelId="{2B4AFDFA-4C5C-49E3-A1EC-9F6733759A85}" type="parTrans" cxnId="{FDF0AED1-B31C-4034-B27D-F609EDC2AFE4}">
      <dgm:prSet/>
      <dgm:spPr/>
      <dgm:t>
        <a:bodyPr/>
        <a:lstStyle/>
        <a:p>
          <a:endParaRPr lang="en-CA" sz="1050"/>
        </a:p>
      </dgm:t>
    </dgm:pt>
    <dgm:pt modelId="{D4C98C09-884F-4358-8418-5484A052C57E}" type="sibTrans" cxnId="{FDF0AED1-B31C-4034-B27D-F609EDC2AFE4}">
      <dgm:prSet/>
      <dgm:spPr/>
      <dgm:t>
        <a:bodyPr/>
        <a:lstStyle/>
        <a:p>
          <a:endParaRPr lang="en-CA" sz="1050"/>
        </a:p>
      </dgm:t>
    </dgm:pt>
    <dgm:pt modelId="{0402285D-22D9-4D54-9FE2-A659AD97085E}">
      <dgm:prSet phldrT="[Text]" custT="1"/>
      <dgm:spPr>
        <a:solidFill>
          <a:srgbClr val="00496C"/>
        </a:solidFill>
      </dgm:spPr>
      <dgm:t>
        <a:bodyPr/>
        <a:lstStyle/>
        <a:p>
          <a:r>
            <a:rPr lang="en-US" sz="4400" dirty="0" smtClean="0">
              <a:latin typeface="+mj-lt"/>
            </a:rPr>
            <a:t>A</a:t>
          </a:r>
          <a:endParaRPr lang="en-CA" sz="4400" dirty="0">
            <a:latin typeface="+mj-lt"/>
          </a:endParaRPr>
        </a:p>
      </dgm:t>
    </dgm:pt>
    <dgm:pt modelId="{B4AE9357-3149-4A75-A541-E578F91A1B2E}" type="parTrans" cxnId="{680F4ED1-1C3A-4F2E-80EA-6D058FC6E31E}">
      <dgm:prSet/>
      <dgm:spPr/>
      <dgm:t>
        <a:bodyPr/>
        <a:lstStyle/>
        <a:p>
          <a:endParaRPr lang="en-CA" sz="1050"/>
        </a:p>
      </dgm:t>
    </dgm:pt>
    <dgm:pt modelId="{01310B33-B24A-497E-ABCA-C299097853CD}" type="sibTrans" cxnId="{680F4ED1-1C3A-4F2E-80EA-6D058FC6E31E}">
      <dgm:prSet/>
      <dgm:spPr/>
      <dgm:t>
        <a:bodyPr/>
        <a:lstStyle/>
        <a:p>
          <a:endParaRPr lang="en-CA" sz="1050"/>
        </a:p>
      </dgm:t>
    </dgm:pt>
    <dgm:pt modelId="{A32C1B1F-B627-4F47-83E1-34C232F202EF}">
      <dgm:prSet custT="1"/>
      <dgm:spPr>
        <a:solidFill>
          <a:srgbClr val="00496C"/>
        </a:solidFill>
      </dgm:spPr>
      <dgm:t>
        <a:bodyPr/>
        <a:lstStyle/>
        <a:p>
          <a:r>
            <a:rPr lang="en-US" sz="4400" dirty="0" smtClean="0">
              <a:latin typeface="+mj-lt"/>
            </a:rPr>
            <a:t>R</a:t>
          </a:r>
          <a:endParaRPr lang="en-CA" sz="4400" dirty="0">
            <a:latin typeface="+mj-lt"/>
          </a:endParaRPr>
        </a:p>
      </dgm:t>
    </dgm:pt>
    <dgm:pt modelId="{681A2496-28DA-4B5F-93D0-7D91D4992A19}" type="parTrans" cxnId="{5EC7CB4D-99D8-4D28-9824-7C494834481D}">
      <dgm:prSet/>
      <dgm:spPr/>
      <dgm:t>
        <a:bodyPr/>
        <a:lstStyle/>
        <a:p>
          <a:endParaRPr lang="en-CA" sz="1050"/>
        </a:p>
      </dgm:t>
    </dgm:pt>
    <dgm:pt modelId="{D74C505B-FC29-4874-ACBE-DC5160599C38}" type="sibTrans" cxnId="{5EC7CB4D-99D8-4D28-9824-7C494834481D}">
      <dgm:prSet/>
      <dgm:spPr/>
      <dgm:t>
        <a:bodyPr/>
        <a:lstStyle/>
        <a:p>
          <a:endParaRPr lang="en-CA" sz="1050"/>
        </a:p>
      </dgm:t>
    </dgm:pt>
    <dgm:pt modelId="{552B82FC-F660-4311-B3B3-D11FC6EEA2A3}">
      <dgm:prSet custT="1"/>
      <dgm:spPr>
        <a:solidFill>
          <a:srgbClr val="00496C"/>
        </a:solidFill>
      </dgm:spPr>
      <dgm:t>
        <a:bodyPr/>
        <a:lstStyle/>
        <a:p>
          <a:r>
            <a:rPr lang="en-US" sz="4400" dirty="0" smtClean="0">
              <a:latin typeface="+mj-lt"/>
            </a:rPr>
            <a:t>E</a:t>
          </a:r>
          <a:endParaRPr lang="en-CA" sz="4400" dirty="0">
            <a:latin typeface="+mj-lt"/>
          </a:endParaRPr>
        </a:p>
      </dgm:t>
    </dgm:pt>
    <dgm:pt modelId="{CBEF4717-F78B-4A7A-9AFA-169616505C27}" type="parTrans" cxnId="{55AC8C57-4C8F-48C8-90F9-126B35529F06}">
      <dgm:prSet/>
      <dgm:spPr/>
      <dgm:t>
        <a:bodyPr/>
        <a:lstStyle/>
        <a:p>
          <a:endParaRPr lang="en-CA" sz="1050"/>
        </a:p>
      </dgm:t>
    </dgm:pt>
    <dgm:pt modelId="{17C6BE75-72DB-492E-8900-F32E82A99D51}" type="sibTrans" cxnId="{55AC8C57-4C8F-48C8-90F9-126B35529F06}">
      <dgm:prSet/>
      <dgm:spPr/>
      <dgm:t>
        <a:bodyPr/>
        <a:lstStyle/>
        <a:p>
          <a:endParaRPr lang="en-CA" sz="1050"/>
        </a:p>
      </dgm:t>
    </dgm:pt>
    <dgm:pt modelId="{B03D221A-9C9A-486C-B3E9-D7F36D522ED5}" type="pres">
      <dgm:prSet presAssocID="{46A89359-B821-4D8C-86BB-99DB90F9E75C}" presName="Name0" presStyleCnt="0">
        <dgm:presLayoutVars>
          <dgm:resizeHandles/>
        </dgm:presLayoutVars>
      </dgm:prSet>
      <dgm:spPr/>
    </dgm:pt>
    <dgm:pt modelId="{3A933018-DF34-4CB3-9FF9-73CE82C9CA04}" type="pres">
      <dgm:prSet presAssocID="{DABCCAE8-A910-462A-8EEE-4421F785D8D3}" presName="text" presStyleLbl="node1" presStyleIdx="0" presStyleCnt="5" custScaleX="115860" custScaleY="100002">
        <dgm:presLayoutVars>
          <dgm:bulletEnabled val="1"/>
        </dgm:presLayoutVars>
      </dgm:prSet>
      <dgm:spPr/>
      <dgm:t>
        <a:bodyPr/>
        <a:lstStyle/>
        <a:p>
          <a:endParaRPr lang="en-CA"/>
        </a:p>
      </dgm:t>
    </dgm:pt>
    <dgm:pt modelId="{0D7955AE-FFA4-4525-96B7-F03B6B13D418}" type="pres">
      <dgm:prSet presAssocID="{1D2548A5-47DD-43B1-8E4B-D8D058F7CAF3}" presName="space" presStyleCnt="0"/>
      <dgm:spPr/>
    </dgm:pt>
    <dgm:pt modelId="{64AA2C41-F8EF-4B9D-A522-BE9F356C1ACD}" type="pres">
      <dgm:prSet presAssocID="{4CCCDA27-8004-466E-94D8-B0BC49C7D64A}" presName="text" presStyleLbl="node1" presStyleIdx="1" presStyleCnt="5" custScaleX="110468" custScaleY="100002">
        <dgm:presLayoutVars>
          <dgm:bulletEnabled val="1"/>
        </dgm:presLayoutVars>
      </dgm:prSet>
      <dgm:spPr/>
      <dgm:t>
        <a:bodyPr/>
        <a:lstStyle/>
        <a:p>
          <a:endParaRPr lang="en-CA"/>
        </a:p>
      </dgm:t>
    </dgm:pt>
    <dgm:pt modelId="{DB6B9FF9-DE6C-45ED-81EC-8EF8FB3ED721}" type="pres">
      <dgm:prSet presAssocID="{D4C98C09-884F-4358-8418-5484A052C57E}" presName="space" presStyleCnt="0"/>
      <dgm:spPr/>
    </dgm:pt>
    <dgm:pt modelId="{44C04304-6F06-4019-9C27-4E23009EE7AD}" type="pres">
      <dgm:prSet presAssocID="{0402285D-22D9-4D54-9FE2-A659AD97085E}" presName="text" presStyleLbl="node1" presStyleIdx="2" presStyleCnt="5" custScaleX="110468" custScaleY="100002">
        <dgm:presLayoutVars>
          <dgm:bulletEnabled val="1"/>
        </dgm:presLayoutVars>
      </dgm:prSet>
      <dgm:spPr/>
      <dgm:t>
        <a:bodyPr/>
        <a:lstStyle/>
        <a:p>
          <a:endParaRPr lang="en-CA"/>
        </a:p>
      </dgm:t>
    </dgm:pt>
    <dgm:pt modelId="{741E9574-B40C-4EBB-956B-B9539D51E719}" type="pres">
      <dgm:prSet presAssocID="{01310B33-B24A-497E-ABCA-C299097853CD}" presName="space" presStyleCnt="0"/>
      <dgm:spPr/>
    </dgm:pt>
    <dgm:pt modelId="{86B88994-E437-4A64-B3B0-874034093131}" type="pres">
      <dgm:prSet presAssocID="{A32C1B1F-B627-4F47-83E1-34C232F202EF}" presName="text" presStyleLbl="node1" presStyleIdx="3" presStyleCnt="5" custScaleX="107382" custScaleY="100002">
        <dgm:presLayoutVars>
          <dgm:bulletEnabled val="1"/>
        </dgm:presLayoutVars>
      </dgm:prSet>
      <dgm:spPr/>
      <dgm:t>
        <a:bodyPr/>
        <a:lstStyle/>
        <a:p>
          <a:endParaRPr lang="en-CA"/>
        </a:p>
      </dgm:t>
    </dgm:pt>
    <dgm:pt modelId="{433917FF-E160-4AF2-BB48-D42503B3A5CF}" type="pres">
      <dgm:prSet presAssocID="{D74C505B-FC29-4874-ACBE-DC5160599C38}" presName="space" presStyleCnt="0"/>
      <dgm:spPr/>
    </dgm:pt>
    <dgm:pt modelId="{8999A462-9903-4DB3-AC99-4F6E1532F633}" type="pres">
      <dgm:prSet presAssocID="{552B82FC-F660-4311-B3B3-D11FC6EEA2A3}" presName="text" presStyleLbl="node1" presStyleIdx="4" presStyleCnt="5" custScaleX="104826" custScaleY="100002">
        <dgm:presLayoutVars>
          <dgm:bulletEnabled val="1"/>
        </dgm:presLayoutVars>
      </dgm:prSet>
      <dgm:spPr/>
      <dgm:t>
        <a:bodyPr/>
        <a:lstStyle/>
        <a:p>
          <a:endParaRPr lang="en-CA"/>
        </a:p>
      </dgm:t>
    </dgm:pt>
  </dgm:ptLst>
  <dgm:cxnLst>
    <dgm:cxn modelId="{FDF0AED1-B31C-4034-B27D-F609EDC2AFE4}" srcId="{46A89359-B821-4D8C-86BB-99DB90F9E75C}" destId="{4CCCDA27-8004-466E-94D8-B0BC49C7D64A}" srcOrd="1" destOrd="0" parTransId="{2B4AFDFA-4C5C-49E3-A1EC-9F6733759A85}" sibTransId="{D4C98C09-884F-4358-8418-5484A052C57E}"/>
    <dgm:cxn modelId="{A7D96EDB-7512-41F5-8634-F4DDCD02D826}" type="presOf" srcId="{DABCCAE8-A910-462A-8EEE-4421F785D8D3}" destId="{3A933018-DF34-4CB3-9FF9-73CE82C9CA04}" srcOrd="0" destOrd="0" presId="urn:diagrams.loki3.com/VaryingWidthList+Icon"/>
    <dgm:cxn modelId="{AF5FD0ED-829C-47BF-8ABC-E0EF89F29771}" type="presOf" srcId="{4CCCDA27-8004-466E-94D8-B0BC49C7D64A}" destId="{64AA2C41-F8EF-4B9D-A522-BE9F356C1ACD}" srcOrd="0" destOrd="0" presId="urn:diagrams.loki3.com/VaryingWidthList+Icon"/>
    <dgm:cxn modelId="{9820B11F-78EA-4EE8-B823-16D7EBB4EFCE}" type="presOf" srcId="{552B82FC-F660-4311-B3B3-D11FC6EEA2A3}" destId="{8999A462-9903-4DB3-AC99-4F6E1532F633}" srcOrd="0" destOrd="0" presId="urn:diagrams.loki3.com/VaryingWidthList+Icon"/>
    <dgm:cxn modelId="{680F4ED1-1C3A-4F2E-80EA-6D058FC6E31E}" srcId="{46A89359-B821-4D8C-86BB-99DB90F9E75C}" destId="{0402285D-22D9-4D54-9FE2-A659AD97085E}" srcOrd="2" destOrd="0" parTransId="{B4AE9357-3149-4A75-A541-E578F91A1B2E}" sibTransId="{01310B33-B24A-497E-ABCA-C299097853CD}"/>
    <dgm:cxn modelId="{5EC7CB4D-99D8-4D28-9824-7C494834481D}" srcId="{46A89359-B821-4D8C-86BB-99DB90F9E75C}" destId="{A32C1B1F-B627-4F47-83E1-34C232F202EF}" srcOrd="3" destOrd="0" parTransId="{681A2496-28DA-4B5F-93D0-7D91D4992A19}" sibTransId="{D74C505B-FC29-4874-ACBE-DC5160599C38}"/>
    <dgm:cxn modelId="{816FC1DC-DE69-493B-B871-54143E7AEF64}" type="presOf" srcId="{46A89359-B821-4D8C-86BB-99DB90F9E75C}" destId="{B03D221A-9C9A-486C-B3E9-D7F36D522ED5}" srcOrd="0" destOrd="0" presId="urn:diagrams.loki3.com/VaryingWidthList+Icon"/>
    <dgm:cxn modelId="{8F1471EF-3511-4D47-9913-D6404569CF52}" type="presOf" srcId="{0402285D-22D9-4D54-9FE2-A659AD97085E}" destId="{44C04304-6F06-4019-9C27-4E23009EE7AD}" srcOrd="0" destOrd="0" presId="urn:diagrams.loki3.com/VaryingWidthList+Icon"/>
    <dgm:cxn modelId="{CA541262-3FA5-463E-BE8F-8C83E2269D54}" srcId="{46A89359-B821-4D8C-86BB-99DB90F9E75C}" destId="{DABCCAE8-A910-462A-8EEE-4421F785D8D3}" srcOrd="0" destOrd="0" parTransId="{AD226B77-C282-411D-AC1B-4565275EC1EA}" sibTransId="{1D2548A5-47DD-43B1-8E4B-D8D058F7CAF3}"/>
    <dgm:cxn modelId="{55AC8C57-4C8F-48C8-90F9-126B35529F06}" srcId="{46A89359-B821-4D8C-86BB-99DB90F9E75C}" destId="{552B82FC-F660-4311-B3B3-D11FC6EEA2A3}" srcOrd="4" destOrd="0" parTransId="{CBEF4717-F78B-4A7A-9AFA-169616505C27}" sibTransId="{17C6BE75-72DB-492E-8900-F32E82A99D51}"/>
    <dgm:cxn modelId="{630B2658-7283-441D-A3FA-70FB1EC06ACC}" type="presOf" srcId="{A32C1B1F-B627-4F47-83E1-34C232F202EF}" destId="{86B88994-E437-4A64-B3B0-874034093131}" srcOrd="0" destOrd="0" presId="urn:diagrams.loki3.com/VaryingWidthList+Icon"/>
    <dgm:cxn modelId="{796968FD-761B-451F-942D-7757EDF0DDF0}" type="presParOf" srcId="{B03D221A-9C9A-486C-B3E9-D7F36D522ED5}" destId="{3A933018-DF34-4CB3-9FF9-73CE82C9CA04}" srcOrd="0" destOrd="0" presId="urn:diagrams.loki3.com/VaryingWidthList+Icon"/>
    <dgm:cxn modelId="{9C602892-7D22-4312-96DA-D87C26432CA5}" type="presParOf" srcId="{B03D221A-9C9A-486C-B3E9-D7F36D522ED5}" destId="{0D7955AE-FFA4-4525-96B7-F03B6B13D418}" srcOrd="1" destOrd="0" presId="urn:diagrams.loki3.com/VaryingWidthList+Icon"/>
    <dgm:cxn modelId="{FE271544-3FEC-4478-BDFA-942C54055BAA}" type="presParOf" srcId="{B03D221A-9C9A-486C-B3E9-D7F36D522ED5}" destId="{64AA2C41-F8EF-4B9D-A522-BE9F356C1ACD}" srcOrd="2" destOrd="0" presId="urn:diagrams.loki3.com/VaryingWidthList+Icon"/>
    <dgm:cxn modelId="{2410E8D3-3CDF-4C78-9BEB-AC5C83E2E42C}" type="presParOf" srcId="{B03D221A-9C9A-486C-B3E9-D7F36D522ED5}" destId="{DB6B9FF9-DE6C-45ED-81EC-8EF8FB3ED721}" srcOrd="3" destOrd="0" presId="urn:diagrams.loki3.com/VaryingWidthList+Icon"/>
    <dgm:cxn modelId="{9E812D76-2CA2-4DDA-91B5-5B0E85802EB1}" type="presParOf" srcId="{B03D221A-9C9A-486C-B3E9-D7F36D522ED5}" destId="{44C04304-6F06-4019-9C27-4E23009EE7AD}" srcOrd="4" destOrd="0" presId="urn:diagrams.loki3.com/VaryingWidthList+Icon"/>
    <dgm:cxn modelId="{A35F608A-4681-47D5-96A5-442F44333252}" type="presParOf" srcId="{B03D221A-9C9A-486C-B3E9-D7F36D522ED5}" destId="{741E9574-B40C-4EBB-956B-B9539D51E719}" srcOrd="5" destOrd="0" presId="urn:diagrams.loki3.com/VaryingWidthList+Icon"/>
    <dgm:cxn modelId="{14755C76-9EFD-40BA-AC84-AA645EDAC4C3}" type="presParOf" srcId="{B03D221A-9C9A-486C-B3E9-D7F36D522ED5}" destId="{86B88994-E437-4A64-B3B0-874034093131}" srcOrd="6" destOrd="0" presId="urn:diagrams.loki3.com/VaryingWidthList+Icon"/>
    <dgm:cxn modelId="{2BEEFDC2-83B0-4BA9-B5A8-C53F58343BFF}" type="presParOf" srcId="{B03D221A-9C9A-486C-B3E9-D7F36D522ED5}" destId="{433917FF-E160-4AF2-BB48-D42503B3A5CF}" srcOrd="7" destOrd="0" presId="urn:diagrams.loki3.com/VaryingWidthList+Icon"/>
    <dgm:cxn modelId="{CB43622D-C9FC-45A5-A7D5-7DCE7BA837B1}" type="presParOf" srcId="{B03D221A-9C9A-486C-B3E9-D7F36D522ED5}" destId="{8999A462-9903-4DB3-AC99-4F6E1532F633}" srcOrd="8" destOrd="0" presId="urn:diagrams.loki3.com/VaryingWidthList+Icon"/>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933018-DF34-4CB3-9FF9-73CE82C9CA04}">
      <dsp:nvSpPr>
        <dsp:cNvPr id="0" name=""/>
        <dsp:cNvSpPr/>
      </dsp:nvSpPr>
      <dsp:spPr>
        <a:xfrm>
          <a:off x="477544" y="2680"/>
          <a:ext cx="834192" cy="560639"/>
        </a:xfrm>
        <a:prstGeom prst="rect">
          <a:avLst/>
        </a:prstGeom>
        <a:solidFill>
          <a:srgbClr val="00496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1760" tIns="111760" rIns="111760" bIns="111760" numCol="1" spcCol="1270" anchor="ctr" anchorCtr="0">
          <a:noAutofit/>
        </a:bodyPr>
        <a:lstStyle/>
        <a:p>
          <a:pPr lvl="0" algn="ctr" defTabSz="1955800">
            <a:lnSpc>
              <a:spcPct val="90000"/>
            </a:lnSpc>
            <a:spcBef>
              <a:spcPct val="0"/>
            </a:spcBef>
            <a:spcAft>
              <a:spcPct val="35000"/>
            </a:spcAft>
          </a:pPr>
          <a:r>
            <a:rPr lang="en-US" sz="4400" kern="1200" dirty="0" smtClean="0">
              <a:latin typeface="+mj-lt"/>
            </a:rPr>
            <a:t>S</a:t>
          </a:r>
          <a:endParaRPr lang="en-CA" sz="4400" kern="1200" dirty="0">
            <a:latin typeface="+mj-lt"/>
          </a:endParaRPr>
        </a:p>
      </dsp:txBody>
      <dsp:txXfrm>
        <a:off x="477544" y="2680"/>
        <a:ext cx="834192" cy="560639"/>
      </dsp:txXfrm>
    </dsp:sp>
    <dsp:sp modelId="{64AA2C41-F8EF-4B9D-A522-BE9F356C1ACD}">
      <dsp:nvSpPr>
        <dsp:cNvPr id="0" name=""/>
        <dsp:cNvSpPr/>
      </dsp:nvSpPr>
      <dsp:spPr>
        <a:xfrm>
          <a:off x="496955" y="591351"/>
          <a:ext cx="795369" cy="560639"/>
        </a:xfrm>
        <a:prstGeom prst="rect">
          <a:avLst/>
        </a:prstGeom>
        <a:solidFill>
          <a:srgbClr val="00496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1760" tIns="111760" rIns="111760" bIns="111760" numCol="1" spcCol="1270" anchor="ctr" anchorCtr="0">
          <a:noAutofit/>
        </a:bodyPr>
        <a:lstStyle/>
        <a:p>
          <a:pPr lvl="0" algn="ctr" defTabSz="1955800">
            <a:lnSpc>
              <a:spcPct val="90000"/>
            </a:lnSpc>
            <a:spcBef>
              <a:spcPct val="0"/>
            </a:spcBef>
            <a:spcAft>
              <a:spcPct val="35000"/>
            </a:spcAft>
          </a:pPr>
          <a:r>
            <a:rPr lang="en-US" sz="4400" kern="1200" dirty="0" smtClean="0">
              <a:latin typeface="+mj-lt"/>
            </a:rPr>
            <a:t>H</a:t>
          </a:r>
          <a:endParaRPr lang="en-CA" sz="4400" kern="1200" dirty="0">
            <a:latin typeface="+mj-lt"/>
          </a:endParaRPr>
        </a:p>
      </dsp:txBody>
      <dsp:txXfrm>
        <a:off x="496955" y="591351"/>
        <a:ext cx="795369" cy="560639"/>
      </dsp:txXfrm>
    </dsp:sp>
    <dsp:sp modelId="{44C04304-6F06-4019-9C27-4E23009EE7AD}">
      <dsp:nvSpPr>
        <dsp:cNvPr id="0" name=""/>
        <dsp:cNvSpPr/>
      </dsp:nvSpPr>
      <dsp:spPr>
        <a:xfrm>
          <a:off x="496955" y="1180022"/>
          <a:ext cx="795369" cy="560639"/>
        </a:xfrm>
        <a:prstGeom prst="rect">
          <a:avLst/>
        </a:prstGeom>
        <a:solidFill>
          <a:srgbClr val="00496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1760" tIns="111760" rIns="111760" bIns="111760" numCol="1" spcCol="1270" anchor="ctr" anchorCtr="0">
          <a:noAutofit/>
        </a:bodyPr>
        <a:lstStyle/>
        <a:p>
          <a:pPr lvl="0" algn="ctr" defTabSz="1955800">
            <a:lnSpc>
              <a:spcPct val="90000"/>
            </a:lnSpc>
            <a:spcBef>
              <a:spcPct val="0"/>
            </a:spcBef>
            <a:spcAft>
              <a:spcPct val="35000"/>
            </a:spcAft>
          </a:pPr>
          <a:r>
            <a:rPr lang="en-US" sz="4400" kern="1200" dirty="0" smtClean="0">
              <a:latin typeface="+mj-lt"/>
            </a:rPr>
            <a:t>A</a:t>
          </a:r>
          <a:endParaRPr lang="en-CA" sz="4400" kern="1200" dirty="0">
            <a:latin typeface="+mj-lt"/>
          </a:endParaRPr>
        </a:p>
      </dsp:txBody>
      <dsp:txXfrm>
        <a:off x="496955" y="1180022"/>
        <a:ext cx="795369" cy="560639"/>
      </dsp:txXfrm>
    </dsp:sp>
    <dsp:sp modelId="{86B88994-E437-4A64-B3B0-874034093131}">
      <dsp:nvSpPr>
        <dsp:cNvPr id="0" name=""/>
        <dsp:cNvSpPr/>
      </dsp:nvSpPr>
      <dsp:spPr>
        <a:xfrm>
          <a:off x="508065" y="1768693"/>
          <a:ext cx="773150" cy="560639"/>
        </a:xfrm>
        <a:prstGeom prst="rect">
          <a:avLst/>
        </a:prstGeom>
        <a:solidFill>
          <a:srgbClr val="00496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1760" tIns="111760" rIns="111760" bIns="111760" numCol="1" spcCol="1270" anchor="ctr" anchorCtr="0">
          <a:noAutofit/>
        </a:bodyPr>
        <a:lstStyle/>
        <a:p>
          <a:pPr lvl="0" algn="ctr" defTabSz="1955800">
            <a:lnSpc>
              <a:spcPct val="90000"/>
            </a:lnSpc>
            <a:spcBef>
              <a:spcPct val="0"/>
            </a:spcBef>
            <a:spcAft>
              <a:spcPct val="35000"/>
            </a:spcAft>
          </a:pPr>
          <a:r>
            <a:rPr lang="en-US" sz="4400" kern="1200" dirty="0" smtClean="0">
              <a:latin typeface="+mj-lt"/>
            </a:rPr>
            <a:t>R</a:t>
          </a:r>
          <a:endParaRPr lang="en-CA" sz="4400" kern="1200" dirty="0">
            <a:latin typeface="+mj-lt"/>
          </a:endParaRPr>
        </a:p>
      </dsp:txBody>
      <dsp:txXfrm>
        <a:off x="508065" y="1768693"/>
        <a:ext cx="773150" cy="560639"/>
      </dsp:txXfrm>
    </dsp:sp>
    <dsp:sp modelId="{8999A462-9903-4DB3-AC99-4F6E1532F633}">
      <dsp:nvSpPr>
        <dsp:cNvPr id="0" name=""/>
        <dsp:cNvSpPr/>
      </dsp:nvSpPr>
      <dsp:spPr>
        <a:xfrm>
          <a:off x="517266" y="2357364"/>
          <a:ext cx="754747" cy="560639"/>
        </a:xfrm>
        <a:prstGeom prst="rect">
          <a:avLst/>
        </a:prstGeom>
        <a:solidFill>
          <a:srgbClr val="00496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1760" tIns="111760" rIns="111760" bIns="111760" numCol="1" spcCol="1270" anchor="ctr" anchorCtr="0">
          <a:noAutofit/>
        </a:bodyPr>
        <a:lstStyle/>
        <a:p>
          <a:pPr lvl="0" algn="ctr" defTabSz="1955800">
            <a:lnSpc>
              <a:spcPct val="90000"/>
            </a:lnSpc>
            <a:spcBef>
              <a:spcPct val="0"/>
            </a:spcBef>
            <a:spcAft>
              <a:spcPct val="35000"/>
            </a:spcAft>
          </a:pPr>
          <a:r>
            <a:rPr lang="en-US" sz="4400" kern="1200" dirty="0" smtClean="0">
              <a:latin typeface="+mj-lt"/>
            </a:rPr>
            <a:t>E</a:t>
          </a:r>
          <a:endParaRPr lang="en-CA" sz="4400" kern="1200" dirty="0">
            <a:latin typeface="+mj-lt"/>
          </a:endParaRPr>
        </a:p>
      </dsp:txBody>
      <dsp:txXfrm>
        <a:off x="517266" y="2357364"/>
        <a:ext cx="754747" cy="560639"/>
      </dsp:txXfrm>
    </dsp:sp>
  </dsp:spTree>
</dsp:drawing>
</file>

<file path=ppt/diagrams/layout1.xml><?xml version="1.0" encoding="utf-8"?>
<dgm:layoutDef xmlns:dgm="http://schemas.openxmlformats.org/drawingml/2006/diagram" xmlns:a="http://schemas.openxmlformats.org/drawingml/2006/main" uniqueId="urn:diagrams.loki3.com/VaryingWidthList+Icon">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youtu.be/dNvt_zSiIkg"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niagararegion.ca/health/schools/youth-services.aspx"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f6cf7e69c9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f6cf7e69c9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dirty="0" smtClean="0">
                <a:solidFill>
                  <a:schemeClr val="dk1"/>
                </a:solidFill>
              </a:rPr>
              <a:t>**The following slides (1-6) are for teacher use only**</a:t>
            </a:r>
          </a:p>
          <a:p>
            <a:pPr marL="0" lvl="0" indent="0" algn="l" rtl="0">
              <a:spcBef>
                <a:spcPts val="0"/>
              </a:spcBef>
              <a:spcAft>
                <a:spcPts val="0"/>
              </a:spcAft>
              <a:buNone/>
            </a:pPr>
            <a:endParaRPr lang="en-CA" b="1"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1" i="1" dirty="0" smtClean="0"/>
              <a:t>The speaker’s notes</a:t>
            </a:r>
            <a:r>
              <a:rPr lang="en-CA" b="1" i="1" baseline="0" dirty="0" smtClean="0"/>
              <a:t> are also intended for teacher use only. The notes include general information, background knowledge, questions and/or prompts.  The information included in these notes should not be read word for word. Teacher’s should review the notes before using the presentation to become familiar with the content, as it is to supplement what is on the slide. </a:t>
            </a:r>
          </a:p>
          <a:p>
            <a:pPr marL="0" lvl="0" indent="0" algn="l" rtl="0">
              <a:spcBef>
                <a:spcPts val="0"/>
              </a:spcBef>
              <a:spcAft>
                <a:spcPts val="0"/>
              </a:spcAft>
              <a:buNone/>
            </a:pPr>
            <a:endParaRPr lang="en-CA" b="1" dirty="0" smtClean="0"/>
          </a:p>
          <a:p>
            <a:pPr marL="0" lvl="0" indent="0" algn="l" rtl="0">
              <a:spcBef>
                <a:spcPts val="0"/>
              </a:spcBef>
              <a:spcAft>
                <a:spcPts val="0"/>
              </a:spcAft>
              <a:buNone/>
            </a:pPr>
            <a:r>
              <a:rPr lang="en-CA" b="1" dirty="0" smtClean="0"/>
              <a:t>Image from </a:t>
            </a:r>
            <a:r>
              <a:rPr lang="en-CA" b="1" dirty="0" err="1" smtClean="0"/>
              <a:t>Canva</a:t>
            </a:r>
            <a:endParaRPr lang="en-CA" b="1" dirty="0" smtClean="0"/>
          </a:p>
          <a:p>
            <a:pPr marL="0" lvl="0" indent="0" algn="l" rtl="0">
              <a:spcBef>
                <a:spcPts val="0"/>
              </a:spcBef>
              <a:spcAft>
                <a:spcPts val="0"/>
              </a:spcAft>
              <a:buNone/>
            </a:pPr>
            <a:endParaRPr lang="en-CA" b="1" dirty="0" smtClean="0"/>
          </a:p>
          <a:p>
            <a:pPr marL="0" lvl="0" indent="0" algn="l" rtl="0">
              <a:spcBef>
                <a:spcPts val="0"/>
              </a:spcBef>
              <a:spcAft>
                <a:spcPts val="0"/>
              </a:spcAft>
              <a:buNone/>
            </a:pPr>
            <a:endParaRPr lang="en-CA" b="1"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1" u="none" strike="noStrike" cap="none" baseline="0" dirty="0" smtClean="0">
                <a:solidFill>
                  <a:srgbClr val="000000"/>
                </a:solidFill>
                <a:latin typeface="Arial"/>
                <a:cs typeface="Arial"/>
                <a:sym typeface="Arial"/>
              </a:rPr>
              <a:t>Last Updated: January 2023</a:t>
            </a:r>
            <a:endParaRPr lang="en-US" b="1" i="1" dirty="0" smtClean="0"/>
          </a:p>
          <a:p>
            <a:pPr marL="0" lvl="0" indent="0" algn="l" rtl="0">
              <a:spcBef>
                <a:spcPts val="0"/>
              </a:spcBef>
              <a:spcAft>
                <a:spcPts val="0"/>
              </a:spcAft>
              <a:buNone/>
            </a:pPr>
            <a:endParaRPr lang="en-CA" b="1"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f805ba5943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f805ba5943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u="sng" strike="noStrike" cap="none" dirty="0" smtClean="0">
                <a:solidFill>
                  <a:srgbClr val="000000"/>
                </a:solidFill>
                <a:effectLst/>
                <a:latin typeface="Arial"/>
                <a:ea typeface="Arial"/>
                <a:cs typeface="Arial"/>
                <a:sym typeface="Arial"/>
              </a:rPr>
              <a:t>Teacher prompt</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u="none" strike="noStrike" cap="none" dirty="0" smtClean="0">
                <a:solidFill>
                  <a:srgbClr val="000000"/>
                </a:solidFill>
                <a:effectLst/>
                <a:latin typeface="Arial"/>
                <a:ea typeface="Arial"/>
                <a:cs typeface="Arial"/>
                <a:sym typeface="Arial"/>
              </a:rPr>
              <a:t>“What are some of the changes that you</a:t>
            </a:r>
            <a:r>
              <a:rPr lang="en-US" sz="1100" b="1" i="0" u="none" strike="noStrike" cap="none" baseline="0" dirty="0" smtClean="0">
                <a:solidFill>
                  <a:srgbClr val="000000"/>
                </a:solidFill>
                <a:effectLst/>
                <a:latin typeface="Arial"/>
                <a:ea typeface="Arial"/>
                <a:cs typeface="Arial"/>
                <a:sym typeface="Arial"/>
              </a:rPr>
              <a:t> have noticed or experienced? This could be recently or since going from grade 5 into grade 6?”</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Wingdings" panose="05000000000000000000" pitchFamily="2" charset="2"/>
              <a:buChar char="à"/>
              <a:tabLst/>
              <a:defRPr/>
            </a:pPr>
            <a:r>
              <a:rPr lang="en-US" sz="1100" b="0" i="0" u="none" strike="noStrike" cap="none" baseline="0" dirty="0" smtClean="0">
                <a:solidFill>
                  <a:srgbClr val="000000"/>
                </a:solidFill>
                <a:effectLst/>
                <a:latin typeface="Arial"/>
                <a:ea typeface="Arial"/>
                <a:cs typeface="Arial"/>
                <a:sym typeface="Wingdings" panose="05000000000000000000" pitchFamily="2" charset="2"/>
              </a:rPr>
              <a:t>Can you think of any physical, emotional or social changes? (explained further on the next slide)</a:t>
            </a:r>
          </a:p>
          <a:p>
            <a:pPr marL="914400" marR="0" lvl="1" indent="-298450" algn="l" defTabSz="914400" rtl="0" eaLnBrk="1" fontAlgn="auto" latinLnBrk="0" hangingPunct="1">
              <a:lnSpc>
                <a:spcPct val="100000"/>
              </a:lnSpc>
              <a:spcBef>
                <a:spcPts val="0"/>
              </a:spcBef>
              <a:spcAft>
                <a:spcPts val="0"/>
              </a:spcAft>
              <a:buClr>
                <a:srgbClr val="000000"/>
              </a:buClr>
              <a:buSzPts val="1100"/>
              <a:buFont typeface="Wingdings" panose="05000000000000000000" pitchFamily="2" charset="2"/>
              <a:buChar char="à"/>
              <a:tabLst/>
              <a:defRPr/>
            </a:pPr>
            <a:r>
              <a:rPr lang="en-US" sz="1100" b="0" i="0" u="none" strike="noStrike" cap="none" baseline="0" dirty="0" smtClean="0">
                <a:solidFill>
                  <a:srgbClr val="000000"/>
                </a:solidFill>
                <a:effectLst/>
                <a:latin typeface="Arial"/>
                <a:ea typeface="Arial"/>
                <a:cs typeface="Arial"/>
                <a:sym typeface="Wingdings" panose="05000000000000000000" pitchFamily="2" charset="2"/>
              </a:rPr>
              <a:t>Physical: growing (height), hygiene, menstruation, voice changes, breast development, etc.</a:t>
            </a:r>
          </a:p>
          <a:p>
            <a:pPr marL="914400" marR="0" lvl="1" indent="-298450" algn="l" defTabSz="914400" rtl="0" eaLnBrk="1" fontAlgn="auto" latinLnBrk="0" hangingPunct="1">
              <a:lnSpc>
                <a:spcPct val="100000"/>
              </a:lnSpc>
              <a:spcBef>
                <a:spcPts val="0"/>
              </a:spcBef>
              <a:spcAft>
                <a:spcPts val="0"/>
              </a:spcAft>
              <a:buClr>
                <a:srgbClr val="000000"/>
              </a:buClr>
              <a:buSzPts val="1100"/>
              <a:buFont typeface="Wingdings" panose="05000000000000000000" pitchFamily="2" charset="2"/>
              <a:buChar char="à"/>
              <a:tabLst/>
              <a:defRPr/>
            </a:pPr>
            <a:r>
              <a:rPr lang="en-US" sz="1100" b="0" i="0" u="none" strike="noStrike" cap="none" baseline="0" dirty="0" smtClean="0">
                <a:solidFill>
                  <a:srgbClr val="000000"/>
                </a:solidFill>
                <a:effectLst/>
                <a:latin typeface="Arial"/>
                <a:ea typeface="Arial"/>
                <a:cs typeface="Arial"/>
                <a:sym typeface="Wingdings" panose="05000000000000000000" pitchFamily="2" charset="2"/>
              </a:rPr>
              <a:t>Emotional: increased mood swings, decreased mood, feelings/attractions to others, etc. </a:t>
            </a:r>
          </a:p>
          <a:p>
            <a:pPr marL="914400" marR="0" lvl="1" indent="-298450" algn="l" defTabSz="914400" rtl="0" eaLnBrk="1" fontAlgn="auto" latinLnBrk="0" hangingPunct="1">
              <a:lnSpc>
                <a:spcPct val="100000"/>
              </a:lnSpc>
              <a:spcBef>
                <a:spcPts val="0"/>
              </a:spcBef>
              <a:spcAft>
                <a:spcPts val="0"/>
              </a:spcAft>
              <a:buClr>
                <a:srgbClr val="000000"/>
              </a:buClr>
              <a:buSzPts val="1100"/>
              <a:buFont typeface="Wingdings" panose="05000000000000000000" pitchFamily="2" charset="2"/>
              <a:buChar char="à"/>
              <a:tabLst/>
              <a:defRPr/>
            </a:pPr>
            <a:r>
              <a:rPr lang="en-US" sz="1100" b="0" i="0" u="none" strike="noStrike" cap="none" baseline="0" dirty="0" smtClean="0">
                <a:solidFill>
                  <a:srgbClr val="000000"/>
                </a:solidFill>
                <a:effectLst/>
                <a:latin typeface="Arial"/>
                <a:ea typeface="Arial"/>
                <a:cs typeface="Arial"/>
                <a:sym typeface="Wingdings" panose="05000000000000000000" pitchFamily="2" charset="2"/>
              </a:rPr>
              <a:t>Social: relationships with peers, friends or family have changed – lost a friend, gained a new one, etc. </a:t>
            </a:r>
            <a:endParaRPr lang="en-US" sz="1100" b="0" i="0" u="none" strike="noStrike" cap="none" dirty="0" smtClean="0">
              <a:solidFill>
                <a:srgbClr val="000000"/>
              </a:solidFill>
              <a:effectLst/>
              <a:latin typeface="Arial"/>
              <a:ea typeface="Arial"/>
              <a:cs typeface="Arial"/>
              <a:sym typeface="Arial"/>
            </a:endParaRP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i="0" u="none" strike="noStrike" cap="none" dirty="0" smtClean="0">
              <a:solidFill>
                <a:srgbClr val="000000"/>
              </a:solidFill>
              <a:effectLst/>
              <a:latin typeface="Arial"/>
              <a:ea typeface="Arial"/>
              <a:cs typeface="Arial"/>
              <a:sym typeface="Arial"/>
            </a:endParaRP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u="none" strike="noStrike" cap="none" dirty="0" smtClean="0">
                <a:solidFill>
                  <a:srgbClr val="000000"/>
                </a:solidFill>
                <a:effectLst/>
                <a:latin typeface="Arial"/>
                <a:ea typeface="Arial"/>
                <a:cs typeface="Arial"/>
                <a:sym typeface="Arial"/>
              </a:rPr>
              <a:t>Ask: Why is knowing about these changes important to being able to build confidence and respond to others when building a relationship?</a:t>
            </a:r>
            <a:endParaRPr lang="en-US" b="1" dirty="0" smtClean="0"/>
          </a:p>
          <a:p>
            <a:pPr marL="158750" indent="0">
              <a:buNone/>
            </a:pPr>
            <a:endParaRPr lang="en-US" b="0" i="0" dirty="0" smtClean="0"/>
          </a:p>
          <a:p>
            <a:pPr marL="158750" indent="0">
              <a:buNone/>
            </a:pPr>
            <a:r>
              <a:rPr lang="en-US" b="0" i="0" dirty="0" smtClean="0"/>
              <a:t>In</a:t>
            </a:r>
            <a:r>
              <a:rPr lang="en-US" b="0" i="0" baseline="0" dirty="0" smtClean="0"/>
              <a:t> partners, g</a:t>
            </a:r>
            <a:r>
              <a:rPr lang="en-US" b="0" i="0" dirty="0" smtClean="0"/>
              <a:t>et students to discuss</a:t>
            </a:r>
            <a:r>
              <a:rPr lang="en-US" b="0" i="0" baseline="0" dirty="0" smtClean="0"/>
              <a:t> and try to answer the question on the slide.</a:t>
            </a:r>
            <a:endParaRPr lang="en-US" b="0" i="0" dirty="0" smtClean="0"/>
          </a:p>
          <a:p>
            <a:pPr marL="158750" indent="0">
              <a:buNone/>
            </a:pPr>
            <a:endParaRPr lang="en-US" b="1" i="0" dirty="0" smtClean="0"/>
          </a:p>
          <a:p>
            <a:pPr marL="158750" indent="0">
              <a:buNone/>
            </a:pPr>
            <a:r>
              <a:rPr lang="en-US" b="1" i="0" dirty="0" smtClean="0"/>
              <a:t>Optional</a:t>
            </a:r>
          </a:p>
          <a:p>
            <a:r>
              <a:rPr lang="en-US" b="1" i="0" dirty="0" smtClean="0"/>
              <a:t>Ask:</a:t>
            </a:r>
            <a:r>
              <a:rPr lang="en-US" i="0" baseline="0" dirty="0" smtClean="0"/>
              <a:t> Does anyone remember what Puberty is?</a:t>
            </a:r>
          </a:p>
          <a:p>
            <a:r>
              <a:rPr lang="en-US" b="1" i="0" baseline="0" dirty="0" smtClean="0"/>
              <a:t>Elicit:</a:t>
            </a:r>
            <a:r>
              <a:rPr lang="en-US" i="0" baseline="0" dirty="0" smtClean="0"/>
              <a:t> Puberty is the time in a person’s life when they turn from a child into an adult.</a:t>
            </a:r>
          </a:p>
          <a:p>
            <a:r>
              <a:rPr lang="en-US" b="1" i="0" baseline="0" dirty="0" smtClean="0"/>
              <a:t>Say: </a:t>
            </a:r>
            <a:r>
              <a:rPr lang="en-US" i="0" baseline="0" dirty="0" smtClean="0"/>
              <a:t>We have talked a lot about the different physical changes that happen during puberty. What other changes do you think people might experience during puberty?</a:t>
            </a:r>
          </a:p>
          <a:p>
            <a:r>
              <a:rPr lang="en-US" b="1" i="0" baseline="0" dirty="0" smtClean="0"/>
              <a:t>Elicit:</a:t>
            </a:r>
            <a:r>
              <a:rPr lang="en-US" i="0" baseline="0" dirty="0" smtClean="0"/>
              <a:t> Feeling more responsible, wanting more independence, being romantically attracted to other people, starting to figure out ‘who am I?’, change in interests or friends </a:t>
            </a:r>
          </a:p>
          <a:p>
            <a:r>
              <a:rPr lang="en-US" b="1" i="0" baseline="0" dirty="0" smtClean="0"/>
              <a:t>Say:</a:t>
            </a:r>
            <a:r>
              <a:rPr lang="en-US" i="0" baseline="0" dirty="0" smtClean="0"/>
              <a:t> Puberty is a time of change, not only physically but also emotionally and socially. Remember from our last classes, puberty isn’t something that happens over night. Puberty takes many years from start to finish. Some of the physical, emotional, and social changes of puberty will happen sooner for some students, and later for others, and that is ok. Everyone will go through puberty at their own pace. </a:t>
            </a:r>
            <a:endParaRPr lang="en-US" i="0" dirty="0" smtClean="0"/>
          </a:p>
          <a:p>
            <a:pPr marL="0" lvl="0" indent="0" algn="l" rtl="0">
              <a:spcBef>
                <a:spcPts val="0"/>
              </a:spcBef>
              <a:spcAft>
                <a:spcPts val="0"/>
              </a:spcAft>
              <a:buNone/>
            </a:pPr>
            <a:endParaRPr lang="en-US" sz="1100" b="0" i="0" u="none" strike="noStrike" cap="none" dirty="0" smtClean="0">
              <a:solidFill>
                <a:srgbClr val="000000"/>
              </a:solidFill>
              <a:effectLst/>
              <a:latin typeface="Arial"/>
              <a:ea typeface="Arial"/>
              <a:cs typeface="Arial"/>
              <a:sym typeface="Arial"/>
            </a:endParaRPr>
          </a:p>
          <a:p>
            <a:pPr marL="0" lvl="0" indent="0" algn="l" rtl="0">
              <a:spcBef>
                <a:spcPts val="0"/>
              </a:spcBef>
              <a:spcAft>
                <a:spcPts val="0"/>
              </a:spcAft>
              <a:buNone/>
            </a:pPr>
            <a:r>
              <a:rPr lang="en-US" sz="1100" b="0" i="0" u="none" strike="noStrike" cap="none" dirty="0" smtClean="0">
                <a:solidFill>
                  <a:srgbClr val="000000"/>
                </a:solidFill>
                <a:effectLst/>
                <a:latin typeface="Arial"/>
                <a:ea typeface="Arial"/>
                <a:cs typeface="Arial"/>
                <a:sym typeface="Arial"/>
              </a:rPr>
              <a:t>Share with students that having questions about the changes experienced during puberty is okay and that when they learn more about puberty, they are better equipped to understand themselves, relate to others, respond to challenges and changes in relationships, and have more confidence. </a:t>
            </a:r>
          </a:p>
          <a:p>
            <a:pPr marL="0" lvl="0" indent="0" algn="l" rtl="0">
              <a:spcBef>
                <a:spcPts val="0"/>
              </a:spcBef>
              <a:spcAft>
                <a:spcPts val="0"/>
              </a:spcAft>
              <a:buNone/>
            </a:pPr>
            <a:endParaRPr lang="en-US" sz="1100" b="0" i="0" u="none" strike="noStrike" cap="none" dirty="0" smtClean="0">
              <a:solidFill>
                <a:srgbClr val="000000"/>
              </a:solidFill>
              <a:effectLst/>
              <a:latin typeface="Arial"/>
              <a:ea typeface="Arial"/>
              <a:cs typeface="Arial"/>
              <a:sym typeface="Arial"/>
            </a:endParaRPr>
          </a:p>
          <a:p>
            <a:pPr marL="0" lvl="0" indent="0" algn="l" rtl="0">
              <a:spcBef>
                <a:spcPts val="0"/>
              </a:spcBef>
              <a:spcAft>
                <a:spcPts val="0"/>
              </a:spcAft>
              <a:buNone/>
            </a:pPr>
            <a:r>
              <a:rPr lang="en-US" sz="1100" b="1" i="0" u="none" strike="noStrike" cap="none" dirty="0" smtClean="0">
                <a:solidFill>
                  <a:srgbClr val="000000"/>
                </a:solidFill>
                <a:effectLst/>
                <a:latin typeface="Arial"/>
                <a:ea typeface="Arial"/>
                <a:cs typeface="Arial"/>
                <a:sym typeface="Arial"/>
              </a:rPr>
              <a:t>Remind</a:t>
            </a:r>
            <a:r>
              <a:rPr lang="en-US" sz="1100" b="1" i="0" u="none" strike="noStrike" cap="none" baseline="0" dirty="0" smtClean="0">
                <a:solidFill>
                  <a:srgbClr val="000000"/>
                </a:solidFill>
                <a:effectLst/>
                <a:latin typeface="Arial"/>
                <a:ea typeface="Arial"/>
                <a:cs typeface="Arial"/>
                <a:sym typeface="Arial"/>
              </a:rPr>
              <a:t> students that there are many changes that happen during puberty and emotional and social changes are two that happen. These two are important to discuss because relationships come with many emotions, as well as sometimes social aspects that can either be positive or negative in a healthy/unhealthy relationship. </a:t>
            </a:r>
          </a:p>
          <a:p>
            <a:pPr marL="0" lvl="0" indent="0" algn="l" rtl="0">
              <a:lnSpc>
                <a:spcPct val="115000"/>
              </a:lnSpc>
              <a:spcBef>
                <a:spcPts val="0"/>
              </a:spcBef>
              <a:spcAft>
                <a:spcPts val="0"/>
              </a:spcAft>
              <a:buClr>
                <a:schemeClr val="dk1"/>
              </a:buClr>
              <a:buSzPts val="1100"/>
              <a:buFont typeface="Arial"/>
              <a:buNone/>
            </a:pPr>
            <a:endParaRPr lang="en-US" sz="1100" b="0" dirty="0" smtClean="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100" b="1" dirty="0" smtClean="0">
                <a:solidFill>
                  <a:schemeClr val="dk1"/>
                </a:solidFill>
                <a:latin typeface="Calibri"/>
                <a:ea typeface="Calibri"/>
                <a:cs typeface="Calibri"/>
                <a:sym typeface="Calibri"/>
              </a:rPr>
              <a:t>Image from </a:t>
            </a:r>
            <a:r>
              <a:rPr lang="en-US" sz="1100" b="1" dirty="0" err="1" smtClean="0">
                <a:solidFill>
                  <a:schemeClr val="dk1"/>
                </a:solidFill>
                <a:latin typeface="Calibri"/>
                <a:ea typeface="Calibri"/>
                <a:cs typeface="Calibri"/>
                <a:sym typeface="Calibri"/>
              </a:rPr>
              <a:t>Canva</a:t>
            </a:r>
            <a:endParaRPr lang="en-US" sz="1100" b="1" dirty="0" smtClean="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467905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sz="1100" b="1" i="0" u="sng" strike="noStrike" cap="none" dirty="0" smtClean="0">
                <a:solidFill>
                  <a:srgbClr val="000000"/>
                </a:solidFill>
                <a:effectLst/>
                <a:latin typeface="Arial"/>
                <a:cs typeface="Arial"/>
                <a:sym typeface="Arial"/>
              </a:rPr>
              <a:t>General Information</a:t>
            </a:r>
            <a:endParaRPr lang="en-CA" dirty="0" smtClean="0"/>
          </a:p>
          <a:p>
            <a:pPr marL="158750" indent="0">
              <a:buNone/>
            </a:pPr>
            <a:r>
              <a:rPr lang="en-CA" dirty="0" smtClean="0"/>
              <a:t>In grade</a:t>
            </a:r>
            <a:r>
              <a:rPr lang="en-CA" baseline="0" dirty="0" smtClean="0"/>
              <a:t> 5 you probably talked about puberty and the physical changes that one might experience. Now lets talk about the emotional and social changes that can occur. </a:t>
            </a:r>
          </a:p>
          <a:p>
            <a:pPr marL="158750" indent="0">
              <a:buNone/>
            </a:pPr>
            <a:endParaRPr lang="en-CA" dirty="0" smtClean="0"/>
          </a:p>
          <a:p>
            <a:r>
              <a:rPr lang="en-CA" b="1" dirty="0" smtClean="0"/>
              <a:t>Review: </a:t>
            </a:r>
          </a:p>
          <a:p>
            <a:pPr lvl="1"/>
            <a:r>
              <a:rPr lang="en-CA" dirty="0" smtClean="0"/>
              <a:t>Physical changes (e.g., voice changes, body growth, etc.)</a:t>
            </a:r>
          </a:p>
          <a:p>
            <a:pPr lvl="1"/>
            <a:r>
              <a:rPr lang="en-CA" dirty="0" smtClean="0"/>
              <a:t>Emotional</a:t>
            </a:r>
            <a:r>
              <a:rPr lang="en-CA" baseline="0" dirty="0" smtClean="0"/>
              <a:t> changes (e.g., increased intense feelings about oneself or others, new interest in relationships, confusion and questions about changes)</a:t>
            </a:r>
          </a:p>
          <a:p>
            <a:pPr lvl="1"/>
            <a:r>
              <a:rPr lang="en-CA" baseline="0" dirty="0" smtClean="0"/>
              <a:t>Social changes (e.g., changing social relationships, increasing influence of peers)</a:t>
            </a:r>
          </a:p>
          <a:p>
            <a:pPr marL="158750" indent="0">
              <a:buNone/>
            </a:pPr>
            <a:endParaRPr lang="en-CA" i="1" baseline="0" dirty="0" smtClean="0"/>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dirty="0" smtClean="0">
                <a:solidFill>
                  <a:schemeClr val="dk1"/>
                </a:solidFill>
                <a:latin typeface="Calibri"/>
                <a:ea typeface="Calibri"/>
                <a:cs typeface="Calibri"/>
                <a:sym typeface="Calibri"/>
              </a:rPr>
              <a:t>Image from </a:t>
            </a:r>
            <a:r>
              <a:rPr lang="en-US" sz="1100" b="1" dirty="0" err="1" smtClean="0">
                <a:solidFill>
                  <a:schemeClr val="dk1"/>
                </a:solidFill>
                <a:latin typeface="Calibri"/>
                <a:ea typeface="Calibri"/>
                <a:cs typeface="Calibri"/>
                <a:sym typeface="Calibri"/>
              </a:rPr>
              <a:t>Canva</a:t>
            </a:r>
            <a:endParaRPr lang="en-US" sz="1100" b="1" dirty="0" smtClean="0">
              <a:solidFill>
                <a:schemeClr val="dk1"/>
              </a:solidFill>
              <a:latin typeface="Calibri"/>
              <a:ea typeface="Calibri"/>
              <a:cs typeface="Calibri"/>
              <a:sym typeface="Calibri"/>
            </a:endParaRPr>
          </a:p>
          <a:p>
            <a:pPr marL="158750" indent="0">
              <a:buNone/>
            </a:pPr>
            <a:endParaRPr lang="en-CA" dirty="0" smtClean="0"/>
          </a:p>
        </p:txBody>
      </p:sp>
    </p:spTree>
    <p:extLst>
      <p:ext uri="{BB962C8B-B14F-4D97-AF65-F5344CB8AC3E}">
        <p14:creationId xmlns:p14="http://schemas.microsoft.com/office/powerpoint/2010/main" val="30665137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fc8e8eaf27_0_3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fc8e8eaf27_0_3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i="0" u="sng" strike="noStrike" cap="none" dirty="0" smtClean="0">
                <a:solidFill>
                  <a:srgbClr val="000000"/>
                </a:solidFill>
                <a:effectLst/>
                <a:latin typeface="Arial"/>
                <a:cs typeface="Arial"/>
                <a:sym typeface="Arial"/>
              </a:rPr>
              <a:t>General Information</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Before you enter into any</a:t>
            </a:r>
            <a:r>
              <a:rPr lang="en-US" baseline="0" dirty="0" smtClean="0"/>
              <a:t> </a:t>
            </a:r>
            <a:r>
              <a:rPr lang="en-US" dirty="0" smtClean="0"/>
              <a:t>relationship</a:t>
            </a:r>
            <a:r>
              <a:rPr lang="en-US" baseline="0" dirty="0" smtClean="0"/>
              <a:t> (friendships, relationship with family, etc.) it is important to acknowledge and accept yourself for who you are. No one is perfect and each of us have talents and qualities (as well as strengths and weaknesses) that make us unique.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i="0" u="sng" baseline="0" dirty="0" smtClean="0"/>
              <a:t>Teacher Prompt:</a:t>
            </a:r>
          </a:p>
          <a:p>
            <a:r>
              <a:rPr lang="en-CA" b="1" dirty="0" smtClean="0"/>
              <a:t>Ask:</a:t>
            </a:r>
            <a:r>
              <a:rPr lang="en-CA" b="1" baseline="0" dirty="0" smtClean="0"/>
              <a:t> </a:t>
            </a:r>
            <a:r>
              <a:rPr lang="en-CA" baseline="0" dirty="0" smtClean="0"/>
              <a:t>What makes someone who they are? What things form the way each of us acts, talks and behaves?</a:t>
            </a:r>
          </a:p>
          <a:p>
            <a:pPr lvl="1"/>
            <a:r>
              <a:rPr lang="en-CA" baseline="0" dirty="0" smtClean="0"/>
              <a:t>Wait for student responses. </a:t>
            </a:r>
          </a:p>
          <a:p>
            <a:r>
              <a:rPr lang="en-CA" b="1" baseline="0" dirty="0" smtClean="0"/>
              <a:t>Elicit: </a:t>
            </a:r>
            <a:r>
              <a:rPr lang="en-CA" baseline="0" dirty="0" smtClean="0"/>
              <a:t>Experiences that we have had, our culture or religion, parts of our personalities (quiet, outgoing, smart, athletic), skills that we have and things we are good at, experiences that shape how we see the world are all parts and aspects that make us who we are</a:t>
            </a:r>
          </a:p>
          <a:p>
            <a:r>
              <a:rPr lang="en-CA" b="1" baseline="0" dirty="0" smtClean="0"/>
              <a:t>Say:</a:t>
            </a:r>
            <a:r>
              <a:rPr lang="en-CA" baseline="0" dirty="0" smtClean="0"/>
              <a:t> All of these things make up each person’s self-concept. Self-concept is the way that we see ourselves- how someone feels about their skills, their personality, and how they fit into the world.</a:t>
            </a: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indent="0">
              <a:buFont typeface="Arial" panose="020B0604020202020204" pitchFamily="34" charset="0"/>
              <a:buNone/>
            </a:pPr>
            <a:r>
              <a:rPr lang="en-US" baseline="0" dirty="0" smtClean="0"/>
              <a:t>Everyone here has parts of them that make them special and unique, parts of yourself that make you who you are… Maybe you’re a funny person, or a quiet person, or a really athletic person. Maybe you love watching sports or reading or spending time with your friends. These are things that you will still enjoy doing when you are in a romantic relationship, and they aren’t parts of yourself that will change in a romantic relationship. It’s important to be comfortable with who you are, and for your partner to be accepting of that as well. </a:t>
            </a:r>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b="1" i="1" baseline="0" dirty="0" smtClean="0"/>
              <a:t>Possible Additional Teacher Prompt: </a:t>
            </a:r>
            <a:r>
              <a:rPr lang="en-US" i="1" baseline="0" dirty="0" smtClean="0"/>
              <a:t>Consider eliciting answers in addition to or in the pace of the above conversation: what makes you special or unique? What are parts of your personality that you like? What are some things you enjoy doing when you’re not at school? </a:t>
            </a:r>
            <a:endParaRPr lang="en-US" i="0" baseline="0" dirty="0" smtClean="0"/>
          </a:p>
          <a:p>
            <a:pPr marL="0" indent="0">
              <a:buFont typeface="Arial" panose="020B0604020202020204" pitchFamily="34" charset="0"/>
              <a:buNone/>
            </a:pPr>
            <a:endParaRPr lang="en-US" i="0" baseline="0" dirty="0" smtClean="0"/>
          </a:p>
          <a:p>
            <a:pPr marL="0" lvl="0" indent="0" algn="l" rtl="0">
              <a:spcBef>
                <a:spcPts val="0"/>
              </a:spcBef>
              <a:spcAft>
                <a:spcPts val="0"/>
              </a:spcAft>
              <a:buNone/>
            </a:pPr>
            <a:r>
              <a:rPr lang="en-CA" b="1" dirty="0" smtClean="0"/>
              <a:t>Photo</a:t>
            </a:r>
            <a:r>
              <a:rPr lang="en-CA" b="1" baseline="0" dirty="0" smtClean="0"/>
              <a:t> Reference:</a:t>
            </a:r>
            <a:endParaRPr lang="en-CA" b="0" baseline="0" dirty="0" smtClean="0"/>
          </a:p>
          <a:p>
            <a:pPr marL="171450" lvl="0" indent="-171450" algn="l" rtl="0">
              <a:spcBef>
                <a:spcPts val="0"/>
              </a:spcBef>
              <a:spcAft>
                <a:spcPts val="0"/>
              </a:spcAft>
            </a:pPr>
            <a:r>
              <a:rPr lang="en-CA" b="0" baseline="0" dirty="0" smtClean="0"/>
              <a:t>Photo of two older people and a child: Shutterstock_538526371</a:t>
            </a:r>
          </a:p>
        </p:txBody>
      </p:sp>
    </p:spTree>
    <p:extLst>
      <p:ext uri="{BB962C8B-B14F-4D97-AF65-F5344CB8AC3E}">
        <p14:creationId xmlns:p14="http://schemas.microsoft.com/office/powerpoint/2010/main" val="21462598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fc8e8eaf27_0_3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fc8e8eaf27_0_3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r>
              <a:rPr lang="en-US" sz="1100" b="1" i="0" u="sng" strike="noStrike" cap="none" baseline="0" dirty="0" smtClean="0">
                <a:solidFill>
                  <a:srgbClr val="000000"/>
                </a:solidFill>
                <a:latin typeface="Arial"/>
                <a:ea typeface="Arial"/>
                <a:cs typeface="Arial"/>
                <a:sym typeface="Arial"/>
              </a:rPr>
              <a:t>Teacher prompt: </a:t>
            </a:r>
          </a:p>
          <a:p>
            <a:pPr marL="158750" indent="0">
              <a:buNone/>
            </a:pPr>
            <a:r>
              <a:rPr lang="en-US" sz="1100" b="1" i="0" u="none" strike="noStrike" cap="none" baseline="0" dirty="0" smtClean="0">
                <a:solidFill>
                  <a:srgbClr val="000000"/>
                </a:solidFill>
                <a:latin typeface="Arial"/>
                <a:ea typeface="Arial"/>
                <a:cs typeface="Arial"/>
                <a:sym typeface="Arial"/>
              </a:rPr>
              <a:t>“How does being confidence or having confidence help when in a relationship, whether that is with a friend, family members, or partner? How does knowing yourself help you to make healthy decisions when you are in a relationship?” </a:t>
            </a:r>
          </a:p>
          <a:p>
            <a:pPr marL="158750" indent="0">
              <a:buNone/>
            </a:pPr>
            <a:endParaRPr lang="en-US" sz="1100" b="1" i="1" u="none" strike="noStrike" cap="none" baseline="0" dirty="0" smtClean="0">
              <a:solidFill>
                <a:srgbClr val="000000"/>
              </a:solidFill>
              <a:latin typeface="Arial"/>
              <a:ea typeface="Arial"/>
              <a:cs typeface="Arial"/>
              <a:sym typeface="Arial"/>
            </a:endParaRPr>
          </a:p>
          <a:p>
            <a:pPr marL="158750" indent="0">
              <a:buNone/>
            </a:pPr>
            <a:r>
              <a:rPr lang="en-US" sz="1100" b="1" i="1" u="none" strike="noStrike" cap="none" baseline="0" dirty="0" smtClean="0">
                <a:solidFill>
                  <a:srgbClr val="000000"/>
                </a:solidFill>
                <a:latin typeface="Arial"/>
                <a:ea typeface="Arial"/>
                <a:cs typeface="Arial"/>
                <a:sym typeface="Arial"/>
              </a:rPr>
              <a:t>Student: </a:t>
            </a:r>
            <a:r>
              <a:rPr lang="en-US" sz="1100" b="0" i="0" u="none" strike="noStrike" cap="none" baseline="0" dirty="0" smtClean="0">
                <a:solidFill>
                  <a:srgbClr val="000000"/>
                </a:solidFill>
                <a:latin typeface="Arial"/>
                <a:ea typeface="Arial"/>
                <a:cs typeface="Arial"/>
                <a:sym typeface="Arial"/>
              </a:rPr>
              <a:t>“Being clear about your own values, priorities, strengths, boundaries, and needs can help you separate what is important to you from what is not. Knowing yourself well can help you see what you need to work on to make the relationship better.” </a:t>
            </a:r>
          </a:p>
          <a:p>
            <a:pPr marL="158750" indent="0">
              <a:buNone/>
            </a:pPr>
            <a:endParaRPr lang="en-US" dirty="0" smtClean="0"/>
          </a:p>
          <a:p>
            <a:pPr marL="158750" indent="0">
              <a:buNone/>
            </a:pPr>
            <a:r>
              <a:rPr lang="en-US" dirty="0" smtClean="0"/>
              <a:t>The following are important qualities</a:t>
            </a:r>
            <a:r>
              <a:rPr lang="en-US" baseline="0" dirty="0" smtClean="0"/>
              <a:t> in building confidence to have in any type of relationship. </a:t>
            </a:r>
            <a:endParaRPr lang="en-US" dirty="0" smtClean="0"/>
          </a:p>
          <a:p>
            <a:pPr marL="171450" indent="-171450">
              <a:buFont typeface="Arial" panose="020B0604020202020204" pitchFamily="34" charset="0"/>
              <a:buChar char="•"/>
            </a:pPr>
            <a:r>
              <a:rPr lang="en-US" dirty="0" smtClean="0"/>
              <a:t>Be aware of</a:t>
            </a:r>
            <a:r>
              <a:rPr lang="en-US" baseline="0" dirty="0" smtClean="0"/>
              <a:t> your strong points.  </a:t>
            </a:r>
            <a:r>
              <a:rPr lang="en-US" dirty="0" smtClean="0"/>
              <a:t>Make a list, write down your successes</a:t>
            </a:r>
            <a:r>
              <a:rPr lang="en-US" baseline="0" dirty="0" smtClean="0"/>
              <a:t>, both large and small.</a:t>
            </a:r>
          </a:p>
          <a:p>
            <a:pPr marL="171450" indent="-171450">
              <a:buFont typeface="Arial" panose="020B0604020202020204" pitchFamily="34" charset="0"/>
              <a:buChar char="•"/>
            </a:pPr>
            <a:r>
              <a:rPr lang="en-US" dirty="0" smtClean="0"/>
              <a:t>Be assertive – take control of your life.  Identify areas of your life that you think need changing and do something about it.</a:t>
            </a:r>
          </a:p>
          <a:p>
            <a:pPr marL="171450" indent="-171450">
              <a:buFont typeface="Arial" panose="020B0604020202020204" pitchFamily="34" charset="0"/>
              <a:buChar char="•"/>
            </a:pPr>
            <a:r>
              <a:rPr lang="en-US" dirty="0" smtClean="0"/>
              <a:t>Have a positive attitude</a:t>
            </a:r>
          </a:p>
          <a:p>
            <a:pPr marL="171450" indent="-171450">
              <a:buFont typeface="Arial" panose="020B0604020202020204" pitchFamily="34" charset="0"/>
              <a:buChar char="•"/>
            </a:pPr>
            <a:r>
              <a:rPr lang="en-US" dirty="0" smtClean="0"/>
              <a:t>Feel good and confident about the decisions you make, remember its ok to make</a:t>
            </a:r>
            <a:r>
              <a:rPr lang="en-US" baseline="0" dirty="0" smtClean="0"/>
              <a:t> mistakes!</a:t>
            </a:r>
            <a:endParaRPr lang="en-US" dirty="0" smtClean="0"/>
          </a:p>
          <a:p>
            <a:pPr marL="0" lvl="0" indent="0" algn="l" rtl="0">
              <a:spcBef>
                <a:spcPts val="0"/>
              </a:spcBef>
              <a:spcAft>
                <a:spcPts val="0"/>
              </a:spcAft>
              <a:buNone/>
            </a:pPr>
            <a:endParaRPr lang="en-CA" dirty="0" smtClean="0"/>
          </a:p>
          <a:p>
            <a:pPr marL="0" marR="0" lvl="0" indent="0" algn="l" defTabSz="914400" rtl="0" eaLnBrk="1" fontAlgn="auto" latinLnBrk="0" hangingPunct="1">
              <a:lnSpc>
                <a:spcPct val="115000"/>
              </a:lnSpc>
              <a:spcBef>
                <a:spcPts val="1000"/>
              </a:spcBef>
              <a:spcAft>
                <a:spcPts val="0"/>
              </a:spcAft>
              <a:buClr>
                <a:schemeClr val="dk1"/>
              </a:buClr>
              <a:buSzPts val="1100"/>
              <a:buFont typeface="Arial"/>
              <a:buNone/>
              <a:tabLst/>
              <a:defRPr/>
            </a:pPr>
            <a:r>
              <a:rPr lang="en-US" sz="1100" b="1" dirty="0" smtClean="0">
                <a:solidFill>
                  <a:schemeClr val="dk1"/>
                </a:solidFill>
                <a:latin typeface="Calibri"/>
                <a:ea typeface="Calibri"/>
                <a:cs typeface="Calibri"/>
                <a:sym typeface="Calibri"/>
              </a:rPr>
              <a:t>Image from </a:t>
            </a:r>
            <a:r>
              <a:rPr lang="en-US" sz="1100" b="1" dirty="0" err="1" smtClean="0">
                <a:solidFill>
                  <a:schemeClr val="dk1"/>
                </a:solidFill>
                <a:latin typeface="Calibri"/>
                <a:ea typeface="Calibri"/>
                <a:cs typeface="Calibri"/>
                <a:sym typeface="Calibri"/>
              </a:rPr>
              <a:t>Canva</a:t>
            </a:r>
            <a:endParaRPr lang="en-US" sz="1100" b="1" dirty="0" smtClean="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119636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f805ba5943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f805ba5943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r>
              <a:rPr lang="en-US" b="1" i="0" u="sng" dirty="0" smtClean="0"/>
              <a:t>Teacher Prompts:</a:t>
            </a:r>
          </a:p>
          <a:p>
            <a:r>
              <a:rPr lang="en-US" b="1" dirty="0" smtClean="0"/>
              <a:t>Ask: </a:t>
            </a:r>
            <a:r>
              <a:rPr lang="en-US" dirty="0" smtClean="0"/>
              <a:t>We have relationships with many different people in our lives. What are some examples</a:t>
            </a:r>
            <a:r>
              <a:rPr lang="en-US" baseline="0" dirty="0" smtClean="0"/>
              <a:t> of relationships that you might have?</a:t>
            </a:r>
          </a:p>
          <a:p>
            <a:r>
              <a:rPr lang="en-US" b="1" baseline="0" dirty="0" smtClean="0"/>
              <a:t>Elicit: </a:t>
            </a:r>
            <a:r>
              <a:rPr lang="en-US" baseline="0" dirty="0" smtClean="0"/>
              <a:t>Parents, siblings, cousins, grandparents, aunts or uncles, foster parents, friends, coaches, teachers, doctors </a:t>
            </a:r>
          </a:p>
          <a:p>
            <a:r>
              <a:rPr lang="en-US" b="1" baseline="0" dirty="0" smtClean="0"/>
              <a:t>Say: </a:t>
            </a:r>
            <a:r>
              <a:rPr lang="en-US" baseline="0" dirty="0" smtClean="0"/>
              <a:t>Just like how there are changes in our bodies and our self concept during puberty, there are also changes in our relationships. All different kinds of relationships can bring us joy and support, but sometimes they can be challenging as well. </a:t>
            </a:r>
            <a:endParaRPr lang="en-US" dirty="0" smtClean="0"/>
          </a:p>
          <a:p>
            <a:pPr marL="0" marR="0" lvl="0" indent="0" algn="l" defTabSz="914400" rtl="0" eaLnBrk="1" fontAlgn="auto" latinLnBrk="0" hangingPunct="1">
              <a:lnSpc>
                <a:spcPct val="115000"/>
              </a:lnSpc>
              <a:spcBef>
                <a:spcPts val="0"/>
              </a:spcBef>
              <a:spcAft>
                <a:spcPts val="0"/>
              </a:spcAft>
              <a:buClr>
                <a:schemeClr val="dk1"/>
              </a:buClr>
              <a:buSzPts val="1100"/>
              <a:buFont typeface="Arial"/>
              <a:buNone/>
              <a:tabLst/>
              <a:defRPr/>
            </a:pPr>
            <a:endParaRPr lang="en-US" sz="1100" b="1" i="0" u="none" strike="noStrike" cap="none" baseline="0" dirty="0" smtClean="0">
              <a:solidFill>
                <a:srgbClr val="000000"/>
              </a:solidFill>
              <a:effectLst/>
              <a:latin typeface="Arial"/>
              <a:ea typeface="Arial"/>
              <a:cs typeface="Arial"/>
              <a:sym typeface="Arial"/>
            </a:endParaRPr>
          </a:p>
          <a:p>
            <a:pPr marL="0" marR="0" lvl="0" indent="0" algn="l" defTabSz="914400" rtl="0" eaLnBrk="1" fontAlgn="auto" latinLnBrk="0" hangingPunct="1">
              <a:lnSpc>
                <a:spcPct val="115000"/>
              </a:lnSpc>
              <a:spcBef>
                <a:spcPts val="0"/>
              </a:spcBef>
              <a:spcAft>
                <a:spcPts val="0"/>
              </a:spcAft>
              <a:buClr>
                <a:schemeClr val="dk1"/>
              </a:buClr>
              <a:buSzPts val="1100"/>
              <a:buFont typeface="Arial"/>
              <a:buNone/>
              <a:tabLst/>
              <a:defRPr/>
            </a:pPr>
            <a:r>
              <a:rPr lang="en-US" sz="1100" b="1" i="0" u="none" strike="noStrike" cap="none" baseline="0" dirty="0" smtClean="0">
                <a:solidFill>
                  <a:srgbClr val="000000"/>
                </a:solidFill>
                <a:effectLst/>
                <a:latin typeface="Arial"/>
                <a:ea typeface="Arial"/>
                <a:cs typeface="Arial"/>
                <a:sym typeface="Arial"/>
              </a:rPr>
              <a:t>Relationships might be with friends, family, teachers, peers, etc.  </a:t>
            </a:r>
            <a:endParaRPr lang="en-US" sz="1100" b="1" i="0" u="none" strike="noStrike" cap="none" dirty="0" smtClean="0">
              <a:solidFill>
                <a:srgbClr val="000000"/>
              </a:solidFill>
              <a:effectLst/>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lang="en-US" sz="1100" b="0" dirty="0" smtClean="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100" b="1" u="sng" dirty="0" smtClean="0">
                <a:solidFill>
                  <a:schemeClr val="dk1"/>
                </a:solidFill>
                <a:latin typeface="Calibri"/>
                <a:ea typeface="Calibri"/>
                <a:cs typeface="Calibri"/>
                <a:sym typeface="Calibri"/>
              </a:rPr>
              <a:t>Background Knowledge</a:t>
            </a:r>
          </a:p>
          <a:p>
            <a:pPr marL="0" marR="0" lvl="0" indent="0" algn="l" defTabSz="914400" rtl="0" eaLnBrk="1" fontAlgn="auto" latinLnBrk="0" hangingPunct="1">
              <a:lnSpc>
                <a:spcPct val="115000"/>
              </a:lnSpc>
              <a:spcBef>
                <a:spcPts val="0"/>
              </a:spcBef>
              <a:spcAft>
                <a:spcPts val="0"/>
              </a:spcAft>
              <a:buClr>
                <a:schemeClr val="dk1"/>
              </a:buClr>
              <a:buSzPts val="1100"/>
              <a:buFont typeface="Arial"/>
              <a:buNone/>
              <a:tabLst/>
              <a:defRPr/>
            </a:pPr>
            <a:r>
              <a:rPr lang="en-CA" b="1" i="1" baseline="0" dirty="0" smtClean="0"/>
              <a:t>Note for the Teacher: </a:t>
            </a:r>
            <a:r>
              <a:rPr lang="en-CA" b="0" i="1" baseline="0" dirty="0" smtClean="0"/>
              <a:t>When talking about relationships in this PowerPoint we are talking about all-encompassing types of relationships (i.e., between friends, peers, family, etc.), but if its talking about a relationship between two people who are interested in or like each other sexually/romantically, we use the term romantic relationship. </a:t>
            </a:r>
          </a:p>
          <a:p>
            <a:pPr marL="0" lvl="0" indent="0" algn="l" rtl="0">
              <a:lnSpc>
                <a:spcPct val="115000"/>
              </a:lnSpc>
              <a:spcBef>
                <a:spcPts val="0"/>
              </a:spcBef>
              <a:spcAft>
                <a:spcPts val="0"/>
              </a:spcAft>
              <a:buClr>
                <a:schemeClr val="dk1"/>
              </a:buClr>
              <a:buSzPts val="1100"/>
              <a:buFont typeface="Arial"/>
              <a:buNone/>
            </a:pPr>
            <a:endParaRPr lang="en-US" sz="1100" b="0" dirty="0" smtClean="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100" b="1" dirty="0" smtClean="0">
                <a:solidFill>
                  <a:schemeClr val="dk1"/>
                </a:solidFill>
                <a:latin typeface="Calibri"/>
                <a:ea typeface="Calibri"/>
                <a:cs typeface="Calibri"/>
                <a:sym typeface="Calibri"/>
              </a:rPr>
              <a:t>Images from </a:t>
            </a:r>
            <a:r>
              <a:rPr lang="en-US" sz="1100" b="1" dirty="0" err="1" smtClean="0">
                <a:solidFill>
                  <a:schemeClr val="dk1"/>
                </a:solidFill>
                <a:latin typeface="Calibri"/>
                <a:ea typeface="Calibri"/>
                <a:cs typeface="Calibri"/>
                <a:sym typeface="Calibri"/>
              </a:rPr>
              <a:t>Canva</a:t>
            </a:r>
            <a:endParaRPr lang="en-US" sz="1100" b="1" dirty="0" smtClean="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482045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fc8e8eaf27_0_3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fc8e8eaf27_0_3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u="sng" strike="noStrike" cap="none" dirty="0" smtClean="0">
                <a:solidFill>
                  <a:srgbClr val="000000"/>
                </a:solidFill>
                <a:effectLst/>
                <a:latin typeface="Arial"/>
                <a:cs typeface="Arial"/>
                <a:sym typeface="Arial"/>
              </a:rPr>
              <a:t>General Information</a:t>
            </a:r>
            <a:endParaRPr lang="en-CA" baseline="0" dirty="0" smtClean="0"/>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aseline="0" dirty="0" smtClean="0"/>
              <a:t>When discussing relationships, the term relationship might be used when talking about relationships with friends, parents/guardians, family members, peers, and/or with a partner (romantic/intimate relationship). </a:t>
            </a:r>
          </a:p>
          <a:p>
            <a:pPr marL="158750" indent="0">
              <a:buNone/>
            </a:pPr>
            <a:endParaRPr lang="en-CA" dirty="0" smtClean="0"/>
          </a:p>
          <a:p>
            <a:r>
              <a:rPr lang="en-CA" dirty="0" smtClean="0"/>
              <a:t>Relationships</a:t>
            </a:r>
            <a:r>
              <a:rPr lang="en-CA" baseline="0" dirty="0" smtClean="0"/>
              <a:t> can develop with a number of people including: family members, friends, coworkers, as well as people you are dating.</a:t>
            </a:r>
          </a:p>
          <a:p>
            <a:r>
              <a:rPr lang="en-CA" baseline="0" dirty="0" smtClean="0"/>
              <a:t>Healthy relationships can be rewarding and are important for everyone.</a:t>
            </a:r>
          </a:p>
          <a:p>
            <a:pPr marL="914400" marR="0" lvl="1"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baseline="0" dirty="0" smtClean="0"/>
              <a:t>Some qualities of a healthy relationship include good communication, problem solving and decision making skills.</a:t>
            </a:r>
            <a:endParaRPr lang="en-US" dirty="0" smtClean="0"/>
          </a:p>
          <a:p>
            <a:pPr lvl="1"/>
            <a:endParaRPr lang="en-CA" dirty="0" smtClean="0"/>
          </a:p>
          <a:p>
            <a:pPr marL="0" lvl="0" indent="0" algn="l" rtl="0">
              <a:spcBef>
                <a:spcPts val="0"/>
              </a:spcBef>
              <a:spcAft>
                <a:spcPts val="0"/>
              </a:spcAft>
              <a:buNone/>
            </a:pPr>
            <a:r>
              <a:rPr lang="en-CA" b="1" dirty="0" smtClean="0"/>
              <a:t>Photo</a:t>
            </a:r>
            <a:r>
              <a:rPr lang="en-CA" b="1" baseline="0" dirty="0" smtClean="0"/>
              <a:t> Reference:</a:t>
            </a:r>
            <a:endParaRPr lang="en-CA" b="0" baseline="0" dirty="0" smtClean="0"/>
          </a:p>
          <a:p>
            <a:pPr marL="171450" lvl="0" indent="-171450" algn="l" rtl="0">
              <a:spcBef>
                <a:spcPts val="0"/>
              </a:spcBef>
              <a:spcAft>
                <a:spcPts val="0"/>
              </a:spcAft>
            </a:pPr>
            <a:r>
              <a:rPr lang="en-CA" b="0" baseline="0" dirty="0" smtClean="0"/>
              <a:t>Photo of children at school: Shutterstock_388660561 (image on left)</a:t>
            </a:r>
          </a:p>
          <a:p>
            <a:pPr marL="171450" lvl="0" indent="-171450" algn="l" rtl="0">
              <a:spcBef>
                <a:spcPts val="0"/>
              </a:spcBef>
              <a:spcAft>
                <a:spcPts val="0"/>
              </a:spcAft>
            </a:pPr>
            <a:r>
              <a:rPr lang="en-CA" b="0" baseline="0" dirty="0" smtClean="0"/>
              <a:t>Image from </a:t>
            </a:r>
            <a:r>
              <a:rPr lang="en-CA" b="0" baseline="0" dirty="0" err="1" smtClean="0"/>
              <a:t>Canva</a:t>
            </a:r>
            <a:r>
              <a:rPr lang="en-CA" b="0" baseline="0" dirty="0" smtClean="0"/>
              <a:t> (image on right)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f805ba5943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f805ba5943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200" b="0" i="0" u="none" strike="noStrike" cap="none" dirty="0" smtClean="0">
                <a:solidFill>
                  <a:srgbClr val="000000"/>
                </a:solidFill>
                <a:effectLst/>
                <a:latin typeface="Arial"/>
                <a:ea typeface="Arial"/>
                <a:cs typeface="Arial"/>
                <a:sym typeface="Arial"/>
              </a:rPr>
              <a:t>Working in pairs, students will respond to the following question…</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200" b="0" i="0" u="none" strike="noStrike" cap="none" dirty="0" smtClean="0">
              <a:solidFill>
                <a:srgbClr val="000000"/>
              </a:solidFill>
              <a:effectLst/>
              <a:latin typeface="Arial"/>
              <a:ea typeface="Arial"/>
              <a:cs typeface="Arial"/>
              <a:sym typeface="Arial"/>
            </a:endParaRPr>
          </a:p>
          <a:p>
            <a:pPr marL="0" lvl="0" indent="0" algn="l" rtl="0">
              <a:spcBef>
                <a:spcPts val="0"/>
              </a:spcBef>
              <a:spcAft>
                <a:spcPts val="0"/>
              </a:spcAft>
              <a:buNone/>
            </a:pPr>
            <a:r>
              <a:rPr lang="en-US" sz="1200" b="1" i="0" u="sng" strike="noStrike" cap="none" dirty="0" smtClean="0">
                <a:solidFill>
                  <a:srgbClr val="000000"/>
                </a:solidFill>
                <a:effectLst/>
                <a:latin typeface="Arial"/>
                <a:ea typeface="Arial"/>
                <a:cs typeface="Arial"/>
                <a:sym typeface="Arial"/>
              </a:rPr>
              <a:t>Teacher prompt</a:t>
            </a:r>
          </a:p>
          <a:p>
            <a:pPr marL="0" lvl="0" indent="0" algn="l" rtl="0">
              <a:spcBef>
                <a:spcPts val="0"/>
              </a:spcBef>
              <a:spcAft>
                <a:spcPts val="0"/>
              </a:spcAft>
              <a:buNone/>
            </a:pPr>
            <a:r>
              <a:rPr lang="en-US" sz="1200" b="1" i="0" u="none" strike="noStrike" cap="none" dirty="0" smtClean="0">
                <a:solidFill>
                  <a:srgbClr val="000000"/>
                </a:solidFill>
                <a:effectLst/>
                <a:latin typeface="Arial"/>
                <a:ea typeface="Arial"/>
                <a:cs typeface="Arial"/>
                <a:sym typeface="Arial"/>
              </a:rPr>
              <a:t>“</a:t>
            </a:r>
            <a:r>
              <a:rPr lang="en-US" sz="1200" b="1" i="0" u="none" strike="noStrike" cap="none" baseline="0" dirty="0" smtClean="0">
                <a:solidFill>
                  <a:srgbClr val="000000"/>
                </a:solidFill>
                <a:latin typeface="Arial"/>
                <a:ea typeface="Arial"/>
                <a:cs typeface="Arial"/>
                <a:sym typeface="Arial"/>
              </a:rPr>
              <a:t>In many ways, dating or intimate relationships can be similar to other relationships, such as those with friends or family.</a:t>
            </a:r>
            <a:r>
              <a:rPr lang="en-US" sz="1200" b="1" i="0" u="none" strike="noStrike" cap="none" dirty="0" smtClean="0">
                <a:solidFill>
                  <a:srgbClr val="000000"/>
                </a:solidFill>
                <a:effectLst/>
                <a:latin typeface="Arial"/>
                <a:ea typeface="Arial"/>
                <a:cs typeface="Arial"/>
                <a:sym typeface="Arial"/>
              </a:rPr>
              <a:t> What behaviours are important in building a healthy relationship with any person?</a:t>
            </a:r>
            <a:r>
              <a:rPr lang="en-US" sz="1200" b="1" i="0" u="none" strike="noStrike" cap="none" baseline="0" dirty="0" smtClean="0">
                <a:solidFill>
                  <a:srgbClr val="000000"/>
                </a:solidFill>
                <a:latin typeface="Arial"/>
                <a:ea typeface="Arial"/>
                <a:cs typeface="Arial"/>
                <a:sym typeface="Arial"/>
              </a:rPr>
              <a:t>”</a:t>
            </a:r>
            <a:endParaRPr lang="en-US" sz="1200" b="1" i="0" u="none" strike="noStrike" cap="none" dirty="0" smtClean="0">
              <a:solidFill>
                <a:srgbClr val="000000"/>
              </a:solidFill>
              <a:effectLst/>
              <a:latin typeface="Arial"/>
              <a:ea typeface="Arial"/>
              <a:cs typeface="Arial"/>
              <a:sym typeface="Arial"/>
            </a:endParaRPr>
          </a:p>
          <a:p>
            <a:pPr marL="0" lvl="0" indent="0" algn="l" rtl="0">
              <a:spcBef>
                <a:spcPts val="0"/>
              </a:spcBef>
              <a:spcAft>
                <a:spcPts val="0"/>
              </a:spcAft>
              <a:buNone/>
            </a:pPr>
            <a:r>
              <a:rPr lang="en-US" sz="1200" b="0" i="0" u="none" strike="noStrike" cap="none" dirty="0" smtClean="0">
                <a:solidFill>
                  <a:srgbClr val="000000"/>
                </a:solidFill>
                <a:effectLst/>
                <a:latin typeface="Arial"/>
                <a:ea typeface="Arial"/>
                <a:cs typeface="Arial"/>
                <a:sym typeface="Arial"/>
              </a:rPr>
              <a:t>Student responses might include: “It is important to have respect for others, show that you value differences, and be cooperative.”</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200" b="1"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200" b="1" dirty="0" smtClean="0"/>
              <a:t>Conversation Bounce:</a:t>
            </a:r>
            <a:endParaRPr lang="en-US" sz="1200" b="0" i="0" u="none" strike="noStrike" cap="none" dirty="0" smtClean="0">
              <a:solidFill>
                <a:srgbClr val="000000"/>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200" b="0" i="0" u="none" strike="noStrike" cap="none" dirty="0" smtClean="0">
                <a:solidFill>
                  <a:srgbClr val="000000"/>
                </a:solidFill>
                <a:effectLst/>
                <a:latin typeface="Arial"/>
                <a:ea typeface="Arial"/>
                <a:cs typeface="Arial"/>
                <a:sym typeface="Arial"/>
              </a:rPr>
              <a:t>Encourage students to “bounce” the conversation (delve deeper, think differently, etc.) using the following conversation starters. Consider recording these conversation starters on a beach ball that groups can throw and catch before responding to their question. If beach balls are not available, consider recording these prompts on the board for reference.</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200" b="0" i="0" u="none" strike="noStrike" cap="none" dirty="0" smtClean="0">
              <a:solidFill>
                <a:srgbClr val="000000"/>
              </a:solidFill>
              <a:effectLst/>
              <a:latin typeface="Arial"/>
              <a:ea typeface="Arial"/>
              <a:cs typeface="Arial"/>
              <a:sym typeface="Arial"/>
            </a:endParaRPr>
          </a:p>
          <a:p>
            <a:pPr marL="0" lvl="0" indent="0" algn="l" rtl="0">
              <a:spcBef>
                <a:spcPts val="0"/>
              </a:spcBef>
              <a:spcAft>
                <a:spcPts val="0"/>
              </a:spcAft>
              <a:buNone/>
            </a:pPr>
            <a:r>
              <a:rPr lang="en-US" sz="1200" b="1" i="0" u="none" strike="noStrike" cap="none" dirty="0" smtClean="0">
                <a:solidFill>
                  <a:srgbClr val="000000"/>
                </a:solidFill>
                <a:effectLst/>
                <a:latin typeface="Arial"/>
                <a:ea typeface="Arial"/>
                <a:cs typeface="Arial"/>
                <a:sym typeface="Arial"/>
              </a:rPr>
              <a:t>Prompts:</a:t>
            </a:r>
          </a:p>
          <a:p>
            <a:pPr fontAlgn="base"/>
            <a:r>
              <a:rPr lang="en-US" sz="1200" b="0" i="0" u="none" strike="noStrike" cap="none" dirty="0" smtClean="0">
                <a:solidFill>
                  <a:srgbClr val="000000"/>
                </a:solidFill>
                <a:effectLst/>
                <a:latin typeface="Arial"/>
                <a:ea typeface="Arial"/>
                <a:cs typeface="Arial"/>
                <a:sym typeface="Arial"/>
              </a:rPr>
              <a:t>That reminds me of …</a:t>
            </a:r>
          </a:p>
          <a:p>
            <a:pPr fontAlgn="base"/>
            <a:r>
              <a:rPr lang="en-US" sz="1200" b="0" i="0" u="none" strike="noStrike" cap="none" dirty="0" smtClean="0">
                <a:solidFill>
                  <a:srgbClr val="000000"/>
                </a:solidFill>
                <a:effectLst/>
                <a:latin typeface="Arial"/>
                <a:ea typeface="Arial"/>
                <a:cs typeface="Arial"/>
                <a:sym typeface="Arial"/>
              </a:rPr>
              <a:t>I like how you said…</a:t>
            </a:r>
          </a:p>
          <a:p>
            <a:pPr fontAlgn="base"/>
            <a:r>
              <a:rPr lang="en-US" sz="1200" b="0" i="0" u="none" strike="noStrike" cap="none" dirty="0" smtClean="0">
                <a:solidFill>
                  <a:srgbClr val="000000"/>
                </a:solidFill>
                <a:effectLst/>
                <a:latin typeface="Arial"/>
                <a:ea typeface="Arial"/>
                <a:cs typeface="Arial"/>
                <a:sym typeface="Arial"/>
              </a:rPr>
              <a:t>That’s a great point because …</a:t>
            </a:r>
          </a:p>
          <a:p>
            <a:pPr fontAlgn="base"/>
            <a:r>
              <a:rPr lang="en-US" sz="1200" b="0" i="0" u="none" strike="noStrike" cap="none" dirty="0" smtClean="0">
                <a:solidFill>
                  <a:srgbClr val="000000"/>
                </a:solidFill>
                <a:effectLst/>
                <a:latin typeface="Arial"/>
                <a:ea typeface="Arial"/>
                <a:cs typeface="Arial"/>
                <a:sym typeface="Arial"/>
              </a:rPr>
              <a:t>Can you tell me more about …</a:t>
            </a:r>
          </a:p>
          <a:p>
            <a:pPr fontAlgn="base"/>
            <a:r>
              <a:rPr lang="en-US" sz="1200" b="0" i="0" u="none" strike="noStrike" cap="none" dirty="0" smtClean="0">
                <a:solidFill>
                  <a:srgbClr val="000000"/>
                </a:solidFill>
                <a:effectLst/>
                <a:latin typeface="Arial"/>
                <a:ea typeface="Arial"/>
                <a:cs typeface="Arial"/>
                <a:sym typeface="Arial"/>
              </a:rPr>
              <a:t>I see your point, but what about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200" b="0" i="0" u="none" strike="noStrike" cap="none" dirty="0" smtClean="0">
              <a:solidFill>
                <a:srgbClr val="000000"/>
              </a:solidFill>
              <a:effectLst/>
              <a:latin typeface="Arial"/>
              <a:ea typeface="Arial"/>
              <a:cs typeface="Arial"/>
              <a:sym typeface="Arial"/>
            </a:endParaRPr>
          </a:p>
          <a:p>
            <a:pPr marL="0" lvl="0" indent="0" algn="l" rtl="0">
              <a:spcBef>
                <a:spcPts val="0"/>
              </a:spcBef>
              <a:spcAft>
                <a:spcPts val="0"/>
              </a:spcAft>
              <a:buNone/>
            </a:pPr>
            <a:r>
              <a:rPr lang="en-US" sz="1200" b="0" i="0" u="sng" strike="noStrike" cap="none" dirty="0" smtClean="0">
                <a:solidFill>
                  <a:srgbClr val="000000"/>
                </a:solidFill>
                <a:effectLst/>
                <a:latin typeface="Arial"/>
                <a:ea typeface="Arial"/>
                <a:cs typeface="Arial"/>
                <a:sym typeface="Arial"/>
              </a:rPr>
              <a:t>Additional Discussion</a:t>
            </a:r>
            <a:r>
              <a:rPr lang="en-US" sz="1200" b="0" i="0" u="sng" strike="noStrike" cap="none" baseline="0" dirty="0" smtClean="0">
                <a:solidFill>
                  <a:srgbClr val="000000"/>
                </a:solidFill>
                <a:effectLst/>
                <a:latin typeface="Arial"/>
                <a:ea typeface="Arial"/>
                <a:cs typeface="Arial"/>
                <a:sym typeface="Arial"/>
              </a:rPr>
              <a:t> Points:</a:t>
            </a:r>
            <a:endParaRPr lang="en-US" sz="1200" b="0" i="0" u="sng" strike="noStrike" cap="none" dirty="0" smtClean="0">
              <a:solidFill>
                <a:srgbClr val="000000"/>
              </a:solidFill>
              <a:effectLst/>
              <a:latin typeface="Arial"/>
              <a:ea typeface="Arial"/>
              <a:cs typeface="Arial"/>
              <a:sym typeface="Arial"/>
            </a:endParaRPr>
          </a:p>
          <a:p>
            <a:pPr marL="0" lvl="0" indent="0" algn="l" rtl="0">
              <a:spcBef>
                <a:spcPts val="0"/>
              </a:spcBef>
              <a:spcAft>
                <a:spcPts val="0"/>
              </a:spcAft>
              <a:buNone/>
            </a:pPr>
            <a:r>
              <a:rPr lang="en-US" sz="1100" b="1" i="1" u="none" strike="noStrike" cap="none" baseline="0" dirty="0" smtClean="0">
                <a:solidFill>
                  <a:srgbClr val="000000"/>
                </a:solidFill>
                <a:latin typeface="Arial"/>
                <a:ea typeface="Arial"/>
                <a:cs typeface="Arial"/>
                <a:sym typeface="Arial"/>
              </a:rPr>
              <a:t>Teacher prompt: </a:t>
            </a:r>
            <a:r>
              <a:rPr lang="en-US" sz="1100" b="0" i="0" u="none" strike="noStrike" cap="none" baseline="0" dirty="0" smtClean="0">
                <a:solidFill>
                  <a:srgbClr val="000000"/>
                </a:solidFill>
                <a:latin typeface="Arial"/>
                <a:ea typeface="Arial"/>
                <a:cs typeface="Arial"/>
                <a:sym typeface="Arial"/>
              </a:rPr>
              <a:t>“Relationships we see online or in the media are not always accurate and can send false messages. What are some of the signs of a healthy relationship, and what are some signs of potential trouble? How can you help a friend who may be in an unhealthy relationship?” </a:t>
            </a:r>
          </a:p>
          <a:p>
            <a:pPr marL="0" lvl="0" indent="0" algn="l" rtl="0">
              <a:spcBef>
                <a:spcPts val="0"/>
              </a:spcBef>
              <a:spcAft>
                <a:spcPts val="0"/>
              </a:spcAft>
              <a:buNone/>
            </a:pPr>
            <a:endParaRPr lang="en-US" sz="1100" b="0" i="0" u="none" strike="noStrike" cap="none" baseline="0" dirty="0" smtClean="0">
              <a:solidFill>
                <a:srgbClr val="000000"/>
              </a:solidFill>
              <a:latin typeface="Arial"/>
              <a:ea typeface="Arial"/>
              <a:cs typeface="Arial"/>
              <a:sym typeface="Arial"/>
            </a:endParaRPr>
          </a:p>
          <a:p>
            <a:pPr marL="0" lvl="0" indent="0" algn="l" rtl="0">
              <a:spcBef>
                <a:spcPts val="0"/>
              </a:spcBef>
              <a:spcAft>
                <a:spcPts val="0"/>
              </a:spcAft>
              <a:buNone/>
            </a:pPr>
            <a:r>
              <a:rPr lang="en-US" sz="1100" b="1" i="0" u="sng" strike="noStrike" cap="none" baseline="0" dirty="0" smtClean="0">
                <a:solidFill>
                  <a:srgbClr val="000000"/>
                </a:solidFill>
                <a:latin typeface="Arial"/>
                <a:ea typeface="Arial"/>
                <a:cs typeface="Arial"/>
                <a:sym typeface="Arial"/>
              </a:rPr>
              <a:t>General </a:t>
            </a:r>
            <a:r>
              <a:rPr lang="en-US" sz="1100" b="1" i="0" u="sng" strike="noStrike" cap="none" baseline="0" dirty="0" err="1" smtClean="0">
                <a:solidFill>
                  <a:srgbClr val="000000"/>
                </a:solidFill>
                <a:latin typeface="Arial"/>
                <a:ea typeface="Arial"/>
                <a:cs typeface="Arial"/>
                <a:sym typeface="Arial"/>
              </a:rPr>
              <a:t>Infomation</a:t>
            </a:r>
            <a:endParaRPr lang="en-US" sz="1100" b="1" i="0" u="sng" strike="noStrike" cap="none" baseline="0" dirty="0" smtClean="0">
              <a:solidFill>
                <a:srgbClr val="000000"/>
              </a:solidFill>
              <a:latin typeface="Arial"/>
              <a:ea typeface="Arial"/>
              <a:cs typeface="Arial"/>
              <a:sym typeface="Arial"/>
            </a:endParaRPr>
          </a:p>
          <a:p>
            <a:pPr marL="0" lvl="0" indent="0" algn="l" rtl="0">
              <a:spcBef>
                <a:spcPts val="0"/>
              </a:spcBef>
              <a:spcAft>
                <a:spcPts val="0"/>
              </a:spcAft>
              <a:buNone/>
            </a:pPr>
            <a:r>
              <a:rPr lang="en-US" sz="1100" b="0" i="0" u="none" strike="noStrike" cap="none" baseline="0" dirty="0" smtClean="0">
                <a:solidFill>
                  <a:srgbClr val="000000"/>
                </a:solidFill>
                <a:latin typeface="Arial"/>
                <a:ea typeface="Arial"/>
                <a:cs typeface="Arial"/>
                <a:sym typeface="Arial"/>
              </a:rPr>
              <a:t>“In a healthy relationship, people show respect and care for each other. They try to communicate well and are honest with each other. When someone in a relationship is jealous, controlling, or abusive, or does anything that makes you feel uncomfortable, that is a sign of trouble. Sometimes a relationship can start out as healthy but then become unhealthy. If I saw this happening to a friend of mine, I would talk to them about what I’m noticing, listen to their response without judgement, and encourage them to seek help when needed. I would also try to get help for them from a parent or a teacher, or through a help line.” </a:t>
            </a:r>
            <a:endParaRPr lang="en-US" sz="1100" b="1" i="0" u="none" strike="noStrike" cap="none" baseline="0" dirty="0" smtClean="0">
              <a:solidFill>
                <a:srgbClr val="000000"/>
              </a:solidFill>
              <a:latin typeface="Arial"/>
              <a:ea typeface="Arial"/>
              <a:cs typeface="Arial"/>
              <a:sym typeface="Arial"/>
            </a:endParaRPr>
          </a:p>
          <a:p>
            <a:pPr marL="0" lvl="0" indent="0" algn="l" rtl="0">
              <a:spcBef>
                <a:spcPts val="0"/>
              </a:spcBef>
              <a:spcAft>
                <a:spcPts val="0"/>
              </a:spcAft>
              <a:buNone/>
            </a:pPr>
            <a:endParaRPr lang="en-US" sz="1200" b="1" dirty="0" smtClean="0"/>
          </a:p>
          <a:p>
            <a:pPr marL="0" lvl="0" indent="0" algn="l" rtl="0">
              <a:spcBef>
                <a:spcPts val="0"/>
              </a:spcBef>
              <a:spcAft>
                <a:spcPts val="0"/>
              </a:spcAft>
              <a:buNone/>
            </a:pPr>
            <a:r>
              <a:rPr lang="en-US" sz="1200" b="0" i="0" u="none" strike="noStrike" cap="none" dirty="0" smtClean="0">
                <a:solidFill>
                  <a:srgbClr val="000000"/>
                </a:solidFill>
                <a:effectLst/>
                <a:latin typeface="Arial"/>
                <a:ea typeface="Arial"/>
                <a:cs typeface="Arial"/>
                <a:sym typeface="Arial"/>
              </a:rPr>
              <a:t>Adapted from </a:t>
            </a:r>
            <a:r>
              <a:rPr lang="en-US" sz="1200" b="0" i="0" u="none" strike="noStrike" cap="none" dirty="0" err="1" smtClean="0">
                <a:solidFill>
                  <a:srgbClr val="000000"/>
                </a:solidFill>
                <a:effectLst/>
                <a:latin typeface="Arial"/>
                <a:ea typeface="Arial"/>
                <a:cs typeface="Arial"/>
                <a:sym typeface="Arial"/>
              </a:rPr>
              <a:t>OPHEA</a:t>
            </a:r>
            <a:r>
              <a:rPr lang="en-US" sz="1200" b="0" i="0" u="none" strike="noStrike" cap="none" baseline="0" dirty="0" smtClean="0">
                <a:solidFill>
                  <a:srgbClr val="000000"/>
                </a:solidFill>
                <a:effectLst/>
                <a:latin typeface="Arial"/>
                <a:ea typeface="Arial"/>
                <a:cs typeface="Arial"/>
                <a:sym typeface="Arial"/>
              </a:rPr>
              <a:t> – Grade 6: Making Healthy Choices in Relationships – Stress and Pressures in Relationships… https://teachingtools.ophea.net/lesson-plans/hpe/grade-6/making-healthy-choices-relationships/stress-and-pressures-relationships </a:t>
            </a:r>
            <a:endParaRPr lang="en-US" sz="1200" b="1" dirty="0" smtClean="0"/>
          </a:p>
          <a:p>
            <a:pPr marL="0" lvl="0" indent="0" algn="l" rtl="0">
              <a:spcBef>
                <a:spcPts val="0"/>
              </a:spcBef>
              <a:spcAft>
                <a:spcPts val="0"/>
              </a:spcAft>
              <a:buNone/>
            </a:pPr>
            <a:endParaRPr lang="en-US" sz="1200" baseline="0"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sz="1200" b="1" dirty="0" smtClean="0"/>
              <a:t>Image from </a:t>
            </a:r>
            <a:r>
              <a:rPr lang="en-CA" sz="1200" b="1" dirty="0" err="1" smtClean="0"/>
              <a:t>Canva</a:t>
            </a:r>
            <a:endParaRPr lang="en-CA" sz="1200" b="1" dirty="0" smtClean="0"/>
          </a:p>
          <a:p>
            <a:pPr marL="0" lvl="0" indent="0" algn="l" rtl="0">
              <a:spcBef>
                <a:spcPts val="0"/>
              </a:spcBef>
              <a:spcAft>
                <a:spcPts val="0"/>
              </a:spcAft>
              <a:buNone/>
            </a:pPr>
            <a:endParaRPr lang="en-US" sz="1200" dirty="0"/>
          </a:p>
        </p:txBody>
      </p:sp>
    </p:spTree>
    <p:extLst>
      <p:ext uri="{BB962C8B-B14F-4D97-AF65-F5344CB8AC3E}">
        <p14:creationId xmlns:p14="http://schemas.microsoft.com/office/powerpoint/2010/main" val="28813728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sz="1100" b="1" i="0" u="sng" strike="noStrike" cap="none" dirty="0" smtClean="0">
                <a:solidFill>
                  <a:srgbClr val="000000"/>
                </a:solidFill>
                <a:effectLst/>
                <a:latin typeface="Arial"/>
                <a:cs typeface="Arial"/>
                <a:sym typeface="Arial"/>
              </a:rPr>
              <a:t>General Information</a:t>
            </a:r>
          </a:p>
          <a:p>
            <a:pPr marL="158750" indent="0">
              <a:buNone/>
            </a:pPr>
            <a:r>
              <a:rPr lang="en-US" sz="1100" b="1" i="0" u="none" strike="noStrike" cap="none" dirty="0" smtClean="0">
                <a:solidFill>
                  <a:srgbClr val="000000"/>
                </a:solidFill>
                <a:effectLst/>
                <a:latin typeface="Arial"/>
                <a:ea typeface="Arial"/>
                <a:cs typeface="Arial"/>
                <a:sym typeface="Arial"/>
              </a:rPr>
              <a:t>The following are qualities of healthy</a:t>
            </a:r>
            <a:r>
              <a:rPr lang="en-US" sz="1100" b="1" i="0" u="none" strike="noStrike" cap="none" baseline="0" dirty="0" smtClean="0">
                <a:solidFill>
                  <a:srgbClr val="000000"/>
                </a:solidFill>
                <a:effectLst/>
                <a:latin typeface="Arial"/>
                <a:ea typeface="Arial"/>
                <a:cs typeface="Arial"/>
                <a:sym typeface="Arial"/>
              </a:rPr>
              <a:t> behaviours in relationships:</a:t>
            </a:r>
            <a:endParaRPr lang="en-US" sz="1100" b="1" i="0" u="none" strike="noStrike" cap="none" dirty="0" smtClean="0">
              <a:solidFill>
                <a:srgbClr val="000000"/>
              </a:solidFill>
              <a:effectLst/>
              <a:latin typeface="Arial"/>
              <a:ea typeface="Arial"/>
              <a:cs typeface="Arial"/>
              <a:sym typeface="Arial"/>
            </a:endParaRPr>
          </a:p>
          <a:p>
            <a:r>
              <a:rPr lang="en-US" sz="1100" b="1" i="0" u="none" strike="noStrike" cap="none" dirty="0" smtClean="0">
                <a:solidFill>
                  <a:srgbClr val="000000"/>
                </a:solidFill>
                <a:effectLst/>
                <a:latin typeface="Arial"/>
                <a:ea typeface="Arial"/>
                <a:cs typeface="Arial"/>
                <a:sym typeface="Arial"/>
              </a:rPr>
              <a:t>Be yourself: </a:t>
            </a:r>
            <a:r>
              <a:rPr lang="en-US" sz="1100" b="0" i="0" u="none" strike="noStrike" cap="none" dirty="0" smtClean="0">
                <a:solidFill>
                  <a:srgbClr val="000000"/>
                </a:solidFill>
                <a:effectLst/>
                <a:latin typeface="Arial"/>
                <a:ea typeface="Arial"/>
                <a:cs typeface="Arial"/>
                <a:sym typeface="Arial"/>
              </a:rPr>
              <a:t>you feel comfortable around the person you’re dating. Changing yourself to please someone else won’t work in the long run and can frustrate your friends and family, so it’s important to be yourself.</a:t>
            </a:r>
          </a:p>
          <a:p>
            <a:r>
              <a:rPr lang="en-US" sz="1100" b="1" i="0" u="none" strike="noStrike" cap="none" dirty="0" smtClean="0">
                <a:solidFill>
                  <a:srgbClr val="000000"/>
                </a:solidFill>
                <a:effectLst/>
                <a:latin typeface="Arial"/>
                <a:ea typeface="Arial"/>
                <a:cs typeface="Arial"/>
                <a:sym typeface="Arial"/>
              </a:rPr>
              <a:t>Honesty:</a:t>
            </a:r>
            <a:r>
              <a:rPr lang="en-US" sz="1100" b="0" i="0" u="none" strike="noStrike" cap="none" dirty="0" smtClean="0">
                <a:solidFill>
                  <a:srgbClr val="000000"/>
                </a:solidFill>
                <a:effectLst/>
                <a:latin typeface="Arial"/>
                <a:ea typeface="Arial"/>
                <a:cs typeface="Arial"/>
                <a:sym typeface="Arial"/>
              </a:rPr>
              <a:t> you feel comfortable talking about things in the relationship, including problems or concerns.</a:t>
            </a:r>
          </a:p>
          <a:p>
            <a:r>
              <a:rPr lang="en-US" sz="1100" b="1" i="0" u="none" strike="noStrike" cap="none" dirty="0" smtClean="0">
                <a:solidFill>
                  <a:srgbClr val="000000"/>
                </a:solidFill>
                <a:effectLst/>
                <a:latin typeface="Arial"/>
                <a:ea typeface="Arial"/>
                <a:cs typeface="Arial"/>
                <a:sym typeface="Arial"/>
              </a:rPr>
              <a:t>Good communication:</a:t>
            </a:r>
            <a:r>
              <a:rPr lang="en-US" sz="1100" b="0" i="0" u="none" strike="noStrike" cap="none" dirty="0" smtClean="0">
                <a:solidFill>
                  <a:srgbClr val="000000"/>
                </a:solidFill>
                <a:effectLst/>
                <a:latin typeface="Arial"/>
                <a:ea typeface="Arial"/>
                <a:cs typeface="Arial"/>
                <a:sym typeface="Arial"/>
              </a:rPr>
              <a:t> you discuss things that are important to you or your relationship. You ask each other what you’re thinking and feeling and you listen to each other.</a:t>
            </a:r>
          </a:p>
          <a:p>
            <a:r>
              <a:rPr lang="en-US" sz="1100" b="1" i="0" u="none" strike="noStrike" cap="none" dirty="0" smtClean="0">
                <a:solidFill>
                  <a:srgbClr val="000000"/>
                </a:solidFill>
                <a:effectLst/>
                <a:latin typeface="Arial"/>
                <a:ea typeface="Arial"/>
                <a:cs typeface="Arial"/>
                <a:sym typeface="Arial"/>
              </a:rPr>
              <a:t>Respect:</a:t>
            </a:r>
            <a:r>
              <a:rPr lang="en-US" sz="1100" b="0" i="0" u="none" strike="noStrike" cap="none" dirty="0" smtClean="0">
                <a:solidFill>
                  <a:srgbClr val="000000"/>
                </a:solidFill>
                <a:effectLst/>
                <a:latin typeface="Arial"/>
                <a:ea typeface="Arial"/>
                <a:cs typeface="Arial"/>
                <a:sym typeface="Arial"/>
              </a:rPr>
              <a:t> you respect and support each other, and listen to each other’s concerns. It’s important to treat yourself with respect and say no to things that make you uncomfortable.</a:t>
            </a:r>
          </a:p>
          <a:p>
            <a:r>
              <a:rPr lang="en-US" sz="1100" b="1" i="0" u="none" strike="noStrike" cap="none" dirty="0" smtClean="0">
                <a:solidFill>
                  <a:srgbClr val="000000"/>
                </a:solidFill>
                <a:effectLst/>
                <a:latin typeface="Arial"/>
                <a:ea typeface="Arial"/>
                <a:cs typeface="Arial"/>
                <a:sym typeface="Arial"/>
              </a:rPr>
              <a:t>Feeling safe:</a:t>
            </a:r>
            <a:r>
              <a:rPr lang="en-US" sz="1100" b="0" i="0" u="none" strike="noStrike" cap="none" dirty="0" smtClean="0">
                <a:solidFill>
                  <a:srgbClr val="000000"/>
                </a:solidFill>
                <a:effectLst/>
                <a:latin typeface="Arial"/>
                <a:ea typeface="Arial"/>
                <a:cs typeface="Arial"/>
                <a:sym typeface="Arial"/>
              </a:rPr>
              <a:t> if you feel threatened in any way, you’re not in a healthy relationship. Feeling safe is both emotional and physical. It’s important to know that your partner won’t try to hurt your feelings or your body.</a:t>
            </a:r>
          </a:p>
          <a:p>
            <a:r>
              <a:rPr lang="en-US" sz="1100" b="1" i="0" u="none" strike="noStrike" cap="none" dirty="0" smtClean="0">
                <a:solidFill>
                  <a:srgbClr val="000000"/>
                </a:solidFill>
                <a:effectLst/>
                <a:latin typeface="Arial"/>
                <a:ea typeface="Arial"/>
                <a:cs typeface="Arial"/>
                <a:sym typeface="Arial"/>
              </a:rPr>
              <a:t>Trust:</a:t>
            </a:r>
            <a:r>
              <a:rPr lang="en-US" sz="1100" b="0" i="0" u="none" strike="noStrike" cap="none" dirty="0" smtClean="0">
                <a:solidFill>
                  <a:srgbClr val="000000"/>
                </a:solidFill>
                <a:effectLst/>
                <a:latin typeface="Arial"/>
                <a:ea typeface="Arial"/>
                <a:cs typeface="Arial"/>
                <a:sym typeface="Arial"/>
              </a:rPr>
              <a:t> trust is about being able to count on someone. It’s about believing that someone will be honest with you and follow through on their promises. When you trust someone, you know that they’ll support you and look out for you. You have each other’s best interests at heart.</a:t>
            </a:r>
          </a:p>
          <a:p>
            <a:r>
              <a:rPr lang="en-US" sz="1100" b="1" i="0" u="none" strike="noStrike" cap="none" dirty="0" smtClean="0">
                <a:solidFill>
                  <a:srgbClr val="000000"/>
                </a:solidFill>
                <a:effectLst/>
                <a:latin typeface="Arial"/>
                <a:ea typeface="Arial"/>
                <a:cs typeface="Arial"/>
                <a:sym typeface="Arial"/>
              </a:rPr>
              <a:t>Equality:</a:t>
            </a:r>
            <a:r>
              <a:rPr lang="en-US" sz="1100" b="0" i="0" u="none" strike="noStrike" cap="none" dirty="0" smtClean="0">
                <a:solidFill>
                  <a:srgbClr val="000000"/>
                </a:solidFill>
                <a:effectLst/>
                <a:latin typeface="Arial"/>
                <a:ea typeface="Arial"/>
                <a:cs typeface="Arial"/>
                <a:sym typeface="Arial"/>
              </a:rPr>
              <a:t> equality keeps relationships safe and fair. For example, being equal in a relationship means sharing the power, not bossing each other around. Equality can also mean sharing the effort. If you text or call your partner often, but they don’t seem to have time for you, your relationship may be unequal.</a:t>
            </a:r>
          </a:p>
          <a:p>
            <a:r>
              <a:rPr lang="en-US" sz="1100" b="1" i="0" u="none" strike="noStrike" cap="none" dirty="0" smtClean="0">
                <a:solidFill>
                  <a:srgbClr val="000000"/>
                </a:solidFill>
                <a:effectLst/>
                <a:latin typeface="Arial"/>
                <a:ea typeface="Arial"/>
                <a:cs typeface="Arial"/>
                <a:sym typeface="Arial"/>
              </a:rPr>
              <a:t>Support:</a:t>
            </a:r>
            <a:r>
              <a:rPr lang="en-US" sz="1100" b="0" i="0" u="none" strike="noStrike" cap="none" dirty="0" smtClean="0">
                <a:solidFill>
                  <a:srgbClr val="000000"/>
                </a:solidFill>
                <a:effectLst/>
                <a:latin typeface="Arial"/>
                <a:ea typeface="Arial"/>
                <a:cs typeface="Arial"/>
                <a:sym typeface="Arial"/>
              </a:rPr>
              <a:t> support is about feeling cared for and respected. In healthy relationships, people listen to each other, help out with problems and show support by attending important events.</a:t>
            </a:r>
          </a:p>
          <a:p>
            <a:pPr marL="158750" indent="0">
              <a:buNone/>
            </a:pPr>
            <a:r>
              <a:rPr lang="en-CA" dirty="0" smtClean="0"/>
              <a:t>https://kidshelpphone.ca/get-info/healthy-relationships-vs-unhealthy-relationships </a:t>
            </a:r>
          </a:p>
          <a:p>
            <a:pPr marL="158750" indent="0">
              <a:buNone/>
            </a:pPr>
            <a:endParaRPr lang="en-CA" dirty="0" smtClean="0"/>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dirty="0" smtClean="0">
                <a:solidFill>
                  <a:schemeClr val="dk1"/>
                </a:solidFill>
                <a:latin typeface="Calibri"/>
                <a:ea typeface="Calibri"/>
                <a:cs typeface="Calibri"/>
                <a:sym typeface="Calibri"/>
              </a:rPr>
              <a:t>Image from </a:t>
            </a:r>
            <a:r>
              <a:rPr lang="en-US" sz="1100" b="1" dirty="0" err="1" smtClean="0">
                <a:solidFill>
                  <a:schemeClr val="dk1"/>
                </a:solidFill>
                <a:latin typeface="Calibri"/>
                <a:ea typeface="Calibri"/>
                <a:cs typeface="Calibri"/>
                <a:sym typeface="Calibri"/>
              </a:rPr>
              <a:t>Canva</a:t>
            </a:r>
            <a:endParaRPr lang="en-US" sz="1100" b="1" dirty="0" smtClean="0">
              <a:solidFill>
                <a:schemeClr val="dk1"/>
              </a:solidFill>
              <a:latin typeface="Calibri"/>
              <a:ea typeface="Calibri"/>
              <a:cs typeface="Calibri"/>
              <a:sym typeface="Calibri"/>
            </a:endParaRPr>
          </a:p>
          <a:p>
            <a:pPr marL="158750" indent="0">
              <a:buNone/>
            </a:pPr>
            <a:endParaRPr lang="en-CA" dirty="0"/>
          </a:p>
        </p:txBody>
      </p:sp>
    </p:spTree>
    <p:extLst>
      <p:ext uri="{BB962C8B-B14F-4D97-AF65-F5344CB8AC3E}">
        <p14:creationId xmlns:p14="http://schemas.microsoft.com/office/powerpoint/2010/main" val="28380775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FontTx/>
              <a:buNone/>
            </a:pPr>
            <a:r>
              <a:rPr lang="en-US" sz="1100" b="1" i="0" u="sng" strike="noStrike" cap="none" dirty="0" smtClean="0">
                <a:solidFill>
                  <a:srgbClr val="000000"/>
                </a:solidFill>
                <a:effectLst/>
                <a:latin typeface="Arial"/>
                <a:cs typeface="Arial"/>
                <a:sym typeface="Arial"/>
              </a:rPr>
              <a:t>General Information</a:t>
            </a:r>
            <a:endParaRPr lang="en-CA" baseline="0" dirty="0" smtClean="0"/>
          </a:p>
          <a:p>
            <a:pPr marL="171450" indent="-171450">
              <a:buFontTx/>
              <a:buChar char="-"/>
            </a:pPr>
            <a:r>
              <a:rPr lang="en-CA" baseline="0" dirty="0" smtClean="0"/>
              <a:t>Relationships can be healthy or unhealthy, whether they are dating relationships, friendships, familial, or employer-employee</a:t>
            </a:r>
          </a:p>
          <a:p>
            <a:endParaRPr lang="en-CA" baseline="0" dirty="0" smtClean="0"/>
          </a:p>
          <a:p>
            <a:pPr marL="158750" indent="0">
              <a:buNone/>
            </a:pPr>
            <a:r>
              <a:rPr lang="en-CA" b="1" baseline="0" dirty="0" smtClean="0"/>
              <a:t>What behaviours, actions, feelings, attitudes make a relationship healthy or unhealthy?</a:t>
            </a:r>
            <a:endParaRPr lang="en-CA" baseline="0" dirty="0" smtClean="0"/>
          </a:p>
          <a:p>
            <a:r>
              <a:rPr lang="en-CA" baseline="0" dirty="0" smtClean="0"/>
              <a:t>Healthy</a:t>
            </a:r>
          </a:p>
          <a:p>
            <a:pPr marL="171450" indent="-171450">
              <a:buFontTx/>
              <a:buChar char="-"/>
            </a:pPr>
            <a:r>
              <a:rPr lang="en-CA" baseline="0" dirty="0" smtClean="0"/>
              <a:t>Show respect and care for each other</a:t>
            </a:r>
          </a:p>
          <a:p>
            <a:pPr marL="171450" indent="-171450">
              <a:buFontTx/>
              <a:buChar char="-"/>
            </a:pPr>
            <a:r>
              <a:rPr lang="en-CA" baseline="0" dirty="0" smtClean="0"/>
              <a:t>Communicate well</a:t>
            </a:r>
          </a:p>
          <a:p>
            <a:pPr marL="171450" indent="-171450">
              <a:buFontTx/>
              <a:buChar char="-"/>
            </a:pPr>
            <a:r>
              <a:rPr lang="en-CA" baseline="0" dirty="0" smtClean="0"/>
              <a:t>Honest with each other </a:t>
            </a:r>
          </a:p>
          <a:p>
            <a:pPr marL="171450" indent="-171450">
              <a:buFontTx/>
              <a:buChar char="-"/>
            </a:pPr>
            <a:r>
              <a:rPr lang="en-CA" baseline="0" dirty="0" smtClean="0"/>
              <a:t>Listen </a:t>
            </a:r>
          </a:p>
          <a:p>
            <a:pPr marL="171450" indent="-171450">
              <a:buFontTx/>
              <a:buChar char="-"/>
            </a:pPr>
            <a:r>
              <a:rPr lang="en-CA" baseline="0" dirty="0" smtClean="0"/>
              <a:t>Respect each other’s perspectives</a:t>
            </a:r>
          </a:p>
          <a:p>
            <a:pPr marL="171450" indent="-171450">
              <a:buFontTx/>
              <a:buChar char="-"/>
            </a:pPr>
            <a:r>
              <a:rPr lang="en-CA" baseline="0" dirty="0" smtClean="0"/>
              <a:t>Understand each person ahs relationships outside of this relationship</a:t>
            </a:r>
          </a:p>
          <a:p>
            <a:pPr marL="171450" indent="-171450">
              <a:buFontTx/>
              <a:buChar char="-"/>
            </a:pPr>
            <a:r>
              <a:rPr lang="en-CA" baseline="0" dirty="0" smtClean="0"/>
              <a:t>Take responsibility for words and actions when there is a conflict/misunderstanding</a:t>
            </a:r>
          </a:p>
          <a:p>
            <a:pPr marL="171450" indent="-171450">
              <a:buFontTx/>
              <a:buChar char="-"/>
            </a:pPr>
            <a:r>
              <a:rPr lang="en-CA" baseline="0" dirty="0" smtClean="0"/>
              <a:t>Cooperation</a:t>
            </a:r>
          </a:p>
          <a:p>
            <a:endParaRPr lang="en-CA" baseline="0" dirty="0" smtClean="0"/>
          </a:p>
          <a:p>
            <a:r>
              <a:rPr lang="en-CA" baseline="0" dirty="0" smtClean="0"/>
              <a:t>Unhealthy</a:t>
            </a:r>
          </a:p>
          <a:p>
            <a:pPr marL="171450" indent="-171450">
              <a:buFontTx/>
              <a:buChar char="-"/>
            </a:pPr>
            <a:r>
              <a:rPr lang="en-CA" baseline="0" dirty="0" smtClean="0"/>
              <a:t>Jealous</a:t>
            </a:r>
          </a:p>
          <a:p>
            <a:pPr marL="171450" indent="-171450">
              <a:buFontTx/>
              <a:buChar char="-"/>
            </a:pPr>
            <a:r>
              <a:rPr lang="en-CA" baseline="0" dirty="0" smtClean="0"/>
              <a:t>Abusive</a:t>
            </a:r>
          </a:p>
          <a:p>
            <a:pPr marL="171450" indent="-171450">
              <a:buFontTx/>
              <a:buChar char="-"/>
            </a:pPr>
            <a:r>
              <a:rPr lang="en-CA" baseline="0" dirty="0" smtClean="0"/>
              <a:t>Controlling, checking messages – who they are friends with, what they do</a:t>
            </a:r>
          </a:p>
          <a:p>
            <a:pPr marL="171450" indent="-171450">
              <a:buFontTx/>
              <a:buChar char="-"/>
            </a:pPr>
            <a:r>
              <a:rPr lang="en-CA" baseline="0" dirty="0" smtClean="0"/>
              <a:t>Anything that makes you feel uncomfortable</a:t>
            </a:r>
          </a:p>
          <a:p>
            <a:pPr marL="171450" indent="-171450">
              <a:buFontTx/>
              <a:buChar char="-"/>
            </a:pPr>
            <a:r>
              <a:rPr lang="en-CA" baseline="0" dirty="0" smtClean="0"/>
              <a:t>When they don’t stop when you ask them to – sign of lack of respect</a:t>
            </a:r>
          </a:p>
          <a:p>
            <a:pPr marL="171450" indent="-171450">
              <a:buFontTx/>
              <a:buChar char="-"/>
            </a:pPr>
            <a:r>
              <a:rPr lang="en-CA" baseline="0" dirty="0" smtClean="0"/>
              <a:t>Violent outbursts</a:t>
            </a:r>
          </a:p>
          <a:p>
            <a:pPr marL="171450" indent="-171450">
              <a:buFontTx/>
              <a:buChar char="-"/>
            </a:pPr>
            <a:endParaRPr lang="en-CA" baseline="0" dirty="0" smtClean="0"/>
          </a:p>
          <a:p>
            <a:pPr marL="0" indent="0">
              <a:buFontTx/>
              <a:buNone/>
            </a:pPr>
            <a:r>
              <a:rPr lang="en-CA" b="1" baseline="0" dirty="0" smtClean="0"/>
              <a:t>Summary</a:t>
            </a:r>
          </a:p>
          <a:p>
            <a:pPr marL="171450" indent="-171450">
              <a:buFontTx/>
              <a:buChar char="-"/>
            </a:pPr>
            <a:r>
              <a:rPr lang="en-CA" baseline="0" dirty="0" smtClean="0"/>
              <a:t>Unhealthy relationships can lead people to feel confused, anxious and unsure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CA" baseline="0" dirty="0" smtClean="0"/>
              <a:t>Sometimes a relationship can start as healthy and become unhealthy</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CA" baseline="0" dirty="0" smtClean="0"/>
              <a:t>Even in healthy relationships possible to engage in unhealthy relationship behaviours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CA" baseline="0" dirty="0" smtClean="0"/>
              <a:t>Important to reflect on your relationships to make sure they are healthy where people feel safe, secure, cared about, and know that they are their choices are respected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CA" baseline="0" dirty="0" smtClean="0"/>
              <a:t>Important to respect each other’s boundaries and honour consent, which we will talk about next </a:t>
            </a:r>
          </a:p>
        </p:txBody>
      </p:sp>
    </p:spTree>
    <p:extLst>
      <p:ext uri="{BB962C8B-B14F-4D97-AF65-F5344CB8AC3E}">
        <p14:creationId xmlns:p14="http://schemas.microsoft.com/office/powerpoint/2010/main" val="19892273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sz="1100" b="1" i="0" u="sng" strike="noStrike" cap="none" dirty="0" smtClean="0">
                <a:solidFill>
                  <a:srgbClr val="000000"/>
                </a:solidFill>
                <a:effectLst/>
                <a:latin typeface="Arial"/>
                <a:cs typeface="Arial"/>
                <a:sym typeface="Arial"/>
              </a:rPr>
              <a:t>General Information</a:t>
            </a:r>
            <a:endParaRPr lang="en-US" sz="1100" b="1" i="0" u="none" strike="noStrike" cap="none" dirty="0" smtClean="0">
              <a:solidFill>
                <a:srgbClr val="000000"/>
              </a:solidFill>
              <a:effectLst/>
              <a:latin typeface="Arial"/>
              <a:ea typeface="Arial"/>
              <a:cs typeface="Arial"/>
              <a:sym typeface="Arial"/>
            </a:endParaRPr>
          </a:p>
          <a:p>
            <a:pPr marL="158750" indent="0">
              <a:buNone/>
            </a:pPr>
            <a:r>
              <a:rPr lang="en-US" sz="1100" b="1" i="0" u="none" strike="noStrike" cap="none" dirty="0" smtClean="0">
                <a:solidFill>
                  <a:srgbClr val="000000"/>
                </a:solidFill>
                <a:effectLst/>
                <a:latin typeface="Arial"/>
                <a:ea typeface="Arial"/>
                <a:cs typeface="Arial"/>
                <a:sym typeface="Arial"/>
              </a:rPr>
              <a:t>The</a:t>
            </a:r>
            <a:r>
              <a:rPr lang="en-US" sz="1100" b="1" i="0" u="none" strike="noStrike" cap="none" baseline="0" dirty="0" smtClean="0">
                <a:solidFill>
                  <a:srgbClr val="000000"/>
                </a:solidFill>
                <a:effectLst/>
                <a:latin typeface="Arial"/>
                <a:ea typeface="Arial"/>
                <a:cs typeface="Arial"/>
                <a:sym typeface="Arial"/>
              </a:rPr>
              <a:t> following are considered </a:t>
            </a:r>
            <a:r>
              <a:rPr lang="en-US" sz="1100" b="1" i="0" u="none" strike="noStrike" cap="none" dirty="0" smtClean="0">
                <a:solidFill>
                  <a:srgbClr val="000000"/>
                </a:solidFill>
                <a:effectLst/>
                <a:latin typeface="Arial"/>
                <a:ea typeface="Arial"/>
                <a:cs typeface="Arial"/>
                <a:sym typeface="Arial"/>
              </a:rPr>
              <a:t>“Red Flags” in</a:t>
            </a:r>
            <a:r>
              <a:rPr lang="en-US" sz="1100" b="1" i="0" u="none" strike="noStrike" cap="none" baseline="0" dirty="0" smtClean="0">
                <a:solidFill>
                  <a:srgbClr val="000000"/>
                </a:solidFill>
                <a:effectLst/>
                <a:latin typeface="Arial"/>
                <a:ea typeface="Arial"/>
                <a:cs typeface="Arial"/>
                <a:sym typeface="Arial"/>
              </a:rPr>
              <a:t> any type of relationship</a:t>
            </a:r>
            <a:endParaRPr lang="en-US" sz="1100" b="1" i="0" u="none" strike="noStrike" cap="none" dirty="0" smtClean="0">
              <a:solidFill>
                <a:srgbClr val="000000"/>
              </a:solidFill>
              <a:effectLst/>
              <a:latin typeface="Arial"/>
              <a:ea typeface="Arial"/>
              <a:cs typeface="Arial"/>
              <a:sym typeface="Arial"/>
            </a:endParaRPr>
          </a:p>
          <a:p>
            <a:r>
              <a:rPr lang="en-US" sz="1100" b="1" i="0" u="none" strike="noStrike" cap="none" dirty="0" smtClean="0">
                <a:solidFill>
                  <a:srgbClr val="000000"/>
                </a:solidFill>
                <a:effectLst/>
                <a:latin typeface="Arial"/>
                <a:ea typeface="Arial"/>
                <a:cs typeface="Arial"/>
                <a:sym typeface="Arial"/>
              </a:rPr>
              <a:t>Physical abuse:</a:t>
            </a:r>
            <a:r>
              <a:rPr lang="en-US" sz="1100" b="0" i="0" u="none" strike="noStrike" cap="none" dirty="0" smtClean="0">
                <a:solidFill>
                  <a:srgbClr val="000000"/>
                </a:solidFill>
                <a:effectLst/>
                <a:latin typeface="Arial"/>
                <a:ea typeface="Arial"/>
                <a:cs typeface="Arial"/>
                <a:sym typeface="Arial"/>
              </a:rPr>
              <a:t> your partner pushes you, hits you or destroys your things.</a:t>
            </a:r>
          </a:p>
          <a:p>
            <a:r>
              <a:rPr lang="en-US" sz="1100" b="1" i="0" u="none" strike="noStrike" cap="none" dirty="0" smtClean="0">
                <a:solidFill>
                  <a:srgbClr val="000000"/>
                </a:solidFill>
                <a:effectLst/>
                <a:latin typeface="Arial"/>
                <a:ea typeface="Arial"/>
                <a:cs typeface="Arial"/>
                <a:sym typeface="Arial"/>
              </a:rPr>
              <a:t>Control:</a:t>
            </a:r>
            <a:r>
              <a:rPr lang="en-US" sz="1100" b="0" i="0" u="none" strike="noStrike" cap="none" dirty="0" smtClean="0">
                <a:solidFill>
                  <a:srgbClr val="000000"/>
                </a:solidFill>
                <a:effectLst/>
                <a:latin typeface="Arial"/>
                <a:ea typeface="Arial"/>
                <a:cs typeface="Arial"/>
                <a:sym typeface="Arial"/>
              </a:rPr>
              <a:t> your partner tells you what to do, what to wear or who to hang out with. They constantly check up on you or use threats (for example, to harm you or themselves) to make you do things.</a:t>
            </a:r>
          </a:p>
          <a:p>
            <a:r>
              <a:rPr lang="en-US" sz="1100" b="1" i="0" u="none" strike="noStrike" cap="none" dirty="0" smtClean="0">
                <a:solidFill>
                  <a:srgbClr val="000000"/>
                </a:solidFill>
                <a:effectLst/>
                <a:latin typeface="Arial"/>
                <a:ea typeface="Arial"/>
                <a:cs typeface="Arial"/>
                <a:sym typeface="Arial"/>
              </a:rPr>
              <a:t>Humiliation: </a:t>
            </a:r>
            <a:r>
              <a:rPr lang="en-US" sz="1100" b="0" i="0" u="none" strike="noStrike" cap="none" dirty="0" smtClean="0">
                <a:solidFill>
                  <a:srgbClr val="000000"/>
                </a:solidFill>
                <a:effectLst/>
                <a:latin typeface="Arial"/>
                <a:ea typeface="Arial"/>
                <a:cs typeface="Arial"/>
                <a:sym typeface="Arial"/>
              </a:rPr>
              <a:t>your partner calls you names, puts you down or makes you feel bad in front of others.</a:t>
            </a:r>
          </a:p>
          <a:p>
            <a:r>
              <a:rPr lang="en-US" sz="1100" b="1" i="0" u="none" strike="noStrike" cap="none" dirty="0" smtClean="0">
                <a:solidFill>
                  <a:srgbClr val="000000"/>
                </a:solidFill>
                <a:effectLst/>
                <a:latin typeface="Arial"/>
                <a:ea typeface="Arial"/>
                <a:cs typeface="Arial"/>
                <a:sym typeface="Arial"/>
              </a:rPr>
              <a:t>Unpredictable:</a:t>
            </a:r>
            <a:r>
              <a:rPr lang="en-US" sz="1100" b="0" i="0" u="none" strike="noStrike" cap="none" dirty="0" smtClean="0">
                <a:solidFill>
                  <a:srgbClr val="000000"/>
                </a:solidFill>
                <a:effectLst/>
                <a:latin typeface="Arial"/>
                <a:ea typeface="Arial"/>
                <a:cs typeface="Arial"/>
                <a:sym typeface="Arial"/>
              </a:rPr>
              <a:t> your partner gets angry easily and you don’t know what will set them off. You feel like you’re walking on eggshells.</a:t>
            </a:r>
          </a:p>
          <a:p>
            <a:r>
              <a:rPr lang="en-US" sz="1100" b="1" i="0" u="none" strike="noStrike" cap="none" dirty="0" smtClean="0">
                <a:solidFill>
                  <a:srgbClr val="000000"/>
                </a:solidFill>
                <a:effectLst/>
                <a:latin typeface="Arial"/>
                <a:ea typeface="Arial"/>
                <a:cs typeface="Arial"/>
                <a:sym typeface="Arial"/>
              </a:rPr>
              <a:t>Pressure:</a:t>
            </a:r>
            <a:r>
              <a:rPr lang="en-US" sz="1100" b="0" i="0" u="none" strike="noStrike" cap="none" dirty="0" smtClean="0">
                <a:solidFill>
                  <a:srgbClr val="000000"/>
                </a:solidFill>
                <a:effectLst/>
                <a:latin typeface="Arial"/>
                <a:ea typeface="Arial"/>
                <a:cs typeface="Arial"/>
                <a:sym typeface="Arial"/>
              </a:rPr>
              <a:t> your partner pushes you to do things you don’t want to do or aren’t ready for, including sex or using drugs and alcohol. They don’t take “no” for an answer and they use threats or ultimatums.</a:t>
            </a:r>
          </a:p>
          <a:p>
            <a:r>
              <a:rPr lang="en-US" sz="1100" b="1" i="0" u="none" strike="noStrike" cap="none" dirty="0" smtClean="0">
                <a:solidFill>
                  <a:srgbClr val="000000"/>
                </a:solidFill>
                <a:effectLst/>
                <a:latin typeface="Arial"/>
                <a:ea typeface="Arial"/>
                <a:cs typeface="Arial"/>
                <a:sym typeface="Arial"/>
              </a:rPr>
              <a:t>Abuse:</a:t>
            </a:r>
            <a:r>
              <a:rPr lang="en-US" sz="1100" b="0" i="0" u="none" strike="noStrike" cap="none" baseline="0" dirty="0" smtClean="0">
                <a:solidFill>
                  <a:srgbClr val="000000"/>
                </a:solidFill>
                <a:effectLst/>
                <a:latin typeface="Arial"/>
                <a:ea typeface="Arial"/>
                <a:cs typeface="Arial"/>
                <a:sym typeface="Arial"/>
              </a:rPr>
              <a:t> your partner uses physical force (i.e., hits, pushes, kicks, punches, etc.); continues to hurt you verbally by calling you names, using slurs or profanity to put you down; emotionally abuses you by making you feel worthless; sexually abuses your</a:t>
            </a:r>
            <a:endParaRPr lang="en-CA" sz="1100" b="1" i="0" u="none" strike="noStrike" cap="none" dirty="0" smtClean="0">
              <a:solidFill>
                <a:srgbClr val="000000"/>
              </a:solidFill>
              <a:effectLst/>
              <a:latin typeface="Arial"/>
              <a:ea typeface="Arial"/>
              <a:cs typeface="Arial"/>
              <a:sym typeface="Arial"/>
            </a:endParaRPr>
          </a:p>
          <a:p>
            <a:pPr marL="158750" indent="0">
              <a:buNone/>
            </a:pPr>
            <a:endParaRPr lang="en-CA" sz="1100" b="0" i="0" u="none" strike="noStrike" cap="none" dirty="0" smtClean="0">
              <a:solidFill>
                <a:srgbClr val="000000"/>
              </a:solidFill>
              <a:effectLst/>
              <a:latin typeface="Arial"/>
              <a:cs typeface="Arial"/>
              <a:sym typeface="Arial"/>
            </a:endParaRPr>
          </a:p>
          <a:p>
            <a:pPr marL="158750" indent="0">
              <a:buNone/>
            </a:pPr>
            <a:r>
              <a:rPr lang="en-CA" sz="1100" b="1" i="0" u="none" strike="noStrike" cap="none" dirty="0" smtClean="0">
                <a:solidFill>
                  <a:srgbClr val="000000"/>
                </a:solidFill>
                <a:effectLst/>
                <a:latin typeface="Arial"/>
                <a:cs typeface="Arial"/>
                <a:sym typeface="Arial"/>
              </a:rPr>
              <a:t>Reference:</a:t>
            </a:r>
          </a:p>
          <a:p>
            <a:pPr marL="457200" indent="-298450"/>
            <a:r>
              <a:rPr lang="en-CA" sz="1100" b="0" i="0" u="none" strike="noStrike" cap="none" dirty="0" smtClean="0">
                <a:solidFill>
                  <a:srgbClr val="000000"/>
                </a:solidFill>
                <a:effectLst/>
                <a:latin typeface="Arial"/>
                <a:cs typeface="Arial"/>
                <a:sym typeface="Arial"/>
              </a:rPr>
              <a:t>Kids</a:t>
            </a:r>
            <a:r>
              <a:rPr lang="en-CA" sz="1100" b="0" i="0" u="none" strike="noStrike" cap="none" baseline="0" dirty="0" smtClean="0">
                <a:solidFill>
                  <a:srgbClr val="000000"/>
                </a:solidFill>
                <a:effectLst/>
                <a:latin typeface="Arial"/>
                <a:cs typeface="Arial"/>
                <a:sym typeface="Arial"/>
              </a:rPr>
              <a:t> Help Phone (Published 2018, June 19; Updated 2021, December 7). Healthy relationships vs. unhealthy relationships. </a:t>
            </a:r>
            <a:r>
              <a:rPr lang="en-CA" dirty="0" smtClean="0"/>
              <a:t>https://kidshelpphone.ca/get-info/healthy-relationships-vs-unhealthy-relationships </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CA" dirty="0" smtClean="0"/>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dirty="0" smtClean="0">
                <a:solidFill>
                  <a:schemeClr val="dk1"/>
                </a:solidFill>
                <a:latin typeface="Calibri"/>
                <a:ea typeface="Calibri"/>
                <a:cs typeface="Calibri"/>
                <a:sym typeface="Calibri"/>
              </a:rPr>
              <a:t>Image from </a:t>
            </a:r>
            <a:r>
              <a:rPr lang="en-US" sz="1100" b="1" dirty="0" err="1" smtClean="0">
                <a:solidFill>
                  <a:schemeClr val="dk1"/>
                </a:solidFill>
                <a:latin typeface="Calibri"/>
                <a:ea typeface="Calibri"/>
                <a:cs typeface="Calibri"/>
                <a:sym typeface="Calibri"/>
              </a:rPr>
              <a:t>Canva</a:t>
            </a:r>
            <a:endParaRPr lang="en-US" sz="1100" b="1" dirty="0" smtClean="0">
              <a:solidFill>
                <a:schemeClr val="dk1"/>
              </a:solidFill>
              <a:latin typeface="Calibri"/>
              <a:ea typeface="Calibri"/>
              <a:cs typeface="Calibri"/>
              <a:sym typeface="Calibri"/>
            </a:endParaRP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CA" dirty="0" smtClean="0"/>
          </a:p>
        </p:txBody>
      </p:sp>
    </p:spTree>
    <p:extLst>
      <p:ext uri="{BB962C8B-B14F-4D97-AF65-F5344CB8AC3E}">
        <p14:creationId xmlns:p14="http://schemas.microsoft.com/office/powerpoint/2010/main" val="19676204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fc8e8eaf27_0_3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fc8e8eaf27_0_3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sz="1100" b="0" i="0" u="none" strike="noStrike" cap="none" dirty="0" smtClean="0">
                <a:solidFill>
                  <a:srgbClr val="000000"/>
                </a:solidFill>
                <a:effectLst/>
                <a:latin typeface="Arial"/>
                <a:ea typeface="Arial"/>
                <a:cs typeface="Arial"/>
                <a:sym typeface="Arial"/>
              </a:rPr>
              <a:t>Niagara Region is situated on treaty land.  This land is steeped in the rich history of the First Nations such as the </a:t>
            </a:r>
            <a:r>
              <a:rPr lang="en-CA" sz="1100" b="0" i="0" u="none" strike="noStrike" cap="none" dirty="0" err="1" smtClean="0">
                <a:solidFill>
                  <a:srgbClr val="000000"/>
                </a:solidFill>
                <a:effectLst/>
                <a:latin typeface="Arial"/>
                <a:ea typeface="Arial"/>
                <a:cs typeface="Arial"/>
                <a:sym typeface="Arial"/>
              </a:rPr>
              <a:t>Hatiwendaronk</a:t>
            </a:r>
            <a:r>
              <a:rPr lang="en-CA" sz="1100" b="0" i="0" u="none" strike="noStrike" cap="none" dirty="0" smtClean="0">
                <a:solidFill>
                  <a:srgbClr val="000000"/>
                </a:solidFill>
                <a:effectLst/>
                <a:latin typeface="Arial"/>
                <a:ea typeface="Arial"/>
                <a:cs typeface="Arial"/>
                <a:sym typeface="Arial"/>
              </a:rPr>
              <a:t> (</a:t>
            </a:r>
            <a:r>
              <a:rPr lang="en-CA" sz="1100" b="1" i="0" u="none" strike="noStrike" cap="none" dirty="0" smtClean="0">
                <a:solidFill>
                  <a:srgbClr val="000000"/>
                </a:solidFill>
                <a:effectLst/>
                <a:latin typeface="Arial"/>
                <a:ea typeface="Arial"/>
                <a:cs typeface="Arial"/>
                <a:sym typeface="Arial"/>
              </a:rPr>
              <a:t>Hat-</a:t>
            </a:r>
            <a:r>
              <a:rPr lang="en-CA" sz="1100" b="1" i="0" u="none" strike="noStrike" cap="none" dirty="0" err="1" smtClean="0">
                <a:solidFill>
                  <a:srgbClr val="000000"/>
                </a:solidFill>
                <a:effectLst/>
                <a:latin typeface="Arial"/>
                <a:ea typeface="Arial"/>
                <a:cs typeface="Arial"/>
                <a:sym typeface="Arial"/>
              </a:rPr>
              <a:t>i</a:t>
            </a:r>
            <a:r>
              <a:rPr lang="en-CA" sz="1100" b="1" i="0" u="none" strike="noStrike" cap="none" dirty="0" smtClean="0">
                <a:solidFill>
                  <a:srgbClr val="000000"/>
                </a:solidFill>
                <a:effectLst/>
                <a:latin typeface="Arial"/>
                <a:ea typeface="Arial"/>
                <a:cs typeface="Arial"/>
                <a:sym typeface="Arial"/>
              </a:rPr>
              <a:t>-wen-DA-</a:t>
            </a:r>
            <a:r>
              <a:rPr lang="en-CA" sz="1100" b="1" i="0" u="none" strike="noStrike" cap="none" dirty="0" err="1" smtClean="0">
                <a:solidFill>
                  <a:srgbClr val="000000"/>
                </a:solidFill>
                <a:effectLst/>
                <a:latin typeface="Arial"/>
                <a:ea typeface="Arial"/>
                <a:cs typeface="Arial"/>
                <a:sym typeface="Arial"/>
              </a:rPr>
              <a:t>ronk</a:t>
            </a:r>
            <a:r>
              <a:rPr lang="en-CA" sz="1100" b="0" i="0" u="none" strike="noStrike" cap="none" dirty="0" smtClean="0">
                <a:solidFill>
                  <a:srgbClr val="000000"/>
                </a:solidFill>
                <a:effectLst/>
                <a:latin typeface="Arial"/>
                <a:ea typeface="Arial"/>
                <a:cs typeface="Arial"/>
                <a:sym typeface="Arial"/>
              </a:rPr>
              <a:t>), the Haudenosaunee (</a:t>
            </a:r>
            <a:r>
              <a:rPr lang="en-CA" sz="1100" b="1" i="0" u="none" strike="noStrike" cap="none" dirty="0" smtClean="0">
                <a:solidFill>
                  <a:srgbClr val="000000"/>
                </a:solidFill>
                <a:effectLst/>
                <a:latin typeface="Arial"/>
                <a:ea typeface="Arial"/>
                <a:cs typeface="Arial"/>
                <a:sym typeface="Arial"/>
              </a:rPr>
              <a:t>Hoe-den-</a:t>
            </a:r>
            <a:r>
              <a:rPr lang="en-CA" sz="1100" b="1" i="0" u="none" strike="noStrike" cap="none" dirty="0" err="1" smtClean="0">
                <a:solidFill>
                  <a:srgbClr val="000000"/>
                </a:solidFill>
                <a:effectLst/>
                <a:latin typeface="Arial"/>
                <a:ea typeface="Arial"/>
                <a:cs typeface="Arial"/>
                <a:sym typeface="Arial"/>
              </a:rPr>
              <a:t>no-SHOW</a:t>
            </a:r>
            <a:r>
              <a:rPr lang="en-CA" sz="1100" b="1" i="0" u="none" strike="noStrike" cap="none" dirty="0" smtClean="0">
                <a:solidFill>
                  <a:srgbClr val="000000"/>
                </a:solidFill>
                <a:effectLst/>
                <a:latin typeface="Arial"/>
                <a:ea typeface="Arial"/>
                <a:cs typeface="Arial"/>
                <a:sym typeface="Arial"/>
              </a:rPr>
              <a:t>-nee</a:t>
            </a:r>
            <a:r>
              <a:rPr lang="en-CA" sz="1100" b="0" i="0" u="none" strike="noStrike" cap="none" dirty="0" smtClean="0">
                <a:solidFill>
                  <a:srgbClr val="000000"/>
                </a:solidFill>
                <a:effectLst/>
                <a:latin typeface="Arial"/>
                <a:ea typeface="Arial"/>
                <a:cs typeface="Arial"/>
                <a:sym typeface="Arial"/>
              </a:rPr>
              <a:t>), and the </a:t>
            </a:r>
            <a:r>
              <a:rPr lang="en-CA" sz="1100" b="0" i="0" u="none" strike="noStrike" cap="none" dirty="0" err="1" smtClean="0">
                <a:solidFill>
                  <a:srgbClr val="000000"/>
                </a:solidFill>
                <a:effectLst/>
                <a:latin typeface="Arial"/>
                <a:ea typeface="Arial"/>
                <a:cs typeface="Arial"/>
                <a:sym typeface="Arial"/>
              </a:rPr>
              <a:t>Anishinaabe</a:t>
            </a:r>
            <a:r>
              <a:rPr lang="en-CA" sz="1100" b="0" i="0" u="none" strike="noStrike" cap="none" dirty="0" smtClean="0">
                <a:solidFill>
                  <a:srgbClr val="000000"/>
                </a:solidFill>
                <a:effectLst/>
                <a:latin typeface="Arial"/>
                <a:ea typeface="Arial"/>
                <a:cs typeface="Arial"/>
                <a:sym typeface="Arial"/>
              </a:rPr>
              <a:t> (</a:t>
            </a:r>
            <a:r>
              <a:rPr lang="en-CA" sz="1100" b="1" i="0" u="none" strike="noStrike" cap="none" dirty="0" smtClean="0">
                <a:solidFill>
                  <a:srgbClr val="000000"/>
                </a:solidFill>
                <a:effectLst/>
                <a:latin typeface="Arial"/>
                <a:ea typeface="Arial"/>
                <a:cs typeface="Arial"/>
                <a:sym typeface="Arial"/>
              </a:rPr>
              <a:t>Ah-</a:t>
            </a:r>
            <a:r>
              <a:rPr lang="en-CA" sz="1100" b="1" i="0" u="none" strike="noStrike" cap="none" dirty="0" err="1" smtClean="0">
                <a:solidFill>
                  <a:srgbClr val="000000"/>
                </a:solidFill>
                <a:effectLst/>
                <a:latin typeface="Arial"/>
                <a:ea typeface="Arial"/>
                <a:cs typeface="Arial"/>
                <a:sym typeface="Arial"/>
              </a:rPr>
              <a:t>nish</a:t>
            </a:r>
            <a:r>
              <a:rPr lang="en-CA" sz="1100" b="1" i="0" u="none" strike="noStrike" cap="none" dirty="0" smtClean="0">
                <a:solidFill>
                  <a:srgbClr val="000000"/>
                </a:solidFill>
                <a:effectLst/>
                <a:latin typeface="Arial"/>
                <a:ea typeface="Arial"/>
                <a:cs typeface="Arial"/>
                <a:sym typeface="Arial"/>
              </a:rPr>
              <a:t>-</a:t>
            </a:r>
            <a:r>
              <a:rPr lang="en-CA" sz="1100" b="1" i="0" u="none" strike="noStrike" cap="none" dirty="0" err="1" smtClean="0">
                <a:solidFill>
                  <a:srgbClr val="000000"/>
                </a:solidFill>
                <a:effectLst/>
                <a:latin typeface="Arial"/>
                <a:ea typeface="Arial"/>
                <a:cs typeface="Arial"/>
                <a:sym typeface="Arial"/>
              </a:rPr>
              <a:t>ih</a:t>
            </a:r>
            <a:r>
              <a:rPr lang="en-CA" sz="1100" b="1" i="0" u="none" strike="noStrike" cap="none" dirty="0" smtClean="0">
                <a:solidFill>
                  <a:srgbClr val="000000"/>
                </a:solidFill>
                <a:effectLst/>
                <a:latin typeface="Arial"/>
                <a:ea typeface="Arial"/>
                <a:cs typeface="Arial"/>
                <a:sym typeface="Arial"/>
              </a:rPr>
              <a:t>-NAH-</a:t>
            </a:r>
            <a:r>
              <a:rPr lang="en-CA" sz="1100" b="1" i="0" u="none" strike="noStrike" cap="none" dirty="0" err="1" smtClean="0">
                <a:solidFill>
                  <a:srgbClr val="000000"/>
                </a:solidFill>
                <a:effectLst/>
                <a:latin typeface="Arial"/>
                <a:ea typeface="Arial"/>
                <a:cs typeface="Arial"/>
                <a:sym typeface="Arial"/>
              </a:rPr>
              <a:t>bey</a:t>
            </a:r>
            <a:r>
              <a:rPr lang="en-CA" sz="1100" b="0" i="0" u="none" strike="noStrike" cap="none" dirty="0" smtClean="0">
                <a:solidFill>
                  <a:srgbClr val="000000"/>
                </a:solidFill>
                <a:effectLst/>
                <a:latin typeface="Arial"/>
                <a:ea typeface="Arial"/>
                <a:cs typeface="Arial"/>
                <a:sym typeface="Arial"/>
              </a:rPr>
              <a:t>), including the Mississauga's of the Credit First Nation. There are many First Nations, Métis, and Inuit peoples from across Turtle Island that live and work in Niagara today. The Regional Municipality of Niagara stands with all Indigenous peoples, past and present, in promoting the wise stewardship of the lands on which we live.</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CA" sz="1100" b="0" i="0" u="none" strike="noStrike" cap="none" dirty="0" smtClean="0">
              <a:solidFill>
                <a:srgbClr val="000000"/>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1" u="none" strike="noStrike" cap="none" dirty="0" smtClean="0">
                <a:solidFill>
                  <a:srgbClr val="000000"/>
                </a:solidFill>
                <a:effectLst/>
                <a:latin typeface="Arial"/>
                <a:ea typeface="Arial"/>
                <a:cs typeface="Arial"/>
                <a:sym typeface="Arial"/>
              </a:rPr>
              <a:t>*</a:t>
            </a:r>
            <a:r>
              <a:rPr lang="en-US" sz="1100" b="1" i="1" u="none" strike="noStrike" cap="none" dirty="0" smtClean="0">
                <a:solidFill>
                  <a:srgbClr val="000000"/>
                </a:solidFill>
                <a:effectLst/>
                <a:latin typeface="Arial"/>
                <a:ea typeface="Arial"/>
                <a:cs typeface="Arial"/>
                <a:sym typeface="Arial"/>
              </a:rPr>
              <a:t>Disclaimer</a:t>
            </a:r>
            <a:r>
              <a:rPr lang="en-US" sz="1100" b="0" i="1" u="none" strike="noStrike" cap="none" dirty="0" smtClean="0">
                <a:solidFill>
                  <a:srgbClr val="000000"/>
                </a:solidFill>
                <a:effectLst/>
                <a:latin typeface="Arial"/>
                <a:ea typeface="Arial"/>
                <a:cs typeface="Arial"/>
                <a:sym typeface="Arial"/>
              </a:rPr>
              <a:t>: In the Spirit of Truth and Reconciliation, Niagara Region Public Health acknowledges that people are gathered on the customary and traditional lands of the Indigenous Peoples of this territory. We recognize that the land on which you are situated will vary depending on where you are located in Ontario. It is advised that you reach out to your school’s principal or school board for the school-specific treaty land. If you have already done a land acknowledgement on the same day you are presenting this lesson, you are welcome to skip this slide. However, it is always encouraged to complete a land acknowledgement before continuing on with this presentation.*</a:t>
            </a:r>
            <a:endParaRPr lang="en-US" sz="1100" b="0" i="0" u="none" strike="noStrike" cap="none" dirty="0" smtClean="0">
              <a:solidFill>
                <a:srgbClr val="000000"/>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CA" b="1"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1" u="sng" dirty="0" smtClean="0"/>
              <a:t>Information about the image on the left:</a:t>
            </a:r>
            <a:endParaRPr lang="en-CA" b="0" u="none"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smtClean="0">
                <a:solidFill>
                  <a:srgbClr val="000000"/>
                </a:solidFill>
                <a:effectLst/>
                <a:latin typeface="Arial"/>
                <a:ea typeface="Arial"/>
                <a:cs typeface="Arial"/>
                <a:sym typeface="Arial"/>
              </a:rPr>
              <a:t>There are seven objects that have been purposely selected and included in the design of the artwork: an </a:t>
            </a:r>
            <a:r>
              <a:rPr lang="en-US" sz="1100" b="0" i="0" u="none" strike="noStrike" cap="none" dirty="0" err="1" smtClean="0">
                <a:solidFill>
                  <a:srgbClr val="000000"/>
                </a:solidFill>
                <a:effectLst/>
                <a:latin typeface="Arial"/>
                <a:ea typeface="Arial"/>
                <a:cs typeface="Arial"/>
                <a:sym typeface="Arial"/>
              </a:rPr>
              <a:t>Inukshuk</a:t>
            </a:r>
            <a:r>
              <a:rPr lang="en-US" sz="1100" b="0" i="0" u="none" strike="noStrike" cap="none" dirty="0" smtClean="0">
                <a:solidFill>
                  <a:srgbClr val="000000"/>
                </a:solidFill>
                <a:effectLst/>
                <a:latin typeface="Arial"/>
                <a:ea typeface="Arial"/>
                <a:cs typeface="Arial"/>
                <a:sym typeface="Arial"/>
              </a:rPr>
              <a:t>, an eagle feather, two drums, a Métis sash, an embroidered flower, and wampum belt. Each object reflects the diversity of First Nations, Métis and Inuit in North America. The iconic stone monument, the </a:t>
            </a:r>
            <a:r>
              <a:rPr lang="en-US" sz="1100" b="0" i="0" u="none" strike="noStrike" cap="none" dirty="0" err="1" smtClean="0">
                <a:solidFill>
                  <a:srgbClr val="000000"/>
                </a:solidFill>
                <a:effectLst/>
                <a:latin typeface="Arial"/>
                <a:ea typeface="Arial"/>
                <a:cs typeface="Arial"/>
                <a:sym typeface="Arial"/>
              </a:rPr>
              <a:t>Inukshuk</a:t>
            </a:r>
            <a:r>
              <a:rPr lang="en-US" sz="1100" b="0" i="0" u="none" strike="noStrike" cap="none" dirty="0" smtClean="0">
                <a:solidFill>
                  <a:srgbClr val="000000"/>
                </a:solidFill>
                <a:effectLst/>
                <a:latin typeface="Arial"/>
                <a:ea typeface="Arial"/>
                <a:cs typeface="Arial"/>
                <a:sym typeface="Arial"/>
              </a:rPr>
              <a:t>, is used as a marker identifying important sites and as a navigational tool to communicate direction. The eagle feather is significant to the spiritual beliefs of some Métis and First Nations peoples. Its symbolism includes </a:t>
            </a:r>
            <a:r>
              <a:rPr lang="en-US" sz="1100" b="0" i="0" u="none" strike="noStrike" cap="none" dirty="0" err="1" smtClean="0">
                <a:solidFill>
                  <a:srgbClr val="000000"/>
                </a:solidFill>
                <a:effectLst/>
                <a:latin typeface="Arial"/>
                <a:ea typeface="Arial"/>
                <a:cs typeface="Arial"/>
                <a:sym typeface="Arial"/>
              </a:rPr>
              <a:t>honour</a:t>
            </a:r>
            <a:r>
              <a:rPr lang="en-US" sz="1100" b="0" i="0" u="none" strike="noStrike" cap="none" dirty="0" smtClean="0">
                <a:solidFill>
                  <a:srgbClr val="000000"/>
                </a:solidFill>
                <a:effectLst/>
                <a:latin typeface="Arial"/>
                <a:ea typeface="Arial"/>
                <a:cs typeface="Arial"/>
                <a:sym typeface="Arial"/>
              </a:rPr>
              <a:t>, wisdom, and courage among many others. It is considered an </a:t>
            </a:r>
            <a:r>
              <a:rPr lang="en-US" sz="1100" b="0" i="0" u="none" strike="noStrike" cap="none" dirty="0" err="1" smtClean="0">
                <a:solidFill>
                  <a:srgbClr val="000000"/>
                </a:solidFill>
                <a:effectLst/>
                <a:latin typeface="Arial"/>
                <a:ea typeface="Arial"/>
                <a:cs typeface="Arial"/>
                <a:sym typeface="Arial"/>
              </a:rPr>
              <a:t>honour</a:t>
            </a:r>
            <a:r>
              <a:rPr lang="en-US" sz="1100" b="0" i="0" u="none" strike="noStrike" cap="none" dirty="0" smtClean="0">
                <a:solidFill>
                  <a:srgbClr val="000000"/>
                </a:solidFill>
                <a:effectLst/>
                <a:latin typeface="Arial"/>
                <a:ea typeface="Arial"/>
                <a:cs typeface="Arial"/>
                <a:sym typeface="Arial"/>
              </a:rPr>
              <a:t> to be given an eagle feather. The two drums include the Inuit drum and the Métis and First Nations drum. The drum is symbolic of the heartbeat of Mother Earth and is often played at various traditional gatherings and ceremonies. The embroidered flower is woven into many traditional garments and various objects through beadwork, painting, or etchings. It is also considered one of Canada’s first art forms. The Métis sash was once a tool of the voyageurs and fur traders. It is also a symbol of knowledge and the relationship between the Métis, the First Nations, and Europeans. At the top of the poster are four lines reminiscent of the traditional beaded wampum belt. There are many types of wampum belts with different significant meanings, including agreements made between two groups/nations, knowledge sharing, and storytelling. The four lines in this wampum belt represent the equality and diversity of the four peoples (First Nations, Metis, Inuit, and European settlers) and to acknowledge the journey of living together peacefully</a:t>
            </a:r>
            <a:r>
              <a:rPr lang="en-US" sz="1100" b="0" i="0" u="none" strike="noStrike" cap="none" baseline="0" dirty="0" smtClean="0">
                <a:solidFill>
                  <a:srgbClr val="000000"/>
                </a:solidFill>
                <a:effectLst/>
                <a:latin typeface="Arial"/>
                <a:ea typeface="Arial"/>
                <a:cs typeface="Arial"/>
                <a:sym typeface="Arial"/>
              </a:rPr>
              <a:t> (</a:t>
            </a:r>
            <a:r>
              <a:rPr lang="en-US" sz="1100" b="0" i="0" u="none" strike="noStrike" cap="none" baseline="0" dirty="0" err="1" smtClean="0">
                <a:solidFill>
                  <a:srgbClr val="000000"/>
                </a:solidFill>
                <a:effectLst/>
                <a:latin typeface="Arial"/>
                <a:ea typeface="Arial"/>
                <a:cs typeface="Arial"/>
                <a:sym typeface="Arial"/>
              </a:rPr>
              <a:t>ETFO</a:t>
            </a:r>
            <a:r>
              <a:rPr lang="en-US" sz="1100" b="0" i="0" u="none" strike="noStrike" cap="none" baseline="0" dirty="0" smtClean="0">
                <a:solidFill>
                  <a:srgbClr val="000000"/>
                </a:solidFill>
                <a:effectLst/>
                <a:latin typeface="Arial"/>
                <a:ea typeface="Arial"/>
                <a:cs typeface="Arial"/>
                <a:sym typeface="Arial"/>
              </a:rPr>
              <a:t>, 2022).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i="0" u="none" strike="noStrike" cap="none" baseline="0" dirty="0" smtClean="0">
              <a:solidFill>
                <a:srgbClr val="000000"/>
              </a:solidFill>
              <a:effectLst/>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baseline="0" dirty="0" smtClean="0">
                <a:solidFill>
                  <a:srgbClr val="000000"/>
                </a:solidFill>
                <a:effectLst/>
                <a:latin typeface="Arial"/>
                <a:cs typeface="Arial"/>
                <a:sym typeface="Arial"/>
              </a:rPr>
              <a:t>For more information on Indigenous Education and First Nations, Metis and Inuit (</a:t>
            </a:r>
            <a:r>
              <a:rPr lang="en-US" sz="1100" b="0" i="0" u="none" strike="noStrike" cap="none" baseline="0" dirty="0" err="1" smtClean="0">
                <a:solidFill>
                  <a:srgbClr val="000000"/>
                </a:solidFill>
                <a:effectLst/>
                <a:latin typeface="Arial"/>
                <a:cs typeface="Arial"/>
                <a:sym typeface="Arial"/>
              </a:rPr>
              <a:t>FNMI</a:t>
            </a:r>
            <a:r>
              <a:rPr lang="en-US" sz="1100" b="0" i="0" u="none" strike="noStrike" cap="none" baseline="0" dirty="0" smtClean="0">
                <a:solidFill>
                  <a:srgbClr val="000000"/>
                </a:solidFill>
                <a:effectLst/>
                <a:latin typeface="Arial"/>
                <a:cs typeface="Arial"/>
                <a:sym typeface="Arial"/>
              </a:rPr>
              <a:t>), check out the following resources:</a:t>
            </a:r>
          </a:p>
          <a:p>
            <a:pPr marL="628650" marR="0" lvl="1"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CA" b="0" u="none" dirty="0" smtClean="0"/>
              <a:t>https://www.otffeo.on.ca/en/learning/indigenous-education</a:t>
            </a:r>
          </a:p>
          <a:p>
            <a:pPr marL="628650" marR="0" lvl="1"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CA" b="0" u="none" dirty="0" smtClean="0"/>
              <a:t>https://www.etfo.ca/socialjusticeunion/first-nation,-metis-and-inuit-(fnmi)</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CA" b="1"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1" dirty="0" smtClean="0"/>
              <a:t>Photo References:</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CA" b="0" i="1" dirty="0" smtClean="0"/>
              <a:t>Image</a:t>
            </a:r>
            <a:r>
              <a:rPr lang="en-CA" b="0" i="1" baseline="0" dirty="0" smtClean="0"/>
              <a:t> on the Left: </a:t>
            </a:r>
            <a:r>
              <a:rPr lang="en-CA" b="0" dirty="0" smtClean="0"/>
              <a:t>Elementary</a:t>
            </a:r>
            <a:r>
              <a:rPr lang="en-CA" b="0" baseline="0" dirty="0" smtClean="0"/>
              <a:t> Teacher Federation of Ontario (</a:t>
            </a:r>
            <a:r>
              <a:rPr lang="en-CA" b="0" baseline="0" dirty="0" err="1" smtClean="0"/>
              <a:t>ETFO</a:t>
            </a:r>
            <a:r>
              <a:rPr lang="en-CA" b="0" baseline="0" dirty="0" smtClean="0"/>
              <a:t>). (2022). </a:t>
            </a:r>
            <a:r>
              <a:rPr lang="en-CA" b="0" baseline="0" dirty="0" err="1" smtClean="0"/>
              <a:t>ETFO</a:t>
            </a:r>
            <a:r>
              <a:rPr lang="en-CA" b="0" baseline="0" dirty="0" smtClean="0"/>
              <a:t> Land </a:t>
            </a:r>
            <a:r>
              <a:rPr lang="en-CA" b="0" baseline="0" dirty="0" err="1" smtClean="0"/>
              <a:t>Acnowledgements</a:t>
            </a:r>
            <a:r>
              <a:rPr lang="en-CA" b="0" baseline="0" dirty="0" smtClean="0"/>
              <a:t>. https://www.etfo.ca/about-us/governance/etfo-land-acknowledgement</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CA" b="0" i="1" baseline="0" dirty="0" smtClean="0"/>
              <a:t>Image on the Right: </a:t>
            </a:r>
            <a:r>
              <a:rPr lang="en-US" sz="1100" b="1" i="0" u="none" strike="noStrike" cap="none" baseline="0" dirty="0" smtClean="0">
                <a:solidFill>
                  <a:srgbClr val="000000"/>
                </a:solidFill>
                <a:latin typeface="Arial"/>
                <a:ea typeface="Arial"/>
                <a:cs typeface="Arial"/>
                <a:sym typeface="Arial"/>
              </a:rPr>
              <a:t>Creating Our Way Forward: </a:t>
            </a:r>
            <a:r>
              <a:rPr lang="en-US" sz="1100" b="0" i="0" u="none" strike="noStrike" cap="none" baseline="0" dirty="0" smtClean="0">
                <a:solidFill>
                  <a:srgbClr val="000000"/>
                </a:solidFill>
                <a:latin typeface="Arial"/>
                <a:ea typeface="Arial"/>
                <a:cs typeface="Arial"/>
                <a:sym typeface="Arial"/>
              </a:rPr>
              <a:t>Recommendations for Improving Niagara Region Public Health &amp; Emergency Services’ Indigenous Engagement (2019). </a:t>
            </a:r>
            <a:r>
              <a:rPr lang="en-US" sz="1100" b="0" i="0" u="none" strike="noStrike" cap="none" dirty="0" smtClean="0">
                <a:solidFill>
                  <a:srgbClr val="000000"/>
                </a:solidFill>
                <a:effectLst/>
                <a:latin typeface="Arial"/>
                <a:ea typeface="Arial"/>
                <a:cs typeface="Arial"/>
                <a:sym typeface="Wingdings" panose="05000000000000000000" pitchFamily="2" charset="2"/>
              </a:rPr>
              <a:t>https://www.niagararegion.ca/health/equity/pdf/indigenous-engagement-report.pdf</a:t>
            </a:r>
            <a:endParaRPr lang="en-US" sz="1100" b="0" i="0" u="none" strike="noStrike" cap="none" dirty="0" smtClean="0">
              <a:solidFill>
                <a:srgbClr val="000000"/>
              </a:solidFill>
              <a:effectLst/>
              <a:latin typeface="Arial"/>
              <a:ea typeface="Arial"/>
              <a:cs typeface="Arial"/>
              <a:sym typeface="Arial"/>
            </a:endParaRPr>
          </a:p>
          <a:p>
            <a:pPr marL="628650" marR="0" lvl="1" indent="-171450" algn="l" defTabSz="914400" rtl="0" eaLnBrk="1" fontAlgn="auto" latinLnBrk="0" hangingPunct="1">
              <a:lnSpc>
                <a:spcPct val="100000"/>
              </a:lnSpc>
              <a:spcBef>
                <a:spcPts val="0"/>
              </a:spcBef>
              <a:spcAft>
                <a:spcPts val="0"/>
              </a:spcAft>
              <a:buClr>
                <a:srgbClr val="000000"/>
              </a:buClr>
              <a:buSzPts val="1100"/>
              <a:tabLst/>
              <a:defRPr/>
            </a:pPr>
            <a:r>
              <a:rPr lang="en-US" sz="1100" b="0" i="0" u="none" strike="noStrike" cap="none" dirty="0" smtClean="0">
                <a:solidFill>
                  <a:srgbClr val="000000"/>
                </a:solidFill>
                <a:effectLst/>
                <a:latin typeface="Arial"/>
                <a:ea typeface="Arial"/>
                <a:cs typeface="Arial"/>
                <a:sym typeface="Arial"/>
              </a:rPr>
              <a:t>Mural of Turtle Island </a:t>
            </a:r>
            <a:r>
              <a:rPr lang="en-US" sz="1100" b="0" i="0" u="none" strike="noStrike" cap="none" dirty="0" smtClean="0">
                <a:solidFill>
                  <a:srgbClr val="000000"/>
                </a:solidFill>
                <a:effectLst/>
                <a:latin typeface="Arial"/>
                <a:ea typeface="Arial"/>
                <a:cs typeface="Arial"/>
                <a:sym typeface="Wingdings" panose="05000000000000000000" pitchFamily="2" charset="2"/>
              </a:rPr>
              <a:t> </a:t>
            </a:r>
            <a:r>
              <a:rPr lang="en-US" sz="1100" b="0" i="0" u="none" strike="noStrike" cap="none" dirty="0" smtClean="0">
                <a:solidFill>
                  <a:srgbClr val="000000"/>
                </a:solidFill>
                <a:effectLst/>
                <a:latin typeface="Arial"/>
                <a:ea typeface="Arial"/>
                <a:cs typeface="Arial"/>
                <a:sym typeface="Arial"/>
              </a:rPr>
              <a:t>Cover photo: Oneida nation artist, Sharon </a:t>
            </a:r>
            <a:r>
              <a:rPr lang="en-US" sz="1100" b="0" i="0" u="none" strike="noStrike" cap="none" dirty="0" err="1" smtClean="0">
                <a:solidFill>
                  <a:srgbClr val="000000"/>
                </a:solidFill>
                <a:effectLst/>
                <a:latin typeface="Arial"/>
                <a:ea typeface="Arial"/>
                <a:cs typeface="Arial"/>
                <a:sym typeface="Arial"/>
              </a:rPr>
              <a:t>Sarnowski</a:t>
            </a:r>
            <a:r>
              <a:rPr lang="en-US" sz="1100" b="0" i="0" u="none" strike="noStrike" cap="none" dirty="0" smtClean="0">
                <a:solidFill>
                  <a:srgbClr val="000000"/>
                </a:solidFill>
                <a:effectLst/>
                <a:latin typeface="Arial"/>
                <a:ea typeface="Arial"/>
                <a:cs typeface="Arial"/>
                <a:sym typeface="Arial"/>
              </a:rPr>
              <a:t> (deceased)</a:t>
            </a:r>
            <a:r>
              <a:rPr lang="en-US" dirty="0" smtClean="0"/>
              <a:t/>
            </a:r>
            <a:br>
              <a:rPr lang="en-US" dirty="0" smtClean="0"/>
            </a:br>
            <a:r>
              <a:rPr lang="en-US" sz="1100" b="0" i="0" u="none" strike="noStrike" cap="none" dirty="0" smtClean="0">
                <a:solidFill>
                  <a:srgbClr val="000000"/>
                </a:solidFill>
                <a:effectLst/>
                <a:latin typeface="Arial"/>
                <a:ea typeface="Arial"/>
                <a:cs typeface="Arial"/>
                <a:sym typeface="Arial"/>
              </a:rPr>
              <a:t>This is a picture taken of the mural in the Boardroom of the Oneida Tribal Council office,</a:t>
            </a:r>
            <a:r>
              <a:rPr lang="en-US" dirty="0" smtClean="0"/>
              <a:t/>
            </a:r>
            <a:br>
              <a:rPr lang="en-US" dirty="0" smtClean="0"/>
            </a:br>
            <a:r>
              <a:rPr lang="en-US" sz="1100" b="0" i="0" u="none" strike="noStrike" cap="none" dirty="0" smtClean="0">
                <a:solidFill>
                  <a:srgbClr val="000000"/>
                </a:solidFill>
                <a:effectLst/>
                <a:latin typeface="Arial"/>
                <a:ea typeface="Arial"/>
                <a:cs typeface="Arial"/>
                <a:sym typeface="Arial"/>
              </a:rPr>
              <a:t>Oneida, Wisconsin.</a:t>
            </a:r>
            <a:endParaRPr lang="en-CA" b="0" i="1" dirty="0" smtClean="0"/>
          </a:p>
        </p:txBody>
      </p:sp>
    </p:spTree>
    <p:extLst>
      <p:ext uri="{BB962C8B-B14F-4D97-AF65-F5344CB8AC3E}">
        <p14:creationId xmlns:p14="http://schemas.microsoft.com/office/powerpoint/2010/main" val="23489529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fc8e8eaf27_0_3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fc8e8eaf27_0_3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dirty="0" smtClean="0">
                <a:ea typeface="Calibri"/>
                <a:cs typeface="Calibri"/>
                <a:sym typeface="Calibri"/>
              </a:rPr>
              <a:t>To access video</a:t>
            </a:r>
            <a:r>
              <a:rPr lang="en-US" sz="1100" baseline="0" dirty="0" smtClean="0">
                <a:ea typeface="Calibri"/>
                <a:cs typeface="Calibri"/>
                <a:sym typeface="Calibri"/>
              </a:rPr>
              <a:t> you must be in present mode to play OR</a:t>
            </a:r>
            <a:r>
              <a:rPr lang="en-US" sz="1100" dirty="0" smtClean="0">
                <a:ea typeface="Calibri"/>
                <a:cs typeface="Calibri"/>
                <a:sym typeface="Calibri"/>
              </a:rPr>
              <a:t> open the hyperlink in a</a:t>
            </a:r>
            <a:r>
              <a:rPr lang="en-US" sz="1100" baseline="0" dirty="0" smtClean="0">
                <a:ea typeface="Calibri"/>
                <a:cs typeface="Calibri"/>
                <a:sym typeface="Calibri"/>
              </a:rPr>
              <a:t> separate </a:t>
            </a:r>
            <a:r>
              <a:rPr lang="en-US" sz="1100" dirty="0" smtClean="0">
                <a:ea typeface="Calibri"/>
                <a:cs typeface="Calibri"/>
                <a:sym typeface="Calibri"/>
              </a:rPr>
              <a:t>Internet browser.</a:t>
            </a:r>
            <a:r>
              <a:rPr lang="en-US" sz="1100" baseline="0" dirty="0" smtClean="0">
                <a:ea typeface="Calibri"/>
                <a:cs typeface="Calibri"/>
                <a:sym typeface="Calibri"/>
              </a:rPr>
              <a:t> </a:t>
            </a:r>
            <a:endParaRPr lang="en-US" sz="1100" b="0" i="0" u="none" strike="noStrike" cap="none" dirty="0" smtClean="0">
              <a:solidFill>
                <a:srgbClr val="000000"/>
              </a:solidFill>
              <a:effectLst/>
              <a:latin typeface="Arial"/>
              <a:ea typeface="Arial"/>
              <a:cs typeface="Arial"/>
              <a:sym typeface="Arial"/>
            </a:endParaRPr>
          </a:p>
          <a:p>
            <a:pPr marL="0" lvl="0" indent="0" algn="l" rtl="0">
              <a:spcBef>
                <a:spcPts val="0"/>
              </a:spcBef>
              <a:spcAft>
                <a:spcPts val="0"/>
              </a:spcAft>
              <a:buNone/>
            </a:pPr>
            <a:r>
              <a:rPr lang="en-US" sz="1100" b="0" i="0" u="none" strike="noStrike" cap="none" dirty="0" smtClean="0">
                <a:solidFill>
                  <a:srgbClr val="000000"/>
                </a:solidFill>
                <a:effectLst/>
                <a:latin typeface="Arial"/>
                <a:ea typeface="Arial"/>
                <a:cs typeface="Arial"/>
                <a:sym typeface="Arial"/>
              </a:rPr>
              <a:t>Video link: </a:t>
            </a:r>
            <a:r>
              <a:rPr lang="en-CA" dirty="0" smtClean="0">
                <a:hlinkClick r:id="rId3"/>
              </a:rPr>
              <a:t>https://youtu.be/dNvt_zSiIkg</a:t>
            </a:r>
            <a:endParaRPr lang="en-CA" dirty="0" smtClean="0"/>
          </a:p>
          <a:p>
            <a:pPr marL="0" lvl="0" indent="0" algn="l" rtl="0">
              <a:spcBef>
                <a:spcPts val="0"/>
              </a:spcBef>
              <a:spcAft>
                <a:spcPts val="0"/>
              </a:spcAft>
              <a:buNone/>
            </a:pPr>
            <a:r>
              <a:rPr lang="en-US" sz="1100" b="0" i="0" u="none" strike="noStrike" cap="none" dirty="0" smtClean="0">
                <a:solidFill>
                  <a:srgbClr val="000000"/>
                </a:solidFill>
                <a:effectLst/>
                <a:latin typeface="Arial"/>
                <a:ea typeface="Arial"/>
                <a:cs typeface="Arial"/>
                <a:sym typeface="Arial"/>
              </a:rPr>
              <a:t>Also hyperlinked in the title. </a:t>
            </a:r>
          </a:p>
          <a:p>
            <a:pPr marL="0" lvl="0" indent="0" algn="l" rtl="0">
              <a:spcBef>
                <a:spcPts val="0"/>
              </a:spcBef>
              <a:spcAft>
                <a:spcPts val="0"/>
              </a:spcAft>
              <a:buNone/>
            </a:pPr>
            <a:r>
              <a:rPr lang="en-US" sz="1100" b="0" i="0" u="none" strike="noStrike" cap="none" dirty="0" smtClean="0">
                <a:solidFill>
                  <a:srgbClr val="000000"/>
                </a:solidFill>
                <a:effectLst/>
                <a:latin typeface="Arial"/>
                <a:ea typeface="Arial"/>
                <a:cs typeface="Arial"/>
                <a:sym typeface="Arial"/>
              </a:rPr>
              <a:t>Length of Video: 0:47</a:t>
            </a:r>
          </a:p>
          <a:p>
            <a:pPr marL="0" lvl="0" indent="0" algn="l" rtl="0">
              <a:spcBef>
                <a:spcPts val="0"/>
              </a:spcBef>
              <a:spcAft>
                <a:spcPts val="0"/>
              </a:spcAft>
              <a:buNone/>
            </a:pPr>
            <a:endParaRPr lang="en-CA"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 sz="1100" b="1" i="0" u="none" strike="noStrike" cap="none" dirty="0" smtClean="0">
                <a:solidFill>
                  <a:schemeClr val="dk1"/>
                </a:solidFill>
                <a:latin typeface="Arial"/>
                <a:ea typeface="Calibri"/>
                <a:cs typeface="Calibri"/>
                <a:sym typeface="Calibri"/>
              </a:rPr>
              <a:t>This video helps to see the line between love and control within a romantic relationship</a:t>
            </a:r>
            <a:r>
              <a:rPr lang="en" sz="1100" b="1" i="0" u="none" strike="noStrike" cap="none" baseline="0" dirty="0" smtClean="0">
                <a:solidFill>
                  <a:schemeClr val="dk1"/>
                </a:solidFill>
                <a:latin typeface="Arial"/>
                <a:ea typeface="Calibri"/>
                <a:cs typeface="Calibri"/>
                <a:sym typeface="Calibri"/>
              </a:rPr>
              <a:t> with a partner. </a:t>
            </a:r>
            <a:endParaRPr lang="en" sz="1100" b="1" i="0" u="none" strike="noStrike" cap="none" dirty="0" smtClean="0">
              <a:solidFill>
                <a:schemeClr val="dk1"/>
              </a:solidFill>
              <a:latin typeface="Arial"/>
              <a:ea typeface="Calibri"/>
              <a:cs typeface="Calibri"/>
              <a:sym typeface="Calibri"/>
            </a:endParaRPr>
          </a:p>
          <a:p>
            <a:pPr marL="0" lvl="0" indent="0" algn="l" rtl="0">
              <a:spcBef>
                <a:spcPts val="0"/>
              </a:spcBef>
              <a:spcAft>
                <a:spcPts val="0"/>
              </a:spcAft>
              <a:buNone/>
            </a:pPr>
            <a:endParaRPr lang="en-CA" dirty="0" smtClean="0"/>
          </a:p>
          <a:p>
            <a:pPr marL="0" lvl="0" indent="0" algn="l" rtl="0">
              <a:spcBef>
                <a:spcPts val="0"/>
              </a:spcBef>
              <a:spcAft>
                <a:spcPts val="0"/>
              </a:spcAft>
              <a:buNone/>
            </a:pPr>
            <a:r>
              <a:rPr lang="en-CA" dirty="0" smtClean="0"/>
              <a:t>(OPHEA</a:t>
            </a:r>
            <a:r>
              <a:rPr lang="en-CA" baseline="0" dirty="0" smtClean="0"/>
              <a:t>) </a:t>
            </a:r>
            <a:r>
              <a:rPr lang="en-CA" dirty="0" smtClean="0"/>
              <a:t>Drawing the Line between Healthy and Unhealthy romantic relationships</a:t>
            </a:r>
          </a:p>
          <a:p>
            <a:pPr marL="0" lvl="0" indent="0" algn="l" rtl="0">
              <a:spcBef>
                <a:spcPts val="0"/>
              </a:spcBef>
              <a:spcAft>
                <a:spcPts val="0"/>
              </a:spcAft>
              <a:buNone/>
            </a:pPr>
            <a:r>
              <a:rPr lang="en-CA" dirty="0" smtClean="0"/>
              <a:t>Other videos by</a:t>
            </a:r>
            <a:r>
              <a:rPr lang="en-CA" baseline="0" dirty="0" smtClean="0"/>
              <a:t> the same organization</a:t>
            </a:r>
            <a:r>
              <a:rPr lang="en-CA" dirty="0" smtClean="0"/>
              <a:t>: https://www.youtube.com/user/loveisrespect/videos</a:t>
            </a:r>
            <a:r>
              <a:rPr lang="en-CA" baseline="0" dirty="0" smtClean="0"/>
              <a:t> </a:t>
            </a:r>
          </a:p>
          <a:p>
            <a:pPr marL="0" lvl="0" indent="0" algn="l" rtl="0">
              <a:spcBef>
                <a:spcPts val="0"/>
              </a:spcBef>
              <a:spcAft>
                <a:spcPts val="0"/>
              </a:spcAft>
              <a:buNone/>
            </a:pPr>
            <a:endParaRPr lang="en-CA"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100" b="1" i="0" u="sng" strike="noStrike" cap="none" baseline="0" dirty="0" smtClean="0">
                <a:solidFill>
                  <a:srgbClr val="000000"/>
                </a:solidFill>
                <a:latin typeface="Arial"/>
                <a:ea typeface="Arial"/>
                <a:cs typeface="Arial"/>
                <a:sym typeface="Arial"/>
              </a:rPr>
              <a:t>Teacher prompt</a:t>
            </a:r>
            <a:endParaRPr lang="en-US" sz="1100" b="1" i="1" u="none" strike="noStrike" cap="none" baseline="0" dirty="0" smtClean="0">
              <a:solidFill>
                <a:srgbClr val="000000"/>
              </a:solidFill>
              <a:latin typeface="Arial"/>
              <a:ea typeface="Arial"/>
              <a:cs typeface="Arial"/>
              <a:sym typeface="Aria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b="1" i="0" u="none" strike="noStrike" cap="none" baseline="0" dirty="0" smtClean="0">
                <a:solidFill>
                  <a:srgbClr val="000000"/>
                </a:solidFill>
                <a:latin typeface="Arial"/>
                <a:ea typeface="Arial"/>
                <a:cs typeface="Arial"/>
                <a:sym typeface="Arial"/>
              </a:rPr>
              <a:t>“Changing or ending relationships can be difficult. What are some ways to deal positively with changing or ending relationships?”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b="1" i="0" u="none" strike="noStrike" cap="none" baseline="0" dirty="0" smtClean="0">
              <a:solidFill>
                <a:srgbClr val="000000"/>
              </a:solidFill>
              <a:latin typeface="Arial"/>
              <a:ea typeface="Arial"/>
              <a:cs typeface="Arial"/>
              <a:sym typeface="Aria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b="1" i="1" u="none" strike="noStrike" cap="none" baseline="0" dirty="0" smtClean="0">
                <a:solidFill>
                  <a:srgbClr val="000000"/>
                </a:solidFill>
                <a:latin typeface="Arial"/>
                <a:ea typeface="Arial"/>
                <a:cs typeface="Arial"/>
                <a:sym typeface="Arial"/>
              </a:rPr>
              <a:t>Student: </a:t>
            </a:r>
            <a:r>
              <a:rPr lang="en-US" sz="1100" b="0" i="0" u="none" strike="noStrike" cap="none" baseline="0" dirty="0" smtClean="0">
                <a:solidFill>
                  <a:srgbClr val="000000"/>
                </a:solidFill>
                <a:latin typeface="Arial"/>
                <a:ea typeface="Arial"/>
                <a:cs typeface="Arial"/>
                <a:sym typeface="Arial"/>
              </a:rPr>
              <a:t>“Talk about how you feel with someone you trust. Think about what you can learn from the situation that you can apply in the future. Remember that although the hurt feelings can be very intense at the beginning, you will start feeling a little better over time. If you are the one ending the relationship, treat the other person with respect and empathy and consider how they may be feeling. Try to explain how you feel. Ending a relationship over the phone or online may not be a sensitive approach.” </a:t>
            </a:r>
            <a:endParaRPr lang="en-US" sz="1100" b="1" dirty="0" smtClean="0">
              <a:solidFill>
                <a:schemeClr val="dk1"/>
              </a:solidFill>
              <a:latin typeface="Calibri"/>
              <a:ea typeface="Calibri"/>
              <a:cs typeface="Calibri"/>
              <a:sym typeface="Calibri"/>
            </a:endParaRPr>
          </a:p>
          <a:p>
            <a:pPr marL="0" lvl="0" indent="0" algn="l" rtl="0">
              <a:spcBef>
                <a:spcPts val="0"/>
              </a:spcBef>
              <a:spcAft>
                <a:spcPts val="0"/>
              </a:spcAft>
              <a:buNone/>
            </a:pPr>
            <a:endParaRPr lang="en-CA" baseline="0" dirty="0" smtClean="0"/>
          </a:p>
          <a:p>
            <a:pPr marL="0" lvl="0" indent="0" algn="l" rtl="0">
              <a:spcBef>
                <a:spcPts val="0"/>
              </a:spcBef>
              <a:spcAft>
                <a:spcPts val="0"/>
              </a:spcAft>
              <a:buNone/>
            </a:pPr>
            <a:r>
              <a:rPr lang="en-CA" i="1" baseline="0" dirty="0" smtClean="0"/>
              <a:t>*Note: when talking about relationships with will use the term partner to describe a </a:t>
            </a:r>
            <a:r>
              <a:rPr lang="en-CA" i="1" u="sng" baseline="0" dirty="0" smtClean="0"/>
              <a:t>romantic</a:t>
            </a:r>
            <a:r>
              <a:rPr lang="en-CA" i="1" u="none" baseline="0" dirty="0" smtClean="0"/>
              <a:t> relationship*</a:t>
            </a:r>
            <a:endParaRPr lang="en-CA" i="1"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fc8e8eaf27_0_3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fc8e8eaf27_0_3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defTabSz="931723" fontAlgn="base">
              <a:buNone/>
              <a:defRPr/>
            </a:pPr>
            <a:r>
              <a:rPr lang="en-US" b="1" u="sng" dirty="0" smtClean="0"/>
              <a:t>General Information</a:t>
            </a:r>
            <a:endParaRPr lang="en-US" sz="1100" b="1" u="sng" dirty="0" smtClean="0"/>
          </a:p>
          <a:p>
            <a:pPr marL="158750" indent="0" defTabSz="931723" fontAlgn="base">
              <a:buNone/>
              <a:defRPr/>
            </a:pPr>
            <a:r>
              <a:rPr lang="en-US" sz="1100" dirty="0" smtClean="0"/>
              <a:t>Healthy relationship makes you feel good about yourself and your friend or partner</a:t>
            </a:r>
            <a:r>
              <a:rPr lang="en-US" sz="1100" baseline="0" dirty="0" smtClean="0"/>
              <a:t> and have</a:t>
            </a:r>
            <a:r>
              <a:rPr lang="en-US" sz="1100" dirty="0" smtClean="0"/>
              <a:t> at least five things in common - the </a:t>
            </a:r>
            <a:r>
              <a:rPr lang="en-US" sz="1100" b="1" dirty="0" err="1" smtClean="0"/>
              <a:t>S.H.A.R.E</a:t>
            </a:r>
            <a:r>
              <a:rPr lang="en-US" sz="1100" b="1" dirty="0" smtClean="0"/>
              <a:t>.</a:t>
            </a:r>
            <a:r>
              <a:rPr lang="en-US" sz="1100" dirty="0" smtClean="0"/>
              <a:t> qualities.</a:t>
            </a:r>
          </a:p>
          <a:p>
            <a:pPr marL="158750" indent="0" defTabSz="931723" fontAlgn="base">
              <a:buNone/>
              <a:defRPr/>
            </a:pPr>
            <a:endParaRPr lang="en-US" sz="1100" b="1" dirty="0" smtClean="0"/>
          </a:p>
          <a:p>
            <a:pPr marL="158750" indent="0" defTabSz="931723" fontAlgn="base">
              <a:buNone/>
              <a:defRPr/>
            </a:pPr>
            <a:r>
              <a:rPr lang="en-US" sz="1100" b="1" dirty="0" smtClean="0"/>
              <a:t>Safety:</a:t>
            </a:r>
            <a:r>
              <a:rPr lang="en-US" sz="1100" dirty="0" smtClean="0"/>
              <a:t>  You are not worried about being harmed emotionally or physically, and you</a:t>
            </a:r>
            <a:r>
              <a:rPr lang="en-US" sz="1100" baseline="0" dirty="0" smtClean="0"/>
              <a:t> don’t feel tempted to harm the other person either. </a:t>
            </a:r>
            <a:r>
              <a:rPr lang="en-US" sz="1100" dirty="0" smtClean="0"/>
              <a:t>You are free to change your mind about something, without being afraid of how your friend or</a:t>
            </a:r>
            <a:r>
              <a:rPr lang="en-US" sz="1100" baseline="0" dirty="0" smtClean="0"/>
              <a:t> </a:t>
            </a:r>
            <a:r>
              <a:rPr lang="en-US" sz="1100" dirty="0" smtClean="0"/>
              <a:t>partner will respond.</a:t>
            </a:r>
          </a:p>
          <a:p>
            <a:pPr marL="158750" lvl="0" indent="0" fontAlgn="base">
              <a:buNone/>
            </a:pPr>
            <a:endParaRPr lang="en-US" sz="1100" dirty="0" smtClean="0"/>
          </a:p>
          <a:p>
            <a:pPr marL="158750" lvl="0" indent="0" fontAlgn="base">
              <a:buNone/>
            </a:pPr>
            <a:r>
              <a:rPr lang="en-US" sz="1100" b="1" dirty="0" smtClean="0"/>
              <a:t>Honesty:</a:t>
            </a:r>
            <a:r>
              <a:rPr lang="en-US" sz="1100" dirty="0" smtClean="0"/>
              <a:t> You don’t hide anything important from your friend or partner, and can say what you think without fear of being ridiculed.</a:t>
            </a:r>
            <a:r>
              <a:rPr lang="en-US" sz="1100" baseline="0" dirty="0" smtClean="0"/>
              <a:t> </a:t>
            </a:r>
            <a:r>
              <a:rPr lang="en-US" sz="1100" dirty="0" smtClean="0"/>
              <a:t>You can admit to being wrong, and you resolve disagreements by talking honestly</a:t>
            </a:r>
            <a:r>
              <a:rPr lang="en-US" sz="1100" baseline="0" dirty="0" smtClean="0"/>
              <a:t> without being worried that your partner will end the relationship.</a:t>
            </a:r>
            <a:endParaRPr lang="en-US" sz="1100" dirty="0" smtClean="0"/>
          </a:p>
          <a:p>
            <a:pPr lvl="0" fontAlgn="base"/>
            <a:endParaRPr lang="en-US" sz="1100" dirty="0" smtClean="0"/>
          </a:p>
          <a:p>
            <a:pPr marL="158750" lvl="0" indent="0" fontAlgn="base">
              <a:buNone/>
            </a:pPr>
            <a:r>
              <a:rPr lang="en-US" sz="1100" b="1" dirty="0" smtClean="0"/>
              <a:t>Acceptance:</a:t>
            </a:r>
            <a:r>
              <a:rPr lang="en-US" sz="1100" dirty="0" smtClean="0"/>
              <a:t> You accept each other as you are. You appreciate your friend’s or partner’s unique qualities, such as shyness, and don’t try to “fix” them or change</a:t>
            </a:r>
            <a:r>
              <a:rPr lang="en-US" sz="1100" baseline="0" dirty="0" smtClean="0"/>
              <a:t> them</a:t>
            </a:r>
            <a:r>
              <a:rPr lang="en-US" sz="1100" dirty="0" smtClean="0"/>
              <a:t>.</a:t>
            </a:r>
            <a:r>
              <a:rPr lang="en-US" sz="1100" baseline="0" dirty="0" smtClean="0"/>
              <a:t> </a:t>
            </a:r>
            <a:r>
              <a:rPr lang="en-US" sz="1100" dirty="0" smtClean="0"/>
              <a:t>If you don’t like your friend’s or partner’s qualities, you shouldn’t be friends with that person.</a:t>
            </a:r>
          </a:p>
          <a:p>
            <a:pPr marL="158750" lvl="0" indent="0" fontAlgn="base">
              <a:buNone/>
            </a:pPr>
            <a:endParaRPr lang="en-US" sz="1100" dirty="0" smtClean="0"/>
          </a:p>
          <a:p>
            <a:pPr marL="158750" lvl="0" indent="0" fontAlgn="base">
              <a:buNone/>
            </a:pPr>
            <a:r>
              <a:rPr lang="en-US" sz="1100" b="1" dirty="0" smtClean="0"/>
              <a:t>Respect:</a:t>
            </a:r>
            <a:r>
              <a:rPr lang="en-US" sz="1100" dirty="0" smtClean="0"/>
              <a:t> You think highly of each other. You do not feel above</a:t>
            </a:r>
            <a:r>
              <a:rPr lang="en-US" sz="1100" baseline="0" dirty="0" smtClean="0"/>
              <a:t> (</a:t>
            </a:r>
            <a:r>
              <a:rPr lang="en-US" sz="1100" dirty="0" smtClean="0"/>
              <a:t>superior) or below (inferior) to your partner in important ways. You respect each other’s right to have separate opinions and ideas.</a:t>
            </a:r>
          </a:p>
          <a:p>
            <a:pPr marL="158750" lvl="0" indent="0" fontAlgn="base">
              <a:buNone/>
            </a:pPr>
            <a:endParaRPr lang="en-US" sz="1100" dirty="0" smtClean="0"/>
          </a:p>
          <a:p>
            <a:pPr marL="158750" lvl="0" indent="0" fontAlgn="base">
              <a:buNone/>
            </a:pPr>
            <a:r>
              <a:rPr lang="en-US" sz="1100" b="1" dirty="0" smtClean="0"/>
              <a:t>Enjoyment:</a:t>
            </a:r>
            <a:r>
              <a:rPr lang="en-US" sz="1100" dirty="0" smtClean="0"/>
              <a:t> A good relationship is not just about how two people treat each other - it also has to be enjoyable. You can play and laugh together. You have fun.</a:t>
            </a:r>
          </a:p>
          <a:p>
            <a:endParaRPr lang="en-US" sz="1100"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dirty="0" smtClean="0">
                <a:solidFill>
                  <a:schemeClr val="dk1"/>
                </a:solidFill>
                <a:latin typeface="Calibri"/>
                <a:ea typeface="Calibri"/>
                <a:cs typeface="Calibri"/>
                <a:sym typeface="Calibri"/>
              </a:rPr>
              <a:t>Image from </a:t>
            </a:r>
            <a:r>
              <a:rPr lang="en-US" sz="1100" b="1" dirty="0" err="1" smtClean="0">
                <a:solidFill>
                  <a:schemeClr val="dk1"/>
                </a:solidFill>
                <a:latin typeface="Calibri"/>
                <a:ea typeface="Calibri"/>
                <a:cs typeface="Calibri"/>
                <a:sym typeface="Calibri"/>
              </a:rPr>
              <a:t>Canva</a:t>
            </a:r>
            <a:endParaRPr lang="en-US" sz="1100" b="1" dirty="0" smtClean="0">
              <a:solidFill>
                <a:schemeClr val="dk1"/>
              </a:solidFill>
              <a:latin typeface="Calibri"/>
              <a:ea typeface="Calibri"/>
              <a:cs typeface="Calibri"/>
              <a:sym typeface="Calibri"/>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33890179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fc8e8eaf27_0_3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fc8e8eaf27_0_3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sng" dirty="0" smtClean="0"/>
              <a:t>General Information  </a:t>
            </a:r>
            <a:endParaRPr lang="en-US" sz="1100" b="0" i="0" u="none" strike="noStrike" kern="1200" cap="none" dirty="0" smtClean="0">
              <a:solidFill>
                <a:schemeClr val="tx1"/>
              </a:solidFill>
              <a:effectLst/>
              <a:latin typeface="Arial"/>
              <a:ea typeface="Arial"/>
              <a:cs typeface="Arial"/>
              <a:sym typeface="Aria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kern="1200" cap="none" dirty="0" smtClean="0">
                <a:solidFill>
                  <a:schemeClr val="tx1"/>
                </a:solidFill>
                <a:effectLst/>
                <a:latin typeface="Arial"/>
                <a:ea typeface="Arial"/>
                <a:cs typeface="Arial"/>
                <a:sym typeface="Arial"/>
              </a:rPr>
              <a:t>People are making decisions all the time</a:t>
            </a:r>
            <a:r>
              <a:rPr lang="en-US" sz="1100" b="0" i="0" u="none" strike="noStrike" kern="1200" cap="none" baseline="0" dirty="0" smtClean="0">
                <a:solidFill>
                  <a:schemeClr val="tx1"/>
                </a:solidFill>
                <a:effectLst/>
                <a:latin typeface="Arial"/>
                <a:ea typeface="Arial"/>
                <a:cs typeface="Arial"/>
                <a:sym typeface="Arial"/>
              </a:rPr>
              <a:t> – including when in a relationship, whether they are romantic or not. </a:t>
            </a:r>
            <a:endParaRPr lang="en-US" sz="1100" b="0" i="0" u="none" strike="noStrike" kern="1200" cap="none" dirty="0" smtClean="0">
              <a:solidFill>
                <a:schemeClr val="tx1"/>
              </a:solidFill>
              <a:effectLst/>
              <a:latin typeface="Arial"/>
              <a:ea typeface="Arial"/>
              <a:cs typeface="Arial"/>
              <a:sym typeface="Aria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b="0" i="0" u="none" strike="noStrike" kern="1200" cap="none" dirty="0" smtClean="0">
              <a:solidFill>
                <a:schemeClr val="tx1"/>
              </a:solidFill>
              <a:effectLst/>
              <a:latin typeface="Arial"/>
              <a:ea typeface="Arial"/>
              <a:cs typeface="Arial"/>
              <a:sym typeface="Aria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kern="1200" cap="none" dirty="0" smtClean="0">
                <a:solidFill>
                  <a:schemeClr val="tx1"/>
                </a:solidFill>
                <a:effectLst/>
                <a:latin typeface="Arial"/>
                <a:ea typeface="Arial"/>
                <a:cs typeface="Arial"/>
                <a:sym typeface="Arial"/>
              </a:rPr>
              <a:t>Some decisions</a:t>
            </a:r>
            <a:r>
              <a:rPr lang="en-US" sz="1100" b="0" i="0" u="none" strike="noStrike" kern="1200" cap="none" baseline="0" dirty="0" smtClean="0">
                <a:solidFill>
                  <a:schemeClr val="tx1"/>
                </a:solidFill>
                <a:effectLst/>
                <a:latin typeface="Arial"/>
                <a:ea typeface="Arial"/>
                <a:cs typeface="Arial"/>
                <a:sym typeface="Arial"/>
              </a:rPr>
              <a:t> that you made today may be decisions like:</a:t>
            </a:r>
            <a:endParaRPr lang="en-US" sz="1100" b="0" i="0" u="none" strike="noStrike" kern="1200" cap="none" dirty="0" smtClean="0">
              <a:solidFill>
                <a:schemeClr val="tx1"/>
              </a:solidFill>
              <a:effectLst/>
              <a:latin typeface="Arial"/>
              <a:ea typeface="Arial"/>
              <a:cs typeface="Arial"/>
              <a:sym typeface="Arial"/>
            </a:endParaRPr>
          </a:p>
          <a:p>
            <a:pPr marL="171450" marR="0" indent="-171450" algn="l" defTabSz="914400" rtl="0" eaLnBrk="1" fontAlgn="auto" latinLnBrk="0" hangingPunct="1">
              <a:lnSpc>
                <a:spcPct val="100000"/>
              </a:lnSpc>
              <a:spcBef>
                <a:spcPts val="0"/>
              </a:spcBef>
              <a:spcAft>
                <a:spcPts val="0"/>
              </a:spcAft>
              <a:buClrTx/>
              <a:buSzTx/>
              <a:tabLst/>
              <a:defRPr/>
            </a:pPr>
            <a:r>
              <a:rPr lang="en-US" sz="1100" b="0" i="0" u="none" strike="noStrike" kern="1200" cap="none" dirty="0" smtClean="0">
                <a:solidFill>
                  <a:schemeClr val="tx1"/>
                </a:solidFill>
                <a:effectLst/>
                <a:latin typeface="Arial"/>
                <a:ea typeface="Arial"/>
                <a:cs typeface="Arial"/>
                <a:sym typeface="Arial"/>
              </a:rPr>
              <a:t>How did you decide what to wear to school this morning?</a:t>
            </a:r>
          </a:p>
          <a:p>
            <a:pPr marL="171450" marR="0" indent="-171450" algn="l" defTabSz="914400" rtl="0" eaLnBrk="1" fontAlgn="auto" latinLnBrk="0" hangingPunct="1">
              <a:lnSpc>
                <a:spcPct val="100000"/>
              </a:lnSpc>
              <a:spcBef>
                <a:spcPts val="0"/>
              </a:spcBef>
              <a:spcAft>
                <a:spcPts val="0"/>
              </a:spcAft>
              <a:buClrTx/>
              <a:buSzTx/>
              <a:tabLst/>
              <a:defRPr/>
            </a:pPr>
            <a:r>
              <a:rPr lang="en-US" sz="1100" b="0" i="0" u="none" strike="noStrike" kern="1200" cap="none" dirty="0" smtClean="0">
                <a:solidFill>
                  <a:schemeClr val="tx1"/>
                </a:solidFill>
                <a:effectLst/>
                <a:latin typeface="Arial"/>
                <a:ea typeface="Arial"/>
                <a:cs typeface="Arial"/>
                <a:sym typeface="Arial"/>
              </a:rPr>
              <a:t>How did</a:t>
            </a:r>
            <a:r>
              <a:rPr lang="en-US" sz="1100" b="0" i="0" u="none" strike="noStrike" kern="1200" cap="none" baseline="0" dirty="0" smtClean="0">
                <a:solidFill>
                  <a:schemeClr val="tx1"/>
                </a:solidFill>
                <a:effectLst/>
                <a:latin typeface="Arial"/>
                <a:ea typeface="Arial"/>
                <a:cs typeface="Arial"/>
                <a:sym typeface="Arial"/>
              </a:rPr>
              <a:t> you decide what to have for breakfast? </a:t>
            </a:r>
          </a:p>
          <a:p>
            <a:pPr marL="171450" marR="0" indent="-171450" algn="l" defTabSz="914400" rtl="0" eaLnBrk="1" fontAlgn="auto" latinLnBrk="0" hangingPunct="1">
              <a:lnSpc>
                <a:spcPct val="100000"/>
              </a:lnSpc>
              <a:spcBef>
                <a:spcPts val="0"/>
              </a:spcBef>
              <a:spcAft>
                <a:spcPts val="0"/>
              </a:spcAft>
              <a:buClrTx/>
              <a:buSzTx/>
              <a:tabLst/>
              <a:defRPr/>
            </a:pPr>
            <a:r>
              <a:rPr lang="en-US" sz="1100" b="0" i="0" u="none" strike="noStrike" kern="1200" cap="none" baseline="0" dirty="0" smtClean="0">
                <a:solidFill>
                  <a:schemeClr val="tx1"/>
                </a:solidFill>
                <a:effectLst/>
                <a:latin typeface="Arial"/>
                <a:ea typeface="Arial"/>
                <a:cs typeface="Arial"/>
                <a:sym typeface="Arial"/>
              </a:rPr>
              <a:t>How did you decide what you were going to do for lunch?</a:t>
            </a:r>
          </a:p>
          <a:p>
            <a:pPr marL="171450" marR="0" indent="-171450" algn="l" defTabSz="914400" rtl="0" eaLnBrk="1" fontAlgn="auto" latinLnBrk="0" hangingPunct="1">
              <a:lnSpc>
                <a:spcPct val="100000"/>
              </a:lnSpc>
              <a:spcBef>
                <a:spcPts val="0"/>
              </a:spcBef>
              <a:spcAft>
                <a:spcPts val="0"/>
              </a:spcAft>
              <a:buClrTx/>
              <a:buSzTx/>
              <a:tabLst/>
              <a:defRPr/>
            </a:pPr>
            <a:r>
              <a:rPr lang="en-US" sz="1100" b="0" i="0" u="none" strike="noStrike" kern="1200" cap="none" baseline="0" dirty="0" smtClean="0">
                <a:solidFill>
                  <a:schemeClr val="tx1"/>
                </a:solidFill>
                <a:effectLst/>
                <a:latin typeface="Arial"/>
                <a:ea typeface="Arial"/>
                <a:cs typeface="Arial"/>
                <a:sym typeface="Arial"/>
              </a:rPr>
              <a:t>How did you decide what you were going to do in the afternoon?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b="0" i="0" u="none" strike="noStrike" kern="1200" cap="none" baseline="0" dirty="0" smtClean="0">
              <a:solidFill>
                <a:schemeClr val="tx1"/>
              </a:solidFill>
              <a:effectLst/>
              <a:latin typeface="Arial"/>
              <a:ea typeface="Arial"/>
              <a:cs typeface="Arial"/>
              <a:sym typeface="Aria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kern="1200" cap="none" dirty="0" smtClean="0">
                <a:solidFill>
                  <a:schemeClr val="tx1"/>
                </a:solidFill>
                <a:effectLst/>
                <a:latin typeface="Arial"/>
                <a:ea typeface="Arial"/>
                <a:cs typeface="Arial"/>
                <a:sym typeface="Arial"/>
              </a:rPr>
              <a:t>When making a decision it is always important to be aware of all the possible consequences</a:t>
            </a:r>
            <a:r>
              <a:rPr lang="en-US" sz="1100" b="0" i="0" u="none" strike="noStrike" kern="1200" cap="none" baseline="0" dirty="0" smtClean="0">
                <a:solidFill>
                  <a:schemeClr val="tx1"/>
                </a:solidFill>
                <a:effectLst/>
                <a:latin typeface="Arial"/>
                <a:ea typeface="Arial"/>
                <a:cs typeface="Arial"/>
                <a:sym typeface="Arial"/>
              </a:rPr>
              <a:t> and ways to avoid negative consequences.</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kern="1200" cap="none" dirty="0" smtClean="0">
                <a:solidFill>
                  <a:schemeClr val="tx1"/>
                </a:solidFill>
                <a:effectLst/>
                <a:latin typeface="Arial"/>
                <a:ea typeface="Arial"/>
                <a:cs typeface="Arial"/>
                <a:sym typeface="Arial"/>
              </a:rPr>
              <a:t>It is important to recognize that different cultures &amp; religions support various values that influence our decisions.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b="0" i="0" u="none" strike="noStrike" kern="1200" cap="none" baseline="0" dirty="0" smtClean="0">
              <a:solidFill>
                <a:schemeClr val="tx1"/>
              </a:solidFill>
              <a:effectLst/>
              <a:latin typeface="Arial"/>
              <a:ea typeface="Arial"/>
              <a:cs typeface="Arial"/>
              <a:sym typeface="Aria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b="1" i="0" u="sng" strike="noStrike" cap="none" baseline="0" dirty="0" smtClean="0">
                <a:solidFill>
                  <a:srgbClr val="000000"/>
                </a:solidFill>
                <a:latin typeface="Arial"/>
                <a:ea typeface="Arial"/>
                <a:cs typeface="Arial"/>
                <a:sym typeface="Arial"/>
              </a:rPr>
              <a:t>Teacher prompt</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1" i="0" u="none" strike="noStrike" cap="none" baseline="0" dirty="0" smtClean="0">
                <a:solidFill>
                  <a:srgbClr val="000000"/>
                </a:solidFill>
                <a:latin typeface="Arial"/>
                <a:ea typeface="Arial"/>
                <a:cs typeface="Arial"/>
                <a:sym typeface="Arial"/>
              </a:rPr>
              <a:t>“What should you consider when making any decision regarding a relationship (in friendships or romantic relationships)?”</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1" i="1" u="none" strike="noStrike" cap="none" baseline="0" dirty="0" smtClean="0">
                <a:solidFill>
                  <a:srgbClr val="000000"/>
                </a:solidFill>
                <a:latin typeface="Arial"/>
                <a:ea typeface="Arial"/>
                <a:cs typeface="Arial"/>
                <a:sym typeface="Arial"/>
              </a:rPr>
              <a:t>Elicit: </a:t>
            </a:r>
            <a:r>
              <a:rPr lang="en-US" sz="1100" b="0" i="0" u="none" strike="noStrike" cap="none" baseline="0" dirty="0" smtClean="0">
                <a:solidFill>
                  <a:srgbClr val="000000"/>
                </a:solidFill>
                <a:latin typeface="Arial"/>
                <a:ea typeface="Arial"/>
                <a:cs typeface="Arial"/>
                <a:sym typeface="Arial"/>
              </a:rPr>
              <a:t>“My comfort level, my personal and family values, my personal limits, and the limits and comfort of others are some of the things I should consider.”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1" dirty="0" smtClean="0">
              <a:solidFill>
                <a:schemeClr val="dk1"/>
              </a:solidFill>
              <a:latin typeface="Calibri"/>
              <a:ea typeface="Calibri"/>
              <a:cs typeface="Calibri"/>
              <a:sym typeface="Calibri"/>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b="1" u="none" dirty="0" smtClean="0"/>
              <a:t>For further discussion about informed decision-making,</a:t>
            </a:r>
            <a:r>
              <a:rPr lang="en-US" sz="1100" b="1" u="none" baseline="0" dirty="0" smtClean="0"/>
              <a:t> refer to the IDEAL activity in the </a:t>
            </a:r>
            <a:r>
              <a:rPr lang="en-US" sz="1100" b="1" u="none" baseline="0" smtClean="0"/>
              <a:t>healthy relationships </a:t>
            </a:r>
            <a:r>
              <a:rPr lang="en-US" sz="1100" b="1" u="none" baseline="0" dirty="0" smtClean="0"/>
              <a:t>teaching tool. </a:t>
            </a:r>
            <a:endParaRPr lang="en-US" sz="1100" b="1" u="none"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1" dirty="0" smtClean="0">
              <a:solidFill>
                <a:schemeClr val="dk1"/>
              </a:solidFill>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dirty="0" smtClean="0">
                <a:solidFill>
                  <a:schemeClr val="dk1"/>
                </a:solidFill>
                <a:latin typeface="Calibri"/>
                <a:ea typeface="Calibri"/>
                <a:cs typeface="Calibri"/>
                <a:sym typeface="Calibri"/>
              </a:rPr>
              <a:t>Image from </a:t>
            </a:r>
            <a:r>
              <a:rPr lang="en-US" sz="1100" b="1" dirty="0" err="1" smtClean="0">
                <a:solidFill>
                  <a:schemeClr val="dk1"/>
                </a:solidFill>
                <a:latin typeface="Calibri"/>
                <a:ea typeface="Calibri"/>
                <a:cs typeface="Calibri"/>
                <a:sym typeface="Calibri"/>
              </a:rPr>
              <a:t>Canva</a:t>
            </a:r>
            <a:endParaRPr dirty="0"/>
          </a:p>
        </p:txBody>
      </p:sp>
    </p:spTree>
    <p:extLst>
      <p:ext uri="{BB962C8B-B14F-4D97-AF65-F5344CB8AC3E}">
        <p14:creationId xmlns:p14="http://schemas.microsoft.com/office/powerpoint/2010/main" val="1657555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f805ba5943_0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 name="Google Shape;232;gf805ba5943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fontAlgn="base">
              <a:buNone/>
            </a:pPr>
            <a:r>
              <a:rPr lang="en-US" sz="1100" b="1" i="0" u="sng" strike="noStrike" cap="none" dirty="0" smtClean="0">
                <a:solidFill>
                  <a:srgbClr val="000000"/>
                </a:solidFill>
                <a:effectLst/>
                <a:latin typeface="Arial"/>
                <a:ea typeface="Arial"/>
                <a:cs typeface="Arial"/>
                <a:sym typeface="Arial"/>
              </a:rPr>
              <a:t>Teacher</a:t>
            </a:r>
            <a:r>
              <a:rPr lang="en-US" sz="1100" b="1" i="0" u="sng" strike="noStrike" cap="none" baseline="0" dirty="0" smtClean="0">
                <a:solidFill>
                  <a:srgbClr val="000000"/>
                </a:solidFill>
                <a:effectLst/>
                <a:latin typeface="Arial"/>
                <a:ea typeface="Arial"/>
                <a:cs typeface="Arial"/>
                <a:sym typeface="Arial"/>
              </a:rPr>
              <a:t> prompt</a:t>
            </a:r>
          </a:p>
          <a:p>
            <a:pPr marL="158750" indent="0" fontAlgn="base">
              <a:buNone/>
            </a:pPr>
            <a:r>
              <a:rPr lang="en-US" sz="1100" b="0" i="0" u="none" strike="noStrike" cap="none" dirty="0" smtClean="0">
                <a:solidFill>
                  <a:srgbClr val="000000"/>
                </a:solidFill>
                <a:effectLst/>
                <a:latin typeface="Arial"/>
                <a:ea typeface="Arial"/>
                <a:cs typeface="Arial"/>
                <a:sym typeface="Arial"/>
              </a:rPr>
              <a:t>On the</a:t>
            </a:r>
            <a:r>
              <a:rPr lang="en-US" sz="1100" b="0" i="0" u="none" strike="noStrike" cap="none" baseline="0" dirty="0" smtClean="0">
                <a:solidFill>
                  <a:srgbClr val="000000"/>
                </a:solidFill>
                <a:effectLst/>
                <a:latin typeface="Arial"/>
                <a:ea typeface="Arial"/>
                <a:cs typeface="Arial"/>
                <a:sym typeface="Arial"/>
              </a:rPr>
              <a:t> white </a:t>
            </a:r>
            <a:r>
              <a:rPr lang="en-US" sz="1100" b="0" i="0" u="none" strike="noStrike" cap="none" dirty="0" smtClean="0">
                <a:solidFill>
                  <a:srgbClr val="000000"/>
                </a:solidFill>
                <a:effectLst/>
                <a:latin typeface="Arial"/>
                <a:ea typeface="Arial"/>
                <a:cs typeface="Arial"/>
                <a:sym typeface="Arial"/>
              </a:rPr>
              <a:t>board or usin</a:t>
            </a:r>
            <a:r>
              <a:rPr lang="en-US" sz="1100" b="0" i="0" u="none" strike="noStrike" cap="none" baseline="0" dirty="0" smtClean="0">
                <a:solidFill>
                  <a:srgbClr val="000000"/>
                </a:solidFill>
                <a:effectLst/>
                <a:latin typeface="Arial"/>
                <a:ea typeface="Arial"/>
                <a:cs typeface="Arial"/>
                <a:sym typeface="Arial"/>
              </a:rPr>
              <a:t>g </a:t>
            </a:r>
            <a:r>
              <a:rPr lang="en-US" sz="1100" b="0" i="0" u="none" strike="noStrike" cap="none" dirty="0" smtClean="0">
                <a:solidFill>
                  <a:srgbClr val="000000"/>
                </a:solidFill>
                <a:effectLst/>
                <a:latin typeface="Arial"/>
                <a:ea typeface="Arial"/>
                <a:cs typeface="Arial"/>
                <a:sym typeface="Arial"/>
              </a:rPr>
              <a:t>chart paper, draw three columns and label them “Healthy Relationship Behaviours”, “Warning Behaviours”, and “Unhealthy Relationship Behaviours”. Explain to students that they are going to respond to some questions about relationships by writing their answers on sticky notes. Students should write one answer per sticky note. Distribute as many sticky notes as needed for the activity.</a:t>
            </a:r>
          </a:p>
          <a:p>
            <a:pPr marL="158750" indent="0" fontAlgn="base">
              <a:buNone/>
            </a:pPr>
            <a:endParaRPr lang="en-US" sz="1100" b="0" i="0" u="none" strike="noStrike" cap="none" dirty="0" smtClean="0">
              <a:solidFill>
                <a:srgbClr val="000000"/>
              </a:solidFill>
              <a:effectLst/>
              <a:latin typeface="Arial"/>
              <a:ea typeface="Arial"/>
              <a:cs typeface="Arial"/>
              <a:sym typeface="Arial"/>
            </a:endParaRPr>
          </a:p>
          <a:p>
            <a:pPr marL="158750" indent="0" fontAlgn="base">
              <a:buNone/>
            </a:pPr>
            <a:r>
              <a:rPr lang="en-US" sz="1100" b="1" dirty="0" smtClean="0"/>
              <a:t>After answering the</a:t>
            </a:r>
            <a:r>
              <a:rPr lang="en-US" sz="1100" b="1" baseline="0" dirty="0" smtClean="0"/>
              <a:t> questions</a:t>
            </a:r>
            <a:r>
              <a:rPr lang="en-US" sz="1100" b="1" dirty="0" smtClean="0"/>
              <a:t> students will need to place their sticky note under one of the following categories: Healthy Relationships Behaviours, Warning Behaviours, or Unhealthy Relationship Behaviours</a:t>
            </a:r>
            <a:endParaRPr lang="en-US" sz="1100" b="1" i="0" u="none" strike="noStrike" cap="none" dirty="0" smtClean="0">
              <a:solidFill>
                <a:srgbClr val="000000"/>
              </a:solidFill>
              <a:effectLst/>
              <a:latin typeface="Arial"/>
              <a:ea typeface="Arial"/>
              <a:cs typeface="Arial"/>
              <a:sym typeface="Arial"/>
            </a:endParaRPr>
          </a:p>
          <a:p>
            <a:pPr marL="158750" indent="0" fontAlgn="base">
              <a:buNone/>
            </a:pPr>
            <a:r>
              <a:rPr lang="en-US" sz="1100" b="0" i="0" u="none" strike="noStrike" cap="none" dirty="0" smtClean="0">
                <a:solidFill>
                  <a:srgbClr val="000000"/>
                </a:solidFill>
                <a:effectLst/>
                <a:latin typeface="Arial"/>
                <a:ea typeface="Arial"/>
                <a:cs typeface="Arial"/>
                <a:sym typeface="Arial"/>
              </a:rPr>
              <a:t>Have students place their sticky notes with their answers in the correct columns and review them as a class. (Examples)</a:t>
            </a:r>
            <a:r>
              <a:rPr lang="en-US" sz="1100" b="0" i="0" u="none" strike="noStrike" cap="none" baseline="0" dirty="0" smtClean="0">
                <a:solidFill>
                  <a:srgbClr val="000000"/>
                </a:solidFill>
                <a:effectLst/>
                <a:latin typeface="Arial"/>
                <a:ea typeface="Arial"/>
                <a:cs typeface="Arial"/>
                <a:sym typeface="Arial"/>
              </a:rPr>
              <a:t> </a:t>
            </a:r>
            <a:r>
              <a:rPr lang="en-US" sz="1100" b="0" i="0" u="none" strike="noStrike" cap="none" dirty="0" smtClean="0">
                <a:solidFill>
                  <a:srgbClr val="000000"/>
                </a:solidFill>
                <a:effectLst/>
                <a:latin typeface="Arial"/>
                <a:ea typeface="Arial"/>
                <a:cs typeface="Arial"/>
                <a:sym typeface="Arial"/>
              </a:rPr>
              <a:t>Answers may include:</a:t>
            </a:r>
          </a:p>
          <a:p>
            <a:pPr fontAlgn="base"/>
            <a:r>
              <a:rPr lang="en-US" sz="1100" b="0" i="0" u="none" strike="noStrike" cap="none" dirty="0" smtClean="0">
                <a:solidFill>
                  <a:srgbClr val="000000"/>
                </a:solidFill>
                <a:effectLst/>
                <a:latin typeface="Arial"/>
                <a:ea typeface="Arial"/>
                <a:cs typeface="Arial"/>
                <a:sym typeface="Arial"/>
              </a:rPr>
              <a:t>Healthy Relationship Behaviours</a:t>
            </a:r>
          </a:p>
          <a:p>
            <a:pPr lvl="1" fontAlgn="base"/>
            <a:r>
              <a:rPr lang="en-US" sz="1100" b="0" i="0" u="none" strike="noStrike" cap="none" dirty="0" smtClean="0">
                <a:solidFill>
                  <a:srgbClr val="000000"/>
                </a:solidFill>
                <a:effectLst/>
                <a:latin typeface="Arial"/>
                <a:ea typeface="Arial"/>
                <a:cs typeface="Arial"/>
                <a:sym typeface="Arial"/>
              </a:rPr>
              <a:t>“effective communication”</a:t>
            </a:r>
          </a:p>
          <a:p>
            <a:pPr lvl="1" fontAlgn="base"/>
            <a:r>
              <a:rPr lang="en-US" sz="1100" b="0" i="0" u="none" strike="noStrike" cap="none" dirty="0" smtClean="0">
                <a:solidFill>
                  <a:srgbClr val="000000"/>
                </a:solidFill>
                <a:effectLst/>
                <a:latin typeface="Arial"/>
                <a:ea typeface="Arial"/>
                <a:cs typeface="Arial"/>
                <a:sym typeface="Arial"/>
              </a:rPr>
              <a:t>“respecting me for who I am”</a:t>
            </a:r>
          </a:p>
          <a:p>
            <a:pPr fontAlgn="base"/>
            <a:r>
              <a:rPr lang="en-US" sz="1100" b="0" i="0" u="none" strike="noStrike" cap="none" dirty="0" smtClean="0">
                <a:solidFill>
                  <a:srgbClr val="000000"/>
                </a:solidFill>
                <a:effectLst/>
                <a:latin typeface="Arial"/>
                <a:ea typeface="Arial"/>
                <a:cs typeface="Arial"/>
                <a:sym typeface="Arial"/>
              </a:rPr>
              <a:t>Warning Behaviours</a:t>
            </a:r>
          </a:p>
          <a:p>
            <a:pPr lvl="1" fontAlgn="base"/>
            <a:r>
              <a:rPr lang="en-US" sz="1100" b="0" i="0" u="none" strike="noStrike" cap="none" dirty="0" smtClean="0">
                <a:solidFill>
                  <a:srgbClr val="000000"/>
                </a:solidFill>
                <a:effectLst/>
                <a:latin typeface="Arial"/>
                <a:ea typeface="Arial"/>
                <a:cs typeface="Arial"/>
                <a:sym typeface="Arial"/>
              </a:rPr>
              <a:t>“checking up on me too often”</a:t>
            </a:r>
          </a:p>
          <a:p>
            <a:pPr lvl="1" fontAlgn="base"/>
            <a:r>
              <a:rPr lang="en-US" sz="1100" b="0" i="0" u="none" strike="noStrike" cap="none" dirty="0" smtClean="0">
                <a:solidFill>
                  <a:srgbClr val="000000"/>
                </a:solidFill>
                <a:effectLst/>
                <a:latin typeface="Arial"/>
                <a:ea typeface="Arial"/>
                <a:cs typeface="Arial"/>
                <a:sym typeface="Arial"/>
              </a:rPr>
              <a:t>“telling me how to dress”</a:t>
            </a:r>
          </a:p>
          <a:p>
            <a:pPr fontAlgn="base"/>
            <a:r>
              <a:rPr lang="en-US" sz="1100" b="0" i="0" u="none" strike="noStrike" cap="none" dirty="0" smtClean="0">
                <a:solidFill>
                  <a:srgbClr val="000000"/>
                </a:solidFill>
                <a:effectLst/>
                <a:latin typeface="Arial"/>
                <a:ea typeface="Arial"/>
                <a:cs typeface="Arial"/>
                <a:sym typeface="Arial"/>
              </a:rPr>
              <a:t>Unhealthy Relationship Behaviours</a:t>
            </a:r>
          </a:p>
          <a:p>
            <a:pPr lvl="1" fontAlgn="base"/>
            <a:r>
              <a:rPr lang="en-US" sz="1100" b="0" i="0" u="none" strike="noStrike" cap="none" dirty="0" smtClean="0">
                <a:solidFill>
                  <a:srgbClr val="000000"/>
                </a:solidFill>
                <a:effectLst/>
                <a:latin typeface="Arial"/>
                <a:ea typeface="Arial"/>
                <a:cs typeface="Arial"/>
                <a:sym typeface="Arial"/>
              </a:rPr>
              <a:t>“never letting me see my friends”</a:t>
            </a:r>
          </a:p>
          <a:p>
            <a:pPr lvl="1" fontAlgn="base"/>
            <a:r>
              <a:rPr lang="en-US" sz="1100" b="0" i="0" u="none" strike="noStrike" cap="none" dirty="0" smtClean="0">
                <a:solidFill>
                  <a:srgbClr val="000000"/>
                </a:solidFill>
                <a:effectLst/>
                <a:latin typeface="Arial"/>
                <a:ea typeface="Arial"/>
                <a:cs typeface="Arial"/>
                <a:sym typeface="Arial"/>
              </a:rPr>
              <a:t>“violence”</a:t>
            </a:r>
          </a:p>
          <a:p>
            <a:pPr marL="615950" lvl="1" indent="0" fontAlgn="base">
              <a:buNone/>
            </a:pPr>
            <a:endParaRPr lang="en-US" sz="1100" b="0" i="0" u="none" strike="noStrike" cap="none" dirty="0" smtClean="0">
              <a:solidFill>
                <a:srgbClr val="000000"/>
              </a:solidFill>
              <a:effectLst/>
              <a:latin typeface="Arial"/>
              <a:ea typeface="Arial"/>
              <a:cs typeface="Arial"/>
              <a:sym typeface="Arial"/>
            </a:endParaRPr>
          </a:p>
          <a:p>
            <a:pPr marL="158750" indent="0" fontAlgn="base">
              <a:buNone/>
            </a:pPr>
            <a:r>
              <a:rPr lang="en-US" sz="1100" b="1" dirty="0" smtClean="0"/>
              <a:t>Questions:</a:t>
            </a:r>
          </a:p>
          <a:p>
            <a:pPr marL="171450" indent="-171450" fontAlgn="base"/>
            <a:r>
              <a:rPr lang="en-US" sz="1100" dirty="0" smtClean="0"/>
              <a:t>What emotions would you feel in a healthy relationship?</a:t>
            </a:r>
          </a:p>
          <a:p>
            <a:pPr marL="171450" indent="-171450" fontAlgn="base"/>
            <a:r>
              <a:rPr lang="en-US" sz="1100" dirty="0" smtClean="0"/>
              <a:t>What behaviours would someone demonstrate in a healthy relationship?</a:t>
            </a:r>
          </a:p>
          <a:p>
            <a:pPr marL="171450" indent="-171450" fontAlgn="base"/>
            <a:r>
              <a:rPr lang="en-US" sz="1100" dirty="0" smtClean="0"/>
              <a:t>What behaviours would you see in an unhealthy relationship?</a:t>
            </a:r>
          </a:p>
          <a:p>
            <a:pPr marL="171450" indent="-171450" fontAlgn="base"/>
            <a:r>
              <a:rPr lang="en-US" sz="1100" dirty="0" smtClean="0"/>
              <a:t>What would it feel like to be in an unhealthy relationship?</a:t>
            </a:r>
          </a:p>
          <a:p>
            <a:pPr marL="171450" indent="-171450" fontAlgn="base"/>
            <a:r>
              <a:rPr lang="en-US" sz="1100" dirty="0" smtClean="0"/>
              <a:t>What else might someone feel in a relationship?</a:t>
            </a:r>
          </a:p>
          <a:p>
            <a:pPr marL="171450" marR="0" lvl="0" indent="-171450" algn="l" defTabSz="914400" rtl="0" eaLnBrk="1" fontAlgn="base" latinLnBrk="0" hangingPunct="1">
              <a:lnSpc>
                <a:spcPct val="100000"/>
              </a:lnSpc>
              <a:spcBef>
                <a:spcPts val="0"/>
              </a:spcBef>
              <a:spcAft>
                <a:spcPts val="0"/>
              </a:spcAft>
              <a:buClr>
                <a:srgbClr val="000000"/>
              </a:buClr>
              <a:buSzPts val="1100"/>
              <a:buFont typeface="Arial"/>
              <a:buChar char="●"/>
              <a:tabLst/>
              <a:defRPr/>
            </a:pPr>
            <a:r>
              <a:rPr lang="en-US" sz="1100" dirty="0" smtClean="0"/>
              <a:t>What would help you feel safe within a relationship? </a:t>
            </a:r>
          </a:p>
          <a:p>
            <a:pPr marL="171450" marR="0" lvl="0" indent="-171450" algn="l" defTabSz="914400" rtl="0" eaLnBrk="1" fontAlgn="base" latinLnBrk="0" hangingPunct="1">
              <a:lnSpc>
                <a:spcPct val="100000"/>
              </a:lnSpc>
              <a:spcBef>
                <a:spcPts val="0"/>
              </a:spcBef>
              <a:spcAft>
                <a:spcPts val="0"/>
              </a:spcAft>
              <a:buClr>
                <a:srgbClr val="000000"/>
              </a:buClr>
              <a:buSzPts val="1100"/>
              <a:buFont typeface="Arial"/>
              <a:buChar char="●"/>
              <a:tabLst/>
              <a:defRPr/>
            </a:pPr>
            <a:r>
              <a:rPr lang="en-US" sz="1100" dirty="0" smtClean="0"/>
              <a:t>What would scare you in a relationship?</a:t>
            </a:r>
          </a:p>
          <a:p>
            <a:pPr marL="0" indent="0" fontAlgn="base">
              <a:buNone/>
            </a:pPr>
            <a:endParaRPr lang="en-US" sz="1100" b="0" i="0" u="none" strike="noStrike" cap="none" dirty="0" smtClean="0">
              <a:solidFill>
                <a:srgbClr val="000000"/>
              </a:solidFill>
              <a:effectLst/>
              <a:latin typeface="Arial"/>
              <a:ea typeface="Arial"/>
              <a:cs typeface="Arial"/>
              <a:sym typeface="Arial"/>
            </a:endParaRPr>
          </a:p>
          <a:p>
            <a:pPr marL="0" indent="0" fontAlgn="base">
              <a:buNone/>
            </a:pPr>
            <a:r>
              <a:rPr lang="en-US" sz="1100" b="0" i="0" u="none" strike="noStrike" cap="none" dirty="0" smtClean="0">
                <a:solidFill>
                  <a:srgbClr val="000000"/>
                </a:solidFill>
                <a:effectLst/>
                <a:latin typeface="Arial"/>
                <a:ea typeface="Arial"/>
                <a:cs typeface="Arial"/>
                <a:sym typeface="Arial"/>
              </a:rPr>
              <a:t>Adapted from </a:t>
            </a:r>
            <a:r>
              <a:rPr lang="en-US" sz="1100" b="0" i="0" u="none" strike="noStrike" cap="none" dirty="0" err="1" smtClean="0">
                <a:solidFill>
                  <a:srgbClr val="000000"/>
                </a:solidFill>
                <a:effectLst/>
                <a:latin typeface="Arial"/>
                <a:ea typeface="Arial"/>
                <a:cs typeface="Arial"/>
                <a:sym typeface="Arial"/>
              </a:rPr>
              <a:t>OPHEA</a:t>
            </a:r>
            <a:r>
              <a:rPr lang="en-US" sz="1100" b="0" i="0" u="none" strike="noStrike" cap="none" baseline="0" dirty="0" smtClean="0">
                <a:solidFill>
                  <a:srgbClr val="000000"/>
                </a:solidFill>
                <a:effectLst/>
                <a:latin typeface="Arial"/>
                <a:ea typeface="Arial"/>
                <a:cs typeface="Arial"/>
                <a:sym typeface="Arial"/>
              </a:rPr>
              <a:t> – Grade 6: Making Healthy Choices in Relationships – Healthy Relationships… https://teachingtools.ophea.net/lesson-plans/hpe/grade-6/making-healthy-choices-relationships/healthy-relationships </a:t>
            </a:r>
          </a:p>
          <a:p>
            <a:pPr marL="0" indent="0" fontAlgn="base">
              <a:buNone/>
            </a:pPr>
            <a:endParaRPr lang="en-US" sz="1100" b="0" i="0" u="none" strike="noStrike" cap="none" baseline="0" dirty="0" smtClean="0">
              <a:solidFill>
                <a:srgbClr val="000000"/>
              </a:solidFill>
              <a:effectLst/>
              <a:latin typeface="Arial"/>
              <a:ea typeface="Arial"/>
              <a:cs typeface="Arial"/>
              <a:sym typeface="Arial"/>
            </a:endParaRPr>
          </a:p>
          <a:p>
            <a:pPr marL="0" indent="0" fontAlgn="base">
              <a:buNone/>
            </a:pPr>
            <a:r>
              <a:rPr lang="en-US" sz="1100" b="1" i="0" u="none" strike="noStrike" cap="none" baseline="0" dirty="0" smtClean="0">
                <a:solidFill>
                  <a:srgbClr val="000000"/>
                </a:solidFill>
                <a:effectLst/>
                <a:latin typeface="Arial"/>
                <a:ea typeface="Arial"/>
                <a:cs typeface="Arial"/>
                <a:sym typeface="Arial"/>
              </a:rPr>
              <a:t>Consolidation</a:t>
            </a:r>
          </a:p>
          <a:p>
            <a:pPr marL="0" indent="0" fontAlgn="base">
              <a:buNone/>
            </a:pPr>
            <a:r>
              <a:rPr lang="en-US" sz="1100" b="0" i="0" u="none" strike="noStrike" cap="none" baseline="0" dirty="0" smtClean="0">
                <a:solidFill>
                  <a:srgbClr val="000000"/>
                </a:solidFill>
                <a:effectLst/>
                <a:latin typeface="Arial"/>
                <a:ea typeface="Arial"/>
                <a:cs typeface="Arial"/>
                <a:sym typeface="Arial"/>
              </a:rPr>
              <a:t>Discuss some of the following…</a:t>
            </a:r>
          </a:p>
          <a:p>
            <a:pPr fontAlgn="base"/>
            <a:r>
              <a:rPr lang="en-US" sz="1100" b="0" i="0" u="none" strike="noStrike" cap="none" dirty="0" smtClean="0">
                <a:solidFill>
                  <a:srgbClr val="000000"/>
                </a:solidFill>
                <a:effectLst/>
                <a:latin typeface="Arial"/>
                <a:ea typeface="Arial"/>
                <a:cs typeface="Arial"/>
                <a:sym typeface="Arial"/>
              </a:rPr>
              <a:t>Why can relationships with friends, family, and the people we go to school with sometimes be difficult?</a:t>
            </a:r>
          </a:p>
          <a:p>
            <a:pPr fontAlgn="base"/>
            <a:r>
              <a:rPr lang="en-US" sz="1100" b="0" i="0" u="none" strike="noStrike" cap="none" dirty="0" smtClean="0">
                <a:solidFill>
                  <a:srgbClr val="000000"/>
                </a:solidFill>
                <a:effectLst/>
                <a:latin typeface="Arial"/>
                <a:ea typeface="Arial"/>
                <a:cs typeface="Arial"/>
                <a:sym typeface="Arial"/>
              </a:rPr>
              <a:t>What are the most effective ways to start talking about a difficult topic?</a:t>
            </a:r>
          </a:p>
          <a:p>
            <a:pPr fontAlgn="base"/>
            <a:r>
              <a:rPr lang="en-US" sz="1100" b="0" i="0" u="none" strike="noStrike" cap="none" dirty="0" smtClean="0">
                <a:solidFill>
                  <a:srgbClr val="000000"/>
                </a:solidFill>
                <a:effectLst/>
                <a:latin typeface="Arial"/>
                <a:ea typeface="Arial"/>
                <a:cs typeface="Arial"/>
                <a:sym typeface="Arial"/>
              </a:rPr>
              <a:t>What communication skills were used during the role-play conversations?</a:t>
            </a:r>
          </a:p>
          <a:p>
            <a:pPr fontAlgn="base"/>
            <a:r>
              <a:rPr lang="en-US" sz="1100" b="0" i="0" u="none" strike="noStrike" cap="none" dirty="0" smtClean="0">
                <a:solidFill>
                  <a:srgbClr val="000000"/>
                </a:solidFill>
                <a:effectLst/>
                <a:latin typeface="Arial"/>
                <a:ea typeface="Arial"/>
                <a:cs typeface="Arial"/>
                <a:sym typeface="Arial"/>
              </a:rPr>
              <a:t>How might the characters have handled the situation differently?</a:t>
            </a:r>
          </a:p>
          <a:p>
            <a:pPr fontAlgn="base"/>
            <a:r>
              <a:rPr lang="en-US" sz="1100" b="0" i="0" u="none" strike="noStrike" cap="none" dirty="0" smtClean="0">
                <a:solidFill>
                  <a:srgbClr val="000000"/>
                </a:solidFill>
                <a:effectLst/>
                <a:latin typeface="Arial"/>
                <a:ea typeface="Arial"/>
                <a:cs typeface="Arial"/>
                <a:sym typeface="Arial"/>
              </a:rPr>
              <a:t>Who else could the characters have talked to about their relationships/feelings?</a:t>
            </a:r>
          </a:p>
          <a:p>
            <a:pPr fontAlgn="base"/>
            <a:r>
              <a:rPr lang="en-US" sz="1100" b="0" i="0" u="none" strike="noStrike" cap="none" dirty="0" smtClean="0">
                <a:solidFill>
                  <a:srgbClr val="000000"/>
                </a:solidFill>
                <a:effectLst/>
                <a:latin typeface="Arial"/>
                <a:ea typeface="Arial"/>
                <a:cs typeface="Arial"/>
                <a:sym typeface="Arial"/>
              </a:rPr>
              <a:t>If, after discussing a difficult topic, one person gets angry, what skills could be used to handle the situation?</a:t>
            </a:r>
          </a:p>
          <a:p>
            <a:pPr marL="152400" lvl="0" indent="0" algn="l" rtl="0">
              <a:lnSpc>
                <a:spcPct val="115000"/>
              </a:lnSpc>
              <a:spcBef>
                <a:spcPts val="0"/>
              </a:spcBef>
              <a:spcAft>
                <a:spcPts val="0"/>
              </a:spcAft>
              <a:buClr>
                <a:schemeClr val="dk1"/>
              </a:buClr>
              <a:buSzPts val="1200"/>
              <a:buNone/>
            </a:pPr>
            <a:endParaRPr lang="en-US" sz="1100" dirty="0" smtClean="0">
              <a:solidFill>
                <a:schemeClr val="dk1"/>
              </a:solidFill>
              <a:latin typeface="Calibri"/>
              <a:ea typeface="Calibri"/>
              <a:cs typeface="Calibri"/>
              <a:sym typeface="Calibri"/>
            </a:endParaRPr>
          </a:p>
          <a:p>
            <a:pPr marL="152400" marR="0" lvl="0" indent="0" algn="l" defTabSz="914400" rtl="0" eaLnBrk="1" fontAlgn="auto" latinLnBrk="0" hangingPunct="1">
              <a:lnSpc>
                <a:spcPct val="115000"/>
              </a:lnSpc>
              <a:spcBef>
                <a:spcPts val="0"/>
              </a:spcBef>
              <a:spcAft>
                <a:spcPts val="0"/>
              </a:spcAft>
              <a:buClr>
                <a:schemeClr val="dk1"/>
              </a:buClr>
              <a:buSzPts val="1200"/>
              <a:buFont typeface="Arial"/>
              <a:buNone/>
              <a:tabLst/>
              <a:defRPr/>
            </a:pPr>
            <a:r>
              <a:rPr lang="en-CA" b="1" dirty="0" smtClean="0"/>
              <a:t>Images from </a:t>
            </a:r>
            <a:r>
              <a:rPr lang="en-CA" b="1" dirty="0" err="1" smtClean="0"/>
              <a:t>Canva</a:t>
            </a:r>
            <a:endParaRPr lang="en-CA" b="1" dirty="0" smtClean="0"/>
          </a:p>
          <a:p>
            <a:pPr marL="152400" lvl="0" indent="0" algn="l" rtl="0">
              <a:lnSpc>
                <a:spcPct val="115000"/>
              </a:lnSpc>
              <a:spcBef>
                <a:spcPts val="0"/>
              </a:spcBef>
              <a:spcAft>
                <a:spcPts val="0"/>
              </a:spcAft>
              <a:buClr>
                <a:schemeClr val="dk1"/>
              </a:buClr>
              <a:buSzPts val="1200"/>
              <a:buNone/>
            </a:pPr>
            <a:endParaRPr lang="en-US" sz="1100" dirty="0" smtClean="0">
              <a:solidFill>
                <a:schemeClr val="dk1"/>
              </a:solidFill>
              <a:latin typeface="Calibri"/>
              <a:ea typeface="Calibri"/>
              <a:cs typeface="Calibri"/>
              <a:sym typeface="Calibri"/>
            </a:endParaRPr>
          </a:p>
          <a:p>
            <a:pPr marL="0" lvl="0" indent="0" algn="l" rtl="0">
              <a:spcBef>
                <a:spcPts val="0"/>
              </a:spcBef>
              <a:spcAft>
                <a:spcPts val="0"/>
              </a:spcAft>
              <a:buNone/>
            </a:pPr>
            <a:endParaRPr lang="en-US" dirty="0"/>
          </a:p>
        </p:txBody>
      </p:sp>
    </p:spTree>
    <p:extLst>
      <p:ext uri="{BB962C8B-B14F-4D97-AF65-F5344CB8AC3E}">
        <p14:creationId xmlns:p14="http://schemas.microsoft.com/office/powerpoint/2010/main" val="29574424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f3404452f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 name="Google Shape;298;gf3404452f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200" b="1" u="sng" dirty="0" smtClean="0"/>
              <a:t>General Information  </a:t>
            </a:r>
            <a:endParaRPr lang="en-US" sz="1200" b="0" dirty="0" smtClean="0">
              <a:effectLst/>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200" b="0" dirty="0" smtClean="0">
                <a:effectLst/>
              </a:rPr>
              <a:t>There </a:t>
            </a:r>
            <a:r>
              <a:rPr lang="en-US" sz="1200" b="0" baseline="0" dirty="0" smtClean="0">
                <a:effectLst/>
              </a:rPr>
              <a:t>are many people and places you can reach out to in order to get help or ask questions about relationships and sexual health. </a:t>
            </a:r>
            <a:r>
              <a:rPr lang="en-US" sz="1200" dirty="0" smtClean="0">
                <a:solidFill>
                  <a:schemeClr val="dk1"/>
                </a:solidFill>
                <a:latin typeface="Calibri"/>
                <a:ea typeface="Calibri"/>
                <a:cs typeface="Calibri"/>
                <a:sym typeface="Calibri"/>
              </a:rPr>
              <a:t>If you ever have questions/concerns, need help or know someone who needs help, you can always talk to someone. There are many options out there available to you. </a:t>
            </a:r>
            <a:endParaRPr lang="en-US" sz="1200" b="0" baseline="0" dirty="0" smtClean="0">
              <a:solidFill>
                <a:srgbClr val="000000"/>
              </a:solidFill>
              <a:effectLst/>
              <a:latin typeface="Arial"/>
              <a:ea typeface="Calibri"/>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200" b="0" baseline="0" dirty="0" smtClean="0">
              <a:solidFill>
                <a:srgbClr val="000000"/>
              </a:solidFill>
              <a:effectLst/>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200" b="1" baseline="0" dirty="0" smtClean="0">
                <a:effectLst/>
              </a:rPr>
              <a:t>Among these are:</a:t>
            </a:r>
          </a:p>
          <a:p>
            <a:pPr marL="171450" indent="-171450">
              <a:buFont typeface="Arial" panose="020B0604020202020204" pitchFamily="34" charset="0"/>
              <a:buChar char="•"/>
            </a:pPr>
            <a:r>
              <a:rPr lang="en-US" sz="1200" b="0" baseline="0" dirty="0" smtClean="0">
                <a:effectLst/>
              </a:rPr>
              <a:t>A trusted adult (such as a parent or teacher)</a:t>
            </a:r>
          </a:p>
          <a:p>
            <a:pPr marL="171450" indent="-171450">
              <a:buFont typeface="Arial" panose="020B0604020202020204" pitchFamily="34" charset="0"/>
              <a:buChar char="•"/>
            </a:pPr>
            <a:r>
              <a:rPr lang="en-US" sz="1200" b="0" baseline="0" dirty="0" smtClean="0">
                <a:effectLst/>
              </a:rPr>
              <a:t>A health care provider (such as a doctor or nurse)</a:t>
            </a:r>
          </a:p>
          <a:p>
            <a:pPr marL="171450" indent="-171450">
              <a:buFont typeface="Arial" panose="020B0604020202020204" pitchFamily="34" charset="0"/>
              <a:buChar char="•"/>
            </a:pPr>
            <a:r>
              <a:rPr lang="en-US" sz="1200" b="0" baseline="0" dirty="0" smtClean="0">
                <a:effectLst/>
              </a:rPr>
              <a:t>A child and youth worker</a:t>
            </a:r>
          </a:p>
          <a:p>
            <a:pPr marL="171450" indent="-171450">
              <a:buFont typeface="Arial" panose="020B0604020202020204" pitchFamily="34" charset="0"/>
              <a:buChar char="•"/>
            </a:pPr>
            <a:r>
              <a:rPr lang="en-US" sz="1200" b="0" baseline="0" dirty="0" smtClean="0">
                <a:effectLst/>
              </a:rPr>
              <a:t>The school health nurse</a:t>
            </a:r>
          </a:p>
          <a:p>
            <a:pPr marL="171450" indent="-171450">
              <a:buFont typeface="Arial" panose="020B0604020202020204" pitchFamily="34" charset="0"/>
              <a:buChar char="•"/>
            </a:pPr>
            <a:r>
              <a:rPr lang="en-US" sz="1200" b="0" baseline="0" dirty="0" smtClean="0">
                <a:effectLst/>
              </a:rPr>
              <a:t>The school social worker</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baseline="0" dirty="0" smtClean="0">
                <a:effectLst/>
              </a:rPr>
              <a:t>Any of the Niagara Region Sexual Health Centres</a:t>
            </a:r>
          </a:p>
          <a:p>
            <a:pPr marL="171450" indent="-171450">
              <a:buFont typeface="Arial" panose="020B0604020202020204" pitchFamily="34" charset="0"/>
              <a:buChar char="•"/>
            </a:pPr>
            <a:r>
              <a:rPr lang="en-US" sz="1200" b="0" baseline="0" dirty="0" smtClean="0">
                <a:effectLst/>
              </a:rPr>
              <a:t>Kids Help Phone</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endParaRPr lang="en-US" sz="1200" u="sng" dirty="0" smtClean="0">
              <a:solidFill>
                <a:srgbClr val="0097A7"/>
              </a:solidFill>
              <a:latin typeface="Calibri"/>
              <a:ea typeface="Calibri"/>
              <a:cs typeface="Calibri"/>
              <a:sym typeface="Calibri"/>
              <a:hlinkClick r:id="rId3">
                <a:extLst>
                  <a:ext uri="{A12FA001-AC4F-418D-AE19-62706E023703}">
                    <ahyp:hlinkClr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endParaRP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sz="1200" u="sng" dirty="0" smtClean="0">
                <a:solidFill>
                  <a:srgbClr val="0097A7"/>
                </a:solidFill>
                <a:latin typeface="Calibri"/>
                <a:ea typeface="Calibri"/>
                <a:cs typeface="Calibri"/>
                <a:sym typeface="Calibri"/>
                <a:hlinkClick r:id="rId3">
                  <a:extLst>
                    <a:ext uri="{A12FA001-AC4F-418D-AE19-62706E023703}">
                      <ahyp:hlinkClr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Services </a:t>
            </a:r>
            <a:r>
              <a:rPr lang="en-US" sz="1200" u="sng" dirty="0" smtClean="0">
                <a:solidFill>
                  <a:srgbClr val="0097A7"/>
                </a:solidFill>
                <a:latin typeface="Calibri"/>
                <a:ea typeface="Calibri"/>
                <a:cs typeface="Calibri"/>
                <a:sym typeface="Calibri"/>
                <a:hlinkClick r:id="rId3">
                  <a:extLst>
                    <a:ext uri="{A12FA001-AC4F-418D-AE19-62706E023703}">
                      <ahyp:hlinkClr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for Youth - Niagara Region, </a:t>
            </a:r>
            <a:r>
              <a:rPr lang="en-US" sz="1200" u="sng" dirty="0" smtClean="0">
                <a:solidFill>
                  <a:srgbClr val="0097A7"/>
                </a:solidFill>
                <a:latin typeface="Calibri"/>
                <a:ea typeface="Calibri"/>
                <a:cs typeface="Calibri"/>
                <a:sym typeface="Calibri"/>
                <a:hlinkClick r:id="rId3">
                  <a:extLst>
                    <a:ext uri="{A12FA001-AC4F-418D-AE19-62706E023703}">
                      <ahyp:hlinkClr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Ontario</a:t>
            </a:r>
            <a:r>
              <a:rPr lang="en-US" sz="1200" u="none" dirty="0" smtClean="0">
                <a:solidFill>
                  <a:srgbClr val="0097A7"/>
                </a:solidFill>
                <a:latin typeface="Calibri"/>
                <a:ea typeface="Calibri"/>
                <a:cs typeface="Calibri"/>
                <a:sym typeface="Calibri"/>
              </a:rPr>
              <a:t> </a:t>
            </a:r>
            <a:r>
              <a:rPr lang="en-US" sz="1200" u="none" dirty="0" smtClean="0">
                <a:solidFill>
                  <a:srgbClr val="0097A7"/>
                </a:solidFill>
                <a:latin typeface="Calibri"/>
                <a:ea typeface="Calibri"/>
                <a:cs typeface="Calibri"/>
                <a:sym typeface="Wingdings" panose="05000000000000000000" pitchFamily="2" charset="2"/>
              </a:rPr>
              <a:t> </a:t>
            </a:r>
            <a:r>
              <a:rPr lang="en-US" sz="1200" dirty="0" smtClean="0">
                <a:hlinkClick r:id="rId3"/>
              </a:rPr>
              <a:t>https://www.niagararegion.ca/health/schools/youth-services.aspx</a:t>
            </a:r>
            <a:r>
              <a:rPr lang="en-US" sz="1200" dirty="0" smtClean="0"/>
              <a:t> </a:t>
            </a:r>
          </a:p>
          <a:p>
            <a:pPr marL="0" lvl="0" indent="0" algn="l" rtl="0">
              <a:spcBef>
                <a:spcPts val="0"/>
              </a:spcBef>
              <a:spcAft>
                <a:spcPts val="0"/>
              </a:spcAft>
              <a:buNone/>
            </a:pPr>
            <a:endParaRPr lang="en-US" sz="1200" b="1" dirty="0" smtClean="0"/>
          </a:p>
          <a:p>
            <a:pPr marL="0" lvl="0" indent="0" algn="l" rtl="0">
              <a:spcBef>
                <a:spcPts val="0"/>
              </a:spcBef>
              <a:spcAft>
                <a:spcPts val="0"/>
              </a:spcAft>
              <a:buNone/>
            </a:pPr>
            <a:r>
              <a:rPr lang="en-US" sz="1200" b="1" dirty="0" smtClean="0"/>
              <a:t>Other</a:t>
            </a:r>
            <a:r>
              <a:rPr lang="en-US" sz="1200" b="1" baseline="0" dirty="0" smtClean="0"/>
              <a:t> community resources:</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Wingdings" panose="05000000000000000000" pitchFamily="2" charset="2"/>
              <a:buChar char="à"/>
              <a:tabLst/>
              <a:defRPr/>
            </a:pPr>
            <a:r>
              <a:rPr lang="en-US" sz="1200" b="0" baseline="0" dirty="0" smtClean="0">
                <a:sym typeface="Wingdings" panose="05000000000000000000" pitchFamily="2" charset="2"/>
              </a:rPr>
              <a:t>Kids Help Phone: Call 1-800-668-6868 or </a:t>
            </a:r>
            <a:r>
              <a:rPr lang="en-US" sz="1200" b="0" i="0" u="none" strike="noStrike" cap="none" baseline="0" dirty="0" smtClean="0">
                <a:solidFill>
                  <a:srgbClr val="000000"/>
                </a:solidFill>
                <a:latin typeface="Arial"/>
                <a:cs typeface="Arial"/>
                <a:sym typeface="Arial"/>
              </a:rPr>
              <a:t>https://kidshelpphone.ca/ </a:t>
            </a:r>
            <a:r>
              <a:rPr lang="en-US" sz="1200" b="0" baseline="0" dirty="0" smtClean="0">
                <a:sym typeface="Wingdings" panose="05000000000000000000" pitchFamily="2" charset="2"/>
              </a:rPr>
              <a:t> </a:t>
            </a:r>
            <a:endParaRPr lang="en-US" sz="1200" b="0" baseline="0" dirty="0" smtClean="0"/>
          </a:p>
          <a:p>
            <a:pPr marL="0" lvl="0" indent="0" algn="l" rtl="0">
              <a:spcBef>
                <a:spcPts val="0"/>
              </a:spcBef>
              <a:spcAft>
                <a:spcPts val="0"/>
              </a:spcAft>
              <a:buNone/>
            </a:pPr>
            <a:endParaRPr lang="en-US" sz="1200" b="1" i="1" dirty="0" smtClean="0"/>
          </a:p>
          <a:p>
            <a:pPr marL="0" lvl="0" indent="0" algn="l" rtl="0">
              <a:spcBef>
                <a:spcPts val="0"/>
              </a:spcBef>
              <a:spcAft>
                <a:spcPts val="0"/>
              </a:spcAft>
              <a:buNone/>
            </a:pPr>
            <a:r>
              <a:rPr lang="en-US" sz="1200" b="1" dirty="0" smtClean="0"/>
              <a:t>Image from </a:t>
            </a:r>
            <a:r>
              <a:rPr lang="en-US" sz="1200" b="1" dirty="0" err="1" smtClean="0"/>
              <a:t>Canva</a:t>
            </a:r>
            <a:endParaRPr lang="en-US" sz="1200" dirty="0"/>
          </a:p>
        </p:txBody>
      </p:sp>
    </p:spTree>
    <p:extLst>
      <p:ext uri="{BB962C8B-B14F-4D97-AF65-F5344CB8AC3E}">
        <p14:creationId xmlns:p14="http://schemas.microsoft.com/office/powerpoint/2010/main" val="11090173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f3404452f6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6" name="Google Shape;306;gf3404452f6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sng" dirty="0" smtClean="0"/>
              <a:t>General Information  </a:t>
            </a:r>
            <a:endParaRPr lang="en-US" sz="1200" b="0" i="0" u="none" strike="noStrike" kern="1200" cap="none" dirty="0" smtClean="0">
              <a:solidFill>
                <a:schemeClr val="tx1"/>
              </a:solidFill>
              <a:effectLst/>
              <a:latin typeface="Arial"/>
              <a:ea typeface="Arial"/>
              <a:cs typeface="Arial"/>
              <a:sym typeface="Arial"/>
            </a:endParaRPr>
          </a:p>
          <a:p>
            <a:pPr fontAlgn="base"/>
            <a:r>
              <a:rPr lang="en-US" sz="1200" b="0" i="0" u="none" strike="noStrike" cap="none" dirty="0" smtClean="0">
                <a:solidFill>
                  <a:srgbClr val="000000"/>
                </a:solidFill>
                <a:effectLst/>
                <a:latin typeface="Arial"/>
                <a:ea typeface="Arial"/>
                <a:cs typeface="Arial"/>
                <a:sym typeface="Arial"/>
              </a:rPr>
              <a:t>Any relationship can be healthy or unhealthy — dating relationships, friendships, familial relationships, employer-employee relationships — any relationship.</a:t>
            </a:r>
          </a:p>
          <a:p>
            <a:pPr fontAlgn="base"/>
            <a:r>
              <a:rPr lang="en-US" sz="1200" b="0" i="0" u="none" strike="noStrike" cap="none" dirty="0" smtClean="0">
                <a:solidFill>
                  <a:srgbClr val="000000"/>
                </a:solidFill>
                <a:effectLst/>
                <a:latin typeface="Arial"/>
                <a:ea typeface="Arial"/>
                <a:cs typeface="Arial"/>
                <a:sym typeface="Arial"/>
              </a:rPr>
              <a:t>Even within healthy relationships, at times, one or another partner may engage in unhealthy relationship behaviours. People need to assess both individual behaviours and the overall pattern within the relationship.</a:t>
            </a:r>
          </a:p>
          <a:p>
            <a:pPr fontAlgn="base"/>
            <a:r>
              <a:rPr lang="en-US" sz="1200" b="0" i="0" u="none" strike="noStrike" cap="none" dirty="0" smtClean="0">
                <a:solidFill>
                  <a:srgbClr val="000000"/>
                </a:solidFill>
                <a:effectLst/>
                <a:latin typeface="Arial"/>
                <a:ea typeface="Arial"/>
                <a:cs typeface="Arial"/>
                <a:sym typeface="Arial"/>
              </a:rPr>
              <a:t>In a healthy relationship people should feel safe, secure, and cared for most of the time. Unhealthy relationships will lead people to feel confused, anxious, and unsure</a:t>
            </a:r>
          </a:p>
          <a:p>
            <a:pPr marL="0" marR="0" lvl="0" indent="0" algn="l" defTabSz="914400" rtl="0" eaLnBrk="1" fontAlgn="auto" latinLnBrk="0" hangingPunct="1">
              <a:lnSpc>
                <a:spcPct val="115000"/>
              </a:lnSpc>
              <a:spcBef>
                <a:spcPts val="1000"/>
              </a:spcBef>
              <a:spcAft>
                <a:spcPts val="0"/>
              </a:spcAft>
              <a:buClr>
                <a:schemeClr val="dk1"/>
              </a:buClr>
              <a:buSzPts val="1100"/>
              <a:buFont typeface="Arial"/>
              <a:buNone/>
              <a:tabLst/>
              <a:defRPr/>
            </a:pPr>
            <a:endParaRPr lang="en-US" sz="1200" b="1" dirty="0" smtClean="0">
              <a:solidFill>
                <a:schemeClr val="dk1"/>
              </a:solidFill>
              <a:latin typeface="Calibri"/>
              <a:ea typeface="Calibri"/>
              <a:cs typeface="Calibri"/>
              <a:sym typeface="Calibri"/>
            </a:endParaRPr>
          </a:p>
          <a:p>
            <a:pPr marL="0" marR="0" lvl="0" indent="0" algn="l" defTabSz="914400" rtl="0" eaLnBrk="1" fontAlgn="auto" latinLnBrk="0" hangingPunct="1">
              <a:lnSpc>
                <a:spcPct val="115000"/>
              </a:lnSpc>
              <a:spcBef>
                <a:spcPts val="1000"/>
              </a:spcBef>
              <a:spcAft>
                <a:spcPts val="0"/>
              </a:spcAft>
              <a:buClr>
                <a:schemeClr val="dk1"/>
              </a:buClr>
              <a:buSzPts val="1100"/>
              <a:buFont typeface="Arial"/>
              <a:buNone/>
              <a:tabLst/>
              <a:defRPr/>
            </a:pPr>
            <a:r>
              <a:rPr lang="en-US" sz="1200" b="1" dirty="0" smtClean="0">
                <a:solidFill>
                  <a:schemeClr val="dk1"/>
                </a:solidFill>
                <a:latin typeface="Calibri"/>
                <a:ea typeface="Calibri"/>
                <a:cs typeface="Calibri"/>
                <a:sym typeface="Calibri"/>
              </a:rPr>
              <a:t>Image from </a:t>
            </a:r>
            <a:r>
              <a:rPr lang="en-US" sz="1200" b="1" dirty="0" err="1" smtClean="0">
                <a:solidFill>
                  <a:schemeClr val="dk1"/>
                </a:solidFill>
                <a:latin typeface="Calibri"/>
                <a:ea typeface="Calibri"/>
                <a:cs typeface="Calibri"/>
                <a:sym typeface="Calibri"/>
              </a:rPr>
              <a:t>Canva</a:t>
            </a:r>
            <a:endParaRPr lang="en-US" sz="1200" b="1" dirty="0" smtClean="0">
              <a:solidFill>
                <a:schemeClr val="dk1"/>
              </a:solidFill>
              <a:latin typeface="Calibri"/>
              <a:ea typeface="Calibri"/>
              <a:cs typeface="Calibri"/>
              <a:sym typeface="Calibri"/>
            </a:endParaRPr>
          </a:p>
          <a:p>
            <a:pPr marL="0" lvl="0" indent="0" algn="l" rtl="0">
              <a:lnSpc>
                <a:spcPct val="115000"/>
              </a:lnSpc>
              <a:spcBef>
                <a:spcPts val="1000"/>
              </a:spcBef>
              <a:spcAft>
                <a:spcPts val="0"/>
              </a:spcAft>
              <a:buClr>
                <a:schemeClr val="dk1"/>
              </a:buClr>
              <a:buSzPts val="1100"/>
              <a:buFont typeface="Arial"/>
              <a:buNone/>
            </a:pPr>
            <a:endParaRPr sz="1200" dirty="0">
              <a:solidFill>
                <a:schemeClr val="dk1"/>
              </a:solidFill>
            </a:endParaRPr>
          </a:p>
        </p:txBody>
      </p:sp>
    </p:spTree>
    <p:extLst>
      <p:ext uri="{BB962C8B-B14F-4D97-AF65-F5344CB8AC3E}">
        <p14:creationId xmlns:p14="http://schemas.microsoft.com/office/powerpoint/2010/main" val="24029199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fc8e8eaf27_0_3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fc8e8eaf27_0_3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1" dirty="0" smtClean="0"/>
              <a:t>Image from </a:t>
            </a:r>
            <a:r>
              <a:rPr lang="en-CA" b="1" dirty="0" err="1" smtClean="0"/>
              <a:t>Canva</a:t>
            </a:r>
            <a:endParaRPr lang="en-CA" b="1" dirty="0" smtClean="0"/>
          </a:p>
          <a:p>
            <a:pPr marL="0" lvl="0" indent="0" algn="l" rtl="0">
              <a:spcBef>
                <a:spcPts val="0"/>
              </a:spcBef>
              <a:spcAft>
                <a:spcPts val="0"/>
              </a:spcAft>
              <a:buNone/>
            </a:pPr>
            <a:endParaRPr lang="en-CA" dirty="0" smtClean="0"/>
          </a:p>
        </p:txBody>
      </p:sp>
    </p:spTree>
    <p:extLst>
      <p:ext uri="{BB962C8B-B14F-4D97-AF65-F5344CB8AC3E}">
        <p14:creationId xmlns:p14="http://schemas.microsoft.com/office/powerpoint/2010/main" val="21907193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fd05d1011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fd05d1011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CA" b="1" dirty="0" smtClean="0"/>
              <a:t>Images from </a:t>
            </a:r>
            <a:r>
              <a:rPr lang="en-CA" b="1" dirty="0" err="1" smtClean="0"/>
              <a:t>Canva</a:t>
            </a:r>
            <a:endParaRPr b="1" dirty="0"/>
          </a:p>
        </p:txBody>
      </p:sp>
    </p:spTree>
    <p:extLst>
      <p:ext uri="{BB962C8B-B14F-4D97-AF65-F5344CB8AC3E}">
        <p14:creationId xmlns:p14="http://schemas.microsoft.com/office/powerpoint/2010/main" val="41194288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fd05d10113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fd05d10113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CA" b="1" dirty="0" smtClean="0"/>
              <a:t>Images from</a:t>
            </a:r>
            <a:r>
              <a:rPr lang="en-CA" b="1" baseline="0" dirty="0" smtClean="0"/>
              <a:t> </a:t>
            </a:r>
            <a:r>
              <a:rPr lang="en-CA" b="1" baseline="0" dirty="0" err="1" smtClean="0"/>
              <a:t>Canva</a:t>
            </a:r>
            <a:endParaRPr b="1" dirty="0"/>
          </a:p>
        </p:txBody>
      </p:sp>
    </p:spTree>
    <p:extLst>
      <p:ext uri="{BB962C8B-B14F-4D97-AF65-F5344CB8AC3E}">
        <p14:creationId xmlns:p14="http://schemas.microsoft.com/office/powerpoint/2010/main" val="7184534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f8c4f5567a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f8c4f5567a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CA" b="1" dirty="0" smtClean="0"/>
              <a:t>Image from </a:t>
            </a:r>
            <a:r>
              <a:rPr lang="en-CA" b="1" dirty="0" err="1" smtClean="0"/>
              <a:t>Canva</a:t>
            </a:r>
            <a:endParaRPr b="1" dirty="0"/>
          </a:p>
        </p:txBody>
      </p:sp>
    </p:spTree>
    <p:extLst>
      <p:ext uri="{BB962C8B-B14F-4D97-AF65-F5344CB8AC3E}">
        <p14:creationId xmlns:p14="http://schemas.microsoft.com/office/powerpoint/2010/main" val="9052601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f6cf7e69c9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f6cf7e69c9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CA" b="1" dirty="0" smtClean="0"/>
              <a:t>This</a:t>
            </a:r>
            <a:r>
              <a:rPr lang="en-CA" b="1" baseline="0" dirty="0" smtClean="0"/>
              <a:t> is where the presentation officially begins. </a:t>
            </a:r>
          </a:p>
          <a:p>
            <a:pPr marL="0" lvl="0" indent="0" algn="l" rtl="0">
              <a:spcBef>
                <a:spcPts val="0"/>
              </a:spcBef>
              <a:spcAft>
                <a:spcPts val="0"/>
              </a:spcAft>
              <a:buNone/>
            </a:pPr>
            <a:endParaRPr lang="en-US" b="1" dirty="0" smtClean="0"/>
          </a:p>
          <a:p>
            <a:pPr marL="0" lvl="0" indent="0" algn="l" rtl="0">
              <a:spcBef>
                <a:spcPts val="0"/>
              </a:spcBef>
              <a:spcAft>
                <a:spcPts val="0"/>
              </a:spcAft>
              <a:buNone/>
            </a:pPr>
            <a:r>
              <a:rPr lang="en-US" b="1" u="sng" dirty="0" smtClean="0"/>
              <a:t>General Information</a:t>
            </a:r>
            <a:endParaRPr lang="en-CA" b="1" u="sng" dirty="0" smtClean="0"/>
          </a:p>
          <a:p>
            <a:r>
              <a:rPr lang="en-US" dirty="0" smtClean="0"/>
              <a:t>In</a:t>
            </a:r>
            <a:r>
              <a:rPr lang="en-US" baseline="0" dirty="0" smtClean="0"/>
              <a:t> the past we concentrated on physical changes that happen during puberty, now we are going to focus on emotional/mental changes and relationship changes – especially in regards to dating, relationships and peer pressure.</a:t>
            </a:r>
            <a:endParaRPr lang="en-US" dirty="0" smtClean="0"/>
          </a:p>
          <a:p>
            <a:r>
              <a:rPr lang="en-US" dirty="0" smtClean="0"/>
              <a:t>Just like physical changes happen at different times,</a:t>
            </a:r>
            <a:r>
              <a:rPr lang="en-US" baseline="0" dirty="0" smtClean="0"/>
              <a:t> there are also differences amongst people in regards to being ready to date, wanting a relationship, and romantic attraction. </a:t>
            </a:r>
          </a:p>
          <a:p>
            <a:r>
              <a:rPr lang="en-US" baseline="0" dirty="0" smtClean="0"/>
              <a:t>Some people may be ready to date at an earlier age than others, and some may have no interest at this….that’s OK!!!</a:t>
            </a:r>
            <a:endParaRPr lang="en-US" dirty="0" smtClean="0"/>
          </a:p>
          <a:p>
            <a:pPr marL="0" lvl="0" indent="0" algn="l" rtl="0">
              <a:spcBef>
                <a:spcPts val="0"/>
              </a:spcBef>
              <a:spcAft>
                <a:spcPts val="0"/>
              </a:spcAft>
              <a:buNone/>
            </a:pPr>
            <a:endParaRPr lang="en-CA" b="1" dirty="0"/>
          </a:p>
          <a:p>
            <a:pPr marL="0" lvl="0" indent="0" algn="l" rtl="0">
              <a:spcBef>
                <a:spcPts val="0"/>
              </a:spcBef>
              <a:spcAft>
                <a:spcPts val="0"/>
              </a:spcAft>
              <a:buNone/>
            </a:pPr>
            <a:r>
              <a:rPr lang="en-CA" b="1" dirty="0" smtClean="0"/>
              <a:t>Image</a:t>
            </a:r>
            <a:r>
              <a:rPr lang="en-CA" b="1" baseline="0" dirty="0" smtClean="0"/>
              <a:t> from </a:t>
            </a:r>
            <a:r>
              <a:rPr lang="en-CA" b="1" baseline="0" dirty="0" err="1" smtClean="0"/>
              <a:t>Canva</a:t>
            </a:r>
            <a:endParaRPr lang="en-CA" b="1" dirty="0" smtClean="0"/>
          </a:p>
        </p:txBody>
      </p:sp>
    </p:spTree>
    <p:extLst>
      <p:ext uri="{BB962C8B-B14F-4D97-AF65-F5344CB8AC3E}">
        <p14:creationId xmlns:p14="http://schemas.microsoft.com/office/powerpoint/2010/main" val="17665421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f8c4f5567a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f8c4f5567a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u="sng" strike="noStrike" cap="none" dirty="0" smtClean="0">
                <a:solidFill>
                  <a:srgbClr val="000000"/>
                </a:solidFill>
                <a:effectLst/>
                <a:latin typeface="Arial"/>
                <a:cs typeface="Arial"/>
                <a:sym typeface="Arial"/>
              </a:rPr>
              <a:t>General Information</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smtClean="0">
                <a:solidFill>
                  <a:srgbClr val="000000"/>
                </a:solidFill>
                <a:effectLst/>
                <a:latin typeface="Arial"/>
                <a:cs typeface="Arial"/>
                <a:sym typeface="Arial"/>
              </a:rPr>
              <a:t>The information</a:t>
            </a:r>
            <a:r>
              <a:rPr lang="en-US" sz="1100" b="0" i="0" u="none" strike="noStrike" cap="none" baseline="0" dirty="0" smtClean="0">
                <a:solidFill>
                  <a:srgbClr val="000000"/>
                </a:solidFill>
                <a:effectLst/>
                <a:latin typeface="Arial"/>
                <a:cs typeface="Arial"/>
                <a:sym typeface="Arial"/>
              </a:rPr>
              <a:t> we are going to talk about today is important for many reasons. </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US" sz="1100" b="0" i="0" u="none" strike="noStrike" cap="none" baseline="0" dirty="0" smtClean="0">
                <a:solidFill>
                  <a:srgbClr val="000000"/>
                </a:solidFill>
                <a:effectLst/>
                <a:latin typeface="Arial"/>
                <a:cs typeface="Arial"/>
                <a:sym typeface="Arial"/>
              </a:rPr>
              <a:t>We want to ensure that you learn that everyone is unique and the things that make you unique is what makes you interesting and special.</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US" sz="1100" b="0" i="0" u="none" strike="noStrike" cap="none" baseline="0" dirty="0" smtClean="0">
                <a:solidFill>
                  <a:srgbClr val="000000"/>
                </a:solidFill>
                <a:effectLst/>
                <a:latin typeface="Arial"/>
                <a:cs typeface="Arial"/>
                <a:sym typeface="Arial"/>
              </a:rPr>
              <a:t>We want you to feel good about your body, how it is changing, and how you approach different types of relationships you may have with people. </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US" sz="1100" b="0" i="0" u="none" strike="noStrike" cap="none" baseline="0" dirty="0" smtClean="0">
                <a:solidFill>
                  <a:srgbClr val="000000"/>
                </a:solidFill>
                <a:effectLst/>
                <a:latin typeface="Arial"/>
                <a:cs typeface="Arial"/>
                <a:sym typeface="Arial"/>
              </a:rPr>
              <a:t>It is important that everyone feels safe, accepted and included at school and understand that differences are ok. This will help to </a:t>
            </a:r>
            <a:r>
              <a:rPr lang="en-US" sz="1100" b="0" i="0" u="none" strike="noStrike" cap="none" baseline="0" smtClean="0">
                <a:solidFill>
                  <a:srgbClr val="000000"/>
                </a:solidFill>
                <a:effectLst/>
                <a:latin typeface="Arial"/>
                <a:cs typeface="Arial"/>
                <a:sym typeface="Arial"/>
              </a:rPr>
              <a:t>reduce </a:t>
            </a:r>
            <a:r>
              <a:rPr lang="en-US" sz="1100" b="0" i="0" u="none" strike="noStrike" cap="none" baseline="0" smtClean="0">
                <a:solidFill>
                  <a:srgbClr val="000000"/>
                </a:solidFill>
                <a:effectLst/>
                <a:latin typeface="Arial"/>
                <a:cs typeface="Arial"/>
                <a:sym typeface="Arial"/>
              </a:rPr>
              <a:t>bullying </a:t>
            </a:r>
            <a:r>
              <a:rPr lang="en-US" sz="1100" b="0" i="0" u="none" strike="noStrike" cap="none" baseline="0" dirty="0" smtClean="0">
                <a:solidFill>
                  <a:srgbClr val="000000"/>
                </a:solidFill>
                <a:effectLst/>
                <a:latin typeface="Arial"/>
                <a:cs typeface="Arial"/>
                <a:sym typeface="Arial"/>
              </a:rPr>
              <a:t>and feelings of loneliness or isolation.</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1" i="0" u="none" strike="noStrike" cap="none" dirty="0" smtClean="0">
              <a:solidFill>
                <a:srgbClr val="000000"/>
              </a:solidFill>
              <a:effectLst/>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u="sng" strike="noStrike" cap="none" dirty="0" smtClean="0">
                <a:solidFill>
                  <a:srgbClr val="000000"/>
                </a:solidFill>
                <a:effectLst/>
                <a:latin typeface="Arial"/>
                <a:cs typeface="Arial"/>
                <a:sym typeface="Arial"/>
              </a:rPr>
              <a:t>Background Knowledge</a:t>
            </a:r>
            <a:endParaRPr lang="en-US" sz="1100" b="1" i="0" u="none" strike="noStrike" cap="none" dirty="0" smtClean="0">
              <a:solidFill>
                <a:srgbClr val="000000"/>
              </a:solidFill>
              <a:effectLst/>
              <a:latin typeface="Arial"/>
              <a:cs typeface="Arial"/>
              <a:sym typeface="Arial"/>
            </a:endParaRPr>
          </a:p>
          <a:p>
            <a:pPr marL="342900" marR="0" lvl="0" indent="-342900" algn="l" defTabSz="914400" rtl="0" eaLnBrk="1" fontAlgn="auto" latinLnBrk="0" hangingPunct="1">
              <a:lnSpc>
                <a:spcPct val="100000"/>
              </a:lnSpc>
              <a:spcBef>
                <a:spcPts val="0"/>
              </a:spcBef>
              <a:spcAft>
                <a:spcPts val="0"/>
              </a:spcAft>
              <a:buClr>
                <a:srgbClr val="000000"/>
              </a:buClr>
              <a:buSzPts val="1100"/>
              <a:tabLst/>
              <a:defRPr/>
            </a:pPr>
            <a:r>
              <a:rPr lang="en-US" sz="2000" dirty="0" smtClean="0"/>
              <a:t>Students will learn and understand about themselves and their bodies as they grow and mature</a:t>
            </a:r>
          </a:p>
          <a:p>
            <a:pPr marL="342900" marR="0" lvl="0" indent="-342900" algn="l" defTabSz="914400" rtl="0" eaLnBrk="1" fontAlgn="auto" latinLnBrk="0" hangingPunct="1">
              <a:lnSpc>
                <a:spcPct val="100000"/>
              </a:lnSpc>
              <a:spcBef>
                <a:spcPts val="0"/>
              </a:spcBef>
              <a:spcAft>
                <a:spcPts val="0"/>
              </a:spcAft>
              <a:buClr>
                <a:srgbClr val="000000"/>
              </a:buClr>
              <a:buSzPts val="1100"/>
              <a:tabLst/>
              <a:defRPr/>
            </a:pPr>
            <a:r>
              <a:rPr lang="en-US" sz="2000" dirty="0" smtClean="0"/>
              <a:t>Students need to understand that everyone has different qualities</a:t>
            </a:r>
            <a:r>
              <a:rPr lang="en-US" sz="2000" baseline="0" dirty="0" smtClean="0"/>
              <a:t> that make up their self-concept</a:t>
            </a:r>
            <a:r>
              <a:rPr lang="en-US" sz="2000" dirty="0" smtClean="0"/>
              <a:t>;</a:t>
            </a:r>
            <a:r>
              <a:rPr lang="en-US" sz="2000" baseline="0" dirty="0" smtClean="0"/>
              <a:t> this makes them unique</a:t>
            </a:r>
            <a:endParaRPr lang="en-US" sz="2000" dirty="0" smtClean="0"/>
          </a:p>
          <a:p>
            <a:pPr marL="342900" marR="0" lvl="0" indent="-342900" algn="l" defTabSz="914400" rtl="0" eaLnBrk="1" fontAlgn="auto" latinLnBrk="0" hangingPunct="1">
              <a:lnSpc>
                <a:spcPct val="100000"/>
              </a:lnSpc>
              <a:spcBef>
                <a:spcPts val="0"/>
              </a:spcBef>
              <a:spcAft>
                <a:spcPts val="0"/>
              </a:spcAft>
              <a:buClr>
                <a:srgbClr val="000000"/>
              </a:buClr>
              <a:buSzPts val="1100"/>
              <a:tabLst/>
              <a:defRPr/>
            </a:pPr>
            <a:r>
              <a:rPr lang="en-US" sz="2000" dirty="0" smtClean="0"/>
              <a:t>There needs to be an emphasis on feeling safe, included and accepted in the school community</a:t>
            </a:r>
            <a:endParaRPr lang="en-CA" sz="2000" dirty="0" smtClean="0"/>
          </a:p>
          <a:p>
            <a:pPr marL="342900" marR="0" lvl="0" indent="-342900" algn="l" defTabSz="914400" rtl="0" eaLnBrk="1" fontAlgn="auto" latinLnBrk="0" hangingPunct="1">
              <a:lnSpc>
                <a:spcPct val="100000"/>
              </a:lnSpc>
              <a:spcBef>
                <a:spcPts val="0"/>
              </a:spcBef>
              <a:spcAft>
                <a:spcPts val="0"/>
              </a:spcAft>
              <a:buClr>
                <a:srgbClr val="000000"/>
              </a:buClr>
              <a:buSzPts val="1100"/>
              <a:tabLst/>
              <a:defRPr/>
            </a:pPr>
            <a:r>
              <a:rPr lang="en-CA" sz="2000" dirty="0" smtClean="0"/>
              <a:t>Empathetic towards others… </a:t>
            </a:r>
            <a:endParaRPr lang="en-US" sz="1100" b="1" i="0" u="none" strike="noStrike" cap="none" dirty="0" smtClean="0">
              <a:solidFill>
                <a:srgbClr val="000000"/>
              </a:solidFill>
              <a:effectLst/>
              <a:latin typeface="Arial"/>
              <a:cs typeface="Arial"/>
              <a:sym typeface="Arial"/>
            </a:endParaRPr>
          </a:p>
        </p:txBody>
      </p:sp>
    </p:spTree>
    <p:extLst>
      <p:ext uri="{BB962C8B-B14F-4D97-AF65-F5344CB8AC3E}">
        <p14:creationId xmlns:p14="http://schemas.microsoft.com/office/powerpoint/2010/main" val="10655687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f8c4f5567a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f8c4f5567a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rtl="0">
              <a:buNone/>
            </a:pPr>
            <a:r>
              <a:rPr lang="en-US" sz="1100" b="1" i="0" u="sng" strike="noStrike" cap="none" dirty="0" smtClean="0">
                <a:solidFill>
                  <a:srgbClr val="000000"/>
                </a:solidFill>
                <a:effectLst/>
                <a:latin typeface="Arial"/>
                <a:cs typeface="Arial"/>
                <a:sym typeface="Arial"/>
              </a:rPr>
              <a:t>General Information</a:t>
            </a:r>
            <a:endParaRPr lang="en-US" sz="1100" b="0" i="0" u="none" strike="noStrike" cap="none" dirty="0" smtClean="0">
              <a:solidFill>
                <a:srgbClr val="000000"/>
              </a:solidFill>
              <a:effectLst/>
              <a:latin typeface="Arial"/>
              <a:ea typeface="Arial"/>
              <a:cs typeface="Arial"/>
              <a:sym typeface="Arial"/>
            </a:endParaRPr>
          </a:p>
          <a:p>
            <a:pPr marL="158750" indent="0" rtl="0">
              <a:buNone/>
            </a:pPr>
            <a:r>
              <a:rPr lang="en-US" sz="1100" b="0" i="0" u="none" strike="noStrike" cap="none" dirty="0" smtClean="0">
                <a:solidFill>
                  <a:srgbClr val="000000"/>
                </a:solidFill>
                <a:effectLst/>
                <a:latin typeface="Arial"/>
                <a:ea typeface="Arial"/>
                <a:cs typeface="Arial"/>
                <a:sym typeface="Arial"/>
              </a:rPr>
              <a:t>When it comes to your health, there are many decisions you will have to make throughout your life as you mature and grow. Making decisions about your health is important</a:t>
            </a:r>
            <a:r>
              <a:rPr lang="en-US" sz="1100" b="0" i="0" u="none" strike="noStrike" cap="none" baseline="0" dirty="0" smtClean="0">
                <a:solidFill>
                  <a:srgbClr val="000000"/>
                </a:solidFill>
                <a:effectLst/>
                <a:latin typeface="Arial"/>
                <a:ea typeface="Arial"/>
                <a:cs typeface="Arial"/>
                <a:sym typeface="Arial"/>
              </a:rPr>
              <a:t> because </a:t>
            </a:r>
            <a:r>
              <a:rPr lang="en-US" sz="1100" b="0" i="0" u="none" strike="noStrike" cap="none" dirty="0" smtClean="0">
                <a:solidFill>
                  <a:srgbClr val="000000"/>
                </a:solidFill>
                <a:effectLst/>
                <a:latin typeface="Arial"/>
                <a:ea typeface="Arial"/>
                <a:cs typeface="Arial"/>
                <a:sym typeface="Arial"/>
              </a:rPr>
              <a:t>relationships can impact </a:t>
            </a:r>
            <a:r>
              <a:rPr lang="en-US" sz="1100" b="0" i="0" u="none" strike="noStrike" cap="none" baseline="0" dirty="0" smtClean="0">
                <a:solidFill>
                  <a:srgbClr val="000000"/>
                </a:solidFill>
                <a:effectLst/>
                <a:latin typeface="Arial"/>
                <a:ea typeface="Arial"/>
                <a:cs typeface="Arial"/>
                <a:sym typeface="Arial"/>
              </a:rPr>
              <a:t>your well-being. </a:t>
            </a:r>
            <a:endParaRPr lang="en-US" sz="1100" b="0" i="0" u="none" strike="noStrike" cap="none" dirty="0" smtClean="0">
              <a:solidFill>
                <a:srgbClr val="000000"/>
              </a:solidFill>
              <a:effectLst/>
              <a:latin typeface="Arial"/>
              <a:ea typeface="Arial"/>
              <a:cs typeface="Arial"/>
              <a:sym typeface="Arial"/>
            </a:endParaRPr>
          </a:p>
          <a:p>
            <a:pPr marL="158750" indent="0" rtl="0">
              <a:buNone/>
            </a:pPr>
            <a:endParaRPr lang="en-US" sz="1100" b="0" i="0" u="none" strike="noStrike" cap="none" dirty="0" smtClean="0">
              <a:solidFill>
                <a:srgbClr val="000000"/>
              </a:solidFill>
              <a:effectLst/>
              <a:latin typeface="Arial"/>
              <a:ea typeface="Arial"/>
              <a:cs typeface="Arial"/>
              <a:sym typeface="Arial"/>
            </a:endParaRPr>
          </a:p>
          <a:p>
            <a:pPr marL="158750" indent="0" rtl="0">
              <a:buNone/>
            </a:pPr>
            <a:r>
              <a:rPr lang="en-US" sz="1100" b="0" i="0" u="none" strike="noStrike" cap="none" dirty="0" smtClean="0">
                <a:solidFill>
                  <a:srgbClr val="000000"/>
                </a:solidFill>
                <a:effectLst/>
                <a:latin typeface="Arial"/>
                <a:ea typeface="Arial"/>
                <a:cs typeface="Arial"/>
                <a:sym typeface="Arial"/>
              </a:rPr>
              <a:t>When deciding what is best for you and your health, you should understand and be well informed about the choices available. It is important that information comes from a trusted source that is current and accurate. </a:t>
            </a:r>
          </a:p>
          <a:p>
            <a:pPr marL="158750" indent="0" rtl="0">
              <a:buNone/>
            </a:pPr>
            <a:r>
              <a:rPr lang="en-US" b="0" dirty="0" smtClean="0">
                <a:effectLst/>
              </a:rPr>
              <a:t/>
            </a:r>
            <a:br>
              <a:rPr lang="en-US" b="0" dirty="0" smtClean="0">
                <a:effectLst/>
              </a:rPr>
            </a:br>
            <a:r>
              <a:rPr lang="en-US" sz="1100" b="0" i="0" u="none" strike="noStrike" cap="none" dirty="0" smtClean="0">
                <a:solidFill>
                  <a:srgbClr val="000000"/>
                </a:solidFill>
                <a:effectLst/>
                <a:latin typeface="Arial"/>
                <a:ea typeface="Arial"/>
                <a:cs typeface="Arial"/>
                <a:sym typeface="Arial"/>
              </a:rPr>
              <a:t>There is a lot of great information available on the internet and social media, but sometimes there is a lot of misinformation as well, this is why we recommend talking to a trusted adult, as they can offer information to help you make the best decisions for you and your health. </a:t>
            </a:r>
          </a:p>
          <a:p>
            <a:pPr marL="158750" indent="0" rtl="0">
              <a:buNone/>
            </a:pPr>
            <a:endParaRPr lang="en-US" sz="1100" b="0" i="0" u="none" strike="noStrike" cap="none" dirty="0" smtClean="0">
              <a:solidFill>
                <a:srgbClr val="000000"/>
              </a:solidFill>
              <a:effectLst/>
              <a:latin typeface="Arial"/>
              <a:cs typeface="Arial"/>
              <a:sym typeface="Arial"/>
            </a:endParaRPr>
          </a:p>
        </p:txBody>
      </p:sp>
    </p:spTree>
    <p:extLst>
      <p:ext uri="{BB962C8B-B14F-4D97-AF65-F5344CB8AC3E}">
        <p14:creationId xmlns:p14="http://schemas.microsoft.com/office/powerpoint/2010/main" val="19853155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fc8e8eaf27_0_3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fc8e8eaf27_0_3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100" b="1" i="0" u="sng" strike="noStrike" cap="none" dirty="0" smtClean="0">
                <a:solidFill>
                  <a:srgbClr val="000000"/>
                </a:solidFill>
                <a:effectLst/>
                <a:latin typeface="Arial"/>
                <a:cs typeface="Arial"/>
                <a:sym typeface="Arial"/>
              </a:rPr>
              <a:t>General Information</a:t>
            </a:r>
            <a:endParaRPr lang="en-US" sz="1100" b="0" i="0" u="none" strike="noStrike" kern="1200" cap="none" baseline="0" dirty="0" smtClean="0">
              <a:solidFill>
                <a:schemeClr val="tx1"/>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100" b="0" i="0" u="none" strike="noStrike" kern="1200" cap="none" baseline="0" dirty="0" smtClean="0">
                <a:solidFill>
                  <a:schemeClr val="tx1"/>
                </a:solidFill>
                <a:effectLst/>
                <a:latin typeface="Arial"/>
                <a:ea typeface="Arial"/>
                <a:cs typeface="Arial"/>
                <a:sym typeface="Arial"/>
              </a:rPr>
              <a:t>Things to remember… </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CA" sz="1100" b="1" i="0" u="none" strike="noStrike" cap="none" baseline="0" dirty="0" smtClean="0">
                <a:solidFill>
                  <a:srgbClr val="000000"/>
                </a:solidFill>
                <a:latin typeface="Arial"/>
                <a:ea typeface="Arial"/>
                <a:cs typeface="Arial"/>
                <a:sym typeface="Arial"/>
              </a:rPr>
              <a:t>4 Okay’s </a:t>
            </a:r>
            <a:endParaRPr lang="en-CA" sz="1100" b="0" i="0" u="none" strike="noStrike" cap="none" baseline="0" dirty="0" smtClean="0">
              <a:solidFill>
                <a:srgbClr val="000000"/>
              </a:solidFill>
              <a:latin typeface="Arial"/>
              <a:ea typeface="Arial"/>
              <a:cs typeface="Arial"/>
              <a:sym typeface="Arial"/>
            </a:endParaRPr>
          </a:p>
          <a:p>
            <a:pPr marL="158750" indent="0">
              <a:buNone/>
            </a:pPr>
            <a:r>
              <a:rPr lang="en-US" sz="1100" b="0" i="0" u="none" strike="noStrike" cap="none" baseline="0" dirty="0" smtClean="0">
                <a:solidFill>
                  <a:srgbClr val="000000"/>
                </a:solidFill>
                <a:latin typeface="Arial"/>
                <a:ea typeface="Arial"/>
                <a:cs typeface="Arial"/>
                <a:sym typeface="Arial"/>
              </a:rPr>
              <a:t>Today we’re going to be talking about what makes us different, and what makes us the same. We understand that for some of you, this may be the first time you’re learning about this topic, and for others this may be something you know a lot about. It may feel uncomfortable to talk about relationships with your parents or friends, but it’s important we all learn about relationships so we can understand the qualities of healthy and unhealthy relationships. </a:t>
            </a:r>
          </a:p>
          <a:p>
            <a:pPr marL="158750" indent="0">
              <a:buNone/>
            </a:pPr>
            <a:endParaRPr lang="en-US" sz="1100" b="0" i="0" u="none" strike="noStrike" cap="none" baseline="0" dirty="0" smtClean="0">
              <a:solidFill>
                <a:srgbClr val="000000"/>
              </a:solidFill>
              <a:latin typeface="Arial"/>
              <a:ea typeface="Arial"/>
              <a:cs typeface="Arial"/>
              <a:sym typeface="Arial"/>
            </a:endParaRPr>
          </a:p>
          <a:p>
            <a:pPr marL="158750" indent="0">
              <a:buNone/>
            </a:pPr>
            <a:r>
              <a:rPr lang="en-US" sz="1100" b="1" i="0" u="none" strike="noStrike" cap="none" baseline="0" dirty="0" smtClean="0">
                <a:solidFill>
                  <a:srgbClr val="000000"/>
                </a:solidFill>
                <a:latin typeface="Arial"/>
                <a:ea typeface="Arial"/>
                <a:cs typeface="Arial"/>
                <a:sym typeface="Arial"/>
              </a:rPr>
              <a:t>So let’s review the 4 OK’s. It is perfectly OK: </a:t>
            </a:r>
          </a:p>
          <a:p>
            <a:pPr marL="457200" indent="-298450"/>
            <a:r>
              <a:rPr lang="en-US" sz="1100" b="0" i="0" u="none" strike="noStrike" cap="none" baseline="0" dirty="0" smtClean="0">
                <a:solidFill>
                  <a:srgbClr val="000000"/>
                </a:solidFill>
                <a:latin typeface="Arial"/>
                <a:ea typeface="Arial"/>
                <a:cs typeface="Arial"/>
                <a:sym typeface="Arial"/>
              </a:rPr>
              <a:t>If you feel embarrassed or uncomfortable. The only way for us to overcome this uncomfortable feeling is to learn and grow. We can often feel uncomfortable about things we don’t fully understand. But if we take the time to learn about a topic and understand it, we become more educated and comfortable. Which creates a supportive environment for everyone! </a:t>
            </a:r>
          </a:p>
          <a:p>
            <a:pPr marL="457200" indent="-298450"/>
            <a:r>
              <a:rPr lang="en-US" sz="1100" b="0" i="0" u="none" strike="noStrike" cap="none" baseline="0" dirty="0" smtClean="0">
                <a:solidFill>
                  <a:srgbClr val="000000"/>
                </a:solidFill>
                <a:latin typeface="Arial"/>
                <a:ea typeface="Arial"/>
                <a:cs typeface="Arial"/>
                <a:sym typeface="Arial"/>
              </a:rPr>
              <a:t>It’s okay to be curious and to ask questions. </a:t>
            </a:r>
          </a:p>
          <a:p>
            <a:pPr marL="457200" indent="-298450"/>
            <a:r>
              <a:rPr lang="en-US" sz="1100" b="0" i="0" u="none" strike="noStrike" cap="none" baseline="0" dirty="0" smtClean="0">
                <a:solidFill>
                  <a:srgbClr val="000000"/>
                </a:solidFill>
                <a:latin typeface="Arial"/>
                <a:ea typeface="Arial"/>
                <a:cs typeface="Arial"/>
                <a:sym typeface="Arial"/>
              </a:rPr>
              <a:t>It’s okay if you don’t know this information already. We’re all going to learn this together. </a:t>
            </a:r>
          </a:p>
          <a:p>
            <a:pPr marL="457200" indent="-298450"/>
            <a:r>
              <a:rPr lang="en-US" sz="1100" b="0" i="0" u="none" strike="noStrike" cap="none" baseline="0" dirty="0" smtClean="0">
                <a:solidFill>
                  <a:srgbClr val="000000"/>
                </a:solidFill>
                <a:latin typeface="Arial"/>
                <a:ea typeface="Arial"/>
                <a:cs typeface="Arial"/>
                <a:sym typeface="Arial"/>
              </a:rPr>
              <a:t>And… It is okay for us to know about relationships and each other’s experiences. This helps us to understand one another better, and be respectful of each individual persons relationships.</a:t>
            </a:r>
            <a:endParaRPr lang="en-US" sz="1100" b="0" i="1" u="none" strike="noStrike" kern="1200" cap="none" dirty="0" smtClean="0">
              <a:solidFill>
                <a:schemeClr val="tx1"/>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sz="1100" b="0" i="0" u="none" strike="noStrike" kern="1200" cap="none" dirty="0" smtClean="0">
              <a:solidFill>
                <a:schemeClr val="tx1"/>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100" b="1" i="0" u="none" strike="noStrike" kern="1200" cap="none" dirty="0" smtClean="0">
                <a:solidFill>
                  <a:schemeClr val="tx1"/>
                </a:solidFill>
                <a:effectLst/>
                <a:latin typeface="Arial"/>
                <a:ea typeface="Arial"/>
                <a:cs typeface="Arial"/>
                <a:sym typeface="Arial"/>
              </a:rPr>
              <a:t>Images from </a:t>
            </a:r>
            <a:r>
              <a:rPr lang="en-US" sz="1100" b="1" i="0" u="none" strike="noStrike" kern="1200" cap="none" dirty="0" err="1" smtClean="0">
                <a:solidFill>
                  <a:schemeClr val="tx1"/>
                </a:solidFill>
                <a:effectLst/>
                <a:latin typeface="Arial"/>
                <a:ea typeface="Arial"/>
                <a:cs typeface="Arial"/>
                <a:sym typeface="Arial"/>
              </a:rPr>
              <a:t>Canva</a:t>
            </a:r>
            <a:endParaRPr lang="en-US" sz="1100" b="1" i="0" u="none" strike="noStrike" kern="1200" cap="none" dirty="0" smtClean="0">
              <a:solidFill>
                <a:schemeClr val="tx1"/>
              </a:solidFill>
              <a:effectLst/>
              <a:latin typeface="Arial"/>
              <a:ea typeface="Arial"/>
              <a:cs typeface="Arial"/>
              <a:sym typeface="Arial"/>
            </a:endParaRPr>
          </a:p>
        </p:txBody>
      </p:sp>
    </p:spTree>
    <p:extLst>
      <p:ext uri="{BB962C8B-B14F-4D97-AF65-F5344CB8AC3E}">
        <p14:creationId xmlns:p14="http://schemas.microsoft.com/office/powerpoint/2010/main" val="17826256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6" name="Google Shape;16;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9"/>
        <p:cNvGrpSpPr/>
        <p:nvPr/>
      </p:nvGrpSpPr>
      <p:grpSpPr>
        <a:xfrm>
          <a:off x="0" y="0"/>
          <a:ext cx="0" cy="0"/>
          <a:chOff x="0" y="0"/>
          <a:chExt cx="0" cy="0"/>
        </a:xfrm>
      </p:grpSpPr>
      <p:sp>
        <p:nvSpPr>
          <p:cNvPr id="50" name="Google Shape;50;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0"/>
        <p:cNvGrpSpPr/>
        <p:nvPr/>
      </p:nvGrpSpPr>
      <p:grpSpPr>
        <a:xfrm>
          <a:off x="0" y="0"/>
          <a:ext cx="0" cy="0"/>
          <a:chOff x="0" y="0"/>
          <a:chExt cx="0" cy="0"/>
        </a:xfrm>
      </p:grpSpPr>
      <p:sp>
        <p:nvSpPr>
          <p:cNvPr id="11" name="Google Shape;11;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2" name="Google Shape;12;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3" name="Google Shape;13;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7148042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5"/>
            <a:ext cx="7886700" cy="2139553"/>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3442099"/>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3077EED-9237-48B9-B1DD-C9DAF14D9F2C}" type="datetimeFigureOut">
              <a:rPr lang="en-CA" smtClean="0">
                <a:solidFill>
                  <a:prstClr val="black">
                    <a:tint val="75000"/>
                  </a:prstClr>
                </a:solidFill>
              </a:rPr>
              <a:pPr/>
              <a:t>2023-02-02</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CA" dirty="0">
              <a:solidFill>
                <a:prstClr val="black">
                  <a:tint val="75000"/>
                </a:prstClr>
              </a:solidFill>
            </a:endParaRPr>
          </a:p>
        </p:txBody>
      </p:sp>
    </p:spTree>
    <p:extLst>
      <p:ext uri="{BB962C8B-B14F-4D97-AF65-F5344CB8AC3E}">
        <p14:creationId xmlns:p14="http://schemas.microsoft.com/office/powerpoint/2010/main" val="3708205612"/>
      </p:ext>
    </p:extLst>
  </p:cSld>
  <p:clrMapOvr>
    <a:masterClrMapping/>
  </p:clrMapOvr>
  <p:transition spd="slow">
    <p:wipe dir="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9" name="Google Shape;19;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0" name="Google Shape;20;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3" name="Google Shape;23;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5" name="Google Shape;25;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8" name="Google Shape;28;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1" name="Google Shape;31;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2" name="Google Shape;32;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5" name="Google Shape;35;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6"/>
        <p:cNvGrpSpPr/>
        <p:nvPr/>
      </p:nvGrpSpPr>
      <p:grpSpPr>
        <a:xfrm>
          <a:off x="0" y="0"/>
          <a:ext cx="0" cy="0"/>
          <a:chOff x="0" y="0"/>
          <a:chExt cx="0" cy="0"/>
        </a:xfrm>
      </p:grpSpPr>
      <p:sp>
        <p:nvSpPr>
          <p:cNvPr id="37" name="Google Shape;37;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9" name="Google Shape;39;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0" name="Google Shape;40;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1" name="Google Shape;41;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2"/>
        <p:cNvGrpSpPr/>
        <p:nvPr/>
      </p:nvGrpSpPr>
      <p:grpSpPr>
        <a:xfrm>
          <a:off x="0" y="0"/>
          <a:ext cx="0" cy="0"/>
          <a:chOff x="0" y="0"/>
          <a:chExt cx="0" cy="0"/>
        </a:xfrm>
      </p:grpSpPr>
      <p:sp>
        <p:nvSpPr>
          <p:cNvPr id="43" name="Google Shape;43;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4" name="Google Shape;44;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5"/>
        <p:cNvGrpSpPr/>
        <p:nvPr/>
      </p:nvGrpSpPr>
      <p:grpSpPr>
        <a:xfrm>
          <a:off x="0" y="0"/>
          <a:ext cx="0" cy="0"/>
          <a:chOff x="0" y="0"/>
          <a:chExt cx="0" cy="0"/>
        </a:xfrm>
      </p:grpSpPr>
      <p:sp>
        <p:nvSpPr>
          <p:cNvPr id="46" name="Google Shape;46;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7" name="Google Shape;47;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8" name="Google Shape;48;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pic>
        <p:nvPicPr>
          <p:cNvPr id="9" name="Google Shape;9;p1"/>
          <p:cNvPicPr preferRelativeResize="0"/>
          <p:nvPr/>
        </p:nvPicPr>
        <p:blipFill rotWithShape="1">
          <a:blip r:embed="rId14">
            <a:alphaModFix/>
          </a:blip>
          <a:srcRect t="80371"/>
          <a:stretch/>
        </p:blipFill>
        <p:spPr>
          <a:xfrm>
            <a:off x="0" y="3804131"/>
            <a:ext cx="9144000" cy="1339369"/>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60" r:id="rId11"/>
    <p:sldLayoutId id="2147483661"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jp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7" Type="http://schemas.openxmlformats.org/officeDocument/2006/relationships/image" Target="../media/image23.png"/><Relationship Id="rId2" Type="http://schemas.openxmlformats.org/officeDocument/2006/relationships/slideLayout" Target="../slideLayouts/slideLayout4.xml"/><Relationship Id="rId1" Type="http://schemas.openxmlformats.org/officeDocument/2006/relationships/video" Target="https://www.youtube.com/embed/dNvt_zSiIkg" TargetMode="External"/><Relationship Id="rId6" Type="http://schemas.openxmlformats.org/officeDocument/2006/relationships/image" Target="../media/image8.png"/><Relationship Id="rId5" Type="http://schemas.openxmlformats.org/officeDocument/2006/relationships/hyperlink" Target="https://youtu.be/dNvt_zSiIkg" TargetMode="Externa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1.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0"/>
        <p:cNvGrpSpPr/>
        <p:nvPr/>
      </p:nvGrpSpPr>
      <p:grpSpPr>
        <a:xfrm>
          <a:off x="0" y="0"/>
          <a:ext cx="0" cy="0"/>
          <a:chOff x="0" y="0"/>
          <a:chExt cx="0" cy="0"/>
        </a:xfrm>
      </p:grpSpPr>
      <p:sp>
        <p:nvSpPr>
          <p:cNvPr id="5" name="Title 4"/>
          <p:cNvSpPr>
            <a:spLocks noGrp="1"/>
          </p:cNvSpPr>
          <p:nvPr>
            <p:ph type="title"/>
          </p:nvPr>
        </p:nvSpPr>
        <p:spPr>
          <a:xfrm>
            <a:off x="311700" y="249382"/>
            <a:ext cx="8520600" cy="768343"/>
          </a:xfrm>
        </p:spPr>
        <p:txBody>
          <a:bodyPr anchor="ctr">
            <a:noAutofit/>
          </a:bodyPr>
          <a:lstStyle/>
          <a:p>
            <a:pPr algn="ctr"/>
            <a:r>
              <a:rPr lang="en-CA" sz="4000" b="1" dirty="0">
                <a:solidFill>
                  <a:schemeClr val="tx1"/>
                </a:solidFill>
                <a:latin typeface="+mj-lt"/>
              </a:rPr>
              <a:t>Healthy </a:t>
            </a:r>
            <a:r>
              <a:rPr lang="en-CA" sz="4000" b="1" dirty="0" smtClean="0">
                <a:solidFill>
                  <a:schemeClr val="tx1"/>
                </a:solidFill>
                <a:latin typeface="+mj-lt"/>
              </a:rPr>
              <a:t>Relationships</a:t>
            </a:r>
            <a:endParaRPr lang="en-CA" sz="4000" dirty="0">
              <a:latin typeface="+mj-lt"/>
            </a:endParaRPr>
          </a:p>
        </p:txBody>
      </p:sp>
      <p:sp>
        <p:nvSpPr>
          <p:cNvPr id="6" name="TextBox 5"/>
          <p:cNvSpPr txBox="1"/>
          <p:nvPr/>
        </p:nvSpPr>
        <p:spPr>
          <a:xfrm>
            <a:off x="3923425" y="3647710"/>
            <a:ext cx="1297150" cy="461665"/>
          </a:xfrm>
          <a:prstGeom prst="rect">
            <a:avLst/>
          </a:prstGeom>
          <a:noFill/>
        </p:spPr>
        <p:txBody>
          <a:bodyPr wrap="none" rtlCol="0" anchor="ctr">
            <a:spAutoFit/>
          </a:bodyPr>
          <a:lstStyle/>
          <a:p>
            <a:pPr algn="ctr"/>
            <a:r>
              <a:rPr lang="en-CA" sz="2400" dirty="0">
                <a:latin typeface="+mn-lt"/>
                <a:ea typeface="Calibri"/>
                <a:cs typeface="Calibri"/>
                <a:sym typeface="Calibri"/>
              </a:rPr>
              <a:t>Grade </a:t>
            </a:r>
            <a:r>
              <a:rPr lang="en-CA" sz="2400" dirty="0" smtClean="0">
                <a:latin typeface="+mn-lt"/>
                <a:ea typeface="Calibri"/>
                <a:cs typeface="Calibri"/>
                <a:sym typeface="Calibri"/>
              </a:rPr>
              <a:t>6</a:t>
            </a:r>
            <a:endParaRPr lang="en-CA" sz="2400" dirty="0">
              <a:latin typeface="+mn-lt"/>
              <a:ea typeface="Calibri"/>
              <a:cs typeface="Calibri"/>
              <a:sym typeface="Calibri"/>
            </a:endParaRPr>
          </a:p>
        </p:txBody>
      </p:sp>
      <p:pic>
        <p:nvPicPr>
          <p:cNvPr id="7" name="Picture 6" descr="family"/>
          <p:cNvPicPr>
            <a:picLocks noChangeAspect="1"/>
          </p:cNvPicPr>
          <p:nvPr/>
        </p:nvPicPr>
        <p:blipFill rotWithShape="1">
          <a:blip r:embed="rId4">
            <a:extLst>
              <a:ext uri="{28A0092B-C50C-407E-A947-70E740481C1C}">
                <a14:useLocalDpi xmlns:a14="http://schemas.microsoft.com/office/drawing/2010/main" val="0"/>
              </a:ext>
            </a:extLst>
          </a:blip>
          <a:srcRect l="6205" t="11532" r="6205" b="13006"/>
          <a:stretch/>
        </p:blipFill>
        <p:spPr>
          <a:xfrm>
            <a:off x="3081930" y="1004962"/>
            <a:ext cx="2980140" cy="2567506"/>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2" name="Title 1"/>
          <p:cNvSpPr>
            <a:spLocks noGrp="1"/>
          </p:cNvSpPr>
          <p:nvPr>
            <p:ph type="title"/>
          </p:nvPr>
        </p:nvSpPr>
        <p:spPr>
          <a:xfrm>
            <a:off x="2014350" y="626697"/>
            <a:ext cx="5115300" cy="871500"/>
          </a:xfrm>
        </p:spPr>
        <p:style>
          <a:lnRef idx="2">
            <a:schemeClr val="dk1"/>
          </a:lnRef>
          <a:fillRef idx="1">
            <a:schemeClr val="lt1"/>
          </a:fillRef>
          <a:effectRef idx="0">
            <a:schemeClr val="dk1"/>
          </a:effectRef>
          <a:fontRef idx="minor">
            <a:schemeClr val="dk1"/>
          </a:fontRef>
        </p:style>
        <p:txBody>
          <a:bodyPr anchor="ctr">
            <a:normAutofit/>
          </a:bodyPr>
          <a:lstStyle/>
          <a:p>
            <a:pPr algn="ctr"/>
            <a:r>
              <a:rPr lang="en-CA" b="1" dirty="0" smtClean="0">
                <a:latin typeface="+mj-lt"/>
              </a:rPr>
              <a:t>Guiding Question #1</a:t>
            </a:r>
            <a:endParaRPr lang="en-CA" b="1" dirty="0">
              <a:latin typeface="+mj-lt"/>
            </a:endParaRPr>
          </a:p>
        </p:txBody>
      </p:sp>
      <p:pic>
        <p:nvPicPr>
          <p:cNvPr id="5" name="Google Shape;75;p15" descr="pink question mark"/>
          <p:cNvPicPr preferRelativeResize="0"/>
          <p:nvPr/>
        </p:nvPicPr>
        <p:blipFill>
          <a:blip r:embed="rId3">
            <a:alphaModFix/>
          </a:blip>
          <a:stretch>
            <a:fillRect/>
          </a:stretch>
        </p:blipFill>
        <p:spPr>
          <a:xfrm>
            <a:off x="522665" y="2356509"/>
            <a:ext cx="1243650" cy="1243650"/>
          </a:xfrm>
          <a:prstGeom prst="rect">
            <a:avLst/>
          </a:prstGeom>
          <a:noFill/>
          <a:ln>
            <a:noFill/>
          </a:ln>
        </p:spPr>
      </p:pic>
      <p:sp>
        <p:nvSpPr>
          <p:cNvPr id="6" name="TextBox 5"/>
          <p:cNvSpPr txBox="1"/>
          <p:nvPr/>
        </p:nvSpPr>
        <p:spPr>
          <a:xfrm flipH="1">
            <a:off x="2014350" y="1870089"/>
            <a:ext cx="5115300" cy="1323439"/>
          </a:xfrm>
          <a:prstGeom prst="rect">
            <a:avLst/>
          </a:prstGeom>
          <a:noFill/>
        </p:spPr>
        <p:txBody>
          <a:bodyPr wrap="square" rtlCol="0">
            <a:spAutoFit/>
          </a:bodyPr>
          <a:lstStyle/>
          <a:p>
            <a:pPr marL="228600" lvl="0" algn="ctr"/>
            <a:r>
              <a:rPr lang="en-US" sz="2000" dirty="0" smtClean="0">
                <a:solidFill>
                  <a:schemeClr val="tx1"/>
                </a:solidFill>
                <a:latin typeface="+mn-lt"/>
                <a:ea typeface="Calibri"/>
                <a:cs typeface="Arial" panose="020B0604020202020204" pitchFamily="34" charset="0"/>
                <a:sym typeface="Calibri"/>
              </a:rPr>
              <a:t>What are some of the changes you have noticed or experienced during puberty?</a:t>
            </a:r>
          </a:p>
          <a:p>
            <a:pPr marL="228600" lvl="0" algn="ctr"/>
            <a:endParaRPr lang="en-US" sz="2000" dirty="0">
              <a:solidFill>
                <a:schemeClr val="tx1"/>
              </a:solidFill>
              <a:latin typeface="+mn-lt"/>
              <a:ea typeface="Calibri"/>
              <a:cs typeface="Arial" panose="020B0604020202020204" pitchFamily="34" charset="0"/>
              <a:sym typeface="Calibri"/>
            </a:endParaRPr>
          </a:p>
          <a:p>
            <a:pPr marL="228600" lvl="0" algn="ctr"/>
            <a:r>
              <a:rPr lang="en-US" sz="2000" dirty="0" smtClean="0">
                <a:solidFill>
                  <a:schemeClr val="tx1"/>
                </a:solidFill>
                <a:latin typeface="+mn-lt"/>
                <a:ea typeface="Calibri"/>
                <a:cs typeface="Arial" panose="020B0604020202020204" pitchFamily="34" charset="0"/>
                <a:sym typeface="Calibri"/>
              </a:rPr>
              <a:t>Think of emotional and social changes. </a:t>
            </a:r>
          </a:p>
        </p:txBody>
      </p:sp>
    </p:spTree>
    <p:extLst>
      <p:ext uri="{BB962C8B-B14F-4D97-AF65-F5344CB8AC3E}">
        <p14:creationId xmlns:p14="http://schemas.microsoft.com/office/powerpoint/2010/main" val="1450559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700" y="445025"/>
            <a:ext cx="8520600" cy="885012"/>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b="1" dirty="0" smtClean="0">
                <a:latin typeface="+mj-lt"/>
              </a:rPr>
              <a:t>Emotional and Social</a:t>
            </a:r>
            <a:r>
              <a:rPr lang="en-CA" b="1" dirty="0">
                <a:latin typeface="+mj-lt"/>
              </a:rPr>
              <a:t> </a:t>
            </a:r>
            <a:r>
              <a:rPr lang="en-CA" b="1" dirty="0" smtClean="0">
                <a:latin typeface="+mj-lt"/>
              </a:rPr>
              <a:t>Changes </a:t>
            </a:r>
            <a:endParaRPr lang="en-CA" b="1" dirty="0">
              <a:latin typeface="+mj-lt"/>
            </a:endParaRPr>
          </a:p>
        </p:txBody>
      </p:sp>
      <p:sp>
        <p:nvSpPr>
          <p:cNvPr id="3" name="Text Placeholder 2"/>
          <p:cNvSpPr>
            <a:spLocks noGrp="1"/>
          </p:cNvSpPr>
          <p:nvPr>
            <p:ph type="body" idx="1"/>
          </p:nvPr>
        </p:nvSpPr>
        <p:spPr>
          <a:xfrm>
            <a:off x="311700" y="1728775"/>
            <a:ext cx="3642462" cy="2043360"/>
          </a:xfrm>
        </p:spPr>
        <p:txBody>
          <a:bodyPr>
            <a:normAutofit/>
          </a:bodyPr>
          <a:lstStyle/>
          <a:p>
            <a:pPr marL="114300" indent="0">
              <a:buClrTx/>
              <a:buNone/>
            </a:pPr>
            <a:r>
              <a:rPr lang="en-CA" sz="2000" b="1" dirty="0" smtClean="0">
                <a:solidFill>
                  <a:schemeClr val="tx1"/>
                </a:solidFill>
                <a:latin typeface="+mn-lt"/>
              </a:rPr>
              <a:t>Emotional Changes: </a:t>
            </a:r>
          </a:p>
          <a:p>
            <a:pPr>
              <a:buClrTx/>
            </a:pPr>
            <a:r>
              <a:rPr lang="en-CA" sz="2000" dirty="0" smtClean="0">
                <a:solidFill>
                  <a:schemeClr val="tx1"/>
                </a:solidFill>
                <a:latin typeface="+mn-lt"/>
              </a:rPr>
              <a:t>You might start to have intense feelings</a:t>
            </a:r>
          </a:p>
          <a:p>
            <a:pPr>
              <a:buClrTx/>
            </a:pPr>
            <a:r>
              <a:rPr lang="en-CA" sz="2000" dirty="0" smtClean="0">
                <a:solidFill>
                  <a:schemeClr val="tx1"/>
                </a:solidFill>
                <a:latin typeface="+mn-lt"/>
              </a:rPr>
              <a:t>You might have new interest in relationships</a:t>
            </a:r>
          </a:p>
        </p:txBody>
      </p:sp>
      <p:sp>
        <p:nvSpPr>
          <p:cNvPr id="6" name="Text Placeholder 2"/>
          <p:cNvSpPr txBox="1">
            <a:spLocks/>
          </p:cNvSpPr>
          <p:nvPr/>
        </p:nvSpPr>
        <p:spPr>
          <a:xfrm>
            <a:off x="5449330" y="1653803"/>
            <a:ext cx="3382970" cy="2193303"/>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114300" indent="0">
              <a:buClrTx/>
              <a:buFont typeface="Arial"/>
              <a:buNone/>
            </a:pPr>
            <a:r>
              <a:rPr lang="en-CA" sz="2000" b="1" dirty="0" smtClean="0">
                <a:solidFill>
                  <a:schemeClr val="tx1"/>
                </a:solidFill>
                <a:latin typeface="+mn-lt"/>
              </a:rPr>
              <a:t>Social Changes: </a:t>
            </a:r>
          </a:p>
          <a:p>
            <a:pPr>
              <a:buClrTx/>
            </a:pPr>
            <a:r>
              <a:rPr lang="en-CA" sz="2000" dirty="0" smtClean="0">
                <a:solidFill>
                  <a:schemeClr val="tx1"/>
                </a:solidFill>
                <a:latin typeface="+mn-lt"/>
              </a:rPr>
              <a:t>Your friendships might change</a:t>
            </a:r>
          </a:p>
          <a:p>
            <a:pPr>
              <a:buClrTx/>
            </a:pPr>
            <a:r>
              <a:rPr lang="en-CA" sz="2000" dirty="0" smtClean="0">
                <a:solidFill>
                  <a:schemeClr val="tx1"/>
                </a:solidFill>
                <a:latin typeface="+mn-lt"/>
              </a:rPr>
              <a:t>You may feel increased pressures from peers</a:t>
            </a:r>
            <a:endParaRPr lang="en-CA" sz="2000" b="1" dirty="0">
              <a:solidFill>
                <a:schemeClr val="tx1"/>
              </a:solidFill>
              <a:latin typeface="+mn-lt"/>
            </a:endParaRPr>
          </a:p>
        </p:txBody>
      </p:sp>
      <p:pic>
        <p:nvPicPr>
          <p:cNvPr id="7" name="Picture 6" descr="person crying with broken heart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90797" y="1569251"/>
            <a:ext cx="2362405" cy="2362405"/>
          </a:xfrm>
          <a:prstGeom prst="rect">
            <a:avLst/>
          </a:prstGeom>
        </p:spPr>
      </p:pic>
    </p:spTree>
    <p:extLst>
      <p:ext uri="{BB962C8B-B14F-4D97-AF65-F5344CB8AC3E}">
        <p14:creationId xmlns:p14="http://schemas.microsoft.com/office/powerpoint/2010/main" val="3912148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2"/>
        <p:cNvGrpSpPr/>
        <p:nvPr/>
      </p:nvGrpSpPr>
      <p:grpSpPr>
        <a:xfrm>
          <a:off x="0" y="0"/>
          <a:ext cx="0" cy="0"/>
          <a:chOff x="0" y="0"/>
          <a:chExt cx="0" cy="0"/>
        </a:xfrm>
      </p:grpSpPr>
      <p:sp>
        <p:nvSpPr>
          <p:cNvPr id="2" name="Title 1"/>
          <p:cNvSpPr>
            <a:spLocks noGrp="1"/>
          </p:cNvSpPr>
          <p:nvPr>
            <p:ph type="title"/>
          </p:nvPr>
        </p:nvSpPr>
        <p:spPr>
          <a:xfrm>
            <a:off x="311700" y="356461"/>
            <a:ext cx="8520600" cy="796014"/>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b="1" dirty="0" smtClean="0">
                <a:latin typeface="+mj-lt"/>
              </a:rPr>
              <a:t>What About Me – Who Am I?</a:t>
            </a:r>
            <a:endParaRPr lang="en-CA" b="1" dirty="0">
              <a:latin typeface="+mj-lt"/>
            </a:endParaRPr>
          </a:p>
        </p:txBody>
      </p:sp>
      <p:sp>
        <p:nvSpPr>
          <p:cNvPr id="3" name="Text Placeholder 2"/>
          <p:cNvSpPr>
            <a:spLocks noGrp="1"/>
          </p:cNvSpPr>
          <p:nvPr>
            <p:ph type="body" idx="1"/>
          </p:nvPr>
        </p:nvSpPr>
        <p:spPr>
          <a:xfrm>
            <a:off x="5045647" y="1656015"/>
            <a:ext cx="2958194" cy="2029637"/>
          </a:xfrm>
        </p:spPr>
        <p:txBody>
          <a:bodyPr>
            <a:normAutofit/>
          </a:bodyPr>
          <a:lstStyle/>
          <a:p>
            <a:pPr>
              <a:buClrTx/>
            </a:pPr>
            <a:r>
              <a:rPr lang="en-CA" sz="2000" dirty="0">
                <a:solidFill>
                  <a:schemeClr val="tx1"/>
                </a:solidFill>
                <a:latin typeface="+mn-lt"/>
              </a:rPr>
              <a:t>Experiences </a:t>
            </a:r>
          </a:p>
          <a:p>
            <a:pPr>
              <a:buClrTx/>
            </a:pPr>
            <a:r>
              <a:rPr lang="en-CA" sz="2000" dirty="0">
                <a:solidFill>
                  <a:schemeClr val="tx1"/>
                </a:solidFill>
                <a:latin typeface="+mn-lt"/>
              </a:rPr>
              <a:t>Skills</a:t>
            </a:r>
          </a:p>
          <a:p>
            <a:pPr>
              <a:buClrTx/>
            </a:pPr>
            <a:r>
              <a:rPr lang="en-CA" sz="2000" dirty="0">
                <a:solidFill>
                  <a:schemeClr val="tx1"/>
                </a:solidFill>
                <a:latin typeface="+mn-lt"/>
              </a:rPr>
              <a:t>Values and morals </a:t>
            </a:r>
          </a:p>
          <a:p>
            <a:pPr>
              <a:buClrTx/>
            </a:pPr>
            <a:r>
              <a:rPr lang="en-CA" sz="2000" dirty="0">
                <a:solidFill>
                  <a:schemeClr val="tx1"/>
                </a:solidFill>
                <a:latin typeface="+mn-lt"/>
              </a:rPr>
              <a:t>Culture and religion</a:t>
            </a:r>
          </a:p>
          <a:p>
            <a:pPr>
              <a:buClrTx/>
            </a:pPr>
            <a:r>
              <a:rPr lang="en-CA" sz="2000" dirty="0">
                <a:solidFill>
                  <a:schemeClr val="tx1"/>
                </a:solidFill>
                <a:latin typeface="+mn-lt"/>
              </a:rPr>
              <a:t>Personality </a:t>
            </a:r>
            <a:r>
              <a:rPr lang="en-CA" sz="2000" dirty="0" smtClean="0">
                <a:solidFill>
                  <a:schemeClr val="tx1"/>
                </a:solidFill>
                <a:latin typeface="+mn-lt"/>
              </a:rPr>
              <a:t>traits</a:t>
            </a:r>
            <a:endParaRPr lang="en-CA" sz="2000" dirty="0">
              <a:solidFill>
                <a:schemeClr val="tx1"/>
              </a:solidFill>
              <a:latin typeface="+mn-lt"/>
            </a:endParaRPr>
          </a:p>
        </p:txBody>
      </p:sp>
      <p:pic>
        <p:nvPicPr>
          <p:cNvPr id="7" name="Picture 2" descr="Two adult women and a young gir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3823" y="1506156"/>
            <a:ext cx="3502456" cy="23367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230344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2"/>
        <p:cNvGrpSpPr/>
        <p:nvPr/>
      </p:nvGrpSpPr>
      <p:grpSpPr>
        <a:xfrm>
          <a:off x="0" y="0"/>
          <a:ext cx="0" cy="0"/>
          <a:chOff x="0" y="0"/>
          <a:chExt cx="0" cy="0"/>
        </a:xfrm>
      </p:grpSpPr>
      <p:sp>
        <p:nvSpPr>
          <p:cNvPr id="2" name="Title 1"/>
          <p:cNvSpPr>
            <a:spLocks noGrp="1"/>
          </p:cNvSpPr>
          <p:nvPr>
            <p:ph type="title"/>
          </p:nvPr>
        </p:nvSpPr>
        <p:spPr>
          <a:xfrm>
            <a:off x="311700" y="282979"/>
            <a:ext cx="8520600" cy="927248"/>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b="1" dirty="0" smtClean="0">
                <a:latin typeface="+mj-lt"/>
              </a:rPr>
              <a:t>Ways to Build Confidence</a:t>
            </a:r>
            <a:endParaRPr lang="en-CA" b="1" dirty="0">
              <a:latin typeface="+mj-lt"/>
            </a:endParaRPr>
          </a:p>
        </p:txBody>
      </p:sp>
      <p:sp>
        <p:nvSpPr>
          <p:cNvPr id="3" name="Text Placeholder 2"/>
          <p:cNvSpPr>
            <a:spLocks noGrp="1"/>
          </p:cNvSpPr>
          <p:nvPr>
            <p:ph type="body" idx="1"/>
          </p:nvPr>
        </p:nvSpPr>
        <p:spPr>
          <a:xfrm>
            <a:off x="311700" y="1507523"/>
            <a:ext cx="5286865" cy="2421925"/>
          </a:xfrm>
        </p:spPr>
        <p:txBody>
          <a:bodyPr>
            <a:normAutofit fontScale="92500" lnSpcReduction="10000"/>
          </a:bodyPr>
          <a:lstStyle/>
          <a:p>
            <a:pPr marL="114300" indent="0">
              <a:buClrTx/>
              <a:buNone/>
            </a:pPr>
            <a:r>
              <a:rPr lang="en-CA" sz="2000" dirty="0" smtClean="0">
                <a:solidFill>
                  <a:schemeClr val="tx1"/>
                </a:solidFill>
                <a:latin typeface="+mn-lt"/>
              </a:rPr>
              <a:t>Confidence can help you have healthy relationships.</a:t>
            </a:r>
          </a:p>
          <a:p>
            <a:pPr>
              <a:buClrTx/>
            </a:pPr>
            <a:r>
              <a:rPr lang="en-CA" sz="2000" dirty="0" smtClean="0">
                <a:solidFill>
                  <a:schemeClr val="tx1"/>
                </a:solidFill>
                <a:latin typeface="+mn-lt"/>
              </a:rPr>
              <a:t>Ask others about your strengths and positive qualities</a:t>
            </a:r>
          </a:p>
          <a:p>
            <a:pPr>
              <a:buClrTx/>
            </a:pPr>
            <a:r>
              <a:rPr lang="en-CA" sz="2000" dirty="0" smtClean="0">
                <a:solidFill>
                  <a:schemeClr val="tx1"/>
                </a:solidFill>
                <a:latin typeface="+mn-lt"/>
              </a:rPr>
              <a:t>Be assertive – take control of your life</a:t>
            </a:r>
          </a:p>
          <a:p>
            <a:pPr>
              <a:buClrTx/>
            </a:pPr>
            <a:r>
              <a:rPr lang="en-CA" sz="2000" dirty="0" smtClean="0">
                <a:solidFill>
                  <a:schemeClr val="tx1"/>
                </a:solidFill>
                <a:latin typeface="+mn-lt"/>
              </a:rPr>
              <a:t>Have a positive attitude</a:t>
            </a:r>
          </a:p>
          <a:p>
            <a:pPr>
              <a:buClrTx/>
            </a:pPr>
            <a:r>
              <a:rPr lang="en-CA" sz="2000" dirty="0" smtClean="0">
                <a:solidFill>
                  <a:schemeClr val="tx1"/>
                </a:solidFill>
                <a:latin typeface="+mn-lt"/>
              </a:rPr>
              <a:t>Feel good about the decisions you make</a:t>
            </a:r>
            <a:endParaRPr lang="en-CA" sz="2000" dirty="0">
              <a:solidFill>
                <a:schemeClr val="tx1"/>
              </a:solidFill>
              <a:latin typeface="+mn-lt"/>
            </a:endParaRPr>
          </a:p>
        </p:txBody>
      </p:sp>
      <p:pic>
        <p:nvPicPr>
          <p:cNvPr id="5" name="Picture 4" descr="person staring at their superhero reflection"/>
          <p:cNvPicPr>
            <a:picLocks noChangeAspect="1"/>
          </p:cNvPicPr>
          <p:nvPr/>
        </p:nvPicPr>
        <p:blipFill rotWithShape="1">
          <a:blip r:embed="rId4">
            <a:extLst>
              <a:ext uri="{28A0092B-C50C-407E-A947-70E740481C1C}">
                <a14:useLocalDpi xmlns:a14="http://schemas.microsoft.com/office/drawing/2010/main" val="0"/>
              </a:ext>
            </a:extLst>
          </a:blip>
          <a:srcRect b="3354"/>
          <a:stretch/>
        </p:blipFill>
        <p:spPr>
          <a:xfrm>
            <a:off x="5823998" y="1372272"/>
            <a:ext cx="2857143" cy="2761318"/>
          </a:xfrm>
          <a:prstGeom prst="rect">
            <a:avLst/>
          </a:prstGeom>
        </p:spPr>
      </p:pic>
    </p:spTree>
    <p:extLst>
      <p:ext uri="{BB962C8B-B14F-4D97-AF65-F5344CB8AC3E}">
        <p14:creationId xmlns:p14="http://schemas.microsoft.com/office/powerpoint/2010/main" val="24483686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2" name="Title 1"/>
          <p:cNvSpPr>
            <a:spLocks noGrp="1"/>
          </p:cNvSpPr>
          <p:nvPr>
            <p:ph type="title"/>
          </p:nvPr>
        </p:nvSpPr>
        <p:spPr>
          <a:xfrm>
            <a:off x="1866068" y="657868"/>
            <a:ext cx="5115300" cy="871500"/>
          </a:xfrm>
        </p:spPr>
        <p:style>
          <a:lnRef idx="2">
            <a:schemeClr val="dk1"/>
          </a:lnRef>
          <a:fillRef idx="1">
            <a:schemeClr val="lt1"/>
          </a:fillRef>
          <a:effectRef idx="0">
            <a:schemeClr val="dk1"/>
          </a:effectRef>
          <a:fontRef idx="minor">
            <a:schemeClr val="dk1"/>
          </a:fontRef>
        </p:style>
        <p:txBody>
          <a:bodyPr anchor="ctr">
            <a:normAutofit/>
          </a:bodyPr>
          <a:lstStyle/>
          <a:p>
            <a:pPr algn="ctr"/>
            <a:r>
              <a:rPr lang="en-CA" b="1" dirty="0" smtClean="0">
                <a:latin typeface="+mj-lt"/>
              </a:rPr>
              <a:t>Guiding Question #2</a:t>
            </a:r>
            <a:endParaRPr lang="en-CA" b="1" dirty="0">
              <a:latin typeface="+mj-lt"/>
            </a:endParaRPr>
          </a:p>
        </p:txBody>
      </p:sp>
      <p:sp>
        <p:nvSpPr>
          <p:cNvPr id="6" name="TextBox 5"/>
          <p:cNvSpPr txBox="1"/>
          <p:nvPr/>
        </p:nvSpPr>
        <p:spPr>
          <a:xfrm flipH="1">
            <a:off x="1866068" y="1787063"/>
            <a:ext cx="5115300" cy="1631216"/>
          </a:xfrm>
          <a:prstGeom prst="rect">
            <a:avLst/>
          </a:prstGeom>
          <a:noFill/>
        </p:spPr>
        <p:txBody>
          <a:bodyPr wrap="square" rtlCol="0">
            <a:spAutoFit/>
          </a:bodyPr>
          <a:lstStyle/>
          <a:p>
            <a:pPr marL="228600" lvl="0" algn="ctr"/>
            <a:r>
              <a:rPr lang="en-US" sz="2000" dirty="0">
                <a:solidFill>
                  <a:schemeClr val="tx1"/>
                </a:solidFill>
                <a:latin typeface="+mn-lt"/>
                <a:ea typeface="Calibri"/>
                <a:cs typeface="Calibri"/>
                <a:sym typeface="Calibri"/>
              </a:rPr>
              <a:t>When you hear the word relationship(s), what does that mean? </a:t>
            </a:r>
            <a:endParaRPr lang="en-US" sz="2000" dirty="0" smtClean="0">
              <a:solidFill>
                <a:schemeClr val="tx1"/>
              </a:solidFill>
              <a:latin typeface="+mn-lt"/>
              <a:ea typeface="Calibri"/>
              <a:cs typeface="Calibri"/>
              <a:sym typeface="Calibri"/>
            </a:endParaRPr>
          </a:p>
          <a:p>
            <a:pPr marL="228600" lvl="0" algn="ctr"/>
            <a:endParaRPr lang="en-US" sz="2000" dirty="0">
              <a:solidFill>
                <a:schemeClr val="tx1"/>
              </a:solidFill>
              <a:latin typeface="+mn-lt"/>
              <a:ea typeface="Calibri"/>
              <a:cs typeface="Calibri"/>
              <a:sym typeface="Calibri"/>
            </a:endParaRPr>
          </a:p>
          <a:p>
            <a:pPr marL="228600" lvl="0" algn="ctr"/>
            <a:r>
              <a:rPr lang="en-US" sz="2000" dirty="0" smtClean="0">
                <a:solidFill>
                  <a:schemeClr val="tx1"/>
                </a:solidFill>
                <a:latin typeface="+mn-lt"/>
                <a:ea typeface="Calibri"/>
                <a:cs typeface="Calibri"/>
                <a:sym typeface="Calibri"/>
              </a:rPr>
              <a:t>What </a:t>
            </a:r>
            <a:r>
              <a:rPr lang="en-US" sz="2000" dirty="0">
                <a:solidFill>
                  <a:schemeClr val="tx1"/>
                </a:solidFill>
                <a:latin typeface="+mn-lt"/>
                <a:ea typeface="Calibri"/>
                <a:cs typeface="Calibri"/>
                <a:sym typeface="Calibri"/>
              </a:rPr>
              <a:t>are some examples of relationships you might have?</a:t>
            </a:r>
            <a:endParaRPr lang="en-US" sz="1200" dirty="0">
              <a:solidFill>
                <a:schemeClr val="tx1"/>
              </a:solidFill>
              <a:latin typeface="+mn-lt"/>
              <a:ea typeface="Calibri"/>
              <a:cs typeface="Calibri"/>
              <a:sym typeface="Calibri"/>
            </a:endParaRPr>
          </a:p>
        </p:txBody>
      </p:sp>
      <p:pic>
        <p:nvPicPr>
          <p:cNvPr id="5" name="Google Shape;75;p15" descr="pink question mark"/>
          <p:cNvPicPr preferRelativeResize="0"/>
          <p:nvPr/>
        </p:nvPicPr>
        <p:blipFill>
          <a:blip r:embed="rId3">
            <a:alphaModFix/>
          </a:blip>
          <a:stretch>
            <a:fillRect/>
          </a:stretch>
        </p:blipFill>
        <p:spPr>
          <a:xfrm>
            <a:off x="7400588" y="2602671"/>
            <a:ext cx="1243650" cy="1243650"/>
          </a:xfrm>
          <a:prstGeom prst="rect">
            <a:avLst/>
          </a:prstGeom>
          <a:noFill/>
          <a:ln>
            <a:noFill/>
          </a:ln>
        </p:spPr>
      </p:pic>
    </p:spTree>
    <p:extLst>
      <p:ext uri="{BB962C8B-B14F-4D97-AF65-F5344CB8AC3E}">
        <p14:creationId xmlns:p14="http://schemas.microsoft.com/office/powerpoint/2010/main" val="15570097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2"/>
        <p:cNvGrpSpPr/>
        <p:nvPr/>
      </p:nvGrpSpPr>
      <p:grpSpPr>
        <a:xfrm>
          <a:off x="0" y="0"/>
          <a:ext cx="0" cy="0"/>
          <a:chOff x="0" y="0"/>
          <a:chExt cx="0" cy="0"/>
        </a:xfrm>
      </p:grpSpPr>
      <p:sp>
        <p:nvSpPr>
          <p:cNvPr id="2" name="Title 1"/>
          <p:cNvSpPr>
            <a:spLocks noGrp="1"/>
          </p:cNvSpPr>
          <p:nvPr>
            <p:ph type="title"/>
          </p:nvPr>
        </p:nvSpPr>
        <p:spPr>
          <a:xfrm>
            <a:off x="311700" y="245328"/>
            <a:ext cx="8520600" cy="886818"/>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b="1" dirty="0" smtClean="0">
                <a:latin typeface="+mj-lt"/>
              </a:rPr>
              <a:t>Relationships</a:t>
            </a:r>
            <a:endParaRPr lang="en-CA" b="1" dirty="0">
              <a:latin typeface="+mj-lt"/>
            </a:endParaRPr>
          </a:p>
        </p:txBody>
      </p:sp>
      <p:sp>
        <p:nvSpPr>
          <p:cNvPr id="3" name="Text Placeholder 2"/>
          <p:cNvSpPr>
            <a:spLocks noGrp="1"/>
          </p:cNvSpPr>
          <p:nvPr>
            <p:ph type="body" idx="1"/>
          </p:nvPr>
        </p:nvSpPr>
        <p:spPr>
          <a:xfrm>
            <a:off x="311700" y="1219747"/>
            <a:ext cx="8520600" cy="651793"/>
          </a:xfrm>
        </p:spPr>
        <p:txBody>
          <a:bodyPr>
            <a:normAutofit/>
          </a:bodyPr>
          <a:lstStyle/>
          <a:p>
            <a:pPr>
              <a:buClrTx/>
            </a:pPr>
            <a:r>
              <a:rPr lang="en-US" sz="2000" dirty="0">
                <a:solidFill>
                  <a:schemeClr val="tx1"/>
                </a:solidFill>
                <a:latin typeface="+mn-lt"/>
              </a:rPr>
              <a:t>You </a:t>
            </a:r>
            <a:r>
              <a:rPr lang="en-US" sz="2000" dirty="0" smtClean="0">
                <a:solidFill>
                  <a:schemeClr val="tx1"/>
                </a:solidFill>
                <a:latin typeface="+mn-lt"/>
              </a:rPr>
              <a:t>will </a:t>
            </a:r>
            <a:r>
              <a:rPr lang="en-US" sz="2000" dirty="0">
                <a:solidFill>
                  <a:schemeClr val="tx1"/>
                </a:solidFill>
                <a:latin typeface="+mn-lt"/>
              </a:rPr>
              <a:t>have relationships with many different people in your life. </a:t>
            </a:r>
          </a:p>
        </p:txBody>
      </p:sp>
      <p:pic>
        <p:nvPicPr>
          <p:cNvPr id="5" name="Picture 4" descr="diverse group of kids smiling at school"/>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3600" y="1804678"/>
            <a:ext cx="3261098" cy="2175152"/>
          </a:xfrm>
          <a:prstGeom prst="rect">
            <a:avLst/>
          </a:prstGeom>
        </p:spPr>
      </p:pic>
      <p:pic>
        <p:nvPicPr>
          <p:cNvPr id="6" name="Picture 5" descr="group of friends"/>
          <p:cNvPicPr>
            <a:picLocks noChangeAspect="1"/>
          </p:cNvPicPr>
          <p:nvPr/>
        </p:nvPicPr>
        <p:blipFill rotWithShape="1">
          <a:blip r:embed="rId5">
            <a:extLst>
              <a:ext uri="{28A0092B-C50C-407E-A947-70E740481C1C}">
                <a14:useLocalDpi xmlns:a14="http://schemas.microsoft.com/office/drawing/2010/main" val="0"/>
              </a:ext>
            </a:extLst>
          </a:blip>
          <a:srcRect l="7609" t="18723" r="7772" b="16905"/>
          <a:stretch/>
        </p:blipFill>
        <p:spPr>
          <a:xfrm>
            <a:off x="5132764" y="1804678"/>
            <a:ext cx="2911485" cy="2214837"/>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2" name="Title 1"/>
          <p:cNvSpPr>
            <a:spLocks noGrp="1"/>
          </p:cNvSpPr>
          <p:nvPr>
            <p:ph type="title"/>
          </p:nvPr>
        </p:nvSpPr>
        <p:spPr>
          <a:xfrm>
            <a:off x="1965150" y="528875"/>
            <a:ext cx="5213700" cy="968096"/>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b="1" dirty="0" smtClean="0">
                <a:latin typeface="+mj-lt"/>
              </a:rPr>
              <a:t>Think, Pair, Share</a:t>
            </a:r>
            <a:endParaRPr lang="en-CA" b="1" dirty="0">
              <a:latin typeface="+mj-lt"/>
            </a:endParaRPr>
          </a:p>
        </p:txBody>
      </p:sp>
      <p:pic>
        <p:nvPicPr>
          <p:cNvPr id="7" name="Google Shape;74;p15" descr="Talking bubbles"/>
          <p:cNvPicPr preferRelativeResize="0"/>
          <p:nvPr/>
        </p:nvPicPr>
        <p:blipFill>
          <a:blip r:embed="rId3">
            <a:alphaModFix/>
          </a:blip>
          <a:stretch>
            <a:fillRect/>
          </a:stretch>
        </p:blipFill>
        <p:spPr>
          <a:xfrm>
            <a:off x="422425" y="1940724"/>
            <a:ext cx="1542725" cy="1593247"/>
          </a:xfrm>
          <a:prstGeom prst="rect">
            <a:avLst/>
          </a:prstGeom>
          <a:noFill/>
          <a:ln>
            <a:noFill/>
          </a:ln>
        </p:spPr>
      </p:pic>
      <p:sp>
        <p:nvSpPr>
          <p:cNvPr id="5" name="TextBox 4"/>
          <p:cNvSpPr txBox="1"/>
          <p:nvPr/>
        </p:nvSpPr>
        <p:spPr>
          <a:xfrm>
            <a:off x="1965150" y="1767851"/>
            <a:ext cx="5213700" cy="1938992"/>
          </a:xfrm>
          <a:prstGeom prst="rect">
            <a:avLst/>
          </a:prstGeom>
          <a:noFill/>
        </p:spPr>
        <p:txBody>
          <a:bodyPr wrap="square" rtlCol="0">
            <a:spAutoFit/>
          </a:bodyPr>
          <a:lstStyle/>
          <a:p>
            <a:pPr marL="228600" lvl="0" algn="ctr"/>
            <a:r>
              <a:rPr lang="en-US" sz="2000" dirty="0">
                <a:solidFill>
                  <a:schemeClr val="tx1"/>
                </a:solidFill>
                <a:ea typeface="Calibri"/>
                <a:cs typeface="Calibri"/>
                <a:sym typeface="Calibri"/>
              </a:rPr>
              <a:t>Working with a partner, try to answer the following question</a:t>
            </a:r>
            <a:r>
              <a:rPr lang="en-US" sz="2000" dirty="0" smtClean="0">
                <a:solidFill>
                  <a:schemeClr val="tx1"/>
                </a:solidFill>
                <a:ea typeface="Calibri"/>
                <a:cs typeface="Calibri"/>
                <a:sym typeface="Calibri"/>
              </a:rPr>
              <a:t>:</a:t>
            </a:r>
          </a:p>
          <a:p>
            <a:pPr marL="228600" lvl="0" algn="ctr"/>
            <a:endParaRPr lang="en-US" sz="2000" dirty="0">
              <a:solidFill>
                <a:schemeClr val="tx1"/>
              </a:solidFill>
              <a:ea typeface="Calibri"/>
              <a:cs typeface="Calibri"/>
              <a:sym typeface="Calibri"/>
            </a:endParaRPr>
          </a:p>
          <a:p>
            <a:pPr marL="228600" lvl="0" algn="ctr"/>
            <a:r>
              <a:rPr lang="en-US" sz="2000" dirty="0" smtClean="0">
                <a:solidFill>
                  <a:schemeClr val="tx1"/>
                </a:solidFill>
                <a:ea typeface="Calibri"/>
                <a:cs typeface="Calibri"/>
                <a:sym typeface="Calibri"/>
              </a:rPr>
              <a:t>What </a:t>
            </a:r>
            <a:r>
              <a:rPr lang="en-US" sz="2000" dirty="0">
                <a:solidFill>
                  <a:schemeClr val="tx1"/>
                </a:solidFill>
                <a:ea typeface="Calibri"/>
                <a:cs typeface="Calibri"/>
                <a:sym typeface="Calibri"/>
              </a:rPr>
              <a:t>behaviours </a:t>
            </a:r>
            <a:r>
              <a:rPr lang="en-US" sz="2000" dirty="0" smtClean="0">
                <a:solidFill>
                  <a:schemeClr val="tx1"/>
                </a:solidFill>
                <a:ea typeface="Calibri"/>
                <a:cs typeface="Calibri"/>
                <a:sym typeface="Calibri"/>
              </a:rPr>
              <a:t>do you think are </a:t>
            </a:r>
            <a:r>
              <a:rPr lang="en-US" sz="2000" dirty="0">
                <a:solidFill>
                  <a:schemeClr val="tx1"/>
                </a:solidFill>
                <a:ea typeface="Calibri"/>
                <a:cs typeface="Calibri"/>
                <a:sym typeface="Calibri"/>
              </a:rPr>
              <a:t>important in building a </a:t>
            </a:r>
            <a:r>
              <a:rPr lang="en-US" sz="2000" dirty="0" smtClean="0">
                <a:solidFill>
                  <a:schemeClr val="tx1"/>
                </a:solidFill>
                <a:ea typeface="Calibri"/>
                <a:cs typeface="Calibri"/>
                <a:sym typeface="Calibri"/>
              </a:rPr>
              <a:t>healthy relationship?</a:t>
            </a:r>
            <a:endParaRPr lang="en-US" sz="2000" dirty="0">
              <a:solidFill>
                <a:schemeClr val="tx1"/>
              </a:solidFill>
              <a:ea typeface="Calibri"/>
              <a:cs typeface="Calibri"/>
              <a:sym typeface="Calibri"/>
            </a:endParaRPr>
          </a:p>
        </p:txBody>
      </p:sp>
    </p:spTree>
    <p:extLst>
      <p:ext uri="{BB962C8B-B14F-4D97-AF65-F5344CB8AC3E}">
        <p14:creationId xmlns:p14="http://schemas.microsoft.com/office/powerpoint/2010/main" val="24148821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5957" y="336884"/>
            <a:ext cx="7676147" cy="886541"/>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b="1" dirty="0" smtClean="0">
                <a:latin typeface="+mj-lt"/>
              </a:rPr>
              <a:t>Healthy Behaviours in Relationships</a:t>
            </a:r>
            <a:endParaRPr lang="en-CA" b="1" dirty="0">
              <a:latin typeface="+mj-lt"/>
            </a:endParaRPr>
          </a:p>
        </p:txBody>
      </p:sp>
      <p:sp>
        <p:nvSpPr>
          <p:cNvPr id="3" name="Text Placeholder 2"/>
          <p:cNvSpPr>
            <a:spLocks noGrp="1"/>
          </p:cNvSpPr>
          <p:nvPr>
            <p:ph type="body" idx="1"/>
          </p:nvPr>
        </p:nvSpPr>
        <p:spPr>
          <a:xfrm>
            <a:off x="1079027" y="1541917"/>
            <a:ext cx="3243715" cy="2318657"/>
          </a:xfrm>
        </p:spPr>
        <p:txBody>
          <a:bodyPr>
            <a:normAutofit/>
          </a:bodyPr>
          <a:lstStyle/>
          <a:p>
            <a:pPr>
              <a:buClrTx/>
            </a:pPr>
            <a:r>
              <a:rPr lang="en-CA" sz="2000" dirty="0" smtClean="0">
                <a:solidFill>
                  <a:schemeClr val="tx1"/>
                </a:solidFill>
                <a:latin typeface="+mn-lt"/>
              </a:rPr>
              <a:t>Be yourself</a:t>
            </a:r>
          </a:p>
          <a:p>
            <a:pPr>
              <a:buClrTx/>
            </a:pPr>
            <a:r>
              <a:rPr lang="en-CA" sz="2000" dirty="0" smtClean="0">
                <a:solidFill>
                  <a:schemeClr val="tx1"/>
                </a:solidFill>
                <a:latin typeface="+mn-lt"/>
              </a:rPr>
              <a:t>Honesty</a:t>
            </a:r>
          </a:p>
          <a:p>
            <a:pPr>
              <a:buClrTx/>
            </a:pPr>
            <a:r>
              <a:rPr lang="en-CA" sz="2000" dirty="0" smtClean="0">
                <a:solidFill>
                  <a:schemeClr val="tx1"/>
                </a:solidFill>
                <a:latin typeface="+mn-lt"/>
              </a:rPr>
              <a:t>Good communication</a:t>
            </a:r>
          </a:p>
          <a:p>
            <a:pPr>
              <a:buClrTx/>
            </a:pPr>
            <a:r>
              <a:rPr lang="en-CA" sz="2000" dirty="0" smtClean="0">
                <a:solidFill>
                  <a:schemeClr val="tx1"/>
                </a:solidFill>
                <a:latin typeface="+mn-lt"/>
              </a:rPr>
              <a:t>Respect</a:t>
            </a:r>
          </a:p>
          <a:p>
            <a:pPr>
              <a:buClrTx/>
            </a:pPr>
            <a:r>
              <a:rPr lang="en-CA" sz="2000" dirty="0" smtClean="0">
                <a:solidFill>
                  <a:schemeClr val="tx1"/>
                </a:solidFill>
                <a:latin typeface="+mn-lt"/>
              </a:rPr>
              <a:t>Feeling safe</a:t>
            </a:r>
          </a:p>
          <a:p>
            <a:pPr>
              <a:buClrTx/>
            </a:pPr>
            <a:r>
              <a:rPr lang="en-CA" sz="2000" dirty="0" smtClean="0">
                <a:solidFill>
                  <a:schemeClr val="tx1"/>
                </a:solidFill>
                <a:latin typeface="+mn-lt"/>
              </a:rPr>
              <a:t>Support</a:t>
            </a:r>
            <a:endParaRPr lang="en-CA" sz="2000" dirty="0">
              <a:solidFill>
                <a:schemeClr val="tx1"/>
              </a:solidFill>
              <a:latin typeface="+mn-lt"/>
            </a:endParaRPr>
          </a:p>
        </p:txBody>
      </p:sp>
      <p:pic>
        <p:nvPicPr>
          <p:cNvPr id="7" name="Picture 6" descr="speech bubble"/>
          <p:cNvPicPr>
            <a:picLocks noChangeAspect="1"/>
          </p:cNvPicPr>
          <p:nvPr/>
        </p:nvPicPr>
        <p:blipFill rotWithShape="1">
          <a:blip r:embed="rId3">
            <a:extLst>
              <a:ext uri="{28A0092B-C50C-407E-A947-70E740481C1C}">
                <a14:useLocalDpi xmlns:a14="http://schemas.microsoft.com/office/drawing/2010/main" val="0"/>
              </a:ext>
            </a:extLst>
          </a:blip>
          <a:srcRect l="6346" t="19431" r="7098" b="18743"/>
          <a:stretch/>
        </p:blipFill>
        <p:spPr>
          <a:xfrm>
            <a:off x="5568161" y="1031613"/>
            <a:ext cx="1608524" cy="1148945"/>
          </a:xfrm>
          <a:prstGeom prst="rect">
            <a:avLst/>
          </a:prstGeom>
        </p:spPr>
      </p:pic>
      <p:pic>
        <p:nvPicPr>
          <p:cNvPr id="6" name="Picture 5" descr="two people wth their back turned having a conversation"/>
          <p:cNvPicPr>
            <a:picLocks noChangeAspect="1"/>
          </p:cNvPicPr>
          <p:nvPr/>
        </p:nvPicPr>
        <p:blipFill rotWithShape="1">
          <a:blip r:embed="rId4">
            <a:extLst>
              <a:ext uri="{28A0092B-C50C-407E-A947-70E740481C1C}">
                <a14:useLocalDpi xmlns:a14="http://schemas.microsoft.com/office/drawing/2010/main" val="0"/>
              </a:ext>
            </a:extLst>
          </a:blip>
          <a:srcRect l="9456" t="8321" r="9807" b="9487"/>
          <a:stretch/>
        </p:blipFill>
        <p:spPr>
          <a:xfrm>
            <a:off x="5411751" y="2180558"/>
            <a:ext cx="1921345" cy="1955965"/>
          </a:xfrm>
          <a:prstGeom prst="rect">
            <a:avLst/>
          </a:prstGeom>
        </p:spPr>
      </p:pic>
    </p:spTree>
    <p:extLst>
      <p:ext uri="{BB962C8B-B14F-4D97-AF65-F5344CB8AC3E}">
        <p14:creationId xmlns:p14="http://schemas.microsoft.com/office/powerpoint/2010/main" val="16338645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6530" y="225673"/>
            <a:ext cx="7795439" cy="1079772"/>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b="1" dirty="0" smtClean="0">
                <a:latin typeface="+mj-lt"/>
              </a:rPr>
              <a:t>Differences in Healthy and Unhealthy Relationships</a:t>
            </a:r>
            <a:endParaRPr lang="en-CA" b="1" dirty="0">
              <a:latin typeface="+mj-lt"/>
            </a:endParaRPr>
          </a:p>
        </p:txBody>
      </p:sp>
      <p:sp>
        <p:nvSpPr>
          <p:cNvPr id="3" name="Text Placeholder 2"/>
          <p:cNvSpPr>
            <a:spLocks noGrp="1"/>
          </p:cNvSpPr>
          <p:nvPr>
            <p:ph type="body" idx="1"/>
          </p:nvPr>
        </p:nvSpPr>
        <p:spPr>
          <a:xfrm>
            <a:off x="718103" y="1499738"/>
            <a:ext cx="3876146" cy="2438852"/>
          </a:xfrm>
        </p:spPr>
        <p:txBody>
          <a:bodyPr>
            <a:normAutofit/>
          </a:bodyPr>
          <a:lstStyle/>
          <a:p>
            <a:pPr marL="114300" indent="0">
              <a:buClrTx/>
              <a:buNone/>
            </a:pPr>
            <a:r>
              <a:rPr lang="en-CA" sz="2000" b="1" dirty="0" smtClean="0">
                <a:solidFill>
                  <a:schemeClr val="tx1"/>
                </a:solidFill>
                <a:latin typeface="+mn-lt"/>
              </a:rPr>
              <a:t>Healthy:</a:t>
            </a:r>
          </a:p>
          <a:p>
            <a:pPr>
              <a:buClrTx/>
            </a:pPr>
            <a:r>
              <a:rPr lang="en-CA" sz="2000" dirty="0" smtClean="0">
                <a:solidFill>
                  <a:schemeClr val="tx1"/>
                </a:solidFill>
                <a:latin typeface="+mn-lt"/>
              </a:rPr>
              <a:t>Showing respect and care for each other</a:t>
            </a:r>
          </a:p>
          <a:p>
            <a:pPr>
              <a:buClrTx/>
            </a:pPr>
            <a:r>
              <a:rPr lang="en-CA" sz="2000" dirty="0" smtClean="0">
                <a:solidFill>
                  <a:schemeClr val="tx1"/>
                </a:solidFill>
                <a:latin typeface="+mn-lt"/>
              </a:rPr>
              <a:t>Communicating with each other</a:t>
            </a:r>
          </a:p>
          <a:p>
            <a:pPr>
              <a:buClrTx/>
            </a:pPr>
            <a:r>
              <a:rPr lang="en-CA" sz="2000" dirty="0" smtClean="0">
                <a:solidFill>
                  <a:schemeClr val="tx1"/>
                </a:solidFill>
                <a:latin typeface="+mn-lt"/>
              </a:rPr>
              <a:t>Listening and cooperating</a:t>
            </a:r>
          </a:p>
        </p:txBody>
      </p:sp>
      <p:sp>
        <p:nvSpPr>
          <p:cNvPr id="8" name="Text Placeholder 2"/>
          <p:cNvSpPr txBox="1">
            <a:spLocks/>
          </p:cNvSpPr>
          <p:nvPr/>
        </p:nvSpPr>
        <p:spPr>
          <a:xfrm>
            <a:off x="4771739" y="1499738"/>
            <a:ext cx="3720230" cy="2438852"/>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114300" indent="0">
              <a:buClrTx/>
              <a:buFont typeface="Arial"/>
              <a:buNone/>
            </a:pPr>
            <a:r>
              <a:rPr lang="en-CA" sz="2000" b="1" dirty="0" smtClean="0">
                <a:solidFill>
                  <a:schemeClr val="tx1"/>
                </a:solidFill>
                <a:latin typeface="+mn-lt"/>
              </a:rPr>
              <a:t>Unhealthy:</a:t>
            </a:r>
          </a:p>
          <a:p>
            <a:pPr>
              <a:buClrTx/>
            </a:pPr>
            <a:r>
              <a:rPr lang="en-CA" sz="2000" dirty="0" smtClean="0">
                <a:solidFill>
                  <a:schemeClr val="tx1"/>
                </a:solidFill>
                <a:latin typeface="+mn-lt"/>
              </a:rPr>
              <a:t>Jealously</a:t>
            </a:r>
          </a:p>
          <a:p>
            <a:pPr>
              <a:buClrTx/>
            </a:pPr>
            <a:r>
              <a:rPr lang="en-CA" sz="2000" dirty="0" smtClean="0">
                <a:solidFill>
                  <a:schemeClr val="tx1"/>
                </a:solidFill>
                <a:latin typeface="+mn-lt"/>
              </a:rPr>
              <a:t>Controlling</a:t>
            </a:r>
          </a:p>
          <a:p>
            <a:pPr>
              <a:buClrTx/>
            </a:pPr>
            <a:r>
              <a:rPr lang="en-CA" sz="2000" dirty="0" smtClean="0">
                <a:solidFill>
                  <a:schemeClr val="tx1"/>
                </a:solidFill>
                <a:latin typeface="+mn-lt"/>
              </a:rPr>
              <a:t>Actions that makes you feel uncomfortable </a:t>
            </a:r>
          </a:p>
          <a:p>
            <a:pPr>
              <a:buClrTx/>
            </a:pPr>
            <a:r>
              <a:rPr lang="en-CA" sz="2000" dirty="0" smtClean="0">
                <a:solidFill>
                  <a:schemeClr val="tx1"/>
                </a:solidFill>
                <a:latin typeface="+mn-lt"/>
              </a:rPr>
              <a:t>Abuse</a:t>
            </a:r>
            <a:endParaRPr lang="en-CA" sz="2000" dirty="0">
              <a:solidFill>
                <a:schemeClr val="tx1"/>
              </a:solidFill>
              <a:latin typeface="+mn-lt"/>
            </a:endParaRPr>
          </a:p>
        </p:txBody>
      </p:sp>
    </p:spTree>
    <p:extLst>
      <p:ext uri="{BB962C8B-B14F-4D97-AF65-F5344CB8AC3E}">
        <p14:creationId xmlns:p14="http://schemas.microsoft.com/office/powerpoint/2010/main" val="35051572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700" y="445025"/>
            <a:ext cx="8520600" cy="934596"/>
          </a:xfrm>
        </p:spPr>
        <p:style>
          <a:lnRef idx="2">
            <a:schemeClr val="dk1"/>
          </a:lnRef>
          <a:fillRef idx="1">
            <a:schemeClr val="lt1"/>
          </a:fillRef>
          <a:effectRef idx="0">
            <a:schemeClr val="dk1"/>
          </a:effectRef>
          <a:fontRef idx="minor">
            <a:schemeClr val="dk1"/>
          </a:fontRef>
        </p:style>
        <p:txBody>
          <a:bodyPr anchor="ctr">
            <a:normAutofit/>
          </a:bodyPr>
          <a:lstStyle/>
          <a:p>
            <a:pPr algn="ctr"/>
            <a:r>
              <a:rPr lang="en-CA" b="1" dirty="0" smtClean="0">
                <a:latin typeface="+mj-lt"/>
              </a:rPr>
              <a:t>Warning Signs of Unhealthy Relationships</a:t>
            </a:r>
            <a:endParaRPr lang="en-CA" b="1" dirty="0">
              <a:latin typeface="+mj-lt"/>
            </a:endParaRPr>
          </a:p>
        </p:txBody>
      </p:sp>
      <p:pic>
        <p:nvPicPr>
          <p:cNvPr id="5" name="Picture 4" descr="warning sign"/>
          <p:cNvPicPr>
            <a:picLocks noChangeAspect="1"/>
          </p:cNvPicPr>
          <p:nvPr/>
        </p:nvPicPr>
        <p:blipFill rotWithShape="1">
          <a:blip r:embed="rId3">
            <a:extLst>
              <a:ext uri="{28A0092B-C50C-407E-A947-70E740481C1C}">
                <a14:useLocalDpi xmlns:a14="http://schemas.microsoft.com/office/drawing/2010/main" val="0"/>
              </a:ext>
            </a:extLst>
          </a:blip>
          <a:srcRect l="6737" t="12207" r="7357" b="10647"/>
          <a:stretch/>
        </p:blipFill>
        <p:spPr>
          <a:xfrm>
            <a:off x="732358" y="1640934"/>
            <a:ext cx="2454442" cy="2204186"/>
          </a:xfrm>
          <a:prstGeom prst="rect">
            <a:avLst/>
          </a:prstGeom>
        </p:spPr>
      </p:pic>
      <p:sp>
        <p:nvSpPr>
          <p:cNvPr id="3" name="Text Placeholder 2"/>
          <p:cNvSpPr>
            <a:spLocks noGrp="1"/>
          </p:cNvSpPr>
          <p:nvPr>
            <p:ph type="body" idx="1"/>
          </p:nvPr>
        </p:nvSpPr>
        <p:spPr>
          <a:xfrm>
            <a:off x="3319200" y="1640934"/>
            <a:ext cx="5513100" cy="2318657"/>
          </a:xfrm>
        </p:spPr>
        <p:txBody>
          <a:bodyPr>
            <a:normAutofit/>
          </a:bodyPr>
          <a:lstStyle/>
          <a:p>
            <a:pPr>
              <a:buClrTx/>
            </a:pPr>
            <a:r>
              <a:rPr lang="en-CA" sz="2000" dirty="0" smtClean="0">
                <a:solidFill>
                  <a:schemeClr val="tx1"/>
                </a:solidFill>
              </a:rPr>
              <a:t>Control</a:t>
            </a:r>
          </a:p>
          <a:p>
            <a:pPr>
              <a:buClrTx/>
            </a:pPr>
            <a:r>
              <a:rPr lang="en-CA" sz="2000" dirty="0" smtClean="0">
                <a:solidFill>
                  <a:schemeClr val="tx1"/>
                </a:solidFill>
              </a:rPr>
              <a:t>Humiliation</a:t>
            </a:r>
          </a:p>
          <a:p>
            <a:pPr>
              <a:buClrTx/>
            </a:pPr>
            <a:r>
              <a:rPr lang="en-CA" sz="2000" dirty="0" smtClean="0">
                <a:solidFill>
                  <a:schemeClr val="tx1"/>
                </a:solidFill>
              </a:rPr>
              <a:t>Unpredictable </a:t>
            </a:r>
          </a:p>
          <a:p>
            <a:pPr>
              <a:buClrTx/>
            </a:pPr>
            <a:r>
              <a:rPr lang="en-CA" sz="2000" dirty="0" smtClean="0">
                <a:solidFill>
                  <a:schemeClr val="tx1"/>
                </a:solidFill>
              </a:rPr>
              <a:t>Pressure</a:t>
            </a:r>
          </a:p>
          <a:p>
            <a:pPr>
              <a:buClrTx/>
            </a:pPr>
            <a:r>
              <a:rPr lang="en-CA" sz="2000" dirty="0" smtClean="0">
                <a:solidFill>
                  <a:schemeClr val="tx1"/>
                </a:solidFill>
              </a:rPr>
              <a:t>Abuse (physical, verbal, emotional, sexual)</a:t>
            </a:r>
            <a:endParaRPr lang="en-CA" sz="2000" dirty="0">
              <a:solidFill>
                <a:schemeClr val="tx1"/>
              </a:solidFill>
            </a:endParaRPr>
          </a:p>
        </p:txBody>
      </p:sp>
    </p:spTree>
    <p:extLst>
      <p:ext uri="{BB962C8B-B14F-4D97-AF65-F5344CB8AC3E}">
        <p14:creationId xmlns:p14="http://schemas.microsoft.com/office/powerpoint/2010/main" val="38653619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80" name="Google Shape;80;p16"/>
          <p:cNvSpPr txBox="1">
            <a:spLocks noGrp="1"/>
          </p:cNvSpPr>
          <p:nvPr>
            <p:ph type="title"/>
          </p:nvPr>
        </p:nvSpPr>
        <p:spPr>
          <a:xfrm>
            <a:off x="311700" y="359559"/>
            <a:ext cx="4748815" cy="836700"/>
          </a:xfrm>
          <a:prstGeom prst="rect">
            <a:avLst/>
          </a:prstGeom>
          <a:ln w="19050" cap="flat" cmpd="sng">
            <a:solidFill>
              <a:schemeClr val="dk1"/>
            </a:solidFill>
            <a:prstDash val="solid"/>
            <a:round/>
            <a:headEnd type="none" w="sm" len="sm"/>
            <a:tailEnd type="none" w="sm" len="sm"/>
          </a:ln>
        </p:spPr>
        <p:txBody>
          <a:bodyPr spcFirstLastPara="1" wrap="square" lIns="91425" tIns="91425" rIns="91425" bIns="91425" anchor="ctr" anchorCtr="0">
            <a:normAutofit/>
          </a:bodyPr>
          <a:lstStyle/>
          <a:p>
            <a:pPr marL="0" lvl="0" indent="0" algn="ctr" rtl="0">
              <a:lnSpc>
                <a:spcPct val="90000"/>
              </a:lnSpc>
              <a:spcBef>
                <a:spcPts val="0"/>
              </a:spcBef>
              <a:spcAft>
                <a:spcPts val="0"/>
              </a:spcAft>
              <a:buNone/>
            </a:pPr>
            <a:r>
              <a:rPr lang="en" b="1" dirty="0" smtClean="0"/>
              <a:t>Land Acknowledgement</a:t>
            </a:r>
            <a:endParaRPr b="1" dirty="0"/>
          </a:p>
        </p:txBody>
      </p:sp>
      <p:pic>
        <p:nvPicPr>
          <p:cNvPr id="8" name="Picture 7" title="ETFO Land Acknowledgement "/>
          <p:cNvPicPr>
            <a:picLocks noChangeAspect="1"/>
          </p:cNvPicPr>
          <p:nvPr/>
        </p:nvPicPr>
        <p:blipFill rotWithShape="1">
          <a:blip r:embed="rId3">
            <a:extLst>
              <a:ext uri="{28A0092B-C50C-407E-A947-70E740481C1C}">
                <a14:useLocalDpi xmlns:a14="http://schemas.microsoft.com/office/drawing/2010/main" val="0"/>
              </a:ext>
            </a:extLst>
          </a:blip>
          <a:srcRect t="56083"/>
          <a:stretch/>
        </p:blipFill>
        <p:spPr>
          <a:xfrm>
            <a:off x="712099" y="1524302"/>
            <a:ext cx="3859901" cy="2258898"/>
          </a:xfrm>
          <a:prstGeom prst="rect">
            <a:avLst/>
          </a:prstGeom>
        </p:spPr>
      </p:pic>
      <p:pic>
        <p:nvPicPr>
          <p:cNvPr id="9" name="Picture 8" descr="Cover photo: Oneida nation artist, Sharon Sarnowski (deceased)&#10;This is a picture taken of the mural in the Boardroom of the Oneida Tribal Council office,&#10;Oneida, Wisconsin." title="Mural of Turtle Island "/>
          <p:cNvPicPr>
            <a:picLocks noChangeAspect="1"/>
          </p:cNvPicPr>
          <p:nvPr/>
        </p:nvPicPr>
        <p:blipFill>
          <a:blip r:embed="rId4"/>
          <a:stretch>
            <a:fillRect/>
          </a:stretch>
        </p:blipFill>
        <p:spPr>
          <a:xfrm>
            <a:off x="5245387" y="393582"/>
            <a:ext cx="3059369" cy="3536630"/>
          </a:xfrm>
          <a:prstGeom prst="rect">
            <a:avLst/>
          </a:prstGeom>
        </p:spPr>
      </p:pic>
    </p:spTree>
    <p:extLst>
      <p:ext uri="{BB962C8B-B14F-4D97-AF65-F5344CB8AC3E}">
        <p14:creationId xmlns:p14="http://schemas.microsoft.com/office/powerpoint/2010/main" val="14638608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4">
            <a:alphaModFix/>
          </a:blip>
          <a:stretch>
            <a:fillRect/>
          </a:stretch>
        </a:blipFill>
        <a:effectLst/>
      </p:bgPr>
    </p:bg>
    <p:spTree>
      <p:nvGrpSpPr>
        <p:cNvPr id="1" name="Shape 98"/>
        <p:cNvGrpSpPr/>
        <p:nvPr/>
      </p:nvGrpSpPr>
      <p:grpSpPr>
        <a:xfrm>
          <a:off x="0" y="0"/>
          <a:ext cx="0" cy="0"/>
          <a:chOff x="0" y="0"/>
          <a:chExt cx="0" cy="0"/>
        </a:xfrm>
      </p:grpSpPr>
      <p:sp>
        <p:nvSpPr>
          <p:cNvPr id="3" name="Title 2"/>
          <p:cNvSpPr>
            <a:spLocks noGrp="1"/>
          </p:cNvSpPr>
          <p:nvPr>
            <p:ph type="title"/>
          </p:nvPr>
        </p:nvSpPr>
        <p:spPr>
          <a:xfrm>
            <a:off x="576767" y="359012"/>
            <a:ext cx="8248704" cy="840193"/>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b="1" dirty="0">
                <a:latin typeface="+mj-lt"/>
              </a:rPr>
              <a:t>Video: </a:t>
            </a:r>
            <a:r>
              <a:rPr lang="en-CA" b="1" dirty="0">
                <a:latin typeface="+mj-lt"/>
                <a:hlinkClick r:id="rId5"/>
              </a:rPr>
              <a:t>The </a:t>
            </a:r>
            <a:r>
              <a:rPr lang="en-CA" b="1" dirty="0" smtClean="0">
                <a:latin typeface="+mj-lt"/>
                <a:hlinkClick r:id="rId5"/>
              </a:rPr>
              <a:t>Line</a:t>
            </a:r>
            <a:endParaRPr lang="en-CA" b="1" dirty="0">
              <a:latin typeface="+mj-lt"/>
            </a:endParaRPr>
          </a:p>
        </p:txBody>
      </p:sp>
      <p:pic>
        <p:nvPicPr>
          <p:cNvPr id="100" name="Google Shape;100;p19" descr="video icon"/>
          <p:cNvPicPr preferRelativeResize="0"/>
          <p:nvPr/>
        </p:nvPicPr>
        <p:blipFill>
          <a:blip r:embed="rId6">
            <a:alphaModFix/>
          </a:blip>
          <a:stretch>
            <a:fillRect/>
          </a:stretch>
        </p:blipFill>
        <p:spPr>
          <a:xfrm>
            <a:off x="6878886" y="194706"/>
            <a:ext cx="1123717" cy="1168803"/>
          </a:xfrm>
          <a:prstGeom prst="rect">
            <a:avLst/>
          </a:prstGeom>
          <a:noFill/>
          <a:ln>
            <a:noFill/>
          </a:ln>
        </p:spPr>
      </p:pic>
      <p:sp>
        <p:nvSpPr>
          <p:cNvPr id="4" name="TextBox 3"/>
          <p:cNvSpPr txBox="1"/>
          <p:nvPr/>
        </p:nvSpPr>
        <p:spPr>
          <a:xfrm>
            <a:off x="576767" y="1527815"/>
            <a:ext cx="3624297" cy="2246769"/>
          </a:xfrm>
          <a:prstGeom prst="rect">
            <a:avLst/>
          </a:prstGeom>
          <a:noFill/>
        </p:spPr>
        <p:txBody>
          <a:bodyPr wrap="square" rtlCol="0">
            <a:spAutoFit/>
          </a:bodyPr>
          <a:lstStyle/>
          <a:p>
            <a:pPr marL="57150">
              <a:buClr>
                <a:schemeClr val="dk1"/>
              </a:buClr>
              <a:buSzPts val="2700"/>
            </a:pPr>
            <a:r>
              <a:rPr lang="en-CA" sz="2000" dirty="0" smtClean="0">
                <a:solidFill>
                  <a:schemeClr val="tx1"/>
                </a:solidFill>
              </a:rPr>
              <a:t>Questions </a:t>
            </a:r>
            <a:r>
              <a:rPr lang="en-CA" sz="2000" dirty="0">
                <a:solidFill>
                  <a:schemeClr val="tx1"/>
                </a:solidFill>
              </a:rPr>
              <a:t>to keep in mind while watching: </a:t>
            </a:r>
            <a:endParaRPr lang="en" sz="2000" dirty="0">
              <a:solidFill>
                <a:schemeClr val="dk1"/>
              </a:solidFill>
              <a:latin typeface="+mn-lt"/>
              <a:ea typeface="Calibri"/>
              <a:cs typeface="Calibri"/>
              <a:sym typeface="Calibri"/>
            </a:endParaRPr>
          </a:p>
          <a:p>
            <a:pPr marL="400050" lvl="0" indent="-342900">
              <a:buClr>
                <a:schemeClr val="dk1"/>
              </a:buClr>
              <a:buSzPts val="2700"/>
              <a:buFont typeface="Arial" panose="020B0604020202020204" pitchFamily="34" charset="0"/>
              <a:buChar char="•"/>
            </a:pPr>
            <a:r>
              <a:rPr lang="en" sz="2000" dirty="0">
                <a:solidFill>
                  <a:schemeClr val="dk1"/>
                </a:solidFill>
                <a:latin typeface="+mn-lt"/>
                <a:ea typeface="Calibri"/>
                <a:cs typeface="Calibri"/>
                <a:sym typeface="Calibri"/>
              </a:rPr>
              <a:t>Can you spot the differences between healthy </a:t>
            </a:r>
            <a:r>
              <a:rPr lang="en" sz="2000" dirty="0" smtClean="0">
                <a:solidFill>
                  <a:schemeClr val="dk1"/>
                </a:solidFill>
                <a:latin typeface="+mn-lt"/>
                <a:ea typeface="Calibri"/>
                <a:cs typeface="Calibri"/>
                <a:sym typeface="Calibri"/>
              </a:rPr>
              <a:t>versus unhealthy signs in a romantic relationship?</a:t>
            </a:r>
            <a:endParaRPr lang="en" sz="2000" dirty="0">
              <a:solidFill>
                <a:schemeClr val="dk1"/>
              </a:solidFill>
              <a:latin typeface="+mn-lt"/>
              <a:ea typeface="Calibri"/>
              <a:cs typeface="Calibri"/>
              <a:sym typeface="Calibri"/>
            </a:endParaRPr>
          </a:p>
        </p:txBody>
      </p:sp>
      <p:pic>
        <p:nvPicPr>
          <p:cNvPr id="2" name="dNvt_zSiIkg" descr="video on drawing the line between healthy and unhealthy relationships"/>
          <p:cNvPicPr>
            <a:picLocks noRot="1" noChangeAspect="1"/>
          </p:cNvPicPr>
          <p:nvPr>
            <a:videoFile r:link="rId1"/>
          </p:nvPr>
        </p:nvPicPr>
        <p:blipFill>
          <a:blip r:embed="rId7"/>
          <a:stretch>
            <a:fillRect/>
          </a:stretch>
        </p:blipFill>
        <p:spPr>
          <a:xfrm>
            <a:off x="4620030" y="1527815"/>
            <a:ext cx="4205441" cy="2473987"/>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p:cTn id="7" fill="hold" display="0">
                  <p:stCondLst>
                    <p:cond delay="indefinite"/>
                  </p:stCondLst>
                </p:cTn>
                <p:tgtEl>
                  <p:spTgt spid="2"/>
                </p:tgtEl>
              </p:cMediaNode>
            </p:vide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2"/>
        <p:cNvGrpSpPr/>
        <p:nvPr/>
      </p:nvGrpSpPr>
      <p:grpSpPr>
        <a:xfrm>
          <a:off x="0" y="0"/>
          <a:ext cx="0" cy="0"/>
          <a:chOff x="0" y="0"/>
          <a:chExt cx="0" cy="0"/>
        </a:xfrm>
      </p:grpSpPr>
      <p:sp>
        <p:nvSpPr>
          <p:cNvPr id="2" name="Title 1"/>
          <p:cNvSpPr>
            <a:spLocks noGrp="1"/>
          </p:cNvSpPr>
          <p:nvPr>
            <p:ph type="title"/>
          </p:nvPr>
        </p:nvSpPr>
        <p:spPr>
          <a:xfrm>
            <a:off x="424544" y="218661"/>
            <a:ext cx="8407756" cy="799064"/>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b="1" dirty="0" smtClean="0">
                <a:solidFill>
                  <a:schemeClr val="tx1"/>
                </a:solidFill>
                <a:latin typeface="+mj-lt"/>
              </a:rPr>
              <a:t>How do I know if I have a good relationship?</a:t>
            </a:r>
            <a:endParaRPr lang="en-CA" b="1" dirty="0">
              <a:solidFill>
                <a:schemeClr val="tx1"/>
              </a:solidFill>
              <a:latin typeface="+mj-lt"/>
            </a:endParaRPr>
          </a:p>
        </p:txBody>
      </p:sp>
      <p:graphicFrame>
        <p:nvGraphicFramePr>
          <p:cNvPr id="22" name="Diagram 21" descr="SHARE"/>
          <p:cNvGraphicFramePr/>
          <p:nvPr>
            <p:extLst>
              <p:ext uri="{D42A27DB-BD31-4B8C-83A1-F6EECF244321}">
                <p14:modId xmlns:p14="http://schemas.microsoft.com/office/powerpoint/2010/main" val="2980375902"/>
              </p:ext>
            </p:extLst>
          </p:nvPr>
        </p:nvGraphicFramePr>
        <p:xfrm>
          <a:off x="1218662" y="1141050"/>
          <a:ext cx="1789281" cy="292068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Text Placeholder 2"/>
          <p:cNvSpPr>
            <a:spLocks noGrp="1"/>
          </p:cNvSpPr>
          <p:nvPr>
            <p:ph type="body" idx="1"/>
          </p:nvPr>
        </p:nvSpPr>
        <p:spPr>
          <a:xfrm>
            <a:off x="3007943" y="1119234"/>
            <a:ext cx="2902226" cy="2964316"/>
          </a:xfrm>
        </p:spPr>
        <p:txBody>
          <a:bodyPr>
            <a:noAutofit/>
          </a:bodyPr>
          <a:lstStyle/>
          <a:p>
            <a:pPr>
              <a:buClrTx/>
            </a:pPr>
            <a:r>
              <a:rPr lang="en-CA" sz="3200" dirty="0" smtClean="0">
                <a:solidFill>
                  <a:schemeClr val="tx1"/>
                </a:solidFill>
                <a:latin typeface="+mn-lt"/>
              </a:rPr>
              <a:t>Safety</a:t>
            </a:r>
          </a:p>
          <a:p>
            <a:pPr>
              <a:buClrTx/>
            </a:pPr>
            <a:r>
              <a:rPr lang="en-CA" sz="3200" dirty="0" smtClean="0">
                <a:solidFill>
                  <a:schemeClr val="tx1"/>
                </a:solidFill>
                <a:latin typeface="+mn-lt"/>
              </a:rPr>
              <a:t>Honesty</a:t>
            </a:r>
          </a:p>
          <a:p>
            <a:pPr>
              <a:buClrTx/>
            </a:pPr>
            <a:r>
              <a:rPr lang="en-CA" sz="3200" dirty="0" smtClean="0">
                <a:solidFill>
                  <a:schemeClr val="tx1"/>
                </a:solidFill>
                <a:latin typeface="+mn-lt"/>
              </a:rPr>
              <a:t>Acceptance</a:t>
            </a:r>
          </a:p>
          <a:p>
            <a:pPr>
              <a:buClrTx/>
            </a:pPr>
            <a:r>
              <a:rPr lang="en-CA" sz="3200" dirty="0" smtClean="0">
                <a:solidFill>
                  <a:schemeClr val="tx1"/>
                </a:solidFill>
                <a:latin typeface="+mn-lt"/>
              </a:rPr>
              <a:t>Respect</a:t>
            </a:r>
          </a:p>
          <a:p>
            <a:pPr>
              <a:buClrTx/>
            </a:pPr>
            <a:r>
              <a:rPr lang="en-CA" sz="3200" dirty="0" smtClean="0">
                <a:solidFill>
                  <a:schemeClr val="tx1"/>
                </a:solidFill>
                <a:latin typeface="+mn-lt"/>
              </a:rPr>
              <a:t>Enjoyment</a:t>
            </a:r>
            <a:endParaRPr lang="en-CA" sz="3200" dirty="0">
              <a:solidFill>
                <a:schemeClr val="tx1"/>
              </a:solidFill>
              <a:latin typeface="+mn-lt"/>
            </a:endParaRPr>
          </a:p>
        </p:txBody>
      </p:sp>
      <p:pic>
        <p:nvPicPr>
          <p:cNvPr id="23" name="Picture 22" descr="finger pointing at a green happy symbol with a red sad symbol beside it"/>
          <p:cNvPicPr>
            <a:picLocks noChangeAspect="1"/>
          </p:cNvPicPr>
          <p:nvPr/>
        </p:nvPicPr>
        <p:blipFill rotWithShape="1">
          <a:blip r:embed="rId9">
            <a:extLst>
              <a:ext uri="{28A0092B-C50C-407E-A947-70E740481C1C}">
                <a14:useLocalDpi xmlns:a14="http://schemas.microsoft.com/office/drawing/2010/main" val="0"/>
              </a:ext>
            </a:extLst>
          </a:blip>
          <a:srcRect l="16177" t="7793" r="15814" b="9287"/>
          <a:stretch/>
        </p:blipFill>
        <p:spPr>
          <a:xfrm>
            <a:off x="6463145" y="1515741"/>
            <a:ext cx="2072342" cy="2650936"/>
          </a:xfrm>
          <a:prstGeom prst="rect">
            <a:avLst/>
          </a:prstGeom>
        </p:spPr>
      </p:pic>
    </p:spTree>
    <p:extLst>
      <p:ext uri="{BB962C8B-B14F-4D97-AF65-F5344CB8AC3E}">
        <p14:creationId xmlns:p14="http://schemas.microsoft.com/office/powerpoint/2010/main" val="27827649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2"/>
        <p:cNvGrpSpPr/>
        <p:nvPr/>
      </p:nvGrpSpPr>
      <p:grpSpPr>
        <a:xfrm>
          <a:off x="0" y="0"/>
          <a:ext cx="0" cy="0"/>
          <a:chOff x="0" y="0"/>
          <a:chExt cx="0" cy="0"/>
        </a:xfrm>
      </p:grpSpPr>
      <p:sp>
        <p:nvSpPr>
          <p:cNvPr id="2" name="Title 1"/>
          <p:cNvSpPr>
            <a:spLocks noGrp="1"/>
          </p:cNvSpPr>
          <p:nvPr>
            <p:ph type="title"/>
          </p:nvPr>
        </p:nvSpPr>
        <p:spPr>
          <a:xfrm>
            <a:off x="311700" y="259673"/>
            <a:ext cx="8520600" cy="885673"/>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b="1" dirty="0" smtClean="0">
                <a:latin typeface="+mj-lt"/>
              </a:rPr>
              <a:t>Making Informed Decisions in Relationships</a:t>
            </a:r>
            <a:endParaRPr lang="en-CA" b="1" dirty="0">
              <a:latin typeface="+mj-lt"/>
            </a:endParaRPr>
          </a:p>
        </p:txBody>
      </p:sp>
      <p:sp>
        <p:nvSpPr>
          <p:cNvPr id="3" name="Text Placeholder 2"/>
          <p:cNvSpPr>
            <a:spLocks noGrp="1"/>
          </p:cNvSpPr>
          <p:nvPr>
            <p:ph type="body" idx="1"/>
          </p:nvPr>
        </p:nvSpPr>
        <p:spPr>
          <a:xfrm>
            <a:off x="311700" y="1145346"/>
            <a:ext cx="4692786" cy="3009937"/>
          </a:xfrm>
        </p:spPr>
        <p:txBody>
          <a:bodyPr>
            <a:noAutofit/>
          </a:bodyPr>
          <a:lstStyle/>
          <a:p>
            <a:pPr>
              <a:buClrTx/>
            </a:pPr>
            <a:r>
              <a:rPr lang="en-CA" sz="2000" dirty="0" smtClean="0">
                <a:solidFill>
                  <a:schemeClr val="tx1"/>
                </a:solidFill>
                <a:latin typeface="+mn-lt"/>
              </a:rPr>
              <a:t>People make decisions all the time in relationships</a:t>
            </a:r>
          </a:p>
          <a:p>
            <a:pPr>
              <a:buClrTx/>
            </a:pPr>
            <a:r>
              <a:rPr lang="en-CA" sz="2000" dirty="0" smtClean="0">
                <a:solidFill>
                  <a:schemeClr val="tx1"/>
                </a:solidFill>
                <a:latin typeface="+mn-lt"/>
              </a:rPr>
              <a:t>When making decisions about relationships it is important to know the differences between healthy and unhealthy behaviours, and understand the warning signs of unhealthy relationships </a:t>
            </a:r>
          </a:p>
        </p:txBody>
      </p:sp>
      <p:pic>
        <p:nvPicPr>
          <p:cNvPr id="6" name="Picture 5" title="children holding hands"/>
          <p:cNvPicPr>
            <a:picLocks noChangeAspect="1"/>
          </p:cNvPicPr>
          <p:nvPr/>
        </p:nvPicPr>
        <p:blipFill rotWithShape="1">
          <a:blip r:embed="rId4">
            <a:extLst>
              <a:ext uri="{28A0092B-C50C-407E-A947-70E740481C1C}">
                <a14:useLocalDpi xmlns:a14="http://schemas.microsoft.com/office/drawing/2010/main" val="0"/>
              </a:ext>
            </a:extLst>
          </a:blip>
          <a:srcRect t="25419" b="24797"/>
          <a:stretch/>
        </p:blipFill>
        <p:spPr>
          <a:xfrm>
            <a:off x="5183646" y="1742091"/>
            <a:ext cx="3648654" cy="1816446"/>
          </a:xfrm>
          <a:prstGeom prst="rect">
            <a:avLst/>
          </a:prstGeom>
        </p:spPr>
      </p:pic>
    </p:spTree>
    <p:extLst>
      <p:ext uri="{BB962C8B-B14F-4D97-AF65-F5344CB8AC3E}">
        <p14:creationId xmlns:p14="http://schemas.microsoft.com/office/powerpoint/2010/main" val="7466931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 name="Title 1"/>
          <p:cNvSpPr>
            <a:spLocks noGrp="1"/>
          </p:cNvSpPr>
          <p:nvPr>
            <p:ph type="title"/>
          </p:nvPr>
        </p:nvSpPr>
        <p:spPr>
          <a:xfrm>
            <a:off x="370940" y="222743"/>
            <a:ext cx="8323881" cy="940308"/>
          </a:xfrm>
        </p:spPr>
        <p:style>
          <a:lnRef idx="2">
            <a:schemeClr val="dk1"/>
          </a:lnRef>
          <a:fillRef idx="1">
            <a:schemeClr val="lt1"/>
          </a:fillRef>
          <a:effectRef idx="0">
            <a:schemeClr val="dk1"/>
          </a:effectRef>
          <a:fontRef idx="minor">
            <a:schemeClr val="dk1"/>
          </a:fontRef>
        </p:style>
        <p:txBody>
          <a:bodyPr anchor="ctr">
            <a:noAutofit/>
          </a:bodyPr>
          <a:lstStyle/>
          <a:p>
            <a:pPr lvl="0" algn="ctr">
              <a:lnSpc>
                <a:spcPct val="90000"/>
              </a:lnSpc>
            </a:pPr>
            <a:r>
              <a:rPr lang="en-US" b="1" dirty="0">
                <a:latin typeface="+mj-lt"/>
              </a:rPr>
              <a:t>Final Activity: Identifying Healthy Relationships</a:t>
            </a:r>
            <a:endParaRPr lang="en-US" dirty="0">
              <a:solidFill>
                <a:srgbClr val="262626"/>
              </a:solidFill>
              <a:latin typeface="+mj-lt"/>
              <a:ea typeface="Calibri"/>
              <a:cs typeface="Calibri"/>
              <a:sym typeface="Calibri"/>
            </a:endParaRPr>
          </a:p>
        </p:txBody>
      </p:sp>
      <p:sp>
        <p:nvSpPr>
          <p:cNvPr id="5" name="TextBox 4"/>
          <p:cNvSpPr txBox="1"/>
          <p:nvPr/>
        </p:nvSpPr>
        <p:spPr>
          <a:xfrm>
            <a:off x="370940" y="1360459"/>
            <a:ext cx="8235649" cy="2246769"/>
          </a:xfrm>
          <a:prstGeom prst="rect">
            <a:avLst/>
          </a:prstGeom>
          <a:noFill/>
        </p:spPr>
        <p:txBody>
          <a:bodyPr wrap="square" rtlCol="0">
            <a:spAutoFit/>
          </a:bodyPr>
          <a:lstStyle/>
          <a:p>
            <a:pPr fontAlgn="base"/>
            <a:r>
              <a:rPr lang="en-US" sz="2000" b="1" dirty="0">
                <a:latin typeface="+mn-lt"/>
              </a:rPr>
              <a:t>On a sticky note, you will answer each of the following </a:t>
            </a:r>
            <a:r>
              <a:rPr lang="en-US" sz="2000" b="1" dirty="0" smtClean="0">
                <a:latin typeface="+mn-lt"/>
              </a:rPr>
              <a:t>questions:</a:t>
            </a:r>
            <a:endParaRPr lang="en-US" sz="2000" b="1" dirty="0">
              <a:latin typeface="+mn-lt"/>
            </a:endParaRPr>
          </a:p>
          <a:p>
            <a:pPr marL="285750" indent="-285750" fontAlgn="base">
              <a:buFont typeface="Arial" panose="020B0604020202020204" pitchFamily="34" charset="0"/>
              <a:buChar char="•"/>
            </a:pPr>
            <a:r>
              <a:rPr lang="en-US" sz="2000" dirty="0">
                <a:latin typeface="+mn-lt"/>
              </a:rPr>
              <a:t>What emotions would you feel in a healthy relationship?</a:t>
            </a:r>
          </a:p>
          <a:p>
            <a:pPr marL="285750" indent="-285750" fontAlgn="base">
              <a:buFont typeface="Arial" panose="020B0604020202020204" pitchFamily="34" charset="0"/>
              <a:buChar char="•"/>
            </a:pPr>
            <a:r>
              <a:rPr lang="en-US" sz="2000" dirty="0">
                <a:latin typeface="+mn-lt"/>
              </a:rPr>
              <a:t>What behaviours would </a:t>
            </a:r>
            <a:r>
              <a:rPr lang="en-US" sz="2000" dirty="0" smtClean="0">
                <a:latin typeface="+mn-lt"/>
              </a:rPr>
              <a:t>you show </a:t>
            </a:r>
            <a:r>
              <a:rPr lang="en-US" sz="2000" dirty="0">
                <a:latin typeface="+mn-lt"/>
              </a:rPr>
              <a:t>in a healthy relationship?</a:t>
            </a:r>
          </a:p>
          <a:p>
            <a:pPr marL="285750" indent="-285750" fontAlgn="base">
              <a:buFont typeface="Arial" panose="020B0604020202020204" pitchFamily="34" charset="0"/>
              <a:buChar char="•"/>
            </a:pPr>
            <a:r>
              <a:rPr lang="en-US" sz="2000" dirty="0">
                <a:latin typeface="+mn-lt"/>
              </a:rPr>
              <a:t>What behaviours would you see in an unhealthy relationship?</a:t>
            </a:r>
          </a:p>
          <a:p>
            <a:pPr marL="285750" indent="-285750" fontAlgn="base">
              <a:buFont typeface="Arial" panose="020B0604020202020204" pitchFamily="34" charset="0"/>
              <a:buChar char="•"/>
            </a:pPr>
            <a:r>
              <a:rPr lang="en-US" sz="2000" dirty="0">
                <a:latin typeface="+mn-lt"/>
              </a:rPr>
              <a:t>What would it feel like to be in an unhealthy relationship?</a:t>
            </a:r>
          </a:p>
          <a:p>
            <a:pPr marL="285750" indent="-285750" fontAlgn="base">
              <a:buFont typeface="Arial" panose="020B0604020202020204" pitchFamily="34" charset="0"/>
              <a:buChar char="•"/>
            </a:pPr>
            <a:r>
              <a:rPr lang="en-US" sz="2000" dirty="0" smtClean="0">
                <a:latin typeface="+mn-lt"/>
              </a:rPr>
              <a:t>What </a:t>
            </a:r>
            <a:r>
              <a:rPr lang="en-US" sz="2000" dirty="0">
                <a:latin typeface="+mn-lt"/>
              </a:rPr>
              <a:t>would scare you in a relationship?</a:t>
            </a:r>
          </a:p>
          <a:p>
            <a:pPr marL="285750" indent="-285750" fontAlgn="base">
              <a:buFont typeface="Arial" panose="020B0604020202020204" pitchFamily="34" charset="0"/>
              <a:buChar char="•"/>
            </a:pPr>
            <a:r>
              <a:rPr lang="en-US" sz="2000" dirty="0">
                <a:latin typeface="+mn-lt"/>
              </a:rPr>
              <a:t>What would help you feel safe within a relationship?</a:t>
            </a:r>
          </a:p>
        </p:txBody>
      </p:sp>
      <p:pic>
        <p:nvPicPr>
          <p:cNvPr id="6" name="Google Shape;86;p16" descr="checklist"/>
          <p:cNvPicPr preferRelativeResize="0"/>
          <p:nvPr/>
        </p:nvPicPr>
        <p:blipFill>
          <a:blip r:embed="rId3">
            <a:alphaModFix/>
          </a:blip>
          <a:stretch>
            <a:fillRect/>
          </a:stretch>
        </p:blipFill>
        <p:spPr>
          <a:xfrm>
            <a:off x="7563035" y="2548961"/>
            <a:ext cx="1255675" cy="1255675"/>
          </a:xfrm>
          <a:prstGeom prst="rect">
            <a:avLst/>
          </a:prstGeom>
          <a:noFill/>
          <a:ln>
            <a:noFill/>
          </a:ln>
        </p:spPr>
      </p:pic>
    </p:spTree>
    <p:extLst>
      <p:ext uri="{BB962C8B-B14F-4D97-AF65-F5344CB8AC3E}">
        <p14:creationId xmlns:p14="http://schemas.microsoft.com/office/powerpoint/2010/main" val="33282480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2" name="Title 1"/>
          <p:cNvSpPr>
            <a:spLocks noGrp="1"/>
          </p:cNvSpPr>
          <p:nvPr>
            <p:ph type="title"/>
          </p:nvPr>
        </p:nvSpPr>
        <p:spPr>
          <a:xfrm>
            <a:off x="850000" y="287389"/>
            <a:ext cx="7729811" cy="1188600"/>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US" b="1" dirty="0" smtClean="0">
                <a:solidFill>
                  <a:schemeClr val="tx1"/>
                </a:solidFill>
                <a:latin typeface="+mj-lt"/>
                <a:ea typeface="Calibri"/>
                <a:cs typeface="Calibri"/>
                <a:sym typeface="Calibri"/>
              </a:rPr>
              <a:t>More Questions? Talk With Someone:</a:t>
            </a:r>
            <a:endParaRPr lang="en-CA" b="1" dirty="0">
              <a:solidFill>
                <a:schemeClr val="tx1"/>
              </a:solidFill>
              <a:latin typeface="+mj-lt"/>
            </a:endParaRPr>
          </a:p>
        </p:txBody>
      </p:sp>
      <p:sp>
        <p:nvSpPr>
          <p:cNvPr id="5" name="TextBox 4"/>
          <p:cNvSpPr txBox="1"/>
          <p:nvPr/>
        </p:nvSpPr>
        <p:spPr>
          <a:xfrm>
            <a:off x="850000" y="1746506"/>
            <a:ext cx="5352950" cy="1938992"/>
          </a:xfrm>
          <a:prstGeom prst="rect">
            <a:avLst/>
          </a:prstGeom>
          <a:noFill/>
        </p:spPr>
        <p:txBody>
          <a:bodyPr wrap="square" rtlCol="0">
            <a:spAutoFit/>
          </a:bodyPr>
          <a:lstStyle/>
          <a:p>
            <a:pPr marL="571500" indent="-457200">
              <a:buSzPts val="2200"/>
              <a:buFont typeface="Calibri"/>
              <a:buChar char="•"/>
            </a:pPr>
            <a:r>
              <a:rPr lang="en-US" sz="2000" dirty="0">
                <a:solidFill>
                  <a:schemeClr val="tx1"/>
                </a:solidFill>
                <a:latin typeface="+mn-lt"/>
                <a:ea typeface="Calibri"/>
                <a:cs typeface="Calibri"/>
                <a:sym typeface="Calibri"/>
              </a:rPr>
              <a:t>Parents</a:t>
            </a:r>
            <a:r>
              <a:rPr lang="en-US" sz="2000" dirty="0" smtClean="0">
                <a:solidFill>
                  <a:schemeClr val="tx1"/>
                </a:solidFill>
                <a:latin typeface="+mn-lt"/>
                <a:ea typeface="Calibri"/>
                <a:cs typeface="Calibri"/>
                <a:sym typeface="Calibri"/>
              </a:rPr>
              <a:t>/ Guardians</a:t>
            </a:r>
            <a:endParaRPr lang="en-US" sz="2000" dirty="0">
              <a:solidFill>
                <a:schemeClr val="tx1"/>
              </a:solidFill>
              <a:latin typeface="+mn-lt"/>
              <a:ea typeface="Calibri"/>
              <a:cs typeface="Calibri"/>
              <a:sym typeface="Calibri"/>
            </a:endParaRPr>
          </a:p>
          <a:p>
            <a:pPr marL="571500" lvl="0" indent="-457200">
              <a:buSzPts val="2200"/>
              <a:buFont typeface="Calibri"/>
              <a:buChar char="•"/>
            </a:pPr>
            <a:r>
              <a:rPr lang="en-US" sz="2000" dirty="0" smtClean="0">
                <a:solidFill>
                  <a:schemeClr val="tx1"/>
                </a:solidFill>
                <a:latin typeface="+mn-lt"/>
                <a:ea typeface="Calibri"/>
                <a:cs typeface="Calibri"/>
                <a:sym typeface="Calibri"/>
              </a:rPr>
              <a:t>Teacher/ Principal</a:t>
            </a:r>
            <a:endParaRPr lang="en-US" sz="2000" dirty="0">
              <a:solidFill>
                <a:schemeClr val="tx1"/>
              </a:solidFill>
              <a:latin typeface="+mn-lt"/>
              <a:ea typeface="Calibri"/>
              <a:cs typeface="Calibri"/>
              <a:sym typeface="Calibri"/>
            </a:endParaRPr>
          </a:p>
          <a:p>
            <a:pPr marL="571500" lvl="0" indent="-457200">
              <a:buSzPts val="2200"/>
              <a:buFont typeface="Calibri"/>
              <a:buChar char="•"/>
            </a:pPr>
            <a:r>
              <a:rPr lang="en-US" sz="2000" dirty="0">
                <a:solidFill>
                  <a:schemeClr val="tx1"/>
                </a:solidFill>
                <a:latin typeface="+mn-lt"/>
                <a:ea typeface="Calibri"/>
                <a:cs typeface="Calibri"/>
                <a:sym typeface="Calibri"/>
              </a:rPr>
              <a:t>Doctor or Health Care Provider</a:t>
            </a:r>
          </a:p>
          <a:p>
            <a:pPr marL="571500" indent="-457200">
              <a:buSzPts val="2200"/>
              <a:buFont typeface="Calibri"/>
              <a:buChar char="•"/>
            </a:pPr>
            <a:r>
              <a:rPr lang="en-US" sz="2000" dirty="0" smtClean="0">
                <a:solidFill>
                  <a:schemeClr val="tx1"/>
                </a:solidFill>
                <a:latin typeface="+mn-lt"/>
                <a:ea typeface="Calibri"/>
                <a:cs typeface="Calibri"/>
                <a:sym typeface="Calibri"/>
              </a:rPr>
              <a:t>School </a:t>
            </a:r>
            <a:r>
              <a:rPr lang="en-US" sz="2000" dirty="0">
                <a:solidFill>
                  <a:schemeClr val="tx1"/>
                </a:solidFill>
                <a:latin typeface="+mn-lt"/>
                <a:ea typeface="Calibri"/>
                <a:cs typeface="Calibri"/>
                <a:sym typeface="Calibri"/>
              </a:rPr>
              <a:t>Health </a:t>
            </a:r>
            <a:r>
              <a:rPr lang="en-US" sz="2000" dirty="0" smtClean="0">
                <a:solidFill>
                  <a:schemeClr val="tx1"/>
                </a:solidFill>
                <a:latin typeface="+mn-lt"/>
                <a:ea typeface="Calibri"/>
                <a:cs typeface="Calibri"/>
                <a:sym typeface="Calibri"/>
              </a:rPr>
              <a:t>Nurse</a:t>
            </a:r>
          </a:p>
          <a:p>
            <a:pPr marL="571500" indent="-457200">
              <a:buSzPts val="2200"/>
              <a:buFont typeface="Calibri"/>
              <a:buChar char="•"/>
            </a:pPr>
            <a:r>
              <a:rPr lang="en-US" sz="2000" dirty="0" smtClean="0">
                <a:solidFill>
                  <a:schemeClr val="tx1"/>
                </a:solidFill>
                <a:latin typeface="+mn-lt"/>
                <a:ea typeface="Calibri"/>
                <a:cs typeface="Calibri"/>
                <a:sym typeface="Calibri"/>
              </a:rPr>
              <a:t>Child and Youth Worker</a:t>
            </a:r>
          </a:p>
          <a:p>
            <a:pPr marL="571500" indent="-457200">
              <a:buSzPts val="2200"/>
              <a:buFont typeface="Calibri"/>
              <a:buChar char="•"/>
            </a:pPr>
            <a:r>
              <a:rPr lang="en-US" sz="2000" dirty="0" smtClean="0">
                <a:solidFill>
                  <a:schemeClr val="tx1"/>
                </a:solidFill>
                <a:latin typeface="+mn-lt"/>
                <a:ea typeface="Calibri"/>
                <a:cs typeface="Calibri"/>
                <a:sym typeface="Calibri"/>
              </a:rPr>
              <a:t>Kids Help Phone</a:t>
            </a:r>
            <a:endParaRPr lang="en-US" sz="2000" dirty="0">
              <a:solidFill>
                <a:schemeClr val="tx1"/>
              </a:solidFill>
              <a:latin typeface="+mn-lt"/>
              <a:ea typeface="Calibri"/>
              <a:cs typeface="Calibri"/>
              <a:sym typeface="Calibri"/>
            </a:endParaRPr>
          </a:p>
        </p:txBody>
      </p:sp>
      <p:pic>
        <p:nvPicPr>
          <p:cNvPr id="302" name="Google Shape;302;p44" descr="grey phone call icon"/>
          <p:cNvPicPr preferRelativeResize="0"/>
          <p:nvPr/>
        </p:nvPicPr>
        <p:blipFill>
          <a:blip r:embed="rId3">
            <a:alphaModFix/>
          </a:blip>
          <a:stretch>
            <a:fillRect/>
          </a:stretch>
        </p:blipFill>
        <p:spPr>
          <a:xfrm>
            <a:off x="6202950" y="1923052"/>
            <a:ext cx="1893675" cy="1893675"/>
          </a:xfrm>
          <a:prstGeom prst="rect">
            <a:avLst/>
          </a:prstGeom>
          <a:noFill/>
          <a:ln>
            <a:noFill/>
          </a:ln>
        </p:spPr>
      </p:pic>
    </p:spTree>
    <p:extLst>
      <p:ext uri="{BB962C8B-B14F-4D97-AF65-F5344CB8AC3E}">
        <p14:creationId xmlns:p14="http://schemas.microsoft.com/office/powerpoint/2010/main" val="127196092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2" name="Title 1"/>
          <p:cNvSpPr>
            <a:spLocks noGrp="1"/>
          </p:cNvSpPr>
          <p:nvPr>
            <p:ph type="title"/>
          </p:nvPr>
        </p:nvSpPr>
        <p:spPr>
          <a:xfrm>
            <a:off x="707100" y="328788"/>
            <a:ext cx="7729800" cy="731044"/>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b="1" dirty="0" smtClean="0">
                <a:solidFill>
                  <a:schemeClr val="tx1"/>
                </a:solidFill>
                <a:latin typeface="+mj-lt"/>
                <a:ea typeface="Calibri"/>
                <a:cs typeface="Calibri"/>
                <a:sym typeface="Calibri"/>
              </a:rPr>
              <a:t>Final Thoughts</a:t>
            </a:r>
            <a:endParaRPr lang="en-CA" b="1" dirty="0">
              <a:solidFill>
                <a:schemeClr val="tx1"/>
              </a:solidFill>
              <a:latin typeface="+mj-lt"/>
            </a:endParaRPr>
          </a:p>
        </p:txBody>
      </p:sp>
      <p:sp>
        <p:nvSpPr>
          <p:cNvPr id="5" name="TextBox 4"/>
          <p:cNvSpPr txBox="1"/>
          <p:nvPr/>
        </p:nvSpPr>
        <p:spPr>
          <a:xfrm>
            <a:off x="707100" y="1215626"/>
            <a:ext cx="7729800" cy="2826415"/>
          </a:xfrm>
          <a:prstGeom prst="rect">
            <a:avLst/>
          </a:prstGeom>
          <a:noFill/>
        </p:spPr>
        <p:txBody>
          <a:bodyPr wrap="square" rtlCol="0">
            <a:spAutoFit/>
          </a:bodyPr>
          <a:lstStyle/>
          <a:p>
            <a:pPr marL="304800" indent="-342900">
              <a:lnSpc>
                <a:spcPct val="115000"/>
              </a:lnSpc>
              <a:spcBef>
                <a:spcPts val="1000"/>
              </a:spcBef>
              <a:buClr>
                <a:schemeClr val="dk1"/>
              </a:buClr>
              <a:buSzPts val="2400"/>
              <a:buFont typeface="Arial" panose="020B0604020202020204" pitchFamily="34" charset="0"/>
              <a:buChar char="•"/>
            </a:pPr>
            <a:r>
              <a:rPr lang="en-US" sz="2000" dirty="0">
                <a:solidFill>
                  <a:schemeClr val="tx1"/>
                </a:solidFill>
                <a:latin typeface="+mn-lt"/>
              </a:rPr>
              <a:t>Any relationship can be healthy or unhealthy </a:t>
            </a:r>
            <a:r>
              <a:rPr lang="en-US" sz="2000" dirty="0" smtClean="0">
                <a:solidFill>
                  <a:schemeClr val="tx1"/>
                </a:solidFill>
                <a:latin typeface="+mn-lt"/>
              </a:rPr>
              <a:t>— with friends or peers, romantic relationships, relationships with family members, and others</a:t>
            </a:r>
            <a:endParaRPr lang="en-US" sz="2000" dirty="0">
              <a:solidFill>
                <a:schemeClr val="tx1"/>
              </a:solidFill>
              <a:latin typeface="+mn-lt"/>
            </a:endParaRPr>
          </a:p>
          <a:p>
            <a:pPr marL="304800" indent="-342900">
              <a:lnSpc>
                <a:spcPct val="115000"/>
              </a:lnSpc>
              <a:spcBef>
                <a:spcPts val="1000"/>
              </a:spcBef>
              <a:buClr>
                <a:schemeClr val="dk1"/>
              </a:buClr>
              <a:buSzPts val="2400"/>
              <a:buFont typeface="Arial" panose="020B0604020202020204" pitchFamily="34" charset="0"/>
              <a:buChar char="•"/>
            </a:pPr>
            <a:r>
              <a:rPr lang="en-US" sz="2000" dirty="0" smtClean="0">
                <a:solidFill>
                  <a:schemeClr val="tx1"/>
                </a:solidFill>
                <a:latin typeface="+mn-lt"/>
                <a:ea typeface="Gill Sans"/>
                <a:cs typeface="Gill Sans"/>
                <a:sym typeface="Gill Sans"/>
              </a:rPr>
              <a:t>In </a:t>
            </a:r>
            <a:r>
              <a:rPr lang="en-US" sz="2000" dirty="0">
                <a:solidFill>
                  <a:schemeClr val="tx1"/>
                </a:solidFill>
                <a:latin typeface="+mn-lt"/>
                <a:ea typeface="Gill Sans"/>
                <a:cs typeface="Gill Sans"/>
                <a:sym typeface="Gill Sans"/>
              </a:rPr>
              <a:t>a healthy relationship, you should feel safe and </a:t>
            </a:r>
            <a:r>
              <a:rPr lang="en-US" sz="2000" dirty="0" smtClean="0">
                <a:solidFill>
                  <a:schemeClr val="tx1"/>
                </a:solidFill>
                <a:latin typeface="+mn-lt"/>
                <a:ea typeface="Gill Sans"/>
                <a:cs typeface="Gill Sans"/>
                <a:sym typeface="Gill Sans"/>
              </a:rPr>
              <a:t>cared </a:t>
            </a:r>
            <a:r>
              <a:rPr lang="en-US" sz="2000" dirty="0">
                <a:solidFill>
                  <a:schemeClr val="tx1"/>
                </a:solidFill>
                <a:latin typeface="+mn-lt"/>
                <a:ea typeface="Gill Sans"/>
                <a:cs typeface="Gill Sans"/>
                <a:sym typeface="Gill Sans"/>
              </a:rPr>
              <a:t>for most of the time</a:t>
            </a:r>
          </a:p>
          <a:p>
            <a:pPr marL="304800" indent="-342900">
              <a:lnSpc>
                <a:spcPct val="115000"/>
              </a:lnSpc>
              <a:spcBef>
                <a:spcPts val="1000"/>
              </a:spcBef>
              <a:buClr>
                <a:schemeClr val="dk1"/>
              </a:buClr>
              <a:buSzPts val="2400"/>
              <a:buFont typeface="Arial" panose="020B0604020202020204" pitchFamily="34" charset="0"/>
              <a:buChar char="•"/>
            </a:pPr>
            <a:r>
              <a:rPr lang="en-US" sz="2000" dirty="0" smtClean="0">
                <a:solidFill>
                  <a:schemeClr val="tx1"/>
                </a:solidFill>
                <a:latin typeface="+mn-lt"/>
                <a:ea typeface="Gill Sans"/>
                <a:cs typeface="Gill Sans"/>
                <a:sym typeface="Gill Sans"/>
              </a:rPr>
              <a:t>Remember </a:t>
            </a:r>
            <a:r>
              <a:rPr lang="en-US" sz="2000" dirty="0">
                <a:solidFill>
                  <a:schemeClr val="tx1"/>
                </a:solidFill>
                <a:latin typeface="+mn-lt"/>
                <a:ea typeface="Gill Sans"/>
                <a:cs typeface="Gill Sans"/>
                <a:sym typeface="Gill Sans"/>
              </a:rPr>
              <a:t>the acronym </a:t>
            </a:r>
            <a:r>
              <a:rPr lang="en-US" sz="2000" b="1" dirty="0" err="1">
                <a:solidFill>
                  <a:schemeClr val="tx1"/>
                </a:solidFill>
                <a:latin typeface="+mn-lt"/>
                <a:ea typeface="Gill Sans"/>
                <a:cs typeface="Gill Sans"/>
                <a:sym typeface="Gill Sans"/>
              </a:rPr>
              <a:t>S.H.A.R.E</a:t>
            </a:r>
            <a:r>
              <a:rPr lang="en-US" sz="2000" dirty="0">
                <a:solidFill>
                  <a:schemeClr val="tx1"/>
                </a:solidFill>
                <a:latin typeface="+mn-lt"/>
                <a:ea typeface="Gill Sans"/>
                <a:cs typeface="Gill Sans"/>
                <a:sym typeface="Gill Sans"/>
              </a:rPr>
              <a:t> to know </a:t>
            </a:r>
            <a:r>
              <a:rPr lang="en-US" sz="2000" dirty="0" smtClean="0">
                <a:solidFill>
                  <a:schemeClr val="tx1"/>
                </a:solidFill>
                <a:latin typeface="+mn-lt"/>
                <a:ea typeface="Gill Sans"/>
                <a:cs typeface="Gill Sans"/>
                <a:sym typeface="Gill Sans"/>
              </a:rPr>
              <a:t>you if have </a:t>
            </a:r>
            <a:r>
              <a:rPr lang="en-US" sz="2000" dirty="0">
                <a:solidFill>
                  <a:schemeClr val="tx1"/>
                </a:solidFill>
                <a:latin typeface="+mn-lt"/>
                <a:ea typeface="Gill Sans"/>
                <a:cs typeface="Gill Sans"/>
                <a:sym typeface="Gill Sans"/>
              </a:rPr>
              <a:t>a </a:t>
            </a:r>
            <a:r>
              <a:rPr lang="en-US" sz="2000" dirty="0" smtClean="0">
                <a:solidFill>
                  <a:schemeClr val="tx1"/>
                </a:solidFill>
                <a:latin typeface="+mn-lt"/>
                <a:ea typeface="Gill Sans"/>
                <a:cs typeface="Gill Sans"/>
                <a:sym typeface="Gill Sans"/>
              </a:rPr>
              <a:t>healthy relationship</a:t>
            </a:r>
            <a:endParaRPr lang="en-US" sz="2000" dirty="0">
              <a:solidFill>
                <a:schemeClr val="tx1"/>
              </a:solidFill>
              <a:latin typeface="+mn-lt"/>
              <a:ea typeface="Gill Sans"/>
              <a:cs typeface="Gill Sans"/>
              <a:sym typeface="Gill Sans"/>
            </a:endParaRPr>
          </a:p>
        </p:txBody>
      </p:sp>
    </p:spTree>
    <p:extLst>
      <p:ext uri="{BB962C8B-B14F-4D97-AF65-F5344CB8AC3E}">
        <p14:creationId xmlns:p14="http://schemas.microsoft.com/office/powerpoint/2010/main" val="152120312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2" name="Title 1"/>
          <p:cNvSpPr>
            <a:spLocks noGrp="1"/>
          </p:cNvSpPr>
          <p:nvPr>
            <p:ph type="title"/>
          </p:nvPr>
        </p:nvSpPr>
        <p:spPr>
          <a:xfrm>
            <a:off x="402300" y="1150187"/>
            <a:ext cx="4703100" cy="2139553"/>
          </a:xfrm>
          <a:ln>
            <a:noFill/>
          </a:ln>
        </p:spPr>
        <p:style>
          <a:lnRef idx="2">
            <a:schemeClr val="dk1"/>
          </a:lnRef>
          <a:fillRef idx="1">
            <a:schemeClr val="lt1"/>
          </a:fillRef>
          <a:effectRef idx="0">
            <a:schemeClr val="dk1"/>
          </a:effectRef>
          <a:fontRef idx="minor">
            <a:schemeClr val="dk1"/>
          </a:fontRef>
        </p:style>
        <p:txBody>
          <a:bodyPr anchor="ctr">
            <a:noAutofit/>
          </a:bodyPr>
          <a:lstStyle/>
          <a:p>
            <a:pPr algn="ctr"/>
            <a:r>
              <a:rPr lang="en-CA" sz="6600" dirty="0" smtClean="0"/>
              <a:t>Questions?</a:t>
            </a:r>
            <a:endParaRPr lang="en-CA" sz="6600" dirty="0"/>
          </a:p>
        </p:txBody>
      </p:sp>
      <p:pic>
        <p:nvPicPr>
          <p:cNvPr id="7" name="Picture 6" descr="question box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95026" y="240008"/>
            <a:ext cx="3915410" cy="3915410"/>
          </a:xfrm>
          <a:prstGeom prst="rect">
            <a:avLst/>
          </a:prstGeom>
        </p:spPr>
      </p:pic>
    </p:spTree>
    <p:extLst>
      <p:ext uri="{BB962C8B-B14F-4D97-AF65-F5344CB8AC3E}">
        <p14:creationId xmlns:p14="http://schemas.microsoft.com/office/powerpoint/2010/main" val="4067134041"/>
      </p:ext>
    </p:extLst>
  </p:cSld>
  <p:clrMapOvr>
    <a:masterClrMapping/>
  </p:clrMapOvr>
  <p:transition spd="slow">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2" name="Title 1"/>
          <p:cNvSpPr>
            <a:spLocks noGrp="1"/>
          </p:cNvSpPr>
          <p:nvPr>
            <p:ph type="title"/>
          </p:nvPr>
        </p:nvSpPr>
        <p:spPr>
          <a:xfrm>
            <a:off x="707102" y="431597"/>
            <a:ext cx="7729798" cy="1200603"/>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b="1" dirty="0" smtClean="0">
                <a:solidFill>
                  <a:schemeClr val="tx1"/>
                </a:solidFill>
                <a:latin typeface="+mj-lt"/>
                <a:ea typeface="Calibri"/>
                <a:cs typeface="Calibri"/>
                <a:sym typeface="Calibri"/>
              </a:rPr>
              <a:t>Presentation Format</a:t>
            </a:r>
            <a:endParaRPr lang="en-CA" b="1" dirty="0">
              <a:solidFill>
                <a:schemeClr val="tx1"/>
              </a:solidFill>
              <a:latin typeface="+mj-lt"/>
            </a:endParaRPr>
          </a:p>
        </p:txBody>
      </p:sp>
      <p:pic>
        <p:nvPicPr>
          <p:cNvPr id="7" name="Google Shape;75;p15" descr="pink question mark"/>
          <p:cNvPicPr preferRelativeResize="0"/>
          <p:nvPr/>
        </p:nvPicPr>
        <p:blipFill>
          <a:blip r:embed="rId3">
            <a:alphaModFix/>
          </a:blip>
          <a:stretch>
            <a:fillRect/>
          </a:stretch>
        </p:blipFill>
        <p:spPr>
          <a:xfrm>
            <a:off x="775777" y="1884668"/>
            <a:ext cx="832250" cy="832250"/>
          </a:xfrm>
          <a:prstGeom prst="rect">
            <a:avLst/>
          </a:prstGeom>
          <a:noFill/>
          <a:ln>
            <a:noFill/>
          </a:ln>
        </p:spPr>
      </p:pic>
      <p:sp>
        <p:nvSpPr>
          <p:cNvPr id="8" name="TextBox 7"/>
          <p:cNvSpPr txBox="1"/>
          <p:nvPr/>
        </p:nvSpPr>
        <p:spPr>
          <a:xfrm>
            <a:off x="1887523" y="1792962"/>
            <a:ext cx="6549375" cy="1015663"/>
          </a:xfrm>
          <a:prstGeom prst="rect">
            <a:avLst/>
          </a:prstGeom>
          <a:noFill/>
        </p:spPr>
        <p:txBody>
          <a:bodyPr wrap="square" rtlCol="0">
            <a:spAutoFit/>
          </a:bodyPr>
          <a:lstStyle/>
          <a:p>
            <a:r>
              <a:rPr lang="en-US" sz="2000" b="1" dirty="0">
                <a:solidFill>
                  <a:schemeClr val="tx1"/>
                </a:solidFill>
                <a:latin typeface="+mn-lt"/>
                <a:ea typeface="Calibri"/>
                <a:cs typeface="Calibri"/>
                <a:sym typeface="Calibri"/>
              </a:rPr>
              <a:t>Guiding Questions: </a:t>
            </a:r>
            <a:r>
              <a:rPr lang="en-US" sz="2000" dirty="0">
                <a:solidFill>
                  <a:schemeClr val="tx1"/>
                </a:solidFill>
                <a:latin typeface="+mn-lt"/>
                <a:ea typeface="Calibri"/>
                <a:cs typeface="Calibri"/>
                <a:sym typeface="Calibri"/>
              </a:rPr>
              <a:t>Big idea questions that students can brainstorm and share previous knowledge or new information with. </a:t>
            </a:r>
          </a:p>
        </p:txBody>
      </p:sp>
      <p:pic>
        <p:nvPicPr>
          <p:cNvPr id="11" name="Google Shape;74;p15" descr="Talking bubbles"/>
          <p:cNvPicPr preferRelativeResize="0"/>
          <p:nvPr/>
        </p:nvPicPr>
        <p:blipFill>
          <a:blip r:embed="rId4">
            <a:alphaModFix/>
          </a:blip>
          <a:stretch>
            <a:fillRect/>
          </a:stretch>
        </p:blipFill>
        <p:spPr>
          <a:xfrm>
            <a:off x="638427" y="2935201"/>
            <a:ext cx="969600" cy="969600"/>
          </a:xfrm>
          <a:prstGeom prst="rect">
            <a:avLst/>
          </a:prstGeom>
          <a:noFill/>
          <a:ln>
            <a:noFill/>
          </a:ln>
        </p:spPr>
      </p:pic>
      <p:sp>
        <p:nvSpPr>
          <p:cNvPr id="12" name="TextBox 11"/>
          <p:cNvSpPr txBox="1"/>
          <p:nvPr/>
        </p:nvSpPr>
        <p:spPr>
          <a:xfrm>
            <a:off x="1887524" y="2912169"/>
            <a:ext cx="6549375" cy="1015663"/>
          </a:xfrm>
          <a:prstGeom prst="rect">
            <a:avLst/>
          </a:prstGeom>
          <a:noFill/>
        </p:spPr>
        <p:txBody>
          <a:bodyPr wrap="square" rtlCol="0">
            <a:spAutoFit/>
          </a:bodyPr>
          <a:lstStyle/>
          <a:p>
            <a:r>
              <a:rPr lang="en-US" sz="2000" b="1" dirty="0">
                <a:solidFill>
                  <a:schemeClr val="tx1"/>
                </a:solidFill>
                <a:latin typeface="+mn-lt"/>
                <a:ea typeface="Calibri"/>
                <a:cs typeface="Calibri"/>
                <a:sym typeface="Calibri"/>
              </a:rPr>
              <a:t>Think, Pair, Share: </a:t>
            </a:r>
            <a:r>
              <a:rPr lang="en-US" sz="2000" dirty="0">
                <a:solidFill>
                  <a:schemeClr val="tx1"/>
                </a:solidFill>
                <a:latin typeface="+mn-lt"/>
                <a:ea typeface="Calibri"/>
                <a:cs typeface="Calibri"/>
                <a:sym typeface="Calibri"/>
              </a:rPr>
              <a:t>Opportunity for students to work with partner or group and share ideas based on a prompt. </a:t>
            </a:r>
          </a:p>
        </p:txBody>
      </p:sp>
    </p:spTree>
    <p:extLst>
      <p:ext uri="{BB962C8B-B14F-4D97-AF65-F5344CB8AC3E}">
        <p14:creationId xmlns:p14="http://schemas.microsoft.com/office/powerpoint/2010/main" val="32609588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4" name="Title 3"/>
          <p:cNvSpPr>
            <a:spLocks noGrp="1"/>
          </p:cNvSpPr>
          <p:nvPr>
            <p:ph type="title"/>
          </p:nvPr>
        </p:nvSpPr>
        <p:spPr>
          <a:xfrm>
            <a:off x="311700" y="445024"/>
            <a:ext cx="8520600" cy="1104475"/>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b="1" dirty="0" smtClean="0">
                <a:solidFill>
                  <a:schemeClr val="tx1"/>
                </a:solidFill>
                <a:latin typeface="+mj-lt"/>
                <a:ea typeface="Calibri"/>
                <a:cs typeface="Calibri"/>
                <a:sym typeface="Calibri"/>
              </a:rPr>
              <a:t>Presentation Format</a:t>
            </a:r>
            <a:endParaRPr lang="en-CA" b="1" dirty="0">
              <a:solidFill>
                <a:schemeClr val="tx1"/>
              </a:solidFill>
              <a:latin typeface="+mj-lt"/>
            </a:endParaRPr>
          </a:p>
        </p:txBody>
      </p:sp>
      <p:pic>
        <p:nvPicPr>
          <p:cNvPr id="7" name="Google Shape;85;p16" descr="video icon"/>
          <p:cNvPicPr preferRelativeResize="0"/>
          <p:nvPr/>
        </p:nvPicPr>
        <p:blipFill>
          <a:blip r:embed="rId3">
            <a:alphaModFix/>
          </a:blip>
          <a:stretch>
            <a:fillRect/>
          </a:stretch>
        </p:blipFill>
        <p:spPr>
          <a:xfrm>
            <a:off x="701991" y="1831021"/>
            <a:ext cx="969622" cy="969600"/>
          </a:xfrm>
          <a:prstGeom prst="rect">
            <a:avLst/>
          </a:prstGeom>
          <a:noFill/>
          <a:ln>
            <a:noFill/>
          </a:ln>
        </p:spPr>
      </p:pic>
      <p:sp>
        <p:nvSpPr>
          <p:cNvPr id="8" name="TextBox 7"/>
          <p:cNvSpPr txBox="1"/>
          <p:nvPr/>
        </p:nvSpPr>
        <p:spPr>
          <a:xfrm>
            <a:off x="1994338" y="1872372"/>
            <a:ext cx="6442562" cy="1015663"/>
          </a:xfrm>
          <a:prstGeom prst="rect">
            <a:avLst/>
          </a:prstGeom>
          <a:noFill/>
        </p:spPr>
        <p:txBody>
          <a:bodyPr wrap="square" rtlCol="0">
            <a:spAutoFit/>
          </a:bodyPr>
          <a:lstStyle/>
          <a:p>
            <a:r>
              <a:rPr lang="en-US" sz="2000" b="1" dirty="0">
                <a:solidFill>
                  <a:schemeClr val="tx1"/>
                </a:solidFill>
                <a:latin typeface="+mn-lt"/>
                <a:ea typeface="Calibri"/>
                <a:cs typeface="Calibri"/>
                <a:sym typeface="Calibri"/>
              </a:rPr>
              <a:t>Videos: </a:t>
            </a:r>
            <a:r>
              <a:rPr lang="en-US" sz="2000" dirty="0">
                <a:solidFill>
                  <a:schemeClr val="tx1"/>
                </a:solidFill>
                <a:latin typeface="+mn-lt"/>
                <a:ea typeface="Calibri"/>
                <a:cs typeface="Calibri"/>
                <a:sym typeface="Calibri"/>
              </a:rPr>
              <a:t>Students will watch a short video clip that connects with topic. Discussion can follow before or after videos</a:t>
            </a:r>
            <a:r>
              <a:rPr lang="en-US" sz="2000" dirty="0" smtClean="0">
                <a:solidFill>
                  <a:schemeClr val="tx1"/>
                </a:solidFill>
                <a:latin typeface="+mn-lt"/>
                <a:ea typeface="Calibri"/>
                <a:cs typeface="Calibri"/>
                <a:sym typeface="Calibri"/>
              </a:rPr>
              <a:t>.</a:t>
            </a:r>
            <a:endParaRPr lang="en-US" sz="2000" dirty="0">
              <a:solidFill>
                <a:schemeClr val="tx1"/>
              </a:solidFill>
              <a:latin typeface="+mn-lt"/>
              <a:ea typeface="Calibri"/>
              <a:cs typeface="Calibri"/>
              <a:sym typeface="Calibri"/>
            </a:endParaRPr>
          </a:p>
        </p:txBody>
      </p:sp>
      <p:pic>
        <p:nvPicPr>
          <p:cNvPr id="9" name="Google Shape;86;p16" descr="checklist"/>
          <p:cNvPicPr preferRelativeResize="0"/>
          <p:nvPr/>
        </p:nvPicPr>
        <p:blipFill>
          <a:blip r:embed="rId4">
            <a:alphaModFix/>
          </a:blip>
          <a:stretch>
            <a:fillRect/>
          </a:stretch>
        </p:blipFill>
        <p:spPr>
          <a:xfrm>
            <a:off x="766165" y="3082144"/>
            <a:ext cx="841275" cy="841275"/>
          </a:xfrm>
          <a:prstGeom prst="rect">
            <a:avLst/>
          </a:prstGeom>
          <a:noFill/>
          <a:ln>
            <a:noFill/>
          </a:ln>
        </p:spPr>
      </p:pic>
      <p:sp>
        <p:nvSpPr>
          <p:cNvPr id="10" name="TextBox 9"/>
          <p:cNvSpPr txBox="1"/>
          <p:nvPr/>
        </p:nvSpPr>
        <p:spPr>
          <a:xfrm>
            <a:off x="1994339" y="3302726"/>
            <a:ext cx="6442562" cy="400110"/>
          </a:xfrm>
          <a:prstGeom prst="rect">
            <a:avLst/>
          </a:prstGeom>
          <a:noFill/>
        </p:spPr>
        <p:txBody>
          <a:bodyPr wrap="square" rtlCol="0">
            <a:spAutoFit/>
          </a:bodyPr>
          <a:lstStyle/>
          <a:p>
            <a:r>
              <a:rPr lang="en-US" sz="2000" b="1" dirty="0">
                <a:solidFill>
                  <a:schemeClr val="tx1"/>
                </a:solidFill>
                <a:latin typeface="+mn-lt"/>
                <a:ea typeface="Calibri"/>
                <a:cs typeface="Calibri"/>
                <a:sym typeface="Calibri"/>
              </a:rPr>
              <a:t>Final Activity: </a:t>
            </a:r>
            <a:r>
              <a:rPr lang="en-US" sz="2000" dirty="0">
                <a:solidFill>
                  <a:schemeClr val="tx1"/>
                </a:solidFill>
                <a:latin typeface="+mn-lt"/>
                <a:ea typeface="Calibri"/>
                <a:cs typeface="Calibri"/>
                <a:sym typeface="Calibri"/>
              </a:rPr>
              <a:t>Activity that concludes the presentation. </a:t>
            </a:r>
          </a:p>
        </p:txBody>
      </p:sp>
    </p:spTree>
    <p:extLst>
      <p:ext uri="{BB962C8B-B14F-4D97-AF65-F5344CB8AC3E}">
        <p14:creationId xmlns:p14="http://schemas.microsoft.com/office/powerpoint/2010/main" val="34171025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4" name="Title 3"/>
          <p:cNvSpPr>
            <a:spLocks noGrp="1"/>
          </p:cNvSpPr>
          <p:nvPr>
            <p:ph type="title"/>
          </p:nvPr>
        </p:nvSpPr>
        <p:spPr>
          <a:xfrm>
            <a:off x="707099" y="156609"/>
            <a:ext cx="7729812" cy="878774"/>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b="1" dirty="0">
                <a:solidFill>
                  <a:schemeClr val="tx1"/>
                </a:solidFill>
                <a:latin typeface="+mj-lt"/>
                <a:ea typeface="Calibri"/>
                <a:cs typeface="Calibri"/>
                <a:sym typeface="Calibri"/>
              </a:rPr>
              <a:t>Curriculum Expectations </a:t>
            </a:r>
            <a:r>
              <a:rPr lang="en-CA" dirty="0">
                <a:solidFill>
                  <a:schemeClr val="tx1"/>
                </a:solidFill>
                <a:latin typeface="+mj-lt"/>
                <a:ea typeface="Calibri"/>
                <a:cs typeface="Calibri"/>
                <a:sym typeface="Calibri"/>
              </a:rPr>
              <a:t>- Grade </a:t>
            </a:r>
            <a:r>
              <a:rPr lang="en-CA" dirty="0" smtClean="0">
                <a:solidFill>
                  <a:schemeClr val="tx1"/>
                </a:solidFill>
                <a:latin typeface="+mj-lt"/>
                <a:ea typeface="Calibri"/>
                <a:cs typeface="Calibri"/>
                <a:sym typeface="Calibri"/>
              </a:rPr>
              <a:t>6</a:t>
            </a:r>
            <a:endParaRPr lang="en-CA" dirty="0">
              <a:solidFill>
                <a:schemeClr val="tx1"/>
              </a:solidFill>
              <a:latin typeface="+mj-lt"/>
            </a:endParaRPr>
          </a:p>
        </p:txBody>
      </p:sp>
      <p:sp>
        <p:nvSpPr>
          <p:cNvPr id="8" name="TextBox 7"/>
          <p:cNvSpPr txBox="1"/>
          <p:nvPr/>
        </p:nvSpPr>
        <p:spPr>
          <a:xfrm>
            <a:off x="707099" y="1123798"/>
            <a:ext cx="7729811" cy="1323439"/>
          </a:xfrm>
          <a:prstGeom prst="rect">
            <a:avLst/>
          </a:prstGeom>
          <a:noFill/>
        </p:spPr>
        <p:txBody>
          <a:bodyPr wrap="square" rtlCol="0">
            <a:spAutoFit/>
          </a:bodyPr>
          <a:lstStyle/>
          <a:p>
            <a:pPr lvl="0">
              <a:spcBef>
                <a:spcPts val="1000"/>
              </a:spcBef>
            </a:pPr>
            <a:r>
              <a:rPr lang="en-US" sz="2000" b="1" dirty="0">
                <a:cs typeface="Arial" panose="020B0604020202020204" pitchFamily="34" charset="0"/>
              </a:rPr>
              <a:t>D2.5 </a:t>
            </a:r>
            <a:r>
              <a:rPr lang="en-US" sz="2000" dirty="0">
                <a:cs typeface="Arial" panose="020B0604020202020204" pitchFamily="34" charset="0"/>
              </a:rPr>
              <a:t>describe how they can build confidence and lay a foundation for healthy relationships by acquiring a clearer understanding of the physical, social, and emotional changes that occur during adolescence. </a:t>
            </a:r>
          </a:p>
        </p:txBody>
      </p:sp>
      <p:sp>
        <p:nvSpPr>
          <p:cNvPr id="9" name="TextBox 8"/>
          <p:cNvSpPr txBox="1"/>
          <p:nvPr/>
        </p:nvSpPr>
        <p:spPr>
          <a:xfrm>
            <a:off x="707099" y="2447237"/>
            <a:ext cx="6392820" cy="1631216"/>
          </a:xfrm>
          <a:prstGeom prst="rect">
            <a:avLst/>
          </a:prstGeom>
          <a:noFill/>
        </p:spPr>
        <p:txBody>
          <a:bodyPr wrap="square" rtlCol="0">
            <a:spAutoFit/>
          </a:bodyPr>
          <a:lstStyle/>
          <a:p>
            <a:r>
              <a:rPr lang="en-US" sz="2000" b="1" dirty="0">
                <a:cs typeface="Arial" panose="020B0604020202020204" pitchFamily="34" charset="0"/>
              </a:rPr>
              <a:t>D2.6 </a:t>
            </a:r>
            <a:r>
              <a:rPr lang="en-US" sz="2000" dirty="0">
                <a:cs typeface="Arial" panose="020B0604020202020204" pitchFamily="34" charset="0"/>
              </a:rPr>
              <a:t>make informed decisions that demonstrate respect for themselves and others and an understanding of the concept of consent to help build healthier relationships, using a variety of social-emotional learning skills. </a:t>
            </a:r>
            <a:endParaRPr lang="en-US" sz="3200" dirty="0">
              <a:solidFill>
                <a:srgbClr val="262626"/>
              </a:solidFill>
              <a:ea typeface="Calibri"/>
              <a:cs typeface="Arial" panose="020B0604020202020204" pitchFamily="34" charset="0"/>
              <a:sym typeface="Calibri"/>
            </a:endParaRPr>
          </a:p>
        </p:txBody>
      </p:sp>
      <p:pic>
        <p:nvPicPr>
          <p:cNvPr id="6" name="Google Shape;93;p17" descr="check mark"/>
          <p:cNvPicPr preferRelativeResize="0"/>
          <p:nvPr/>
        </p:nvPicPr>
        <p:blipFill>
          <a:blip r:embed="rId3">
            <a:alphaModFix/>
          </a:blip>
          <a:stretch>
            <a:fillRect/>
          </a:stretch>
        </p:blipFill>
        <p:spPr>
          <a:xfrm>
            <a:off x="7099919" y="2635222"/>
            <a:ext cx="1336991" cy="1306940"/>
          </a:xfrm>
          <a:prstGeom prst="rect">
            <a:avLst/>
          </a:prstGeom>
          <a:noFill/>
          <a:ln>
            <a:noFill/>
          </a:ln>
        </p:spPr>
      </p:pic>
    </p:spTree>
    <p:extLst>
      <p:ext uri="{BB962C8B-B14F-4D97-AF65-F5344CB8AC3E}">
        <p14:creationId xmlns:p14="http://schemas.microsoft.com/office/powerpoint/2010/main" val="34088061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0"/>
        <p:cNvGrpSpPr/>
        <p:nvPr/>
      </p:nvGrpSpPr>
      <p:grpSpPr>
        <a:xfrm>
          <a:off x="0" y="0"/>
          <a:ext cx="0" cy="0"/>
          <a:chOff x="0" y="0"/>
          <a:chExt cx="0" cy="0"/>
        </a:xfrm>
      </p:grpSpPr>
      <p:sp>
        <p:nvSpPr>
          <p:cNvPr id="5" name="Title 4"/>
          <p:cNvSpPr>
            <a:spLocks noGrp="1"/>
          </p:cNvSpPr>
          <p:nvPr>
            <p:ph type="title"/>
          </p:nvPr>
        </p:nvSpPr>
        <p:spPr>
          <a:xfrm>
            <a:off x="311700" y="238991"/>
            <a:ext cx="8520600" cy="778734"/>
          </a:xfrm>
        </p:spPr>
        <p:txBody>
          <a:bodyPr anchor="ctr">
            <a:noAutofit/>
          </a:bodyPr>
          <a:lstStyle/>
          <a:p>
            <a:pPr algn="ctr"/>
            <a:r>
              <a:rPr lang="en-CA" sz="4000" b="1" dirty="0">
                <a:solidFill>
                  <a:schemeClr val="tx1"/>
                </a:solidFill>
                <a:latin typeface="+mj-lt"/>
              </a:rPr>
              <a:t>Healthy </a:t>
            </a:r>
            <a:r>
              <a:rPr lang="en-CA" sz="4000" b="1" dirty="0" smtClean="0">
                <a:solidFill>
                  <a:schemeClr val="tx1"/>
                </a:solidFill>
                <a:latin typeface="+mj-lt"/>
              </a:rPr>
              <a:t>Relationships</a:t>
            </a:r>
            <a:endParaRPr lang="en-CA" sz="4000" dirty="0">
              <a:latin typeface="+mj-lt"/>
            </a:endParaRPr>
          </a:p>
        </p:txBody>
      </p:sp>
      <p:sp>
        <p:nvSpPr>
          <p:cNvPr id="6" name="TextBox 5"/>
          <p:cNvSpPr txBox="1"/>
          <p:nvPr/>
        </p:nvSpPr>
        <p:spPr>
          <a:xfrm>
            <a:off x="3923425" y="3647710"/>
            <a:ext cx="1297150" cy="461665"/>
          </a:xfrm>
          <a:prstGeom prst="rect">
            <a:avLst/>
          </a:prstGeom>
          <a:noFill/>
        </p:spPr>
        <p:txBody>
          <a:bodyPr wrap="none" rtlCol="0" anchor="ctr">
            <a:spAutoFit/>
          </a:bodyPr>
          <a:lstStyle/>
          <a:p>
            <a:pPr algn="ctr"/>
            <a:r>
              <a:rPr lang="en-CA" sz="2400" dirty="0">
                <a:latin typeface="+mn-lt"/>
                <a:ea typeface="Calibri"/>
                <a:cs typeface="Calibri"/>
                <a:sym typeface="Calibri"/>
              </a:rPr>
              <a:t>Grade </a:t>
            </a:r>
            <a:r>
              <a:rPr lang="en-CA" sz="2400" dirty="0" smtClean="0">
                <a:latin typeface="+mn-lt"/>
                <a:ea typeface="Calibri"/>
                <a:cs typeface="Calibri"/>
                <a:sym typeface="Calibri"/>
              </a:rPr>
              <a:t>6</a:t>
            </a:r>
            <a:endParaRPr lang="en-CA" sz="2400" dirty="0">
              <a:latin typeface="+mn-lt"/>
              <a:ea typeface="Calibri"/>
              <a:cs typeface="Calibri"/>
              <a:sym typeface="Calibri"/>
            </a:endParaRPr>
          </a:p>
        </p:txBody>
      </p:sp>
      <p:pic>
        <p:nvPicPr>
          <p:cNvPr id="7" name="Picture 6" descr="family"/>
          <p:cNvPicPr>
            <a:picLocks noChangeAspect="1"/>
          </p:cNvPicPr>
          <p:nvPr/>
        </p:nvPicPr>
        <p:blipFill rotWithShape="1">
          <a:blip r:embed="rId4">
            <a:extLst>
              <a:ext uri="{28A0092B-C50C-407E-A947-70E740481C1C}">
                <a14:useLocalDpi xmlns:a14="http://schemas.microsoft.com/office/drawing/2010/main" val="0"/>
              </a:ext>
            </a:extLst>
          </a:blip>
          <a:srcRect l="6205" t="11532" r="6205" b="13006"/>
          <a:stretch/>
        </p:blipFill>
        <p:spPr>
          <a:xfrm>
            <a:off x="3081930" y="1004962"/>
            <a:ext cx="2980140" cy="2567506"/>
          </a:xfrm>
          <a:prstGeom prst="rect">
            <a:avLst/>
          </a:prstGeom>
        </p:spPr>
      </p:pic>
    </p:spTree>
    <p:extLst>
      <p:ext uri="{BB962C8B-B14F-4D97-AF65-F5344CB8AC3E}">
        <p14:creationId xmlns:p14="http://schemas.microsoft.com/office/powerpoint/2010/main" val="3227920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2" name="Title 1"/>
          <p:cNvSpPr>
            <a:spLocks noGrp="1"/>
          </p:cNvSpPr>
          <p:nvPr>
            <p:ph type="title"/>
          </p:nvPr>
        </p:nvSpPr>
        <p:spPr>
          <a:xfrm>
            <a:off x="311699" y="269269"/>
            <a:ext cx="8520600" cy="878600"/>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b="1" dirty="0" smtClean="0">
                <a:solidFill>
                  <a:schemeClr val="tx1"/>
                </a:solidFill>
                <a:latin typeface="+mj-lt"/>
                <a:ea typeface="Calibri"/>
                <a:cs typeface="Calibri"/>
                <a:sym typeface="Calibri"/>
              </a:rPr>
              <a:t>Learning Objectives</a:t>
            </a:r>
            <a:endParaRPr lang="en-CA" b="1" dirty="0">
              <a:solidFill>
                <a:schemeClr val="tx1"/>
              </a:solidFill>
              <a:latin typeface="+mj-lt"/>
            </a:endParaRPr>
          </a:p>
        </p:txBody>
      </p:sp>
      <p:sp>
        <p:nvSpPr>
          <p:cNvPr id="3" name="TextBox 2"/>
          <p:cNvSpPr txBox="1"/>
          <p:nvPr/>
        </p:nvSpPr>
        <p:spPr>
          <a:xfrm>
            <a:off x="311700" y="1319294"/>
            <a:ext cx="8520599" cy="2246769"/>
          </a:xfrm>
          <a:prstGeom prst="rect">
            <a:avLst/>
          </a:prstGeom>
          <a:noFill/>
        </p:spPr>
        <p:txBody>
          <a:bodyPr wrap="square" rtlCol="0">
            <a:spAutoFit/>
          </a:bodyPr>
          <a:lstStyle/>
          <a:p>
            <a:pPr lvl="1"/>
            <a:r>
              <a:rPr lang="en-US" sz="2000" dirty="0" smtClean="0"/>
              <a:t>At the end of this presentation, you will understand the importance of building confidence and how it can help in relationships. You will also:</a:t>
            </a:r>
          </a:p>
          <a:p>
            <a:pPr lvl="1"/>
            <a:endParaRPr lang="en-US" sz="2000" dirty="0"/>
          </a:p>
          <a:p>
            <a:pPr marL="342900" lvl="1" indent="-342900">
              <a:buFont typeface="Arial" panose="020B0604020202020204" pitchFamily="34" charset="0"/>
              <a:buChar char="•"/>
            </a:pPr>
            <a:r>
              <a:rPr lang="en-US" sz="2000" dirty="0" smtClean="0"/>
              <a:t>Learn to appreciate the changes you might experience as you grow up</a:t>
            </a:r>
          </a:p>
          <a:p>
            <a:pPr marL="342900" lvl="1" indent="-342900">
              <a:buFont typeface="Arial" panose="020B0604020202020204" pitchFamily="34" charset="0"/>
              <a:buChar char="•"/>
            </a:pPr>
            <a:r>
              <a:rPr lang="en-US" sz="2000" dirty="0"/>
              <a:t>Understand the concept of consent</a:t>
            </a:r>
          </a:p>
          <a:p>
            <a:pPr marL="342900" lvl="1" indent="-342900">
              <a:buFont typeface="Arial" panose="020B0604020202020204" pitchFamily="34" charset="0"/>
              <a:buChar char="•"/>
            </a:pPr>
            <a:r>
              <a:rPr lang="en-US" sz="2000" dirty="0" smtClean="0"/>
              <a:t>Learn how to make informed decisions</a:t>
            </a:r>
          </a:p>
          <a:p>
            <a:pPr marL="342900" lvl="1" indent="-342900">
              <a:buFont typeface="Arial" panose="020B0604020202020204" pitchFamily="34" charset="0"/>
              <a:buChar char="•"/>
            </a:pPr>
            <a:r>
              <a:rPr lang="en-US" sz="2000" dirty="0" smtClean="0"/>
              <a:t>Understand </a:t>
            </a:r>
            <a:r>
              <a:rPr lang="en-US" sz="2000" dirty="0"/>
              <a:t>that everyone has differences and this makes them unique </a:t>
            </a:r>
            <a:r>
              <a:rPr lang="en-US" sz="2000" dirty="0" smtClean="0"/>
              <a:t> </a:t>
            </a:r>
          </a:p>
        </p:txBody>
      </p:sp>
    </p:spTree>
    <p:extLst>
      <p:ext uri="{BB962C8B-B14F-4D97-AF65-F5344CB8AC3E}">
        <p14:creationId xmlns:p14="http://schemas.microsoft.com/office/powerpoint/2010/main" val="18084469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2" name="Title 1"/>
          <p:cNvSpPr>
            <a:spLocks noGrp="1"/>
          </p:cNvSpPr>
          <p:nvPr>
            <p:ph type="title"/>
          </p:nvPr>
        </p:nvSpPr>
        <p:spPr>
          <a:xfrm>
            <a:off x="299343" y="335804"/>
            <a:ext cx="8520600" cy="878600"/>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b="1" dirty="0" smtClean="0">
                <a:solidFill>
                  <a:schemeClr val="tx1"/>
                </a:solidFill>
                <a:latin typeface="+mj-lt"/>
                <a:ea typeface="Calibri"/>
                <a:cs typeface="Calibri"/>
                <a:sym typeface="Calibri"/>
              </a:rPr>
              <a:t>Making Decisions About Your Health</a:t>
            </a:r>
            <a:endParaRPr lang="en-CA" b="1" dirty="0">
              <a:solidFill>
                <a:schemeClr val="tx1"/>
              </a:solidFill>
              <a:latin typeface="+mj-lt"/>
            </a:endParaRPr>
          </a:p>
        </p:txBody>
      </p:sp>
      <p:pic>
        <p:nvPicPr>
          <p:cNvPr id="3" name="Picture 2" descr="making informed decisions about your health" title="making informed decisions"/>
          <p:cNvPicPr>
            <a:picLocks noChangeAspect="1"/>
          </p:cNvPicPr>
          <p:nvPr/>
        </p:nvPicPr>
        <p:blipFill rotWithShape="1">
          <a:blip r:embed="rId3">
            <a:extLst>
              <a:ext uri="{28A0092B-C50C-407E-A947-70E740481C1C}">
                <a14:useLocalDpi xmlns:a14="http://schemas.microsoft.com/office/drawing/2010/main" val="0"/>
              </a:ext>
            </a:extLst>
          </a:blip>
          <a:srcRect t="7868" b="12543"/>
          <a:stretch/>
        </p:blipFill>
        <p:spPr>
          <a:xfrm>
            <a:off x="1084466" y="1346886"/>
            <a:ext cx="3204837" cy="2550694"/>
          </a:xfrm>
          <a:prstGeom prst="rect">
            <a:avLst/>
          </a:prstGeom>
        </p:spPr>
      </p:pic>
      <p:pic>
        <p:nvPicPr>
          <p:cNvPr id="4" name="Picture 3" title="family learning how to skateboard togethe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21892" y="1346886"/>
            <a:ext cx="2889124" cy="2889124"/>
          </a:xfrm>
          <a:prstGeom prst="rect">
            <a:avLst/>
          </a:prstGeom>
        </p:spPr>
      </p:pic>
    </p:spTree>
    <p:extLst>
      <p:ext uri="{BB962C8B-B14F-4D97-AF65-F5344CB8AC3E}">
        <p14:creationId xmlns:p14="http://schemas.microsoft.com/office/powerpoint/2010/main" val="2711063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2" name="Title 1"/>
          <p:cNvSpPr>
            <a:spLocks noGrp="1"/>
          </p:cNvSpPr>
          <p:nvPr>
            <p:ph type="ctrTitle"/>
          </p:nvPr>
        </p:nvSpPr>
        <p:spPr>
          <a:xfrm>
            <a:off x="1011081" y="336612"/>
            <a:ext cx="7454263" cy="925766"/>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sz="2800" b="1" dirty="0" smtClean="0">
                <a:latin typeface="+mj-lt"/>
              </a:rPr>
              <a:t>Feelings about Relationships</a:t>
            </a:r>
            <a:endParaRPr lang="en-CA" sz="2800" b="1" dirty="0">
              <a:latin typeface="+mj-lt"/>
            </a:endParaRPr>
          </a:p>
        </p:txBody>
      </p:sp>
      <p:sp>
        <p:nvSpPr>
          <p:cNvPr id="11" name="Text Placeholder 2"/>
          <p:cNvSpPr txBox="1">
            <a:spLocks/>
          </p:cNvSpPr>
          <p:nvPr/>
        </p:nvSpPr>
        <p:spPr>
          <a:xfrm>
            <a:off x="1011081" y="1449188"/>
            <a:ext cx="4988886" cy="2614020"/>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14300">
              <a:buClr>
                <a:schemeClr val="tx1"/>
              </a:buClr>
            </a:pPr>
            <a:r>
              <a:rPr lang="en-CA" sz="2000" b="1" dirty="0">
                <a:solidFill>
                  <a:schemeClr val="tx1"/>
                </a:solidFill>
              </a:rPr>
              <a:t>It’s Okay… </a:t>
            </a:r>
          </a:p>
          <a:p>
            <a:pPr marL="342900" indent="-342900">
              <a:buClr>
                <a:schemeClr val="tx1"/>
              </a:buClr>
              <a:buFont typeface="Arial" panose="020B0604020202020204" pitchFamily="34" charset="0"/>
              <a:buChar char="•"/>
            </a:pPr>
            <a:r>
              <a:rPr lang="en-CA" sz="2000" dirty="0">
                <a:solidFill>
                  <a:schemeClr val="tx1"/>
                </a:solidFill>
              </a:rPr>
              <a:t>To feel embarrassed or uncomfortable</a:t>
            </a:r>
          </a:p>
          <a:p>
            <a:pPr marL="342900" indent="-342900">
              <a:buClr>
                <a:schemeClr val="tx1"/>
              </a:buClr>
              <a:buFont typeface="Arial" panose="020B0604020202020204" pitchFamily="34" charset="0"/>
              <a:buChar char="•"/>
            </a:pPr>
            <a:r>
              <a:rPr lang="en-CA" sz="2000" dirty="0">
                <a:solidFill>
                  <a:schemeClr val="tx1"/>
                </a:solidFill>
              </a:rPr>
              <a:t>To ask questions</a:t>
            </a:r>
          </a:p>
          <a:p>
            <a:pPr marL="342900" indent="-342900">
              <a:buClr>
                <a:schemeClr val="tx1"/>
              </a:buClr>
              <a:buFont typeface="Arial" panose="020B0604020202020204" pitchFamily="34" charset="0"/>
              <a:buChar char="•"/>
            </a:pPr>
            <a:r>
              <a:rPr lang="en-CA" sz="2000" dirty="0">
                <a:solidFill>
                  <a:schemeClr val="tx1"/>
                </a:solidFill>
              </a:rPr>
              <a:t>To not know much about this topic</a:t>
            </a:r>
          </a:p>
          <a:p>
            <a:pPr marL="342900" indent="-342900">
              <a:buClr>
                <a:schemeClr val="tx1"/>
              </a:buClr>
              <a:buFont typeface="Arial" panose="020B0604020202020204" pitchFamily="34" charset="0"/>
              <a:buChar char="•"/>
            </a:pPr>
            <a:r>
              <a:rPr lang="en-CA" sz="2000" dirty="0">
                <a:solidFill>
                  <a:schemeClr val="tx1"/>
                </a:solidFill>
              </a:rPr>
              <a:t>To learn about different types of relationships</a:t>
            </a:r>
          </a:p>
          <a:p>
            <a:pPr marL="342900" indent="-342900">
              <a:buClr>
                <a:schemeClr val="tx1"/>
              </a:buClr>
              <a:buFont typeface="Arial" panose="020B0604020202020204" pitchFamily="34" charset="0"/>
              <a:buChar char="•"/>
            </a:pPr>
            <a:r>
              <a:rPr lang="en-CA" sz="2000" dirty="0">
                <a:solidFill>
                  <a:schemeClr val="tx1"/>
                </a:solidFill>
              </a:rPr>
              <a:t>To talk about relationships</a:t>
            </a:r>
          </a:p>
        </p:txBody>
      </p:sp>
      <p:pic>
        <p:nvPicPr>
          <p:cNvPr id="12" name="Picture 11" descr="okay"/>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339040">
            <a:off x="5810076" y="657142"/>
            <a:ext cx="2857143" cy="2857143"/>
          </a:xfrm>
          <a:prstGeom prst="rect">
            <a:avLst/>
          </a:prstGeom>
        </p:spPr>
      </p:pic>
      <p:pic>
        <p:nvPicPr>
          <p:cNvPr id="13" name="Picture 12" descr="blue circle with a black thumbs up insid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35539" y="2786996"/>
            <a:ext cx="1206219" cy="1206219"/>
          </a:xfrm>
          <a:prstGeom prst="rect">
            <a:avLst/>
          </a:prstGeom>
        </p:spPr>
      </p:pic>
    </p:spTree>
    <p:extLst>
      <p:ext uri="{BB962C8B-B14F-4D97-AF65-F5344CB8AC3E}">
        <p14:creationId xmlns:p14="http://schemas.microsoft.com/office/powerpoint/2010/main" val="4205895507"/>
      </p:ext>
    </p:extLst>
  </p:cSld>
  <p:clrMapOvr>
    <a:masterClrMapping/>
  </p:clrMapOvr>
  <p:timing>
    <p:tnLst>
      <p:par>
        <p:cTn id="1" dur="indefinite" restart="never" nodeType="tmRoot"/>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12739</TotalTime>
  <Words>5950</Words>
  <Application>Microsoft Office PowerPoint</Application>
  <PresentationFormat>On-screen Show (16:9)</PresentationFormat>
  <Paragraphs>453</Paragraphs>
  <Slides>26</Slides>
  <Notes>26</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Gill Sans</vt:lpstr>
      <vt:lpstr>Wingdings</vt:lpstr>
      <vt:lpstr>Simple Light</vt:lpstr>
      <vt:lpstr>Healthy Relationships</vt:lpstr>
      <vt:lpstr>Land Acknowledgement</vt:lpstr>
      <vt:lpstr>Presentation Format</vt:lpstr>
      <vt:lpstr>Presentation Format</vt:lpstr>
      <vt:lpstr>Curriculum Expectations - Grade 6</vt:lpstr>
      <vt:lpstr>Healthy Relationships</vt:lpstr>
      <vt:lpstr>Learning Objectives</vt:lpstr>
      <vt:lpstr>Making Decisions About Your Health</vt:lpstr>
      <vt:lpstr>Feelings about Relationships</vt:lpstr>
      <vt:lpstr>Guiding Question #1</vt:lpstr>
      <vt:lpstr>Emotional and Social Changes </vt:lpstr>
      <vt:lpstr>What About Me – Who Am I?</vt:lpstr>
      <vt:lpstr>Ways to Build Confidence</vt:lpstr>
      <vt:lpstr>Guiding Question #2</vt:lpstr>
      <vt:lpstr>Relationships</vt:lpstr>
      <vt:lpstr>Think, Pair, Share</vt:lpstr>
      <vt:lpstr>Healthy Behaviours in Relationships</vt:lpstr>
      <vt:lpstr>Differences in Healthy and Unhealthy Relationships</vt:lpstr>
      <vt:lpstr>Warning Signs of Unhealthy Relationships</vt:lpstr>
      <vt:lpstr>Video: The Line</vt:lpstr>
      <vt:lpstr>How do I know if I have a good relationship?</vt:lpstr>
      <vt:lpstr>Making Informed Decisions in Relationships</vt:lpstr>
      <vt:lpstr>Final Activity: Identifying Healthy Relationships</vt:lpstr>
      <vt:lpstr>More Questions? Talk With Someone:</vt:lpstr>
      <vt:lpstr>Final Thoughts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Robinson, Mackenzie</dc:creator>
  <cp:lastModifiedBy>Robinson, Mackenzie</cp:lastModifiedBy>
  <cp:revision>199</cp:revision>
  <dcterms:modified xsi:type="dcterms:W3CDTF">2023-02-02T15:04:37Z</dcterms:modified>
</cp:coreProperties>
</file>