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1"/>
  </p:notesMasterIdLst>
  <p:sldIdLst>
    <p:sldId id="256" r:id="rId3"/>
    <p:sldId id="257" r:id="rId4"/>
    <p:sldId id="262" r:id="rId5"/>
    <p:sldId id="263" r:id="rId6"/>
    <p:sldId id="267" r:id="rId7"/>
    <p:sldId id="268" r:id="rId8"/>
    <p:sldId id="271" r:id="rId9"/>
    <p:sldId id="272" r:id="rId10"/>
    <p:sldId id="275" r:id="rId11"/>
    <p:sldId id="273" r:id="rId12"/>
    <p:sldId id="266" r:id="rId13"/>
    <p:sldId id="264" r:id="rId14"/>
    <p:sldId id="269" r:id="rId15"/>
    <p:sldId id="258" r:id="rId16"/>
    <p:sldId id="276" r:id="rId17"/>
    <p:sldId id="277" r:id="rId18"/>
    <p:sldId id="259" r:id="rId19"/>
    <p:sldId id="27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Seguin" initials="MS" lastIdx="17" clrIdx="0">
    <p:extLst>
      <p:ext uri="{19B8F6BF-5375-455C-9EA6-DF929625EA0E}">
        <p15:presenceInfo xmlns:p15="http://schemas.microsoft.com/office/powerpoint/2012/main" userId="S-1-5-21-494292953-1948397803-1850952788-17853" providerId="AD"/>
      </p:ext>
    </p:extLst>
  </p:cmAuthor>
  <p:cmAuthor id="2" name="DeVlaming-Kot, Christene" initials="DC" lastIdx="8" clrIdx="1">
    <p:extLst>
      <p:ext uri="{19B8F6BF-5375-455C-9EA6-DF929625EA0E}">
        <p15:presenceInfo xmlns:p15="http://schemas.microsoft.com/office/powerpoint/2012/main" userId="S-1-5-21-494292953-1948397803-1850952788-10263" providerId="AD"/>
      </p:ext>
    </p:extLst>
  </p:cmAuthor>
  <p:cmAuthor id="3" name="D'Addazio, Robert" initials="DR" lastIdx="7" clrIdx="2">
    <p:extLst>
      <p:ext uri="{19B8F6BF-5375-455C-9EA6-DF929625EA0E}">
        <p15:presenceInfo xmlns:p15="http://schemas.microsoft.com/office/powerpoint/2012/main" userId="S-1-5-21-494292953-1948397803-1850952788-77089" providerId="AD"/>
      </p:ext>
    </p:extLst>
  </p:cmAuthor>
  <p:cmAuthor id="4" name="Lock, Daniella" initials="LD" lastIdx="2" clrIdx="3">
    <p:extLst>
      <p:ext uri="{19B8F6BF-5375-455C-9EA6-DF929625EA0E}">
        <p15:presenceInfo xmlns:p15="http://schemas.microsoft.com/office/powerpoint/2012/main" userId="S-1-5-21-494292953-1948397803-1850952788-77220" providerId="AD"/>
      </p:ext>
    </p:extLst>
  </p:cmAuthor>
  <p:cmAuthor id="5" name="Gossen, Brunhilde" initials="GB" lastIdx="2" clrIdx="4">
    <p:extLst>
      <p:ext uri="{19B8F6BF-5375-455C-9EA6-DF929625EA0E}">
        <p15:presenceInfo xmlns:p15="http://schemas.microsoft.com/office/powerpoint/2012/main" userId="S-1-5-21-494292953-1948397803-1850952788-40586" providerId="AD"/>
      </p:ext>
    </p:extLst>
  </p:cmAuthor>
  <p:cmAuthor id="6" name="Pereira, Ashley" initials="PA" lastIdx="4" clrIdx="5">
    <p:extLst>
      <p:ext uri="{19B8F6BF-5375-455C-9EA6-DF929625EA0E}">
        <p15:presenceInfo xmlns:p15="http://schemas.microsoft.com/office/powerpoint/2012/main" userId="S-1-5-21-494292953-1948397803-1850952788-628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68165" autoAdjust="0"/>
  </p:normalViewPr>
  <p:slideViewPr>
    <p:cSldViewPr snapToGrid="0" snapToObjects="1">
      <p:cViewPr varScale="1">
        <p:scale>
          <a:sx n="89" d="100"/>
          <a:sy n="89" d="100"/>
        </p:scale>
        <p:origin x="22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AEA90-AA35-4DBC-BC29-46C84EAD096B}" type="datetimeFigureOut">
              <a:rPr lang="en-CA" smtClean="0"/>
              <a:t>2020-04-22</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B678A-934A-40AC-92E5-9A0841DDAEFF}" type="slidenum">
              <a:rPr lang="en-CA" smtClean="0"/>
              <a:t>‹#›</a:t>
            </a:fld>
            <a:endParaRPr lang="en-CA"/>
          </a:p>
        </p:txBody>
      </p:sp>
    </p:spTree>
    <p:extLst>
      <p:ext uri="{BB962C8B-B14F-4D97-AF65-F5344CB8AC3E}">
        <p14:creationId xmlns:p14="http://schemas.microsoft.com/office/powerpoint/2010/main" val="1973228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Gill Sans MT" panose="020B0502020104020203" pitchFamily="34" charset="0"/>
              </a:rPr>
              <a:t>Cannabis is a product of the cannabis sativa plant. It comes in many forms, including as dried flowers and leaves; hash; extracts, such as oil</a:t>
            </a:r>
            <a:r>
              <a:rPr lang="en-US" sz="1200" baseline="0" dirty="0" smtClean="0">
                <a:latin typeface="Gill Sans MT" panose="020B0502020104020203" pitchFamily="34" charset="0"/>
              </a:rPr>
              <a:t> </a:t>
            </a:r>
            <a:r>
              <a:rPr lang="en-US" sz="1200" dirty="0" smtClean="0">
                <a:latin typeface="Gill Sans MT" panose="020B0502020104020203" pitchFamily="34" charset="0"/>
              </a:rPr>
              <a:t>and edibles</a:t>
            </a:r>
          </a:p>
          <a:p>
            <a:endParaRPr lang="en-US" sz="1200" dirty="0" smtClean="0">
              <a:latin typeface="Gill Sans MT" panose="020B0502020104020203" pitchFamily="34" charset="0"/>
            </a:endParaRPr>
          </a:p>
          <a:p>
            <a:endParaRPr lang="en-US" sz="1200" dirty="0" smtClean="0">
              <a:latin typeface="Gill Sans MT" panose="020B0502020104020203" pitchFamily="34" charset="0"/>
            </a:endParaRPr>
          </a:p>
          <a:p>
            <a:r>
              <a:rPr lang="en-US" sz="1200" dirty="0" smtClean="0">
                <a:latin typeface="Gill Sans MT" panose="020B0502020104020203" pitchFamily="34" charset="0"/>
              </a:rPr>
              <a:t>Youth have many nicknames for cannabis, such as: pot, weed, reefer, joint, grass, Mary Jane, hash, bud, marijuana </a:t>
            </a:r>
          </a:p>
          <a:p>
            <a:pPr marL="171450" indent="-171450">
              <a:buFont typeface="Arial" panose="020B0604020202020204" pitchFamily="34" charset="0"/>
              <a:buChar char="•"/>
            </a:pPr>
            <a:r>
              <a:rPr lang="en-US" sz="1200" dirty="0" smtClean="0">
                <a:latin typeface="Gill Sans MT" panose="020B0502020104020203" pitchFamily="34" charset="0"/>
              </a:rPr>
              <a:t>Ask the</a:t>
            </a:r>
            <a:r>
              <a:rPr lang="en-US" sz="1200" baseline="0" dirty="0" smtClean="0">
                <a:latin typeface="Gill Sans MT" panose="020B0502020104020203" pitchFamily="34" charset="0"/>
              </a:rPr>
              <a:t> students: </a:t>
            </a:r>
            <a:r>
              <a:rPr lang="en-US" sz="1200" i="1" dirty="0" smtClean="0">
                <a:latin typeface="Gill Sans MT" panose="020B0502020104020203" pitchFamily="34" charset="0"/>
              </a:rPr>
              <a:t>Are</a:t>
            </a:r>
            <a:r>
              <a:rPr lang="en-US" sz="1200" i="1" baseline="0" dirty="0" smtClean="0">
                <a:latin typeface="Gill Sans MT" panose="020B0502020104020203" pitchFamily="34" charset="0"/>
              </a:rPr>
              <a:t> there any other names they have heard of that are not on this list?</a:t>
            </a:r>
            <a:endParaRPr lang="en-US" sz="1200" i="1" dirty="0" smtClean="0">
              <a:latin typeface="Gill Sans MT" panose="020B0502020104020203" pitchFamily="34" charset="0"/>
            </a:endParaRPr>
          </a:p>
          <a:p>
            <a:endParaRPr lang="en-US" sz="1200" dirty="0" smtClean="0">
              <a:latin typeface="Gill Sans MT" panose="020B0502020104020203" pitchFamily="34" charset="0"/>
            </a:endParaRPr>
          </a:p>
          <a:p>
            <a:r>
              <a:rPr lang="en-US" sz="1200" dirty="0" smtClean="0">
                <a:latin typeface="Gill Sans MT" panose="020B0502020104020203" pitchFamily="34" charset="0"/>
              </a:rPr>
              <a:t>Cannabis contains hundreds of chemical compounds called cannabinoids. </a:t>
            </a:r>
          </a:p>
          <a:p>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2</a:t>
            </a:fld>
            <a:endParaRPr lang="en-CA"/>
          </a:p>
        </p:txBody>
      </p:sp>
    </p:spTree>
    <p:extLst>
      <p:ext uri="{BB962C8B-B14F-4D97-AF65-F5344CB8AC3E}">
        <p14:creationId xmlns:p14="http://schemas.microsoft.com/office/powerpoint/2010/main" val="3338430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most common reason given for using cannabis is for the enjoyment of it- the feeling of getting high is relaxing for some.  Some youth are curious about the experience and want to try it for themselves- they think that it will help them fit in and be cool.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However, we know that youth tend to want to spend time with</a:t>
            </a:r>
            <a:r>
              <a:rPr lang="en-US" sz="1200" kern="1200" baseline="0" dirty="0" smtClean="0">
                <a:solidFill>
                  <a:schemeClr val="tx1"/>
                </a:solidFill>
                <a:effectLst/>
                <a:latin typeface="+mn-lt"/>
                <a:ea typeface="+mn-ea"/>
                <a:cs typeface="+mn-cs"/>
              </a:rPr>
              <a:t> those </a:t>
            </a:r>
            <a:r>
              <a:rPr lang="en-US" sz="1200" kern="1200" dirty="0" smtClean="0">
                <a:solidFill>
                  <a:schemeClr val="tx1"/>
                </a:solidFill>
                <a:effectLst/>
                <a:latin typeface="+mn-lt"/>
                <a:ea typeface="+mn-ea"/>
                <a:cs typeface="+mn-cs"/>
              </a:rPr>
              <a:t>that have similar interests.  So, although some youth use cannabis because they feel pressured by their friends to do so, much of the time those who want to use cannabis choose to hang out with friends that are using cannabis already.  Still, others use it in an attempt to cope with stress, tension, anxiety and other mental health issues.  Maybe things at home are difficult and they feel there is no other way to deal with the situation.  Some youth use it in an attempt to help them sleep better.  On occasion, it might be prescribed as a pain reliever.</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12</a:t>
            </a:fld>
            <a:endParaRPr lang="en-CA"/>
          </a:p>
        </p:txBody>
      </p:sp>
    </p:spTree>
    <p:extLst>
      <p:ext uri="{BB962C8B-B14F-4D97-AF65-F5344CB8AC3E}">
        <p14:creationId xmlns:p14="http://schemas.microsoft.com/office/powerpoint/2010/main" val="2335366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It can sometimes be difficult to say no to friends or peers without offending them or feeling singled out.</a:t>
            </a:r>
            <a:endParaRPr lang="en-CA"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Your friend approaches you to</a:t>
            </a:r>
            <a:r>
              <a:rPr lang="en-US" sz="1200" kern="1200" baseline="0" dirty="0" smtClean="0">
                <a:solidFill>
                  <a:schemeClr val="tx1"/>
                </a:solidFill>
                <a:effectLst/>
                <a:latin typeface="+mn-lt"/>
                <a:ea typeface="+mn-ea"/>
                <a:cs typeface="+mn-cs"/>
              </a:rPr>
              <a:t> offer you cannabis</a:t>
            </a:r>
            <a:r>
              <a:rPr lang="en-US" sz="1200" kern="1200" dirty="0" smtClean="0">
                <a:solidFill>
                  <a:schemeClr val="tx1"/>
                </a:solidFill>
                <a:effectLst/>
                <a:latin typeface="+mn-lt"/>
                <a:ea typeface="+mn-ea"/>
                <a:cs typeface="+mn-cs"/>
              </a:rPr>
              <a:t>.   How do you deal with your friend?  How do you refuse?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Discuss</a:t>
            </a:r>
            <a:r>
              <a:rPr lang="en-US" sz="1200" kern="1200" baseline="0" dirty="0" smtClean="0">
                <a:solidFill>
                  <a:schemeClr val="tx1"/>
                </a:solidFill>
                <a:effectLst/>
                <a:latin typeface="+mn-lt"/>
                <a:ea typeface="+mn-ea"/>
                <a:cs typeface="+mn-cs"/>
              </a:rPr>
              <a:t> different ways and tips for saying no:</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Say “no”.  Be assertive and clear.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Walk away</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Broken record – You may be asked several times - keep repeating “no”.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Say “no” different ways. For example, “I’m not interested” or “I don’t want to”</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Give an excuse or explanation if you want.  For example, “I don’t want to smoke weed because I don’t want to become addicted.”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Offer an alternative activity.  For example, “I don’t want to smoke weed; how about we go to the mall?”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Reverse the pressure.  For example, “Why are you pressuring me?”</a:t>
            </a:r>
            <a:endParaRPr lang="en-CA" sz="1200" kern="1200" dirty="0" smtClean="0">
              <a:solidFill>
                <a:schemeClr val="tx1"/>
              </a:solidFill>
              <a:effectLst/>
              <a:latin typeface="+mn-lt"/>
              <a:ea typeface="+mn-ea"/>
              <a:cs typeface="+mn-cs"/>
            </a:endParaRPr>
          </a:p>
          <a:p>
            <a:endParaRPr lang="en-CA" dirty="0" smtClean="0"/>
          </a:p>
          <a:p>
            <a:r>
              <a:rPr lang="en-CA" dirty="0" smtClean="0"/>
              <a:t>***Scenario</a:t>
            </a:r>
            <a:r>
              <a:rPr lang="en-CA" baseline="0" dirty="0" smtClean="0"/>
              <a:t> Activity***</a:t>
            </a:r>
          </a:p>
          <a:p>
            <a:r>
              <a:rPr lang="en-CA" baseline="0" dirty="0" smtClean="0"/>
              <a:t>For further instructions, please review the teaching tool. </a:t>
            </a:r>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13</a:t>
            </a:fld>
            <a:endParaRPr lang="en-CA"/>
          </a:p>
        </p:txBody>
      </p:sp>
    </p:spTree>
    <p:extLst>
      <p:ext uri="{BB962C8B-B14F-4D97-AF65-F5344CB8AC3E}">
        <p14:creationId xmlns:p14="http://schemas.microsoft.com/office/powerpoint/2010/main" val="1592791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Calibri" panose="020F0502020204030204" pitchFamily="34" charset="0"/>
                <a:cs typeface="Calibri" panose="020F0502020204030204" pitchFamily="34" charset="0"/>
              </a:rPr>
              <a:t>FYI for teachers if asked: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Calibri" panose="020F0502020204030204" pitchFamily="34" charset="0"/>
                <a:cs typeface="Calibri" panose="020F0502020204030204" pitchFamily="34" charset="0"/>
              </a:rPr>
              <a:t>Edibles are n</a:t>
            </a:r>
            <a:r>
              <a:rPr lang="en-US" sz="1200" dirty="0" smtClean="0">
                <a:latin typeface="Calibri" panose="020F0502020204030204" pitchFamily="34" charset="0"/>
                <a:cs typeface="Calibri" panose="020F0502020204030204" pitchFamily="34" charset="0"/>
              </a:rPr>
              <a:t>ow</a:t>
            </a:r>
            <a:r>
              <a:rPr lang="en-US" sz="1200" baseline="0" dirty="0" smtClean="0">
                <a:latin typeface="Calibri" panose="020F0502020204030204" pitchFamily="34" charset="0"/>
                <a:cs typeface="Calibri" panose="020F0502020204030204" pitchFamily="34" charset="0"/>
              </a:rPr>
              <a:t> available for purchase from legal dispensaries if you are </a:t>
            </a:r>
            <a:r>
              <a:rPr lang="en-US" sz="1200" baseline="0" smtClean="0">
                <a:latin typeface="Calibri" panose="020F0502020204030204" pitchFamily="34" charset="0"/>
                <a:cs typeface="Calibri" panose="020F0502020204030204" pitchFamily="34" charset="0"/>
              </a:rPr>
              <a:t>of legal age</a:t>
            </a:r>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14</a:t>
            </a:fld>
            <a:endParaRPr lang="en-CA"/>
          </a:p>
        </p:txBody>
      </p:sp>
    </p:spTree>
    <p:extLst>
      <p:ext uri="{BB962C8B-B14F-4D97-AF65-F5344CB8AC3E}">
        <p14:creationId xmlns:p14="http://schemas.microsoft.com/office/powerpoint/2010/main" val="403413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(NO possession law </a:t>
            </a:r>
            <a:r>
              <a:rPr lang="en-US" sz="1200" dirty="0" smtClean="0"/>
              <a:t>exists for tobacco and e-cigarettes </a:t>
            </a:r>
            <a:r>
              <a:rPr lang="en-US" sz="1200" dirty="0" smtClean="0">
                <a:sym typeface="Wingdings" panose="05000000000000000000" pitchFamily="2" charset="2"/>
              </a:rPr>
              <a:t> </a:t>
            </a:r>
            <a:r>
              <a:rPr lang="en-US" sz="1200" b="1" dirty="0" smtClean="0"/>
              <a:t>only</a:t>
            </a:r>
            <a:r>
              <a:rPr lang="en-US" sz="1200" b="1" baseline="0" dirty="0" smtClean="0"/>
              <a:t> to be shared with staff and parents**)</a:t>
            </a:r>
            <a:endParaRPr lang="en-US" sz="1200" b="1"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Ontario, e-cigarettes,</a:t>
            </a:r>
            <a:r>
              <a:rPr lang="en-US" sz="1200" kern="1200" baseline="0" dirty="0" smtClean="0">
                <a:solidFill>
                  <a:schemeClr val="tx1"/>
                </a:solidFill>
                <a:effectLst/>
                <a:latin typeface="+mn-lt"/>
                <a:ea typeface="+mn-ea"/>
                <a:cs typeface="+mn-cs"/>
              </a:rPr>
              <a:t> tobacco and cannabis are all controlled under the Smoke Free Ontario Act.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Under this legislation, vaping is prohibited on school property and an additional 20m from the school perimeter.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Those who break this law</a:t>
            </a:r>
            <a:r>
              <a:rPr lang="en-US" sz="1200" kern="1200" baseline="0" dirty="0" smtClean="0">
                <a:solidFill>
                  <a:schemeClr val="tx1"/>
                </a:solidFill>
                <a:effectLst/>
                <a:latin typeface="+mn-lt"/>
                <a:ea typeface="+mn-ea"/>
                <a:cs typeface="+mn-cs"/>
              </a:rPr>
              <a:t> can be charged with a $305 fine for the first offence (this can increase for multiple offences).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terms of sale and supply,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Niagara Region Public Health is responsible for the day-to-day enforcement of the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SFOA</a:t>
            </a:r>
            <a:r>
              <a:rPr lang="en-US" sz="1200" kern="1200" dirty="0" smtClean="0">
                <a:solidFill>
                  <a:schemeClr val="tx1"/>
                </a:solidFill>
                <a:effectLst/>
                <a:latin typeface="+mn-lt"/>
                <a:ea typeface="+mn-ea"/>
                <a:cs typeface="+mn-cs"/>
              </a:rPr>
              <a:t>. This includes obtaining compliance through education and awareness to ensure that business owners are aware of the laws that apply to them.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Officers from Niagara Region Public Health conduct regular inspections of retailers to ensure compliance with the </a:t>
            </a:r>
            <a:r>
              <a:rPr lang="en-US" sz="1200" kern="1200" dirty="0" err="1" smtClean="0">
                <a:solidFill>
                  <a:schemeClr val="tx1"/>
                </a:solidFill>
                <a:effectLst/>
                <a:latin typeface="+mn-lt"/>
                <a:ea typeface="+mn-ea"/>
                <a:cs typeface="+mn-cs"/>
              </a:rPr>
              <a:t>SFOA</a:t>
            </a:r>
            <a:r>
              <a:rPr lang="en-US" sz="1200" kern="1200" dirty="0" smtClean="0">
                <a:solidFill>
                  <a:schemeClr val="tx1"/>
                </a:solidFill>
                <a:effectLst/>
                <a:latin typeface="+mn-lt"/>
                <a:ea typeface="+mn-ea"/>
                <a:cs typeface="+mn-cs"/>
              </a:rPr>
              <a:t>. Officers conduct “test shopping” to test a retailers willingness to sell an electronic cigarette device to a person who is less than 19 years old.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person who sells or supplies an e-cigarette device to a person under 19, may be subjected to a fine of $490.00. (Includes retailers, adults or youth supplying</a:t>
            </a:r>
            <a:r>
              <a:rPr lang="en-US" sz="1200" kern="1200" baseline="0" dirty="0" smtClean="0">
                <a:solidFill>
                  <a:schemeClr val="tx1"/>
                </a:solidFill>
                <a:effectLst/>
                <a:latin typeface="+mn-lt"/>
                <a:ea typeface="+mn-ea"/>
                <a:cs typeface="+mn-cs"/>
              </a:rPr>
              <a:t> to those under 19 years)</a:t>
            </a:r>
            <a:endParaRPr lang="en-US"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See Health Canada for more information</a:t>
            </a:r>
          </a:p>
          <a:p>
            <a:r>
              <a:rPr lang="en-CA" sz="1200" kern="1200" dirty="0" smtClean="0">
                <a:solidFill>
                  <a:schemeClr val="tx1"/>
                </a:solidFill>
                <a:effectLst/>
                <a:latin typeface="+mn-lt"/>
                <a:ea typeface="+mn-ea"/>
                <a:cs typeface="+mn-cs"/>
              </a:rPr>
              <a:t>https://www.canada.ca/en/health-canada/services/smoking-tobacco/vaping.html</a:t>
            </a:r>
          </a:p>
          <a:p>
            <a:endParaRPr lang="en-CA"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 the principal for any school-specific disciplinary measures in terms of suspensions or expulsions***</a:t>
            </a:r>
            <a:endParaRPr lang="en-CA" sz="1200" b="1"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15</a:t>
            </a:fld>
            <a:endParaRPr lang="en-CA"/>
          </a:p>
        </p:txBody>
      </p:sp>
    </p:spTree>
    <p:extLst>
      <p:ext uri="{BB962C8B-B14F-4D97-AF65-F5344CB8AC3E}">
        <p14:creationId xmlns:p14="http://schemas.microsoft.com/office/powerpoint/2010/main" val="151888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newly</a:t>
            </a:r>
            <a:r>
              <a:rPr lang="en-CA" baseline="0" dirty="0" smtClean="0"/>
              <a:t> updated Niagara smoke and vape-free outdoor spaces bylaw now prohibits tobacco, cannabis and vaping products from being smoked or vaped in several public spaces including:</a:t>
            </a:r>
          </a:p>
          <a:p>
            <a:r>
              <a:rPr lang="en-US" sz="1200" dirty="0" smtClean="0">
                <a:effectLst/>
              </a:rPr>
              <a:t>- Beaches (new)</a:t>
            </a:r>
            <a:endParaRPr lang="en-US" dirty="0" smtClean="0">
              <a:effectLst/>
            </a:endParaRPr>
          </a:p>
          <a:p>
            <a:r>
              <a:rPr lang="en-US" sz="1200" dirty="0" smtClean="0">
                <a:effectLst/>
              </a:rPr>
              <a:t>- Recreation trails (new)</a:t>
            </a:r>
            <a:endParaRPr lang="en-US" dirty="0" smtClean="0">
              <a:effectLst/>
            </a:endParaRPr>
          </a:p>
          <a:p>
            <a:r>
              <a:rPr lang="en-US" sz="1200" dirty="0" smtClean="0">
                <a:effectLst/>
              </a:rPr>
              <a:t>- Within nine </a:t>
            </a:r>
            <a:r>
              <a:rPr lang="en-US" sz="1200" dirty="0" err="1" smtClean="0">
                <a:effectLst/>
              </a:rPr>
              <a:t>metres</a:t>
            </a:r>
            <a:r>
              <a:rPr lang="en-US" sz="1200" dirty="0" smtClean="0">
                <a:effectLst/>
              </a:rPr>
              <a:t> of an entrance or exit of a publicly accessible place, building or workplace (new)</a:t>
            </a:r>
            <a:endParaRPr lang="en-US" dirty="0" smtClean="0">
              <a:effectLst/>
            </a:endParaRPr>
          </a:p>
          <a:p>
            <a:r>
              <a:rPr lang="en-US" sz="1200" dirty="0" smtClean="0">
                <a:effectLst/>
              </a:rPr>
              <a:t>- Parks, playgrounds and sports fields</a:t>
            </a:r>
            <a:endParaRPr lang="en-US" dirty="0" smtClean="0">
              <a:effectLst/>
            </a:endParaRPr>
          </a:p>
          <a:p>
            <a:r>
              <a:rPr lang="en-US" sz="1200" dirty="0" smtClean="0">
                <a:effectLst/>
              </a:rPr>
              <a:t>- Splash pads and outdoor pools</a:t>
            </a:r>
            <a:endParaRPr lang="en-US" dirty="0" smtClean="0">
              <a:effectLst/>
            </a:endParaRPr>
          </a:p>
          <a:p>
            <a:r>
              <a:rPr lang="en-US" sz="1200" dirty="0" smtClean="0">
                <a:effectLst/>
              </a:rPr>
              <a:t>- Arenas and recreation </a:t>
            </a:r>
            <a:r>
              <a:rPr lang="en-US" sz="1200" dirty="0" err="1" smtClean="0">
                <a:effectLst/>
              </a:rPr>
              <a:t>centres</a:t>
            </a:r>
            <a:endParaRPr lang="en-US" dirty="0" smtClean="0">
              <a:effectLst/>
            </a:endParaRPr>
          </a:p>
          <a:p>
            <a:r>
              <a:rPr lang="en-US" sz="1200" dirty="0" smtClean="0">
                <a:effectLst/>
              </a:rPr>
              <a:t>- Outdoor areas of municipal and regional buildings</a:t>
            </a:r>
            <a:endParaRPr lang="en-US" dirty="0" smtClean="0">
              <a:effectLst/>
            </a:endParaRPr>
          </a:p>
          <a:p>
            <a:pPr marL="0" indent="0">
              <a:buFontTx/>
              <a:buNone/>
            </a:pPr>
            <a:r>
              <a:rPr lang="en-US" sz="1200" dirty="0" smtClean="0">
                <a:effectLst/>
              </a:rPr>
              <a:t>- Bus shelters</a:t>
            </a:r>
          </a:p>
          <a:p>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16</a:t>
            </a:fld>
            <a:endParaRPr lang="en-CA"/>
          </a:p>
        </p:txBody>
      </p:sp>
    </p:spTree>
    <p:extLst>
      <p:ext uri="{BB962C8B-B14F-4D97-AF65-F5344CB8AC3E}">
        <p14:creationId xmlns:p14="http://schemas.microsoft.com/office/powerpoint/2010/main" val="3016846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17</a:t>
            </a:fld>
            <a:endParaRPr lang="en-CA"/>
          </a:p>
        </p:txBody>
      </p:sp>
    </p:spTree>
    <p:extLst>
      <p:ext uri="{BB962C8B-B14F-4D97-AF65-F5344CB8AC3E}">
        <p14:creationId xmlns:p14="http://schemas.microsoft.com/office/powerpoint/2010/main" val="2656061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ever have questions</a:t>
            </a:r>
            <a:r>
              <a:rPr lang="en-US" baseline="0" dirty="0" smtClean="0"/>
              <a:t>/concerns, need help or know someone who needs help, you can always talk to someone. There are many options out there available to you. </a:t>
            </a:r>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18</a:t>
            </a:fld>
            <a:endParaRPr lang="en-CA"/>
          </a:p>
        </p:txBody>
      </p:sp>
    </p:spTree>
    <p:extLst>
      <p:ext uri="{BB962C8B-B14F-4D97-AF65-F5344CB8AC3E}">
        <p14:creationId xmlns:p14="http://schemas.microsoft.com/office/powerpoint/2010/main" val="289939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two most </a:t>
            </a:r>
            <a:r>
              <a:rPr lang="en-US" dirty="0" smtClean="0"/>
              <a:t>commonly known cannabinoids</a:t>
            </a:r>
            <a:r>
              <a:rPr lang="en-US" baseline="0" dirty="0" smtClean="0"/>
              <a:t> found in cannabis are tetrahydrocannabinol (THC) and </a:t>
            </a:r>
            <a:r>
              <a:rPr lang="en-US" baseline="0" dirty="0" err="1" smtClean="0"/>
              <a:t>cannabidiol</a:t>
            </a:r>
            <a:r>
              <a:rPr lang="en-US" baseline="0" dirty="0" smtClean="0"/>
              <a:t> (</a:t>
            </a:r>
            <a:r>
              <a:rPr lang="en-US" dirty="0" smtClean="0"/>
              <a:t>CBD).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THC is responsible for changing</a:t>
            </a:r>
            <a:r>
              <a:rPr lang="en-US" baseline="0" dirty="0" smtClean="0"/>
              <a:t> your mood and state. It is responsible for giving the body a “high”. The level of THC can affect the body –the higher the level, the more harm it can cause to the body, both physically and mentally.</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CBD does not produce a high or intoxication</a:t>
            </a:r>
            <a:r>
              <a:rPr lang="en-US" baseline="0" dirty="0" smtClean="0"/>
              <a:t> and can be used as a treatment for people that suffer with chronic pain conditions (such as arthritis and cancer-related symptoms).</a:t>
            </a:r>
            <a:endParaRPr lang="en-US" dirty="0" smtClean="0"/>
          </a:p>
          <a:p>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3</a:t>
            </a:fld>
            <a:endParaRPr lang="en-CA"/>
          </a:p>
        </p:txBody>
      </p:sp>
    </p:spTree>
    <p:extLst>
      <p:ext uri="{BB962C8B-B14F-4D97-AF65-F5344CB8AC3E}">
        <p14:creationId xmlns:p14="http://schemas.microsoft.com/office/powerpoint/2010/main" val="108334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Cannabis is most commonly smoked as a cigarette</a:t>
            </a:r>
            <a:r>
              <a:rPr lang="en-US" baseline="0" dirty="0" smtClean="0"/>
              <a:t> or </a:t>
            </a:r>
            <a:r>
              <a:rPr lang="en-US" dirty="0" smtClean="0"/>
              <a:t>joint.</a:t>
            </a:r>
            <a:r>
              <a:rPr lang="en-US" baseline="0" dirty="0" smtClean="0"/>
              <a:t> However, v</a:t>
            </a:r>
            <a:r>
              <a:rPr lang="en-US" dirty="0" smtClean="0"/>
              <a:t>aporizing and vaping is another way people</a:t>
            </a:r>
            <a:r>
              <a:rPr lang="en-US" baseline="0" dirty="0" smtClean="0"/>
              <a:t> use cannabis which involves</a:t>
            </a:r>
            <a:r>
              <a:rPr lang="en-US" dirty="0" smtClean="0"/>
              <a:t> breathing in dried/liquid cannabis </a:t>
            </a:r>
            <a:r>
              <a:rPr lang="en-US" dirty="0" err="1" smtClean="0"/>
              <a:t>vapours</a:t>
            </a:r>
            <a:r>
              <a:rPr lang="en-US" dirty="0" smtClean="0"/>
              <a:t> through a vaporizer or vaping device.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Cannabis can also be</a:t>
            </a:r>
            <a:r>
              <a:rPr lang="en-US" baseline="0" dirty="0" smtClean="0"/>
              <a:t> found in edible products such as brownies, candies and butters.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A3B678A-934A-40AC-92E5-9A0841DDAEFF}" type="slidenum">
              <a:rPr lang="en-CA" smtClean="0"/>
              <a:t>4</a:t>
            </a:fld>
            <a:endParaRPr lang="en-CA"/>
          </a:p>
        </p:txBody>
      </p:sp>
    </p:spTree>
    <p:extLst>
      <p:ext uri="{BB962C8B-B14F-4D97-AF65-F5344CB8AC3E}">
        <p14:creationId xmlns:p14="http://schemas.microsoft.com/office/powerpoint/2010/main" val="1345101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CA" baseline="0" dirty="0" smtClean="0"/>
              <a:t>No matter how you use cannabis, there are some short- and long-term health risks. The only way to completely avoid all of the risks is to not use cannabis. </a:t>
            </a:r>
          </a:p>
          <a:p>
            <a:pPr lvl="0">
              <a:buFont typeface="Arial" pitchFamily="34" charset="0"/>
              <a:buNone/>
            </a:pPr>
            <a:endParaRPr lang="en-CA"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Makes it harder to learn and remember things: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Problems paying attention, remembering or learning things, and making decisions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Impacts academic performance and your grades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Can cause feelings of anxiety and panic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Increases appetite (munchies)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Increases heart 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Loss of coordination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Decreases concentration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Delays reaction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1" i="1" baseline="0" dirty="0" smtClean="0"/>
              <a:t>Note that many of these effects can impact you while playing sports or doing other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aseline="0" dirty="0" smtClean="0"/>
              <a:t>Because of all of these effects, it is dangerous to drive or ride a bike after using cannabis.</a:t>
            </a:r>
          </a:p>
          <a:p>
            <a:pPr lvl="0">
              <a:buFont typeface="Arial" pitchFamily="34" charset="0"/>
              <a:buNone/>
            </a:pPr>
            <a:endParaRPr lang="en-CA" baseline="0" dirty="0" smtClean="0"/>
          </a:p>
        </p:txBody>
      </p:sp>
      <p:sp>
        <p:nvSpPr>
          <p:cNvPr id="4" name="Slide Number Placeholder 3"/>
          <p:cNvSpPr>
            <a:spLocks noGrp="1"/>
          </p:cNvSpPr>
          <p:nvPr>
            <p:ph type="sldNum" sz="quarter" idx="10"/>
          </p:nvPr>
        </p:nvSpPr>
        <p:spPr/>
        <p:txBody>
          <a:bodyPr/>
          <a:lstStyle/>
          <a:p>
            <a:fld id="{DA3B678A-934A-40AC-92E5-9A0841DDAEFF}" type="slidenum">
              <a:rPr lang="en-CA" smtClean="0"/>
              <a:t>5</a:t>
            </a:fld>
            <a:endParaRPr lang="en-CA"/>
          </a:p>
        </p:txBody>
      </p:sp>
    </p:spTree>
    <p:extLst>
      <p:ext uri="{BB962C8B-B14F-4D97-AF65-F5344CB8AC3E}">
        <p14:creationId xmlns:p14="http://schemas.microsoft.com/office/powerpoint/2010/main" val="4256800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CA" baseline="0" dirty="0" smtClean="0"/>
              <a:t>Using cannabis regularly (daily or almost daily) and over a long time (several months or years) can:</a:t>
            </a:r>
          </a:p>
          <a:p>
            <a:pPr marL="171450" lvl="0" indent="-171450">
              <a:buFont typeface="Arial" panose="020B0604020202020204" pitchFamily="34" charset="0"/>
              <a:buChar char="•"/>
            </a:pPr>
            <a:r>
              <a:rPr lang="en-CA" baseline="0" dirty="0" smtClean="0"/>
              <a:t>Hurt the lungs and make it harder to breathe</a:t>
            </a:r>
          </a:p>
          <a:p>
            <a:pPr marL="628650" lvl="1" indent="-171450">
              <a:buFont typeface="Arial" panose="020B0604020202020204" pitchFamily="34" charset="0"/>
              <a:buChar char="•"/>
            </a:pPr>
            <a:r>
              <a:rPr lang="en-CA" baseline="0" dirty="0" smtClean="0"/>
              <a:t>Cannabis smoke contains many of the same harmful substances as tobacco smoke.</a:t>
            </a:r>
          </a:p>
          <a:p>
            <a:pPr marL="628650" lvl="1" indent="-171450">
              <a:buFont typeface="Arial" panose="020B0604020202020204" pitchFamily="34" charset="0"/>
              <a:buChar char="•"/>
            </a:pPr>
            <a:r>
              <a:rPr lang="en-CA" baseline="0" dirty="0" smtClean="0"/>
              <a:t>Like smoking cigarettes, smoking cannabis can damage your lungs </a:t>
            </a:r>
          </a:p>
          <a:p>
            <a:pPr lvl="0">
              <a:buFont typeface="Arial" pitchFamily="34" charset="0"/>
              <a:buNone/>
            </a:pPr>
            <a:endParaRPr lang="en-CA" baseline="0" dirty="0" smtClean="0"/>
          </a:p>
          <a:p>
            <a:pPr marL="171450" lvl="0" indent="-171450">
              <a:buFont typeface="Arial" panose="020B0604020202020204" pitchFamily="34" charset="0"/>
              <a:buChar char="•"/>
            </a:pPr>
            <a:r>
              <a:rPr lang="en-CA" baseline="0" dirty="0" smtClean="0"/>
              <a:t>Cannabis smoke contains carcinogens (cancer causing chemicals)</a:t>
            </a:r>
          </a:p>
          <a:p>
            <a:pPr marL="171450" lvl="0" indent="-171450">
              <a:buFont typeface="Arial" panose="020B0604020202020204" pitchFamily="34" charset="0"/>
              <a:buChar char="•"/>
            </a:pPr>
            <a:endParaRPr lang="en-CA" baseline="0" dirty="0" smtClean="0"/>
          </a:p>
          <a:p>
            <a:pPr marL="171450" lvl="0" indent="-171450">
              <a:buFont typeface="Arial" panose="020B0604020202020204" pitchFamily="34" charset="0"/>
              <a:buChar char="•"/>
            </a:pPr>
            <a:r>
              <a:rPr lang="en-CA" baseline="0" dirty="0" smtClean="0"/>
              <a:t>It can also make someone more likely to experience mental health problems (depression, anxiety, psychosis, and schizophrenia)</a:t>
            </a:r>
          </a:p>
          <a:p>
            <a:pPr marL="0" lvl="0" indent="0">
              <a:buFont typeface="Arial" panose="020B0604020202020204" pitchFamily="34" charset="0"/>
              <a:buNone/>
            </a:pPr>
            <a:endParaRPr lang="en-CA" baseline="0" dirty="0" smtClean="0"/>
          </a:p>
          <a:p>
            <a:pPr marL="171450" lvl="0" indent="-171450">
              <a:buFont typeface="Arial" panose="020B0604020202020204" pitchFamily="34" charset="0"/>
              <a:buChar char="•"/>
            </a:pPr>
            <a:r>
              <a:rPr lang="en-CA" dirty="0" smtClean="0"/>
              <a:t>Contrary to popular belief, marijuana is addictive.  </a:t>
            </a:r>
            <a:r>
              <a:rPr lang="en-US" dirty="0" smtClean="0"/>
              <a:t>Research suggests</a:t>
            </a:r>
            <a:r>
              <a:rPr lang="en-US" baseline="0" dirty="0" smtClean="0"/>
              <a:t> that those who start using at a younger age are at increased risk for addiction. Close to 1 in 10 adults who have ever used cannabis will develop an addiction to it. This goes up to 1 in 6 for people who started using cannabis as a teenager. </a:t>
            </a:r>
            <a:endParaRPr lang="en-US" dirty="0" smtClean="0"/>
          </a:p>
          <a:p>
            <a:endParaRPr lang="en-US" dirty="0" smtClean="0"/>
          </a:p>
          <a:p>
            <a:r>
              <a:rPr lang="en-US" dirty="0" smtClean="0"/>
              <a:t>The</a:t>
            </a:r>
            <a:r>
              <a:rPr lang="en-US" baseline="0" dirty="0" smtClean="0"/>
              <a:t> risks of cannabis-related harms are increased if using:</a:t>
            </a:r>
          </a:p>
          <a:p>
            <a:pPr marL="171450" indent="-171450">
              <a:buFont typeface="Arial" panose="020B0604020202020204" pitchFamily="34" charset="0"/>
              <a:buChar char="•"/>
            </a:pPr>
            <a:r>
              <a:rPr lang="en-US" baseline="0" dirty="0" smtClean="0"/>
              <a:t>Frequently</a:t>
            </a:r>
          </a:p>
          <a:p>
            <a:pPr marL="171450" indent="-171450">
              <a:buFont typeface="Arial" panose="020B0604020202020204" pitchFamily="34" charset="0"/>
              <a:buChar char="•"/>
            </a:pPr>
            <a:r>
              <a:rPr lang="en-US" dirty="0" smtClean="0"/>
              <a:t>At a young age</a:t>
            </a:r>
          </a:p>
          <a:p>
            <a:pPr marL="171450" indent="-171450">
              <a:buFont typeface="Arial" panose="020B0604020202020204" pitchFamily="34" charset="0"/>
              <a:buChar char="•"/>
            </a:pPr>
            <a:r>
              <a:rPr lang="en-US" dirty="0" smtClean="0"/>
              <a:t>High THC products</a:t>
            </a:r>
          </a:p>
          <a:p>
            <a:pPr marL="171450" indent="-171450">
              <a:buFont typeface="Arial" panose="020B0604020202020204" pitchFamily="34" charset="0"/>
              <a:buChar char="•"/>
            </a:pPr>
            <a:r>
              <a:rPr lang="en-US" dirty="0" smtClean="0"/>
              <a:t>Large amounts </a:t>
            </a:r>
          </a:p>
          <a:p>
            <a:pPr marL="171450" indent="-171450">
              <a:buFont typeface="Arial" panose="020B0604020202020204" pitchFamily="34" charset="0"/>
              <a:buChar char="•"/>
            </a:pPr>
            <a:r>
              <a:rPr lang="en-US" dirty="0" smtClean="0"/>
              <a:t>In combination with other</a:t>
            </a:r>
            <a:r>
              <a:rPr lang="en-US" baseline="0" dirty="0" smtClean="0"/>
              <a:t> drugs </a:t>
            </a:r>
            <a:endParaRPr lang="en-US" dirty="0" smtClean="0"/>
          </a:p>
          <a:p>
            <a:pPr marL="171450" indent="-171450">
              <a:buFont typeface="Arial" panose="020B0604020202020204" pitchFamily="34" charset="0"/>
              <a:buChar char="•"/>
            </a:pPr>
            <a:endParaRPr lang="en-US" dirty="0" smtClean="0"/>
          </a:p>
          <a:p>
            <a:endParaRPr lang="en-CA" dirty="0" smtClean="0"/>
          </a:p>
        </p:txBody>
      </p:sp>
      <p:sp>
        <p:nvSpPr>
          <p:cNvPr id="4" name="Slide Number Placeholder 3"/>
          <p:cNvSpPr>
            <a:spLocks noGrp="1"/>
          </p:cNvSpPr>
          <p:nvPr>
            <p:ph type="sldNum" sz="quarter" idx="10"/>
          </p:nvPr>
        </p:nvSpPr>
        <p:spPr/>
        <p:txBody>
          <a:bodyPr/>
          <a:lstStyle/>
          <a:p>
            <a:fld id="{DA3B678A-934A-40AC-92E5-9A0841DDAEFF}" type="slidenum">
              <a:rPr lang="en-CA" smtClean="0"/>
              <a:t>6</a:t>
            </a:fld>
            <a:endParaRPr lang="en-CA"/>
          </a:p>
        </p:txBody>
      </p:sp>
    </p:spTree>
    <p:extLst>
      <p:ext uri="{BB962C8B-B14F-4D97-AF65-F5344CB8AC3E}">
        <p14:creationId xmlns:p14="http://schemas.microsoft.com/office/powerpoint/2010/main" val="154991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Using cannabis when you’re younger can increase</a:t>
            </a:r>
            <a:r>
              <a:rPr lang="en-CA" baseline="0" dirty="0" smtClean="0"/>
              <a:t> the risk of problems with your health, education and social life. The impact can be more serious in youth than adults because the teenage brain is still developing until mid 20s. The brain isn’t fully developed until around the age of 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of the damages caused by cannabis are irreversible.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US" dirty="0" smtClean="0"/>
          </a:p>
          <a:p>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7</a:t>
            </a:fld>
            <a:endParaRPr lang="en-CA"/>
          </a:p>
        </p:txBody>
      </p:sp>
    </p:spTree>
    <p:extLst>
      <p:ext uri="{BB962C8B-B14F-4D97-AF65-F5344CB8AC3E}">
        <p14:creationId xmlns:p14="http://schemas.microsoft.com/office/powerpoint/2010/main" val="2462900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9</a:t>
            </a:fld>
            <a:endParaRPr lang="en-CA"/>
          </a:p>
        </p:txBody>
      </p:sp>
    </p:spTree>
    <p:extLst>
      <p:ext uri="{BB962C8B-B14F-4D97-AF65-F5344CB8AC3E}">
        <p14:creationId xmlns:p14="http://schemas.microsoft.com/office/powerpoint/2010/main" val="2054775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10</a:t>
            </a:fld>
            <a:endParaRPr lang="en-CA"/>
          </a:p>
        </p:txBody>
      </p:sp>
    </p:spTree>
    <p:extLst>
      <p:ext uri="{BB962C8B-B14F-4D97-AF65-F5344CB8AC3E}">
        <p14:creationId xmlns:p14="http://schemas.microsoft.com/office/powerpoint/2010/main" val="95985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dirty="0" smtClean="0"/>
              <a:t>Stress that less than one quarter (19%) of students in grades 7-12 report using marijuana in the last year.  This means that about 80% of students do not use cannabis. (</a:t>
            </a:r>
            <a:r>
              <a:rPr lang="en-CA" i="1" dirty="0" err="1" smtClean="0"/>
              <a:t>OSDUHS</a:t>
            </a:r>
            <a:r>
              <a:rPr lang="en-CA" i="1" dirty="0" smtClean="0"/>
              <a:t>, 2017)</a:t>
            </a:r>
            <a:endParaRPr lang="en-US" i="1"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a variety of reasons youth choose not to use cannabis.  Some fear the health consequences of using cannabis.  They may not like the thought of being high or the thought of feeling ‘out of control’.  Some youth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afraid of the fact that they might hurt themselves or someone else as a result of being high.</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Others who do not use, or stop using after trying, do so because they lose interest or don’t enjoy the feeling of being high.  Still others don’t use because of the legal consequences for using under age, or the risk of it interfering with their schooling,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job,</a:t>
            </a:r>
            <a:r>
              <a:rPr lang="en-US" sz="1200" kern="1200" baseline="0" dirty="0" smtClean="0">
                <a:solidFill>
                  <a:schemeClr val="tx1"/>
                </a:solidFill>
                <a:effectLst/>
                <a:latin typeface="+mn-lt"/>
                <a:ea typeface="+mn-ea"/>
                <a:cs typeface="+mn-cs"/>
              </a:rPr>
              <a:t> and extra-curricular activities like sports.</a:t>
            </a:r>
            <a:r>
              <a:rPr lang="en-US" sz="1200" kern="1200" dirty="0" smtClean="0">
                <a:solidFill>
                  <a:schemeClr val="tx1"/>
                </a:solidFill>
                <a:effectLst/>
                <a:latin typeface="+mn-lt"/>
                <a:ea typeface="+mn-ea"/>
                <a:cs typeface="+mn-cs"/>
              </a:rPr>
              <a:t>  Also, some don’t want to risk being labeled as a drug user.</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DA3B678A-934A-40AC-92E5-9A0841DDAEFF}" type="slidenum">
              <a:rPr lang="en-CA" smtClean="0"/>
              <a:t>11</a:t>
            </a:fld>
            <a:endParaRPr lang="en-CA"/>
          </a:p>
        </p:txBody>
      </p:sp>
    </p:spTree>
    <p:extLst>
      <p:ext uri="{BB962C8B-B14F-4D97-AF65-F5344CB8AC3E}">
        <p14:creationId xmlns:p14="http://schemas.microsoft.com/office/powerpoint/2010/main" val="323594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6554CF-C4A6-034C-9A53-9205C4367263}"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55693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607273"/>
            <a:ext cx="7886700" cy="1083416"/>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6554CF-C4A6-034C-9A53-9205C4367263}"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9274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14253"/>
            <a:ext cx="1971675" cy="556271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614253"/>
            <a:ext cx="5800725" cy="556271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6554CF-C4A6-034C-9A53-9205C4367263}"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6215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F5F1E6-0114-D749-A259-180B4556785C}"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94725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F5F1E6-0114-D749-A259-180B4556785C}"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79011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F5F1E6-0114-D749-A259-180B4556785C}"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10434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F5F1E6-0114-D749-A259-180B4556785C}" type="datetimeFigureOut">
              <a:rPr lang="en-US" smtClean="0"/>
              <a:t>2020-04-22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27436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F5F1E6-0114-D749-A259-180B4556785C}" type="datetimeFigureOut">
              <a:rPr lang="en-US" smtClean="0"/>
              <a:t>2020-04-22</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68401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F5F1E6-0114-D749-A259-180B4556785C}" type="datetimeFigureOut">
              <a:rPr lang="en-US" smtClean="0"/>
              <a:t>2020-04-22</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2932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F5F1E6-0114-D749-A259-180B4556785C}" type="datetimeFigureOut">
              <a:rPr lang="en-US" smtClean="0"/>
              <a:t>2020-04-22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19698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F5F1E6-0114-D749-A259-180B4556785C}" type="datetimeFigureOut">
              <a:rPr lang="en-US" smtClean="0"/>
              <a:t>2020-04-22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211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00293"/>
            <a:ext cx="7886700" cy="1090396"/>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6554CF-C4A6-034C-9A53-9205C4367263}"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1031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F5F1E6-0114-D749-A259-180B4556785C}" type="datetimeFigureOut">
              <a:rPr lang="en-US" smtClean="0"/>
              <a:t>2020-04-22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48955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F5F1E6-0114-D749-A259-180B4556785C}"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4733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F5F1E6-0114-D749-A259-180B4556785C}"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45256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6554CF-C4A6-034C-9A53-9205C4367263}" type="datetimeFigureOut">
              <a:rPr lang="en-US" smtClean="0"/>
              <a:t>2020-04-22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3935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28214"/>
            <a:ext cx="7886700" cy="106247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6554CF-C4A6-034C-9A53-9205C4367263}" type="datetimeFigureOut">
              <a:rPr lang="en-US" smtClean="0"/>
              <a:t>2020-04-22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974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593313"/>
            <a:ext cx="7886700" cy="109737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6554CF-C4A6-034C-9A53-9205C4367263}" type="datetimeFigureOut">
              <a:rPr lang="en-US" smtClean="0"/>
              <a:t>2020-04-22</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95129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6554CF-C4A6-034C-9A53-9205C4367263}" type="datetimeFigureOut">
              <a:rPr lang="en-US" smtClean="0"/>
              <a:t>2020-04-22</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04070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554CF-C4A6-034C-9A53-9205C4367263}" type="datetimeFigureOut">
              <a:rPr lang="en-US" smtClean="0"/>
              <a:t>2020-04-22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275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35194"/>
            <a:ext cx="2949178" cy="1422206"/>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635194"/>
            <a:ext cx="4629150" cy="52258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6554CF-C4A6-034C-9A53-9205C4367263}" type="datetimeFigureOut">
              <a:rPr lang="en-US" smtClean="0"/>
              <a:t>2020-04-22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17299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49154"/>
            <a:ext cx="2949178" cy="14082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649154"/>
            <a:ext cx="4629150" cy="521189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6554CF-C4A6-034C-9A53-9205C4367263}" type="datetimeFigureOut">
              <a:rPr lang="en-US" smtClean="0"/>
              <a:t>2020-04-22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41046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554CF-C4A6-034C-9A53-9205C4367263}" type="datetimeFigureOut">
              <a:rPr lang="en-US" smtClean="0"/>
              <a:t>2020-04-22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Tree>
    <p:extLst>
      <p:ext uri="{BB962C8B-B14F-4D97-AF65-F5344CB8AC3E}">
        <p14:creationId xmlns:p14="http://schemas.microsoft.com/office/powerpoint/2010/main" val="119323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5F1E6-0114-D749-A259-180B4556785C}" type="datetimeFigureOut">
              <a:rPr lang="en-US" smtClean="0"/>
              <a:t>2020-04-22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Tree>
    <p:extLst>
      <p:ext uri="{BB962C8B-B14F-4D97-AF65-F5344CB8AC3E}">
        <p14:creationId xmlns:p14="http://schemas.microsoft.com/office/powerpoint/2010/main" val="9136789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AxYyxYJM434&amp;feature=youtu.be"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rijuana leaf"/>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226" t="7912" r="9718" b="7867"/>
          <a:stretch/>
        </p:blipFill>
        <p:spPr bwMode="auto">
          <a:xfrm>
            <a:off x="2916115" y="2311400"/>
            <a:ext cx="3718169" cy="391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88999" y="960437"/>
            <a:ext cx="7772400" cy="1185863"/>
          </a:xfrm>
        </p:spPr>
        <p:txBody>
          <a:bodyPr/>
          <a:lstStyle/>
          <a:p>
            <a:r>
              <a:rPr lang="en-US" b="1" dirty="0" smtClean="0">
                <a:ln w="17780" cmpd="sng">
                  <a:noFill/>
                  <a:prstDash val="solid"/>
                  <a:miter lim="800000"/>
                </a:ln>
                <a:solidFill>
                  <a:srgbClr val="00496C"/>
                </a:solidFill>
                <a:effectLst>
                  <a:outerShdw blurRad="55000" dist="50800" dir="5400000" algn="tl">
                    <a:srgbClr val="000000">
                      <a:alpha val="33000"/>
                    </a:srgbClr>
                  </a:outerShdw>
                </a:effectLst>
                <a:latin typeface="Rockwell Extra Bold" pitchFamily="18" charset="0"/>
              </a:rPr>
              <a:t>Cannabis</a:t>
            </a:r>
            <a:endParaRPr lang="en-US" dirty="0"/>
          </a:p>
        </p:txBody>
      </p:sp>
    </p:spTree>
    <p:extLst>
      <p:ext uri="{BB962C8B-B14F-4D97-AF65-F5344CB8AC3E}">
        <p14:creationId xmlns:p14="http://schemas.microsoft.com/office/powerpoint/2010/main" val="1510598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3208"/>
            <a:ext cx="7886700" cy="1325563"/>
          </a:xfrm>
        </p:spPr>
        <p:txBody>
          <a:bodyPr/>
          <a:lstStyle/>
          <a:p>
            <a:pPr algn="ctr"/>
            <a:r>
              <a:rPr lang="en-US" dirty="0" smtClean="0">
                <a:latin typeface="Gill Sans MT" panose="020B0502020104020203" pitchFamily="34" charset="0"/>
              </a:rPr>
              <a:t>So, </a:t>
            </a:r>
            <a:r>
              <a:rPr lang="en-US" b="1" dirty="0" smtClean="0">
                <a:latin typeface="Gill Sans MT" panose="020B0502020104020203" pitchFamily="34" charset="0"/>
              </a:rPr>
              <a:t>Let’s Be Clear</a:t>
            </a:r>
            <a:endParaRPr lang="en-CA" b="1" dirty="0">
              <a:latin typeface="Gill Sans MT" panose="020B0502020104020203" pitchFamily="34" charset="0"/>
            </a:endParaRPr>
          </a:p>
        </p:txBody>
      </p:sp>
      <p:sp>
        <p:nvSpPr>
          <p:cNvPr id="5" name="Oval 4"/>
          <p:cNvSpPr/>
          <p:nvPr/>
        </p:nvSpPr>
        <p:spPr>
          <a:xfrm>
            <a:off x="3251855" y="2505625"/>
            <a:ext cx="2717800" cy="20409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latin typeface="Gill Sans MT" panose="020B0502020104020203" pitchFamily="34" charset="0"/>
              </a:rPr>
              <a:t>Weed affects your reaction time and coordination  </a:t>
            </a:r>
            <a:endParaRPr lang="en-CA" sz="2400" dirty="0">
              <a:latin typeface="Gill Sans MT" panose="020B0502020104020203" pitchFamily="34" charset="0"/>
            </a:endParaRPr>
          </a:p>
        </p:txBody>
      </p:sp>
      <p:pic>
        <p:nvPicPr>
          <p:cNvPr id="4" name="Picture 3" descr="Let's be clear&#10;Weed affects your reaction time and coordination."/>
          <p:cNvPicPr>
            <a:picLocks noChangeAspect="1"/>
          </p:cNvPicPr>
          <p:nvPr/>
        </p:nvPicPr>
        <p:blipFill>
          <a:blip r:embed="rId3"/>
          <a:stretch>
            <a:fillRect/>
          </a:stretch>
        </p:blipFill>
        <p:spPr>
          <a:xfrm>
            <a:off x="5992055" y="1551770"/>
            <a:ext cx="2868153" cy="4442629"/>
          </a:xfrm>
          <a:prstGeom prst="rect">
            <a:avLst/>
          </a:prstGeom>
        </p:spPr>
      </p:pic>
      <p:pic>
        <p:nvPicPr>
          <p:cNvPr id="6" name="Picture 5" descr="Let's be clear&#10;Weed affects your reaction time and coordination."/>
          <p:cNvPicPr>
            <a:picLocks noChangeAspect="1"/>
          </p:cNvPicPr>
          <p:nvPr/>
        </p:nvPicPr>
        <p:blipFill>
          <a:blip r:embed="rId4"/>
          <a:stretch>
            <a:fillRect/>
          </a:stretch>
        </p:blipFill>
        <p:spPr>
          <a:xfrm>
            <a:off x="275951" y="1439862"/>
            <a:ext cx="2953504" cy="4554537"/>
          </a:xfrm>
          <a:prstGeom prst="rect">
            <a:avLst/>
          </a:prstGeom>
        </p:spPr>
      </p:pic>
    </p:spTree>
    <p:extLst>
      <p:ext uri="{BB962C8B-B14F-4D97-AF65-F5344CB8AC3E}">
        <p14:creationId xmlns:p14="http://schemas.microsoft.com/office/powerpoint/2010/main" val="2181143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MT" panose="020B0502020104020203" pitchFamily="34" charset="0"/>
              </a:rPr>
              <a:t>Youth choose not to use cannabis because of:</a:t>
            </a:r>
            <a:endParaRPr lang="en-CA" b="1" dirty="0">
              <a:latin typeface="Gill Sans MT" panose="020B0502020104020203" pitchFamily="34" charset="0"/>
            </a:endParaRPr>
          </a:p>
        </p:txBody>
      </p:sp>
      <p:sp>
        <p:nvSpPr>
          <p:cNvPr id="3" name="Content Placeholder 2"/>
          <p:cNvSpPr>
            <a:spLocks noGrp="1"/>
          </p:cNvSpPr>
          <p:nvPr>
            <p:ph idx="1"/>
          </p:nvPr>
        </p:nvSpPr>
        <p:spPr>
          <a:xfrm>
            <a:off x="628650" y="1882775"/>
            <a:ext cx="7886700" cy="4351338"/>
          </a:xfrm>
        </p:spPr>
        <p:txBody>
          <a:bodyPr>
            <a:noAutofit/>
          </a:bodyPr>
          <a:lstStyle/>
          <a:p>
            <a:r>
              <a:rPr lang="en-US" sz="3000" dirty="0" smtClean="0">
                <a:latin typeface="Gill Sans MT" panose="020B0502020104020203" pitchFamily="34" charset="0"/>
              </a:rPr>
              <a:t>The possible health effects</a:t>
            </a:r>
          </a:p>
          <a:p>
            <a:pPr lvl="1"/>
            <a:r>
              <a:rPr lang="en-US" sz="3000" dirty="0" smtClean="0">
                <a:latin typeface="Gill Sans MT" panose="020B0502020104020203" pitchFamily="34" charset="0"/>
              </a:rPr>
              <a:t>Physical</a:t>
            </a:r>
          </a:p>
          <a:p>
            <a:pPr lvl="1"/>
            <a:r>
              <a:rPr lang="en-US" sz="3000" dirty="0" smtClean="0">
                <a:latin typeface="Gill Sans MT" panose="020B0502020104020203" pitchFamily="34" charset="0"/>
              </a:rPr>
              <a:t>Mental </a:t>
            </a:r>
            <a:endParaRPr lang="en-US" sz="3000" dirty="0">
              <a:latin typeface="Gill Sans MT" panose="020B0502020104020203" pitchFamily="34" charset="0"/>
            </a:endParaRPr>
          </a:p>
          <a:p>
            <a:r>
              <a:rPr lang="en-US" sz="3000" dirty="0" smtClean="0">
                <a:latin typeface="Gill Sans MT" panose="020B0502020104020203" pitchFamily="34" charset="0"/>
              </a:rPr>
              <a:t>A lack of interest</a:t>
            </a:r>
          </a:p>
          <a:p>
            <a:r>
              <a:rPr lang="en-US" sz="3000" dirty="0" smtClean="0">
                <a:latin typeface="Gill Sans MT" panose="020B0502020104020203" pitchFamily="34" charset="0"/>
              </a:rPr>
              <a:t>Fear of judgement </a:t>
            </a:r>
            <a:endParaRPr lang="en-US" sz="3000" dirty="0">
              <a:latin typeface="Gill Sans MT" panose="020B0502020104020203" pitchFamily="34" charset="0"/>
            </a:endParaRPr>
          </a:p>
          <a:p>
            <a:r>
              <a:rPr lang="en-US" sz="3000" dirty="0" smtClean="0">
                <a:latin typeface="Gill Sans MT" panose="020B0502020104020203" pitchFamily="34" charset="0"/>
              </a:rPr>
              <a:t>The legal consequences</a:t>
            </a:r>
            <a:endParaRPr lang="en-CA" sz="3000" dirty="0">
              <a:latin typeface="Gill Sans MT" panose="020B0502020104020203" pitchFamily="34" charset="0"/>
            </a:endParaRPr>
          </a:p>
        </p:txBody>
      </p:sp>
    </p:spTree>
    <p:extLst>
      <p:ext uri="{BB962C8B-B14F-4D97-AF65-F5344CB8AC3E}">
        <p14:creationId xmlns:p14="http://schemas.microsoft.com/office/powerpoint/2010/main" val="2918211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MT" panose="020B0502020104020203" pitchFamily="34" charset="0"/>
              </a:rPr>
              <a:t>Some youth use cannabis:</a:t>
            </a:r>
            <a:endParaRPr lang="en-CA" b="1" dirty="0">
              <a:latin typeface="Gill Sans MT" panose="020B0502020104020203" pitchFamily="34" charset="0"/>
            </a:endParaRPr>
          </a:p>
        </p:txBody>
      </p:sp>
      <p:sp>
        <p:nvSpPr>
          <p:cNvPr id="3" name="Content Placeholder 2"/>
          <p:cNvSpPr>
            <a:spLocks noGrp="1"/>
          </p:cNvSpPr>
          <p:nvPr>
            <p:ph idx="1"/>
          </p:nvPr>
        </p:nvSpPr>
        <p:spPr>
          <a:xfrm>
            <a:off x="628650" y="1825625"/>
            <a:ext cx="4286250" cy="4351338"/>
          </a:xfrm>
        </p:spPr>
        <p:txBody>
          <a:bodyPr>
            <a:normAutofit/>
          </a:bodyPr>
          <a:lstStyle/>
          <a:p>
            <a:r>
              <a:rPr lang="en-US" sz="3000" dirty="0" smtClean="0">
                <a:latin typeface="Gill Sans MT" panose="020B0502020104020203" pitchFamily="34" charset="0"/>
              </a:rPr>
              <a:t>To try to have fun</a:t>
            </a:r>
          </a:p>
          <a:p>
            <a:r>
              <a:rPr lang="en-US" sz="3000" dirty="0" smtClean="0">
                <a:latin typeface="Gill Sans MT" panose="020B0502020104020203" pitchFamily="34" charset="0"/>
              </a:rPr>
              <a:t>To try something new</a:t>
            </a:r>
          </a:p>
          <a:p>
            <a:r>
              <a:rPr lang="en-US" sz="3000" dirty="0" smtClean="0">
                <a:latin typeface="Gill Sans MT" panose="020B0502020104020203" pitchFamily="34" charset="0"/>
              </a:rPr>
              <a:t>They think it might help them fit in </a:t>
            </a:r>
          </a:p>
          <a:p>
            <a:r>
              <a:rPr lang="en-US" sz="3000" dirty="0" smtClean="0">
                <a:latin typeface="Gill Sans MT" panose="020B0502020104020203" pitchFamily="34" charset="0"/>
              </a:rPr>
              <a:t>They think it will help with </a:t>
            </a:r>
            <a:r>
              <a:rPr lang="en-CA" sz="3000" dirty="0" smtClean="0">
                <a:latin typeface="Gill Sans MT" panose="020B0502020104020203" pitchFamily="34" charset="0"/>
              </a:rPr>
              <a:t>stress and anxiety</a:t>
            </a:r>
            <a:endParaRPr lang="en-US" dirty="0" smtClean="0"/>
          </a:p>
        </p:txBody>
      </p:sp>
      <p:pic>
        <p:nvPicPr>
          <p:cNvPr id="4" name="Picture 2" descr="Confused cartoon brai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3199" y="1700808"/>
            <a:ext cx="4220881"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57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MT" panose="020B0502020104020203" pitchFamily="34" charset="0"/>
              </a:rPr>
              <a:t>Refusal skills</a:t>
            </a:r>
            <a:endParaRPr lang="en-CA" b="1" dirty="0">
              <a:latin typeface="Gill Sans MT" panose="020B0502020104020203" pitchFamily="34" charset="0"/>
            </a:endParaRPr>
          </a:p>
        </p:txBody>
      </p:sp>
      <p:sp>
        <p:nvSpPr>
          <p:cNvPr id="3" name="Content Placeholder 2"/>
          <p:cNvSpPr>
            <a:spLocks noGrp="1"/>
          </p:cNvSpPr>
          <p:nvPr>
            <p:ph idx="1"/>
          </p:nvPr>
        </p:nvSpPr>
        <p:spPr>
          <a:xfrm>
            <a:off x="528289" y="1690688"/>
            <a:ext cx="5059711" cy="4351338"/>
          </a:xfrm>
        </p:spPr>
        <p:txBody>
          <a:bodyPr>
            <a:normAutofit lnSpcReduction="10000"/>
          </a:bodyPr>
          <a:lstStyle/>
          <a:p>
            <a:pPr lvl="0"/>
            <a:r>
              <a:rPr lang="en-US" sz="3000" dirty="0">
                <a:latin typeface="Gill Sans MT" panose="020B0502020104020203" pitchFamily="34" charset="0"/>
              </a:rPr>
              <a:t>Say “no</a:t>
            </a:r>
            <a:r>
              <a:rPr lang="en-US" sz="3000" dirty="0" smtClean="0">
                <a:latin typeface="Gill Sans MT" panose="020B0502020104020203" pitchFamily="34" charset="0"/>
              </a:rPr>
              <a:t>”</a:t>
            </a:r>
          </a:p>
          <a:p>
            <a:pPr lvl="0"/>
            <a:r>
              <a:rPr lang="en-US" sz="3000" dirty="0" smtClean="0">
                <a:latin typeface="Gill Sans MT" panose="020B0502020104020203" pitchFamily="34" charset="0"/>
              </a:rPr>
              <a:t>Walk </a:t>
            </a:r>
            <a:r>
              <a:rPr lang="en-US" sz="3000" dirty="0">
                <a:latin typeface="Gill Sans MT" panose="020B0502020104020203" pitchFamily="34" charset="0"/>
              </a:rPr>
              <a:t>away</a:t>
            </a:r>
            <a:endParaRPr lang="en-CA" sz="3000" dirty="0">
              <a:latin typeface="Gill Sans MT" panose="020B0502020104020203" pitchFamily="34" charset="0"/>
            </a:endParaRPr>
          </a:p>
          <a:p>
            <a:pPr lvl="0"/>
            <a:r>
              <a:rPr lang="en-US" sz="3000" dirty="0">
                <a:latin typeface="Gill Sans MT" panose="020B0502020104020203" pitchFamily="34" charset="0"/>
              </a:rPr>
              <a:t>Broken record </a:t>
            </a:r>
            <a:r>
              <a:rPr lang="en-US" sz="3000" dirty="0" smtClean="0">
                <a:latin typeface="Gill Sans MT" panose="020B0502020104020203" pitchFamily="34" charset="0"/>
              </a:rPr>
              <a:t>– </a:t>
            </a:r>
            <a:r>
              <a:rPr lang="en-US" sz="3000" dirty="0">
                <a:latin typeface="Gill Sans MT" panose="020B0502020104020203" pitchFamily="34" charset="0"/>
              </a:rPr>
              <a:t>keep repeating “no</a:t>
            </a:r>
            <a:r>
              <a:rPr lang="en-US" sz="3000" dirty="0" smtClean="0">
                <a:latin typeface="Gill Sans MT" panose="020B0502020104020203" pitchFamily="34" charset="0"/>
              </a:rPr>
              <a:t>”</a:t>
            </a:r>
            <a:endParaRPr lang="en-CA" sz="3000" dirty="0">
              <a:latin typeface="Gill Sans MT" panose="020B0502020104020203" pitchFamily="34" charset="0"/>
            </a:endParaRPr>
          </a:p>
          <a:p>
            <a:pPr lvl="0"/>
            <a:r>
              <a:rPr lang="en-US" sz="3000" dirty="0">
                <a:latin typeface="Gill Sans MT" panose="020B0502020104020203" pitchFamily="34" charset="0"/>
              </a:rPr>
              <a:t>Say “no” </a:t>
            </a:r>
            <a:r>
              <a:rPr lang="en-US" sz="3000" dirty="0" smtClean="0">
                <a:latin typeface="Gill Sans MT" panose="020B0502020104020203" pitchFamily="34" charset="0"/>
              </a:rPr>
              <a:t>different ways </a:t>
            </a:r>
          </a:p>
          <a:p>
            <a:pPr lvl="0"/>
            <a:r>
              <a:rPr lang="en-US" sz="3000" dirty="0" smtClean="0">
                <a:latin typeface="Gill Sans MT" panose="020B0502020104020203" pitchFamily="34" charset="0"/>
              </a:rPr>
              <a:t>Give </a:t>
            </a:r>
            <a:r>
              <a:rPr lang="en-US" sz="3000" dirty="0">
                <a:latin typeface="Gill Sans MT" panose="020B0502020104020203" pitchFamily="34" charset="0"/>
              </a:rPr>
              <a:t>an excuse or explanation </a:t>
            </a:r>
            <a:endParaRPr lang="en-US" sz="3000" dirty="0" smtClean="0">
              <a:latin typeface="Gill Sans MT" panose="020B0502020104020203" pitchFamily="34" charset="0"/>
            </a:endParaRPr>
          </a:p>
          <a:p>
            <a:pPr lvl="0"/>
            <a:r>
              <a:rPr lang="en-US" sz="3000" dirty="0" smtClean="0">
                <a:latin typeface="Gill Sans MT" panose="020B0502020104020203" pitchFamily="34" charset="0"/>
              </a:rPr>
              <a:t>Offer </a:t>
            </a:r>
            <a:r>
              <a:rPr lang="en-US" sz="3000" dirty="0">
                <a:latin typeface="Gill Sans MT" panose="020B0502020104020203" pitchFamily="34" charset="0"/>
              </a:rPr>
              <a:t>an alternative </a:t>
            </a:r>
            <a:r>
              <a:rPr lang="en-US" sz="3000" dirty="0" smtClean="0">
                <a:latin typeface="Gill Sans MT" panose="020B0502020104020203" pitchFamily="34" charset="0"/>
              </a:rPr>
              <a:t>activity</a:t>
            </a:r>
          </a:p>
          <a:p>
            <a:pPr lvl="0"/>
            <a:r>
              <a:rPr lang="en-US" sz="3000" dirty="0" smtClean="0">
                <a:latin typeface="Gill Sans MT" panose="020B0502020104020203" pitchFamily="34" charset="0"/>
              </a:rPr>
              <a:t>Reverse </a:t>
            </a:r>
            <a:r>
              <a:rPr lang="en-US" sz="3000" dirty="0">
                <a:latin typeface="Gill Sans MT" panose="020B0502020104020203" pitchFamily="34" charset="0"/>
              </a:rPr>
              <a:t>the </a:t>
            </a:r>
            <a:r>
              <a:rPr lang="en-US" sz="3000" dirty="0" smtClean="0">
                <a:latin typeface="Gill Sans MT" panose="020B0502020104020203" pitchFamily="34" charset="0"/>
              </a:rPr>
              <a:t>pressure</a:t>
            </a:r>
            <a:endParaRPr lang="en-CA" sz="3000" dirty="0">
              <a:latin typeface="Gill Sans MT" panose="020B0502020104020203" pitchFamily="34" charset="0"/>
            </a:endParaRPr>
          </a:p>
        </p:txBody>
      </p:sp>
      <p:pic>
        <p:nvPicPr>
          <p:cNvPr id="5" name="Picture 4" descr="Just say N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194" y="2393053"/>
            <a:ext cx="3882886" cy="2265017"/>
          </a:xfrm>
          <a:prstGeom prst="rect">
            <a:avLst/>
          </a:prstGeom>
        </p:spPr>
      </p:pic>
    </p:spTree>
    <p:extLst>
      <p:ext uri="{BB962C8B-B14F-4D97-AF65-F5344CB8AC3E}">
        <p14:creationId xmlns:p14="http://schemas.microsoft.com/office/powerpoint/2010/main" val="945430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MT" panose="020B0502020104020203" pitchFamily="34" charset="0"/>
              </a:rPr>
              <a:t>Legal Age</a:t>
            </a:r>
            <a:endParaRPr lang="en-CA" b="1" dirty="0">
              <a:latin typeface="Gill Sans MT" panose="020B0502020104020203" pitchFamily="34" charset="0"/>
            </a:endParaRPr>
          </a:p>
        </p:txBody>
      </p:sp>
      <p:sp>
        <p:nvSpPr>
          <p:cNvPr id="3" name="Content Placeholder 2"/>
          <p:cNvSpPr>
            <a:spLocks noGrp="1"/>
          </p:cNvSpPr>
          <p:nvPr>
            <p:ph idx="1"/>
          </p:nvPr>
        </p:nvSpPr>
        <p:spPr>
          <a:xfrm>
            <a:off x="3486150" y="1857708"/>
            <a:ext cx="4730750" cy="2779606"/>
          </a:xfrm>
        </p:spPr>
        <p:txBody>
          <a:bodyPr>
            <a:normAutofit/>
          </a:bodyPr>
          <a:lstStyle/>
          <a:p>
            <a:r>
              <a:rPr lang="en-US" sz="3000" dirty="0" smtClean="0">
                <a:latin typeface="Gill Sans MT" panose="020B0502020104020203" pitchFamily="34" charset="0"/>
              </a:rPr>
              <a:t>The legal age to buy, use, possess and grow cannabis is 19</a:t>
            </a:r>
            <a:endParaRPr lang="en-US" sz="3000" dirty="0">
              <a:latin typeface="Gill Sans MT" panose="020B0502020104020203" pitchFamily="34" charset="0"/>
            </a:endParaRPr>
          </a:p>
          <a:p>
            <a:r>
              <a:rPr lang="en-US" sz="3000" dirty="0" smtClean="0">
                <a:latin typeface="Gill Sans MT" panose="020B0502020104020203" pitchFamily="34" charset="0"/>
              </a:rPr>
              <a:t>This is the same legal age for the sale of tobacco and alcohol </a:t>
            </a:r>
          </a:p>
        </p:txBody>
      </p:sp>
      <p:pic>
        <p:nvPicPr>
          <p:cNvPr id="6" name="Picture 5" descr="Calend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57708"/>
            <a:ext cx="2407920" cy="2407920"/>
          </a:xfrm>
          <a:prstGeom prst="rect">
            <a:avLst/>
          </a:prstGeom>
        </p:spPr>
      </p:pic>
    </p:spTree>
    <p:extLst>
      <p:ext uri="{BB962C8B-B14F-4D97-AF65-F5344CB8AC3E}">
        <p14:creationId xmlns:p14="http://schemas.microsoft.com/office/powerpoint/2010/main" val="1222077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5"/>
            <a:ext cx="8067115" cy="1325563"/>
          </a:xfrm>
        </p:spPr>
        <p:txBody>
          <a:bodyPr>
            <a:normAutofit/>
          </a:bodyPr>
          <a:lstStyle/>
          <a:p>
            <a:r>
              <a:rPr lang="en-CA" sz="4000" b="1" dirty="0" smtClean="0">
                <a:latin typeface="Gill Sans MT" panose="020B0502020104020203" pitchFamily="34" charset="0"/>
              </a:rPr>
              <a:t>Smoke Free Ontario Act (</a:t>
            </a:r>
            <a:r>
              <a:rPr lang="en-CA" sz="4000" b="1" dirty="0" err="1" smtClean="0">
                <a:latin typeface="Gill Sans MT" panose="020B0502020104020203" pitchFamily="34" charset="0"/>
              </a:rPr>
              <a:t>SFOA</a:t>
            </a:r>
            <a:r>
              <a:rPr lang="en-CA" sz="4000" b="1" dirty="0" smtClean="0">
                <a:latin typeface="Gill Sans MT" panose="020B0502020104020203" pitchFamily="34" charset="0"/>
              </a:rPr>
              <a:t>)</a:t>
            </a:r>
            <a:endParaRPr lang="en-CA" sz="4000" b="1" dirty="0">
              <a:latin typeface="Gill Sans MT" panose="020B0502020104020203" pitchFamily="34" charset="0"/>
            </a:endParaRPr>
          </a:p>
        </p:txBody>
      </p:sp>
      <p:sp>
        <p:nvSpPr>
          <p:cNvPr id="3" name="Content Placeholder 2"/>
          <p:cNvSpPr>
            <a:spLocks noGrp="1"/>
          </p:cNvSpPr>
          <p:nvPr>
            <p:ph idx="1"/>
          </p:nvPr>
        </p:nvSpPr>
        <p:spPr>
          <a:xfrm>
            <a:off x="628650" y="1541928"/>
            <a:ext cx="7886700" cy="4908975"/>
          </a:xfrm>
        </p:spPr>
        <p:txBody>
          <a:bodyPr>
            <a:normAutofit fontScale="77500" lnSpcReduction="20000"/>
          </a:bodyPr>
          <a:lstStyle/>
          <a:p>
            <a:pPr marL="0" indent="0">
              <a:spcBef>
                <a:spcPts val="0"/>
              </a:spcBef>
              <a:spcAft>
                <a:spcPts val="1350"/>
              </a:spcAft>
              <a:buNone/>
            </a:pPr>
            <a:r>
              <a:rPr lang="en-CA" dirty="0" smtClean="0">
                <a:latin typeface="Gill Sans MT" panose="020B0502020104020203" pitchFamily="34" charset="0"/>
              </a:rPr>
              <a:t>Smoking or vaping any </a:t>
            </a:r>
            <a:r>
              <a:rPr lang="en-CA" dirty="0">
                <a:latin typeface="Gill Sans MT" panose="020B0502020104020203" pitchFamily="34" charset="0"/>
              </a:rPr>
              <a:t>substance is</a:t>
            </a:r>
            <a:r>
              <a:rPr lang="en-CA" b="1" dirty="0">
                <a:latin typeface="Gill Sans MT" panose="020B0502020104020203" pitchFamily="34" charset="0"/>
              </a:rPr>
              <a:t> NOT permitted </a:t>
            </a:r>
            <a:r>
              <a:rPr lang="en-US" dirty="0">
                <a:latin typeface="Gill Sans MT" panose="020B0502020104020203" pitchFamily="34" charset="0"/>
              </a:rPr>
              <a:t>on school property and additionally within </a:t>
            </a:r>
            <a:r>
              <a:rPr lang="en-US" b="1" dirty="0">
                <a:latin typeface="Gill Sans MT" panose="020B0502020104020203" pitchFamily="34" charset="0"/>
              </a:rPr>
              <a:t>20m </a:t>
            </a:r>
            <a:r>
              <a:rPr lang="en-US" dirty="0">
                <a:latin typeface="Gill Sans MT" panose="020B0502020104020203" pitchFamily="34" charset="0"/>
              </a:rPr>
              <a:t>from the perimeter of the school</a:t>
            </a:r>
          </a:p>
          <a:p>
            <a:pPr lvl="1">
              <a:spcBef>
                <a:spcPts val="0"/>
              </a:spcBef>
              <a:spcAft>
                <a:spcPts val="1350"/>
              </a:spcAft>
            </a:pPr>
            <a:r>
              <a:rPr lang="en-US" sz="2800" dirty="0">
                <a:latin typeface="Gill Sans MT" panose="020B0502020104020203" pitchFamily="34" charset="0"/>
              </a:rPr>
              <a:t>Indoors  and Outdoors</a:t>
            </a:r>
          </a:p>
          <a:p>
            <a:pPr lvl="1">
              <a:spcBef>
                <a:spcPts val="0"/>
              </a:spcBef>
              <a:spcAft>
                <a:spcPts val="1350"/>
              </a:spcAft>
            </a:pPr>
            <a:r>
              <a:rPr lang="en-US" sz="2800" dirty="0">
                <a:latin typeface="Gill Sans MT" panose="020B0502020104020203" pitchFamily="34" charset="0"/>
              </a:rPr>
              <a:t>Applies to all students, staff, visitors</a:t>
            </a:r>
          </a:p>
          <a:p>
            <a:pPr marL="0" indent="0">
              <a:spcBef>
                <a:spcPts val="0"/>
              </a:spcBef>
              <a:spcAft>
                <a:spcPts val="1350"/>
              </a:spcAft>
              <a:buNone/>
            </a:pPr>
            <a:r>
              <a:rPr lang="en-US" b="1" dirty="0">
                <a:latin typeface="Gill Sans MT" panose="020B0502020104020203" pitchFamily="34" charset="0"/>
              </a:rPr>
              <a:t>Fine = $305 for first offence</a:t>
            </a:r>
          </a:p>
          <a:p>
            <a:pPr marL="0" indent="0">
              <a:spcBef>
                <a:spcPts val="0"/>
              </a:spcBef>
              <a:spcAft>
                <a:spcPts val="1350"/>
              </a:spcAft>
              <a:buNone/>
            </a:pPr>
            <a:endParaRPr lang="en-US" u="sng" dirty="0">
              <a:latin typeface="Gill Sans MT" panose="020B0502020104020203" pitchFamily="34" charset="0"/>
            </a:endParaRPr>
          </a:p>
          <a:p>
            <a:pPr marL="0" indent="0">
              <a:spcBef>
                <a:spcPts val="0"/>
              </a:spcBef>
              <a:spcAft>
                <a:spcPts val="1350"/>
              </a:spcAft>
              <a:buNone/>
            </a:pPr>
            <a:r>
              <a:rPr lang="en-US" u="sng" dirty="0">
                <a:latin typeface="Gill Sans MT" panose="020B0502020104020203" pitchFamily="34" charset="0"/>
              </a:rPr>
              <a:t>Sale and Supply</a:t>
            </a:r>
          </a:p>
          <a:p>
            <a:pPr>
              <a:spcBef>
                <a:spcPts val="0"/>
              </a:spcBef>
              <a:spcAft>
                <a:spcPts val="1350"/>
              </a:spcAft>
            </a:pPr>
            <a:r>
              <a:rPr lang="en-US" dirty="0">
                <a:latin typeface="Gill Sans MT" panose="020B0502020104020203" pitchFamily="34" charset="0"/>
              </a:rPr>
              <a:t>Youth supplying (giving a tobacco product/vaping device/any vape component including e-juice) to those under 19 years- not permitted </a:t>
            </a:r>
          </a:p>
          <a:p>
            <a:pPr>
              <a:spcBef>
                <a:spcPts val="0"/>
              </a:spcBef>
              <a:spcAft>
                <a:spcPts val="1350"/>
              </a:spcAft>
            </a:pPr>
            <a:r>
              <a:rPr lang="en-US" dirty="0">
                <a:latin typeface="Gill Sans MT" panose="020B0502020104020203" pitchFamily="34" charset="0"/>
              </a:rPr>
              <a:t>Adults purchasing for those under 19 years- not permitted </a:t>
            </a:r>
          </a:p>
          <a:p>
            <a:pPr>
              <a:spcBef>
                <a:spcPts val="0"/>
              </a:spcBef>
              <a:spcAft>
                <a:spcPts val="1350"/>
              </a:spcAft>
            </a:pPr>
            <a:r>
              <a:rPr lang="en-US" b="1" dirty="0">
                <a:latin typeface="Gill Sans MT" panose="020B0502020104020203" pitchFamily="34" charset="0"/>
              </a:rPr>
              <a:t>Fine= $490 for first offence </a:t>
            </a:r>
            <a:endParaRPr lang="en-US" sz="2400" b="1" dirty="0">
              <a:latin typeface="Gill Sans MT" panose="020B0502020104020203" pitchFamily="34" charset="0"/>
            </a:endParaRPr>
          </a:p>
          <a:p>
            <a:endParaRPr lang="en-CA" dirty="0">
              <a:latin typeface="Gill Sans MT" panose="020B0502020104020203" pitchFamily="34" charset="0"/>
            </a:endParaRPr>
          </a:p>
        </p:txBody>
      </p:sp>
      <p:pic>
        <p:nvPicPr>
          <p:cNvPr id="4" name="Picture 2" descr="No smoking&#10;No vap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54" r="7704"/>
          <a:stretch/>
        </p:blipFill>
        <p:spPr bwMode="auto">
          <a:xfrm>
            <a:off x="5875808" y="2390877"/>
            <a:ext cx="2239891" cy="1679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239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latin typeface="Gill Sans MT" panose="020B0502020104020203" pitchFamily="34" charset="0"/>
              </a:rPr>
              <a:t>Niagara Smoke and Vape-Free Outdoor Spaces Bylaw</a:t>
            </a:r>
            <a:endParaRPr lang="en-CA" dirty="0">
              <a:latin typeface="Gill Sans MT" panose="020B0502020104020203" pitchFamily="34" charset="0"/>
            </a:endParaRPr>
          </a:p>
        </p:txBody>
      </p:sp>
      <p:sp>
        <p:nvSpPr>
          <p:cNvPr id="3" name="Content Placeholder 2"/>
          <p:cNvSpPr>
            <a:spLocks noGrp="1"/>
          </p:cNvSpPr>
          <p:nvPr>
            <p:ph idx="1"/>
          </p:nvPr>
        </p:nvSpPr>
        <p:spPr>
          <a:xfrm>
            <a:off x="628650" y="1858307"/>
            <a:ext cx="7886700" cy="4521387"/>
          </a:xfrm>
        </p:spPr>
        <p:txBody>
          <a:bodyPr>
            <a:normAutofit lnSpcReduction="10000"/>
          </a:bodyPr>
          <a:lstStyle/>
          <a:p>
            <a:pPr marL="0" indent="0">
              <a:buNone/>
            </a:pPr>
            <a:r>
              <a:rPr lang="en-CA" sz="3200" dirty="0">
                <a:latin typeface="Gill Sans MT" panose="020B0502020104020203" pitchFamily="34" charset="0"/>
              </a:rPr>
              <a:t>Smoking tobacco, cannabis and vaping products is </a:t>
            </a:r>
            <a:r>
              <a:rPr lang="en-CA" sz="3200" b="1" dirty="0">
                <a:latin typeface="Gill Sans MT" panose="020B0502020104020203" pitchFamily="34" charset="0"/>
              </a:rPr>
              <a:t>prohibited</a:t>
            </a:r>
            <a:r>
              <a:rPr lang="en-CA" sz="3200" dirty="0">
                <a:latin typeface="Gill Sans MT" panose="020B0502020104020203" pitchFamily="34" charset="0"/>
              </a:rPr>
              <a:t> in the following public spaces:</a:t>
            </a:r>
          </a:p>
          <a:p>
            <a:pPr lvl="1">
              <a:buFont typeface="Arial" panose="020B0604020202020204" pitchFamily="34" charset="0"/>
              <a:buChar char="•"/>
            </a:pPr>
            <a:r>
              <a:rPr lang="en-CA" dirty="0">
                <a:latin typeface="Gill Sans MT" panose="020B0502020104020203" pitchFamily="34" charset="0"/>
              </a:rPr>
              <a:t>Beaches (new)</a:t>
            </a:r>
          </a:p>
          <a:p>
            <a:pPr lvl="1">
              <a:buFont typeface="Arial" panose="020B0604020202020204" pitchFamily="34" charset="0"/>
              <a:buChar char="•"/>
            </a:pPr>
            <a:r>
              <a:rPr lang="en-CA" dirty="0">
                <a:latin typeface="Gill Sans MT" panose="020B0502020104020203" pitchFamily="34" charset="0"/>
              </a:rPr>
              <a:t>Recreation trails (new)</a:t>
            </a:r>
          </a:p>
          <a:p>
            <a:pPr lvl="1">
              <a:buFont typeface="Arial" panose="020B0604020202020204" pitchFamily="34" charset="0"/>
              <a:buChar char="•"/>
            </a:pPr>
            <a:r>
              <a:rPr lang="en-CA" dirty="0">
                <a:latin typeface="Gill Sans MT" panose="020B0502020104020203" pitchFamily="34" charset="0"/>
              </a:rPr>
              <a:t>Within 9 metres of an entrance or exit of a publicly accessible place, building or workplace (new)</a:t>
            </a:r>
          </a:p>
          <a:p>
            <a:pPr lvl="1">
              <a:buFont typeface="Arial" panose="020B0604020202020204" pitchFamily="34" charset="0"/>
              <a:buChar char="•"/>
            </a:pPr>
            <a:r>
              <a:rPr lang="en-CA" dirty="0">
                <a:latin typeface="Gill Sans MT" panose="020B0502020104020203" pitchFamily="34" charset="0"/>
              </a:rPr>
              <a:t>Parks, playgrounds and sports fields</a:t>
            </a:r>
          </a:p>
          <a:p>
            <a:pPr lvl="1">
              <a:buFont typeface="Arial" panose="020B0604020202020204" pitchFamily="34" charset="0"/>
              <a:buChar char="•"/>
            </a:pPr>
            <a:r>
              <a:rPr lang="en-CA" dirty="0">
                <a:latin typeface="Gill Sans MT" panose="020B0502020104020203" pitchFamily="34" charset="0"/>
              </a:rPr>
              <a:t>Splash pads and outdoor pools</a:t>
            </a:r>
          </a:p>
          <a:p>
            <a:pPr lvl="1">
              <a:buFont typeface="Arial" panose="020B0604020202020204" pitchFamily="34" charset="0"/>
              <a:buChar char="•"/>
            </a:pPr>
            <a:r>
              <a:rPr lang="en-CA" dirty="0">
                <a:latin typeface="Gill Sans MT" panose="020B0502020104020203" pitchFamily="34" charset="0"/>
              </a:rPr>
              <a:t>Arenas and recreation centres</a:t>
            </a:r>
          </a:p>
          <a:p>
            <a:pPr lvl="1">
              <a:buFont typeface="Arial" panose="020B0604020202020204" pitchFamily="34" charset="0"/>
              <a:buChar char="•"/>
            </a:pPr>
            <a:r>
              <a:rPr lang="en-CA" dirty="0">
                <a:latin typeface="Gill Sans MT" panose="020B0502020104020203" pitchFamily="34" charset="0"/>
              </a:rPr>
              <a:t>Outdoor areas of municipal and regional buildings</a:t>
            </a:r>
          </a:p>
          <a:p>
            <a:pPr lvl="1">
              <a:buFont typeface="Arial" panose="020B0604020202020204" pitchFamily="34" charset="0"/>
              <a:buChar char="•"/>
            </a:pPr>
            <a:r>
              <a:rPr lang="en-CA" dirty="0">
                <a:latin typeface="Gill Sans MT" panose="020B0502020104020203" pitchFamily="34" charset="0"/>
              </a:rPr>
              <a:t>Bus shelters</a:t>
            </a:r>
          </a:p>
          <a:p>
            <a:endParaRPr lang="en-CA" dirty="0"/>
          </a:p>
        </p:txBody>
      </p:sp>
    </p:spTree>
    <p:extLst>
      <p:ext uri="{BB962C8B-B14F-4D97-AF65-F5344CB8AC3E}">
        <p14:creationId xmlns:p14="http://schemas.microsoft.com/office/powerpoint/2010/main" val="3874846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MT" panose="020B0502020104020203" pitchFamily="34" charset="0"/>
              </a:rPr>
              <a:t>Take </a:t>
            </a:r>
            <a:r>
              <a:rPr lang="en-US" b="1" smtClean="0">
                <a:latin typeface="Gill Sans MT" panose="020B0502020104020203" pitchFamily="34" charset="0"/>
              </a:rPr>
              <a:t>Home Messages</a:t>
            </a:r>
            <a:endParaRPr lang="en-CA" b="1" dirty="0">
              <a:latin typeface="Gill Sans MT" panose="020B0502020104020203" pitchFamily="34" charset="0"/>
            </a:endParaRPr>
          </a:p>
        </p:txBody>
      </p:sp>
      <p:pic>
        <p:nvPicPr>
          <p:cNvPr id="102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b="57169"/>
          <a:stretch/>
        </p:blipFill>
        <p:spPr bwMode="auto">
          <a:xfrm>
            <a:off x="810325" y="4109998"/>
            <a:ext cx="7523350" cy="193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10325" y="1690688"/>
            <a:ext cx="7523350" cy="2400657"/>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latin typeface="Gill Sans MT" panose="020B0502020104020203" pitchFamily="34" charset="0"/>
              </a:rPr>
              <a:t>Not “everyone is using it” </a:t>
            </a:r>
          </a:p>
          <a:p>
            <a:pPr marL="285750" indent="-285750">
              <a:buFont typeface="Arial" panose="020B0604020202020204" pitchFamily="34" charset="0"/>
              <a:buChar char="•"/>
            </a:pPr>
            <a:r>
              <a:rPr lang="en-US" sz="3000" dirty="0" smtClean="0">
                <a:latin typeface="Gill Sans MT" panose="020B0502020104020203" pitchFamily="34" charset="0"/>
              </a:rPr>
              <a:t>It is illegal if you are under the age of 19 </a:t>
            </a:r>
          </a:p>
          <a:p>
            <a:pPr marL="285750" indent="-285750">
              <a:buFont typeface="Arial" panose="020B0604020202020204" pitchFamily="34" charset="0"/>
              <a:buChar char="•"/>
            </a:pPr>
            <a:r>
              <a:rPr lang="en-US" sz="3000" dirty="0" smtClean="0">
                <a:latin typeface="Gill Sans MT" panose="020B0502020104020203" pitchFamily="34" charset="0"/>
              </a:rPr>
              <a:t>Smoke is smoke</a:t>
            </a:r>
          </a:p>
          <a:p>
            <a:pPr marL="285750" indent="-285750">
              <a:buFont typeface="Arial" panose="020B0604020202020204" pitchFamily="34" charset="0"/>
              <a:buChar char="•"/>
            </a:pPr>
            <a:r>
              <a:rPr lang="en-US" sz="3000" dirty="0" smtClean="0">
                <a:latin typeface="Gill Sans MT" panose="020B0502020104020203" pitchFamily="34" charset="0"/>
              </a:rPr>
              <a:t>Protect your brain, it is still developing until 25 </a:t>
            </a:r>
            <a:endParaRPr lang="en-CA" sz="3000" dirty="0">
              <a:latin typeface="Gill Sans MT" panose="020B0502020104020203" pitchFamily="34" charset="0"/>
            </a:endParaRPr>
          </a:p>
        </p:txBody>
      </p:sp>
    </p:spTree>
    <p:extLst>
      <p:ext uri="{BB962C8B-B14F-4D97-AF65-F5344CB8AC3E}">
        <p14:creationId xmlns:p14="http://schemas.microsoft.com/office/powerpoint/2010/main" val="279551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Gill Sans MT" panose="020B0502020104020203" pitchFamily="34" charset="0"/>
              </a:rPr>
              <a:t>If you need help:</a:t>
            </a:r>
            <a:endParaRPr lang="en-CA" b="1" dirty="0">
              <a:latin typeface="Gill Sans MT" panose="020B0502020104020203" pitchFamily="34" charset="0"/>
            </a:endParaRPr>
          </a:p>
        </p:txBody>
      </p:sp>
      <p:sp>
        <p:nvSpPr>
          <p:cNvPr id="3" name="Content Placeholder 2"/>
          <p:cNvSpPr>
            <a:spLocks noGrp="1"/>
          </p:cNvSpPr>
          <p:nvPr>
            <p:ph idx="1"/>
          </p:nvPr>
        </p:nvSpPr>
        <p:spPr>
          <a:xfrm>
            <a:off x="3581400" y="1825625"/>
            <a:ext cx="4933950" cy="4308476"/>
          </a:xfrm>
        </p:spPr>
        <p:txBody>
          <a:bodyPr>
            <a:normAutofit fontScale="92500" lnSpcReduction="10000"/>
          </a:bodyPr>
          <a:lstStyle/>
          <a:p>
            <a:pPr lvl="0"/>
            <a:r>
              <a:rPr lang="en-US" sz="3200" dirty="0" smtClean="0">
                <a:latin typeface="Gill Sans MT" panose="020B0502020104020203" pitchFamily="34" charset="0"/>
              </a:rPr>
              <a:t>Community </a:t>
            </a:r>
            <a:r>
              <a:rPr lang="en-US" sz="3200" dirty="0">
                <a:latin typeface="Gill Sans MT" panose="020B0502020104020203" pitchFamily="34" charset="0"/>
              </a:rPr>
              <a:t>Addictions Services of Niagara (CASON) </a:t>
            </a:r>
            <a:r>
              <a:rPr lang="en-US" sz="3200" dirty="0" smtClean="0">
                <a:latin typeface="Gill Sans MT" panose="020B0502020104020203" pitchFamily="34" charset="0"/>
              </a:rPr>
              <a:t>(</a:t>
            </a:r>
            <a:r>
              <a:rPr lang="en-US" sz="3200" dirty="0">
                <a:latin typeface="Gill Sans MT" panose="020B0502020104020203" pitchFamily="34" charset="0"/>
              </a:rPr>
              <a:t>905) 684-1183 or www.cason.ca</a:t>
            </a:r>
            <a:endParaRPr lang="en-CA" sz="3200" dirty="0">
              <a:latin typeface="Gill Sans MT" panose="020B0502020104020203" pitchFamily="34" charset="0"/>
            </a:endParaRPr>
          </a:p>
          <a:p>
            <a:pPr lvl="0"/>
            <a:r>
              <a:rPr lang="en-US" sz="3200" dirty="0">
                <a:latin typeface="Gill Sans MT" panose="020B0502020104020203" pitchFamily="34" charset="0"/>
              </a:rPr>
              <a:t>Teacher/Principal/VP</a:t>
            </a:r>
            <a:endParaRPr lang="en-CA" sz="3200" dirty="0">
              <a:latin typeface="Gill Sans MT" panose="020B0502020104020203" pitchFamily="34" charset="0"/>
            </a:endParaRPr>
          </a:p>
          <a:p>
            <a:pPr lvl="0"/>
            <a:r>
              <a:rPr lang="en-US" sz="3200" dirty="0">
                <a:latin typeface="Gill Sans MT" panose="020B0502020104020203" pitchFamily="34" charset="0"/>
              </a:rPr>
              <a:t>Child and Youth Worker</a:t>
            </a:r>
            <a:endParaRPr lang="en-CA" sz="3200" dirty="0">
              <a:latin typeface="Gill Sans MT" panose="020B0502020104020203" pitchFamily="34" charset="0"/>
            </a:endParaRPr>
          </a:p>
          <a:p>
            <a:pPr lvl="0"/>
            <a:r>
              <a:rPr lang="en-US" sz="3200" dirty="0">
                <a:latin typeface="Gill Sans MT" panose="020B0502020104020203" pitchFamily="34" charset="0"/>
              </a:rPr>
              <a:t>Public Health Nurse</a:t>
            </a:r>
            <a:endParaRPr lang="en-CA" sz="3200" dirty="0">
              <a:latin typeface="Gill Sans MT" panose="020B0502020104020203" pitchFamily="34" charset="0"/>
            </a:endParaRPr>
          </a:p>
          <a:p>
            <a:r>
              <a:rPr lang="en-US" sz="3200" dirty="0" smtClean="0">
                <a:latin typeface="Gill Sans MT" panose="020B0502020104020203" pitchFamily="34" charset="0"/>
              </a:rPr>
              <a:t>Parents</a:t>
            </a:r>
            <a:endParaRPr lang="en-CA" sz="3200" dirty="0" smtClean="0">
              <a:latin typeface="Gill Sans MT" panose="020B0502020104020203" pitchFamily="34" charset="0"/>
            </a:endParaRPr>
          </a:p>
          <a:p>
            <a:pPr lvl="0"/>
            <a:r>
              <a:rPr lang="en-US" sz="3200" dirty="0" smtClean="0">
                <a:latin typeface="Gill Sans MT" panose="020B0502020104020203" pitchFamily="34" charset="0"/>
              </a:rPr>
              <a:t>Doctor</a:t>
            </a:r>
            <a:endParaRPr lang="en-CA" sz="3200" dirty="0">
              <a:latin typeface="Gill Sans MT" panose="020B0502020104020203" pitchFamily="34" charset="0"/>
            </a:endParaRPr>
          </a:p>
          <a:p>
            <a:endParaRPr lang="en-CA" dirty="0"/>
          </a:p>
        </p:txBody>
      </p:sp>
      <p:pic>
        <p:nvPicPr>
          <p:cNvPr id="4" name="Picture 2" descr="Doctor supporting young gir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2035572"/>
            <a:ext cx="2184243" cy="327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74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MT" panose="020B0502020104020203" pitchFamily="34" charset="0"/>
              </a:rPr>
              <a:t>What is cannabis?  </a:t>
            </a:r>
            <a:endParaRPr lang="en-US" b="1" dirty="0">
              <a:latin typeface="Gill Sans MT" panose="020B0502020104020203" pitchFamily="34" charset="0"/>
            </a:endParaRPr>
          </a:p>
        </p:txBody>
      </p:sp>
      <p:sp>
        <p:nvSpPr>
          <p:cNvPr id="3" name="Content Placeholder 2"/>
          <p:cNvSpPr>
            <a:spLocks noGrp="1"/>
          </p:cNvSpPr>
          <p:nvPr>
            <p:ph idx="1"/>
          </p:nvPr>
        </p:nvSpPr>
        <p:spPr/>
        <p:txBody>
          <a:bodyPr>
            <a:normAutofit/>
          </a:bodyPr>
          <a:lstStyle/>
          <a:p>
            <a:r>
              <a:rPr lang="en-US" sz="3000" dirty="0" smtClean="0">
                <a:latin typeface="Gill Sans MT" panose="020B0502020104020203" pitchFamily="34" charset="0"/>
              </a:rPr>
              <a:t>The most common form of cannabis </a:t>
            </a:r>
            <a:r>
              <a:rPr lang="en-US" sz="3000" dirty="0">
                <a:latin typeface="Gill Sans MT" panose="020B0502020104020203" pitchFamily="34" charset="0"/>
              </a:rPr>
              <a:t>is </a:t>
            </a:r>
            <a:r>
              <a:rPr lang="en-US" sz="3000" dirty="0" smtClean="0">
                <a:latin typeface="Gill Sans MT" panose="020B0502020104020203" pitchFamily="34" charset="0"/>
              </a:rPr>
              <a:t>the dried flowers and leaves </a:t>
            </a:r>
            <a:r>
              <a:rPr lang="en-US" sz="3000" dirty="0">
                <a:latin typeface="Gill Sans MT" panose="020B0502020104020203" pitchFamily="34" charset="0"/>
              </a:rPr>
              <a:t>of the cannabis </a:t>
            </a:r>
            <a:r>
              <a:rPr lang="en-US" sz="3000" dirty="0" smtClean="0">
                <a:latin typeface="Gill Sans MT" panose="020B0502020104020203" pitchFamily="34" charset="0"/>
              </a:rPr>
              <a:t>plant, however, it comes in many different forms</a:t>
            </a:r>
            <a:endParaRPr lang="en-US" sz="3000" dirty="0">
              <a:latin typeface="Gill Sans MT" panose="020B0502020104020203" pitchFamily="34" charset="0"/>
            </a:endParaRPr>
          </a:p>
          <a:p>
            <a:r>
              <a:rPr lang="en-US" sz="3000" dirty="0" smtClean="0">
                <a:latin typeface="Gill Sans MT" panose="020B0502020104020203" pitchFamily="34" charset="0"/>
              </a:rPr>
              <a:t>Also called: pot, weed, reefer, joint, grass, Mary Jane, hash, bud, marijuana </a:t>
            </a:r>
          </a:p>
          <a:p>
            <a:r>
              <a:rPr lang="en-US" sz="3000" dirty="0" smtClean="0">
                <a:latin typeface="Gill Sans MT" panose="020B0502020104020203" pitchFamily="34" charset="0"/>
              </a:rPr>
              <a:t>Contains </a:t>
            </a:r>
            <a:r>
              <a:rPr lang="en-US" sz="3000" dirty="0">
                <a:latin typeface="Gill Sans MT" panose="020B0502020104020203" pitchFamily="34" charset="0"/>
              </a:rPr>
              <a:t>hundreds of chemical </a:t>
            </a:r>
            <a:r>
              <a:rPr lang="en-US" sz="3000" dirty="0" smtClean="0">
                <a:latin typeface="Gill Sans MT" panose="020B0502020104020203" pitchFamily="34" charset="0"/>
              </a:rPr>
              <a:t>compounds</a:t>
            </a:r>
            <a:endParaRPr lang="en-US" sz="3000" dirty="0">
              <a:latin typeface="Gill Sans MT" panose="020B0502020104020203" pitchFamily="34" charset="0"/>
            </a:endParaRPr>
          </a:p>
        </p:txBody>
      </p:sp>
      <p:pic>
        <p:nvPicPr>
          <p:cNvPr id="4" name="Picture 3" descr="Cannabis lea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987" y="4577702"/>
            <a:ext cx="1662433" cy="1599261"/>
          </a:xfrm>
          <a:prstGeom prst="rect">
            <a:avLst/>
          </a:prstGeom>
        </p:spPr>
      </p:pic>
    </p:spTree>
    <p:extLst>
      <p:ext uri="{BB962C8B-B14F-4D97-AF65-F5344CB8AC3E}">
        <p14:creationId xmlns:p14="http://schemas.microsoft.com/office/powerpoint/2010/main" val="1065944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MT" panose="020B0502020104020203" pitchFamily="34" charset="0"/>
              </a:rPr>
              <a:t>What is in cannabis?</a:t>
            </a:r>
            <a:endParaRPr lang="en-CA" b="1" dirty="0">
              <a:latin typeface="Gill Sans MT" panose="020B0502020104020203" pitchFamily="34" charset="0"/>
            </a:endParaRPr>
          </a:p>
        </p:txBody>
      </p:sp>
      <p:sp>
        <p:nvSpPr>
          <p:cNvPr id="3" name="Content Placeholder 2"/>
          <p:cNvSpPr>
            <a:spLocks noGrp="1"/>
          </p:cNvSpPr>
          <p:nvPr>
            <p:ph idx="1"/>
          </p:nvPr>
        </p:nvSpPr>
        <p:spPr>
          <a:xfrm>
            <a:off x="628650" y="1800954"/>
            <a:ext cx="7886700" cy="4351338"/>
          </a:xfrm>
        </p:spPr>
        <p:txBody>
          <a:bodyPr/>
          <a:lstStyle/>
          <a:p>
            <a:r>
              <a:rPr lang="en-US" sz="3000" dirty="0" smtClean="0">
                <a:latin typeface="Gill Sans MT" panose="020B0502020104020203" pitchFamily="34" charset="0"/>
              </a:rPr>
              <a:t>The chemicals found in the cannabis plant are called </a:t>
            </a:r>
            <a:r>
              <a:rPr lang="en-US" sz="3000" b="1" dirty="0" smtClean="0">
                <a:latin typeface="Gill Sans MT" panose="020B0502020104020203" pitchFamily="34" charset="0"/>
              </a:rPr>
              <a:t>cannabinoids.  </a:t>
            </a:r>
            <a:r>
              <a:rPr lang="en-US" sz="3000" dirty="0" smtClean="0">
                <a:latin typeface="Gill Sans MT" panose="020B0502020104020203" pitchFamily="34" charset="0"/>
              </a:rPr>
              <a:t>Two of the more commonly known chemicals in cannabis are THC and CBD.</a:t>
            </a:r>
            <a:endParaRPr lang="en-US" sz="3000" b="1" dirty="0" smtClean="0">
              <a:latin typeface="Gill Sans MT" panose="020B0502020104020203" pitchFamily="34" charset="0"/>
            </a:endParaRPr>
          </a:p>
          <a:p>
            <a:endParaRPr lang="en-US" dirty="0"/>
          </a:p>
          <a:p>
            <a:pPr marL="0" indent="0">
              <a:buNone/>
            </a:pPr>
            <a:endParaRPr lang="en-US" dirty="0" smtClean="0"/>
          </a:p>
        </p:txBody>
      </p:sp>
      <p:graphicFrame>
        <p:nvGraphicFramePr>
          <p:cNvPr id="4" name="Table 3" descr="THC vs CBD "/>
          <p:cNvGraphicFramePr>
            <a:graphicFrameLocks noGrp="1"/>
          </p:cNvGraphicFramePr>
          <p:nvPr>
            <p:extLst>
              <p:ext uri="{D42A27DB-BD31-4B8C-83A1-F6EECF244321}">
                <p14:modId xmlns:p14="http://schemas.microsoft.com/office/powerpoint/2010/main" val="1875132897"/>
              </p:ext>
            </p:extLst>
          </p:nvPr>
        </p:nvGraphicFramePr>
        <p:xfrm>
          <a:off x="314325" y="3792726"/>
          <a:ext cx="8515350" cy="2058417"/>
        </p:xfrm>
        <a:graphic>
          <a:graphicData uri="http://schemas.openxmlformats.org/drawingml/2006/table">
            <a:tbl>
              <a:tblPr firstRow="1" bandRow="1">
                <a:tableStyleId>{93296810-A885-4BE3-A3E7-6D5BEEA58F35}</a:tableStyleId>
              </a:tblPr>
              <a:tblGrid>
                <a:gridCol w="4257675">
                  <a:extLst>
                    <a:ext uri="{9D8B030D-6E8A-4147-A177-3AD203B41FA5}">
                      <a16:colId xmlns:a16="http://schemas.microsoft.com/office/drawing/2014/main" val="3425708410"/>
                    </a:ext>
                  </a:extLst>
                </a:gridCol>
                <a:gridCol w="4257675">
                  <a:extLst>
                    <a:ext uri="{9D8B030D-6E8A-4147-A177-3AD203B41FA5}">
                      <a16:colId xmlns:a16="http://schemas.microsoft.com/office/drawing/2014/main" val="3140535111"/>
                    </a:ext>
                  </a:extLst>
                </a:gridCol>
              </a:tblGrid>
              <a:tr h="409192">
                <a:tc>
                  <a:txBody>
                    <a:bodyPr/>
                    <a:lstStyle/>
                    <a:p>
                      <a:pPr algn="ctr"/>
                      <a:r>
                        <a:rPr lang="en-US" sz="2400" dirty="0" smtClean="0">
                          <a:latin typeface="Gill Sans MT" panose="020B0502020104020203" pitchFamily="34" charset="0"/>
                        </a:rPr>
                        <a:t>THC</a:t>
                      </a:r>
                      <a:endParaRPr lang="en-CA" dirty="0">
                        <a:latin typeface="Gill Sans MT" panose="020B0502020104020203" pitchFamily="34" charset="0"/>
                      </a:endParaRPr>
                    </a:p>
                  </a:txBody>
                  <a:tcPr/>
                </a:tc>
                <a:tc>
                  <a:txBody>
                    <a:bodyPr/>
                    <a:lstStyle/>
                    <a:p>
                      <a:pPr algn="ctr"/>
                      <a:r>
                        <a:rPr lang="en-US" sz="2400" dirty="0" smtClean="0">
                          <a:latin typeface="Gill Sans MT" panose="020B0502020104020203" pitchFamily="34" charset="0"/>
                        </a:rPr>
                        <a:t>CBD</a:t>
                      </a:r>
                      <a:endParaRPr lang="en-CA" dirty="0">
                        <a:latin typeface="Gill Sans MT" panose="020B0502020104020203" pitchFamily="34" charset="0"/>
                      </a:endParaRPr>
                    </a:p>
                  </a:txBody>
                  <a:tcPr/>
                </a:tc>
                <a:extLst>
                  <a:ext uri="{0D108BD9-81ED-4DB2-BD59-A6C34878D82A}">
                    <a16:rowId xmlns:a16="http://schemas.microsoft.com/office/drawing/2014/main" val="1727652926"/>
                  </a:ext>
                </a:extLst>
              </a:tr>
              <a:tr h="818384">
                <a:tc>
                  <a:txBody>
                    <a:bodyPr/>
                    <a:lstStyle/>
                    <a:p>
                      <a:pPr marL="285750" indent="-285750">
                        <a:buFont typeface="Arial" panose="020B0604020202020204" pitchFamily="34" charset="0"/>
                        <a:buChar char="•"/>
                      </a:pPr>
                      <a:r>
                        <a:rPr lang="en-US" dirty="0" smtClean="0">
                          <a:latin typeface="Gill Sans MT" panose="020B0502020104020203" pitchFamily="34" charset="0"/>
                        </a:rPr>
                        <a:t>Responsible for the way the brain and body react to cannabis, including the “high”</a:t>
                      </a:r>
                      <a:endParaRPr lang="en-CA" dirty="0">
                        <a:latin typeface="Gill Sans MT" panose="020B0502020104020203" pitchFamily="34" charset="0"/>
                      </a:endParaRPr>
                    </a:p>
                  </a:txBody>
                  <a:tcPr/>
                </a:tc>
                <a:tc>
                  <a:txBody>
                    <a:bodyPr/>
                    <a:lstStyle/>
                    <a:p>
                      <a:pPr marL="285750" indent="-285750">
                        <a:buFont typeface="Arial" panose="020B0604020202020204" pitchFamily="34" charset="0"/>
                        <a:buChar char="•"/>
                      </a:pPr>
                      <a:r>
                        <a:rPr lang="en-US" dirty="0" smtClean="0">
                          <a:latin typeface="Gill Sans MT" panose="020B0502020104020203" pitchFamily="34" charset="0"/>
                        </a:rPr>
                        <a:t>Does not cause a “high”</a:t>
                      </a:r>
                      <a:endParaRPr lang="en-CA" dirty="0">
                        <a:latin typeface="Gill Sans MT" panose="020B0502020104020203" pitchFamily="34" charset="0"/>
                      </a:endParaRPr>
                    </a:p>
                  </a:txBody>
                  <a:tcPr/>
                </a:tc>
                <a:extLst>
                  <a:ext uri="{0D108BD9-81ED-4DB2-BD59-A6C34878D82A}">
                    <a16:rowId xmlns:a16="http://schemas.microsoft.com/office/drawing/2014/main" val="3138886356"/>
                  </a:ext>
                </a:extLst>
              </a:tr>
              <a:tr h="686817">
                <a:tc>
                  <a:txBody>
                    <a:bodyPr/>
                    <a:lstStyle/>
                    <a:p>
                      <a:pPr marL="285750" indent="-285750">
                        <a:buFont typeface="Arial" panose="020B0604020202020204" pitchFamily="34" charset="0"/>
                        <a:buChar char="•"/>
                      </a:pPr>
                      <a:r>
                        <a:rPr lang="en-US" dirty="0" smtClean="0">
                          <a:latin typeface="Gill Sans MT" panose="020B0502020104020203" pitchFamily="34" charset="0"/>
                        </a:rPr>
                        <a:t>The higher the level of  THC, the more harm it can cause to the body</a:t>
                      </a:r>
                      <a:endParaRPr lang="en-CA" dirty="0">
                        <a:latin typeface="Gill Sans MT" panose="020B0502020104020203" pitchFamily="34" charset="0"/>
                      </a:endParaRPr>
                    </a:p>
                  </a:txBody>
                  <a:tcPr/>
                </a:tc>
                <a:tc>
                  <a:txBody>
                    <a:bodyPr/>
                    <a:lstStyle/>
                    <a:p>
                      <a:pPr marL="285750" indent="-285750">
                        <a:buFont typeface="Arial" panose="020B0604020202020204" pitchFamily="34" charset="0"/>
                        <a:buChar char="•"/>
                      </a:pPr>
                      <a:r>
                        <a:rPr lang="en-US" dirty="0" smtClean="0">
                          <a:latin typeface="Gill Sans MT" panose="020B0502020104020203" pitchFamily="34" charset="0"/>
                        </a:rPr>
                        <a:t>CBD is sometimes</a:t>
                      </a:r>
                      <a:r>
                        <a:rPr lang="en-US" baseline="0" dirty="0" smtClean="0">
                          <a:latin typeface="Gill Sans MT" panose="020B0502020104020203" pitchFamily="34" charset="0"/>
                        </a:rPr>
                        <a:t> used as a treatment for people that suffer with chronic pain </a:t>
                      </a:r>
                      <a:endParaRPr lang="en-US" dirty="0" smtClean="0">
                        <a:latin typeface="Gill Sans MT" panose="020B0502020104020203" pitchFamily="34" charset="0"/>
                      </a:endParaRPr>
                    </a:p>
                  </a:txBody>
                  <a:tcPr/>
                </a:tc>
                <a:extLst>
                  <a:ext uri="{0D108BD9-81ED-4DB2-BD59-A6C34878D82A}">
                    <a16:rowId xmlns:a16="http://schemas.microsoft.com/office/drawing/2014/main" val="1075698717"/>
                  </a:ext>
                </a:extLst>
              </a:tr>
            </a:tbl>
          </a:graphicData>
        </a:graphic>
      </p:graphicFrame>
    </p:spTree>
    <p:extLst>
      <p:ext uri="{BB962C8B-B14F-4D97-AF65-F5344CB8AC3E}">
        <p14:creationId xmlns:p14="http://schemas.microsoft.com/office/powerpoint/2010/main" val="1752755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MT" panose="020B0502020104020203" pitchFamily="34" charset="0"/>
              </a:rPr>
              <a:t>Cannabis can be:</a:t>
            </a:r>
            <a:endParaRPr lang="en-CA" b="1" dirty="0">
              <a:latin typeface="Gill Sans MT" panose="020B0502020104020203" pitchFamily="34" charset="0"/>
            </a:endParaRPr>
          </a:p>
        </p:txBody>
      </p:sp>
      <p:sp>
        <p:nvSpPr>
          <p:cNvPr id="3" name="Content Placeholder 2"/>
          <p:cNvSpPr>
            <a:spLocks noGrp="1"/>
          </p:cNvSpPr>
          <p:nvPr>
            <p:ph idx="1"/>
          </p:nvPr>
        </p:nvSpPr>
        <p:spPr>
          <a:xfrm>
            <a:off x="661066" y="1527451"/>
            <a:ext cx="7886700" cy="4351338"/>
          </a:xfrm>
        </p:spPr>
        <p:txBody>
          <a:bodyPr>
            <a:normAutofit/>
          </a:bodyPr>
          <a:lstStyle/>
          <a:p>
            <a:r>
              <a:rPr lang="en-US" sz="3000" dirty="0" smtClean="0">
                <a:latin typeface="Gill Sans MT" panose="020B0502020104020203" pitchFamily="34" charset="0"/>
              </a:rPr>
              <a:t>Inhaled as a smoke or </a:t>
            </a:r>
            <a:r>
              <a:rPr lang="en-US" sz="3000" dirty="0" err="1" smtClean="0">
                <a:latin typeface="Gill Sans MT" panose="020B0502020104020203" pitchFamily="34" charset="0"/>
              </a:rPr>
              <a:t>vapour</a:t>
            </a:r>
            <a:endParaRPr lang="en-US" sz="3000" dirty="0">
              <a:latin typeface="Gill Sans MT" panose="020B0502020104020203" pitchFamily="34" charset="0"/>
            </a:endParaRPr>
          </a:p>
          <a:p>
            <a:r>
              <a:rPr lang="en-US" sz="3000" dirty="0" smtClean="0">
                <a:latin typeface="Gill Sans MT" panose="020B0502020104020203" pitchFamily="34" charset="0"/>
              </a:rPr>
              <a:t>Consumed by adding it to food and beverages</a:t>
            </a:r>
          </a:p>
          <a:p>
            <a:r>
              <a:rPr lang="en-US" sz="3000" dirty="0" smtClean="0">
                <a:latin typeface="Gill Sans MT" panose="020B0502020104020203" pitchFamily="34" charset="0"/>
              </a:rPr>
              <a:t>Used as creams or oils</a:t>
            </a:r>
            <a:endParaRPr lang="en-US" sz="3000" dirty="0">
              <a:latin typeface="Gill Sans MT" panose="020B0502020104020203" pitchFamily="34" charset="0"/>
            </a:endParaRPr>
          </a:p>
          <a:p>
            <a:pPr marL="0" indent="0">
              <a:buNone/>
            </a:pPr>
            <a:endParaRPr lang="en-US" sz="3000" dirty="0">
              <a:latin typeface="Gill Sans MT" panose="020B0502020104020203" pitchFamily="34" charset="0"/>
            </a:endParaRPr>
          </a:p>
        </p:txBody>
      </p:sp>
      <p:pic>
        <p:nvPicPr>
          <p:cNvPr id="5" name="Picture 4" descr="Cannabis te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6383" y="3908122"/>
            <a:ext cx="2954526" cy="1970668"/>
          </a:xfrm>
          <a:prstGeom prst="rect">
            <a:avLst/>
          </a:prstGeom>
        </p:spPr>
      </p:pic>
      <p:pic>
        <p:nvPicPr>
          <p:cNvPr id="6" name="Picture 5" descr="Cannabis smoking"/>
          <p:cNvPicPr>
            <a:picLocks noChangeAspect="1"/>
          </p:cNvPicPr>
          <p:nvPr/>
        </p:nvPicPr>
        <p:blipFill rotWithShape="1">
          <a:blip r:embed="rId4">
            <a:extLst>
              <a:ext uri="{28A0092B-C50C-407E-A947-70E740481C1C}">
                <a14:useLocalDpi xmlns:a14="http://schemas.microsoft.com/office/drawing/2010/main" val="0"/>
              </a:ext>
            </a:extLst>
          </a:blip>
          <a:srcRect t="17450" r="43289" b="25736"/>
          <a:stretch/>
        </p:blipFill>
        <p:spPr>
          <a:xfrm>
            <a:off x="1414147" y="3820439"/>
            <a:ext cx="2949155" cy="1970668"/>
          </a:xfrm>
          <a:prstGeom prst="rect">
            <a:avLst/>
          </a:prstGeom>
        </p:spPr>
      </p:pic>
    </p:spTree>
    <p:extLst>
      <p:ext uri="{BB962C8B-B14F-4D97-AF65-F5344CB8AC3E}">
        <p14:creationId xmlns:p14="http://schemas.microsoft.com/office/powerpoint/2010/main" val="804500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0"/>
            <a:ext cx="7886700" cy="1325563"/>
          </a:xfrm>
        </p:spPr>
        <p:txBody>
          <a:bodyPr/>
          <a:lstStyle/>
          <a:p>
            <a:r>
              <a:rPr lang="en-US" b="1" dirty="0" smtClean="0">
                <a:latin typeface="Gill Sans MT" panose="020B0502020104020203" pitchFamily="34" charset="0"/>
              </a:rPr>
              <a:t/>
            </a:r>
            <a:br>
              <a:rPr lang="en-US" b="1" dirty="0" smtClean="0">
                <a:latin typeface="Gill Sans MT" panose="020B0502020104020203" pitchFamily="34" charset="0"/>
              </a:rPr>
            </a:br>
            <a:r>
              <a:rPr lang="en-US" b="1" dirty="0" smtClean="0">
                <a:latin typeface="Gill Sans MT" panose="020B0502020104020203" pitchFamily="34" charset="0"/>
              </a:rPr>
              <a:t>What does it do to the body?</a:t>
            </a:r>
            <a:endParaRPr lang="en-CA" b="1" dirty="0">
              <a:latin typeface="Gill Sans MT" panose="020B0502020104020203" pitchFamily="34" charset="0"/>
            </a:endParaRPr>
          </a:p>
        </p:txBody>
      </p:sp>
      <p:sp>
        <p:nvSpPr>
          <p:cNvPr id="3" name="Content Placeholder 2"/>
          <p:cNvSpPr>
            <a:spLocks noGrp="1"/>
          </p:cNvSpPr>
          <p:nvPr>
            <p:ph idx="1"/>
          </p:nvPr>
        </p:nvSpPr>
        <p:spPr>
          <a:xfrm>
            <a:off x="550273" y="1503408"/>
            <a:ext cx="7886700" cy="4351338"/>
          </a:xfrm>
        </p:spPr>
        <p:txBody>
          <a:bodyPr>
            <a:normAutofit fontScale="92500" lnSpcReduction="10000"/>
          </a:bodyPr>
          <a:lstStyle/>
          <a:p>
            <a:pPr marL="0" indent="0">
              <a:buNone/>
            </a:pPr>
            <a:r>
              <a:rPr lang="en-US" sz="3200" b="1" dirty="0" smtClean="0">
                <a:latin typeface="Gill Sans MT" panose="020B0502020104020203" pitchFamily="34" charset="0"/>
              </a:rPr>
              <a:t>Short-term effects:</a:t>
            </a:r>
            <a:endParaRPr lang="en-US" sz="3200" dirty="0" smtClean="0">
              <a:latin typeface="Gill Sans MT" panose="020B0502020104020203" pitchFamily="34" charset="0"/>
            </a:endParaRPr>
          </a:p>
          <a:p>
            <a:r>
              <a:rPr lang="en-US" sz="3200" dirty="0" smtClean="0">
                <a:latin typeface="Gill Sans MT" panose="020B0502020104020203" pitchFamily="34" charset="0"/>
              </a:rPr>
              <a:t>Difficulty learning, remembering things and making decisions </a:t>
            </a:r>
          </a:p>
          <a:p>
            <a:r>
              <a:rPr lang="en-US" sz="3200" dirty="0" smtClean="0">
                <a:latin typeface="Gill Sans MT" panose="020B0502020104020203" pitchFamily="34" charset="0"/>
              </a:rPr>
              <a:t>Feelings of anxiety and panic </a:t>
            </a:r>
          </a:p>
          <a:p>
            <a:r>
              <a:rPr lang="en-US" sz="3200" dirty="0" smtClean="0">
                <a:latin typeface="Gill Sans MT" panose="020B0502020104020203" pitchFamily="34" charset="0"/>
              </a:rPr>
              <a:t>Increased </a:t>
            </a:r>
            <a:r>
              <a:rPr lang="en-US" sz="3200" dirty="0">
                <a:latin typeface="Gill Sans MT" panose="020B0502020104020203" pitchFamily="34" charset="0"/>
              </a:rPr>
              <a:t>appetite </a:t>
            </a:r>
            <a:endParaRPr lang="en-US" sz="3200" dirty="0" smtClean="0">
              <a:latin typeface="Gill Sans MT" panose="020B0502020104020203" pitchFamily="34" charset="0"/>
            </a:endParaRPr>
          </a:p>
          <a:p>
            <a:r>
              <a:rPr lang="en-US" sz="3200" dirty="0" smtClean="0">
                <a:latin typeface="Gill Sans MT" panose="020B0502020104020203" pitchFamily="34" charset="0"/>
              </a:rPr>
              <a:t>Increased heart rate</a:t>
            </a:r>
          </a:p>
          <a:p>
            <a:r>
              <a:rPr lang="en-US" sz="3200" dirty="0" smtClean="0">
                <a:latin typeface="Gill Sans MT" panose="020B0502020104020203" pitchFamily="34" charset="0"/>
              </a:rPr>
              <a:t>Loss </a:t>
            </a:r>
            <a:r>
              <a:rPr lang="en-US" sz="3200" dirty="0">
                <a:latin typeface="Gill Sans MT" panose="020B0502020104020203" pitchFamily="34" charset="0"/>
              </a:rPr>
              <a:t>of </a:t>
            </a:r>
            <a:r>
              <a:rPr lang="en-US" sz="3200" dirty="0" smtClean="0">
                <a:latin typeface="Gill Sans MT" panose="020B0502020104020203" pitchFamily="34" charset="0"/>
              </a:rPr>
              <a:t>coordination</a:t>
            </a:r>
          </a:p>
          <a:p>
            <a:r>
              <a:rPr lang="en-US" sz="3200" dirty="0" smtClean="0">
                <a:latin typeface="Gill Sans MT" panose="020B0502020104020203" pitchFamily="34" charset="0"/>
              </a:rPr>
              <a:t>Decreased </a:t>
            </a:r>
            <a:r>
              <a:rPr lang="en-US" sz="3200" dirty="0">
                <a:latin typeface="Gill Sans MT" panose="020B0502020104020203" pitchFamily="34" charset="0"/>
              </a:rPr>
              <a:t>concentration </a:t>
            </a:r>
            <a:r>
              <a:rPr lang="en-US" sz="3200" dirty="0" smtClean="0">
                <a:latin typeface="Gill Sans MT" panose="020B0502020104020203" pitchFamily="34" charset="0"/>
              </a:rPr>
              <a:t>and focus</a:t>
            </a:r>
          </a:p>
          <a:p>
            <a:r>
              <a:rPr lang="en-US" sz="3200" dirty="0">
                <a:latin typeface="Gill Sans MT" panose="020B0502020104020203" pitchFamily="34" charset="0"/>
              </a:rPr>
              <a:t>D</a:t>
            </a:r>
            <a:r>
              <a:rPr lang="en-US" sz="3200" dirty="0" smtClean="0">
                <a:latin typeface="Gill Sans MT" panose="020B0502020104020203" pitchFamily="34" charset="0"/>
              </a:rPr>
              <a:t>elayed reaction time </a:t>
            </a:r>
            <a:endParaRPr lang="en-US" sz="3200" dirty="0">
              <a:latin typeface="Gill Sans MT" panose="020B0502020104020203" pitchFamily="34" charset="0"/>
            </a:endParaRPr>
          </a:p>
          <a:p>
            <a:endParaRPr lang="en-CA" dirty="0"/>
          </a:p>
        </p:txBody>
      </p:sp>
    </p:spTree>
    <p:extLst>
      <p:ext uri="{BB962C8B-B14F-4D97-AF65-F5344CB8AC3E}">
        <p14:creationId xmlns:p14="http://schemas.microsoft.com/office/powerpoint/2010/main" val="3783704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6075"/>
            <a:ext cx="7886700" cy="1325563"/>
          </a:xfrm>
        </p:spPr>
        <p:txBody>
          <a:bodyPr/>
          <a:lstStyle/>
          <a:p>
            <a:r>
              <a:rPr lang="en-US" b="1" dirty="0" smtClean="0">
                <a:latin typeface="Gill Sans MT" panose="020B0502020104020203" pitchFamily="34" charset="0"/>
              </a:rPr>
              <a:t>What does it do to the body?</a:t>
            </a:r>
            <a:endParaRPr lang="en-CA" b="1" dirty="0">
              <a:latin typeface="Gill Sans MT" panose="020B0502020104020203" pitchFamily="34" charset="0"/>
            </a:endParaRPr>
          </a:p>
        </p:txBody>
      </p:sp>
      <p:sp>
        <p:nvSpPr>
          <p:cNvPr id="3" name="Content Placeholder 2"/>
          <p:cNvSpPr>
            <a:spLocks noGrp="1"/>
          </p:cNvSpPr>
          <p:nvPr>
            <p:ph idx="1"/>
          </p:nvPr>
        </p:nvSpPr>
        <p:spPr>
          <a:xfrm>
            <a:off x="628650" y="1671638"/>
            <a:ext cx="7886700" cy="4351338"/>
          </a:xfrm>
        </p:spPr>
        <p:txBody>
          <a:bodyPr>
            <a:normAutofit/>
          </a:bodyPr>
          <a:lstStyle/>
          <a:p>
            <a:pPr marL="0" indent="0">
              <a:buNone/>
            </a:pPr>
            <a:r>
              <a:rPr lang="en-US" sz="3000" b="1" dirty="0" smtClean="0">
                <a:latin typeface="Gill Sans MT" panose="020B0502020104020203" pitchFamily="34" charset="0"/>
              </a:rPr>
              <a:t>Long-term effects:</a:t>
            </a:r>
          </a:p>
          <a:p>
            <a:r>
              <a:rPr lang="en-US" sz="3000" dirty="0" smtClean="0">
                <a:latin typeface="Gill Sans MT" panose="020B0502020104020203" pitchFamily="34" charset="0"/>
              </a:rPr>
              <a:t>Harm to the lungs</a:t>
            </a:r>
          </a:p>
          <a:p>
            <a:r>
              <a:rPr lang="en-US" sz="3000" smtClean="0">
                <a:latin typeface="Gill Sans MT" panose="020B0502020104020203" pitchFamily="34" charset="0"/>
              </a:rPr>
              <a:t>Affects </a:t>
            </a:r>
            <a:r>
              <a:rPr lang="en-US" sz="3000" dirty="0" smtClean="0">
                <a:latin typeface="Gill Sans MT" panose="020B0502020104020203" pitchFamily="34" charset="0"/>
              </a:rPr>
              <a:t>mental health</a:t>
            </a:r>
          </a:p>
          <a:p>
            <a:r>
              <a:rPr lang="en-US" sz="3000" dirty="0" smtClean="0">
                <a:latin typeface="Gill Sans MT" panose="020B0502020104020203" pitchFamily="34" charset="0"/>
              </a:rPr>
              <a:t>Addiction </a:t>
            </a:r>
          </a:p>
          <a:p>
            <a:pPr marL="0" indent="0">
              <a:buNone/>
            </a:pPr>
            <a:endParaRPr lang="en-US" sz="3000" dirty="0" smtClean="0">
              <a:latin typeface="Gill Sans MT" panose="020B0502020104020203" pitchFamily="34" charset="0"/>
            </a:endParaRPr>
          </a:p>
          <a:p>
            <a:pPr marL="0" indent="0">
              <a:buNone/>
            </a:pPr>
            <a:r>
              <a:rPr lang="en-US" sz="3000" i="1" dirty="0">
                <a:latin typeface="Gill Sans MT" panose="020B0502020104020203" pitchFamily="34" charset="0"/>
              </a:rPr>
              <a:t>*The impact of using cannabis can be more serious in youth than adults </a:t>
            </a:r>
          </a:p>
          <a:p>
            <a:pPr marL="0" indent="0">
              <a:buNone/>
            </a:pPr>
            <a:endParaRPr lang="en-US" dirty="0" smtClean="0"/>
          </a:p>
          <a:p>
            <a:endParaRPr lang="en-US" dirty="0" smtClean="0"/>
          </a:p>
          <a:p>
            <a:endParaRPr lang="en-CA" dirty="0"/>
          </a:p>
        </p:txBody>
      </p:sp>
    </p:spTree>
    <p:extLst>
      <p:ext uri="{BB962C8B-B14F-4D97-AF65-F5344CB8AC3E}">
        <p14:creationId xmlns:p14="http://schemas.microsoft.com/office/powerpoint/2010/main" val="1546780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MT" panose="020B0502020104020203" pitchFamily="34" charset="0"/>
              </a:rPr>
              <a:t>Brain Development</a:t>
            </a:r>
            <a:endParaRPr lang="en-CA" b="1" dirty="0">
              <a:latin typeface="Gill Sans MT" panose="020B0502020104020203" pitchFamily="34" charset="0"/>
            </a:endParaRPr>
          </a:p>
        </p:txBody>
      </p:sp>
      <p:sp>
        <p:nvSpPr>
          <p:cNvPr id="4" name="TextBox 3"/>
          <p:cNvSpPr txBox="1"/>
          <p:nvPr/>
        </p:nvSpPr>
        <p:spPr>
          <a:xfrm>
            <a:off x="4736193" y="2854235"/>
            <a:ext cx="4318907" cy="1477328"/>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latin typeface="Gill Sans MT" panose="020B0502020104020203" pitchFamily="34" charset="0"/>
              </a:rPr>
              <a:t>The brain is still developing until around the age of 25</a:t>
            </a:r>
          </a:p>
        </p:txBody>
      </p:sp>
      <p:pic>
        <p:nvPicPr>
          <p:cNvPr id="3" name="Picture 2" descr="Brain"/>
          <p:cNvPicPr>
            <a:picLocks noChangeAspect="1"/>
          </p:cNvPicPr>
          <p:nvPr/>
        </p:nvPicPr>
        <p:blipFill>
          <a:blip r:embed="rId3"/>
          <a:stretch>
            <a:fillRect/>
          </a:stretch>
        </p:blipFill>
        <p:spPr>
          <a:xfrm>
            <a:off x="331922" y="2170413"/>
            <a:ext cx="4305079" cy="2871487"/>
          </a:xfrm>
          <a:prstGeom prst="rect">
            <a:avLst/>
          </a:prstGeom>
        </p:spPr>
      </p:pic>
    </p:spTree>
    <p:extLst>
      <p:ext uri="{BB962C8B-B14F-4D97-AF65-F5344CB8AC3E}">
        <p14:creationId xmlns:p14="http://schemas.microsoft.com/office/powerpoint/2010/main" val="3735235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51309"/>
            <a:ext cx="7886700" cy="2371919"/>
          </a:xfrm>
        </p:spPr>
        <p:txBody>
          <a:bodyPr>
            <a:normAutofit/>
          </a:bodyPr>
          <a:lstStyle/>
          <a:p>
            <a:pPr lvl="0" algn="ctr">
              <a:spcBef>
                <a:spcPts val="1000"/>
              </a:spcBef>
            </a:pPr>
            <a:r>
              <a:rPr lang="en-US" sz="4800" dirty="0" smtClean="0">
                <a:solidFill>
                  <a:prstClr val="black"/>
                </a:solidFill>
                <a:ea typeface="+mn-ea"/>
                <a:cs typeface="+mn-cs"/>
                <a:hlinkClick r:id="rId2"/>
              </a:rPr>
              <a:t>Talking About Weed…And Your Brain</a:t>
            </a:r>
            <a:br>
              <a:rPr lang="en-US" sz="4800" dirty="0" smtClean="0">
                <a:solidFill>
                  <a:prstClr val="black"/>
                </a:solidFill>
                <a:ea typeface="+mn-ea"/>
                <a:cs typeface="+mn-cs"/>
                <a:hlinkClick r:id="rId2"/>
              </a:rPr>
            </a:br>
            <a:endParaRPr lang="en-CA" sz="4800" dirty="0">
              <a:solidFill>
                <a:prstClr val="black"/>
              </a:solidFill>
              <a:ea typeface="+mn-ea"/>
              <a:cs typeface="+mn-cs"/>
            </a:endParaRPr>
          </a:p>
        </p:txBody>
      </p:sp>
    </p:spTree>
    <p:extLst>
      <p:ext uri="{BB962C8B-B14F-4D97-AF65-F5344CB8AC3E}">
        <p14:creationId xmlns:p14="http://schemas.microsoft.com/office/powerpoint/2010/main" val="4040791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3208"/>
            <a:ext cx="7886700" cy="1325563"/>
          </a:xfrm>
        </p:spPr>
        <p:txBody>
          <a:bodyPr/>
          <a:lstStyle/>
          <a:p>
            <a:pPr algn="ctr"/>
            <a:r>
              <a:rPr lang="en-US" dirty="0" smtClean="0">
                <a:latin typeface="Gill Sans MT" panose="020B0502020104020203" pitchFamily="34" charset="0"/>
              </a:rPr>
              <a:t>So, </a:t>
            </a:r>
            <a:r>
              <a:rPr lang="en-US" b="1" dirty="0" smtClean="0">
                <a:latin typeface="Gill Sans MT" panose="020B0502020104020203" pitchFamily="34" charset="0"/>
              </a:rPr>
              <a:t>Let’s Be Clear</a:t>
            </a:r>
            <a:endParaRPr lang="en-CA" b="1" dirty="0">
              <a:latin typeface="Gill Sans MT" panose="020B0502020104020203" pitchFamily="34" charset="0"/>
            </a:endParaRPr>
          </a:p>
        </p:txBody>
      </p:sp>
      <p:sp>
        <p:nvSpPr>
          <p:cNvPr id="5" name="Oval 4"/>
          <p:cNvSpPr/>
          <p:nvPr/>
        </p:nvSpPr>
        <p:spPr>
          <a:xfrm>
            <a:off x="3035523" y="2263609"/>
            <a:ext cx="3022378" cy="24988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CA" sz="2000" dirty="0">
                <a:latin typeface="Gill Sans MT" panose="020B0502020104020203" pitchFamily="34" charset="0"/>
              </a:rPr>
              <a:t>Youth who use weed often are more likely to have difficulty learning. These effects can last weeks after using cannabis</a:t>
            </a:r>
          </a:p>
        </p:txBody>
      </p:sp>
      <p:pic>
        <p:nvPicPr>
          <p:cNvPr id="3" name="Picture 2" descr="Let's be clear&#10;Youth who use weed often are more likely to have difficulty learning. These effects can last weeks after using cannabis."/>
          <p:cNvPicPr>
            <a:picLocks noChangeAspect="1"/>
          </p:cNvPicPr>
          <p:nvPr/>
        </p:nvPicPr>
        <p:blipFill>
          <a:blip r:embed="rId3"/>
          <a:stretch>
            <a:fillRect/>
          </a:stretch>
        </p:blipFill>
        <p:spPr>
          <a:xfrm>
            <a:off x="96976" y="1588227"/>
            <a:ext cx="2913146" cy="4447437"/>
          </a:xfrm>
          <a:prstGeom prst="rect">
            <a:avLst/>
          </a:prstGeom>
        </p:spPr>
      </p:pic>
      <p:pic>
        <p:nvPicPr>
          <p:cNvPr id="4" name="Picture 3" descr="Let's be clear&#10;Youth who use weed often are more likely to have difficulty learning. These effects can last weeks after using cannabis."/>
          <p:cNvPicPr>
            <a:picLocks noChangeAspect="1"/>
          </p:cNvPicPr>
          <p:nvPr/>
        </p:nvPicPr>
        <p:blipFill>
          <a:blip r:embed="rId4"/>
          <a:stretch>
            <a:fillRect/>
          </a:stretch>
        </p:blipFill>
        <p:spPr>
          <a:xfrm>
            <a:off x="6138892" y="1613626"/>
            <a:ext cx="2908132" cy="4447437"/>
          </a:xfrm>
          <a:prstGeom prst="rect">
            <a:avLst/>
          </a:prstGeom>
        </p:spPr>
      </p:pic>
    </p:spTree>
    <p:extLst>
      <p:ext uri="{BB962C8B-B14F-4D97-AF65-F5344CB8AC3E}">
        <p14:creationId xmlns:p14="http://schemas.microsoft.com/office/powerpoint/2010/main" val="158194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23 NR PPT 4-3 V1" id="{5A713762-03BD-B449-8EC5-67259436C9DF}" vid="{BD16EF5F-B64B-1141-8FDB-DE3D8E75ECF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23 NR PPT 4-3 V1" id="{5A713762-03BD-B449-8EC5-67259436C9DF}" vid="{DC38923B-9D09-CF42-89CF-4AAAF2645E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1823 NR PPT 4-3 V1</Template>
  <TotalTime>1090</TotalTime>
  <Words>1783</Words>
  <Application>Microsoft Office PowerPoint</Application>
  <PresentationFormat>On-screen Show (4:3)</PresentationFormat>
  <Paragraphs>209</Paragraphs>
  <Slides>18</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Gill Sans MT</vt:lpstr>
      <vt:lpstr>Rockwell Extra Bold</vt:lpstr>
      <vt:lpstr>Wingdings</vt:lpstr>
      <vt:lpstr>Office Theme</vt:lpstr>
      <vt:lpstr>Custom Design</vt:lpstr>
      <vt:lpstr>Cannabis</vt:lpstr>
      <vt:lpstr>What is cannabis?  </vt:lpstr>
      <vt:lpstr>What is in cannabis?</vt:lpstr>
      <vt:lpstr>Cannabis can be:</vt:lpstr>
      <vt:lpstr> What does it do to the body?</vt:lpstr>
      <vt:lpstr>What does it do to the body?</vt:lpstr>
      <vt:lpstr>Brain Development</vt:lpstr>
      <vt:lpstr>Talking About Weed…And Your Brain </vt:lpstr>
      <vt:lpstr>So, Let’s Be Clear</vt:lpstr>
      <vt:lpstr>So, Let’s Be Clear</vt:lpstr>
      <vt:lpstr>Youth choose not to use cannabis because of:</vt:lpstr>
      <vt:lpstr>Some youth use cannabis:</vt:lpstr>
      <vt:lpstr>Refusal skills</vt:lpstr>
      <vt:lpstr>Legal Age</vt:lpstr>
      <vt:lpstr>Smoke Free Ontario Act (SFOA)</vt:lpstr>
      <vt:lpstr>Niagara Smoke and Vape-Free Outdoor Spaces Bylaw</vt:lpstr>
      <vt:lpstr>Take Home Messages</vt:lpstr>
      <vt:lpstr>If you need help:</vt:lpstr>
    </vt:vector>
  </TitlesOfParts>
  <Company>Niagara Region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Cannabis</dc:title>
  <dc:creator>D'Addazio, Robert</dc:creator>
  <cp:lastModifiedBy>Perreault, Chantal</cp:lastModifiedBy>
  <cp:revision>139</cp:revision>
  <dcterms:created xsi:type="dcterms:W3CDTF">2019-01-30T18:14:07Z</dcterms:created>
  <dcterms:modified xsi:type="dcterms:W3CDTF">2020-04-22T19:27:29Z</dcterms:modified>
</cp:coreProperties>
</file>